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8" r:id="rId5"/>
    <p:sldId id="269" r:id="rId6"/>
    <p:sldId id="266" r:id="rId7"/>
    <p:sldId id="290" r:id="rId8"/>
    <p:sldId id="275" r:id="rId9"/>
    <p:sldId id="268" r:id="rId10"/>
    <p:sldId id="271" r:id="rId11"/>
    <p:sldId id="273" r:id="rId12"/>
    <p:sldId id="274" r:id="rId13"/>
    <p:sldId id="267" r:id="rId14"/>
    <p:sldId id="263" r:id="rId15"/>
    <p:sldId id="261" r:id="rId16"/>
    <p:sldId id="262" r:id="rId17"/>
    <p:sldId id="277" r:id="rId18"/>
    <p:sldId id="276" r:id="rId19"/>
    <p:sldId id="278" r:id="rId20"/>
    <p:sldId id="280" r:id="rId21"/>
    <p:sldId id="281" r:id="rId22"/>
    <p:sldId id="282" r:id="rId23"/>
    <p:sldId id="284" r:id="rId24"/>
    <p:sldId id="285" r:id="rId25"/>
    <p:sldId id="286" r:id="rId26"/>
    <p:sldId id="291" r:id="rId27"/>
    <p:sldId id="288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9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55F7-35B9-40C8-BFDD-382BEEEAA853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489-656A-4E96-8164-8580CE7F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3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55F7-35B9-40C8-BFDD-382BEEEAA853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489-656A-4E96-8164-8580CE7F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8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55F7-35B9-40C8-BFDD-382BEEEAA853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489-656A-4E96-8164-8580CE7F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4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55F7-35B9-40C8-BFDD-382BEEEAA853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489-656A-4E96-8164-8580CE7F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6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55F7-35B9-40C8-BFDD-382BEEEAA853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489-656A-4E96-8164-8580CE7F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1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55F7-35B9-40C8-BFDD-382BEEEAA853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489-656A-4E96-8164-8580CE7F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55F7-35B9-40C8-BFDD-382BEEEAA853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489-656A-4E96-8164-8580CE7F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55F7-35B9-40C8-BFDD-382BEEEAA853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489-656A-4E96-8164-8580CE7F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0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55F7-35B9-40C8-BFDD-382BEEEAA853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489-656A-4E96-8164-8580CE7F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1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55F7-35B9-40C8-BFDD-382BEEEAA853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489-656A-4E96-8164-8580CE7F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4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55F7-35B9-40C8-BFDD-382BEEEAA853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4E489-656A-4E96-8164-8580CE7F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555F7-35B9-40C8-BFDD-382BEEEAA853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4E489-656A-4E96-8164-8580CE7FD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5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04382"/>
            <a:ext cx="9144000" cy="347607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2060"/>
                </a:solidFill>
              </a:rPr>
              <a:t>week coordination report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15/06/2018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98196"/>
            <a:ext cx="9144000" cy="1409837"/>
          </a:xfrm>
        </p:spPr>
        <p:txBody>
          <a:bodyPr>
            <a:normAutofit/>
          </a:bodyPr>
          <a:lstStyle/>
          <a:p>
            <a:r>
              <a:rPr lang="en-US" sz="4200" dirty="0" smtClean="0"/>
              <a:t>Fulvio Tessarotto</a:t>
            </a:r>
          </a:p>
          <a:p>
            <a:r>
              <a:rPr lang="en-US" sz="4000" dirty="0" smtClean="0"/>
              <a:t>INFN Trieste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564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5518"/>
            <a:ext cx="7937698" cy="3562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28" y="1152254"/>
            <a:ext cx="3538760" cy="3356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270" y="1570175"/>
            <a:ext cx="2821346" cy="3181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09182" y="484052"/>
            <a:ext cx="149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GEM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655732" y="2526669"/>
            <a:ext cx="380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Spill profile problem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59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79213" y="1238353"/>
            <a:ext cx="11161817" cy="1232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	</a:t>
            </a:r>
            <a:r>
              <a:rPr lang="en-US" dirty="0" smtClean="0">
                <a:solidFill>
                  <a:srgbClr val="7030A0"/>
                </a:solidFill>
              </a:rPr>
              <a:t>low beam intensity, smooth data taking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/>
              <a:t>	</a:t>
            </a:r>
            <a:r>
              <a:rPr lang="en-US" sz="4400" dirty="0" smtClean="0"/>
              <a:t> </a:t>
            </a:r>
            <a:r>
              <a:rPr lang="en-US" dirty="0" smtClean="0"/>
              <a:t>RICH WALL problem MP pathologies.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43824" y="261953"/>
            <a:ext cx="5334533" cy="83606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Sunday, June 10</a:t>
            </a:r>
            <a:r>
              <a:rPr lang="en-US" sz="66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302" y="2224875"/>
            <a:ext cx="3058584" cy="4099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904" y="2470585"/>
            <a:ext cx="2995630" cy="37132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72" y="2893602"/>
            <a:ext cx="56197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59" y="668285"/>
            <a:ext cx="8864702" cy="53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41" y="1474669"/>
            <a:ext cx="11455105" cy="1818481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516834" y="1021836"/>
            <a:ext cx="10051774" cy="850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Straws:  CATCH problem </a:t>
            </a:r>
            <a:r>
              <a:rPr lang="en-US" dirty="0" smtClean="0">
                <a:sym typeface="Wingdings" panose="05000000000000000000" pitchFamily="2" charset="2"/>
              </a:rPr>
              <a:t> access and  unplugging catch module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500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Straw trip, possibly related to beam spike (at end of spill)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16834" y="3719684"/>
            <a:ext cx="1110532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516834" y="3719684"/>
            <a:ext cx="11402449" cy="850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HV crates turned off by themselves: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During </a:t>
            </a:r>
            <a:r>
              <a:rPr lang="en-US" dirty="0"/>
              <a:t>run </a:t>
            </a:r>
            <a:r>
              <a:rPr lang="en-US" dirty="0" smtClean="0"/>
              <a:t>283649 HV crate for H1 and RICH turned off </a:t>
            </a:r>
            <a:r>
              <a:rPr lang="en-US" dirty="0" smtClean="0">
                <a:sym typeface="Wingdings" panose="05000000000000000000" pitchFamily="2" charset="2"/>
              </a:rPr>
              <a:t> put back on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During </a:t>
            </a:r>
            <a:r>
              <a:rPr lang="en-US" dirty="0" smtClean="0"/>
              <a:t>run 283650 HV crate for DC01 and MM off </a:t>
            </a:r>
            <a:r>
              <a:rPr lang="en-US" dirty="0" smtClean="0">
                <a:sym typeface="Wingdings" panose="05000000000000000000" pitchFamily="2" charset="2"/>
              </a:rPr>
              <a:t> put back on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8630" y="5157798"/>
            <a:ext cx="1110532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516834" y="5157798"/>
            <a:ext cx="10536872" cy="850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Bad spill shape (spikes at end of spill or at beginning of spill):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CCC called  extraction improved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 smtClean="0">
              <a:sym typeface="Wingdings" panose="05000000000000000000" pitchFamily="2" charset="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38630" y="6170567"/>
            <a:ext cx="1110532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613782" y="6182424"/>
            <a:ext cx="10536872" cy="850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DCS communication problem </a:t>
            </a:r>
            <a:r>
              <a:rPr lang="en-US" dirty="0" smtClean="0">
                <a:sym typeface="Wingdings" panose="05000000000000000000" pitchFamily="2" charset="2"/>
              </a:rPr>
              <a:t> crate restarted</a:t>
            </a:r>
            <a:r>
              <a:rPr lang="en-US" dirty="0">
                <a:sym typeface="Wingdings" panose="05000000000000000000" pitchFamily="2" charset="2"/>
              </a:rPr>
              <a:t>	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50791" y="185775"/>
            <a:ext cx="5334533" cy="83606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Monday, June 11</a:t>
            </a:r>
            <a:r>
              <a:rPr lang="en-US" sz="66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66172"/>
            <a:ext cx="2600419" cy="3619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726" y="234114"/>
            <a:ext cx="2995769" cy="3283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716" y="234114"/>
            <a:ext cx="2775284" cy="3683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861" y="3854029"/>
            <a:ext cx="4490034" cy="2830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69" y="3728767"/>
            <a:ext cx="4869280" cy="2955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632" y="197726"/>
            <a:ext cx="2650030" cy="33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99" y="1367088"/>
            <a:ext cx="4257675" cy="447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87" y="1367088"/>
            <a:ext cx="41624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18" y="417094"/>
            <a:ext cx="9425867" cy="59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8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675156" y="1727326"/>
            <a:ext cx="10051774" cy="850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Errors reported: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DAQ crash (03:00 -03:30)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PMM 382, 380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MWPC</a:t>
            </a:r>
          </a:p>
          <a:p>
            <a:pPr lvl="1"/>
            <a:r>
              <a:rPr lang="en-US" sz="3200" dirty="0" smtClean="0">
                <a:sym typeface="Wingdings" panose="05000000000000000000" pitchFamily="2" charset="2"/>
              </a:rPr>
              <a:t>DC 259</a:t>
            </a:r>
          </a:p>
          <a:p>
            <a:pPr lvl="1"/>
            <a:endParaRPr lang="en-US" sz="3200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6834" y="4551076"/>
            <a:ext cx="1110532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675156" y="4772294"/>
            <a:ext cx="11402449" cy="850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CAEN HV crate </a:t>
            </a:r>
            <a:r>
              <a:rPr lang="en-US" dirty="0"/>
              <a:t>HOD_CCR1</a:t>
            </a:r>
            <a:r>
              <a:rPr lang="en-US" dirty="0" smtClean="0"/>
              <a:t> </a:t>
            </a:r>
            <a:r>
              <a:rPr lang="en-US" dirty="0"/>
              <a:t>stuck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	 put back on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by Christoph in 888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02878" y="5993819"/>
            <a:ext cx="1110532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3175197" y="362628"/>
            <a:ext cx="5334533" cy="83606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Tuesday, June 12</a:t>
            </a:r>
            <a:r>
              <a:rPr lang="en-US" sz="66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070113" y="334654"/>
            <a:ext cx="10522120" cy="14808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Reasonable beam intensity yesterday, no beam from 22:00 to 22:50.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~</a:t>
            </a:r>
            <a:r>
              <a:rPr lang="en-US" dirty="0" smtClean="0">
                <a:sym typeface="Wingdings" panose="05000000000000000000" pitchFamily="2" charset="2"/>
              </a:rPr>
              <a:t>1.5 </a:t>
            </a:r>
            <a:r>
              <a:rPr lang="en-US" dirty="0">
                <a:sym typeface="Wingdings" panose="05000000000000000000" pitchFamily="2" charset="2"/>
              </a:rPr>
              <a:t>h unstable during the </a:t>
            </a:r>
            <a:r>
              <a:rPr lang="en-US" dirty="0" smtClean="0">
                <a:sym typeface="Wingdings" panose="05000000000000000000" pitchFamily="2" charset="2"/>
              </a:rPr>
              <a:t>night,   </a:t>
            </a:r>
            <a:r>
              <a:rPr lang="en-US" u="sng" dirty="0" smtClean="0">
                <a:sym typeface="Wingdings" panose="05000000000000000000" pitchFamily="2" charset="2"/>
              </a:rPr>
              <a:t>no beam from 09:40 today!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250" y="1418705"/>
            <a:ext cx="8715571" cy="526143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320860" y="2089487"/>
            <a:ext cx="8746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92505" y="357698"/>
            <a:ext cx="6176211" cy="14808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Access from ~10:00 to 11:00 for MWPC for </a:t>
            </a:r>
            <a:r>
              <a:rPr lang="en-US" dirty="0" smtClean="0"/>
              <a:t>checking </a:t>
            </a:r>
            <a:r>
              <a:rPr lang="en-US" dirty="0"/>
              <a:t>the </a:t>
            </a:r>
            <a:r>
              <a:rPr lang="en-US" dirty="0" err="1" smtClean="0"/>
              <a:t>connenction</a:t>
            </a:r>
            <a:r>
              <a:rPr lang="en-US" dirty="0" smtClean="0"/>
              <a:t> </a:t>
            </a:r>
            <a:r>
              <a:rPr lang="en-US" dirty="0"/>
              <a:t>on CATCH</a:t>
            </a:r>
            <a:endParaRPr lang="en-US" u="sng" dirty="0" smtClean="0"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94" y="1757149"/>
            <a:ext cx="5504670" cy="4220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71" y="1577517"/>
            <a:ext cx="6295112" cy="4826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653" y="39542"/>
            <a:ext cx="4936101" cy="430786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661118" y="2595573"/>
            <a:ext cx="1542823" cy="5634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PA03X1</a:t>
            </a:r>
            <a:endParaRPr lang="en-US" u="sng" dirty="0" smtClean="0">
              <a:sym typeface="Wingdings" panose="05000000000000000000" pitchFamily="2" charset="2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61118" y="4799223"/>
            <a:ext cx="1542823" cy="5634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PA04X1</a:t>
            </a:r>
            <a:endParaRPr lang="en-US" u="sng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4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41" y="309976"/>
            <a:ext cx="10098946" cy="3303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6674" y="1371251"/>
            <a:ext cx="3951332" cy="247885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79622" y="1371251"/>
            <a:ext cx="3951332" cy="247885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799310" y="4383552"/>
            <a:ext cx="2089007" cy="6684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200" dirty="0" smtClean="0"/>
              <a:t>no MD</a:t>
            </a:r>
            <a:endParaRPr lang="en-US" sz="4000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5595161" y="2362733"/>
            <a:ext cx="497306" cy="3271616"/>
          </a:xfrm>
          <a:prstGeom prst="righ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9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40372" y="1098013"/>
            <a:ext cx="11161817" cy="52707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43824" y="261953"/>
            <a:ext cx="5334533" cy="83606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Wednesday, June 13</a:t>
            </a:r>
            <a:r>
              <a:rPr lang="en-US" sz="66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4" y="1098013"/>
            <a:ext cx="11359130" cy="2006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38" y="3614454"/>
            <a:ext cx="4896465" cy="2754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7784" y="3912626"/>
            <a:ext cx="3696385" cy="2079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21" y="3831993"/>
            <a:ext cx="4509730" cy="253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0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401051" y="197278"/>
            <a:ext cx="10154653" cy="1033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ym typeface="Wingdings" panose="05000000000000000000" pitchFamily="2" charset="2"/>
              </a:rPr>
              <a:t>Straw status:</a:t>
            </a:r>
            <a:endParaRPr lang="en-US" sz="3200" u="sng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77" y="100741"/>
            <a:ext cx="8863492" cy="21451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904" y="1384570"/>
            <a:ext cx="7924800" cy="54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86" y="1330265"/>
            <a:ext cx="3295650" cy="448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684" y="1501922"/>
            <a:ext cx="3454317" cy="4142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001" y="2274470"/>
            <a:ext cx="4629150" cy="31432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556836" y="398125"/>
            <a:ext cx="6737683" cy="9933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ym typeface="Wingdings" panose="05000000000000000000" pitchFamily="2" charset="2"/>
              </a:rPr>
              <a:t>Other problems:</a:t>
            </a:r>
            <a:endParaRPr lang="en-US" sz="3200" u="sng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002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503581" y="229829"/>
            <a:ext cx="11264350" cy="57999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Failure of the HOD_CCR2 </a:t>
            </a:r>
            <a:r>
              <a:rPr lang="en-US" sz="3600" dirty="0" smtClean="0"/>
              <a:t>HV-Crate:</a:t>
            </a:r>
          </a:p>
          <a:p>
            <a:pPr marL="0" indent="0">
              <a:buNone/>
            </a:pPr>
            <a:r>
              <a:rPr lang="en-US" sz="3200" dirty="0" smtClean="0">
                <a:sym typeface="Wingdings" panose="05000000000000000000" pitchFamily="2" charset="2"/>
              </a:rPr>
              <a:t>At ~ 17:00 DCS communication to CAEN HV-Crate CCR2 lost</a:t>
            </a:r>
          </a:p>
          <a:p>
            <a:pPr marL="0" indent="0">
              <a:buNone/>
            </a:pPr>
            <a:r>
              <a:rPr lang="en-US" sz="3200" dirty="0" smtClean="0">
                <a:sym typeface="Wingdings" panose="05000000000000000000" pitchFamily="2" charset="2"/>
              </a:rPr>
              <a:t>Christoph + Moritz performed intervention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Burned electronic smell;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CAEN SY527 crate could not be restarted (dead);</a:t>
            </a:r>
          </a:p>
          <a:p>
            <a:r>
              <a:rPr lang="en-US" dirty="0" smtClean="0"/>
              <a:t>Channels </a:t>
            </a:r>
            <a:r>
              <a:rPr lang="en-US" dirty="0"/>
              <a:t>of </a:t>
            </a:r>
            <a:r>
              <a:rPr lang="en-US" dirty="0" smtClean="0"/>
              <a:t>HO03 and HO04 moved to neighboring </a:t>
            </a:r>
            <a:r>
              <a:rPr lang="en-US" dirty="0">
                <a:sym typeface="Wingdings" panose="05000000000000000000" pitchFamily="2" charset="2"/>
              </a:rPr>
              <a:t>CAEN </a:t>
            </a:r>
            <a:r>
              <a:rPr lang="en-US" dirty="0" smtClean="0">
                <a:sym typeface="Wingdings" panose="05000000000000000000" pitchFamily="2" charset="2"/>
              </a:rPr>
              <a:t>SY1527  crate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(previously used for CAMERA)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Channels of Veto Outer 1 moved to CCR7 crate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Mapping in DCS changed and old references loaded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4 channels needed further (long) work to be restored to normal conditions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All channels fully working at ~21:00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Alignment runs taken during HV channels change</a:t>
            </a:r>
          </a:p>
          <a:p>
            <a:pPr marL="0" indent="0">
              <a:buNone/>
            </a:pPr>
            <a:endParaRPr lang="en-US" sz="3200" dirty="0" smtClean="0">
              <a:sym typeface="Wingdings" panose="05000000000000000000" pitchFamily="2" charset="2"/>
            </a:endParaRPr>
          </a:p>
          <a:p>
            <a:pPr lvl="1"/>
            <a:endParaRPr lang="en-US" sz="3200" dirty="0" smtClean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49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35" y="763173"/>
            <a:ext cx="9452994" cy="59424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Subtitle 2"/>
          <p:cNvSpPr txBox="1">
            <a:spLocks/>
          </p:cNvSpPr>
          <p:nvPr/>
        </p:nvSpPr>
        <p:spPr>
          <a:xfrm>
            <a:off x="2215118" y="1001716"/>
            <a:ext cx="6229046" cy="14808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Reasonable average beam intensity,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Few short interruptions,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Strange substructure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56424" y="3209294"/>
            <a:ext cx="87464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2662374" y="165656"/>
            <a:ext cx="5334533" cy="8360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Thursday, June 14</a:t>
            </a:r>
            <a:r>
              <a:rPr lang="en-US" sz="66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445" y="1201823"/>
            <a:ext cx="9141745" cy="526289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828547" y="2021306"/>
            <a:ext cx="80211" cy="4170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078941" y="1988973"/>
            <a:ext cx="80211" cy="4170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868485" y="1988973"/>
            <a:ext cx="190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~13 min period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159152" y="2149642"/>
            <a:ext cx="709333" cy="3529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ubtitle 2"/>
          <p:cNvSpPr txBox="1">
            <a:spLocks/>
          </p:cNvSpPr>
          <p:nvPr/>
        </p:nvSpPr>
        <p:spPr>
          <a:xfrm>
            <a:off x="1779446" y="363817"/>
            <a:ext cx="9141744" cy="14808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Periodic structure with: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~8 min higher intensity, ~5 min lower intensity (~5% less)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Related to LHC MD</a:t>
            </a:r>
          </a:p>
        </p:txBody>
      </p:sp>
    </p:spTree>
    <p:extLst>
      <p:ext uri="{BB962C8B-B14F-4D97-AF65-F5344CB8AC3E}">
        <p14:creationId xmlns:p14="http://schemas.microsoft.com/office/powerpoint/2010/main" val="13061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215117" y="1001716"/>
            <a:ext cx="6540575" cy="1480893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Smooth data taking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Fi03X1 inefficient?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Usual MP problem, solved by LOAD –</a:t>
            </a:r>
            <a:r>
              <a:rPr lang="en-US" dirty="0" err="1" smtClean="0">
                <a:sym typeface="Wingdings" panose="05000000000000000000" pitchFamily="2" charset="2"/>
              </a:rPr>
              <a:t>ra</a:t>
            </a:r>
            <a:r>
              <a:rPr lang="en-US" dirty="0" smtClean="0">
                <a:sym typeface="Wingdings" panose="05000000000000000000" pitchFamily="2" charset="2"/>
              </a:rPr>
              <a:t> 382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62374" y="165656"/>
            <a:ext cx="5334533" cy="8360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Friday, June 14</a:t>
            </a:r>
            <a:r>
              <a:rPr lang="en-US" sz="66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2" y="2854145"/>
            <a:ext cx="2601662" cy="3475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374" y="3067650"/>
            <a:ext cx="4600575" cy="30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949" y="2943825"/>
            <a:ext cx="46767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9" y="1386348"/>
            <a:ext cx="11921035" cy="402631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62284" y="3923071"/>
            <a:ext cx="1371600" cy="57518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2113" y="471948"/>
            <a:ext cx="927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Almost 100 good DY runs collected during this week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40372" y="1098013"/>
            <a:ext cx="11161817" cy="52707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03714" y="2874524"/>
            <a:ext cx="7841443" cy="24377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Good luck, Antoine!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45" y="879308"/>
            <a:ext cx="9877425" cy="56769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099260" y="206678"/>
            <a:ext cx="9144000" cy="8360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SPS beam intensity on T6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3789" y="1363579"/>
            <a:ext cx="4636168" cy="474846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52834" y="3938383"/>
            <a:ext cx="2986087" cy="646331"/>
          </a:xfrm>
          <a:prstGeom prst="rect">
            <a:avLst/>
          </a:prstGeom>
          <a:solidFill>
            <a:srgbClr val="1097D4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previous week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6079956" y="1363579"/>
            <a:ext cx="4636168" cy="4748463"/>
          </a:xfrm>
          <a:prstGeom prst="rect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83972" y="3830052"/>
            <a:ext cx="202813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my week</a:t>
            </a:r>
            <a:endParaRPr lang="en-US" sz="36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43789" y="2149642"/>
            <a:ext cx="9272335" cy="1604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1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4126309" y="1098013"/>
            <a:ext cx="4969565" cy="20307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No big safety problems</a:t>
            </a:r>
          </a:p>
          <a:p>
            <a:r>
              <a:rPr lang="en-US" sz="3600" dirty="0" smtClean="0"/>
              <a:t>No major disasters</a:t>
            </a:r>
          </a:p>
          <a:p>
            <a:r>
              <a:rPr lang="en-US" sz="3600" dirty="0" smtClean="0"/>
              <a:t>No epic failures</a:t>
            </a: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4014" y="261953"/>
            <a:ext cx="7740850" cy="8360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Summary: reasonable week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282730" y="3128734"/>
            <a:ext cx="5322492" cy="18764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70C0"/>
                </a:solidFill>
              </a:rPr>
              <a:t>No general power cut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No polarization loss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No flood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282730" y="5421970"/>
            <a:ext cx="5322492" cy="1187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Only few major problems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Mostly normal data taking</a:t>
            </a:r>
          </a:p>
        </p:txBody>
      </p:sp>
    </p:spTree>
    <p:extLst>
      <p:ext uri="{BB962C8B-B14F-4D97-AF65-F5344CB8AC3E}">
        <p14:creationId xmlns:p14="http://schemas.microsoft.com/office/powerpoint/2010/main" val="21868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240632" y="1089120"/>
            <a:ext cx="11823031" cy="55683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Low beam intensity and beam instability on weekend</a:t>
            </a:r>
          </a:p>
          <a:p>
            <a:r>
              <a:rPr lang="en-US" sz="3600" dirty="0"/>
              <a:t>Straw CATCH problem on Sunday</a:t>
            </a:r>
          </a:p>
          <a:p>
            <a:r>
              <a:rPr lang="en-US" sz="3600" dirty="0" smtClean="0"/>
              <a:t>MP missing regions or reload failure</a:t>
            </a:r>
          </a:p>
          <a:p>
            <a:r>
              <a:rPr lang="en-US" sz="3600" u="sng" dirty="0">
                <a:solidFill>
                  <a:srgbClr val="FF0000"/>
                </a:solidFill>
              </a:rPr>
              <a:t>Jura Norma-bar power cut on </a:t>
            </a:r>
            <a:r>
              <a:rPr lang="en-US" sz="3600" u="sng" dirty="0" smtClean="0">
                <a:solidFill>
                  <a:srgbClr val="FF0000"/>
                </a:solidFill>
              </a:rPr>
              <a:t>Wednesday (Straw)</a:t>
            </a:r>
          </a:p>
          <a:p>
            <a:r>
              <a:rPr lang="en-US" sz="3600" dirty="0" smtClean="0"/>
              <a:t>Several CAEN HV crate failures </a:t>
            </a:r>
            <a:r>
              <a:rPr lang="en-US" sz="3600" dirty="0" smtClean="0">
                <a:solidFill>
                  <a:srgbClr val="FF0000"/>
                </a:solidFill>
              </a:rPr>
              <a:t>(SY527 failure on Wednesday)</a:t>
            </a:r>
          </a:p>
          <a:p>
            <a:r>
              <a:rPr lang="en-US" sz="3600" dirty="0" smtClean="0"/>
              <a:t>MWPC PS01V1 F/E card intermittent</a:t>
            </a:r>
          </a:p>
          <a:p>
            <a:r>
              <a:rPr lang="en-US" sz="3600" dirty="0"/>
              <a:t>Pixel MM occupancy variations: inefficiency and </a:t>
            </a:r>
            <a:r>
              <a:rPr lang="en-US" sz="3600" dirty="0" smtClean="0"/>
              <a:t>noise</a:t>
            </a:r>
          </a:p>
          <a:p>
            <a:r>
              <a:rPr lang="en-US" sz="3600" dirty="0" smtClean="0"/>
              <a:t>RICH WALL F/E card</a:t>
            </a:r>
          </a:p>
          <a:p>
            <a:r>
              <a:rPr lang="en-US" sz="3600" dirty="0" smtClean="0"/>
              <a:t>Some GEM occupancy problems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4014" y="261953"/>
            <a:ext cx="7740850" cy="8360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Main problems: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629130" y="1009891"/>
            <a:ext cx="10857017" cy="52707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No beam until 16:30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dirty="0" smtClean="0">
                <a:solidFill>
                  <a:srgbClr val="7030A0"/>
                </a:solidFill>
              </a:rPr>
              <a:t>11:30</a:t>
            </a:r>
            <a:r>
              <a:rPr lang="en-US" sz="3200" dirty="0" smtClean="0"/>
              <a:t> </a:t>
            </a:r>
            <a:r>
              <a:rPr lang="en-US" dirty="0" smtClean="0"/>
              <a:t>Beam line magnets on, with new values: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 </a:t>
            </a:r>
            <a:r>
              <a:rPr lang="en-US" dirty="0" smtClean="0">
                <a:solidFill>
                  <a:srgbClr val="FF0000"/>
                </a:solidFill>
              </a:rPr>
              <a:t>B8 at 420 A</a:t>
            </a:r>
            <a:r>
              <a:rPr lang="en-US" dirty="0" smtClean="0"/>
              <a:t> (was 454 A), </a:t>
            </a:r>
            <a:r>
              <a:rPr lang="en-US" dirty="0" smtClean="0">
                <a:solidFill>
                  <a:srgbClr val="FF0000"/>
                </a:solidFill>
              </a:rPr>
              <a:t>B9 at -291.5 A</a:t>
            </a:r>
            <a:r>
              <a:rPr lang="en-US" dirty="0" smtClean="0"/>
              <a:t> </a:t>
            </a:r>
            <a:r>
              <a:rPr lang="en-US" dirty="0"/>
              <a:t>(was </a:t>
            </a:r>
            <a:r>
              <a:rPr lang="en-US" dirty="0" smtClean="0"/>
              <a:t>-250 </a:t>
            </a:r>
            <a:r>
              <a:rPr lang="en-US" dirty="0"/>
              <a:t>A</a:t>
            </a:r>
            <a:r>
              <a:rPr lang="en-US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/>
              <a:t>	</a:t>
            </a:r>
            <a:r>
              <a:rPr lang="en-US" dirty="0" smtClean="0">
                <a:solidFill>
                  <a:srgbClr val="7030A0"/>
                </a:solidFill>
              </a:rPr>
              <a:t>12:30</a:t>
            </a:r>
            <a:r>
              <a:rPr lang="en-US" sz="4400" dirty="0" smtClean="0"/>
              <a:t> </a:t>
            </a:r>
            <a:r>
              <a:rPr lang="en-US" dirty="0" smtClean="0"/>
              <a:t>PT going to frozen spin mode (P: +78.10,-79.65)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7030A0"/>
                </a:solidFill>
              </a:rPr>
              <a:t>	12:50</a:t>
            </a:r>
            <a:r>
              <a:rPr lang="en-US" sz="6000" dirty="0" smtClean="0"/>
              <a:t> </a:t>
            </a:r>
            <a:r>
              <a:rPr lang="en-US" dirty="0"/>
              <a:t>SM1 and SM2 on; failure of </a:t>
            </a:r>
            <a:r>
              <a:rPr lang="en-US" dirty="0" smtClean="0"/>
              <a:t>QUAD27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dirty="0" smtClean="0">
                <a:solidFill>
                  <a:srgbClr val="7030A0"/>
                </a:solidFill>
              </a:rPr>
              <a:t>15:50</a:t>
            </a:r>
            <a:r>
              <a:rPr lang="en-US" sz="6000" dirty="0" smtClean="0"/>
              <a:t> </a:t>
            </a:r>
            <a:r>
              <a:rPr lang="en-US" dirty="0" smtClean="0"/>
              <a:t>LN2 buffer </a:t>
            </a:r>
            <a:r>
              <a:rPr lang="en-US" dirty="0" err="1" smtClean="0"/>
              <a:t>dewar</a:t>
            </a:r>
            <a:r>
              <a:rPr lang="en-US" dirty="0" smtClean="0"/>
              <a:t> in pump-room filled;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7030A0"/>
                </a:solidFill>
              </a:rPr>
              <a:t>17:46</a:t>
            </a:r>
            <a:r>
              <a:rPr lang="en-US" dirty="0" smtClean="0"/>
              <a:t> set 500 mm target, </a:t>
            </a:r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en-US" dirty="0" smtClean="0">
                <a:solidFill>
                  <a:srgbClr val="FF0000"/>
                </a:solidFill>
              </a:rPr>
              <a:t>taking started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43824" y="261953"/>
            <a:ext cx="5334533" cy="8360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Friday, June 8</a:t>
            </a:r>
            <a:r>
              <a:rPr lang="en-US" sz="66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351330" y="299973"/>
            <a:ext cx="6946545" cy="850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Good starting values for the target polarization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87" y="922839"/>
            <a:ext cx="7686675" cy="570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9967" y="2755726"/>
            <a:ext cx="273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P+ = 78.10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9967" y="4587715"/>
            <a:ext cx="2730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P- = -79.65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72" y="559046"/>
            <a:ext cx="6726371" cy="2685196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91824" y="133699"/>
            <a:ext cx="6946545" cy="850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Change of beam position as seen by SciFi01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38" y="3413544"/>
            <a:ext cx="5457809" cy="3070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3816" y="2659467"/>
            <a:ext cx="362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Straw, DC cooling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91824" y="4095391"/>
            <a:ext cx="5808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DC</a:t>
            </a:r>
            <a:r>
              <a:rPr lang="en-US" sz="2400" dirty="0"/>
              <a:t> frame T </a:t>
            </a:r>
            <a:r>
              <a:rPr lang="en-US" sz="2400" dirty="0" smtClean="0"/>
              <a:t>increase,</a:t>
            </a:r>
          </a:p>
          <a:p>
            <a:r>
              <a:rPr lang="en-US" sz="2400" dirty="0" smtClean="0"/>
              <a:t>due </a:t>
            </a:r>
            <a:r>
              <a:rPr lang="en-US" sz="2400" dirty="0"/>
              <a:t>to </a:t>
            </a:r>
            <a:r>
              <a:rPr lang="en-US" sz="2400" u="sng" dirty="0"/>
              <a:t>water cooling system </a:t>
            </a:r>
            <a:r>
              <a:rPr lang="en-US" sz="2400" u="sng" dirty="0" smtClean="0"/>
              <a:t>problem</a:t>
            </a:r>
          </a:p>
          <a:p>
            <a:endParaRPr lang="en-US" sz="2400" u="sng" dirty="0"/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7030A0"/>
                </a:solidFill>
              </a:rPr>
              <a:t>20:06 </a:t>
            </a:r>
            <a:r>
              <a:rPr lang="en-US" sz="2400" dirty="0">
                <a:sym typeface="Wingdings" panose="05000000000000000000" pitchFamily="2" charset="2"/>
              </a:rPr>
              <a:t> access for fixing it (Vincent)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262712" y="4499374"/>
            <a:ext cx="3973167" cy="449179"/>
          </a:xfrm>
          <a:prstGeom prst="rect">
            <a:avLst/>
          </a:prstGeom>
          <a:solidFill>
            <a:schemeClr val="accent4">
              <a:lumMod val="20000"/>
              <a:lumOff val="80000"/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7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40372" y="1373586"/>
            <a:ext cx="11161817" cy="52707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	</a:t>
            </a:r>
            <a:r>
              <a:rPr lang="en-US" dirty="0" smtClean="0">
                <a:solidFill>
                  <a:srgbClr val="7030A0"/>
                </a:solidFill>
              </a:rPr>
              <a:t>01:14</a:t>
            </a:r>
            <a:r>
              <a:rPr lang="en-US" sz="3200" dirty="0" smtClean="0"/>
              <a:t> </a:t>
            </a:r>
            <a:r>
              <a:rPr lang="en-US" dirty="0" smtClean="0"/>
              <a:t>Straw HV trip 3Y1_DL07, </a:t>
            </a:r>
            <a:r>
              <a:rPr lang="en-US" dirty="0" smtClean="0">
                <a:sym typeface="Wingdings" panose="05000000000000000000" pitchFamily="2" charset="2"/>
              </a:rPr>
              <a:t>related </a:t>
            </a:r>
            <a:r>
              <a:rPr lang="en-US" dirty="0">
                <a:sym typeface="Wingdings" panose="05000000000000000000" pitchFamily="2" charset="2"/>
              </a:rPr>
              <a:t>to beam spike (at end of spill)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/>
              <a:t>	</a:t>
            </a:r>
            <a:r>
              <a:rPr lang="en-US" dirty="0" smtClean="0">
                <a:solidFill>
                  <a:srgbClr val="7030A0"/>
                </a:solidFill>
              </a:rPr>
              <a:t>04:30</a:t>
            </a:r>
            <a:r>
              <a:rPr lang="en-US" sz="4400" dirty="0" smtClean="0"/>
              <a:t> </a:t>
            </a:r>
            <a:r>
              <a:rPr lang="en-US" dirty="0" smtClean="0"/>
              <a:t>Pixel MM: </a:t>
            </a:r>
            <a:r>
              <a:rPr lang="en-US" dirty="0" err="1" smtClean="0"/>
              <a:t>srcID</a:t>
            </a:r>
            <a:r>
              <a:rPr lang="en-US" dirty="0" smtClean="0"/>
              <a:t> LOAD –A 380 fails.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43824" y="261953"/>
            <a:ext cx="5334533" cy="83606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Saturday, June 9</a:t>
            </a:r>
            <a:r>
              <a:rPr lang="en-US" sz="66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26" y="2625650"/>
            <a:ext cx="3969026" cy="4018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94" y="3060630"/>
            <a:ext cx="6695454" cy="17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5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483</Words>
  <Application>Microsoft Office PowerPoint</Application>
  <PresentationFormat>Widescreen</PresentationFormat>
  <Paragraphs>118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</vt:lpstr>
      <vt:lpstr>Office Theme</vt:lpstr>
      <vt:lpstr>week coordination report  15/06/2018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Sezione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 daily meeting 06/11/2018</dc:title>
  <dc:creator>Fulvio Tessarotto</dc:creator>
  <cp:lastModifiedBy>Fulvio Tessarotto</cp:lastModifiedBy>
  <cp:revision>37</cp:revision>
  <dcterms:created xsi:type="dcterms:W3CDTF">2018-06-11T13:24:18Z</dcterms:created>
  <dcterms:modified xsi:type="dcterms:W3CDTF">2018-06-15T16:55:18Z</dcterms:modified>
</cp:coreProperties>
</file>