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256" r:id="rId2"/>
    <p:sldId id="555" r:id="rId3"/>
    <p:sldId id="556" r:id="rId4"/>
    <p:sldId id="557" r:id="rId5"/>
    <p:sldId id="540" r:id="rId6"/>
    <p:sldId id="525" r:id="rId7"/>
    <p:sldId id="479" r:id="rId8"/>
    <p:sldId id="523" r:id="rId9"/>
    <p:sldId id="524" r:id="rId10"/>
    <p:sldId id="536" r:id="rId11"/>
    <p:sldId id="537" r:id="rId12"/>
    <p:sldId id="545" r:id="rId13"/>
    <p:sldId id="538" r:id="rId14"/>
    <p:sldId id="541" r:id="rId15"/>
    <p:sldId id="558" r:id="rId16"/>
    <p:sldId id="543" r:id="rId17"/>
    <p:sldId id="542" r:id="rId18"/>
    <p:sldId id="546" r:id="rId19"/>
    <p:sldId id="526" r:id="rId20"/>
    <p:sldId id="547" r:id="rId21"/>
    <p:sldId id="291" r:id="rId22"/>
    <p:sldId id="375" r:id="rId23"/>
    <p:sldId id="292" r:id="rId24"/>
    <p:sldId id="293" r:id="rId25"/>
    <p:sldId id="294" r:id="rId26"/>
    <p:sldId id="548" r:id="rId27"/>
    <p:sldId id="405" r:id="rId28"/>
    <p:sldId id="459" r:id="rId29"/>
    <p:sldId id="462" r:id="rId30"/>
    <p:sldId id="549" r:id="rId31"/>
    <p:sldId id="553" r:id="rId32"/>
    <p:sldId id="376" r:id="rId33"/>
    <p:sldId id="559" r:id="rId34"/>
    <p:sldId id="330" r:id="rId35"/>
    <p:sldId id="560" r:id="rId36"/>
    <p:sldId id="561" r:id="rId37"/>
    <p:sldId id="412" r:id="rId38"/>
    <p:sldId id="413" r:id="rId39"/>
    <p:sldId id="414" r:id="rId40"/>
    <p:sldId id="416" r:id="rId41"/>
    <p:sldId id="380" r:id="rId42"/>
    <p:sldId id="386" r:id="rId43"/>
    <p:sldId id="514" r:id="rId44"/>
    <p:sldId id="434" r:id="rId45"/>
    <p:sldId id="492" r:id="rId46"/>
    <p:sldId id="507" r:id="rId47"/>
    <p:sldId id="495" r:id="rId48"/>
    <p:sldId id="520" r:id="rId49"/>
    <p:sldId id="521" r:id="rId50"/>
    <p:sldId id="455" r:id="rId51"/>
    <p:sldId id="482" r:id="rId52"/>
    <p:sldId id="562" r:id="rId53"/>
    <p:sldId id="528" r:id="rId54"/>
    <p:sldId id="552" r:id="rId55"/>
    <p:sldId id="551" r:id="rId56"/>
    <p:sldId id="550" r:id="rId57"/>
    <p:sldId id="554" r:id="rId58"/>
    <p:sldId id="529" r:id="rId59"/>
    <p:sldId id="533" r:id="rId60"/>
    <p:sldId id="534" r:id="rId61"/>
    <p:sldId id="530" r:id="rId62"/>
    <p:sldId id="531" r:id="rId63"/>
    <p:sldId id="532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4FF"/>
    <a:srgbClr val="CC0099"/>
    <a:srgbClr val="926044"/>
    <a:srgbClr val="FF9966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117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486E9-D23B-44E0-9211-57DFB46F86EB}" type="datetimeFigureOut">
              <a:rPr lang="en-GB" smtClean="0"/>
              <a:t>07/05/2015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EF125-CC2F-40E1-BDF8-0386744F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08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8F80-121D-4571-87DE-DA0C5341FBEB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495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5E7561-96D4-40FE-BDAE-4B1C39AD07AC}" type="slidenum">
              <a:rPr lang="it-IT"/>
              <a:pPr/>
              <a:t>41</a:t>
            </a:fld>
            <a:endParaRPr lang="it-IT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5772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EF125-CC2F-40E1-BDF8-0386744FBED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379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283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EF125-CC2F-40E1-BDF8-0386744FBED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923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382"/>
            <a:ext cx="2972005" cy="457200"/>
          </a:xfrm>
          <a:prstGeom prst="rect">
            <a:avLst/>
          </a:prstGeom>
          <a:ln/>
        </p:spPr>
        <p:txBody>
          <a:bodyPr/>
          <a:lstStyle/>
          <a:p>
            <a:fld id="{61E2B455-4C62-4852-A367-721A7206894A}" type="slidenum">
              <a:rPr lang="en-US"/>
              <a:pPr/>
              <a:t>22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05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8F80-121D-4571-87DE-DA0C5341FBEB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623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5D2D3D-06A8-46F1-816B-9087CFEE73E9}" type="slidenum">
              <a:rPr lang="en-GB"/>
              <a:pPr/>
              <a:t>28</a:t>
            </a:fld>
            <a:endParaRPr lang="en-GB"/>
          </a:p>
        </p:txBody>
      </p:sp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4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290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963" y="8685698"/>
            <a:ext cx="2971423" cy="456832"/>
          </a:xfrm>
          <a:prstGeom prst="rect">
            <a:avLst/>
          </a:prstGeom>
          <a:ln/>
        </p:spPr>
        <p:txBody>
          <a:bodyPr/>
          <a:lstStyle/>
          <a:p>
            <a:fld id="{1AB3FC35-8547-F04C-BB50-1E2443F663A5}" type="slidenum">
              <a:rPr lang="en-US"/>
              <a:pPr/>
              <a:t>32</a:t>
            </a:fld>
            <a:endParaRPr 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81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916" y="8685922"/>
            <a:ext cx="2971479" cy="45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0EBE1185-BB28-4427-A28F-2BDB72B0FFB2}" type="slidenum">
              <a:rPr lang="en-US"/>
              <a:pPr/>
              <a:t>37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20800" y="877888"/>
            <a:ext cx="4217988" cy="3163887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1129" y="4349547"/>
            <a:ext cx="4740560" cy="3515347"/>
          </a:xfrm>
          <a:noFill/>
          <a:ln/>
        </p:spPr>
        <p:txBody>
          <a:bodyPr wrap="none" anchor="ctr"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038037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3E9B6F-3118-422C-90F6-6D216AC2A7ED}" type="slidenum">
              <a:rPr lang="en-GB"/>
              <a:pPr/>
              <a:t>38</a:t>
            </a:fld>
            <a:endParaRPr lang="en-GB"/>
          </a:p>
        </p:txBody>
      </p:sp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0243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107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9DFADC-6EBA-4955-B99F-C1D21BE4CCBE}" type="slidenum">
              <a:rPr lang="en-GB"/>
              <a:pPr/>
              <a:t>39</a:t>
            </a:fld>
            <a:endParaRPr lang="en-GB"/>
          </a:p>
        </p:txBody>
      </p:sp>
      <p:sp>
        <p:nvSpPr>
          <p:cNvPr id="1136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6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67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AA59-E0CC-4203-9513-C011A3B7FBE5}" type="datetime1">
              <a:rPr lang="en-GB" smtClean="0"/>
              <a:t>07/05/2015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3527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080000"/>
            <a:ext cx="8460000" cy="50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dirty="0" smtClean="0"/>
              <a:t>COMPASS UNCHAINED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9557D183-51D8-4E14-896F-B82575AC502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90000"/>
            <a:ext cx="9144000" cy="540000"/>
          </a:xfrm>
          <a:prstGeom prst="rect">
            <a:avLst/>
          </a:prstGeom>
          <a:noFill/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532440" y="6400899"/>
            <a:ext cx="4320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/74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5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66A55325-F79F-4935-82C0-13CF2AF00E09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dirty="0" smtClean="0"/>
              <a:t>COMPASS UNCHAINED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9557D183-51D8-4E14-896F-B82575AC502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74638"/>
            <a:ext cx="7543800" cy="6096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3725" y="1235075"/>
            <a:ext cx="4060825" cy="5105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6950" y="1235075"/>
            <a:ext cx="4062413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6950" y="3863975"/>
            <a:ext cx="4062413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79894202-F16F-47E6-A1E8-054FE145AFC7}" type="datetime1">
              <a:rPr lang="en-GB" smtClean="0"/>
              <a:t>07/05/2015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COMPASS UNCHAINED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42150" y="6400800"/>
            <a:ext cx="1905000" cy="300038"/>
          </a:xfrm>
        </p:spPr>
        <p:txBody>
          <a:bodyPr/>
          <a:lstStyle>
            <a:lvl1pPr>
              <a:defRPr/>
            </a:lvl1pPr>
          </a:lstStyle>
          <a:p>
            <a:fld id="{84918F45-E300-8441-9604-5C563F1ADC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049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696200" cy="114141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80143" y="317046"/>
            <a:ext cx="8128000" cy="471488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29F75F9-A5AA-45BF-8480-86A75704D7C5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557D183-51D8-4E14-896F-B82575AC502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95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8" r:id="rId5"/>
    <p:sldLayoutId id="2147483659" r:id="rId6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8.wmf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5" Type="http://schemas.openxmlformats.org/officeDocument/2006/relationships/image" Target="../media/image352.png"/><Relationship Id="rId4" Type="http://schemas.openxmlformats.org/officeDocument/2006/relationships/image" Target="../media/image3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9.gif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2.png"/><Relationship Id="rId4" Type="http://schemas.openxmlformats.org/officeDocument/2006/relationships/image" Target="../media/image5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61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74.jpeg"/><Relationship Id="rId9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0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410.png"/><Relationship Id="rId5" Type="http://schemas.openxmlformats.org/officeDocument/2006/relationships/image" Target="../media/image790.png"/><Relationship Id="rId4" Type="http://schemas.openxmlformats.org/officeDocument/2006/relationships/image" Target="../media/image8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5.png"/><Relationship Id="rId5" Type="http://schemas.openxmlformats.org/officeDocument/2006/relationships/image" Target="../media/image86.wmf"/><Relationship Id="rId4" Type="http://schemas.openxmlformats.org/officeDocument/2006/relationships/oleObject" Target="../embeddings/oleObject20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://www.claymath.org/millenium-problems/yang%E2%80%93mills-and-mass-ga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95.wmf"/><Relationship Id="rId4" Type="http://schemas.openxmlformats.org/officeDocument/2006/relationships/oleObject" Target="../embeddings/oleObject21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image" Target="../media/image960.pn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9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99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9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01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wmf"/><Relationship Id="rId7" Type="http://schemas.openxmlformats.org/officeDocument/2006/relationships/image" Target="../media/image114.wmf"/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wmf"/><Relationship Id="rId5" Type="http://schemas.openxmlformats.org/officeDocument/2006/relationships/image" Target="../media/image112.png"/><Relationship Id="rId4" Type="http://schemas.openxmlformats.org/officeDocument/2006/relationships/image" Target="../media/image111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82" y="1103383"/>
            <a:ext cx="4991171" cy="49911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-43946" y="2132856"/>
                <a:ext cx="9180512" cy="1656184"/>
              </a:xfrm>
            </p:spPr>
            <p:txBody>
              <a:bodyPr>
                <a:noAutofit/>
              </a:bodyPr>
              <a:lstStyle/>
              <a:p>
                <a:pPr>
                  <a:tabLst>
                    <a:tab pos="347663" algn="l"/>
                  </a:tabLst>
                </a:pPr>
                <a:r>
                  <a:rPr lang="en-US" sz="8000" dirty="0" smtClean="0"/>
                  <a:t>The Measurement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8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8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80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8000" dirty="0"/>
                  <a:t> </a:t>
                </a:r>
                <a:r>
                  <a:rPr lang="en-US" sz="8000" dirty="0" smtClean="0"/>
                  <a:t>polarisability at COMPASS</a:t>
                </a:r>
                <a:endParaRPr lang="en-GB" sz="8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-43946" y="2132856"/>
                <a:ext cx="9180512" cy="1656184"/>
              </a:xfrm>
              <a:blipFill rotWithShape="0">
                <a:blip r:embed="rId4"/>
                <a:stretch>
                  <a:fillRect l="-3851" t="-15809" r="-6308" b="-1602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4-Point Star 3"/>
          <p:cNvSpPr/>
          <p:nvPr/>
        </p:nvSpPr>
        <p:spPr>
          <a:xfrm flipH="1">
            <a:off x="3203848" y="4437112"/>
            <a:ext cx="45719" cy="4905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-Point Star 4"/>
          <p:cNvSpPr/>
          <p:nvPr/>
        </p:nvSpPr>
        <p:spPr>
          <a:xfrm>
            <a:off x="5040052" y="2597817"/>
            <a:ext cx="72008" cy="63624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4-Point Star 5"/>
          <p:cNvSpPr/>
          <p:nvPr/>
        </p:nvSpPr>
        <p:spPr>
          <a:xfrm>
            <a:off x="6120172" y="2528434"/>
            <a:ext cx="72008" cy="8134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4-Point Star 6"/>
          <p:cNvSpPr/>
          <p:nvPr/>
        </p:nvSpPr>
        <p:spPr>
          <a:xfrm>
            <a:off x="1646176" y="2619547"/>
            <a:ext cx="72008" cy="71052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4-Point Star 7"/>
          <p:cNvSpPr/>
          <p:nvPr/>
        </p:nvSpPr>
        <p:spPr>
          <a:xfrm>
            <a:off x="2267744" y="3176972"/>
            <a:ext cx="72008" cy="7200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3779912" y="2685756"/>
            <a:ext cx="72008" cy="7200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4-Point Star 9"/>
          <p:cNvSpPr/>
          <p:nvPr/>
        </p:nvSpPr>
        <p:spPr>
          <a:xfrm>
            <a:off x="6840252" y="3153259"/>
            <a:ext cx="72008" cy="7200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4-Point Star 11"/>
          <p:cNvSpPr/>
          <p:nvPr/>
        </p:nvSpPr>
        <p:spPr>
          <a:xfrm>
            <a:off x="7380312" y="4149080"/>
            <a:ext cx="72008" cy="8134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4-Point Star 12"/>
          <p:cNvSpPr/>
          <p:nvPr/>
        </p:nvSpPr>
        <p:spPr>
          <a:xfrm>
            <a:off x="5292080" y="4234756"/>
            <a:ext cx="72008" cy="8134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4-Point Star 13"/>
          <p:cNvSpPr/>
          <p:nvPr/>
        </p:nvSpPr>
        <p:spPr>
          <a:xfrm>
            <a:off x="2051720" y="4500734"/>
            <a:ext cx="72008" cy="8134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4-Point Star 15"/>
          <p:cNvSpPr/>
          <p:nvPr/>
        </p:nvSpPr>
        <p:spPr>
          <a:xfrm>
            <a:off x="2843808" y="4101834"/>
            <a:ext cx="72008" cy="8134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375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96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000" dirty="0" smtClean="0"/>
                  <a:t>For two quarks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000" dirty="0" smtClean="0"/>
                  <a:t>, the QCD </a:t>
                </a:r>
                <a:r>
                  <a:rPr lang="it-IT" sz="2000" dirty="0" err="1" smtClean="0"/>
                  <a:t>Lagrangian</a:t>
                </a:r>
                <a:r>
                  <a:rPr lang="it-IT" sz="2000" dirty="0" smtClean="0"/>
                  <a:t> can be </a:t>
                </a:r>
                <a:r>
                  <a:rPr lang="it-IT" sz="2000" dirty="0" err="1" smtClean="0"/>
                  <a:t>written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as</a:t>
                </a:r>
                <a:r>
                  <a:rPr lang="it-IT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p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p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𝑅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𝑔𝑙𝑢𝑜𝑛𝑠</m:t>
                        </m:r>
                      </m:sub>
                    </m:sSub>
                  </m:oMath>
                </a14:m>
                <a:r>
                  <a:rPr lang="it-IT" sz="2000" dirty="0" smtClean="0"/>
                  <a:t>     </a:t>
                </a:r>
                <a:r>
                  <a:rPr lang="it-IT" sz="2000" dirty="0" err="1" smtClean="0"/>
                  <a:t>where</a:t>
                </a:r>
                <a:r>
                  <a:rPr lang="it-IT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endParaRPr lang="it-IT" sz="2000" dirty="0" smtClean="0"/>
              </a:p>
              <a:p>
                <a:endParaRPr lang="it-IT" sz="2000" dirty="0" smtClean="0"/>
              </a:p>
              <a:p>
                <a:r>
                  <a:rPr lang="en-US" sz="2000" dirty="0" smtClean="0"/>
                  <a:t>The </a:t>
                </a:r>
                <a:r>
                  <a:rPr lang="en-US" sz="2000" dirty="0" err="1"/>
                  <a:t>Lagrangian</a:t>
                </a:r>
                <a:r>
                  <a:rPr lang="en-US" sz="2000" dirty="0"/>
                  <a:t> is unchanged under a rotation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  <m:t>𝑞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  <m:t>𝑅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by any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2 </m:t>
                    </m:r>
                  </m:oMath>
                </a14:m>
                <a:r>
                  <a:rPr lang="en-US" sz="2000" dirty="0"/>
                  <a:t>unitary matrix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en-US" sz="2000" dirty="0" smtClean="0"/>
                  <a:t>. This </a:t>
                </a:r>
                <a:r>
                  <a:rPr lang="en-US" sz="2000" dirty="0"/>
                  <a:t>symmetry </a:t>
                </a:r>
                <a:r>
                  <a:rPr lang="en-US" sz="2000" dirty="0" smtClean="0"/>
                  <a:t>is </a:t>
                </a:r>
                <a:r>
                  <a:rPr lang="en-US" sz="2000" dirty="0"/>
                  <a:t>called </a:t>
                </a:r>
                <a:r>
                  <a:rPr lang="en-US" sz="2000" i="1" dirty="0"/>
                  <a:t>flavor chiral symmetry</a:t>
                </a:r>
                <a:r>
                  <a:rPr lang="en-US" sz="2000" dirty="0"/>
                  <a:t>, and denoted 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000" dirty="0" smtClean="0"/>
                  <a:t>. </a:t>
                </a:r>
                <a:r>
                  <a:rPr lang="en-US" sz="2000" dirty="0"/>
                  <a:t>It decomposes </a:t>
                </a:r>
                <a:r>
                  <a:rPr lang="en-US" sz="2000" dirty="0" smtClean="0"/>
                  <a:t>into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The chiral </a:t>
                </a:r>
                <a:r>
                  <a:rPr lang="en-US" sz="2000" dirty="0"/>
                  <a:t>symmetry is a </a:t>
                </a:r>
                <a:r>
                  <a:rPr lang="en-US" sz="2000" dirty="0" smtClean="0"/>
                  <a:t>symmetry </a:t>
                </a:r>
                <a:r>
                  <a:rPr lang="en-US" sz="2000" dirty="0"/>
                  <a:t>of the </a:t>
                </a:r>
                <a:r>
                  <a:rPr lang="en-US" sz="2000" dirty="0" smtClean="0"/>
                  <a:t>QCD </a:t>
                </a:r>
                <a:r>
                  <a:rPr lang="en-US" sz="2000" dirty="0" err="1" smtClean="0"/>
                  <a:t>Lagrangian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under which the left-handed and right-handed parts of Dirac fields transform independently</a:t>
                </a:r>
                <a:r>
                  <a:rPr lang="en-US" sz="2000" dirty="0" smtClean="0"/>
                  <a:t>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A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chiral </a:t>
                </a:r>
                <a:r>
                  <a:rPr lang="en-US" sz="2000" dirty="0" smtClean="0"/>
                  <a:t>transformation </a:t>
                </a:r>
                <a:r>
                  <a:rPr lang="en-US" sz="2000" dirty="0"/>
                  <a:t>can be divided into a component that treats the left-handed and the right-handed parts </a:t>
                </a:r>
                <a:r>
                  <a:rPr lang="en-US" sz="2000" dirty="0" smtClean="0"/>
                  <a:t>equally (vector symmetry) </a:t>
                </a:r>
                <a:r>
                  <a:rPr lang="en-US" sz="2000" dirty="0"/>
                  <a:t>and a component that actually treats them differently, </a:t>
                </a:r>
                <a:r>
                  <a:rPr lang="en-US" sz="2000" dirty="0" smtClean="0"/>
                  <a:t>axial symmetry.</a:t>
                </a:r>
              </a:p>
              <a:p>
                <a:endParaRPr lang="en-US" sz="2000" dirty="0" smtClean="0"/>
              </a:p>
              <a:p>
                <a:endParaRPr lang="it-IT" sz="2000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48" r="-13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Chiral</a:t>
            </a:r>
            <a:r>
              <a:rPr lang="it-IT" dirty="0" smtClean="0"/>
              <a:t> </a:t>
            </a:r>
            <a:r>
              <a:rPr lang="it-IT" dirty="0" err="1" smtClean="0"/>
              <a:t>Symmetry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287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000" dirty="0" smtClean="0"/>
                  <a:t> turns </a:t>
                </a:r>
                <a:r>
                  <a:rPr lang="en-US" sz="2000" dirty="0"/>
                  <a:t>out to be spontaneously broken by a quark condensate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𝑣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𝑎𝑏</m:t>
                        </m:r>
                      </m:sup>
                    </m:sSup>
                  </m:oMath>
                </a14:m>
                <a:r>
                  <a:rPr lang="en-US" sz="2000" dirty="0"/>
                  <a:t> formed through nonperturbative action </a:t>
                </a:r>
                <a:r>
                  <a:rPr lang="en-US" sz="2000" dirty="0" smtClean="0"/>
                  <a:t>of gluons</a:t>
                </a:r>
                <a:r>
                  <a:rPr lang="en-US" sz="2000" dirty="0"/>
                  <a:t>, into the diagonal vector subgroup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sz="2000" dirty="0"/>
                  <a:t> known as isospin. </a:t>
                </a:r>
                <a:endParaRPr lang="en-US" sz="2000" dirty="0" smtClean="0"/>
              </a:p>
              <a:p>
                <a:r>
                  <a:rPr lang="en-US" sz="2000" dirty="0" smtClean="0"/>
                  <a:t>The </a:t>
                </a:r>
                <a:r>
                  <a:rPr lang="en-US" sz="2000" dirty="0"/>
                  <a:t>Goldstone bosons corresponding to the three broken generators are the three pions. </a:t>
                </a:r>
                <a:endParaRPr lang="en-US" sz="2000" dirty="0" smtClean="0"/>
              </a:p>
              <a:p>
                <a:r>
                  <a:rPr lang="en-US" sz="2000" dirty="0" smtClean="0"/>
                  <a:t>As </a:t>
                </a:r>
                <a:r>
                  <a:rPr lang="en-US" sz="2000" dirty="0"/>
                  <a:t>a consequence, the effective theory of QCD bound states like the baryons, must now include mass terms for them, </a:t>
                </a:r>
                <a:r>
                  <a:rPr lang="en-US" sz="2000" dirty="0" smtClean="0"/>
                  <a:t>not allowed by an unbroken </a:t>
                </a:r>
                <a:r>
                  <a:rPr lang="en-US" sz="2000" dirty="0"/>
                  <a:t>chiral symmetry. </a:t>
                </a:r>
                <a:endParaRPr lang="en-US" sz="2000" dirty="0" smtClean="0"/>
              </a:p>
              <a:p>
                <a:r>
                  <a:rPr lang="en-US" sz="2000" dirty="0" smtClean="0"/>
                  <a:t>Therefore, </a:t>
                </a:r>
                <a:r>
                  <a:rPr lang="en-US" sz="2000" dirty="0"/>
                  <a:t>this chiral symmetry breaking induces the bulk of hadron masses, such as those for the nucleons</a:t>
                </a:r>
                <a:r>
                  <a:rPr lang="en-US" sz="2000" dirty="0" smtClean="0"/>
                  <a:t>−in </a:t>
                </a:r>
                <a:r>
                  <a:rPr lang="en-US" sz="2000" dirty="0"/>
                  <a:t>effect, the bulk of the mass of all visible matter. </a:t>
                </a:r>
                <a:endParaRPr lang="en-US" sz="2000" dirty="0" smtClean="0"/>
              </a:p>
              <a:p>
                <a:r>
                  <a:rPr lang="en-US" sz="2000" dirty="0" smtClean="0"/>
                  <a:t>Because </a:t>
                </a:r>
                <a:r>
                  <a:rPr lang="en-US" sz="2000" dirty="0"/>
                  <a:t>of the </a:t>
                </a:r>
                <a:r>
                  <a:rPr lang="en-US" sz="2000" dirty="0" smtClean="0"/>
                  <a:t>non-vanishing </a:t>
                </a:r>
                <a:r>
                  <a:rPr lang="en-US" sz="2000" dirty="0"/>
                  <a:t>and differing masses of the quarks,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000" dirty="0"/>
                  <a:t> is only an approximate </a:t>
                </a:r>
                <a:r>
                  <a:rPr lang="en-US" sz="2000" dirty="0" smtClean="0"/>
                  <a:t>symmetry, </a:t>
                </a:r>
                <a:r>
                  <a:rPr lang="en-US" sz="2000" dirty="0"/>
                  <a:t>and therefore the </a:t>
                </a:r>
                <a:r>
                  <a:rPr lang="en-US" sz="2000" dirty="0" err="1"/>
                  <a:t>pions</a:t>
                </a:r>
                <a:r>
                  <a:rPr lang="en-US" sz="2000" dirty="0"/>
                  <a:t> are not massless, but have small </a:t>
                </a:r>
                <a:r>
                  <a:rPr lang="en-US" sz="2000" dirty="0" smtClean="0"/>
                  <a:t>masses</a:t>
                </a:r>
                <a:endParaRPr lang="en-US" sz="20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48" t="-605" r="-6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Breaking the </a:t>
            </a:r>
            <a:r>
              <a:rPr lang="it-IT" dirty="0" err="1" smtClean="0"/>
              <a:t>Chiral</a:t>
            </a:r>
            <a:r>
              <a:rPr lang="it-IT" dirty="0" smtClean="0"/>
              <a:t> </a:t>
            </a:r>
            <a:r>
              <a:rPr lang="it-IT" dirty="0" err="1" smtClean="0"/>
              <a:t>Symmetry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06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understand quark-gluon dynamics?</a:t>
            </a:r>
            <a:endParaRPr lang="it-IT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016314"/>
              </p:ext>
            </p:extLst>
          </p:nvPr>
        </p:nvGraphicFramePr>
        <p:xfrm>
          <a:off x="1117600" y="5029324"/>
          <a:ext cx="690880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4" r:id="rId3" imgW="13815720" imgH="2628360" progId="">
                  <p:embed/>
                </p:oleObj>
              </mc:Choice>
              <mc:Fallback>
                <p:oleObj r:id="rId3" imgW="13815720" imgH="2628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7600" y="5029324"/>
                        <a:ext cx="6908800" cy="131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366430"/>
              </p:ext>
            </p:extLst>
          </p:nvPr>
        </p:nvGraphicFramePr>
        <p:xfrm>
          <a:off x="1117600" y="1043402"/>
          <a:ext cx="1849017" cy="1786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5" r:id="rId5" imgW="4444200" imgH="4291920" progId="">
                  <p:embed/>
                </p:oleObj>
              </mc:Choice>
              <mc:Fallback>
                <p:oleObj r:id="rId5" imgW="4444200" imgH="4291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7600" y="1043402"/>
                        <a:ext cx="1849017" cy="1786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96047"/>
              </p:ext>
            </p:extLst>
          </p:nvPr>
        </p:nvGraphicFramePr>
        <p:xfrm>
          <a:off x="6172175" y="1043402"/>
          <a:ext cx="1854225" cy="1738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6" r:id="rId7" imgW="4469760" imgH="4190400" progId="">
                  <p:embed/>
                </p:oleObj>
              </mc:Choice>
              <mc:Fallback>
                <p:oleObj r:id="rId7" imgW="4469760" imgH="4190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72175" y="1043402"/>
                        <a:ext cx="1854225" cy="1738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85924" y="2959996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latin typeface="+mj-lt"/>
              </a:rPr>
              <a:t>complicated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system</a:t>
            </a:r>
            <a:r>
              <a:rPr lang="it-IT" dirty="0">
                <a:latin typeface="+mj-lt"/>
              </a:rPr>
              <a:t> </a:t>
            </a:r>
            <a:r>
              <a:rPr lang="it-IT" dirty="0" smtClean="0">
                <a:latin typeface="+mj-lt"/>
              </a:rPr>
              <a:t>of </a:t>
            </a:r>
            <a:r>
              <a:rPr lang="it-IT" dirty="0" err="1" smtClean="0">
                <a:latin typeface="+mj-lt"/>
              </a:rPr>
              <a:t>interacting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>
                <a:latin typeface="+mj-lt"/>
              </a:rPr>
              <a:t>quarks</a:t>
            </a:r>
            <a:r>
              <a:rPr lang="it-IT" dirty="0">
                <a:latin typeface="+mj-lt"/>
              </a:rPr>
              <a:t> and </a:t>
            </a:r>
            <a:r>
              <a:rPr lang="it-IT" dirty="0" err="1">
                <a:latin typeface="+mj-lt"/>
              </a:rPr>
              <a:t>gluons</a:t>
            </a:r>
            <a:endParaRPr lang="it-IT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185576" y="2920020"/>
                <a:ext cx="852798" cy="6847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it-IT" sz="32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  <m:brk m:alnAt="2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hPT</m:t>
                          </m:r>
                        </m:e>
                      </m:groupCh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5576" y="2920020"/>
                <a:ext cx="852798" cy="68473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652769" y="2800725"/>
            <a:ext cx="2893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effective</a:t>
            </a:r>
            <a:r>
              <a:rPr lang="it-IT" dirty="0"/>
              <a:t> </a:t>
            </a:r>
            <a:r>
              <a:rPr lang="it-IT" dirty="0" err="1"/>
              <a:t>degrees</a:t>
            </a:r>
            <a:r>
              <a:rPr lang="it-IT" dirty="0"/>
              <a:t> of </a:t>
            </a:r>
            <a:r>
              <a:rPr lang="it-IT" dirty="0" err="1"/>
              <a:t>freedom</a:t>
            </a:r>
            <a:endParaRPr lang="it-IT" dirty="0"/>
          </a:p>
          <a:p>
            <a:r>
              <a:rPr lang="en-US" dirty="0"/>
              <a:t>at low energy: mass, charge,</a:t>
            </a:r>
          </a:p>
          <a:p>
            <a:r>
              <a:rPr lang="it-IT" dirty="0"/>
              <a:t>spin, </a:t>
            </a:r>
            <a:r>
              <a:rPr lang="it-IT" dirty="0" err="1"/>
              <a:t>effective</a:t>
            </a:r>
            <a:r>
              <a:rPr lang="it-IT" dirty="0"/>
              <a:t> (self-)</a:t>
            </a:r>
            <a:r>
              <a:rPr lang="it-IT" dirty="0" err="1"/>
              <a:t>coupling</a:t>
            </a:r>
            <a:endParaRPr lang="it-IT" dirty="0"/>
          </a:p>
        </p:txBody>
      </p:sp>
      <p:sp>
        <p:nvSpPr>
          <p:cNvPr id="2" name="TextBox 1"/>
          <p:cNvSpPr txBox="1"/>
          <p:nvPr/>
        </p:nvSpPr>
        <p:spPr>
          <a:xfrm>
            <a:off x="1755936" y="3993092"/>
            <a:ext cx="5712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An  approach </a:t>
            </a:r>
            <a:r>
              <a:rPr lang="en-US" dirty="0">
                <a:solidFill>
                  <a:srgbClr val="FFC000"/>
                </a:solidFill>
              </a:rPr>
              <a:t>pioneered by S. Weinberg </a:t>
            </a:r>
            <a:r>
              <a:rPr lang="en-US" dirty="0" smtClean="0">
                <a:solidFill>
                  <a:srgbClr val="FFC000"/>
                </a:solidFill>
              </a:rPr>
              <a:t>and </a:t>
            </a:r>
            <a:r>
              <a:rPr lang="en-US" dirty="0">
                <a:solidFill>
                  <a:srgbClr val="FFC000"/>
                </a:solidFill>
              </a:rPr>
              <a:t>worked out by</a:t>
            </a:r>
          </a:p>
          <a:p>
            <a:pPr algn="ctr"/>
            <a:r>
              <a:rPr lang="it-IT" dirty="0">
                <a:solidFill>
                  <a:srgbClr val="FFC000"/>
                </a:solidFill>
              </a:rPr>
              <a:t>J. </a:t>
            </a:r>
            <a:r>
              <a:rPr lang="it-IT" dirty="0" err="1">
                <a:solidFill>
                  <a:srgbClr val="FFC000"/>
                </a:solidFill>
              </a:rPr>
              <a:t>Gasser</a:t>
            </a:r>
            <a:r>
              <a:rPr lang="it-IT" dirty="0">
                <a:solidFill>
                  <a:srgbClr val="FFC000"/>
                </a:solidFill>
              </a:rPr>
              <a:t> and H. </a:t>
            </a:r>
            <a:r>
              <a:rPr lang="it-IT" dirty="0" err="1" smtClean="0">
                <a:solidFill>
                  <a:srgbClr val="FFC000"/>
                </a:solidFill>
              </a:rPr>
              <a:t>Leutwyler</a:t>
            </a:r>
            <a:endParaRPr lang="it-IT" dirty="0">
              <a:solidFill>
                <a:srgbClr val="FFC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611975" y="3407178"/>
            <a:ext cx="0" cy="415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24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42000" y="836712"/>
                <a:ext cx="8460000" cy="5040000"/>
              </a:xfrm>
            </p:spPr>
            <p:txBody>
              <a:bodyPr/>
              <a:lstStyle/>
              <a:p>
                <a:r>
                  <a:rPr lang="en-US" sz="2400" dirty="0" smtClean="0"/>
                  <a:t>ChPT </a:t>
                </a:r>
                <a:r>
                  <a:rPr lang="en-US" sz="2400" dirty="0"/>
                  <a:t>is an effective field theory constructed with a </a:t>
                </a:r>
                <a:r>
                  <a:rPr lang="en-US" sz="2400" dirty="0" err="1"/>
                  <a:t>Lagrangian</a:t>
                </a:r>
                <a:r>
                  <a:rPr lang="en-US" sz="2400" dirty="0"/>
                  <a:t> consistent with the (approximate) chiral symmetry of quantum chromodynamics (QCD), as well as the other symmetries of parity and charge conjugation. </a:t>
                </a:r>
                <a:endParaRPr lang="en-US" sz="2400" dirty="0" smtClean="0"/>
              </a:p>
              <a:p>
                <a:r>
                  <a:rPr lang="en-US" sz="2400" dirty="0" err="1" smtClean="0"/>
                  <a:t>ChPT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is a theory which allows one to study the low-energy dynamics of QCD. As QCD becomes non-perturbative at low energy, it is impossible to use perturbative methods to extract information from the partition function of </a:t>
                </a:r>
                <a:r>
                  <a:rPr lang="en-US" sz="2400" dirty="0" smtClean="0"/>
                  <a:t>QCD</a:t>
                </a:r>
              </a:p>
              <a:p>
                <a:r>
                  <a:rPr lang="en-US" sz="2400" dirty="0" smtClean="0"/>
                  <a:t>The </a:t>
                </a:r>
                <a:r>
                  <a:rPr lang="en-US" sz="2400" dirty="0" err="1" smtClean="0"/>
                  <a:t>Lagrangian</a:t>
                </a:r>
                <a:r>
                  <a:rPr lang="en-US" sz="2400" dirty="0" smtClean="0"/>
                  <a:t> have the form:</a:t>
                </a:r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  <m:sup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𝑡𝑟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𝒰</m:t>
                            </m:r>
                          </m:e>
                          <m:sup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𝑡𝑟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𝒰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With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𝒰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p>
                                        </m:sSup>
                                      </m:e>
                                      <m:e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</m:rad>
                                        <m:sSup>
                                          <m:sSup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  <m:mr>
                                      <m:e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</m:rad>
                                        <m:sSup>
                                          <m:sSup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  <m:e>
                                        <m:sSup>
                                          <m:sSup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000" y="836712"/>
                <a:ext cx="8460000" cy="5040000"/>
              </a:xfrm>
              <a:blipFill rotWithShape="0">
                <a:blip r:embed="rId2"/>
                <a:stretch>
                  <a:fillRect l="-1081" t="-967" b="-77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Chiral</a:t>
            </a:r>
            <a:r>
              <a:rPr lang="it-IT" dirty="0" smtClean="0"/>
              <a:t> </a:t>
            </a:r>
            <a:r>
              <a:rPr lang="it-IT" dirty="0" err="1" smtClean="0"/>
              <a:t>perturbation</a:t>
            </a:r>
            <a:r>
              <a:rPr lang="it-IT" dirty="0" smtClean="0"/>
              <a:t> </a:t>
            </a:r>
            <a:r>
              <a:rPr lang="it-IT" dirty="0" err="1" smtClean="0"/>
              <a:t>theory</a:t>
            </a:r>
            <a:r>
              <a:rPr lang="it-IT" dirty="0" smtClean="0"/>
              <a:t> </a:t>
            </a:r>
            <a:r>
              <a:rPr lang="it-IT" dirty="0" err="1" smtClean="0"/>
              <a:t>ChPT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570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60000" y="764704"/>
                <a:ext cx="8532480" cy="5688632"/>
              </a:xfrm>
            </p:spPr>
            <p:txBody>
              <a:bodyPr/>
              <a:lstStyle/>
              <a:p>
                <a:r>
                  <a:rPr lang="en-US" sz="2000" dirty="0" smtClean="0"/>
                  <a:t>The </a:t>
                </a:r>
                <a:r>
                  <a:rPr lang="en-US" sz="2000" dirty="0" err="1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polarisabilities</a:t>
                </a:r>
                <a:r>
                  <a:rPr lang="en-US" sz="2000" dirty="0" smtClean="0"/>
                  <a:t> of a composite system such as the pion are </a:t>
                </a:r>
                <a:r>
                  <a:rPr lang="en-US" sz="2000" dirty="0"/>
                  <a:t>elementary structure constants, just as are its size </a:t>
                </a:r>
                <a:r>
                  <a:rPr lang="en-US" sz="2000" dirty="0" smtClean="0"/>
                  <a:t>and shape.</a:t>
                </a:r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The </a:t>
                </a:r>
                <a:r>
                  <a:rPr lang="en-US" sz="2000" dirty="0" err="1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polarisability</a:t>
                </a:r>
                <a:r>
                  <a:rPr lang="en-US" sz="2000" dirty="0" smtClean="0"/>
                  <a:t> is </a:t>
                </a:r>
                <a:r>
                  <a:rPr lang="en-US" sz="2000" dirty="0"/>
                  <a:t>a </a:t>
                </a:r>
                <a:r>
                  <a:rPr lang="en-US" sz="2000" dirty="0">
                    <a:solidFill>
                      <a:srgbClr val="FF0000"/>
                    </a:solidFill>
                  </a:rPr>
                  <a:t>measure for the amount of energy stored </a:t>
                </a:r>
                <a:r>
                  <a:rPr lang="en-US" sz="2000" dirty="0"/>
                  <a:t>in inner reconfiguration </a:t>
                </a:r>
                <a:r>
                  <a:rPr lang="en-US" sz="2000" dirty="0">
                    <a:solidFill>
                      <a:srgbClr val="FF0000"/>
                    </a:solidFill>
                  </a:rPr>
                  <a:t>when the system is exposed to an outer field.</a:t>
                </a:r>
                <a:r>
                  <a:rPr lang="en-US" sz="2000" dirty="0"/>
                  <a:t> For an electric field, it is expressed in terms of the </a:t>
                </a:r>
                <a:r>
                  <a:rPr lang="en-US" sz="20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electric dipole moment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000" dirty="0"/>
                  <a:t> in SI unit of [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]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/4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- a vacuum permittivity factor, t</a:t>
                </a:r>
                <a:r>
                  <a:rPr lang="it-IT" sz="2000" dirty="0"/>
                  <a:t>he </a:t>
                </a:r>
                <a:r>
                  <a:rPr lang="it-IT" sz="2000" dirty="0" err="1"/>
                  <a:t>unit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becomes</a:t>
                </a:r>
                <a:r>
                  <a:rPr lang="it-IT" sz="2000" dirty="0"/>
                  <a:t>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2000" dirty="0"/>
                  <a:t>] or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2000" dirty="0"/>
                  <a:t>] for the </a:t>
                </a:r>
                <a:r>
                  <a:rPr lang="it-IT" sz="2000" dirty="0" err="1" smtClean="0"/>
                  <a:t>proton</a:t>
                </a:r>
                <a:r>
                  <a:rPr lang="it-IT" sz="2000" dirty="0" smtClean="0"/>
                  <a:t>/</a:t>
                </a:r>
                <a:r>
                  <a:rPr lang="it-IT" sz="2000" dirty="0" err="1" smtClean="0"/>
                  <a:t>pion</a:t>
                </a:r>
                <a:r>
                  <a:rPr lang="it-IT" sz="2000" dirty="0"/>
                  <a:t>) </a:t>
                </a:r>
                <a:endParaRPr lang="it-IT" sz="2000" dirty="0" smtClean="0"/>
              </a:p>
              <a:p>
                <a:endParaRPr lang="en-US" sz="2000" dirty="0"/>
              </a:p>
              <a:p>
                <a:r>
                  <a:rPr lang="en-US" sz="2000" dirty="0" smtClean="0"/>
                  <a:t>As </a:t>
                </a:r>
                <a:r>
                  <a:rPr lang="en-US" sz="2000" dirty="0"/>
                  <a:t>a measure of the response of a complex system to an external force, </a:t>
                </a:r>
                <a:r>
                  <a:rPr lang="en-US" sz="2000" dirty="0" err="1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polarisability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is directly related to the system’s </a:t>
                </a:r>
                <a:r>
                  <a:rPr lang="en-US" sz="2000" u="sng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stiffness</a:t>
                </a:r>
                <a:r>
                  <a:rPr lang="en-US" sz="2000" dirty="0"/>
                  <a:t> against deformability, and hence the binding force between the constituents</a:t>
                </a:r>
                <a:r>
                  <a:rPr lang="en-US" sz="2000" dirty="0" smtClean="0"/>
                  <a:t>.</a:t>
                </a:r>
              </a:p>
              <a:p>
                <a:endParaRPr lang="en-US" sz="2000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764704"/>
                <a:ext cx="8532480" cy="5688632"/>
              </a:xfrm>
              <a:blipFill rotWithShape="0">
                <a:blip r:embed="rId2"/>
                <a:stretch>
                  <a:fillRect l="-643" t="-642" r="-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COMPASS UNCHAINED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Pion </a:t>
            </a:r>
            <a:r>
              <a:rPr lang="en-US" dirty="0"/>
              <a:t>polarizability of a composite </a:t>
            </a:r>
            <a:r>
              <a:rPr lang="en-US" dirty="0" smtClean="0"/>
              <a:t>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8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60000" y="764704"/>
                <a:ext cx="8532480" cy="5688632"/>
              </a:xfrm>
            </p:spPr>
            <p:txBody>
              <a:bodyPr/>
              <a:lstStyle/>
              <a:p>
                <a:r>
                  <a:rPr lang="en-US" sz="2000" dirty="0" smtClean="0"/>
                  <a:t>This pion </a:t>
                </a:r>
                <a:r>
                  <a:rPr lang="en-US" sz="2000" dirty="0" err="1" smtClean="0"/>
                  <a:t>polarisability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can </a:t>
                </a:r>
                <a:r>
                  <a:rPr lang="en-US" sz="2000" dirty="0" smtClean="0"/>
                  <a:t>be accessed </a:t>
                </a:r>
                <a:r>
                  <a:rPr lang="en-US" sz="2000" dirty="0"/>
                  <a:t>experimentally by the Compton scattering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𝛾𝜋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𝛾𝜋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en-US" sz="2000" dirty="0"/>
                  <a:t>or the crossed-channel reaction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𝜋𝜋</m:t>
                    </m:r>
                  </m:oMath>
                </a14:m>
                <a:endParaRPr lang="en-US" sz="2000" dirty="0" smtClean="0"/>
              </a:p>
              <a:p>
                <a:endParaRPr lang="en-US" sz="2000" dirty="0" smtClean="0"/>
              </a:p>
              <a:p>
                <a:endParaRPr lang="en-US" sz="2000" dirty="0" smtClean="0"/>
              </a:p>
              <a:p>
                <a:endParaRPr lang="en-US" sz="2000" dirty="0" smtClean="0"/>
              </a:p>
              <a:p>
                <a:endParaRPr lang="en-US" sz="2000" dirty="0" smtClean="0"/>
              </a:p>
              <a:p>
                <a:pPr marL="0" indent="0">
                  <a:buNone/>
                </a:pPr>
                <a:endParaRPr lang="en-US" sz="1400" dirty="0"/>
              </a:p>
              <a:p>
                <a:r>
                  <a:rPr lang="en-US" sz="2000" dirty="0" smtClean="0"/>
                  <a:t>expanding </a:t>
                </a:r>
                <a:r>
                  <a:rPr lang="en-US" sz="2000" dirty="0"/>
                  <a:t>the Compton scattering </a:t>
                </a:r>
                <a:r>
                  <a:rPr lang="en-US" sz="2000" dirty="0" smtClean="0"/>
                  <a:t>amplitude in </a:t>
                </a:r>
                <a:r>
                  <a:rPr lang="en-US" sz="2000" dirty="0"/>
                  <a:t>the energy of the </a:t>
                </a:r>
                <a:r>
                  <a:rPr lang="en-US" sz="2000" dirty="0" smtClean="0"/>
                  <a:t>photon have the 2</a:t>
                </a:r>
                <a:r>
                  <a:rPr lang="en-US" sz="2000" baseline="30000" dirty="0" smtClean="0"/>
                  <a:t>nd</a:t>
                </a:r>
                <a:r>
                  <a:rPr lang="en-US" sz="2000" dirty="0" smtClean="0"/>
                  <a:t> order terms depending only by the electric and magnetic </a:t>
                </a:r>
                <a:r>
                  <a:rPr lang="en-US" sz="2000" dirty="0" err="1" smtClean="0"/>
                  <a:t>polarisability</a:t>
                </a:r>
                <a:r>
                  <a:rPr lang="en-US" sz="2000" dirty="0" smtClean="0"/>
                  <a:t> (the first two have only charge and mass terms)</a:t>
                </a:r>
                <a:endParaRPr lang="en-US" sz="20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764704"/>
                <a:ext cx="8532480" cy="5688632"/>
              </a:xfrm>
              <a:blipFill rotWithShape="0">
                <a:blip r:embed="rId3"/>
                <a:stretch>
                  <a:fillRect l="-643" t="-5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COMPASS UNCHAINED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Pion </a:t>
            </a:r>
            <a:r>
              <a:rPr lang="en-US" dirty="0" err="1" smtClean="0"/>
              <a:t>polarisability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495465"/>
              </p:ext>
            </p:extLst>
          </p:nvPr>
        </p:nvGraphicFramePr>
        <p:xfrm>
          <a:off x="1410504" y="1637429"/>
          <a:ext cx="2009368" cy="1384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8" r:id="rId4" imgW="5307840" imgH="3656880" progId="">
                  <p:embed/>
                </p:oleObj>
              </mc:Choice>
              <mc:Fallback>
                <p:oleObj r:id="rId4" imgW="5307840" imgH="3656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10504" y="1637429"/>
                        <a:ext cx="2009368" cy="1384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984982"/>
              </p:ext>
            </p:extLst>
          </p:nvPr>
        </p:nvGraphicFramePr>
        <p:xfrm>
          <a:off x="5364088" y="1637429"/>
          <a:ext cx="2087318" cy="1384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9" r:id="rId6" imgW="2488680" imgH="1650600" progId="">
                  <p:embed/>
                </p:oleObj>
              </mc:Choice>
              <mc:Fallback>
                <p:oleObj r:id="rId6" imgW="2488680" imgH="1650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64088" y="1637429"/>
                        <a:ext cx="2087318" cy="1384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64088" y="1625926"/>
            <a:ext cx="31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ymbol" panose="05050102010706020507" pitchFamily="18" charset="2"/>
              </a:rPr>
              <a:t>g</a:t>
            </a:r>
            <a:endParaRPr lang="it-IT" dirty="0">
              <a:latin typeface="Symbol" panose="05050102010706020507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2610451"/>
            <a:ext cx="31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ymbol" panose="05050102010706020507" pitchFamily="18" charset="2"/>
              </a:rPr>
              <a:t>g</a:t>
            </a:r>
            <a:endParaRPr lang="it-IT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37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5496" y="836712"/>
                <a:ext cx="9217024" cy="5040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dirty="0" smtClean="0"/>
                  <a:t>From the theoretical side there is an extraordinary interest in </a:t>
                </a:r>
                <a:r>
                  <a:rPr lang="en-US" sz="2400" dirty="0"/>
                  <a:t>a precise determination of the pion </a:t>
                </a:r>
                <a:r>
                  <a:rPr lang="en-US" sz="2400" dirty="0" err="1" smtClean="0"/>
                  <a:t>polarisabilities</a:t>
                </a:r>
                <a:r>
                  <a:rPr lang="en-US" sz="2400" dirty="0" smtClean="0"/>
                  <a:t>. </a:t>
                </a:r>
              </a:p>
              <a:p>
                <a:r>
                  <a:rPr lang="en-US" sz="2400" dirty="0" err="1" smtClean="0"/>
                  <a:t>polarisabilities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of the charged pion are related to the </a:t>
                </a:r>
                <a:r>
                  <a:rPr lang="en-US" sz="2400" dirty="0" smtClean="0"/>
                  <a:t>radiative decay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. 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to </a:t>
                </a:r>
                <a:r>
                  <a:rPr lang="en-US" sz="2400" dirty="0"/>
                  <a:t>the ratio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i="1" dirty="0"/>
                  <a:t> </a:t>
                </a:r>
                <a:r>
                  <a:rPr lang="en-US" sz="2400" dirty="0"/>
                  <a:t>of the pion axial-vector and the vector form factors </a:t>
                </a:r>
                <a:r>
                  <a:rPr lang="en-US" sz="2400" dirty="0" smtClean="0"/>
                  <a:t>of this decay.</a:t>
                </a:r>
                <a:endParaRPr lang="en-US" sz="2400" dirty="0"/>
              </a:p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Once </a:t>
                </a:r>
                <a:r>
                  <a:rPr lang="en-US" sz="2400" dirty="0">
                    <a:solidFill>
                      <a:srgbClr val="C00000"/>
                    </a:solidFill>
                  </a:rPr>
                  <a:t>this ratio is known, chiral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symmetry makes </a:t>
                </a:r>
                <a:r>
                  <a:rPr lang="en-US" sz="2400" dirty="0">
                    <a:solidFill>
                      <a:srgbClr val="C00000"/>
                    </a:solidFill>
                  </a:rPr>
                  <a:t>an </a:t>
                </a:r>
                <a:r>
                  <a:rPr lang="en-US" sz="2400" b="1" i="1" u="sng" dirty="0">
                    <a:solidFill>
                      <a:srgbClr val="C00000"/>
                    </a:solidFill>
                  </a:rPr>
                  <a:t>absolute</a:t>
                </a:r>
                <a:r>
                  <a:rPr lang="en-US" sz="2400" i="1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>
                    <a:solidFill>
                      <a:srgbClr val="C00000"/>
                    </a:solidFill>
                  </a:rPr>
                  <a:t>prediction for the </a:t>
                </a:r>
                <a:r>
                  <a:rPr lang="en-US" sz="2400" dirty="0" err="1" smtClean="0">
                    <a:solidFill>
                      <a:srgbClr val="C00000"/>
                    </a:solidFill>
                  </a:rPr>
                  <a:t>polarisabilities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sz="2400" dirty="0"/>
                  <a:t>This makes the following predictions for the </a:t>
                </a:r>
                <a:r>
                  <a:rPr lang="en-US" sz="2400" dirty="0" err="1"/>
                  <a:t>polarisabilities</a:t>
                </a:r>
                <a:r>
                  <a:rPr lang="en-US" sz="2400" dirty="0"/>
                  <a:t> a very significant test of this theory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=5.7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±1.0×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=0.2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±0.1×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sz="12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=2.9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±0.5×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times smaller than the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pion size </a:t>
                </a:r>
              </a:p>
              <a:p>
                <a:pPr marL="0" indent="0">
                  <a:buNone/>
                </a:pPr>
                <a:endParaRPr lang="en-US" sz="1800" dirty="0" smtClean="0">
                  <a:solidFill>
                    <a:srgbClr val="C00000"/>
                  </a:solidFill>
                </a:endParaRPr>
              </a:p>
              <a:p>
                <a:r>
                  <a:rPr lang="en-US" sz="2400" dirty="0" smtClean="0"/>
                  <a:t>Corrections </a:t>
                </a:r>
                <a:r>
                  <a:rPr lang="en-US" sz="2400" dirty="0"/>
                  <a:t>to the leading-order </a:t>
                </a:r>
                <a:r>
                  <a:rPr lang="en-US" sz="2400" dirty="0" smtClean="0"/>
                  <a:t>result </a:t>
                </a:r>
                <a:r>
                  <a:rPr lang="en-US" sz="2400" dirty="0"/>
                  <a:t>have been calculated 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496" y="836712"/>
                <a:ext cx="9217024" cy="5040000"/>
              </a:xfrm>
              <a:blipFill rotWithShape="0">
                <a:blip r:embed="rId3"/>
                <a:stretch>
                  <a:fillRect l="-1058" t="-967" r="-1190" b="-12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pion </a:t>
            </a:r>
            <a:r>
              <a:rPr lang="en-US" dirty="0" err="1" smtClean="0"/>
              <a:t>polarisability</a:t>
            </a:r>
            <a:r>
              <a:rPr lang="en-US" dirty="0" smtClean="0"/>
              <a:t>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62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5496" y="836712"/>
                <a:ext cx="7560840" cy="5283288"/>
              </a:xfrm>
            </p:spPr>
            <p:txBody>
              <a:bodyPr/>
              <a:lstStyle/>
              <a:p>
                <a:r>
                  <a:rPr lang="en-US" sz="2000" dirty="0" smtClean="0"/>
                  <a:t>The high electromagnetic field in the vicinity of nuclei is used as a source of photons </a:t>
                </a:r>
                <a:r>
                  <a:rPr lang="en-US" sz="2000" dirty="0"/>
                  <a:t>, especially when the collision of </a:t>
                </a:r>
                <a:r>
                  <a:rPr lang="en-US" sz="2000" i="1" dirty="0"/>
                  <a:t>e.g. </a:t>
                </a:r>
                <a:r>
                  <a:rPr lang="en-US" sz="2000" dirty="0"/>
                  <a:t>unstable particles with photons can </a:t>
                </a:r>
                <a:r>
                  <a:rPr lang="en-US" sz="2000" dirty="0" smtClean="0"/>
                  <a:t>not be </a:t>
                </a:r>
                <a:r>
                  <a:rPr lang="en-US" sz="2000" dirty="0"/>
                  <a:t>realized in another more direct </a:t>
                </a:r>
                <a:r>
                  <a:rPr lang="en-US" sz="2000" dirty="0" smtClean="0"/>
                  <a:t>way (such reactions are </a:t>
                </a:r>
                <a:r>
                  <a:rPr lang="en-US" sz="2000" dirty="0"/>
                  <a:t>named </a:t>
                </a:r>
                <a:r>
                  <a:rPr lang="en-US" sz="2000" dirty="0" err="1" smtClean="0"/>
                  <a:t>Primakoff</a:t>
                </a:r>
                <a:r>
                  <a:rPr lang="en-US" sz="2000" dirty="0" smtClean="0"/>
                  <a:t> reactions).</a:t>
                </a:r>
              </a:p>
              <a:p>
                <a:endParaRPr lang="en-US" sz="2000" dirty="0" smtClean="0"/>
              </a:p>
              <a:p>
                <a:r>
                  <a:rPr lang="en-US" sz="2000" dirty="0"/>
                  <a:t>The major part of the cross section is focused in a </a:t>
                </a:r>
                <a:r>
                  <a:rPr lang="en-US" sz="2000" dirty="0" smtClean="0"/>
                  <a:t>transfer region </a:t>
                </a:r>
                <a:r>
                  <a:rPr lang="en-US" sz="2000" dirty="0"/>
                  <a:t>on the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peak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 dirty="0"/>
                  <a:t>. The cross section </a:t>
                </a:r>
                <a:r>
                  <a:rPr lang="en-US" sz="2000" dirty="0" smtClean="0"/>
                  <a:t>vanishes </a:t>
                </a:r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2000" dirty="0"/>
                  <a:t>, rises rapidly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peak</m:t>
                        </m:r>
                      </m:sub>
                    </m:sSub>
                  </m:oMath>
                </a14:m>
                <a:r>
                  <a:rPr lang="en-US" sz="2000" dirty="0"/>
                  <a:t> and then falls off approximately </a:t>
                </a:r>
                <a:r>
                  <a:rPr lang="en-US" sz="2000" dirty="0" smtClean="0"/>
                  <a:t>as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2000" dirty="0" smtClean="0"/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COMPASS uses 200 GeV/c </a:t>
                </a:r>
                <a:r>
                  <a:rPr lang="en-US" sz="2000" dirty="0" err="1" smtClean="0"/>
                  <a:t>pions</a:t>
                </a:r>
                <a:r>
                  <a:rPr lang="en-US" sz="2000" dirty="0" smtClean="0"/>
                  <a:t> and measures transverse momenta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2000" dirty="0" smtClean="0"/>
                  <a:t> and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 smtClean="0"/>
                  <a:t> GeV/c. We need to span 6 orders of magnitude </a:t>
                </a:r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Typical strength of the field is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=5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Ni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𝑍𝑒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=300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endParaRPr lang="en-US" sz="2000" dirty="0" smtClean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496" y="836712"/>
                <a:ext cx="7560840" cy="5283288"/>
              </a:xfrm>
              <a:blipFill rotWithShape="0">
                <a:blip r:embed="rId3"/>
                <a:stretch>
                  <a:fillRect l="-726" t="-577" r="-12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Primakoff</a:t>
            </a:r>
            <a:r>
              <a:rPr lang="it-IT" dirty="0" smtClean="0"/>
              <a:t> way to </a:t>
            </a:r>
            <a:r>
              <a:rPr lang="it-IT" dirty="0" err="1" smtClean="0"/>
              <a:t>access</a:t>
            </a:r>
            <a:r>
              <a:rPr lang="it-IT" dirty="0" smtClean="0"/>
              <a:t> Compton </a:t>
            </a:r>
            <a:r>
              <a:rPr lang="it-IT" dirty="0" err="1" smtClean="0"/>
              <a:t>scattering</a:t>
            </a:r>
            <a:endParaRPr lang="it-IT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844511"/>
              </p:ext>
            </p:extLst>
          </p:nvPr>
        </p:nvGraphicFramePr>
        <p:xfrm>
          <a:off x="7308304" y="980728"/>
          <a:ext cx="1835696" cy="1264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4" r:id="rId4" imgW="5307840" imgH="3656880" progId="">
                  <p:embed/>
                </p:oleObj>
              </mc:Choice>
              <mc:Fallback>
                <p:oleObj r:id="rId4" imgW="5307840" imgH="3656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08304" y="980728"/>
                        <a:ext cx="1835696" cy="12647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9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152516" y="908720"/>
                <a:ext cx="5943367" cy="5040000"/>
              </a:xfrm>
            </p:spPr>
            <p:txBody>
              <a:bodyPr/>
              <a:lstStyle/>
              <a:p>
                <a:r>
                  <a:rPr lang="it-IT" sz="2400" dirty="0" smtClean="0"/>
                  <a:t>Charge</a:t>
                </a:r>
                <a:r>
                  <a:rPr lang="it-IT" sz="2400" dirty="0" err="1" smtClean="0"/>
                  <a:t>d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pions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passing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trough</a:t>
                </a:r>
                <a:r>
                  <a:rPr lang="it-IT" sz="2400" dirty="0" smtClean="0"/>
                  <a:t> the </a:t>
                </a:r>
                <a:r>
                  <a:rPr lang="it-IT" sz="2400" dirty="0" err="1" smtClean="0"/>
                  <a:t>nucleus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electric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field</a:t>
                </a:r>
                <a:r>
                  <a:rPr lang="it-IT" sz="2400" dirty="0" smtClean="0"/>
                  <a:t> </a:t>
                </a:r>
                <a:r>
                  <a:rPr lang="it-IT" sz="1800" dirty="0" smtClean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=5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Ni</m:t>
                            </m:r>
                          </m:sub>
                        </m:sSub>
                      </m:e>
                    </m:d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=300 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𝑘𝑉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it-IT" sz="1800" dirty="0" smtClean="0">
                    <a:solidFill>
                      <a:srgbClr val="FF0000"/>
                    </a:solidFill>
                  </a:rPr>
                  <a:t>)</a:t>
                </a:r>
                <a:endParaRPr lang="it-IT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r>
                  <a:rPr lang="it-IT" sz="2400" dirty="0"/>
                  <a:t>Bremsstrahlung </a:t>
                </a:r>
                <a:r>
                  <a:rPr lang="it-IT" sz="2400" dirty="0" err="1" smtClean="0"/>
                  <a:t>emission</a:t>
                </a:r>
                <a:endParaRPr lang="it-IT" sz="2400" dirty="0" smtClean="0"/>
              </a:p>
              <a:p>
                <a:pPr lvl="1"/>
                <a:r>
                  <a:rPr lang="it-IT" sz="2000" dirty="0" err="1"/>
                  <a:t>particle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scatters</a:t>
                </a:r>
                <a:r>
                  <a:rPr lang="it-IT" sz="2000" dirty="0"/>
                  <a:t> </a:t>
                </a:r>
                <a:r>
                  <a:rPr lang="it-IT" sz="2000" dirty="0" smtClean="0"/>
                  <a:t>off </a:t>
                </a:r>
                <a:r>
                  <a:rPr lang="it-IT" sz="2000" dirty="0" err="1" smtClean="0"/>
                  <a:t>equivalent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photons</a:t>
                </a:r>
                <a:endParaRPr lang="it-IT" sz="2000" dirty="0" smtClean="0"/>
              </a:p>
              <a:p>
                <a:pPr lvl="1"/>
                <a:r>
                  <a:rPr lang="it-IT" sz="2000" dirty="0" err="1"/>
                  <a:t>tiny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momentum</a:t>
                </a:r>
                <a:r>
                  <a:rPr lang="it-IT" sz="2000" dirty="0"/>
                  <a:t> </a:t>
                </a:r>
                <a:r>
                  <a:rPr lang="it-IT" sz="2000" dirty="0" smtClean="0"/>
                  <a:t>transfer</a:t>
                </a:r>
              </a:p>
              <a:p>
                <a:pPr marL="457200" lvl="1" indent="0">
                  <a:buNone/>
                </a:pPr>
                <a:r>
                  <a:rPr lang="it-IT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sSubSup>
                      <m:sSubSup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/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GeV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000" dirty="0"/>
              </a:p>
              <a:p>
                <a:pPr lvl="1"/>
                <a:r>
                  <a:rPr lang="it-IT" sz="2000" dirty="0" err="1" smtClean="0"/>
                  <a:t>Pion</a:t>
                </a:r>
                <a:r>
                  <a:rPr lang="it-IT" sz="2000" dirty="0" smtClean="0"/>
                  <a:t>/</a:t>
                </a:r>
                <a:r>
                  <a:rPr lang="it-IT" sz="2000" dirty="0" err="1" smtClean="0">
                    <a:solidFill>
                      <a:schemeClr val="bg1">
                        <a:lumMod val="65000"/>
                      </a:schemeClr>
                    </a:solidFill>
                  </a:rPr>
                  <a:t>muon</a:t>
                </a:r>
                <a:r>
                  <a:rPr lang="it-IT" sz="2000" dirty="0"/>
                  <a:t> </a:t>
                </a:r>
                <a:r>
                  <a:rPr lang="it-IT" sz="2000" dirty="0" smtClean="0"/>
                  <a:t>(quasi-) </a:t>
                </a:r>
                <a:r>
                  <a:rPr lang="it-IT" sz="2000" dirty="0" err="1" smtClean="0"/>
                  <a:t>real</a:t>
                </a:r>
                <a:r>
                  <a:rPr lang="it-IT" sz="2000" dirty="0" smtClean="0"/>
                  <a:t> Compton </a:t>
                </a:r>
                <a:r>
                  <a:rPr lang="it-IT" sz="2000" dirty="0" err="1" smtClean="0"/>
                  <a:t>scattering</a:t>
                </a:r>
                <a:endParaRPr lang="it-IT" sz="2000" dirty="0" smtClean="0"/>
              </a:p>
              <a:p>
                <a:r>
                  <a:rPr lang="it-IT" sz="2400" dirty="0" err="1"/>
                  <a:t>Polarisability</a:t>
                </a:r>
                <a:r>
                  <a:rPr lang="it-IT" sz="2400" dirty="0"/>
                  <a:t> </a:t>
                </a:r>
                <a:r>
                  <a:rPr lang="it-IT" sz="2400" dirty="0" err="1" smtClean="0"/>
                  <a:t>contribution</a:t>
                </a:r>
                <a:endParaRPr lang="it-IT" sz="2400" dirty="0" smtClean="0"/>
              </a:p>
              <a:p>
                <a:pPr lvl="1"/>
                <a:r>
                  <a:rPr lang="it-IT" sz="2000" dirty="0"/>
                  <a:t>Compton </a:t>
                </a:r>
                <a:r>
                  <a:rPr lang="it-IT" sz="2000" dirty="0" smtClean="0"/>
                  <a:t>cross-</a:t>
                </a:r>
                <a:r>
                  <a:rPr lang="it-IT" sz="2000" dirty="0" err="1" smtClean="0"/>
                  <a:t>section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typically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diminished</a:t>
                </a:r>
                <a:endParaRPr lang="it-IT" sz="2000" dirty="0" smtClean="0"/>
              </a:p>
              <a:p>
                <a:pPr lvl="1"/>
                <a:r>
                  <a:rPr lang="it-IT" sz="2000" dirty="0" err="1"/>
                  <a:t>Theory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prediction</a:t>
                </a:r>
                <a:r>
                  <a:rPr lang="it-IT" sz="2000" dirty="0" smtClean="0"/>
                  <a:t>:</a:t>
                </a:r>
              </a:p>
              <a:p>
                <a:pPr marL="457200" lvl="1" indent="0">
                  <a:buNone/>
                </a:pPr>
                <a:r>
                  <a:rPr lang="it-IT" sz="2000" dirty="0" smtClean="0">
                    <a:solidFill>
                      <a:srgbClr val="FF0000"/>
                    </a:solidFill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ChPT</m:t>
                        </m:r>
                      </m:sup>
                    </m:sSubSup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=2.9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±0.5×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it-IT" sz="20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it-IT" sz="2000" dirty="0" err="1" smtClean="0"/>
                  <a:t>Expected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charge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separation</a:t>
                </a:r>
                <a:r>
                  <a:rPr lang="it-IT" sz="2000" dirty="0" smtClean="0"/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fm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it-IT" sz="2000" dirty="0"/>
              </a:p>
              <a:p>
                <a:pPr marL="457200" lvl="1" indent="0">
                  <a:buNone/>
                </a:pPr>
                <a:endParaRPr lang="it-IT" sz="2000" dirty="0" smtClean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endParaRPr lang="it-IT" sz="2000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516" y="908720"/>
                <a:ext cx="5943367" cy="5040000"/>
              </a:xfrm>
              <a:blipFill rotWithShape="0">
                <a:blip r:embed="rId2"/>
                <a:stretch>
                  <a:fillRect l="-1333" t="-9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Primakoff</a:t>
            </a:r>
            <a:r>
              <a:rPr lang="it-IT" dirty="0" smtClean="0"/>
              <a:t> </a:t>
            </a:r>
            <a:r>
              <a:rPr lang="it-IT" smtClean="0"/>
              <a:t>reactions</a:t>
            </a:r>
            <a:endParaRPr lang="it-IT"/>
          </a:p>
        </p:txBody>
      </p:sp>
      <p:pic>
        <p:nvPicPr>
          <p:cNvPr id="4199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03" y="1844824"/>
            <a:ext cx="3554377" cy="362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03" y="1844824"/>
            <a:ext cx="3554377" cy="362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03" y="1844824"/>
            <a:ext cx="3554377" cy="362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12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03" y="1844824"/>
            <a:ext cx="3554377" cy="362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13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03" y="1844824"/>
            <a:ext cx="3554377" cy="362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14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03" y="1844824"/>
            <a:ext cx="3554377" cy="362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03" y="1844824"/>
            <a:ext cx="3554377" cy="362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03" y="1844824"/>
            <a:ext cx="3554377" cy="362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03" y="1844824"/>
            <a:ext cx="3554377" cy="362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39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 err="1" smtClean="0"/>
              <a:t>Primakoff</a:t>
            </a:r>
            <a:r>
              <a:rPr lang="it-IT" altLang="en-US" dirty="0" smtClean="0"/>
              <a:t> cross-</a:t>
            </a:r>
            <a:r>
              <a:rPr lang="it-IT" altLang="en-US" dirty="0" err="1" smtClean="0"/>
              <a:t>section</a:t>
            </a:r>
            <a:r>
              <a:rPr lang="it-IT" altLang="en-US" dirty="0" smtClean="0"/>
              <a:t> </a:t>
            </a:r>
          </a:p>
        </p:txBody>
      </p:sp>
      <p:pic>
        <p:nvPicPr>
          <p:cNvPr id="3175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17" y="1090612"/>
            <a:ext cx="4059238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4743"/>
            <a:ext cx="21304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56848" y="3933056"/>
                <a:ext cx="6621813" cy="803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𝜋𝛾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</m:oMath>
                  </m:oMathPara>
                </a14:m>
                <a:endParaRPr lang="it-IT" sz="2400" dirty="0">
                  <a:solidFill>
                    <a:srgbClr val="FF0000"/>
                  </a:solidFill>
                  <a:latin typeface="Birch Std" panose="03060502040705060204" pitchFamily="66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6848" y="3933056"/>
                <a:ext cx="6621813" cy="80355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08517" y="5301208"/>
                <a:ext cx="8122608" cy="803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24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17" y="5301208"/>
                <a:ext cx="8122608" cy="80355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660232" y="3053884"/>
                <a:ext cx="1924694" cy="3145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it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3053884"/>
                <a:ext cx="1924694" cy="314573"/>
              </a:xfrm>
              <a:prstGeom prst="rect">
                <a:avLst/>
              </a:prstGeom>
              <a:blipFill rotWithShape="0">
                <a:blip r:embed="rId6"/>
                <a:stretch>
                  <a:fillRect l="-1587" r="-317" b="-230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PRL on </a:t>
            </a:r>
            <a:r>
              <a:rPr lang="it-IT" dirty="0" err="1" smtClean="0"/>
              <a:t>Feb</a:t>
            </a:r>
            <a:r>
              <a:rPr lang="it-IT" dirty="0" smtClean="0"/>
              <a:t> 10</a:t>
            </a:r>
            <a:endParaRPr lang="it-IT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721843"/>
              </p:ext>
            </p:extLst>
          </p:nvPr>
        </p:nvGraphicFramePr>
        <p:xfrm>
          <a:off x="2078037" y="843650"/>
          <a:ext cx="49879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8" r:id="rId3" imgW="11923560" imgH="9714240" progId="">
                  <p:embed/>
                </p:oleObj>
              </mc:Choice>
              <mc:Fallback>
                <p:oleObj r:id="rId3" imgW="11923560" imgH="9714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8037" y="843650"/>
                        <a:ext cx="498792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908140"/>
              </p:ext>
            </p:extLst>
          </p:nvPr>
        </p:nvGraphicFramePr>
        <p:xfrm>
          <a:off x="971600" y="3068960"/>
          <a:ext cx="7381430" cy="2996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9" r:id="rId5" imgW="8977680" imgH="3644280" progId="">
                  <p:embed/>
                </p:oleObj>
              </mc:Choice>
              <mc:Fallback>
                <p:oleObj r:id="rId5" imgW="8977680" imgH="3644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1600" y="3068960"/>
                        <a:ext cx="7381430" cy="2996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243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Physical</a:t>
            </a:r>
            <a:r>
              <a:rPr lang="it-IT" dirty="0" smtClean="0"/>
              <a:t> </a:t>
            </a:r>
            <a:r>
              <a:rPr lang="it-IT" dirty="0" err="1" smtClean="0"/>
              <a:t>regions</a:t>
            </a:r>
            <a:endParaRPr lang="it-IT" dirty="0"/>
          </a:p>
        </p:txBody>
      </p:sp>
      <p:pic>
        <p:nvPicPr>
          <p:cNvPr id="44083" name="Picture 1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487" y="1859191"/>
            <a:ext cx="3561923" cy="356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6504" name="Object 465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270179"/>
              </p:ext>
            </p:extLst>
          </p:nvPr>
        </p:nvGraphicFramePr>
        <p:xfrm>
          <a:off x="251520" y="1859192"/>
          <a:ext cx="4801967" cy="3561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7" r:id="rId4" imgW="14259960" imgH="10577520" progId="">
                  <p:embed/>
                </p:oleObj>
              </mc:Choice>
              <mc:Fallback>
                <p:oleObj r:id="rId4" imgW="14259960" imgH="10577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1859192"/>
                        <a:ext cx="4801967" cy="3561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6506" name="Straight Arrow Connector 46505"/>
          <p:cNvCxnSpPr/>
          <p:nvPr/>
        </p:nvCxnSpPr>
        <p:spPr>
          <a:xfrm>
            <a:off x="971600" y="3212976"/>
            <a:ext cx="5328592" cy="144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6507" name="TextBox 46506"/>
          <p:cNvSpPr txBox="1"/>
          <p:nvPr/>
        </p:nvSpPr>
        <p:spPr>
          <a:xfrm rot="120000">
            <a:off x="2511716" y="2957421"/>
            <a:ext cx="173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Primakoff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region</a:t>
            </a:r>
            <a:endParaRPr lang="it-IT" dirty="0">
              <a:solidFill>
                <a:srgbClr val="C00000"/>
              </a:solidFill>
            </a:endParaRPr>
          </a:p>
        </p:txBody>
      </p:sp>
      <p:cxnSp>
        <p:nvCxnSpPr>
          <p:cNvPr id="46509" name="Straight Arrow Connector 46508"/>
          <p:cNvCxnSpPr/>
          <p:nvPr/>
        </p:nvCxnSpPr>
        <p:spPr>
          <a:xfrm flipV="1">
            <a:off x="2652503" y="4221088"/>
            <a:ext cx="3605496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86" name="TextBox 3885"/>
          <p:cNvSpPr txBox="1"/>
          <p:nvPr/>
        </p:nvSpPr>
        <p:spPr>
          <a:xfrm rot="-480000">
            <a:off x="3543363" y="4103979"/>
            <a:ext cx="195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Strong </a:t>
            </a:r>
            <a:r>
              <a:rPr lang="it-IT" dirty="0" err="1" smtClean="0">
                <a:solidFill>
                  <a:schemeClr val="accent5">
                    <a:lumMod val="50000"/>
                  </a:schemeClr>
                </a:solidFill>
              </a:rPr>
              <a:t>interactions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1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/>
              <a:t>COMPASS: NA58, EHN2, building 888: </a:t>
            </a:r>
          </a:p>
          <a:p>
            <a:pPr marL="0" indent="0">
              <a:buNone/>
            </a:pPr>
            <a:r>
              <a:rPr lang="en-GB" sz="2400" dirty="0" smtClean="0"/>
              <a:t>	</a:t>
            </a:r>
            <a:r>
              <a:rPr lang="en-GB" sz="3600" b="1" u="sng" dirty="0" err="1" smtClean="0"/>
              <a:t>CO</a:t>
            </a:r>
            <a:r>
              <a:rPr lang="en-GB" sz="2400" dirty="0" err="1" smtClean="0"/>
              <a:t>mmon</a:t>
            </a: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		</a:t>
            </a:r>
            <a:r>
              <a:rPr lang="en-GB" sz="3600" b="1" u="sng" dirty="0" err="1" smtClean="0"/>
              <a:t>M</a:t>
            </a:r>
            <a:r>
              <a:rPr lang="en-GB" sz="2400" dirty="0" err="1" smtClean="0"/>
              <a:t>uon</a:t>
            </a: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			</a:t>
            </a:r>
            <a:r>
              <a:rPr lang="en-GB" sz="3600" b="1" u="sng" dirty="0" smtClean="0"/>
              <a:t>P</a:t>
            </a:r>
            <a:r>
              <a:rPr lang="en-GB" sz="2400" dirty="0" smtClean="0"/>
              <a:t>roton</a:t>
            </a:r>
          </a:p>
          <a:p>
            <a:pPr marL="0" indent="0">
              <a:buNone/>
            </a:pPr>
            <a:r>
              <a:rPr lang="en-GB" sz="2400" dirty="0" smtClean="0"/>
              <a:t>				</a:t>
            </a:r>
            <a:r>
              <a:rPr lang="en-GB" sz="3600" b="1" u="sng" dirty="0" smtClean="0"/>
              <a:t>A</a:t>
            </a:r>
            <a:r>
              <a:rPr lang="en-GB" sz="2400" dirty="0" smtClean="0"/>
              <a:t>pparatus for </a:t>
            </a:r>
          </a:p>
          <a:p>
            <a:pPr marL="0" indent="0">
              <a:buNone/>
            </a:pPr>
            <a:r>
              <a:rPr lang="en-GB" sz="2400" dirty="0" smtClean="0"/>
              <a:t>					</a:t>
            </a:r>
            <a:r>
              <a:rPr lang="en-GB" sz="3600" b="1" u="sng" dirty="0" smtClean="0"/>
              <a:t>S</a:t>
            </a:r>
            <a:r>
              <a:rPr lang="en-GB" sz="2400" dirty="0" smtClean="0"/>
              <a:t>tructure and </a:t>
            </a:r>
          </a:p>
          <a:p>
            <a:pPr marL="0" indent="0">
              <a:buNone/>
            </a:pPr>
            <a:r>
              <a:rPr lang="en-GB" sz="2400" dirty="0" smtClean="0"/>
              <a:t>						</a:t>
            </a:r>
            <a:r>
              <a:rPr lang="en-GB" sz="3600" b="1" u="sng" dirty="0" smtClean="0"/>
              <a:t>S</a:t>
            </a:r>
            <a:r>
              <a:rPr lang="en-GB" sz="2400" dirty="0" smtClean="0"/>
              <a:t>pectroscopy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 algn="ctr">
              <a:buNone/>
            </a:pPr>
            <a:r>
              <a:rPr lang="en-GB" sz="2400" dirty="0" smtClean="0"/>
              <a:t>COMPASS is the </a:t>
            </a:r>
            <a:r>
              <a:rPr lang="en-GB" sz="2400" b="1" i="1" dirty="0" smtClean="0"/>
              <a:t>largest surface experiment</a:t>
            </a:r>
            <a:r>
              <a:rPr lang="en-GB" sz="2400" b="1" dirty="0" smtClean="0"/>
              <a:t> </a:t>
            </a:r>
            <a:r>
              <a:rPr lang="en-GB" sz="2400" dirty="0" smtClean="0"/>
              <a:t>at CERN</a:t>
            </a:r>
          </a:p>
          <a:p>
            <a:pPr algn="ctr"/>
            <a:endParaRPr lang="en-GB" sz="24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103C-0C40-4679-9B00-98B144F36116}" type="datetime1">
              <a:rPr lang="en-GB" smtClean="0"/>
              <a:t>07/05/2015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“COMPASS” stand for?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23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6" name="Picture 6" descr="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99346"/>
            <a:ext cx="1295400" cy="863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845096"/>
            <a:ext cx="1308100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9" name="Picture 9" descr="f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099346"/>
            <a:ext cx="1271588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0" name="Picture 10" descr="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18546"/>
            <a:ext cx="1258888" cy="9159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1" name="Picture 11" descr="i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18546"/>
            <a:ext cx="1260475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j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032546"/>
            <a:ext cx="1273175" cy="849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3" name="Picture 13" descr="p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08746"/>
            <a:ext cx="1287463" cy="8032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p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99346"/>
            <a:ext cx="1277938" cy="8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5" name="Picture 15" descr="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18546"/>
            <a:ext cx="1304925" cy="8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56" name="Rectangle 16"/>
          <p:cNvSpPr>
            <a:spLocks noChangeArrowheads="1"/>
          </p:cNvSpPr>
          <p:nvPr/>
        </p:nvSpPr>
        <p:spPr bwMode="auto">
          <a:xfrm>
            <a:off x="5475288" y="692696"/>
            <a:ext cx="2051050" cy="1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/>
          <a:p>
            <a:pPr marL="457200" indent="-457200" algn="l">
              <a:lnSpc>
                <a:spcPct val="110000"/>
              </a:lnSpc>
              <a:spcBef>
                <a:spcPct val="20000"/>
              </a:spcBef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	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Bochum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, Bonn (ISKP &amp; PI), Erlangen, Freiburg, 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Mainz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, </a:t>
            </a:r>
            <a:r>
              <a:rPr lang="en-US" sz="1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München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TU</a:t>
            </a:r>
            <a:endParaRPr lang="en-US" sz="12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3857" name="Rectangle 17"/>
          <p:cNvSpPr>
            <a:spLocks noChangeArrowheads="1"/>
          </p:cNvSpPr>
          <p:nvPr/>
        </p:nvSpPr>
        <p:spPr bwMode="auto">
          <a:xfrm>
            <a:off x="5867400" y="2261146"/>
            <a:ext cx="1373188" cy="31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USA (UIUC)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3858" name="Rectangle 18"/>
          <p:cNvSpPr>
            <a:spLocks noChangeArrowheads="1"/>
          </p:cNvSpPr>
          <p:nvPr/>
        </p:nvSpPr>
        <p:spPr bwMode="auto">
          <a:xfrm>
            <a:off x="6019800" y="3251746"/>
            <a:ext cx="1169988" cy="32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Saclay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3859" name="Rectangle 19"/>
          <p:cNvSpPr>
            <a:spLocks noChangeArrowheads="1"/>
          </p:cNvSpPr>
          <p:nvPr/>
        </p:nvSpPr>
        <p:spPr bwMode="auto">
          <a:xfrm>
            <a:off x="4191000" y="5232946"/>
            <a:ext cx="1125538" cy="32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Tel Aviv</a:t>
            </a:r>
          </a:p>
        </p:txBody>
      </p:sp>
      <p:sp>
        <p:nvSpPr>
          <p:cNvPr id="163860" name="Rectangle 20"/>
          <p:cNvSpPr>
            <a:spLocks noChangeArrowheads="1"/>
          </p:cNvSpPr>
          <p:nvPr/>
        </p:nvSpPr>
        <p:spPr bwMode="auto">
          <a:xfrm>
            <a:off x="1782763" y="4455864"/>
            <a:ext cx="2162175" cy="26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Burden, Calcutta 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3861" name="Rectangle 21"/>
          <p:cNvSpPr>
            <a:spLocks noChangeArrowheads="1"/>
          </p:cNvSpPr>
          <p:nvPr/>
        </p:nvSpPr>
        <p:spPr bwMode="auto">
          <a:xfrm>
            <a:off x="5715000" y="4318546"/>
            <a:ext cx="19812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 algn="l">
              <a:lnSpc>
                <a:spcPct val="110000"/>
              </a:lnSpc>
              <a:spcBef>
                <a:spcPct val="20000"/>
              </a:spcBef>
            </a:pPr>
            <a:r>
              <a:rPr lang="en-US" sz="1200" b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Torino</a:t>
            </a:r>
          </a:p>
          <a:p>
            <a:pPr marL="457200" indent="-457200" algn="l">
              <a:lnSpc>
                <a:spcPct val="60000"/>
              </a:lnSpc>
              <a:spcBef>
                <a:spcPct val="20000"/>
              </a:spcBef>
            </a:pPr>
            <a:r>
              <a:rPr lang="en-US" sz="1200" b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(University,INFN),</a:t>
            </a:r>
          </a:p>
          <a:p>
            <a:pPr marL="457200" indent="-457200" algn="l">
              <a:lnSpc>
                <a:spcPct val="110000"/>
              </a:lnSpc>
              <a:spcBef>
                <a:spcPct val="20000"/>
              </a:spcBef>
            </a:pPr>
            <a:r>
              <a:rPr lang="en-US" sz="1200" b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Trieste</a:t>
            </a:r>
          </a:p>
          <a:p>
            <a:pPr marL="457200" indent="-457200" algn="l">
              <a:lnSpc>
                <a:spcPct val="50000"/>
              </a:lnSpc>
              <a:spcBef>
                <a:spcPct val="20000"/>
              </a:spcBef>
            </a:pPr>
            <a:r>
              <a:rPr lang="en-US" sz="1200" b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(University,INFN)</a:t>
            </a:r>
          </a:p>
        </p:txBody>
      </p:sp>
      <p:sp>
        <p:nvSpPr>
          <p:cNvPr id="163862" name="Rectangle 22"/>
          <p:cNvSpPr>
            <a:spLocks noChangeArrowheads="1"/>
          </p:cNvSpPr>
          <p:nvPr/>
        </p:nvSpPr>
        <p:spPr bwMode="auto">
          <a:xfrm>
            <a:off x="1828800" y="2337346"/>
            <a:ext cx="175577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/>
          <a:lstStyle/>
          <a:p>
            <a:pPr marL="457200" indent="-457200"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Warsawa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(NCBJ), 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Warsawa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(TU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)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Warsawa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(U)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3863" name="Rectangle 23"/>
          <p:cNvSpPr>
            <a:spLocks noChangeArrowheads="1"/>
          </p:cNvSpPr>
          <p:nvPr/>
        </p:nvSpPr>
        <p:spPr bwMode="auto">
          <a:xfrm>
            <a:off x="4343400" y="1727746"/>
            <a:ext cx="765175" cy="32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CERN</a:t>
            </a:r>
          </a:p>
        </p:txBody>
      </p:sp>
      <p:sp>
        <p:nvSpPr>
          <p:cNvPr id="163864" name="Rectangle 24"/>
          <p:cNvSpPr>
            <a:spLocks noChangeArrowheads="1"/>
          </p:cNvSpPr>
          <p:nvPr/>
        </p:nvSpPr>
        <p:spPr bwMode="auto">
          <a:xfrm>
            <a:off x="4267200" y="2794546"/>
            <a:ext cx="1049338" cy="31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Yamagata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3865" name="Rectangle 25"/>
          <p:cNvSpPr>
            <a:spLocks noChangeArrowheads="1"/>
          </p:cNvSpPr>
          <p:nvPr/>
        </p:nvSpPr>
        <p:spPr bwMode="auto">
          <a:xfrm>
            <a:off x="1904999" y="3327946"/>
            <a:ext cx="1828801" cy="31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Praha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63866" name="Picture 26" descr="r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845096"/>
            <a:ext cx="1295400" cy="86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7" name="Rectangle 27"/>
          <p:cNvSpPr>
            <a:spLocks noChangeArrowheads="1"/>
          </p:cNvSpPr>
          <p:nvPr/>
        </p:nvSpPr>
        <p:spPr bwMode="auto">
          <a:xfrm>
            <a:off x="1397000" y="819696"/>
            <a:ext cx="2717800" cy="10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 algn="l">
              <a:lnSpc>
                <a:spcPct val="110000"/>
              </a:lnSpc>
              <a:spcBef>
                <a:spcPct val="20000"/>
              </a:spcBef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	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Дубна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(LPP and LNP),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Москва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(INR, LPI, State University),            .   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Протвино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63868" name="Rectangle 28"/>
          <p:cNvSpPr>
            <a:spLocks noChangeArrowheads="1"/>
          </p:cNvSpPr>
          <p:nvPr/>
        </p:nvSpPr>
        <p:spPr bwMode="auto">
          <a:xfrm>
            <a:off x="4038600" y="3937546"/>
            <a:ext cx="1354138" cy="31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/>
          <a:p>
            <a:pPr marL="457200" indent="-457200" algn="ctr">
              <a:lnSpc>
                <a:spcPct val="110000"/>
              </a:lnSpc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Lisboa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63870" name="Picture 30" descr="D:\TeX\Perspective\slices\logocern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13346"/>
            <a:ext cx="1295400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http://www.worldsbiggestlist.com/wp-content/uploads/2011/06/USA-Flag1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38" y="1985111"/>
            <a:ext cx="1295400" cy="8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media.tumblr.com/tumblr_m7rvuhrw0v1qjrq4v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56" y="5515485"/>
            <a:ext cx="1304382" cy="8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1782763" y="5817922"/>
            <a:ext cx="2162175" cy="26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Taipei (AS)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20072" y="5340868"/>
            <a:ext cx="37981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about </a:t>
            </a:r>
            <a:r>
              <a:rPr lang="en-GB" sz="1400" dirty="0"/>
              <a:t>220 members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from </a:t>
            </a:r>
            <a:r>
              <a:rPr lang="en-GB" sz="1400" dirty="0" smtClean="0"/>
              <a:t> 13 </a:t>
            </a:r>
            <a:r>
              <a:rPr lang="en-GB" sz="1400" dirty="0"/>
              <a:t>different countries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involving </a:t>
            </a:r>
            <a:r>
              <a:rPr lang="en-GB" sz="1400" dirty="0" smtClean="0"/>
              <a:t>24 </a:t>
            </a:r>
            <a:r>
              <a:rPr lang="en-GB" sz="1400" dirty="0"/>
              <a:t>universities and research institutes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1C35-5EC3-41C4-845B-F8FE76B1C3E9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COMPASS Collaboration</a:t>
            </a:r>
            <a:br>
              <a:rPr lang="en-US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03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B93CF-9665-4F57-AD32-6C2AA1BE60F4}" type="datetime1">
              <a:rPr lang="en-GB" smtClean="0"/>
              <a:t>07/05/2015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is COMPASS located? View from SW</a:t>
            </a:r>
            <a:endParaRPr lang="en-GB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 smtClean="0"/>
              <a:t>SPS </a:t>
            </a:r>
            <a:r>
              <a:rPr lang="en-GB" sz="2400" dirty="0"/>
              <a:t>experiment in the North Area at the CERN </a:t>
            </a:r>
            <a:r>
              <a:rPr lang="en-GB" sz="2400" dirty="0" err="1"/>
              <a:t>Prevessin</a:t>
            </a:r>
            <a:r>
              <a:rPr lang="en-GB" sz="2400" dirty="0"/>
              <a:t> </a:t>
            </a:r>
            <a:r>
              <a:rPr lang="en-GB" sz="2400" dirty="0" smtClean="0"/>
              <a:t>site</a:t>
            </a:r>
            <a:endParaRPr lang="en-GB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1908000"/>
            <a:ext cx="6624000" cy="4492342"/>
          </a:xfrm>
          <a:prstGeom prst="rect">
            <a:avLst/>
          </a:prstGeom>
        </p:spPr>
      </p:pic>
      <p:sp>
        <p:nvSpPr>
          <p:cNvPr id="20" name="Trapezoid 19"/>
          <p:cNvSpPr/>
          <p:nvPr/>
        </p:nvSpPr>
        <p:spPr>
          <a:xfrm rot="15943535">
            <a:off x="5010259" y="4835750"/>
            <a:ext cx="404339" cy="1429284"/>
          </a:xfrm>
          <a:prstGeom prst="trapezoid">
            <a:avLst>
              <a:gd name="adj" fmla="val 40996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rapezoid 20"/>
          <p:cNvSpPr/>
          <p:nvPr/>
        </p:nvSpPr>
        <p:spPr>
          <a:xfrm rot="969303">
            <a:off x="4589334" y="3948531"/>
            <a:ext cx="206535" cy="671507"/>
          </a:xfrm>
          <a:prstGeom prst="trapezoid">
            <a:avLst>
              <a:gd name="adj" fmla="val 40996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427984" y="4437112"/>
            <a:ext cx="1656184" cy="889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 rot="21427543">
            <a:off x="2032709" y="3192309"/>
            <a:ext cx="4975853" cy="2238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626161" y="4551511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SPS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3768" y="363021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LHC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58680" y="5255093"/>
            <a:ext cx="1696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rgbClr val="FFFF00"/>
                </a:solidFill>
              </a:rPr>
              <a:t>Meyrin</a:t>
            </a:r>
            <a:r>
              <a:rPr lang="en-GB" sz="2400" b="1" dirty="0" smtClean="0">
                <a:solidFill>
                  <a:srgbClr val="FFFF00"/>
                </a:solidFill>
              </a:rPr>
              <a:t> site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58209" y="3689484"/>
            <a:ext cx="2234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rgbClr val="FFFF00"/>
                </a:solidFill>
              </a:rPr>
              <a:t>Prevessin</a:t>
            </a:r>
            <a:r>
              <a:rPr lang="en-GB" sz="2400" b="1" dirty="0" smtClean="0">
                <a:solidFill>
                  <a:srgbClr val="FFFF00"/>
                </a:solidFill>
              </a:rPr>
              <a:t> site</a:t>
            </a:r>
            <a:endParaRPr lang="en-GB" sz="2400" b="1" dirty="0">
              <a:solidFill>
                <a:srgbClr val="FFFF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283968" y="3242806"/>
            <a:ext cx="486209" cy="834266"/>
          </a:xfrm>
          <a:prstGeom prst="straightConnector1">
            <a:avLst/>
          </a:prstGeom>
          <a:ln w="76200">
            <a:solidFill>
              <a:srgbClr val="0084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73" y="2139423"/>
            <a:ext cx="1103383" cy="110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1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 smtClean="0"/>
              <a:t>SPS </a:t>
            </a:r>
            <a:r>
              <a:rPr lang="en-GB" sz="2400" dirty="0"/>
              <a:t>experiment in the North Area at the CERN </a:t>
            </a:r>
            <a:r>
              <a:rPr lang="en-GB" sz="2400" dirty="0" err="1"/>
              <a:t>Prevessin</a:t>
            </a:r>
            <a:r>
              <a:rPr lang="en-GB" sz="2400" dirty="0"/>
              <a:t> site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9665E-744A-49EF-B794-06C2B3DF6596}" type="datetime1">
              <a:rPr lang="en-GB" smtClean="0"/>
              <a:t>07/05/2015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is COMPASS located? View from NW</a:t>
            </a:r>
            <a:endParaRPr lang="en-GB" dirty="0"/>
          </a:p>
        </p:txBody>
      </p:sp>
      <p:pic>
        <p:nvPicPr>
          <p:cNvPr id="17" name="Picture 16" descr="0807031_01-A4-at-144-dpi.jpg"/>
          <p:cNvPicPr>
            <a:picLocks noChangeAspect="1"/>
          </p:cNvPicPr>
          <p:nvPr/>
        </p:nvPicPr>
        <p:blipFill>
          <a:blip r:embed="rId2">
            <a:lum bright="-2000" contrast="2000"/>
          </a:blip>
          <a:stretch>
            <a:fillRect/>
          </a:stretch>
        </p:blipFill>
        <p:spPr>
          <a:xfrm>
            <a:off x="1260000" y="1908000"/>
            <a:ext cx="6660000" cy="4426632"/>
          </a:xfrm>
          <a:prstGeom prst="rect">
            <a:avLst/>
          </a:prstGeom>
          <a:effectLst>
            <a:innerShdw blurRad="38100" dist="50800" dir="2700000">
              <a:prstClr val="black"/>
            </a:innerShdw>
          </a:effectLst>
        </p:spPr>
      </p:pic>
      <p:cxnSp>
        <p:nvCxnSpPr>
          <p:cNvPr id="19" name="Straight Arrow Connector 18"/>
          <p:cNvCxnSpPr/>
          <p:nvPr/>
        </p:nvCxnSpPr>
        <p:spPr>
          <a:xfrm flipV="1">
            <a:off x="4211960" y="4077072"/>
            <a:ext cx="863254" cy="444815"/>
          </a:xfrm>
          <a:prstGeom prst="straightConnector1">
            <a:avLst/>
          </a:prstGeom>
          <a:ln w="76200">
            <a:solidFill>
              <a:srgbClr val="0084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21316"/>
            <a:ext cx="1103383" cy="110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E960-8DD4-44FA-AA87-3A7ADBBB5D26}" type="datetime1">
              <a:rPr lang="en-GB" smtClean="0"/>
              <a:t>07/05/2015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COMPASS look like?</a:t>
            </a:r>
            <a:endParaRPr lang="en-GB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 smtClean="0"/>
              <a:t>Flexible fixed-target experiment, two-stage forward large-angle </a:t>
            </a:r>
            <a:r>
              <a:rPr lang="en-GB" sz="2400" dirty="0"/>
              <a:t>spectrometer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" name="Picture 2" descr="\\cern.ch\dfs\Users\e\ebielert\Desktop\seminar\CompassSetup2_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39274"/>
            <a:ext cx="8624888" cy="384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699792" y="566124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Our size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23528" y="2276872"/>
            <a:ext cx="7632848" cy="136815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21004912">
            <a:off x="3810583" y="3005373"/>
            <a:ext cx="121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≈</a:t>
            </a:r>
            <a:r>
              <a:rPr lang="en-GB" sz="2400" b="1" dirty="0" smtClean="0"/>
              <a:t>60m</a:t>
            </a:r>
            <a:endParaRPr lang="en-GB" sz="2400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07504" y="5085184"/>
            <a:ext cx="576064" cy="144016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36512" y="5373216"/>
            <a:ext cx="121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beam</a:t>
            </a:r>
            <a:endParaRPr lang="en-GB" sz="2400" b="1" dirty="0"/>
          </a:p>
        </p:txBody>
      </p:sp>
      <p:sp>
        <p:nvSpPr>
          <p:cNvPr id="28" name="Left Brace 27"/>
          <p:cNvSpPr/>
          <p:nvPr/>
        </p:nvSpPr>
        <p:spPr>
          <a:xfrm rot="4814638">
            <a:off x="853403" y="2814075"/>
            <a:ext cx="362953" cy="877875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Left Brace 28"/>
          <p:cNvSpPr/>
          <p:nvPr/>
        </p:nvSpPr>
        <p:spPr>
          <a:xfrm rot="4814638">
            <a:off x="2630622" y="1619504"/>
            <a:ext cx="362953" cy="260391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Left Brace 29"/>
          <p:cNvSpPr/>
          <p:nvPr/>
        </p:nvSpPr>
        <p:spPr>
          <a:xfrm rot="4814638">
            <a:off x="5837333" y="450327"/>
            <a:ext cx="362953" cy="377880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300039" y="273417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Target area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1835696" y="206258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First stage: large angle acceptance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4418634" y="1568658"/>
            <a:ext cx="2313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Second stage: small angle acceptance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04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4" grpId="1"/>
      <p:bldP spid="26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COMPASS UNCHAINED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the measurement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558471"/>
              </p:ext>
            </p:extLst>
          </p:nvPr>
        </p:nvGraphicFramePr>
        <p:xfrm>
          <a:off x="370294" y="1988840"/>
          <a:ext cx="8516759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2" r:id="rId3" imgW="19796760" imgH="7530120" progId="">
                  <p:embed/>
                </p:oleObj>
              </mc:Choice>
              <mc:Fallback>
                <p:oleObj r:id="rId3" imgW="19796760" imgH="7530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294" y="1988840"/>
                        <a:ext cx="8516759" cy="324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2613" y="1020685"/>
                <a:ext cx="3960440" cy="764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Ni</m:t>
                              </m:r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Ni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𝜋𝛾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3" y="1020685"/>
                <a:ext cx="3960440" cy="76476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06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01X_tim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500" y="3927103"/>
            <a:ext cx="4093111" cy="2892138"/>
          </a:xfrm>
          <a:prstGeom prst="rect">
            <a:avLst/>
          </a:prstGeom>
        </p:spPr>
      </p:pic>
      <p:pic>
        <p:nvPicPr>
          <p:cNvPr id="3" name="Picture 2" descr="SI05V_residual_LargeFont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00" y="3769102"/>
            <a:ext cx="4283488" cy="302665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38626" y="749896"/>
            <a:ext cx="3322637" cy="312674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958F-7817-4B81-AF7A-606BAE002446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77926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Very Small Area Trackers </a:t>
            </a:r>
            <a:r>
              <a:rPr lang="en-US" dirty="0" smtClean="0"/>
              <a:t>- </a:t>
            </a:r>
            <a:r>
              <a:rPr lang="en-US" dirty="0" err="1"/>
              <a:t>Silicons</a:t>
            </a:r>
            <a:endParaRPr lang="en-US" dirty="0"/>
          </a:p>
        </p:txBody>
      </p:sp>
      <p:sp>
        <p:nvSpPr>
          <p:cNvPr id="77926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050925"/>
            <a:ext cx="4243388" cy="5289550"/>
          </a:xfrm>
          <a:prstGeom prst="rect">
            <a:avLst/>
          </a:prstGeom>
        </p:spPr>
        <p:txBody>
          <a:bodyPr/>
          <a:lstStyle/>
          <a:p>
            <a:r>
              <a:rPr lang="en-US" sz="1800" dirty="0"/>
              <a:t>Specifications </a:t>
            </a:r>
          </a:p>
          <a:p>
            <a:pPr lvl="1"/>
            <a:r>
              <a:rPr lang="en-US" sz="1600" dirty="0"/>
              <a:t>5x7 cm</a:t>
            </a:r>
            <a:r>
              <a:rPr lang="en-US" sz="1600" baseline="30000" dirty="0"/>
              <a:t>2</a:t>
            </a:r>
            <a:r>
              <a:rPr lang="en-US" sz="1600" dirty="0"/>
              <a:t>, 1280 and 1024 strips</a:t>
            </a:r>
          </a:p>
          <a:p>
            <a:pPr lvl="1"/>
            <a:r>
              <a:rPr lang="en-US" sz="1600" dirty="0" smtClean="0"/>
              <a:t>5 N-cooled </a:t>
            </a:r>
            <a:r>
              <a:rPr lang="en-US" sz="1600" dirty="0"/>
              <a:t>stations</a:t>
            </a:r>
          </a:p>
          <a:p>
            <a:pPr lvl="1"/>
            <a:r>
              <a:rPr lang="en-US" sz="1600" dirty="0"/>
              <a:t>52 µ and 55 µ pitch</a:t>
            </a:r>
          </a:p>
          <a:p>
            <a:pPr lvl="1"/>
            <a:r>
              <a:rPr lang="en-US" sz="1600" dirty="0"/>
              <a:t>2 projections per detector</a:t>
            </a:r>
          </a:p>
          <a:p>
            <a:pPr lvl="1"/>
            <a:r>
              <a:rPr lang="en-US" sz="1600" dirty="0"/>
              <a:t>Designed for high fluencies</a:t>
            </a:r>
          </a:p>
          <a:p>
            <a:pPr lvl="1"/>
            <a:r>
              <a:rPr lang="en-US" sz="1600" dirty="0"/>
              <a:t>R/O: APV25 chip, 128 </a:t>
            </a:r>
            <a:r>
              <a:rPr lang="en-US" sz="1600" dirty="0" err="1"/>
              <a:t>ch</a:t>
            </a: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800" dirty="0"/>
              <a:t>Performances</a:t>
            </a:r>
          </a:p>
          <a:p>
            <a:pPr lvl="1"/>
            <a:r>
              <a:rPr lang="en-US" sz="1600" dirty="0"/>
              <a:t>Time resolution: </a:t>
            </a:r>
            <a:r>
              <a:rPr lang="en-US" sz="1600" dirty="0" smtClean="0"/>
              <a:t>1.4 ns</a:t>
            </a:r>
            <a:endParaRPr lang="en-US" sz="1600" dirty="0"/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Spatial resolution: 6 – </a:t>
            </a:r>
            <a:r>
              <a:rPr lang="en-US" sz="1600" dirty="0" smtClean="0">
                <a:solidFill>
                  <a:srgbClr val="FF0000"/>
                </a:solidFill>
              </a:rPr>
              <a:t>11 µm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79278" name="Text Box 14"/>
          <p:cNvSpPr txBox="1">
            <a:spLocks noChangeArrowheads="1"/>
          </p:cNvSpPr>
          <p:nvPr/>
        </p:nvSpPr>
        <p:spPr bwMode="auto">
          <a:xfrm>
            <a:off x="3157954" y="5561046"/>
            <a:ext cx="3200400" cy="369332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hlink"/>
                </a:solidFill>
              </a:rPr>
              <a:t>Very good </a:t>
            </a:r>
            <a:r>
              <a:rPr lang="en-US" dirty="0" smtClean="0">
                <a:solidFill>
                  <a:schemeClr val="hlink"/>
                </a:solidFill>
              </a:rPr>
              <a:t> spatial </a:t>
            </a:r>
            <a:r>
              <a:rPr lang="en-US" dirty="0">
                <a:solidFill>
                  <a:schemeClr val="hlink"/>
                </a:solidFill>
              </a:rPr>
              <a:t>resolution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6200" y="5394960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3680" y="5394960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dirty="0" smtClean="0"/>
              <a:t>Spectrometer: momentum determination</a:t>
            </a:r>
            <a:endParaRPr lang="en-GB" sz="4000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0538" y="1828800"/>
            <a:ext cx="5451475" cy="4189413"/>
            <a:chOff x="309" y="1152"/>
            <a:chExt cx="3434" cy="2639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7" y="1218"/>
              <a:ext cx="3367" cy="25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2772" name="Line 4"/>
            <p:cNvSpPr>
              <a:spLocks noChangeShapeType="1"/>
            </p:cNvSpPr>
            <p:nvPr/>
          </p:nvSpPr>
          <p:spPr bwMode="auto">
            <a:xfrm>
              <a:off x="746" y="2032"/>
              <a:ext cx="90" cy="42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73" name="Text Box 5"/>
            <p:cNvSpPr txBox="1">
              <a:spLocks noChangeArrowheads="1"/>
            </p:cNvSpPr>
            <p:nvPr/>
          </p:nvSpPr>
          <p:spPr bwMode="auto">
            <a:xfrm>
              <a:off x="309" y="1832"/>
              <a:ext cx="590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Font typeface="Comic Sans MS" pitchFamily="6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b="1">
                  <a:solidFill>
                    <a:srgbClr val="000000"/>
                  </a:solidFill>
                  <a:latin typeface="Comic Sans MS" pitchFamily="66" charset="0"/>
                </a:rPr>
                <a:t>Target</a:t>
              </a:r>
            </a:p>
          </p:txBody>
        </p:sp>
        <p:sp>
          <p:nvSpPr>
            <p:cNvPr id="32774" name="Line 6"/>
            <p:cNvSpPr>
              <a:spLocks noChangeShapeType="1"/>
            </p:cNvSpPr>
            <p:nvPr/>
          </p:nvSpPr>
          <p:spPr bwMode="auto">
            <a:xfrm>
              <a:off x="697" y="1293"/>
              <a:ext cx="296" cy="819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75" name="Text Box 7"/>
            <p:cNvSpPr txBox="1">
              <a:spLocks noChangeArrowheads="1"/>
            </p:cNvSpPr>
            <p:nvPr/>
          </p:nvSpPr>
          <p:spPr bwMode="auto">
            <a:xfrm>
              <a:off x="325" y="1152"/>
              <a:ext cx="747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Font typeface="Comic Sans MS" pitchFamily="6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b="1">
                  <a:solidFill>
                    <a:srgbClr val="000000"/>
                  </a:solidFill>
                  <a:latin typeface="Comic Sans MS" pitchFamily="66" charset="0"/>
                </a:rPr>
                <a:t>Magnet1</a:t>
              </a:r>
            </a:p>
          </p:txBody>
        </p:sp>
        <p:sp>
          <p:nvSpPr>
            <p:cNvPr id="32776" name="Text Box 8"/>
            <p:cNvSpPr txBox="1">
              <a:spLocks noChangeArrowheads="1"/>
            </p:cNvSpPr>
            <p:nvPr/>
          </p:nvSpPr>
          <p:spPr bwMode="auto">
            <a:xfrm>
              <a:off x="1067" y="1352"/>
              <a:ext cx="459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Font typeface="Comic Sans MS" pitchFamily="6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b="1">
                  <a:solidFill>
                    <a:srgbClr val="000000"/>
                  </a:solidFill>
                  <a:latin typeface="Comic Sans MS" pitchFamily="66" charset="0"/>
                </a:rPr>
                <a:t>RICH</a:t>
              </a:r>
            </a:p>
          </p:txBody>
        </p:sp>
        <p:sp>
          <p:nvSpPr>
            <p:cNvPr id="32777" name="Text Box 9"/>
            <p:cNvSpPr txBox="1">
              <a:spLocks noChangeArrowheads="1"/>
            </p:cNvSpPr>
            <p:nvPr/>
          </p:nvSpPr>
          <p:spPr bwMode="auto">
            <a:xfrm>
              <a:off x="1680" y="1432"/>
              <a:ext cx="747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Font typeface="Comic Sans MS" pitchFamily="6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b="1">
                  <a:solidFill>
                    <a:srgbClr val="000000"/>
                  </a:solidFill>
                  <a:latin typeface="Comic Sans MS" pitchFamily="66" charset="0"/>
                </a:rPr>
                <a:t>Magnet2</a:t>
              </a:r>
            </a:p>
          </p:txBody>
        </p:sp>
        <p:sp>
          <p:nvSpPr>
            <p:cNvPr id="32778" name="Line 10"/>
            <p:cNvSpPr>
              <a:spLocks noChangeShapeType="1"/>
            </p:cNvSpPr>
            <p:nvPr/>
          </p:nvSpPr>
          <p:spPr bwMode="auto">
            <a:xfrm>
              <a:off x="1855" y="1632"/>
              <a:ext cx="1" cy="438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156176" y="2286000"/>
            <a:ext cx="2759224" cy="348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>
                <a:solidFill>
                  <a:srgbClr val="FF0000"/>
                </a:solidFill>
              </a:rPr>
              <a:t>Magnets bend charged particle tracks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Knowing the magnetic field and the hits of the track on the detectors, </a:t>
            </a:r>
          </a:p>
          <a:p>
            <a:pPr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we can reconstruct  the path of the charged particle through the detector.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C4B2-5803-4B21-8DB4-502967B8CFC0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2249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ecal1-structure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980728"/>
            <a:ext cx="3145248" cy="2349500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34BB-84BD-4BB4-8FFB-511BC02AF34B}" type="datetime1">
              <a:rPr lang="en-GB" smtClean="0"/>
              <a:t>07/05/2015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8F45-E300-8441-9604-5C563F1ADCC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calorimeters (x2)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0" y="1235075"/>
            <a:ext cx="4389438" cy="5105400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ECAL1</a:t>
            </a:r>
          </a:p>
          <a:p>
            <a:pPr lvl="1"/>
            <a:r>
              <a:rPr lang="en-US" sz="2000" dirty="0" smtClean="0"/>
              <a:t>1500 channels</a:t>
            </a:r>
          </a:p>
          <a:p>
            <a:pPr lvl="1"/>
            <a:r>
              <a:rPr lang="en-US" sz="2000" dirty="0" smtClean="0"/>
              <a:t>Pb0 modules (3 dimensions)</a:t>
            </a:r>
          </a:p>
          <a:p>
            <a:pPr lvl="2"/>
            <a:r>
              <a:rPr lang="en-US" sz="1800" dirty="0" smtClean="0"/>
              <a:t>18-20 X</a:t>
            </a:r>
            <a:r>
              <a:rPr lang="en-US" sz="1800" baseline="-25000" dirty="0" smtClean="0"/>
              <a:t>0</a:t>
            </a:r>
          </a:p>
          <a:p>
            <a:pPr lvl="1"/>
            <a:r>
              <a:rPr lang="en-US" sz="2000" dirty="0" smtClean="0"/>
              <a:t>Energy range: 0.2-60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lvl="1"/>
            <a:endParaRPr lang="en-US" sz="2000" dirty="0"/>
          </a:p>
          <a:p>
            <a:r>
              <a:rPr lang="en-US" sz="2400" dirty="0" smtClean="0"/>
              <a:t>ECAL2</a:t>
            </a:r>
          </a:p>
          <a:p>
            <a:pPr lvl="1"/>
            <a:r>
              <a:rPr lang="en-US" sz="2000" dirty="0" smtClean="0"/>
              <a:t>2180 Pb0 type modules</a:t>
            </a:r>
          </a:p>
          <a:p>
            <a:pPr lvl="1"/>
            <a:r>
              <a:rPr lang="en-US" sz="2000" dirty="0" smtClean="0"/>
              <a:t>888 “Shashlik” type (</a:t>
            </a:r>
            <a:r>
              <a:rPr lang="en-US" sz="2000" dirty="0" err="1" smtClean="0"/>
              <a:t>Pb</a:t>
            </a:r>
            <a:r>
              <a:rPr lang="en-US" sz="2000" dirty="0" smtClean="0"/>
              <a:t>/</a:t>
            </a:r>
            <a:r>
              <a:rPr lang="en-US" sz="2000" dirty="0" err="1" smtClean="0"/>
              <a:t>Scint</a:t>
            </a:r>
            <a:r>
              <a:rPr lang="en-US" sz="2000" dirty="0" smtClean="0"/>
              <a:t>)</a:t>
            </a:r>
          </a:p>
          <a:p>
            <a:pPr lvl="2"/>
            <a:r>
              <a:rPr lang="en-US" sz="1800" dirty="0" smtClean="0"/>
              <a:t>(radiation hardness)</a:t>
            </a:r>
          </a:p>
          <a:p>
            <a:pPr lvl="1"/>
            <a:r>
              <a:rPr lang="en-US" sz="2000" dirty="0" smtClean="0"/>
              <a:t>Energy range: 1-200 </a:t>
            </a:r>
            <a:r>
              <a:rPr lang="en-US" sz="2000" dirty="0" err="1"/>
              <a:t>G</a:t>
            </a:r>
            <a:r>
              <a:rPr lang="en-US" sz="2000" dirty="0" err="1" smtClean="0"/>
              <a:t>eV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11" name="Content Placeholder 10" descr="ecal2-structure.pdf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46" r="-12646"/>
          <a:stretch>
            <a:fillRect/>
          </a:stretch>
        </p:blipFill>
        <p:spPr>
          <a:xfrm>
            <a:off x="4686458" y="3429000"/>
            <a:ext cx="3711357" cy="2261741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68680" y="5897880"/>
            <a:ext cx="7635557" cy="369332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chemeClr val="hlink"/>
                </a:solidFill>
              </a:rPr>
              <a:t>Detect photons and electrons = maximize RADIATION Length 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83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3</a:t>
            </a:fld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886944"/>
              </p:ext>
            </p:extLst>
          </p:nvPr>
        </p:nvGraphicFramePr>
        <p:xfrm>
          <a:off x="553162" y="-29369"/>
          <a:ext cx="8037675" cy="6866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0" r:id="rId3" imgW="9498240" imgH="8114040" progId="">
                  <p:embed/>
                </p:oleObj>
              </mc:Choice>
              <mc:Fallback>
                <p:oleObj r:id="rId3" imgW="9498240" imgH="8114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3162" y="-29369"/>
                        <a:ext cx="8037675" cy="6866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695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22920" y="836712"/>
                <a:ext cx="8460000" cy="5519638"/>
              </a:xfrm>
            </p:spPr>
            <p:txBody>
              <a:bodyPr/>
              <a:lstStyle/>
              <a:p>
                <a:pPr>
                  <a:tabLst>
                    <a:tab pos="746125" algn="l"/>
                  </a:tabLst>
                </a:pPr>
                <a:r>
                  <a:rPr lang="en-US" sz="2400" dirty="0" smtClean="0"/>
                  <a:t>Identify the exclusive reactions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en-US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Ni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Ni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sub>
                      </m:sSub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𝜋𝛾</m:t>
                      </m:r>
                    </m:oMath>
                  </m:oMathPara>
                </a14:m>
                <a:endParaRPr lang="en-US" sz="2400" dirty="0" smtClean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  <a:tabLst>
                    <a:tab pos="403225" algn="l"/>
                  </a:tabLst>
                </a:pPr>
                <a:r>
                  <a:rPr lang="en-US" sz="2400" dirty="0" smtClean="0"/>
                  <a:t>	with the momentum transfer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0.001 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GeV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/>
                    </m:sSup>
                  </m:oMath>
                </a14:m>
                <a:endParaRPr lang="en-US" sz="2400" dirty="0" smtClean="0"/>
              </a:p>
              <a:p>
                <a:pPr>
                  <a:tabLst>
                    <a:tab pos="403225" algn="l"/>
                  </a:tabLst>
                </a:pPr>
                <a:r>
                  <a:rPr lang="en-US" sz="2400" dirty="0" smtClean="0"/>
                  <a:t>With the assumption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400" dirty="0" smtClean="0"/>
                  <a:t> measure the ratio </a:t>
                </a:r>
              </a:p>
              <a:p>
                <a:pPr marL="0" indent="0">
                  <a:buNone/>
                  <a:tabLst>
                    <a:tab pos="4032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𝜋𝛾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𝜋𝛾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=0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meas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MC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  <a:tabLst>
                    <a:tab pos="403225" algn="l"/>
                  </a:tabLst>
                </a:pPr>
                <a:r>
                  <a:rPr lang="en-US" sz="2400" dirty="0"/>
                  <a:t>	</a:t>
                </a:r>
                <a:r>
                  <a:rPr lang="en-US" sz="2400" dirty="0" smtClean="0"/>
                  <a:t>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endParaRPr lang="en-US" sz="2400" dirty="0" smtClean="0"/>
              </a:p>
              <a:p>
                <a:pPr>
                  <a:tabLst>
                    <a:tab pos="403225" algn="l"/>
                  </a:tabLst>
                </a:pPr>
                <a:r>
                  <a:rPr lang="en-US" sz="2400" dirty="0" smtClean="0"/>
                  <a:t>Control systematic effects by</a:t>
                </a:r>
              </a:p>
              <a:p>
                <a:pPr marL="0" indent="0">
                  <a:buNone/>
                  <a:tabLst>
                    <a:tab pos="4032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Ni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Ni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sub>
                      </m:sSub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400" dirty="0" smtClean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  <a:tabLst>
                    <a:tab pos="403225" algn="l"/>
                  </a:tabLst>
                </a:pPr>
                <a:r>
                  <a:rPr lang="en-US" sz="2400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	</a:t>
                </a:r>
                <a:r>
                  <a:rPr lang="en-US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Cambria Math" panose="02040503050406030204" pitchFamily="18" charset="0"/>
                  </a:rPr>
                  <a:t>and</a:t>
                </a:r>
              </a:p>
              <a:p>
                <a:pPr marL="0" indent="0">
                  <a:buNone/>
                  <a:tabLst>
                    <a:tab pos="4032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𝛾𝛾</m:t>
                      </m:r>
                    </m:oMath>
                  </m:oMathPara>
                </a14:m>
                <a:endParaRPr lang="en-US" sz="2400" dirty="0" smtClean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marL="400050" lvl="1" indent="0">
                  <a:buNone/>
                  <a:tabLst>
                    <a:tab pos="403225" algn="l"/>
                  </a:tabLst>
                </a:pPr>
                <a:r>
                  <a:rPr lang="en-US" sz="2000" dirty="0" smtClean="0"/>
                  <a:t>COMPASS measurement </a:t>
                </a:r>
                <a:r>
                  <a:rPr lang="en-US" sz="2000" dirty="0"/>
                  <a:t>is the first to allow a </a:t>
                </a:r>
                <a:r>
                  <a:rPr lang="en-US" sz="2000" dirty="0" smtClean="0"/>
                  <a:t>self-calibration</a:t>
                </a:r>
                <a:endParaRPr lang="en-US" sz="200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  <a:tabLst>
                    <a:tab pos="403225" algn="l"/>
                  </a:tabLst>
                </a:pPr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2920" y="836712"/>
                <a:ext cx="8460000" cy="5519638"/>
              </a:xfrm>
              <a:blipFill rotWithShape="0">
                <a:blip r:embed="rId2"/>
                <a:stretch>
                  <a:fillRect l="-937" t="-8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COMPASS UNCHAINED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 of pion </a:t>
            </a:r>
            <a:r>
              <a:rPr lang="en-US" dirty="0" err="1" smtClean="0"/>
              <a:t>polarisability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17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3543" y="6356349"/>
            <a:ext cx="2133600" cy="365125"/>
          </a:xfrm>
        </p:spPr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Pion</a:t>
            </a:r>
            <a:r>
              <a:rPr lang="it-IT" dirty="0"/>
              <a:t> </a:t>
            </a:r>
            <a:r>
              <a:rPr lang="it-IT" dirty="0" err="1"/>
              <a:t>polarisability</a:t>
            </a:r>
            <a:r>
              <a:rPr lang="it-IT" dirty="0"/>
              <a:t>: COMPASS </a:t>
            </a:r>
            <a:r>
              <a:rPr lang="it-IT" dirty="0" err="1"/>
              <a:t>result</a:t>
            </a:r>
            <a:endParaRPr lang="it-IT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674798"/>
              </p:ext>
            </p:extLst>
          </p:nvPr>
        </p:nvGraphicFramePr>
        <p:xfrm>
          <a:off x="353222" y="1372099"/>
          <a:ext cx="8437556" cy="4930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5" r:id="rId3" imgW="18577440" imgH="10856880" progId="">
                  <p:embed/>
                </p:oleObj>
              </mc:Choice>
              <mc:Fallback>
                <p:oleObj r:id="rId3" imgW="18577440" imgH="10856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3222" y="1372099"/>
                        <a:ext cx="8437556" cy="49306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878947"/>
              </p:ext>
            </p:extLst>
          </p:nvPr>
        </p:nvGraphicFramePr>
        <p:xfrm>
          <a:off x="5202224" y="4845436"/>
          <a:ext cx="3484576" cy="1449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6" r:id="rId5" imgW="13244400" imgH="5510880" progId="">
                  <p:embed/>
                </p:oleObj>
              </mc:Choice>
              <mc:Fallback>
                <p:oleObj r:id="rId5" imgW="13244400" imgH="5510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02224" y="4845436"/>
                        <a:ext cx="3484576" cy="1449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176805"/>
              </p:ext>
            </p:extLst>
          </p:nvPr>
        </p:nvGraphicFramePr>
        <p:xfrm>
          <a:off x="1835696" y="787900"/>
          <a:ext cx="52705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7" r:id="rId7" imgW="10539360" imgH="1168200" progId="">
                  <p:embed/>
                </p:oleObj>
              </mc:Choice>
              <mc:Fallback>
                <p:oleObj r:id="rId7" imgW="10539360" imgH="1168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35696" y="787900"/>
                        <a:ext cx="52705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128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7" name="Rectangle 3"/>
          <p:cNvSpPr>
            <a:spLocks noGrp="1" noChangeArrowheads="1"/>
          </p:cNvSpPr>
          <p:nvPr>
            <p:ph idx="1"/>
          </p:nvPr>
        </p:nvSpPr>
        <p:spPr>
          <a:xfrm>
            <a:off x="342000" y="836712"/>
            <a:ext cx="8460000" cy="5040000"/>
          </a:xfrm>
        </p:spPr>
        <p:txBody>
          <a:bodyPr/>
          <a:lstStyle/>
          <a:p>
            <a:r>
              <a:rPr lang="en-US" sz="1800" dirty="0" smtClean="0"/>
              <a:t>Located at CERN North Area beam line (</a:t>
            </a:r>
            <a:r>
              <a:rPr lang="en-US" sz="1400" dirty="0" smtClean="0"/>
              <a:t>Possible beams: µ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, µ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, 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, 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, K  → Several physics programs)</a:t>
            </a:r>
          </a:p>
          <a:p>
            <a:pPr lvl="1"/>
            <a:r>
              <a:rPr lang="en-US" sz="1400" dirty="0" smtClean="0"/>
              <a:t>1996: 	COMPASS proposal</a:t>
            </a:r>
          </a:p>
          <a:p>
            <a:pPr lvl="1"/>
            <a:r>
              <a:rPr lang="en-US" sz="1400" dirty="0" smtClean="0"/>
              <a:t>1999-2000:	construction and installation</a:t>
            </a:r>
          </a:p>
          <a:p>
            <a:pPr lvl="1"/>
            <a:r>
              <a:rPr lang="en-US" sz="1400" dirty="0" smtClean="0"/>
              <a:t>2001: 	commissioning run</a:t>
            </a:r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7321-B69C-44D8-B6B6-BDD0E5D2D4FC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Broad Physics Program</a:t>
            </a:r>
            <a:endParaRPr lang="en-US" dirty="0"/>
          </a:p>
        </p:txBody>
      </p:sp>
      <p:sp>
        <p:nvSpPr>
          <p:cNvPr id="7" name="Rectangle 18"/>
          <p:cNvSpPr txBox="1">
            <a:spLocks noChangeArrowheads="1"/>
          </p:cNvSpPr>
          <p:nvPr/>
        </p:nvSpPr>
        <p:spPr bwMode="auto">
          <a:xfrm>
            <a:off x="179512" y="2304981"/>
            <a:ext cx="4752527" cy="414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Experiments with </a:t>
            </a:r>
            <a:r>
              <a:rPr lang="en-US" sz="2000" dirty="0" smtClean="0">
                <a:solidFill>
                  <a:srgbClr val="FF0000"/>
                </a:solidFill>
              </a:rPr>
              <a:t>muon beam</a:t>
            </a:r>
          </a:p>
          <a:p>
            <a:endParaRPr lang="en-US" sz="2000" dirty="0"/>
          </a:p>
          <a:p>
            <a:pPr lvl="1"/>
            <a:r>
              <a:rPr lang="en-US" sz="1800" dirty="0" smtClean="0"/>
              <a:t>Spin structure: Gluon polarization</a:t>
            </a:r>
          </a:p>
          <a:p>
            <a:pPr lvl="1"/>
            <a:r>
              <a:rPr lang="en-US" sz="1800" dirty="0" err="1"/>
              <a:t>u</a:t>
            </a:r>
            <a:r>
              <a:rPr lang="en-US" sz="1800" dirty="0" err="1" smtClean="0"/>
              <a:t>,d,s</a:t>
            </a:r>
            <a:r>
              <a:rPr lang="en-US" sz="1800" dirty="0" smtClean="0"/>
              <a:t> flavor decomposition of the nucleon spin</a:t>
            </a:r>
          </a:p>
          <a:p>
            <a:pPr lvl="1"/>
            <a:r>
              <a:rPr lang="en-US" sz="1800" dirty="0" smtClean="0"/>
              <a:t>Transverse spi</a:t>
            </a:r>
            <a:r>
              <a:rPr lang="en-US" sz="1800" dirty="0"/>
              <a:t>n</a:t>
            </a:r>
            <a:endParaRPr lang="en-US" sz="1800" dirty="0" smtClean="0"/>
          </a:p>
          <a:p>
            <a:pPr lvl="1"/>
            <a:r>
              <a:rPr lang="en-US" sz="1800" dirty="0" smtClean="0"/>
              <a:t>Quark transverse momentum distribution</a:t>
            </a:r>
          </a:p>
          <a:p>
            <a:pPr lvl="1"/>
            <a:endParaRPr lang="en-US" sz="1800" dirty="0" smtClean="0"/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‘3D’ structure of the nucleon (DVCS)</a:t>
            </a:r>
          </a:p>
          <a:p>
            <a:pPr lvl="1"/>
            <a:r>
              <a:rPr lang="en-US" sz="1800" dirty="0" err="1" smtClean="0"/>
              <a:t>Unpolarised</a:t>
            </a:r>
            <a:r>
              <a:rPr lang="en-US" sz="1800" dirty="0" smtClean="0"/>
              <a:t> quark </a:t>
            </a:r>
            <a:r>
              <a:rPr lang="en-US" sz="1800" dirty="0"/>
              <a:t>transverse momentum </a:t>
            </a:r>
            <a:r>
              <a:rPr lang="en-US" sz="1800" dirty="0" smtClean="0"/>
              <a:t>distribution and strangeness</a:t>
            </a:r>
            <a:endParaRPr lang="en-US" sz="1800" dirty="0"/>
          </a:p>
        </p:txBody>
      </p:sp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4572000" y="2304981"/>
            <a:ext cx="4297363" cy="42203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Experiments with </a:t>
            </a:r>
            <a:r>
              <a:rPr lang="en-US" sz="2000" dirty="0" smtClean="0">
                <a:solidFill>
                  <a:srgbClr val="FF0000"/>
                </a:solidFill>
              </a:rPr>
              <a:t>hadron beams</a:t>
            </a:r>
          </a:p>
          <a:p>
            <a:endParaRPr lang="en-US" sz="2000" dirty="0"/>
          </a:p>
          <a:p>
            <a:pPr lvl="1"/>
            <a:r>
              <a:rPr lang="en-US" sz="1800" dirty="0" smtClean="0"/>
              <a:t>Pion </a:t>
            </a:r>
            <a:r>
              <a:rPr lang="en-US" sz="1800" dirty="0" err="1" smtClean="0"/>
              <a:t>polarisability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Search for exotic states:</a:t>
            </a:r>
          </a:p>
          <a:p>
            <a:pPr lvl="2"/>
            <a:r>
              <a:rPr lang="en-US" sz="1800" dirty="0" smtClean="0"/>
              <a:t>Light meson spectroscopy</a:t>
            </a:r>
          </a:p>
          <a:p>
            <a:pPr lvl="2"/>
            <a:r>
              <a:rPr lang="en-US" sz="1800" dirty="0" smtClean="0"/>
              <a:t>Baryon spectroscopy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Pion and </a:t>
            </a:r>
            <a:r>
              <a:rPr lang="en-US" sz="1800" dirty="0" err="1" smtClean="0"/>
              <a:t>Kaon</a:t>
            </a:r>
            <a:r>
              <a:rPr lang="en-US" sz="1800" dirty="0" smtClean="0"/>
              <a:t> </a:t>
            </a:r>
            <a:r>
              <a:rPr lang="en-US" sz="1800" dirty="0" err="1" smtClean="0"/>
              <a:t>polarisabilities</a:t>
            </a:r>
            <a:endParaRPr lang="en-US" sz="1800" dirty="0" smtClean="0"/>
          </a:p>
          <a:p>
            <a:pPr lvl="1"/>
            <a:r>
              <a:rPr lang="en-US" sz="1800" dirty="0" smtClean="0"/>
              <a:t>Polarized Drell-Yan: universality </a:t>
            </a:r>
            <a:r>
              <a:rPr lang="en-US" sz="1800" dirty="0"/>
              <a:t>of transverse momentum distribution</a:t>
            </a:r>
          </a:p>
          <a:p>
            <a:pPr marL="457200" lvl="1" indent="0">
              <a:buNone/>
            </a:pP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960120" y="2697480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COMPASS - </a:t>
            </a:r>
            <a:r>
              <a:rPr lang="en-US" dirty="0"/>
              <a:t>I   (2002 – 2011)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0120" y="4941168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COMPASS </a:t>
            </a:r>
            <a:r>
              <a:rPr lang="en-US" dirty="0" smtClean="0"/>
              <a:t>- II   </a:t>
            </a:r>
            <a:r>
              <a:rPr lang="en-US" dirty="0"/>
              <a:t>(</a:t>
            </a:r>
            <a:r>
              <a:rPr lang="en-US" dirty="0" smtClean="0"/>
              <a:t>2012 </a:t>
            </a:r>
            <a:r>
              <a:rPr lang="en-US" dirty="0"/>
              <a:t>– </a:t>
            </a:r>
            <a:r>
              <a:rPr lang="en-US" dirty="0" smtClean="0"/>
              <a:t>2017)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79912" y="1638092"/>
            <a:ext cx="1296144" cy="666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76056" y="1268760"/>
            <a:ext cx="2303644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Lead by F. </a:t>
            </a:r>
            <a:r>
              <a:rPr lang="it-IT" dirty="0" err="1" smtClean="0">
                <a:solidFill>
                  <a:srgbClr val="C00000"/>
                </a:solidFill>
              </a:rPr>
              <a:t>Bradamante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25606" y="1710217"/>
            <a:ext cx="1576394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Lead by S. Paul</a:t>
            </a:r>
            <a:endParaRPr lang="it-IT" dirty="0">
              <a:solidFill>
                <a:srgbClr val="C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913239" y="2060848"/>
            <a:ext cx="323057" cy="244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2" descr="DSC014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8" b="22812"/>
          <a:stretch>
            <a:fillRect/>
          </a:stretch>
        </p:blipFill>
        <p:spPr bwMode="auto">
          <a:xfrm>
            <a:off x="703" y="1162132"/>
            <a:ext cx="9143297" cy="428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84" name="Rectangle 4"/>
          <p:cNvSpPr>
            <a:spLocks noChangeArrowheads="1"/>
          </p:cNvSpPr>
          <p:nvPr/>
        </p:nvSpPr>
        <p:spPr bwMode="auto">
          <a:xfrm>
            <a:off x="0" y="685800"/>
            <a:ext cx="9144000" cy="36513"/>
          </a:xfrm>
          <a:prstGeom prst="rect">
            <a:avLst/>
          </a:prstGeom>
          <a:gradFill rotWithShape="1">
            <a:gsLst>
              <a:gs pos="0">
                <a:srgbClr val="E7EDED"/>
              </a:gs>
              <a:gs pos="100000">
                <a:srgbClr val="D7E9E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People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7341-7325-4AEA-8B50-3AAA95D59799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8722" y="722312"/>
            <a:ext cx="9135278" cy="5731023"/>
          </a:xfrm>
          <a:prstGeom prst="rect">
            <a:avLst/>
          </a:prstGeom>
          <a:solidFill>
            <a:srgbClr val="FFFFFF"/>
          </a:solidFill>
          <a:ln w="31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34950" indent="-234950" eaLnBrk="0" hangingPunct="0"/>
            <a:r>
              <a:rPr lang="it-IT" sz="1800" dirty="0" smtClean="0">
                <a:solidFill>
                  <a:srgbClr val="FF0000"/>
                </a:solidFill>
                <a:latin typeface="Arial" pitchFamily="34" charset="0"/>
              </a:rPr>
              <a:t>Trieste GROUP in COMPASS,                            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</a:rPr>
              <a:t>&gt;</a:t>
            </a:r>
            <a:r>
              <a:rPr lang="it-IT" dirty="0">
                <a:solidFill>
                  <a:srgbClr val="FF0000"/>
                </a:solidFill>
                <a:latin typeface="Arial" pitchFamily="34" charset="0"/>
              </a:rPr>
              <a:t>18 persone</a:t>
            </a:r>
            <a:endParaRPr lang="it-IT" sz="1800" dirty="0" smtClean="0">
              <a:solidFill>
                <a:srgbClr val="FF0000"/>
              </a:solidFill>
              <a:latin typeface="Arial" pitchFamily="34" charset="0"/>
            </a:endParaRPr>
          </a:p>
          <a:p>
            <a:pPr marL="234950" indent="-234950" eaLnBrk="0" hangingPunct="0"/>
            <a:endParaRPr lang="it-IT" sz="1800" dirty="0">
              <a:solidFill>
                <a:srgbClr val="FF0000"/>
              </a:solidFill>
              <a:latin typeface="Arial" pitchFamily="34" charset="0"/>
            </a:endParaRPr>
          </a:p>
          <a:p>
            <a:pPr marL="234950" indent="-234950" eaLnBrk="0" hangingPunct="0">
              <a:buFontTx/>
              <a:buChar char="•"/>
            </a:pPr>
            <a:r>
              <a:rPr lang="it-IT" dirty="0" err="1" smtClean="0">
                <a:solidFill>
                  <a:srgbClr val="FF0000"/>
                </a:solidFill>
                <a:latin typeface="Arial" pitchFamily="34" charset="0"/>
              </a:rPr>
              <a:t>Physics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</a:rPr>
              <a:t>Department</a:t>
            </a:r>
            <a:r>
              <a:rPr lang="it-IT" sz="1800" dirty="0" smtClean="0">
                <a:solidFill>
                  <a:srgbClr val="FF0000"/>
                </a:solidFill>
                <a:latin typeface="Arial" pitchFamily="34" charset="0"/>
              </a:rPr>
              <a:t>:</a:t>
            </a:r>
            <a:r>
              <a:rPr lang="it-IT" sz="1800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it-IT" sz="1800" dirty="0">
                <a:solidFill>
                  <a:srgbClr val="000066"/>
                </a:solidFill>
                <a:latin typeface="Arial" pitchFamily="34" charset="0"/>
              </a:rPr>
              <a:t>F. </a:t>
            </a:r>
            <a:r>
              <a:rPr lang="it-IT" sz="1800" dirty="0" err="1">
                <a:solidFill>
                  <a:srgbClr val="000066"/>
                </a:solidFill>
                <a:latin typeface="Arial" pitchFamily="34" charset="0"/>
              </a:rPr>
              <a:t>Bradamante</a:t>
            </a:r>
            <a:r>
              <a:rPr lang="it-IT" sz="1800" b="0" dirty="0">
                <a:solidFill>
                  <a:srgbClr val="000066"/>
                </a:solidFill>
                <a:latin typeface="Arial" pitchFamily="34" charset="0"/>
              </a:rPr>
              <a:t>, A. Bressan, </a:t>
            </a:r>
            <a:r>
              <a:rPr lang="it-IT" sz="1800" b="0" dirty="0" smtClean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it-IT" sz="1800" b="0" dirty="0">
                <a:solidFill>
                  <a:srgbClr val="000066"/>
                </a:solidFill>
                <a:latin typeface="Arial" pitchFamily="34" charset="0"/>
              </a:rPr>
              <a:t/>
            </a:r>
            <a:br>
              <a:rPr lang="it-IT" sz="1800" b="0" dirty="0">
                <a:solidFill>
                  <a:srgbClr val="000066"/>
                </a:solidFill>
                <a:latin typeface="Arial" pitchFamily="34" charset="0"/>
              </a:rPr>
            </a:br>
            <a:r>
              <a:rPr lang="it-IT" sz="1800" b="0" dirty="0" smtClean="0">
                <a:solidFill>
                  <a:srgbClr val="000066"/>
                </a:solidFill>
                <a:latin typeface="Arial" pitchFamily="34" charset="0"/>
              </a:rPr>
              <a:t>N. </a:t>
            </a:r>
            <a:r>
              <a:rPr lang="it-IT" sz="1800" b="0" dirty="0" err="1" smtClean="0">
                <a:solidFill>
                  <a:srgbClr val="000066"/>
                </a:solidFill>
                <a:latin typeface="Arial" pitchFamily="34" charset="0"/>
              </a:rPr>
              <a:t>Makke</a:t>
            </a:r>
            <a:r>
              <a:rPr lang="it-IT" sz="1800" b="0" dirty="0" smtClean="0">
                <a:solidFill>
                  <a:srgbClr val="000066"/>
                </a:solidFill>
                <a:latin typeface="Arial" pitchFamily="34" charset="0"/>
              </a:rPr>
              <a:t>, A</a:t>
            </a:r>
            <a:r>
              <a:rPr lang="it-IT" sz="1800" b="0" dirty="0">
                <a:solidFill>
                  <a:srgbClr val="000066"/>
                </a:solidFill>
                <a:latin typeface="Arial" pitchFamily="34" charset="0"/>
              </a:rPr>
              <a:t>. Martin, </a:t>
            </a:r>
            <a:r>
              <a:rPr lang="it-IT" sz="1800" b="0" dirty="0" smtClean="0">
                <a:solidFill>
                  <a:srgbClr val="000066"/>
                </a:solidFill>
                <a:latin typeface="Arial" pitchFamily="34" charset="0"/>
              </a:rPr>
              <a:t>G. </a:t>
            </a:r>
            <a:r>
              <a:rPr lang="it-IT" sz="1800" b="0" dirty="0" err="1">
                <a:solidFill>
                  <a:srgbClr val="000066"/>
                </a:solidFill>
                <a:latin typeface="Arial" pitchFamily="34" charset="0"/>
              </a:rPr>
              <a:t>Sbrizzai</a:t>
            </a:r>
            <a:r>
              <a:rPr lang="it-IT" sz="1800" b="0" dirty="0">
                <a:solidFill>
                  <a:srgbClr val="000066"/>
                </a:solidFill>
                <a:latin typeface="Arial" pitchFamily="34" charset="0"/>
              </a:rPr>
              <a:t>, P. </a:t>
            </a:r>
            <a:r>
              <a:rPr lang="it-IT" sz="1800" b="0" dirty="0" smtClean="0">
                <a:solidFill>
                  <a:srgbClr val="000066"/>
                </a:solidFill>
                <a:latin typeface="Arial" pitchFamily="34" charset="0"/>
              </a:rPr>
              <a:t>Schiavon </a:t>
            </a:r>
            <a:r>
              <a:rPr lang="it-IT" sz="1800" b="0" dirty="0">
                <a:solidFill>
                  <a:srgbClr val="000066"/>
                </a:solidFill>
                <a:latin typeface="Arial" pitchFamily="34" charset="0"/>
              </a:rPr>
              <a:t/>
            </a:r>
            <a:br>
              <a:rPr lang="it-IT" sz="1800" b="0" dirty="0">
                <a:solidFill>
                  <a:srgbClr val="000066"/>
                </a:solidFill>
                <a:latin typeface="Arial" pitchFamily="34" charset="0"/>
              </a:rPr>
            </a:br>
            <a:endParaRPr lang="it-IT" sz="1800" b="0" dirty="0">
              <a:solidFill>
                <a:srgbClr val="000066"/>
              </a:solidFill>
              <a:latin typeface="Arial" pitchFamily="34" charset="0"/>
            </a:endParaRPr>
          </a:p>
          <a:p>
            <a:pPr marL="234950" indent="-234950" eaLnBrk="0" hangingPunct="0">
              <a:buFontTx/>
              <a:buChar char="•"/>
            </a:pPr>
            <a:r>
              <a:rPr lang="it-IT" sz="1800" dirty="0" smtClean="0">
                <a:solidFill>
                  <a:srgbClr val="FF0000"/>
                </a:solidFill>
                <a:latin typeface="Arial" pitchFamily="34" charset="0"/>
              </a:rPr>
              <a:t>INFN</a:t>
            </a:r>
            <a:r>
              <a:rPr lang="it-IT" sz="1800" dirty="0">
                <a:solidFill>
                  <a:srgbClr val="FF0000"/>
                </a:solidFill>
                <a:latin typeface="Arial" pitchFamily="34" charset="0"/>
              </a:rPr>
              <a:t>:</a:t>
            </a:r>
            <a:r>
              <a:rPr lang="it-IT" sz="1800" dirty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it-IT" sz="1800" b="0" dirty="0" smtClean="0">
                <a:solidFill>
                  <a:srgbClr val="000066"/>
                </a:solidFill>
                <a:latin typeface="Arial" pitchFamily="34" charset="0"/>
              </a:rPr>
              <a:t>R. </a:t>
            </a:r>
            <a:r>
              <a:rPr lang="it-IT" sz="1800" b="0" dirty="0" err="1">
                <a:solidFill>
                  <a:srgbClr val="000066"/>
                </a:solidFill>
                <a:latin typeface="Arial" pitchFamily="34" charset="0"/>
              </a:rPr>
              <a:t>Birsa</a:t>
            </a:r>
            <a:r>
              <a:rPr lang="it-IT" sz="1800" b="0" dirty="0">
                <a:solidFill>
                  <a:srgbClr val="000066"/>
                </a:solidFill>
                <a:latin typeface="Arial" pitchFamily="34" charset="0"/>
              </a:rPr>
              <a:t>, S. Dalla Torre, </a:t>
            </a:r>
            <a:r>
              <a:rPr lang="it-IT" sz="1800" b="0" dirty="0" smtClean="0">
                <a:solidFill>
                  <a:srgbClr val="000066"/>
                </a:solidFill>
                <a:latin typeface="Arial" pitchFamily="34" charset="0"/>
              </a:rPr>
              <a:t>S. </a:t>
            </a:r>
            <a:r>
              <a:rPr lang="it-IT" sz="1800" b="0" dirty="0" err="1" smtClean="0">
                <a:solidFill>
                  <a:srgbClr val="000066"/>
                </a:solidFill>
                <a:latin typeface="Arial" pitchFamily="34" charset="0"/>
              </a:rPr>
              <a:t>Dasgupta</a:t>
            </a:r>
            <a:r>
              <a:rPr lang="it-IT" sz="1800" b="0" dirty="0" smtClean="0">
                <a:solidFill>
                  <a:srgbClr val="000066"/>
                </a:solidFill>
                <a:latin typeface="Arial" pitchFamily="34" charset="0"/>
              </a:rPr>
              <a:t>, S</a:t>
            </a:r>
            <a:r>
              <a:rPr lang="it-IT" sz="1800" b="0" dirty="0">
                <a:solidFill>
                  <a:srgbClr val="000066"/>
                </a:solidFill>
                <a:latin typeface="Arial" pitchFamily="34" charset="0"/>
              </a:rPr>
              <a:t>. </a:t>
            </a:r>
            <a:r>
              <a:rPr lang="it-IT" sz="1800" b="0" dirty="0" smtClean="0">
                <a:solidFill>
                  <a:srgbClr val="000066"/>
                </a:solidFill>
                <a:latin typeface="Arial" pitchFamily="34" charset="0"/>
              </a:rPr>
              <a:t>Levorato</a:t>
            </a:r>
            <a:r>
              <a:rPr lang="it-IT" dirty="0" smtClean="0">
                <a:solidFill>
                  <a:srgbClr val="000066"/>
                </a:solidFill>
                <a:latin typeface="Arial" pitchFamily="34" charset="0"/>
              </a:rPr>
              <a:t>, </a:t>
            </a:r>
            <a:r>
              <a:rPr lang="it-IT" sz="1800" b="0" dirty="0" smtClean="0">
                <a:solidFill>
                  <a:srgbClr val="000066"/>
                </a:solidFill>
                <a:latin typeface="Arial" pitchFamily="34" charset="0"/>
              </a:rPr>
              <a:t>S</a:t>
            </a:r>
            <a:r>
              <a:rPr lang="it-IT" sz="1800" b="0" dirty="0">
                <a:solidFill>
                  <a:srgbClr val="000066"/>
                </a:solidFill>
                <a:latin typeface="Arial" pitchFamily="34" charset="0"/>
              </a:rPr>
              <a:t>. </a:t>
            </a:r>
            <a:r>
              <a:rPr lang="it-IT" sz="1800" b="0" dirty="0" err="1">
                <a:solidFill>
                  <a:srgbClr val="000066"/>
                </a:solidFill>
                <a:latin typeface="Arial" pitchFamily="34" charset="0"/>
              </a:rPr>
              <a:t>Tessaro</a:t>
            </a:r>
            <a:r>
              <a:rPr lang="it-IT" sz="1800" b="0" dirty="0">
                <a:solidFill>
                  <a:srgbClr val="000066"/>
                </a:solidFill>
                <a:latin typeface="Arial" pitchFamily="34" charset="0"/>
              </a:rPr>
              <a:t>, F. </a:t>
            </a:r>
            <a:r>
              <a:rPr lang="it-IT" sz="1800" b="0" dirty="0" err="1" smtClean="0">
                <a:solidFill>
                  <a:srgbClr val="000066"/>
                </a:solidFill>
                <a:latin typeface="Arial" pitchFamily="34" charset="0"/>
              </a:rPr>
              <a:t>Tessarotto</a:t>
            </a:r>
            <a:r>
              <a:rPr lang="it-IT" dirty="0">
                <a:solidFill>
                  <a:srgbClr val="000066"/>
                </a:solidFill>
                <a:latin typeface="Arial" pitchFamily="34" charset="0"/>
              </a:rPr>
              <a:t>, </a:t>
            </a:r>
            <a:r>
              <a:rPr lang="it-IT" dirty="0" smtClean="0">
                <a:solidFill>
                  <a:srgbClr val="000066"/>
                </a:solidFill>
                <a:latin typeface="Arial" pitchFamily="34" charset="0"/>
              </a:rPr>
              <a:t>C. Santos …</a:t>
            </a:r>
          </a:p>
          <a:p>
            <a:pPr marL="234950" indent="-234950" eaLnBrk="0" hangingPunct="0">
              <a:buFontTx/>
              <a:buChar char="•"/>
            </a:pPr>
            <a:endParaRPr lang="it-IT" sz="1800" b="0" dirty="0">
              <a:solidFill>
                <a:srgbClr val="000066"/>
              </a:solidFill>
              <a:latin typeface="Arial" pitchFamily="34" charset="0"/>
            </a:endParaRPr>
          </a:p>
          <a:p>
            <a:pPr marL="234950" indent="-234950" eaLnBrk="0" hangingPunct="0">
              <a:buFontTx/>
              <a:buChar char="•"/>
            </a:pPr>
            <a:r>
              <a:rPr lang="it-IT" sz="1800" dirty="0">
                <a:solidFill>
                  <a:srgbClr val="FF0000"/>
                </a:solidFill>
                <a:latin typeface="Arial" pitchFamily="34" charset="0"/>
              </a:rPr>
              <a:t>ICTP:</a:t>
            </a:r>
            <a:r>
              <a:rPr lang="it-IT" sz="1800" b="0" dirty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it-IT" sz="1800" b="0" dirty="0">
                <a:solidFill>
                  <a:srgbClr val="000066"/>
                </a:solidFill>
                <a:latin typeface="Arial" pitchFamily="34" charset="0"/>
              </a:rPr>
              <a:t>A. </a:t>
            </a:r>
            <a:r>
              <a:rPr lang="it-IT" sz="1800" b="0" dirty="0" err="1">
                <a:solidFill>
                  <a:srgbClr val="000066"/>
                </a:solidFill>
                <a:latin typeface="Arial" pitchFamily="34" charset="0"/>
              </a:rPr>
              <a:t>Cicuttin</a:t>
            </a:r>
            <a:r>
              <a:rPr lang="it-IT" sz="1800" b="0" dirty="0">
                <a:solidFill>
                  <a:srgbClr val="000066"/>
                </a:solidFill>
                <a:latin typeface="Arial" pitchFamily="34" charset="0"/>
              </a:rPr>
              <a:t>, M.L. </a:t>
            </a:r>
            <a:r>
              <a:rPr lang="it-IT" sz="1800" b="0" dirty="0" smtClean="0">
                <a:solidFill>
                  <a:srgbClr val="000066"/>
                </a:solidFill>
                <a:latin typeface="Arial" pitchFamily="34" charset="0"/>
              </a:rPr>
              <a:t>Crespo</a:t>
            </a:r>
          </a:p>
          <a:p>
            <a:pPr marL="234950" indent="-234950" eaLnBrk="0" hangingPunct="0">
              <a:buFontTx/>
              <a:buChar char="•"/>
            </a:pPr>
            <a:endParaRPr lang="it-IT" dirty="0">
              <a:solidFill>
                <a:srgbClr val="000066"/>
              </a:solidFill>
              <a:latin typeface="Arial" pitchFamily="34" charset="0"/>
            </a:endParaRPr>
          </a:p>
          <a:p>
            <a:pPr marL="234950" indent="-234950" eaLnBrk="0" hangingPunct="0">
              <a:buFontTx/>
              <a:buChar char="•"/>
            </a:pPr>
            <a:r>
              <a:rPr lang="it-IT" dirty="0">
                <a:solidFill>
                  <a:srgbClr val="FF0000"/>
                </a:solidFill>
                <a:latin typeface="Arial" pitchFamily="34" charset="0"/>
              </a:rPr>
              <a:t>TRIL: </a:t>
            </a:r>
            <a:r>
              <a:rPr lang="it-IT" dirty="0">
                <a:solidFill>
                  <a:srgbClr val="000066"/>
                </a:solidFill>
                <a:latin typeface="Arial" pitchFamily="34" charset="0"/>
              </a:rPr>
              <a:t>B. </a:t>
            </a:r>
            <a:r>
              <a:rPr lang="it-IT" dirty="0" err="1">
                <a:solidFill>
                  <a:srgbClr val="000066"/>
                </a:solidFill>
                <a:latin typeface="Arial" pitchFamily="34" charset="0"/>
              </a:rPr>
              <a:t>Parsamyam</a:t>
            </a:r>
            <a:r>
              <a:rPr lang="it-IT" dirty="0">
                <a:solidFill>
                  <a:srgbClr val="000066"/>
                </a:solidFill>
                <a:latin typeface="Arial" pitchFamily="34" charset="0"/>
              </a:rPr>
              <a:t>, </a:t>
            </a:r>
            <a:endParaRPr lang="it-IT" dirty="0" smtClean="0">
              <a:solidFill>
                <a:srgbClr val="000066"/>
              </a:solidFill>
              <a:latin typeface="Arial" pitchFamily="34" charset="0"/>
            </a:endParaRPr>
          </a:p>
          <a:p>
            <a:pPr marL="234950" indent="-234950" eaLnBrk="0" hangingPunct="0">
              <a:buFontTx/>
              <a:buChar char="•"/>
            </a:pPr>
            <a:endParaRPr lang="it-IT" sz="1800" b="0" dirty="0">
              <a:solidFill>
                <a:srgbClr val="000066"/>
              </a:solidFill>
              <a:latin typeface="Arial" pitchFamily="34" charset="0"/>
            </a:endParaRPr>
          </a:p>
          <a:p>
            <a:pPr eaLnBrk="0" hangingPunct="0"/>
            <a:r>
              <a:rPr lang="it-IT" dirty="0" smtClean="0">
                <a:solidFill>
                  <a:srgbClr val="000066"/>
                </a:solidFill>
                <a:latin typeface="Arial" pitchFamily="34" charset="0"/>
              </a:rPr>
              <a:t>MANY IMPORTANT PAST/PRESENT RESPONSIBILITIES </a:t>
            </a:r>
            <a:r>
              <a:rPr lang="it-IT" dirty="0" err="1" smtClean="0">
                <a:solidFill>
                  <a:srgbClr val="000066"/>
                </a:solidFill>
                <a:latin typeface="Arial" pitchFamily="34" charset="0"/>
              </a:rPr>
              <a:t>within</a:t>
            </a:r>
            <a:r>
              <a:rPr lang="it-IT" dirty="0" smtClean="0">
                <a:solidFill>
                  <a:srgbClr val="000066"/>
                </a:solidFill>
                <a:latin typeface="Arial" pitchFamily="34" charset="0"/>
              </a:rPr>
              <a:t> COMPASS</a:t>
            </a:r>
          </a:p>
          <a:p>
            <a:pPr eaLnBrk="0" hangingPunct="0"/>
            <a:endParaRPr lang="it-IT" sz="1800" b="0" dirty="0">
              <a:solidFill>
                <a:srgbClr val="000066"/>
              </a:solidFill>
              <a:latin typeface="Arial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rgbClr val="FF0000"/>
                </a:solidFill>
                <a:latin typeface="Arial" pitchFamily="34" charset="0"/>
              </a:rPr>
              <a:t>Transversity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</a:rPr>
              <a:t>Physics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</a:rPr>
              <a:t>Subgroup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</a:rPr>
              <a:t> (1/3 of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</a:rPr>
              <a:t>our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</a:rPr>
              <a:t>physics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</a:rPr>
              <a:t>): 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</a:rPr>
              <a:t>A. Martin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  <a:latin typeface="Arial" pitchFamily="34" charset="0"/>
              </a:rPr>
              <a:t>RICH detector/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</a:rPr>
              <a:t>Photon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</a:rPr>
              <a:t> detector: 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</a:rPr>
              <a:t>S. Dalla Torre/F.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</a:rPr>
              <a:t>Tessarotto</a:t>
            </a:r>
            <a:endParaRPr lang="it-IT" dirty="0" smtClean="0">
              <a:solidFill>
                <a:srgbClr val="002060"/>
              </a:solidFill>
              <a:latin typeface="Arial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it-IT" sz="1800" b="0" dirty="0" smtClean="0">
                <a:solidFill>
                  <a:srgbClr val="FF0000"/>
                </a:solidFill>
                <a:latin typeface="Arial" pitchFamily="34" charset="0"/>
              </a:rPr>
              <a:t>Analysis </a:t>
            </a:r>
            <a:r>
              <a:rPr lang="it-IT" sz="1800" b="0" dirty="0" err="1" smtClean="0">
                <a:solidFill>
                  <a:srgbClr val="FF0000"/>
                </a:solidFill>
                <a:latin typeface="Arial" pitchFamily="34" charset="0"/>
              </a:rPr>
              <a:t>Coordination</a:t>
            </a:r>
            <a:r>
              <a:rPr lang="it-IT" sz="1800" b="0" dirty="0" smtClean="0">
                <a:solidFill>
                  <a:srgbClr val="FF0000"/>
                </a:solidFill>
                <a:latin typeface="Arial" pitchFamily="34" charset="0"/>
              </a:rPr>
              <a:t>: </a:t>
            </a:r>
            <a:r>
              <a:rPr lang="it-IT" sz="1800" b="0" dirty="0" smtClean="0">
                <a:solidFill>
                  <a:srgbClr val="002060"/>
                </a:solidFill>
                <a:latin typeface="Arial" pitchFamily="34" charset="0"/>
              </a:rPr>
              <a:t>A. Martin (</a:t>
            </a:r>
            <a:r>
              <a:rPr lang="it-IT" sz="1800" b="0" dirty="0" err="1" smtClean="0">
                <a:solidFill>
                  <a:srgbClr val="002060"/>
                </a:solidFill>
                <a:latin typeface="Arial" pitchFamily="34" charset="0"/>
              </a:rPr>
              <a:t>till</a:t>
            </a:r>
            <a:r>
              <a:rPr lang="it-IT" sz="1800" b="0" dirty="0" smtClean="0">
                <a:solidFill>
                  <a:srgbClr val="002060"/>
                </a:solidFill>
                <a:latin typeface="Arial" pitchFamily="34" charset="0"/>
              </a:rPr>
              <a:t> 2000) A. Bressan (2007)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rgbClr val="FF0000"/>
                </a:solidFill>
                <a:latin typeface="Arial" pitchFamily="34" charset="0"/>
              </a:rPr>
              <a:t>Spokespersonship</a:t>
            </a:r>
            <a:r>
              <a:rPr lang="it-IT" dirty="0" smtClean="0">
                <a:solidFill>
                  <a:srgbClr val="000066"/>
                </a:solidFill>
                <a:latin typeface="Arial" pitchFamily="34" charset="0"/>
              </a:rPr>
              <a:t>: F.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</a:rPr>
              <a:t>Bradamante</a:t>
            </a:r>
            <a:r>
              <a:rPr lang="it-IT" dirty="0" smtClean="0">
                <a:solidFill>
                  <a:srgbClr val="000066"/>
                </a:solidFill>
                <a:latin typeface="Arial" pitchFamily="34" charset="0"/>
              </a:rPr>
              <a:t> (</a:t>
            </a:r>
            <a:r>
              <a:rPr lang="it-IT" dirty="0" err="1" smtClean="0">
                <a:solidFill>
                  <a:srgbClr val="000066"/>
                </a:solidFill>
                <a:latin typeface="Arial" pitchFamily="34" charset="0"/>
              </a:rPr>
              <a:t>till</a:t>
            </a:r>
            <a:r>
              <a:rPr lang="it-IT" dirty="0" smtClean="0">
                <a:solidFill>
                  <a:srgbClr val="000066"/>
                </a:solidFill>
                <a:latin typeface="Arial" pitchFamily="34" charset="0"/>
              </a:rPr>
              <a:t> 2003) A. Bressan (from 2011)</a:t>
            </a:r>
          </a:p>
          <a:p>
            <a:pPr eaLnBrk="0" hangingPunct="0"/>
            <a:endParaRPr lang="it-IT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E396-9C97-4B94-9D7F-011658FE9D01}" type="datetime1">
              <a:rPr lang="en-GB" smtClean="0"/>
              <a:t>07/05/2015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target area</a:t>
            </a:r>
            <a:endParaRPr lang="en-GB" dirty="0"/>
          </a:p>
        </p:txBody>
      </p:sp>
      <p:sp>
        <p:nvSpPr>
          <p:cNvPr id="17" name="Content Placeholder 7"/>
          <p:cNvSpPr txBox="1">
            <a:spLocks noGrp="1"/>
          </p:cNvSpPr>
          <p:nvPr>
            <p:ph idx="1"/>
          </p:nvPr>
        </p:nvSpPr>
        <p:spPr>
          <a:xfrm>
            <a:off x="360000" y="1080000"/>
            <a:ext cx="8460000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400" dirty="0" smtClean="0"/>
              <a:t>Since COMPASS has several physics goals, different physics runs are performed, requiring different targets: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Solid materials (C, Cu, Ni or </a:t>
            </a:r>
            <a:r>
              <a:rPr lang="en-GB" sz="2400" dirty="0" err="1" smtClean="0"/>
              <a:t>Pb</a:t>
            </a:r>
            <a:r>
              <a:rPr lang="en-GB" sz="24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Liquid hydrogen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Polarized target (</a:t>
            </a:r>
            <a:r>
              <a:rPr lang="en-GB" sz="2400" baseline="30000" dirty="0" smtClean="0"/>
              <a:t>6</a:t>
            </a:r>
            <a:r>
              <a:rPr lang="en-GB" sz="2400" dirty="0" smtClean="0"/>
              <a:t>LiD or NH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)</a:t>
            </a:r>
          </a:p>
        </p:txBody>
      </p:sp>
      <p:pic>
        <p:nvPicPr>
          <p:cNvPr id="7177" name="Picture 9" descr="C:\ERWIN_TEMP\photos from Didier\Camera\Camera + Cibre hydrogene\DSC017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0" y="1980000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ERWIN_TEMP\photos from Didier\Deplacement PT Platforme\DSC_0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3240000"/>
            <a:ext cx="5400000" cy="303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2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n-GB" sz="2400" dirty="0" smtClean="0"/>
              <a:t>1.2 m long,  40 mm diameter, 5-6 </a:t>
            </a:r>
            <a:r>
              <a:rPr lang="en-GB" sz="2400" dirty="0"/>
              <a:t>l</a:t>
            </a:r>
          </a:p>
          <a:p>
            <a:pPr marL="285750" indent="-285750"/>
            <a:r>
              <a:rPr lang="en-GB" sz="2400" dirty="0" smtClean="0"/>
              <a:t>Temperature 50mK </a:t>
            </a:r>
            <a:r>
              <a:rPr lang="en-GB" sz="2400" dirty="0"/>
              <a:t>(-273.09 °C) </a:t>
            </a:r>
            <a:r>
              <a:rPr lang="en-GB" sz="2400" dirty="0" smtClean="0"/>
              <a:t> with a record of 30 </a:t>
            </a:r>
            <a:r>
              <a:rPr lang="en-GB" sz="2400" dirty="0" err="1" smtClean="0"/>
              <a:t>mK</a:t>
            </a:r>
            <a:endParaRPr lang="en-GB" sz="2400" dirty="0"/>
          </a:p>
          <a:p>
            <a:pPr marL="285750" indent="-285750"/>
            <a:r>
              <a:rPr lang="en-GB" sz="2400" baseline="30000" dirty="0" smtClean="0"/>
              <a:t>6</a:t>
            </a:r>
            <a:r>
              <a:rPr lang="en-GB" sz="2400" dirty="0" smtClean="0"/>
              <a:t>LiD, </a:t>
            </a:r>
            <a:r>
              <a:rPr lang="en-GB" sz="2400" dirty="0" err="1"/>
              <a:t>deuterated</a:t>
            </a:r>
            <a:r>
              <a:rPr lang="en-GB" sz="2400" dirty="0"/>
              <a:t> lithium – deuterium acts as target</a:t>
            </a:r>
          </a:p>
          <a:p>
            <a:pPr marL="285750" indent="-285750"/>
            <a:r>
              <a:rPr lang="en-GB" sz="2400" dirty="0"/>
              <a:t>NH</a:t>
            </a:r>
            <a:r>
              <a:rPr lang="en-GB" sz="2400" baseline="-25000" dirty="0"/>
              <a:t>3</a:t>
            </a:r>
            <a:r>
              <a:rPr lang="en-GB" sz="2400" dirty="0"/>
              <a:t> ammonia – hydrogen acts as </a:t>
            </a:r>
            <a:r>
              <a:rPr lang="en-GB" sz="2400" dirty="0" smtClean="0"/>
              <a:t>target</a:t>
            </a:r>
          </a:p>
          <a:p>
            <a:pPr marL="285750" indent="-285750"/>
            <a:r>
              <a:rPr lang="en-GB" sz="2400" dirty="0"/>
              <a:t>Polarization is obtained by Dynamic Nuclear Polarization </a:t>
            </a:r>
            <a:endParaRPr lang="en-GB" sz="2400" dirty="0" smtClean="0"/>
          </a:p>
          <a:p>
            <a:pPr marL="285750" indent="-285750"/>
            <a:r>
              <a:rPr lang="en-GB" sz="2400" dirty="0" smtClean="0"/>
              <a:t>Three things are needed: </a:t>
            </a:r>
            <a:r>
              <a:rPr lang="en-GB" sz="2400" dirty="0" smtClean="0">
                <a:solidFill>
                  <a:srgbClr val="FF0000"/>
                </a:solidFill>
              </a:rPr>
              <a:t>high magnetic field</a:t>
            </a:r>
            <a:r>
              <a:rPr lang="en-GB" sz="2400" dirty="0" smtClean="0"/>
              <a:t> to align the spins, a </a:t>
            </a:r>
            <a:r>
              <a:rPr lang="en-GB" sz="2400" dirty="0" smtClean="0">
                <a:solidFill>
                  <a:srgbClr val="FF0000"/>
                </a:solidFill>
              </a:rPr>
              <a:t>very low temperature </a:t>
            </a:r>
            <a:r>
              <a:rPr lang="en-GB" sz="2400" dirty="0" smtClean="0"/>
              <a:t>to reduce thermal energy and </a:t>
            </a:r>
            <a:r>
              <a:rPr lang="en-GB" sz="2400" dirty="0" smtClean="0">
                <a:solidFill>
                  <a:srgbClr val="FF0000"/>
                </a:solidFill>
              </a:rPr>
              <a:t>microwaves</a:t>
            </a:r>
            <a:r>
              <a:rPr lang="en-GB" sz="2400" dirty="0" smtClean="0"/>
              <a:t> to transfer spin from the electrons to the nucleons</a:t>
            </a:r>
            <a:endParaRPr lang="en-GB" sz="2400" dirty="0"/>
          </a:p>
          <a:p>
            <a:pPr marL="285750" indent="-285750"/>
            <a:r>
              <a:rPr lang="en-GB" sz="2400" dirty="0" smtClean="0"/>
              <a:t>A 2.5 T solenoid field is applied by a </a:t>
            </a:r>
            <a:r>
              <a:rPr lang="en-GB" sz="2400" dirty="0" smtClean="0">
                <a:solidFill>
                  <a:srgbClr val="FF0000"/>
                </a:solidFill>
              </a:rPr>
              <a:t>superconducting magnet </a:t>
            </a:r>
            <a:r>
              <a:rPr lang="en-GB" sz="2400" dirty="0" smtClean="0"/>
              <a:t>with a 10</a:t>
            </a:r>
            <a:r>
              <a:rPr lang="en-GB" sz="2400" baseline="30000" dirty="0" smtClean="0"/>
              <a:t>-4</a:t>
            </a:r>
            <a:r>
              <a:rPr lang="en-GB" sz="2400" dirty="0" smtClean="0"/>
              <a:t> homogeneity over the target volume</a:t>
            </a:r>
            <a:endParaRPr lang="en-GB" sz="2400" baseline="30000" dirty="0"/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3632-6BE3-4FFD-A465-F1AB892935A2}" type="datetime1">
              <a:rPr lang="en-GB" smtClean="0"/>
              <a:t>07/05/2015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Polarized target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6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Text Box 4"/>
          <p:cNvSpPr txBox="1">
            <a:spLocks noChangeArrowheads="1"/>
          </p:cNvSpPr>
          <p:nvPr/>
        </p:nvSpPr>
        <p:spPr bwMode="auto">
          <a:xfrm>
            <a:off x="5470560" y="2456898"/>
            <a:ext cx="3248640" cy="34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dirty="0"/>
              <a:t>acceptance   &gt;   ± 180 </a:t>
            </a:r>
            <a:r>
              <a:rPr lang="en-US" sz="1600" b="1" dirty="0" err="1"/>
              <a:t>mrad</a:t>
            </a:r>
            <a:endParaRPr lang="en-US" sz="1600" b="1" dirty="0"/>
          </a:p>
        </p:txBody>
      </p:sp>
      <p:pic>
        <p:nvPicPr>
          <p:cNvPr id="22531" name="Picture 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/>
          <a:stretch>
            <a:fillRect/>
          </a:stretch>
        </p:blipFill>
        <p:spPr bwMode="auto">
          <a:xfrm>
            <a:off x="573632" y="1654940"/>
            <a:ext cx="5460480" cy="401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5914" name="Group 26"/>
          <p:cNvGrpSpPr>
            <a:grpSpLocks/>
          </p:cNvGrpSpPr>
          <p:nvPr/>
        </p:nvGrpSpPr>
        <p:grpSpPr bwMode="auto">
          <a:xfrm>
            <a:off x="2636640" y="3391460"/>
            <a:ext cx="6082560" cy="1106036"/>
            <a:chOff x="1783" y="2045"/>
            <a:chExt cx="4224" cy="768"/>
          </a:xfrm>
        </p:grpSpPr>
        <p:sp>
          <p:nvSpPr>
            <p:cNvPr id="22548" name="Rectangle 27"/>
            <p:cNvSpPr>
              <a:spLocks noChangeArrowheads="1"/>
            </p:cNvSpPr>
            <p:nvPr/>
          </p:nvSpPr>
          <p:spPr bwMode="auto">
            <a:xfrm>
              <a:off x="1783" y="2717"/>
              <a:ext cx="288" cy="96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Rectangle 28"/>
            <p:cNvSpPr>
              <a:spLocks noChangeArrowheads="1"/>
            </p:cNvSpPr>
            <p:nvPr/>
          </p:nvSpPr>
          <p:spPr bwMode="auto">
            <a:xfrm>
              <a:off x="2119" y="2717"/>
              <a:ext cx="576" cy="96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Rectangle 29"/>
            <p:cNvSpPr>
              <a:spLocks noChangeArrowheads="1"/>
            </p:cNvSpPr>
            <p:nvPr/>
          </p:nvSpPr>
          <p:spPr bwMode="auto">
            <a:xfrm>
              <a:off x="2743" y="2717"/>
              <a:ext cx="288" cy="96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Text Box 4"/>
            <p:cNvSpPr txBox="1">
              <a:spLocks noChangeArrowheads="1"/>
            </p:cNvSpPr>
            <p:nvPr/>
          </p:nvSpPr>
          <p:spPr bwMode="auto">
            <a:xfrm>
              <a:off x="3847" y="2045"/>
              <a:ext cx="216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2F2F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600" b="1" dirty="0">
                  <a:solidFill>
                    <a:srgbClr val="FF0000"/>
                  </a:solidFill>
                </a:rPr>
                <a:t>3 target cells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600" b="1" dirty="0">
                  <a:solidFill>
                    <a:srgbClr val="FF0000"/>
                  </a:solidFill>
                </a:rPr>
                <a:t>     30, 60, and 30 cm long</a:t>
              </a:r>
              <a:br>
                <a:rPr lang="en-US" sz="1600" b="1" dirty="0">
                  <a:solidFill>
                    <a:srgbClr val="FF0000"/>
                  </a:solidFill>
                </a:rPr>
              </a:b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91430" tIns="45715" rIns="91430" bIns="45715"/>
          <a:lstStyle/>
          <a:p>
            <a:pPr eaLnBrk="1" hangingPunct="1"/>
            <a:r>
              <a:rPr lang="en-US" sz="2500" dirty="0"/>
              <a:t>the polarized target </a:t>
            </a:r>
            <a:r>
              <a:rPr lang="en-US" sz="2500" dirty="0" smtClean="0"/>
              <a:t>system</a:t>
            </a:r>
            <a:endParaRPr lang="en-US" sz="1600" dirty="0"/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3061952" y="1558244"/>
            <a:ext cx="2557440" cy="59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>
                <a:solidFill>
                  <a:srgbClr val="C00000"/>
                </a:solidFill>
              </a:rPr>
              <a:t>solenoid             2.5T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>
                <a:solidFill>
                  <a:srgbClr val="C00000"/>
                </a:solidFill>
              </a:rPr>
              <a:t>dipole magnet   0.6T</a:t>
            </a:r>
          </a:p>
        </p:txBody>
      </p:sp>
      <p:pic>
        <p:nvPicPr>
          <p:cNvPr id="23" name="Picture 15" descr="zpri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150" y="1419989"/>
            <a:ext cx="3676650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1126592" y="1078674"/>
            <a:ext cx="4147200" cy="34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baseline="30000" dirty="0">
                <a:solidFill>
                  <a:srgbClr val="C00000"/>
                </a:solidFill>
              </a:rPr>
              <a:t>3</a:t>
            </a:r>
            <a:r>
              <a:rPr lang="en-US" sz="1600" b="1" dirty="0">
                <a:solidFill>
                  <a:srgbClr val="C00000"/>
                </a:solidFill>
              </a:rPr>
              <a:t>He – </a:t>
            </a:r>
            <a:r>
              <a:rPr lang="en-US" sz="1600" b="1" baseline="30000" dirty="0">
                <a:solidFill>
                  <a:srgbClr val="C00000"/>
                </a:solidFill>
              </a:rPr>
              <a:t>4</a:t>
            </a:r>
            <a:r>
              <a:rPr lang="en-US" sz="1600" b="1" dirty="0">
                <a:solidFill>
                  <a:srgbClr val="C00000"/>
                </a:solidFill>
              </a:rPr>
              <a:t>He dilution refrigerator (T~50mK)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27420" y="4021519"/>
            <a:ext cx="340138" cy="43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200">
                <a:latin typeface="Calibri" pitchFamily="34" charset="0"/>
                <a:cs typeface="Times New Roman" pitchFamily="18" charset="0"/>
              </a:rPr>
              <a:t>μ</a:t>
            </a:r>
            <a:endParaRPr lang="en-US" sz="2200">
              <a:latin typeface="Calibri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549760" y="5004526"/>
            <a:ext cx="3594240" cy="83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marL="260350" indent="-260350"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baseline="30000" dirty="0">
                <a:solidFill>
                  <a:srgbClr val="003366"/>
                </a:solidFill>
              </a:rPr>
              <a:t>                                          </a:t>
            </a:r>
            <a:r>
              <a:rPr lang="en-US" sz="1600" b="1" dirty="0">
                <a:solidFill>
                  <a:srgbClr val="CC0099"/>
                </a:solidFill>
              </a:rPr>
              <a:t>d (</a:t>
            </a:r>
            <a:r>
              <a:rPr lang="en-US" sz="1600" b="1" baseline="30000" dirty="0">
                <a:solidFill>
                  <a:srgbClr val="CC0099"/>
                </a:solidFill>
              </a:rPr>
              <a:t>6</a:t>
            </a:r>
            <a:r>
              <a:rPr lang="en-US" sz="1600" b="1" dirty="0">
                <a:solidFill>
                  <a:srgbClr val="CC0099"/>
                </a:solidFill>
              </a:rPr>
              <a:t>LiD)    </a:t>
            </a:r>
            <a:r>
              <a:rPr lang="en-US" sz="1600" b="1" dirty="0">
                <a:solidFill>
                  <a:srgbClr val="006600"/>
                </a:solidFill>
              </a:rPr>
              <a:t>p (NH</a:t>
            </a:r>
            <a:r>
              <a:rPr lang="en-US" sz="1600" b="1" baseline="-25000" dirty="0">
                <a:solidFill>
                  <a:srgbClr val="006600"/>
                </a:solidFill>
              </a:rPr>
              <a:t>3</a:t>
            </a:r>
            <a:r>
              <a:rPr lang="en-US" sz="1600" b="1" dirty="0">
                <a:solidFill>
                  <a:srgbClr val="006600"/>
                </a:solidFill>
              </a:rPr>
              <a:t>)</a:t>
            </a:r>
            <a:endParaRPr lang="en-US" sz="1600" b="1" baseline="-25000" dirty="0">
              <a:solidFill>
                <a:srgbClr val="0066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dirty="0"/>
              <a:t>polarization        </a:t>
            </a:r>
            <a:r>
              <a:rPr lang="en-US" sz="1600" b="1" dirty="0">
                <a:solidFill>
                  <a:srgbClr val="CC0099"/>
                </a:solidFill>
                <a:cs typeface="Times New Roman" pitchFamily="18" charset="0"/>
              </a:rPr>
              <a:t>50%</a:t>
            </a:r>
            <a:r>
              <a:rPr lang="en-US" sz="1600" b="1" dirty="0">
                <a:cs typeface="Times New Roman" pitchFamily="18" charset="0"/>
              </a:rPr>
              <a:t>          </a:t>
            </a:r>
            <a:r>
              <a:rPr lang="en-US" sz="1600" b="1" dirty="0">
                <a:solidFill>
                  <a:srgbClr val="006600"/>
                </a:solidFill>
                <a:cs typeface="Times New Roman" pitchFamily="18" charset="0"/>
              </a:rPr>
              <a:t>90%</a:t>
            </a:r>
            <a:endParaRPr lang="en-US" sz="1600" b="1" dirty="0">
              <a:solidFill>
                <a:srgbClr val="0066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dirty="0"/>
              <a:t>dilution factor   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CC0099"/>
                </a:solidFill>
              </a:rPr>
              <a:t>40</a:t>
            </a:r>
            <a:r>
              <a:rPr lang="en-US" sz="1600" b="1" dirty="0">
                <a:solidFill>
                  <a:srgbClr val="CC0099"/>
                </a:solidFill>
              </a:rPr>
              <a:t>%</a:t>
            </a:r>
            <a:r>
              <a:rPr lang="en-US" sz="1600" b="1" dirty="0"/>
              <a:t>          </a:t>
            </a:r>
            <a:r>
              <a:rPr lang="en-US" sz="1600" b="1" dirty="0">
                <a:solidFill>
                  <a:srgbClr val="006600"/>
                </a:solidFill>
              </a:rPr>
              <a:t>16%</a:t>
            </a:r>
          </a:p>
        </p:txBody>
      </p:sp>
      <p:sp>
        <p:nvSpPr>
          <p:cNvPr id="22537" name="Line 17"/>
          <p:cNvSpPr>
            <a:spLocks noChangeShapeType="1"/>
          </p:cNvSpPr>
          <p:nvPr/>
        </p:nvSpPr>
        <p:spPr bwMode="auto">
          <a:xfrm>
            <a:off x="-36512" y="4436282"/>
            <a:ext cx="62208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2689500" y="4308840"/>
            <a:ext cx="292350" cy="230400"/>
          </a:xfrm>
          <a:prstGeom prst="rightArrow">
            <a:avLst>
              <a:gd name="adj1" fmla="val 50000"/>
              <a:gd name="adj2" fmla="val 5456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30" tIns="45715" rIns="91430" bIns="45715" anchor="ctr"/>
          <a:lstStyle/>
          <a:p>
            <a:pPr algn="ctr" defTabSz="914414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38923" name="AutoShape 11"/>
          <p:cNvSpPr>
            <a:spLocks noChangeArrowheads="1"/>
          </p:cNvSpPr>
          <p:nvPr/>
        </p:nvSpPr>
        <p:spPr bwMode="auto">
          <a:xfrm>
            <a:off x="4081979" y="4310280"/>
            <a:ext cx="293791" cy="226080"/>
          </a:xfrm>
          <a:prstGeom prst="rightArrow">
            <a:avLst>
              <a:gd name="adj1" fmla="val 50000"/>
              <a:gd name="adj2" fmla="val 5468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30" tIns="45715" rIns="91430" bIns="45715" anchor="ctr"/>
          <a:lstStyle/>
          <a:p>
            <a:pPr algn="ctr" defTabSz="914414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 rot="10800000">
            <a:off x="3448379" y="4314601"/>
            <a:ext cx="302432" cy="240480"/>
          </a:xfrm>
          <a:prstGeom prst="rightArrow">
            <a:avLst>
              <a:gd name="adj1" fmla="val 50000"/>
              <a:gd name="adj2" fmla="val 3143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430" tIns="45715" rIns="91430" bIns="45715" anchor="ctr"/>
          <a:lstStyle/>
          <a:p>
            <a:pPr algn="ctr" defTabSz="914414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2544" name="Text Box 34"/>
          <p:cNvSpPr txBox="1">
            <a:spLocks noChangeArrowheads="1"/>
          </p:cNvSpPr>
          <p:nvPr/>
        </p:nvSpPr>
        <p:spPr bwMode="auto">
          <a:xfrm>
            <a:off x="6216480" y="270749"/>
            <a:ext cx="231630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it-IT"/>
              <a:t> </a:t>
            </a:r>
          </a:p>
        </p:txBody>
      </p:sp>
      <p:sp>
        <p:nvSpPr>
          <p:cNvPr id="805924" name="Text Box 36"/>
          <p:cNvSpPr txBox="1">
            <a:spLocks noChangeArrowheads="1"/>
          </p:cNvSpPr>
          <p:nvPr/>
        </p:nvSpPr>
        <p:spPr bwMode="auto">
          <a:xfrm>
            <a:off x="5816160" y="4323334"/>
            <a:ext cx="2243399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opposite </a:t>
            </a:r>
            <a:r>
              <a:rPr lang="it-IT" sz="1600" b="1" dirty="0" err="1">
                <a:solidFill>
                  <a:srgbClr val="FF0000"/>
                </a:solidFill>
              </a:rPr>
              <a:t>polarisation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17441" y="6284100"/>
            <a:ext cx="1727999" cy="5739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300">
              <a:latin typeface="Arial" charset="0"/>
            </a:endParaRPr>
          </a:p>
        </p:txBody>
      </p:sp>
      <p:sp>
        <p:nvSpPr>
          <p:cNvPr id="25" name="Right Arrow 24"/>
          <p:cNvSpPr>
            <a:spLocks noChangeArrowheads="1"/>
          </p:cNvSpPr>
          <p:nvPr/>
        </p:nvSpPr>
        <p:spPr bwMode="auto">
          <a:xfrm rot="10800000">
            <a:off x="6326982" y="2498695"/>
            <a:ext cx="633412" cy="733425"/>
          </a:xfrm>
          <a:prstGeom prst="rightArrow">
            <a:avLst>
              <a:gd name="adj1" fmla="val 50000"/>
              <a:gd name="adj2" fmla="val 49907"/>
            </a:avLst>
          </a:prstGeom>
          <a:noFill/>
          <a:ln w="57150" cmpd="thinThick" algn="ctr">
            <a:solidFill>
              <a:srgbClr val="00B05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26" name="Right Arrow 25"/>
          <p:cNvSpPr>
            <a:spLocks noChangeArrowheads="1"/>
          </p:cNvSpPr>
          <p:nvPr/>
        </p:nvSpPr>
        <p:spPr bwMode="auto">
          <a:xfrm>
            <a:off x="7215088" y="2496314"/>
            <a:ext cx="631825" cy="733425"/>
          </a:xfrm>
          <a:prstGeom prst="rightArrow">
            <a:avLst>
              <a:gd name="adj1" fmla="val 50000"/>
              <a:gd name="adj2" fmla="val 49894"/>
            </a:avLst>
          </a:prstGeom>
          <a:noFill/>
          <a:ln w="57150" cmpd="thinThick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27" name="Right Arrow 26"/>
          <p:cNvSpPr>
            <a:spLocks noChangeArrowheads="1"/>
          </p:cNvSpPr>
          <p:nvPr/>
        </p:nvSpPr>
        <p:spPr bwMode="auto">
          <a:xfrm rot="10800000">
            <a:off x="8080375" y="2496314"/>
            <a:ext cx="631825" cy="733425"/>
          </a:xfrm>
          <a:prstGeom prst="rightArrow">
            <a:avLst>
              <a:gd name="adj1" fmla="val 50000"/>
              <a:gd name="adj2" fmla="val 49894"/>
            </a:avLst>
          </a:prstGeom>
          <a:noFill/>
          <a:ln w="57150" cmpd="thinThick" algn="ctr">
            <a:solidFill>
              <a:srgbClr val="00B05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3DAA3-B027-433F-B3FB-9B6D07AC0D46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36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 animBg="1"/>
      <p:bldP spid="38923" grpId="0" animBg="1"/>
      <p:bldP spid="21" grpId="0" animBg="1"/>
      <p:bldP spid="805924" grpId="0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 idx="4294967295"/>
          </p:nvPr>
        </p:nvSpPr>
        <p:spPr>
          <a:xfrm>
            <a:off x="1043608" y="-152400"/>
            <a:ext cx="8100392" cy="1141413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RING IMAGING CHERENKOV: RICH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41148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COMPASS UNCHAINED</a:t>
            </a:r>
            <a:endParaRPr lang="en-US"/>
          </a:p>
        </p:txBody>
      </p:sp>
      <p:sp>
        <p:nvSpPr>
          <p:cNvPr id="2053" name="Rectangle 26"/>
          <p:cNvSpPr>
            <a:spLocks noChangeArrowheads="1"/>
          </p:cNvSpPr>
          <p:nvPr/>
        </p:nvSpPr>
        <p:spPr bwMode="auto">
          <a:xfrm>
            <a:off x="0" y="685800"/>
            <a:ext cx="9144000" cy="6172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525" y="3093720"/>
            <a:ext cx="8628156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Text Box 12"/>
          <p:cNvSpPr txBox="1">
            <a:spLocks noChangeArrowheads="1"/>
          </p:cNvSpPr>
          <p:nvPr/>
        </p:nvSpPr>
        <p:spPr bwMode="auto">
          <a:xfrm>
            <a:off x="2895600" y="5227320"/>
            <a:ext cx="679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RICH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4911725" y="992188"/>
            <a:ext cx="1501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000099"/>
                </a:solidFill>
              </a:rPr>
              <a:t>radiator C</a:t>
            </a:r>
            <a:r>
              <a:rPr lang="en-US" sz="1600" b="1" baseline="-25000">
                <a:solidFill>
                  <a:srgbClr val="000099"/>
                </a:solidFill>
              </a:rPr>
              <a:t>4</a:t>
            </a:r>
            <a:r>
              <a:rPr lang="en-US" sz="1600" b="1">
                <a:solidFill>
                  <a:srgbClr val="000099"/>
                </a:solidFill>
              </a:rPr>
              <a:t>F</a:t>
            </a:r>
            <a:r>
              <a:rPr lang="en-US" sz="1600" b="1" baseline="-25000">
                <a:solidFill>
                  <a:srgbClr val="000099"/>
                </a:solidFill>
              </a:rPr>
              <a:t>10</a:t>
            </a: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4902200" y="1371600"/>
            <a:ext cx="2506663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99"/>
                </a:solidFill>
              </a:rPr>
              <a:t>threshold:</a:t>
            </a:r>
            <a:r>
              <a:rPr lang="en-US" b="1" dirty="0">
                <a:solidFill>
                  <a:srgbClr val="000099"/>
                </a:solidFill>
                <a:latin typeface="Symbol" pitchFamily="18" charset="2"/>
              </a:rPr>
              <a:t> p</a:t>
            </a:r>
            <a:r>
              <a:rPr lang="en-US" sz="1600" b="1" dirty="0">
                <a:solidFill>
                  <a:srgbClr val="000099"/>
                </a:solidFill>
                <a:latin typeface="Tahoma" pitchFamily="34" charset="0"/>
              </a:rPr>
              <a:t>  </a:t>
            </a:r>
            <a:r>
              <a:rPr lang="en-US" sz="1600" b="1" dirty="0">
                <a:solidFill>
                  <a:srgbClr val="000099"/>
                </a:solidFill>
              </a:rPr>
              <a:t>~2 </a:t>
            </a:r>
            <a:r>
              <a:rPr lang="en-US" sz="1600" b="1" dirty="0" err="1">
                <a:solidFill>
                  <a:srgbClr val="000099"/>
                </a:solidFill>
              </a:rPr>
              <a:t>GeV</a:t>
            </a:r>
            <a:r>
              <a:rPr lang="en-US" sz="1600" b="1" dirty="0">
                <a:solidFill>
                  <a:srgbClr val="000099"/>
                </a:solidFill>
              </a:rPr>
              <a:t>/c</a:t>
            </a:r>
          </a:p>
          <a:p>
            <a:r>
              <a:rPr lang="en-US" sz="1600" b="1" dirty="0">
                <a:solidFill>
                  <a:srgbClr val="000099"/>
                </a:solidFill>
                <a:latin typeface="Tahoma" pitchFamily="34" charset="0"/>
              </a:rPr>
              <a:t>                  K </a:t>
            </a:r>
            <a:r>
              <a:rPr lang="en-US" sz="1600" b="1" dirty="0">
                <a:solidFill>
                  <a:srgbClr val="000099"/>
                </a:solidFill>
              </a:rPr>
              <a:t>~ 10 </a:t>
            </a:r>
            <a:r>
              <a:rPr lang="en-US" sz="1600" b="1" dirty="0" err="1">
                <a:solidFill>
                  <a:srgbClr val="000099"/>
                </a:solidFill>
              </a:rPr>
              <a:t>GeV</a:t>
            </a:r>
            <a:r>
              <a:rPr lang="en-US" sz="1600" b="1" dirty="0">
                <a:solidFill>
                  <a:srgbClr val="000099"/>
                </a:solidFill>
              </a:rPr>
              <a:t>/c</a:t>
            </a:r>
          </a:p>
        </p:txBody>
      </p:sp>
      <p:pic>
        <p:nvPicPr>
          <p:cNvPr id="10" name="Picture 9" descr="rich_thet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25" y="685800"/>
            <a:ext cx="3886200" cy="320774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15F7-8D81-460E-8A03-D42E54945D12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37</a:t>
            </a:fld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457200" y="319088"/>
            <a:ext cx="8228013" cy="1050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400">
                <a:solidFill>
                  <a:srgbClr val="000000"/>
                </a:solidFill>
              </a:rPr>
              <a:t>Velocity determination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1676400"/>
            <a:ext cx="6032500" cy="254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81000" y="1600200"/>
            <a:ext cx="3429000" cy="2814638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 b="1" dirty="0">
                <a:solidFill>
                  <a:srgbClr val="FF0000"/>
                </a:solidFill>
              </a:rPr>
              <a:t>The Cherenkov effect</a:t>
            </a:r>
          </a:p>
          <a:p>
            <a:pPr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800" dirty="0">
              <a:solidFill>
                <a:srgbClr val="000000"/>
              </a:solidFill>
            </a:endParaRPr>
          </a:p>
          <a:p>
            <a:pPr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A charged particle travelling in a dielectric medium faster than light in that medium, emits a cone of light which amplitude is proportional to the speed of the particle.</a:t>
            </a:r>
          </a:p>
        </p:txBody>
      </p:sp>
      <p:graphicFrame>
        <p:nvGraphicFramePr>
          <p:cNvPr id="40966" name="Object 6"/>
          <p:cNvGraphicFramePr>
            <a:graphicFrameLocks noChangeAspect="1"/>
          </p:cNvGraphicFramePr>
          <p:nvPr/>
        </p:nvGraphicFramePr>
        <p:xfrm>
          <a:off x="6629400" y="4038600"/>
          <a:ext cx="1927225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" name="Equation" r:id="rId5" imgW="914400" imgH="419040" progId="Equation.3">
                  <p:embed/>
                </p:oleObj>
              </mc:Choice>
              <mc:Fallback>
                <p:oleObj name="Equation" r:id="rId5" imgW="9144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038600"/>
                        <a:ext cx="1927225" cy="884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7" name="Object 7"/>
          <p:cNvGraphicFramePr>
            <a:graphicFrameLocks noChangeAspect="1"/>
          </p:cNvGraphicFramePr>
          <p:nvPr/>
        </p:nvGraphicFramePr>
        <p:xfrm>
          <a:off x="4876800" y="4038600"/>
          <a:ext cx="80327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" name="Equation" r:id="rId7" imgW="380880" imgH="393480" progId="Equation.3">
                  <p:embed/>
                </p:oleObj>
              </mc:Choice>
              <mc:Fallback>
                <p:oleObj name="Equation" r:id="rId7" imgW="380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038600"/>
                        <a:ext cx="803275" cy="831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E1E0-5790-4247-AD14-6EB404B76EC6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38</a:t>
            </a:fld>
            <a:endParaRPr lang="en-GB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" y="4414838"/>
            <a:ext cx="1258888" cy="167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7267575" y="4540747"/>
            <a:ext cx="1011238" cy="623887"/>
          </a:xfrm>
          <a:prstGeom prst="rect">
            <a:avLst/>
          </a:prstGeom>
          <a:solidFill>
            <a:srgbClr val="66FFFF"/>
          </a:solidFill>
          <a:ln w="9360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lIns="92160" tIns="46080" rIns="92160" bIns="46080">
            <a:spAutoFit/>
          </a:bodyPr>
          <a:lstStyle/>
          <a:p>
            <a:pPr eaLnBrk="0" hangingPunct="0">
              <a:lnSpc>
                <a:spcPct val="90000"/>
              </a:lnSpc>
              <a:buClr>
                <a:srgbClr val="0033CC"/>
              </a:buClr>
              <a:buFont typeface="Helvetic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 i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radiator:</a:t>
            </a:r>
          </a:p>
          <a:p>
            <a:pPr eaLnBrk="0" hangingPunct="0">
              <a:lnSpc>
                <a:spcPct val="90000"/>
              </a:lnSpc>
              <a:buClr>
                <a:srgbClr val="0033CC"/>
              </a:buClr>
              <a:buFont typeface="Helvetic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 i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C</a:t>
            </a:r>
            <a:r>
              <a:rPr lang="en-GB" sz="2000" b="1" i="1" baseline="-250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4</a:t>
            </a:r>
            <a:r>
              <a:rPr lang="en-GB" sz="1600" b="1" i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F</a:t>
            </a:r>
            <a:r>
              <a:rPr lang="en-GB" sz="2000" b="1" i="1" baseline="-250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10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00600" y="1222872"/>
            <a:ext cx="4344988" cy="4543425"/>
            <a:chOff x="3024" y="969"/>
            <a:chExt cx="2737" cy="2862"/>
          </a:xfrm>
        </p:grpSpPr>
        <p:pic>
          <p:nvPicPr>
            <p:cNvPr id="4198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13" y="1174"/>
              <a:ext cx="2091" cy="26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41990" name="Line 6"/>
            <p:cNvSpPr>
              <a:spLocks noChangeShapeType="1"/>
            </p:cNvSpPr>
            <p:nvPr/>
          </p:nvSpPr>
          <p:spPr bwMode="auto">
            <a:xfrm flipV="1">
              <a:off x="3332" y="1070"/>
              <a:ext cx="650" cy="444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91" name="Line 7"/>
            <p:cNvSpPr>
              <a:spLocks noChangeShapeType="1"/>
            </p:cNvSpPr>
            <p:nvPr/>
          </p:nvSpPr>
          <p:spPr bwMode="auto">
            <a:xfrm>
              <a:off x="4056" y="1016"/>
              <a:ext cx="1477" cy="912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92" name="Line 8"/>
            <p:cNvSpPr>
              <a:spLocks noChangeShapeType="1"/>
            </p:cNvSpPr>
            <p:nvPr/>
          </p:nvSpPr>
          <p:spPr bwMode="auto">
            <a:xfrm>
              <a:off x="5519" y="2000"/>
              <a:ext cx="7" cy="1520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Text Box 9"/>
            <p:cNvSpPr txBox="1">
              <a:spLocks noChangeArrowheads="1"/>
            </p:cNvSpPr>
            <p:nvPr/>
          </p:nvSpPr>
          <p:spPr bwMode="auto">
            <a:xfrm rot="5400000">
              <a:off x="5453" y="2574"/>
              <a:ext cx="392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2160" tIns="46080" rIns="92160" bIns="4608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CC3300"/>
                </a:buClr>
                <a:buFont typeface="Helvetica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000" b="1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5 m</a:t>
              </a:r>
            </a:p>
          </p:txBody>
        </p:sp>
        <p:sp>
          <p:nvSpPr>
            <p:cNvPr id="41994" name="Text Box 10"/>
            <p:cNvSpPr txBox="1">
              <a:spLocks noChangeArrowheads="1"/>
            </p:cNvSpPr>
            <p:nvPr/>
          </p:nvSpPr>
          <p:spPr bwMode="auto">
            <a:xfrm rot="1740000">
              <a:off x="4669" y="1213"/>
              <a:ext cx="392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2160" tIns="46080" rIns="92160" bIns="4608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CC3300"/>
                </a:buClr>
                <a:buFont typeface="Helvetica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000" b="1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6 m</a:t>
              </a:r>
            </a:p>
          </p:txBody>
        </p:sp>
        <p:sp>
          <p:nvSpPr>
            <p:cNvPr id="41995" name="Text Box 11"/>
            <p:cNvSpPr txBox="1">
              <a:spLocks noChangeArrowheads="1"/>
            </p:cNvSpPr>
            <p:nvPr/>
          </p:nvSpPr>
          <p:spPr bwMode="auto">
            <a:xfrm rot="19680000">
              <a:off x="3403" y="1055"/>
              <a:ext cx="392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2160" tIns="46080" rIns="92160" bIns="4608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CC3300"/>
                </a:buClr>
                <a:buFont typeface="Helvetica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000" b="1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3 m</a:t>
              </a:r>
            </a:p>
          </p:txBody>
        </p:sp>
        <p:sp>
          <p:nvSpPr>
            <p:cNvPr id="41996" name="Text Box 12"/>
            <p:cNvSpPr txBox="1">
              <a:spLocks noChangeArrowheads="1"/>
            </p:cNvSpPr>
            <p:nvPr/>
          </p:nvSpPr>
          <p:spPr bwMode="auto">
            <a:xfrm>
              <a:off x="3024" y="2419"/>
              <a:ext cx="756" cy="472"/>
            </a:xfrm>
            <a:prstGeom prst="rect">
              <a:avLst/>
            </a:prstGeom>
            <a:solidFill>
              <a:srgbClr val="66FFFF"/>
            </a:solidFill>
            <a:ln w="9360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lIns="92160" tIns="46080" rIns="92160" bIns="4608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0000CC"/>
                </a:buClr>
                <a:buFont typeface="Helvetica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photon </a:t>
              </a:r>
            </a:p>
            <a:p>
              <a:pPr eaLnBrk="0" hangingPunct="0">
                <a:lnSpc>
                  <a:spcPct val="90000"/>
                </a:lnSpc>
                <a:buClr>
                  <a:srgbClr val="0000CC"/>
                </a:buClr>
                <a:buFont typeface="Helvetica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detectors:</a:t>
              </a:r>
            </a:p>
            <a:p>
              <a:pPr eaLnBrk="0" hangingPunct="0">
                <a:lnSpc>
                  <a:spcPct val="90000"/>
                </a:lnSpc>
                <a:buClr>
                  <a:srgbClr val="0000CC"/>
                </a:buClr>
                <a:buFont typeface="Helvetica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CsI MWPC</a:t>
              </a:r>
            </a:p>
          </p:txBody>
        </p:sp>
        <p:sp>
          <p:nvSpPr>
            <p:cNvPr id="41997" name="Text Box 13"/>
            <p:cNvSpPr txBox="1">
              <a:spLocks noChangeArrowheads="1"/>
            </p:cNvSpPr>
            <p:nvPr/>
          </p:nvSpPr>
          <p:spPr bwMode="auto">
            <a:xfrm>
              <a:off x="4903" y="2315"/>
              <a:ext cx="493" cy="334"/>
            </a:xfrm>
            <a:prstGeom prst="rect">
              <a:avLst/>
            </a:prstGeom>
            <a:solidFill>
              <a:srgbClr val="66FFFF"/>
            </a:solidFill>
            <a:ln w="9360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lIns="92160" tIns="46080" rIns="92160" bIns="4608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0000CC"/>
                </a:buClr>
                <a:buFont typeface="Helvetica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mirror</a:t>
              </a:r>
            </a:p>
            <a:p>
              <a:pPr eaLnBrk="0" hangingPunct="0">
                <a:lnSpc>
                  <a:spcPct val="90000"/>
                </a:lnSpc>
                <a:buClr>
                  <a:srgbClr val="0000CC"/>
                </a:buClr>
                <a:buFont typeface="Helvetica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wall</a:t>
              </a:r>
            </a:p>
          </p:txBody>
        </p:sp>
        <p:sp>
          <p:nvSpPr>
            <p:cNvPr id="41998" name="Line 14"/>
            <p:cNvSpPr>
              <a:spLocks noChangeShapeType="1"/>
            </p:cNvSpPr>
            <p:nvPr/>
          </p:nvSpPr>
          <p:spPr bwMode="auto">
            <a:xfrm flipV="1">
              <a:off x="3709" y="2246"/>
              <a:ext cx="192" cy="388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Line 15"/>
            <p:cNvSpPr>
              <a:spLocks noChangeShapeType="1"/>
            </p:cNvSpPr>
            <p:nvPr/>
          </p:nvSpPr>
          <p:spPr bwMode="auto">
            <a:xfrm>
              <a:off x="3702" y="2616"/>
              <a:ext cx="192" cy="784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Text Box 16"/>
            <p:cNvSpPr txBox="1">
              <a:spLocks noChangeArrowheads="1"/>
            </p:cNvSpPr>
            <p:nvPr/>
          </p:nvSpPr>
          <p:spPr bwMode="auto">
            <a:xfrm>
              <a:off x="3978" y="1499"/>
              <a:ext cx="507" cy="196"/>
            </a:xfrm>
            <a:prstGeom prst="rect">
              <a:avLst/>
            </a:prstGeom>
            <a:solidFill>
              <a:srgbClr val="66FFFF"/>
            </a:solidFill>
            <a:ln w="9360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lIns="92160" tIns="46080" rIns="92160" bIns="4608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0000CC"/>
                </a:buClr>
                <a:buFont typeface="Helvetica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vessel</a:t>
              </a:r>
            </a:p>
          </p:txBody>
        </p:sp>
        <p:sp>
          <p:nvSpPr>
            <p:cNvPr id="42001" name="Text Box 17"/>
            <p:cNvSpPr txBox="1">
              <a:spLocks noChangeArrowheads="1"/>
            </p:cNvSpPr>
            <p:nvPr/>
          </p:nvSpPr>
          <p:spPr bwMode="auto">
            <a:xfrm>
              <a:off x="4527" y="3131"/>
              <a:ext cx="637" cy="393"/>
            </a:xfrm>
            <a:prstGeom prst="rect">
              <a:avLst/>
            </a:prstGeom>
            <a:solidFill>
              <a:srgbClr val="66FFFF"/>
            </a:solidFill>
            <a:ln w="9360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lIns="92160" tIns="46080" rIns="92160" bIns="4608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0033CC"/>
                </a:buClr>
                <a:buFont typeface="Helvetica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b="1" i="1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radiator:</a:t>
              </a:r>
            </a:p>
            <a:p>
              <a:pPr eaLnBrk="0" hangingPunct="0">
                <a:lnSpc>
                  <a:spcPct val="90000"/>
                </a:lnSpc>
                <a:buClr>
                  <a:srgbClr val="0033CC"/>
                </a:buClr>
                <a:buFont typeface="Helvetica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b="1" i="1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C</a:t>
              </a:r>
              <a:r>
                <a:rPr lang="en-GB" sz="2000" b="1" i="1" baseline="-25000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4</a:t>
              </a:r>
              <a:r>
                <a:rPr lang="en-GB" sz="1600" b="1" i="1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F</a:t>
              </a:r>
              <a:r>
                <a:rPr lang="en-GB" sz="2000" b="1" i="1" baseline="-25000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10</a:t>
              </a:r>
            </a:p>
          </p:txBody>
        </p:sp>
      </p:grpSp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5232400" y="5632947"/>
            <a:ext cx="1455738" cy="749300"/>
          </a:xfrm>
          <a:prstGeom prst="rect">
            <a:avLst/>
          </a:prstGeom>
          <a:solidFill>
            <a:srgbClr val="66FFFF"/>
          </a:solidFill>
          <a:ln w="28440">
            <a:solidFill>
              <a:srgbClr val="009999"/>
            </a:solidFill>
            <a:miter lim="800000"/>
            <a:headEnd/>
            <a:tailEnd/>
          </a:ln>
          <a:effectLst/>
        </p:spPr>
        <p:txBody>
          <a:bodyPr wrap="none" lIns="92160" tIns="46080" rIns="92160" bIns="46080">
            <a:spAutoFit/>
          </a:bodyPr>
          <a:lstStyle/>
          <a:p>
            <a:pPr eaLnBrk="0" hangingPunct="0">
              <a:lnSpc>
                <a:spcPct val="90000"/>
              </a:lnSpc>
              <a:buClr>
                <a:srgbClr val="0033CC"/>
              </a:buClr>
              <a:buFont typeface="Helvetic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 i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detection of </a:t>
            </a:r>
          </a:p>
          <a:p>
            <a:pPr eaLnBrk="0" hangingPunct="0">
              <a:lnSpc>
                <a:spcPct val="90000"/>
              </a:lnSpc>
              <a:buClr>
                <a:srgbClr val="009999"/>
              </a:buClr>
              <a:buFont typeface="Helvetic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 i="1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VUV</a:t>
            </a:r>
            <a:r>
              <a:rPr lang="en-GB" sz="1600" b="1" i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 photons</a:t>
            </a:r>
          </a:p>
          <a:p>
            <a:pPr eaLnBrk="0" hangingPunct="0">
              <a:lnSpc>
                <a:spcPct val="90000"/>
              </a:lnSpc>
              <a:buClr>
                <a:srgbClr val="0033CC"/>
              </a:buClr>
              <a:buFont typeface="Helvetic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 i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(165-200 nm)‏</a:t>
            </a:r>
          </a:p>
        </p:txBody>
      </p:sp>
      <p:sp>
        <p:nvSpPr>
          <p:cNvPr id="42004" name="AutoShape 20"/>
          <p:cNvSpPr>
            <a:spLocks noChangeArrowheads="1"/>
          </p:cNvSpPr>
          <p:nvPr/>
        </p:nvSpPr>
        <p:spPr bwMode="auto">
          <a:xfrm rot="20220000">
            <a:off x="5356225" y="4397872"/>
            <a:ext cx="447675" cy="1243012"/>
          </a:xfrm>
          <a:prstGeom prst="downArrow">
            <a:avLst>
              <a:gd name="adj1" fmla="val 50000"/>
              <a:gd name="adj2" fmla="val 69415"/>
            </a:avLst>
          </a:prstGeom>
          <a:gradFill rotWithShape="0">
            <a:gsLst>
              <a:gs pos="0">
                <a:srgbClr val="607575"/>
              </a:gs>
              <a:gs pos="50000">
                <a:srgbClr val="D1FFFF"/>
              </a:gs>
              <a:gs pos="100000">
                <a:srgbClr val="607575"/>
              </a:gs>
            </a:gsLst>
            <a:lin ang="10800000" scaled="1"/>
          </a:gradFill>
          <a:ln w="9360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3375" y="854573"/>
            <a:ext cx="3638550" cy="4252913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86F8-BE67-4268-9C98-7922D1A292CA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577654"/>
              </p:ext>
            </p:extLst>
          </p:nvPr>
        </p:nvGraphicFramePr>
        <p:xfrm>
          <a:off x="251520" y="843650"/>
          <a:ext cx="8753076" cy="539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4" r:id="rId3" imgW="9561600" imgH="5891760" progId="">
                  <p:embed/>
                </p:oleObj>
              </mc:Choice>
              <mc:Fallback>
                <p:oleObj r:id="rId3" imgW="9561600" imgH="5891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843650"/>
                        <a:ext cx="8753076" cy="5393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60000" y="4797152"/>
            <a:ext cx="8644596" cy="1440160"/>
          </a:xfrm>
          <a:prstGeom prst="rect">
            <a:avLst/>
          </a:prstGeom>
          <a:solidFill>
            <a:srgbClr val="FFFF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038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5E1-E5FD-46E5-8953-C35255857E41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2915-C10F-419C-B535-32F7FA32C92E}" type="slidenum">
              <a:rPr lang="it-IT" smtClean="0"/>
              <a:pPr/>
              <a:t>40</a:t>
            </a:fld>
            <a:endParaRPr lang="it-IT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90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7CAA2199-7CFB-46C2-A510-20388B8BD308}" type="slidenum">
              <a:rPr lang="it-IT"/>
              <a:pPr/>
              <a:t>41</a:t>
            </a:fld>
            <a:endParaRPr lang="it-IT"/>
          </a:p>
        </p:txBody>
      </p:sp>
      <p:sp>
        <p:nvSpPr>
          <p:cNvPr id="581634" name="Rectangle 2"/>
          <p:cNvSpPr>
            <a:spLocks noChangeArrowheads="1"/>
          </p:cNvSpPr>
          <p:nvPr/>
        </p:nvSpPr>
        <p:spPr bwMode="auto">
          <a:xfrm>
            <a:off x="333375" y="706709"/>
            <a:ext cx="8569325" cy="2289175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Quest for the spin of the proton !</a:t>
            </a:r>
          </a:p>
          <a:p>
            <a:pPr algn="ctr"/>
            <a:r>
              <a:rPr lang="en-US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</a:t>
            </a:r>
          </a:p>
          <a:p>
            <a:pPr algn="ctr"/>
            <a:endParaRPr lang="en-US" sz="30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en-US" sz="30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3"/>
          <a:srcRect l="5008" t="6677" r="12000"/>
          <a:stretch>
            <a:fillRect/>
          </a:stretch>
        </p:blipFill>
        <p:spPr bwMode="auto">
          <a:xfrm>
            <a:off x="5549900" y="3452813"/>
            <a:ext cx="3352800" cy="2828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7388" y="1852613"/>
            <a:ext cx="7410450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“You think you understand something?</a:t>
            </a:r>
          </a:p>
          <a:p>
            <a:pPr algn="ctr"/>
            <a:r>
              <a:rPr lang="en-US" sz="300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Now add spin…” - R. Jaffe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5CB6-6700-478D-BE8C-305EE3A37685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The driving question for QCD spin physics is where the nucleon spin come from?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The nucleon spin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143000" y="2595563"/>
          <a:ext cx="7391400" cy="393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Chart" r:id="rId5" imgW="4905375" imgH="2609850" progId="Excel.Chart.8">
                  <p:embed/>
                </p:oleObj>
              </mc:Choice>
              <mc:Fallback>
                <p:oleObj name="Chart" r:id="rId5" imgW="4905375" imgH="260985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595563"/>
                        <a:ext cx="7391400" cy="3932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2971800" y="2819400"/>
            <a:ext cx="3657600" cy="4889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en-US" altLang="zh-CN" sz="2600">
                <a:solidFill>
                  <a:srgbClr val="0033CC"/>
                </a:solidFill>
                <a:ea typeface="宋体" pitchFamily="2" charset="-122"/>
              </a:rPr>
              <a:t>Total proton spin   =   1/2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6257925" y="3763963"/>
            <a:ext cx="2609850" cy="836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altLang="zh-CN">
                <a:solidFill>
                  <a:srgbClr val="CC6600"/>
                </a:solidFill>
                <a:ea typeface="宋体" pitchFamily="2" charset="-122"/>
              </a:rPr>
              <a:t>Quark spin measured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US" altLang="zh-CN">
                <a:solidFill>
                  <a:srgbClr val="CC6600"/>
                </a:solidFill>
                <a:ea typeface="宋体" pitchFamily="2" charset="-122"/>
              </a:rPr>
              <a:t>In DIS </a:t>
            </a:r>
          </a:p>
        </p:txBody>
      </p:sp>
      <p:sp>
        <p:nvSpPr>
          <p:cNvPr id="541703" name="Text Box 7"/>
          <p:cNvSpPr txBox="1">
            <a:spLocks noChangeArrowheads="1"/>
          </p:cNvSpPr>
          <p:nvPr/>
        </p:nvSpPr>
        <p:spPr bwMode="auto">
          <a:xfrm>
            <a:off x="2438400" y="4860925"/>
            <a:ext cx="4518025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altLang="zh-CN" sz="3000" b="1">
                <a:ea typeface="宋体" pitchFamily="2" charset="-122"/>
              </a:rPr>
              <a:t>“Dark” angular momentum?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E47E4-0AA2-42CA-A6D1-15AB438355DF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42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0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293872" y="908720"/>
                <a:ext cx="8460000" cy="4895984"/>
              </a:xfrm>
            </p:spPr>
            <p:txBody>
              <a:bodyPr/>
              <a:lstStyle/>
              <a:p>
                <a:r>
                  <a:rPr lang="en-GB" sz="2800" dirty="0"/>
                  <a:t>Quark spin </a:t>
                </a:r>
                <a:r>
                  <a:rPr lang="el-GR" sz="2800" dirty="0"/>
                  <a:t>ΔΣ ~ 20 - 30% </a:t>
                </a:r>
                <a:r>
                  <a:rPr lang="en-GB" sz="2800" dirty="0"/>
                  <a:t>of proton </a:t>
                </a:r>
                <a:r>
                  <a:rPr lang="en-GB" sz="2800" dirty="0" smtClean="0"/>
                  <a:t>spin (DIS</a:t>
                </a:r>
                <a:r>
                  <a:rPr lang="en-GB" sz="2800" dirty="0"/>
                  <a:t>, Lattice)</a:t>
                </a:r>
              </a:p>
              <a:p>
                <a:r>
                  <a:rPr lang="it-IT" sz="2800" dirty="0" err="1" smtClean="0"/>
                  <a:t>Glue</a:t>
                </a:r>
                <a:r>
                  <a:rPr lang="it-IT" sz="2800" dirty="0" smtClean="0"/>
                  <a:t> spin ~ 0.2</a:t>
                </a:r>
                <a14:m>
                  <m:oMath xmlns:m="http://schemas.openxmlformats.org/officeDocument/2006/math">
                    <m:r>
                      <a:rPr lang="it-IT" sz="2800" i="1" smtClean="0">
                        <a:latin typeface="Cambria Math"/>
                        <a:ea typeface="Cambria Math"/>
                      </a:rPr>
                      <m:t>÷</m:t>
                    </m:r>
                  </m:oMath>
                </a14:m>
                <a:r>
                  <a:rPr lang="it-IT" sz="2800" dirty="0" smtClean="0"/>
                  <a:t>0.4 (STAR, COMPASS)</a:t>
                </a:r>
              </a:p>
              <a:p>
                <a:r>
                  <a:rPr lang="en-GB" sz="2800" dirty="0" smtClean="0"/>
                  <a:t>Quark </a:t>
                </a:r>
                <a:r>
                  <a:rPr lang="en-GB" sz="2800" dirty="0"/>
                  <a:t>orbital angular momentum</a:t>
                </a:r>
                <a:r>
                  <a:rPr lang="en-GB" sz="2800" dirty="0" smtClean="0"/>
                  <a:t>? (</a:t>
                </a:r>
                <a:r>
                  <a:rPr lang="en-GB" sz="2800" dirty="0"/>
                  <a:t>lattice </a:t>
                </a:r>
                <a:r>
                  <a:rPr lang="en-GB" sz="2800" dirty="0" smtClean="0"/>
                  <a:t>calculation)</a:t>
                </a:r>
                <a:endParaRPr lang="en-GB" sz="2800" dirty="0"/>
              </a:p>
              <a:p>
                <a:r>
                  <a:rPr lang="en-US" sz="2800" dirty="0" smtClean="0"/>
                  <a:t>From </a:t>
                </a:r>
                <a:r>
                  <a:rPr lang="en-US" sz="2800" dirty="0"/>
                  <a:t>`proton spin crisis’ to `missing </a:t>
                </a:r>
                <a:r>
                  <a:rPr lang="en-US" sz="2800" dirty="0" smtClean="0"/>
                  <a:t>spin </a:t>
                </a:r>
                <a:r>
                  <a:rPr lang="en-GB" sz="2800" dirty="0" smtClean="0"/>
                  <a:t>search</a:t>
                </a:r>
                <a:r>
                  <a:rPr lang="en-GB" sz="2800" dirty="0"/>
                  <a:t>’.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3872" y="908720"/>
                <a:ext cx="8460000" cy="4895984"/>
              </a:xfrm>
              <a:blipFill rotWithShape="1">
                <a:blip r:embed="rId2"/>
                <a:stretch>
                  <a:fillRect l="-1225" t="-1121" r="-4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 of Proton Spin</a:t>
            </a:r>
            <a:endParaRPr lang="en-GB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7236"/>
            <a:ext cx="8070304" cy="277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03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 smtClean="0"/>
              <a:t>three distribution functions</a:t>
            </a:r>
            <a:r>
              <a:rPr lang="en-US" sz="1800" b="1" smtClean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smtClean="0"/>
              <a:t>are necessary to describe the structure of the nucleon at LO: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</a:rPr>
              <a:t>The nucleon structure</a:t>
            </a:r>
            <a:endParaRPr lang="en-GB" dirty="0"/>
          </a:p>
        </p:txBody>
      </p:sp>
      <p:graphicFrame>
        <p:nvGraphicFramePr>
          <p:cNvPr id="963640" name="Group 56"/>
          <p:cNvGraphicFramePr>
            <a:graphicFrameLocks noGrp="1"/>
          </p:cNvGraphicFramePr>
          <p:nvPr/>
        </p:nvGraphicFramePr>
        <p:xfrm>
          <a:off x="495300" y="1676400"/>
          <a:ext cx="8153400" cy="1097915"/>
        </p:xfrm>
        <a:graphic>
          <a:graphicData uri="http://schemas.openxmlformats.org/drawingml/2006/table">
            <a:tbl>
              <a:tblPr/>
              <a:tblGrid>
                <a:gridCol w="1768475"/>
                <a:gridCol w="6384925"/>
              </a:tblGrid>
              <a:tr h="3556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</a:rPr>
                        <a:t>q(x)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itchFamily="34" charset="0"/>
                          <a:sym typeface="Wingdings 3" pitchFamily="18" charset="2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itchFamily="34" charset="0"/>
                        </a:rPr>
                        <a:t>: 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number density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or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</a:rPr>
                        <a:t>unpolarised distribution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probability of finding a quark with a fraction x of the longitudinal momentum of the parent nucleon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63603" name="Picture 19" descr="unp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133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63639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172065"/>
              </p:ext>
            </p:extLst>
          </p:nvPr>
        </p:nvGraphicFramePr>
        <p:xfrm>
          <a:off x="495300" y="4157663"/>
          <a:ext cx="8153400" cy="1722121"/>
        </p:xfrm>
        <a:graphic>
          <a:graphicData uri="http://schemas.openxmlformats.org/drawingml/2006/table">
            <a:tbl>
              <a:tblPr/>
              <a:tblGrid>
                <a:gridCol w="2441575"/>
                <a:gridCol w="5711825"/>
              </a:tblGrid>
              <a:tr h="41751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kumimoji="0" lang="en-US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T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q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(x) = q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sym typeface="Wingdings 3" pitchFamily="18" charset="2"/>
                        </a:rPr>
                        <a:t>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- q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sym typeface="Wingdings 3" pitchFamily="18" charset="2"/>
                        </a:rPr>
                        <a:t>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itchFamily="34" charset="0"/>
                        </a:rPr>
                        <a:t>: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transverse polarization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 or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transversity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 distribution</a:t>
                      </a:r>
                      <a:endParaRPr kumimoji="0" lang="en-GB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30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in a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transversly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 polarised nucleon, probability of finding a quark with spin parallel to that of the parent nucleon and a momentum fraction x and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Arial" pitchFamily="34" charset="0"/>
                        </a:rPr>
                        <a:t>q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Arial" pitchFamily="34" charset="0"/>
                        </a:rPr>
                        <a:t> quark or antiquark with a specific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Arial" pitchFamily="34" charset="0"/>
                        </a:rPr>
                        <a:t>flavor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63638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355711"/>
              </p:ext>
            </p:extLst>
          </p:nvPr>
        </p:nvGraphicFramePr>
        <p:xfrm>
          <a:off x="495300" y="2819400"/>
          <a:ext cx="8153400" cy="1296353"/>
        </p:xfrm>
        <a:graphic>
          <a:graphicData uri="http://schemas.openxmlformats.org/drawingml/2006/table">
            <a:tbl>
              <a:tblPr/>
              <a:tblGrid>
                <a:gridCol w="2625725"/>
                <a:gridCol w="5527675"/>
              </a:tblGrid>
              <a:tr h="381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Arial" pitchFamily="34" charset="0"/>
                        </a:rPr>
                        <a:t>q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Arial" pitchFamily="34" charset="0"/>
                        </a:rPr>
                        <a:t>(x) = q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Arial" pitchFamily="34" charset="0"/>
                          <a:sym typeface="Wingdings 3" pitchFamily="18" charset="2"/>
                        </a:rPr>
                        <a:t>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Arial" pitchFamily="34" charset="0"/>
                          <a:sym typeface="Wingdings 3" pitchFamily="18" charset="2"/>
                        </a:rPr>
                        <a:t>- q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Arial" pitchFamily="34" charset="0"/>
                          <a:sym typeface="Wingdings 3" pitchFamily="18" charset="2"/>
                        </a:rPr>
                        <a:t>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itchFamily="34" charset="0"/>
                        </a:rPr>
                        <a:t>: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longitudinal polarization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or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Arial" pitchFamily="34" charset="0"/>
                        </a:rPr>
                        <a:t>helicity 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Arial" pitchFamily="34" charset="0"/>
                        </a:rPr>
                        <a:t>distribution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00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in a longitudinally polarised nucleon, probability of finding a quark with spin parallel to that of the parent nucleon and a momentum fraction x and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63604" name="Picture 20" descr="l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390900"/>
            <a:ext cx="2057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3605" name="Picture 21" descr="tras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579938"/>
            <a:ext cx="15224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641" name="Text Box 57"/>
          <p:cNvSpPr txBox="1">
            <a:spLocks noChangeArrowheads="1"/>
          </p:cNvSpPr>
          <p:nvPr/>
        </p:nvSpPr>
        <p:spPr bwMode="auto">
          <a:xfrm>
            <a:off x="609600" y="5976938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4950" indent="-234950"/>
            <a:r>
              <a:rPr lang="en-US" sz="2000">
                <a:solidFill>
                  <a:srgbClr val="FF0000"/>
                </a:solidFill>
                <a:latin typeface="Arial" pitchFamily="34" charset="0"/>
              </a:rPr>
              <a:t>ALL OF EQUAL IMPORTANCE</a:t>
            </a:r>
            <a:r>
              <a:rPr lang="en-US" sz="80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000">
                <a:solidFill>
                  <a:srgbClr val="FF0000"/>
                </a:solidFill>
                <a:latin typeface="Arial" pitchFamily="34" charset="0"/>
              </a:rPr>
              <a:t>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BF296-B7D0-4786-8842-4E693E7561DB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44</a:t>
            </a:fld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64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Sivers Asymmetry</a:t>
            </a:r>
            <a:endParaRPr lang="fr-FR" dirty="0"/>
          </a:p>
        </p:txBody>
      </p:sp>
      <p:graphicFrame>
        <p:nvGraphicFramePr>
          <p:cNvPr id="18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410986"/>
              </p:ext>
            </p:extLst>
          </p:nvPr>
        </p:nvGraphicFramePr>
        <p:xfrm>
          <a:off x="2971800" y="1543050"/>
          <a:ext cx="2608263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4" name="Equation" r:id="rId3" imgW="1320480" imgH="507960" progId="Equation.DSMT4">
                  <p:embed/>
                </p:oleObj>
              </mc:Choice>
              <mc:Fallback>
                <p:oleObj name="Equation" r:id="rId3" imgW="13204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543050"/>
                        <a:ext cx="2608263" cy="1177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" name="Rectangle 191"/>
          <p:cNvSpPr/>
          <p:nvPr/>
        </p:nvSpPr>
        <p:spPr>
          <a:xfrm>
            <a:off x="914400" y="1558498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 LO: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Rectangle 7"/>
          <p:cNvSpPr>
            <a:spLocks noChangeArrowheads="1"/>
          </p:cNvSpPr>
          <p:nvPr/>
        </p:nvSpPr>
        <p:spPr bwMode="auto">
          <a:xfrm>
            <a:off x="838200" y="1143000"/>
            <a:ext cx="7790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Sivers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correlates 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ucleon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spin &amp; </a:t>
            </a:r>
            <a:r>
              <a:rPr lang="en-US" sz="1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quark transverse 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momentum </a:t>
            </a:r>
            <a:r>
              <a:rPr lang="en-US" sz="1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u="sng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u="sng" baseline="-250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/T-ODD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Rectangle 200"/>
              <p:cNvSpPr/>
              <p:nvPr/>
            </p:nvSpPr>
            <p:spPr>
              <a:xfrm>
                <a:off x="6248400" y="1743164"/>
                <a:ext cx="2201451" cy="493277"/>
              </a:xfrm>
              <a:prstGeom prst="rect">
                <a:avLst/>
              </a:prstGeom>
              <a:ln w="19050">
                <a:solidFill>
                  <a:srgbClr val="FF66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sSup>
                        <m:sSupPr>
                          <m:ctrlPr>
                            <a:rPr lang="en-GB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𝒑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↑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→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𝑿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𝒉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01" name="Rectangle 2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43164"/>
                <a:ext cx="2201451" cy="4932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9566857"/>
                  </p:ext>
                </p:extLst>
              </p:nvPr>
            </p:nvGraphicFramePr>
            <p:xfrm>
              <a:off x="1685294" y="2819400"/>
              <a:ext cx="6096000" cy="3551239"/>
            </p:xfrm>
            <a:graphic>
              <a:graphicData uri="http://schemas.openxmlformats.org/drawingml/2006/table">
                <a:tbl>
                  <a:tblPr firstRow="1" bandRow="1">
                    <a:tableStyleId>{284E427A-3D55-4303-BF80-6455036E1DE7}</a:tableStyleId>
                  </a:tblPr>
                  <a:tblGrid>
                    <a:gridCol w="914400"/>
                    <a:gridCol w="5181600"/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The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PDF</a:t>
                          </a:r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Sivers</a:t>
                          </a:r>
                          <a:r>
                            <a:rPr lang="en-US" baseline="0" dirty="0" smtClean="0"/>
                            <a:t> proposes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𝑇𝑞</m:t>
                                  </m:r>
                                </m:sub>
                                <m:sup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J.</a:t>
                          </a:r>
                          <a:r>
                            <a:rPr lang="en-US" baseline="0" dirty="0" smtClean="0"/>
                            <a:t> Collins proofs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𝑇𝑞</m:t>
                                  </m:r>
                                </m:sub>
                                <m:sup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  <m:r>
                                <a:rPr lang="en-US" baseline="0" dirty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dirty="0" smtClean="0"/>
                            <a:t> for T</a:t>
                          </a:r>
                          <a:r>
                            <a:rPr lang="en-GB" baseline="0" dirty="0" smtClean="0"/>
                            <a:t> invariance</a:t>
                          </a:r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S. Brodsky, Hwang and Schmidt </a:t>
                          </a:r>
                          <a:r>
                            <a:rPr lang="en-US" baseline="0" dirty="0" smtClean="0"/>
                            <a:t>demonstrate that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𝑇𝑞</m:t>
                                  </m:r>
                                </m:sub>
                                <m:sup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dirty="0" smtClean="0"/>
                            <a:t> may</a:t>
                          </a:r>
                          <a:r>
                            <a:rPr lang="en-GB" baseline="0" dirty="0" smtClean="0"/>
                            <a:t> be </a:t>
                          </a:r>
                          <a14:m>
                            <m:oMath xmlns:m="http://schemas.openxmlformats.org/officeDocument/2006/math">
                              <m:r>
                                <a:rPr lang="en-US" baseline="0" dirty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dirty="0" smtClean="0"/>
                            <a:t> due</a:t>
                          </a:r>
                          <a:r>
                            <a:rPr lang="en-GB" baseline="0" dirty="0" smtClean="0"/>
                            <a:t> to FSI</a:t>
                          </a:r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J. Collins shows</a:t>
                          </a:r>
                          <a:r>
                            <a:rPr lang="en-US" baseline="0" dirty="0" smtClean="0"/>
                            <a:t> that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i="1" baseline="0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 baseline="0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𝑇𝑞</m:t>
                                          </m:r>
                                        </m:sub>
                                        <m:sup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𝐷𝑌</m:t>
                                  </m:r>
                                </m:sub>
                              </m:sSub>
                              <m:r>
                                <a:rPr lang="en-US" baseline="0" dirty="0" smtClean="0">
                                  <a:latin typeface="Cambria Math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i="1" baseline="0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 baseline="0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𝑇𝑞</m:t>
                                          </m:r>
                                        </m:sub>
                                        <m:sup>
                                          <m:r>
                                            <a:rPr lang="en-US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baseline="0" dirty="0" smtClean="0">
                                      <a:latin typeface="Cambria Math"/>
                                    </a:rPr>
                                    <m:t>𝑆𝐼𝐷𝐼𝑆</m:t>
                                  </m:r>
                                </m:sub>
                              </m:sSub>
                            </m:oMath>
                          </a14:m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HERMES </a:t>
                          </a:r>
                          <a:r>
                            <a:rPr lang="en-US" baseline="0" dirty="0" smtClean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dirty="0" smtClean="0"/>
                            <a:t> </a:t>
                          </a:r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COMPASS on d: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COMPASS </a:t>
                          </a:r>
                          <a:r>
                            <a:rPr lang="en-US" baseline="0" dirty="0" smtClean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dirty="0" smtClean="0"/>
                            <a:t> </a:t>
                          </a:r>
                          <a:endParaRPr lang="en-GB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9566857"/>
                  </p:ext>
                </p:extLst>
              </p:nvPr>
            </p:nvGraphicFramePr>
            <p:xfrm>
              <a:off x="1685294" y="2819400"/>
              <a:ext cx="6096000" cy="3824224"/>
            </p:xfrm>
            <a:graphic>
              <a:graphicData uri="http://schemas.openxmlformats.org/drawingml/2006/table">
                <a:tbl>
                  <a:tblPr firstRow="1" bandRow="1">
                    <a:tableStyleId>{284E427A-3D55-4303-BF80-6455036E1DE7}</a:tableStyleId>
                  </a:tblPr>
                  <a:tblGrid>
                    <a:gridCol w="914400"/>
                    <a:gridCol w="5181600"/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The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PDF</a:t>
                          </a:r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4583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88000" r="-941" b="-677333"/>
                          </a:stretch>
                        </a:blipFill>
                      </a:tcPr>
                    </a:tc>
                  </a:tr>
                  <a:tr h="4583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88000" r="-941" b="-577333"/>
                          </a:stretch>
                        </a:blipFill>
                      </a:tcPr>
                    </a:tc>
                  </a:tr>
                  <a:tr h="7326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80000" r="-941" b="-260833"/>
                          </a:stretch>
                        </a:blipFill>
                      </a:tcPr>
                    </a:tc>
                  </a:tr>
                  <a:tr h="5391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377528" r="-941" b="-251685"/>
                          </a:stretch>
                        </a:blipFill>
                      </a:tcPr>
                    </a:tc>
                  </a:tr>
                  <a:tr h="421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615942" r="-941" b="-224638"/>
                          </a:stretch>
                        </a:blipFill>
                      </a:tcPr>
                    </a:tc>
                  </a:tr>
                  <a:tr h="421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715942" r="-941" b="-124638"/>
                          </a:stretch>
                        </a:blipFill>
                      </a:tcPr>
                    </a:tc>
                  </a:tr>
                  <a:tr h="421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815942" r="-941" b="-2463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D74A-955C-4903-A6BC-9037AC128871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45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COMPASS measurements</a:t>
            </a:r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227639"/>
              </p:ext>
            </p:extLst>
          </p:nvPr>
        </p:nvGraphicFramePr>
        <p:xfrm>
          <a:off x="5130800" y="3860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7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30800" y="3860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3969851"/>
                  </p:ext>
                </p:extLst>
              </p:nvPr>
            </p:nvGraphicFramePr>
            <p:xfrm>
              <a:off x="755576" y="764704"/>
              <a:ext cx="8077200" cy="5286325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3111014"/>
                    <a:gridCol w="4966186"/>
                  </a:tblGrid>
                  <a:tr h="72228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mtClean="0"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mtClean="0">
                                        <a:latin typeface="Cambria Math"/>
                                      </a:rPr>
                                      <m:t>𝑑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mtClean="0">
                                    <a:latin typeface="Cambria Math"/>
                                  </a:rPr>
                                  <m:t>,  </m:t>
                                </m:r>
                                <m:nary>
                                  <m:naryPr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mtClean="0">
                                            <a:latin typeface="Cambria Math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smtClean="0">
                                            <a:latin typeface="Cambria Math"/>
                                          </a:rPr>
                                          <m:t>𝑑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smtClean="0">
                                        <a:latin typeface="Cambria Math"/>
                                      </a:rPr>
                                      <m:t>𝑑𝑥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en-GB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Confirmation</a:t>
                          </a:r>
                          <a:r>
                            <a:rPr lang="en-US" baseline="0" dirty="0" smtClean="0"/>
                            <a:t> of SMC result on d (at variance with E142 claims)</a:t>
                          </a:r>
                          <a:endParaRPr lang="en-GB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5700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mtClean="0">
                                    <a:latin typeface="Cambria Math"/>
                                  </a:rPr>
                                  <m:t>Δ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𝑔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en-US" smtClean="0">
                                    <a:latin typeface="Cambria Math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 smtClean="0"/>
                            <a:t>first hint that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mtClean="0">
                                  <a:latin typeface="Cambria Math"/>
                                </a:rPr>
                                <m:t>Δ</m:t>
                              </m:r>
                              <m:r>
                                <a:rPr lang="en-US" smtClean="0">
                                  <a:latin typeface="Cambria Math"/>
                                </a:rPr>
                                <m:t>𝑔</m:t>
                              </m:r>
                            </m:oMath>
                          </a14:m>
                          <a:r>
                            <a:rPr lang="en-GB" dirty="0" smtClean="0"/>
                            <a:t> is</a:t>
                          </a:r>
                          <a:r>
                            <a:rPr lang="en-GB" baseline="0" dirty="0" smtClean="0"/>
                            <a:t> small, at variance with predictions 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6730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first</a:t>
                          </a:r>
                          <a:r>
                            <a:rPr lang="en-US" baseline="0" dirty="0" smtClean="0"/>
                            <a:t> measurement of </a:t>
                          </a:r>
                          <a:r>
                            <a:rPr lang="en-US" baseline="0" dirty="0" err="1" smtClean="0"/>
                            <a:t>transversity</a:t>
                          </a:r>
                          <a:r>
                            <a:rPr lang="en-US" baseline="0" dirty="0" smtClean="0"/>
                            <a:t> on deuteron</a:t>
                          </a: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mtClean="0">
                                      <a:latin typeface="Cambria Math"/>
                                    </a:rPr>
                                    <m:t>𝑢</m:t>
                                  </m:r>
                                </m:sup>
                              </m:sSubSup>
                              <m:r>
                                <a:rPr lang="en-GB" smtClean="0">
                                  <a:latin typeface="Cambria Math"/>
                                </a:rPr>
                                <m:t>≃</m:t>
                              </m:r>
                              <m:r>
                                <a:rPr lang="en-US" smtClean="0">
                                  <a:latin typeface="Cambria Math"/>
                                </a:rPr>
                                <m:t>−2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mtClean="0">
                                      <a:latin typeface="Cambria Math"/>
                                    </a:rPr>
                                    <m:t>𝑑</m:t>
                                  </m:r>
                                </m:sup>
                              </m:sSubSup>
                              <m:r>
                                <a:rPr lang="en-US" smtClean="0">
                                  <a:latin typeface="Cambria Math"/>
                                </a:rPr>
                                <m:t>     </m:t>
                              </m:r>
                              <m:sSubSup>
                                <m:sSub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mtClean="0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/>
                                    </a:rPr>
                                    <m:t>1, </m:t>
                                  </m:r>
                                  <m:r>
                                    <a:rPr lang="en-US" smtClean="0">
                                      <a:latin typeface="Cambria Math"/>
                                    </a:rPr>
                                    <m:t>𝑓𝑎𝑣</m:t>
                                  </m:r>
                                </m:sub>
                                <m:sup>
                                  <m:r>
                                    <a:rPr lang="en-GB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  <m:r>
                                <a:rPr lang="en-GB" smtClean="0">
                                  <a:latin typeface="Cambria Math"/>
                                </a:rPr>
                                <m:t>≃</m:t>
                              </m:r>
                              <m:r>
                                <a:rPr lang="en-US" smtClean="0">
                                  <a:latin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mtClean="0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/>
                                    </a:rPr>
                                    <m:t>1, </m:t>
                                  </m:r>
                                  <m:r>
                                    <a:rPr lang="en-US" smtClean="0">
                                      <a:latin typeface="Cambria Math"/>
                                    </a:rPr>
                                    <m:t>𝑢𝑛𝑓</m:t>
                                  </m:r>
                                </m:sub>
                                <m:sup>
                                  <m:r>
                                    <a:rPr lang="en-GB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dirty="0" smtClean="0"/>
                            <a:t> 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202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smtClean="0">
                                        <a:latin typeface="Cambria Math"/>
                                      </a:rPr>
                                      <m:t>𝑝</m:t>
                                    </m:r>
                                    <m:r>
                                      <a:rPr lang="en-US" sz="2000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2000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2000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2000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Only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polarimeter</a:t>
                          </a:r>
                          <a:r>
                            <a:rPr lang="en-US" baseline="0" dirty="0" smtClean="0"/>
                            <a:t> for </a:t>
                          </a:r>
                          <a:r>
                            <a:rPr lang="en-US" baseline="0" dirty="0" err="1" smtClean="0"/>
                            <a:t>transversity</a:t>
                          </a:r>
                          <a:r>
                            <a:rPr lang="en-US" baseline="0" dirty="0" smtClean="0"/>
                            <a:t> extraction from 2h asymmetries</a:t>
                          </a:r>
                          <a:endParaRPr lang="en-US" dirty="0" smtClean="0"/>
                        </a:p>
                        <a:p>
                          <a:pPr algn="ctr"/>
                          <a:r>
                            <a:rPr lang="en-US" dirty="0" err="1" smtClean="0"/>
                            <a:t>transversity</a:t>
                          </a:r>
                          <a:r>
                            <a:rPr lang="en-US" baseline="0" dirty="0" smtClean="0"/>
                            <a:t> extracted directly from the data, following Pavia group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600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600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600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Evolution</a:t>
                          </a:r>
                          <a:r>
                            <a:rPr lang="en-US" baseline="0" dirty="0" smtClean="0"/>
                            <a:t> of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mtClean="0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/>
                                </m:sSubSup>
                                <m:r>
                                  <a:rPr lang="en-US" smtClean="0">
                                    <a:latin typeface="Cambria Math"/>
                                  </a:rPr>
                                  <m:t>(1420)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New</a:t>
                          </a:r>
                          <a:r>
                            <a:rPr lang="en-US" baseline="0" dirty="0" smtClean="0"/>
                            <a:t> state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Radiative width of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/>
                              </m:sSubSup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mtClean="0">
                                      <a:latin typeface="Cambria Math"/>
                                    </a:rPr>
                                    <m:t>1320</m:t>
                                  </m:r>
                                </m:e>
                              </m:d>
                            </m:oMath>
                          </a14:m>
                          <a:endParaRPr lang="en-US" dirty="0" smtClean="0"/>
                        </a:p>
                        <a:p>
                          <a:pPr algn="ctr"/>
                          <a:r>
                            <a:rPr lang="en-US" dirty="0" smtClean="0"/>
                            <a:t>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mtClean="0">
                                      <a:latin typeface="Cambria Math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/>
                              </m:sSubSup>
                              <m:r>
                                <a:rPr lang="en-US" smtClean="0">
                                  <a:latin typeface="Cambria Math"/>
                                </a:rPr>
                                <m:t>(1670)</m:t>
                              </m:r>
                            </m:oMath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Confirmation</a:t>
                          </a:r>
                          <a:r>
                            <a:rPr lang="en-US" baseline="0" dirty="0" smtClean="0"/>
                            <a:t> of VMD model, EPJ highlight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Pion </a:t>
                          </a:r>
                          <a:r>
                            <a:rPr lang="en-GB" dirty="0" err="1" smtClean="0"/>
                            <a:t>Polarisability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 smtClean="0"/>
                            <a:t>Confirmation of </a:t>
                          </a:r>
                          <a:r>
                            <a:rPr lang="en-GB" dirty="0" err="1" smtClean="0"/>
                            <a:t>ChPT</a:t>
                          </a:r>
                          <a:r>
                            <a:rPr lang="en-GB" dirty="0" smtClean="0"/>
                            <a:t> prediction 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3969851"/>
                  </p:ext>
                </p:extLst>
              </p:nvPr>
            </p:nvGraphicFramePr>
            <p:xfrm>
              <a:off x="755576" y="764704"/>
              <a:ext cx="8077200" cy="5286325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3111014"/>
                    <a:gridCol w="4966186"/>
                  </a:tblGrid>
                  <a:tr h="8109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t="-752" r="-159687" b="-5609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Confirmation</a:t>
                          </a:r>
                          <a:r>
                            <a:rPr lang="en-US" baseline="0" dirty="0" smtClean="0"/>
                            <a:t> of SMC result on d (at variance with E142 claims)</a:t>
                          </a:r>
                          <a:endParaRPr lang="en-GB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t="-127619" r="-159687" b="-61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62699" t="-127619" r="-123" b="-610476"/>
                          </a:stretch>
                        </a:blipFill>
                      </a:tcPr>
                    </a:tc>
                  </a:tr>
                  <a:tr h="6865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t="-211504" r="-159687" b="-4672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62699" t="-211504" r="-123" b="-467257"/>
                          </a:stretch>
                        </a:blipFill>
                      </a:tcPr>
                    </a:tc>
                  </a:tr>
                  <a:tr h="1188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t="-180513" r="-159687" b="-17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Only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polarimeter</a:t>
                          </a:r>
                          <a:r>
                            <a:rPr lang="en-US" baseline="0" dirty="0" smtClean="0"/>
                            <a:t> for </a:t>
                          </a:r>
                          <a:r>
                            <a:rPr lang="en-US" baseline="0" dirty="0" err="1" smtClean="0"/>
                            <a:t>transversity</a:t>
                          </a:r>
                          <a:r>
                            <a:rPr lang="en-US" baseline="0" dirty="0" smtClean="0"/>
                            <a:t> extraction from 2h asymmetries</a:t>
                          </a:r>
                          <a:endParaRPr lang="en-US" dirty="0" smtClean="0"/>
                        </a:p>
                        <a:p>
                          <a:pPr algn="ctr"/>
                          <a:r>
                            <a:rPr lang="en-US" dirty="0" err="1" smtClean="0"/>
                            <a:t>transversity</a:t>
                          </a:r>
                          <a:r>
                            <a:rPr lang="en-US" baseline="0" dirty="0" smtClean="0"/>
                            <a:t> extracted directly from the data, following Pavia group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t="-792754" r="-159687" b="-38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Evolution</a:t>
                          </a:r>
                          <a:r>
                            <a:rPr lang="en-US" baseline="0" dirty="0" smtClean="0"/>
                            <a:t> of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t="-880000" r="-159687" b="-27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New</a:t>
                          </a:r>
                          <a:r>
                            <a:rPr lang="en-US" baseline="0" dirty="0" smtClean="0"/>
                            <a:t> state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6959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t="-601754" r="-159687" b="-701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Confirmation</a:t>
                          </a:r>
                          <a:r>
                            <a:rPr lang="en-US" baseline="0" dirty="0" smtClean="0"/>
                            <a:t> of VMD model, EPJ highlight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213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Pion </a:t>
                          </a:r>
                          <a:r>
                            <a:rPr lang="en-GB" dirty="0" err="1" smtClean="0"/>
                            <a:t>Polarisability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 smtClean="0"/>
                            <a:t>Confirmation of </a:t>
                          </a:r>
                          <a:r>
                            <a:rPr lang="en-GB" dirty="0" err="1" smtClean="0"/>
                            <a:t>ChPT</a:t>
                          </a:r>
                          <a:r>
                            <a:rPr lang="en-GB" dirty="0" smtClean="0"/>
                            <a:t> prediction 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62FE-28DE-43C8-B6E9-324CD4A7CB08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57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Quantum tomography of the nucleon</a:t>
            </a:r>
            <a:endParaRPr lang="en-US" dirty="0"/>
          </a:p>
        </p:txBody>
      </p:sp>
      <p:pic>
        <p:nvPicPr>
          <p:cNvPr id="14342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6541" y="3966210"/>
            <a:ext cx="1521460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17" y="4340284"/>
            <a:ext cx="3978805" cy="20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AutoShape 6"/>
          <p:cNvSpPr>
            <a:spLocks noChangeArrowheads="1"/>
          </p:cNvSpPr>
          <p:nvPr/>
        </p:nvSpPr>
        <p:spPr bwMode="auto">
          <a:xfrm>
            <a:off x="5622925" y="6219825"/>
            <a:ext cx="1439863" cy="431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4714247" y="3860512"/>
            <a:ext cx="313549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Quarks</a:t>
            </a:r>
          </a:p>
          <a:p>
            <a:r>
              <a:rPr lang="en-US" sz="1600" b="1" dirty="0" err="1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u</a:t>
            </a:r>
            <a:r>
              <a:rPr lang="en-US" sz="1600" b="1" dirty="0" err="1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npolarised</a:t>
            </a:r>
            <a:r>
              <a:rPr lang="en-US" sz="1600" b="1" dirty="0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           </a:t>
            </a:r>
            <a:r>
              <a:rPr lang="en-US" sz="1600" b="1" dirty="0" err="1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polarised</a:t>
            </a:r>
            <a:endParaRPr lang="it-IT" sz="1600" b="1" dirty="0">
              <a:solidFill>
                <a:srgbClr val="FF29FE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03605" y="953184"/>
            <a:ext cx="1993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Join the real 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3D experience !!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0" name="Down Arrow 19"/>
          <p:cNvSpPr/>
          <p:nvPr/>
        </p:nvSpPr>
        <p:spPr>
          <a:xfrm rot="3360000">
            <a:off x="2553775" y="1729286"/>
            <a:ext cx="516572" cy="1425197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8060000">
            <a:off x="6086475" y="1732584"/>
            <a:ext cx="516572" cy="1335593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rcRect l="8471" t="4706" r="2824" b="4706"/>
          <a:stretch>
            <a:fillRect/>
          </a:stretch>
        </p:blipFill>
        <p:spPr>
          <a:xfrm>
            <a:off x="3865896" y="2101382"/>
            <a:ext cx="1436356" cy="8801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9560000">
            <a:off x="2322742" y="1916310"/>
            <a:ext cx="82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TMDs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 rot="1860000">
            <a:off x="6054164" y="1878980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GPDs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12114" r="17076" b="15417"/>
          <a:stretch>
            <a:fillRect/>
          </a:stretch>
        </p:blipFill>
        <p:spPr bwMode="auto">
          <a:xfrm>
            <a:off x="3326606" y="824815"/>
            <a:ext cx="249713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360000" y="2924066"/>
            <a:ext cx="4230000" cy="187308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 smtClean="0"/>
              <a:t>2D+1 picture in momentum space</a:t>
            </a:r>
          </a:p>
          <a:p>
            <a:pPr lvl="1"/>
            <a:r>
              <a:rPr lang="en-US" sz="1600" dirty="0" smtClean="0"/>
              <a:t>     transverse momentum</a:t>
            </a:r>
          </a:p>
          <a:p>
            <a:pPr lvl="1"/>
            <a:r>
              <a:rPr lang="en-US" sz="1600" dirty="0" smtClean="0"/>
              <a:t>     dependent distributions</a:t>
            </a:r>
          </a:p>
          <a:p>
            <a:endParaRPr lang="en-US" sz="2000" dirty="0" smtClean="0"/>
          </a:p>
          <a:p>
            <a:pPr lvl="1"/>
            <a:endParaRPr lang="en-US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148064" y="2924066"/>
            <a:ext cx="4251363" cy="187308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 smtClean="0"/>
              <a:t>2D+1 picture in coordinate space</a:t>
            </a:r>
          </a:p>
          <a:p>
            <a:pPr lvl="1"/>
            <a:r>
              <a:rPr lang="en-US" sz="1600" dirty="0" smtClean="0"/>
              <a:t>generalized </a:t>
            </a:r>
            <a:r>
              <a:rPr lang="en-US" sz="1600" dirty="0" err="1" smtClean="0"/>
              <a:t>parton</a:t>
            </a:r>
            <a:r>
              <a:rPr lang="en-US" sz="1600" dirty="0" smtClean="0"/>
              <a:t> distributions</a:t>
            </a:r>
          </a:p>
          <a:p>
            <a:pPr lvl="1"/>
            <a:r>
              <a:rPr lang="en-US" sz="1600" dirty="0" smtClean="0">
                <a:sym typeface="Wingdings" charset="2"/>
              </a:rPr>
              <a:t>exclusive reaction like DVCS</a:t>
            </a:r>
            <a:endParaRPr lang="en-US" sz="1600" dirty="0" smtClean="0"/>
          </a:p>
          <a:p>
            <a:endParaRPr lang="en-US" sz="2000" dirty="0" smtClean="0"/>
          </a:p>
          <a:p>
            <a:pPr lvl="1"/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E8C1-FA30-47AD-9EAE-882C7026D9F4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47</a:t>
            </a:fld>
            <a:endParaRPr lang="en-GB" dirty="0"/>
          </a:p>
        </p:txBody>
      </p:sp>
      <p:pic>
        <p:nvPicPr>
          <p:cNvPr id="57346" name="Picture 2" descr="https://inspirehep.net/record/1206324/files/figures_exclusive_plotGPD2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51" y="4451372"/>
            <a:ext cx="3460098" cy="169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4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0" grpId="0" animBg="1"/>
      <p:bldP spid="21" grpId="0" animBg="1"/>
      <p:bldP spid="23" grpId="0"/>
      <p:bldP spid="24" grpId="0"/>
      <p:bldP spid="29" grpId="0" build="p"/>
      <p:bldP spid="30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7008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Near COMPASS future is defined:</a:t>
            </a:r>
            <a:endParaRPr lang="en-GB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219200" y="1447800"/>
                <a:ext cx="7239000" cy="4648200"/>
              </a:xfrm>
            </p:spPr>
            <p:txBody>
              <a:bodyPr/>
              <a:lstStyle/>
              <a:p>
                <a:pPr marL="457200" indent="-457200" algn="l">
                  <a:buClrTx/>
                  <a:buFont typeface="Wingdings" panose="05000000000000000000" pitchFamily="2" charset="2"/>
                  <a:buChar char="q"/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2014-2015:	Transversely polarized DY to check pseudo-universality 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sz="2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GB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⊥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GB" sz="28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𝐷𝑌</m:t>
                        </m:r>
                      </m:sub>
                    </m:sSub>
                    <m:r>
                      <a:rPr lang="en-GB" sz="28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−</m:t>
                    </m:r>
                    <m:sSub>
                      <m:sSubPr>
                        <m:ctrlPr>
                          <a:rPr lang="en-GB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GB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⊥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GB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𝑆𝐼𝐷𝐼𝑆</m:t>
                        </m:r>
                      </m:sub>
                    </m:sSub>
                  </m:oMath>
                </a14:m>
                <a:r>
                  <a:rPr lang="en-GB" sz="2800" dirty="0" smtClean="0">
                    <a:solidFill>
                      <a:srgbClr val="C00000"/>
                    </a:solidFill>
                  </a:rPr>
                  <a:t>)</a:t>
                </a:r>
              </a:p>
              <a:p>
                <a:pPr marL="457200" indent="-457200" algn="l">
                  <a:buClrTx/>
                  <a:buFont typeface="Wingdings" panose="05000000000000000000" pitchFamily="2" charset="2"/>
                  <a:buChar char="q"/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2016-2017: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Unpolarised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DVCS/HVMP</a:t>
                </a:r>
              </a:p>
              <a:p>
                <a:pPr algn="l">
                  <a:buClrTx/>
                </a:pPr>
                <a:r>
                  <a:rPr lang="en-US" sz="2800" dirty="0" smtClean="0">
                    <a:solidFill>
                      <a:srgbClr val="C00000"/>
                    </a:solidFill>
                  </a:rPr>
                  <a:t>	(B slope and GPD H)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algn="l">
                  <a:buClrTx/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	and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unpolarised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SIDIS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𝐿𝐻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algn="l">
                  <a:buClrTx/>
                </a:pPr>
                <a:r>
                  <a:rPr lang="en-GB" sz="2800" dirty="0" smtClean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𝑑𝑛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h</m:t>
                            </m:r>
                          </m:sup>
                        </m:sSup>
                      </m:num>
                      <m:den>
                        <m:d>
                          <m:dPr>
                            <m:ctrlPr>
                              <a:rPr lang="en-GB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𝑑𝑁</m:t>
                                </m:r>
                              </m:e>
                              <m:sup>
                                <m:r>
                                  <a:rPr lang="en-GB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𝑑𝑧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  <a:r>
                  <a:rPr lang="en-GB" sz="2800" dirty="0" smtClean="0"/>
                  <a:t> </a:t>
                </a:r>
                <a:r>
                  <a:rPr lang="en-GB" sz="2800" dirty="0" smtClean="0">
                    <a:solidFill>
                      <a:srgbClr val="C00000"/>
                    </a:solidFill>
                  </a:rPr>
                  <a:t>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sz="2800" dirty="0" smtClean="0">
                    <a:solidFill>
                      <a:srgbClr val="C00000"/>
                    </a:solidFill>
                  </a:rPr>
                  <a:t> dependent 	multiplicities,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GB" sz="2800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GB" sz="2800" dirty="0" smtClean="0">
                    <a:solidFill>
                      <a:srgbClr val="C00000"/>
                    </a:solidFill>
                  </a:rPr>
                  <a:t> Boer-Mulders TMD 	PDF</a:t>
                </a:r>
                <a:endParaRPr lang="en-GB" sz="2800" dirty="0">
                  <a:solidFill>
                    <a:srgbClr val="C00000"/>
                  </a:solidFill>
                </a:endParaRPr>
              </a:p>
              <a:p>
                <a:pPr marL="457200" indent="-457200" algn="l">
                  <a:buClrTx/>
                  <a:buFont typeface="Wingdings" panose="05000000000000000000" pitchFamily="2" charset="2"/>
                  <a:buChar char="q"/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2018 to be discussed having in hand the performances in the previous years </a:t>
                </a:r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219200" y="1447800"/>
                <a:ext cx="7239000" cy="4648200"/>
              </a:xfrm>
              <a:blipFill rotWithShape="1">
                <a:blip r:embed="rId2"/>
                <a:stretch>
                  <a:fillRect l="-1431" t="-1181" r="-926" b="-164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4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315200" cy="1141413"/>
          </a:xfrm>
        </p:spPr>
        <p:txBody>
          <a:bodyPr/>
          <a:lstStyle/>
          <a:p>
            <a:r>
              <a:rPr lang="en-US" sz="4400" dirty="0" smtClean="0">
                <a:solidFill>
                  <a:srgbClr val="FF0000"/>
                </a:solidFill>
              </a:rPr>
              <a:t>More in the FUTURE:</a:t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4" y="2286000"/>
            <a:ext cx="8077200" cy="346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5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17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 smtClean="0">
                    <a:solidFill>
                      <a:srgbClr val="0000CC"/>
                    </a:solidFill>
                  </a:rPr>
                  <a:t>Building blocks</a:t>
                </a:r>
              </a:p>
              <a:p>
                <a:pPr lvl="1"/>
                <a:r>
                  <a:rPr lang="en-US" sz="2400" dirty="0"/>
                  <a:t>Quarks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 dirty="0"/>
                  <a:t>…, spin-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1/2</m:t>
                    </m:r>
                  </m:oMath>
                </a14:m>
                <a:r>
                  <a:rPr lang="en-US" sz="2400" dirty="0"/>
                  <a:t>,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 baseline="-25000" dirty="0" err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 small, 3 colors)</a:t>
                </a:r>
              </a:p>
              <a:p>
                <a:pPr lvl="1"/>
                <a:r>
                  <a:rPr lang="en-US" sz="2400" dirty="0"/>
                  <a:t>Gluons (spin-1, massless, 3</a:t>
                </a:r>
                <a:r>
                  <a:rPr lang="en-US" sz="2400" baseline="30000" dirty="0"/>
                  <a:t>2 </a:t>
                </a:r>
                <a:r>
                  <a:rPr lang="en-US" sz="2400" dirty="0">
                    <a:cs typeface="Times New Roman" pitchFamily="18" charset="0"/>
                  </a:rPr>
                  <a:t>−</a:t>
                </a:r>
                <a:r>
                  <a:rPr lang="en-US" sz="2400" dirty="0"/>
                  <a:t>1 colors)</a:t>
                </a:r>
              </a:p>
              <a:p>
                <a:r>
                  <a:rPr lang="en-US" sz="2400" dirty="0" smtClean="0">
                    <a:solidFill>
                      <a:srgbClr val="0000CC"/>
                    </a:solidFill>
                  </a:rPr>
                  <a:t>Interactions</a:t>
                </a:r>
                <a:endParaRPr lang="en-US" sz="2400" dirty="0">
                  <a:solidFill>
                    <a:srgbClr val="0000CC"/>
                  </a:solidFill>
                </a:endParaRPr>
              </a:p>
              <a:p>
                <a:pPr lvl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𝜇𝜈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bSup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  <a:p>
                <a:pPr lvl="1">
                  <a:buFontTx/>
                  <a:buNone/>
                </a:pPr>
                <a:r>
                  <a:rPr lang="en-US" sz="2400" dirty="0"/>
                  <a:t>In the low-energy region, it represents an </a:t>
                </a:r>
                <a:r>
                  <a:rPr lang="en-US" sz="2400" dirty="0">
                    <a:solidFill>
                      <a:srgbClr val="F65050"/>
                    </a:solidFill>
                  </a:rPr>
                  <a:t>extremely relativistic</a:t>
                </a:r>
                <a:r>
                  <a:rPr lang="en-US" sz="2400" dirty="0"/>
                  <a:t>, </a:t>
                </a:r>
                <a:r>
                  <a:rPr lang="en-US" sz="2400" dirty="0">
                    <a:solidFill>
                      <a:srgbClr val="0000CC"/>
                    </a:solidFill>
                  </a:rPr>
                  <a:t>strongly coupled</a:t>
                </a:r>
                <a:r>
                  <a:rPr lang="en-US" sz="2400" dirty="0"/>
                  <a:t>, quantum many-body problem—</a:t>
                </a:r>
                <a:r>
                  <a:rPr lang="en-US" sz="2400" dirty="0">
                    <a:solidFill>
                      <a:srgbClr val="00CC00"/>
                    </a:solidFill>
                  </a:rPr>
                  <a:t>one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00CC00"/>
                    </a:solidFill>
                  </a:rPr>
                  <a:t>of the daunting challenges in theoretical physics</a:t>
                </a:r>
              </a:p>
              <a:p>
                <a:pPr lvl="1">
                  <a:buFontTx/>
                  <a:buNone/>
                </a:pPr>
                <a:r>
                  <a:rPr lang="en-US" sz="2400" dirty="0">
                    <a:solidFill>
                      <a:srgbClr val="FF0000"/>
                    </a:solidFill>
                  </a:rPr>
                  <a:t>Clay 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Mathematics Institute, </a:t>
                </a:r>
                <a:r>
                  <a:rPr lang="en-US" sz="2400" dirty="0">
                    <a:solidFill>
                      <a:srgbClr val="FF0000"/>
                    </a:solidFill>
                  </a:rPr>
                  <a:t>Cambridge, MA</a:t>
                </a:r>
              </a:p>
              <a:p>
                <a:pPr lvl="1">
                  <a:buFontTx/>
                  <a:buNone/>
                </a:pPr>
                <a:r>
                  <a:rPr lang="en-US" sz="2400" dirty="0">
                    <a:solidFill>
                      <a:srgbClr val="FF0000"/>
                    </a:solidFill>
                  </a:rPr>
                  <a:t>             $1M 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millennium prize </a:t>
                </a:r>
                <a:r>
                  <a:rPr lang="en-US" sz="2400" dirty="0">
                    <a:solidFill>
                      <a:srgbClr val="FF0000"/>
                    </a:solidFill>
                  </a:rPr>
                  <a:t>to solve QCD! (E. Witten)</a:t>
                </a:r>
              </a:p>
            </p:txBody>
          </p:sp>
        </mc:Choice>
        <mc:Fallback xmlns="">
          <p:sp>
            <p:nvSpPr>
              <p:cNvPr id="1781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37" t="-9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F440-4E94-4875-A075-CB29713FCCF3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and Strong-Interactions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8D27-D728-4F2E-B47C-2B3C204E62DE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pic>
        <p:nvPicPr>
          <p:cNvPr id="7" name="Picture 2" descr="http://upload.wikimedia.org/wikipedia/commons/thumb/6/64/Gluon_tube-color_confinement_animation.gif/300px-Gluon_tube-color_confinement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7" y="4383018"/>
            <a:ext cx="28575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896687"/>
            <a:ext cx="3408773" cy="23585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92538" y="5382565"/>
            <a:ext cx="179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Bali, </a:t>
            </a:r>
            <a:r>
              <a:rPr lang="en-US" sz="1400" b="1" dirty="0" err="1" smtClean="0">
                <a:solidFill>
                  <a:srgbClr val="008000"/>
                </a:solidFill>
              </a:rPr>
              <a:t>hep-ph</a:t>
            </a:r>
            <a:r>
              <a:rPr lang="en-US" sz="1400" b="1" dirty="0" smtClean="0">
                <a:solidFill>
                  <a:srgbClr val="008000"/>
                </a:solidFill>
              </a:rPr>
              <a:t>/0001312</a:t>
            </a:r>
            <a:endParaRPr lang="en-US" sz="1400" b="1" dirty="0">
              <a:solidFill>
                <a:srgbClr val="008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133416" y="4877848"/>
                <a:ext cx="1895904" cy="568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𝑽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𝒓</m:t>
                          </m:r>
                        </m:e>
                      </m:d>
                      <m:r>
                        <a:rPr lang="en-US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𝒓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𝒃𝒓</m:t>
                      </m:r>
                    </m:oMath>
                  </m:oMathPara>
                </a14:m>
                <a:endParaRPr lang="en-GB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416" y="4877848"/>
                <a:ext cx="1895904" cy="56887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98229" y="350100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Above 1 </a:t>
            </a:r>
            <a:r>
              <a:rPr lang="en-US" dirty="0" err="1" smtClean="0"/>
              <a:t>fm</a:t>
            </a:r>
            <a:r>
              <a:rPr lang="en-US" dirty="0" smtClean="0"/>
              <a:t> the </a:t>
            </a:r>
            <a:r>
              <a:rPr lang="en-US" dirty="0"/>
              <a:t>strong force stays constant independent of the distance,</a:t>
            </a:r>
            <a:br>
              <a:rPr lang="en-US" dirty="0"/>
            </a:br>
            <a:r>
              <a:rPr lang="en-US" dirty="0"/>
              <a:t>about </a:t>
            </a:r>
            <a:r>
              <a:rPr lang="de-DE" dirty="0"/>
              <a:t>160.000 N  </a:t>
            </a:r>
            <a:r>
              <a:rPr lang="en-US" dirty="0"/>
              <a:t>(quark confinement)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063" y="6552332"/>
            <a:ext cx="8104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7"/>
              </a:rPr>
              <a:t>http://www.claymath.org/millenium-problems/yang%E2%80%93mills-and-mass-gap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82" y="742085"/>
            <a:ext cx="4991171" cy="4991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6512" y="1194400"/>
            <a:ext cx="9180512" cy="1656184"/>
          </a:xfrm>
        </p:spPr>
        <p:txBody>
          <a:bodyPr>
            <a:noAutofit/>
          </a:bodyPr>
          <a:lstStyle/>
          <a:p>
            <a:r>
              <a:rPr lang="en-GB" sz="9600" dirty="0" smtClean="0"/>
              <a:t>THANK </a:t>
            </a:r>
            <a:br>
              <a:rPr lang="en-GB" sz="9600" dirty="0" smtClean="0"/>
            </a:br>
            <a:r>
              <a:rPr lang="en-GB" sz="9600" dirty="0" smtClean="0"/>
              <a:t>YOU</a:t>
            </a:r>
            <a:endParaRPr lang="en-GB" sz="9600" dirty="0"/>
          </a:p>
        </p:txBody>
      </p:sp>
      <p:sp>
        <p:nvSpPr>
          <p:cNvPr id="4" name="4-Point Star 3"/>
          <p:cNvSpPr/>
          <p:nvPr/>
        </p:nvSpPr>
        <p:spPr>
          <a:xfrm flipH="1">
            <a:off x="3203848" y="3306345"/>
            <a:ext cx="45719" cy="4905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-Point Star 4"/>
          <p:cNvSpPr/>
          <p:nvPr/>
        </p:nvSpPr>
        <p:spPr>
          <a:xfrm>
            <a:off x="5040052" y="1467050"/>
            <a:ext cx="72008" cy="63624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4-Point Star 5"/>
          <p:cNvSpPr/>
          <p:nvPr/>
        </p:nvSpPr>
        <p:spPr>
          <a:xfrm>
            <a:off x="6120172" y="1397667"/>
            <a:ext cx="72008" cy="8134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4-Point Star 6"/>
          <p:cNvSpPr/>
          <p:nvPr/>
        </p:nvSpPr>
        <p:spPr>
          <a:xfrm>
            <a:off x="5796136" y="4438068"/>
            <a:ext cx="72008" cy="71052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4-Point Star 7"/>
          <p:cNvSpPr/>
          <p:nvPr/>
        </p:nvSpPr>
        <p:spPr>
          <a:xfrm>
            <a:off x="2267744" y="2046205"/>
            <a:ext cx="72008" cy="7200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3779912" y="1554989"/>
            <a:ext cx="72008" cy="7200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4-Point Star 9"/>
          <p:cNvSpPr/>
          <p:nvPr/>
        </p:nvSpPr>
        <p:spPr>
          <a:xfrm>
            <a:off x="6840252" y="2022492"/>
            <a:ext cx="72008" cy="7200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4-Point Star 11"/>
          <p:cNvSpPr/>
          <p:nvPr/>
        </p:nvSpPr>
        <p:spPr>
          <a:xfrm>
            <a:off x="4355976" y="4509120"/>
            <a:ext cx="72008" cy="8134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4-Point Star 12"/>
          <p:cNvSpPr/>
          <p:nvPr/>
        </p:nvSpPr>
        <p:spPr>
          <a:xfrm>
            <a:off x="5292080" y="3103989"/>
            <a:ext cx="72008" cy="8134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4-Point Star 13"/>
          <p:cNvSpPr/>
          <p:nvPr/>
        </p:nvSpPr>
        <p:spPr>
          <a:xfrm>
            <a:off x="2051720" y="3369967"/>
            <a:ext cx="72008" cy="8134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4-Point Star 15"/>
          <p:cNvSpPr/>
          <p:nvPr/>
        </p:nvSpPr>
        <p:spPr>
          <a:xfrm>
            <a:off x="2843808" y="2971067"/>
            <a:ext cx="72008" cy="81348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" name="Picture 4" descr="C:\Andrea\Spin2004-Pres\new-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1700" y="4869160"/>
            <a:ext cx="31623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155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96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702322"/>
            <a:ext cx="8460000" cy="5040000"/>
          </a:xfrm>
        </p:spPr>
        <p:txBody>
          <a:bodyPr/>
          <a:lstStyle/>
          <a:p>
            <a:r>
              <a:rPr lang="en-US" dirty="0" smtClean="0"/>
              <a:t> Theory is rich in symmetries: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</a:t>
            </a:r>
            <a:r>
              <a:rPr lang="en-US" dirty="0" err="1" smtClean="0"/>
              <a:t>Chromodynamics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B050"/>
                </a:solidFill>
              </a:rPr>
              <a:t>Q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0084FF"/>
                </a:solidFill>
              </a:rPr>
              <a:t>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latex-image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700" y="2197771"/>
            <a:ext cx="5727700" cy="2952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42058" y="2392350"/>
            <a:ext cx="448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i</a:t>
            </a:r>
            <a:endParaRPr lang="en-US" sz="2000" b="1" dirty="0"/>
          </a:p>
        </p:txBody>
      </p:sp>
      <p:sp>
        <p:nvSpPr>
          <p:cNvPr id="9" name="AutoShape 21"/>
          <p:cNvSpPr>
            <a:spLocks/>
          </p:cNvSpPr>
          <p:nvPr/>
        </p:nvSpPr>
        <p:spPr bwMode="auto">
          <a:xfrm rot="-5425838">
            <a:off x="3815615" y="1598438"/>
            <a:ext cx="190500" cy="2019300"/>
          </a:xfrm>
          <a:prstGeom prst="leftBrace">
            <a:avLst>
              <a:gd name="adj1" fmla="val 8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23262" y="2683486"/>
            <a:ext cx="77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ii</a:t>
            </a:r>
            <a:endParaRPr lang="en-US" sz="2000" b="1" dirty="0"/>
          </a:p>
        </p:txBody>
      </p:sp>
      <p:sp>
        <p:nvSpPr>
          <p:cNvPr id="11" name="AutoShape 23"/>
          <p:cNvSpPr>
            <a:spLocks/>
          </p:cNvSpPr>
          <p:nvPr/>
        </p:nvSpPr>
        <p:spPr bwMode="auto">
          <a:xfrm rot="-5425838">
            <a:off x="6336867" y="1684525"/>
            <a:ext cx="228600" cy="1828800"/>
          </a:xfrm>
          <a:prstGeom prst="leftBrace">
            <a:avLst>
              <a:gd name="adj1" fmla="val 6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84370" y="2680925"/>
            <a:ext cx="575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iii</a:t>
            </a:r>
            <a:endParaRPr lang="en-US" sz="2000" b="1" dirty="0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276566" y="3046588"/>
            <a:ext cx="645196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95300" indent="-495300">
              <a:buFont typeface="Arial" charset="0"/>
              <a:buAutoNum type="romanLcParenR"/>
            </a:pPr>
            <a:r>
              <a:rPr lang="en-US" b="1" dirty="0">
                <a:solidFill>
                  <a:srgbClr val="0000FF"/>
                </a:solidFill>
              </a:rPr>
              <a:t>Gauge “color” symmetry: unbroken but </a:t>
            </a:r>
            <a:r>
              <a:rPr lang="en-US" b="1" dirty="0" smtClean="0">
                <a:solidFill>
                  <a:srgbClr val="0000FF"/>
                </a:solidFill>
              </a:rPr>
              <a:t>confined</a:t>
            </a:r>
          </a:p>
          <a:p>
            <a:pPr marL="495300" indent="-495300">
              <a:buFont typeface="Arial" charset="0"/>
              <a:buAutoNum type="romanLcParenR"/>
            </a:pPr>
            <a:r>
              <a:rPr lang="en-US" b="1" dirty="0" smtClean="0">
                <a:solidFill>
                  <a:srgbClr val="0000FF"/>
                </a:solidFill>
              </a:rPr>
              <a:t>Global </a:t>
            </a:r>
            <a:r>
              <a:rPr lang="en-US" b="1" dirty="0">
                <a:solidFill>
                  <a:srgbClr val="0000FF"/>
                </a:solidFill>
              </a:rPr>
              <a:t>“</a:t>
            </a:r>
            <a:r>
              <a:rPr lang="en-US" b="1" dirty="0" err="1">
                <a:solidFill>
                  <a:srgbClr val="0000FF"/>
                </a:solidFill>
              </a:rPr>
              <a:t>chiral</a:t>
            </a:r>
            <a:r>
              <a:rPr lang="en-US" b="1" dirty="0">
                <a:solidFill>
                  <a:srgbClr val="0000FF"/>
                </a:solidFill>
              </a:rPr>
              <a:t>” symmetry: exact for </a:t>
            </a:r>
            <a:r>
              <a:rPr lang="en-US" b="1" dirty="0" err="1">
                <a:solidFill>
                  <a:srgbClr val="0000FF"/>
                </a:solidFill>
              </a:rPr>
              <a:t>massless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quarks </a:t>
            </a:r>
          </a:p>
          <a:p>
            <a:pPr marL="495300" indent="-495300">
              <a:buFont typeface="Arial" charset="0"/>
              <a:buAutoNum type="romanLcParenR"/>
            </a:pPr>
            <a:r>
              <a:rPr lang="en-US" b="1" dirty="0" smtClean="0">
                <a:solidFill>
                  <a:srgbClr val="0000FF"/>
                </a:solidFill>
              </a:rPr>
              <a:t>Baryon </a:t>
            </a:r>
            <a:r>
              <a:rPr lang="en-US" b="1" dirty="0">
                <a:solidFill>
                  <a:srgbClr val="0000FF"/>
                </a:solidFill>
              </a:rPr>
              <a:t>number and axial charge (</a:t>
            </a:r>
            <a:r>
              <a:rPr lang="en-US" b="1" dirty="0" err="1">
                <a:solidFill>
                  <a:srgbClr val="0000FF"/>
                </a:solidFill>
              </a:rPr>
              <a:t>m</a:t>
            </a:r>
            <a:r>
              <a:rPr lang="en-US" b="1" dirty="0">
                <a:solidFill>
                  <a:srgbClr val="0000FF"/>
                </a:solidFill>
              </a:rPr>
              <a:t>=0) </a:t>
            </a:r>
            <a:r>
              <a:rPr lang="en-US" b="1" dirty="0" smtClean="0">
                <a:solidFill>
                  <a:srgbClr val="0000FF"/>
                </a:solidFill>
              </a:rPr>
              <a:t>are conserved </a:t>
            </a:r>
          </a:p>
          <a:p>
            <a:pPr marL="495300" indent="-495300">
              <a:buFont typeface="Arial" charset="0"/>
              <a:buAutoNum type="romanLcParenR"/>
            </a:pPr>
            <a:r>
              <a:rPr lang="en-US" b="1" dirty="0" smtClean="0">
                <a:solidFill>
                  <a:srgbClr val="0000FF"/>
                </a:solidFill>
              </a:rPr>
              <a:t>Scale invariance of quark (</a:t>
            </a:r>
            <a:r>
              <a:rPr lang="en-US" b="1" dirty="0" err="1" smtClean="0">
                <a:solidFill>
                  <a:srgbClr val="0000FF"/>
                </a:solidFill>
              </a:rPr>
              <a:t>m</a:t>
            </a:r>
            <a:r>
              <a:rPr lang="en-US" b="1" dirty="0" smtClean="0">
                <a:solidFill>
                  <a:srgbClr val="0000FF"/>
                </a:solidFill>
              </a:rPr>
              <a:t>=0) and gluon fields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marL="495300" indent="-495300">
              <a:buFont typeface="Arial" charset="0"/>
              <a:buAutoNum type="romanLcParenR"/>
            </a:pPr>
            <a:r>
              <a:rPr lang="en-US" b="1" dirty="0" smtClean="0">
                <a:solidFill>
                  <a:srgbClr val="0000FF"/>
                </a:solidFill>
              </a:rPr>
              <a:t>Discrete </a:t>
            </a:r>
            <a:r>
              <a:rPr lang="en-US" b="1" dirty="0">
                <a:solidFill>
                  <a:srgbClr val="0000FF"/>
                </a:solidFill>
              </a:rPr>
              <a:t>C,P &amp; T </a:t>
            </a:r>
            <a:r>
              <a:rPr lang="en-US" b="1" dirty="0" smtClean="0">
                <a:solidFill>
                  <a:srgbClr val="0000FF"/>
                </a:solidFill>
              </a:rPr>
              <a:t>symmetries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96" y="1179114"/>
            <a:ext cx="7019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/>
              <a:t> </a:t>
            </a:r>
            <a:r>
              <a:rPr lang="en-US" sz="2000" dirty="0" smtClean="0"/>
              <a:t>QCD - “nearly perfect” fundamental quantum theory of quark </a:t>
            </a:r>
          </a:p>
          <a:p>
            <a:r>
              <a:rPr lang="en-US" sz="2000" dirty="0" smtClean="0"/>
              <a:t>     and gluon fields 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1400" b="1" dirty="0" err="1" smtClean="0">
                <a:solidFill>
                  <a:srgbClr val="008000"/>
                </a:solidFill>
              </a:rPr>
              <a:t>F.Wilczek</a:t>
            </a:r>
            <a:r>
              <a:rPr lang="en-US" sz="1400" b="1" dirty="0" smtClean="0">
                <a:solidFill>
                  <a:srgbClr val="008000"/>
                </a:solidFill>
              </a:rPr>
              <a:t>, hep-ph/9907340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0" y="4495179"/>
            <a:ext cx="9144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/>
              <a:t> </a:t>
            </a:r>
            <a:r>
              <a:rPr lang="en-US" sz="2000" dirty="0" smtClean="0"/>
              <a:t>Chiral, Axial, Scale and (in principle) P &amp;T broken by </a:t>
            </a:r>
          </a:p>
          <a:p>
            <a:r>
              <a:rPr lang="en-US" sz="2000" dirty="0" smtClean="0"/>
              <a:t>       vacuum/quantum effects - </a:t>
            </a:r>
            <a:r>
              <a:rPr lang="en-US" sz="2000" dirty="0" smtClean="0">
                <a:solidFill>
                  <a:srgbClr val="660066"/>
                </a:solidFill>
              </a:rPr>
              <a:t>”emergent” </a:t>
            </a:r>
            <a:r>
              <a:rPr lang="en-US" sz="2000" dirty="0" smtClean="0"/>
              <a:t>phenomena</a:t>
            </a:r>
          </a:p>
          <a:p>
            <a:endParaRPr lang="en-US" sz="1000" b="1" dirty="0"/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/>
              <a:t> </a:t>
            </a:r>
            <a:r>
              <a:rPr lang="en-US" sz="2000" dirty="0" smtClean="0"/>
              <a:t>Inherent in QCD are the deepest aspects of relativistic Quantum Field Theories (confinement, asymptotic freedom, anomalies, spontaneous  breaking of chiral symmetry)</a:t>
            </a:r>
          </a:p>
          <a:p>
            <a:r>
              <a:rPr lang="en-US" sz="2400" dirty="0" smtClean="0"/>
              <a:t>  </a:t>
            </a:r>
          </a:p>
          <a:p>
            <a:endParaRPr lang="en-US" sz="1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5D19-97A1-422C-9B2A-DA95B16B1019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51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5496" y="836712"/>
                <a:ext cx="9217024" cy="5040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dirty="0" smtClean="0"/>
                  <a:t>From the theoretical side there is an extraordinary interest in </a:t>
                </a:r>
                <a:r>
                  <a:rPr lang="en-US" sz="2400" dirty="0"/>
                  <a:t>a precise determination of the pion </a:t>
                </a:r>
                <a:r>
                  <a:rPr lang="en-US" sz="2400" dirty="0" err="1" smtClean="0"/>
                  <a:t>polarisabilities</a:t>
                </a:r>
                <a:r>
                  <a:rPr lang="en-US" sz="2400" dirty="0" smtClean="0"/>
                  <a:t>. </a:t>
                </a:r>
              </a:p>
              <a:p>
                <a:r>
                  <a:rPr lang="en-US" sz="2400" dirty="0" smtClean="0"/>
                  <a:t>Within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the </a:t>
                </a:r>
                <a:r>
                  <a:rPr lang="en-US" sz="2400" dirty="0"/>
                  <a:t>framework of the partially conserved axial-vector </a:t>
                </a:r>
                <a:r>
                  <a:rPr lang="en-US" sz="2400" dirty="0" smtClean="0"/>
                  <a:t>current (PCAC</a:t>
                </a:r>
                <a:r>
                  <a:rPr lang="en-US" sz="2400" dirty="0"/>
                  <a:t>) hypothesis and current algebra the </a:t>
                </a:r>
                <a:r>
                  <a:rPr lang="en-US" sz="2400" dirty="0" smtClean="0"/>
                  <a:t>electromagnetic </a:t>
                </a:r>
                <a:r>
                  <a:rPr lang="en-US" sz="2400" dirty="0" err="1" smtClean="0"/>
                  <a:t>polarisabilities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of the charged pion are related to the </a:t>
                </a:r>
                <a:r>
                  <a:rPr lang="en-US" sz="2400" dirty="0" smtClean="0"/>
                  <a:t>radiative </a:t>
                </a:r>
                <a:r>
                  <a:rPr lang="it-IT" sz="2400" dirty="0" err="1" smtClean="0"/>
                  <a:t>decay</a:t>
                </a:r>
                <a:r>
                  <a:rPr lang="it-IT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. </a:t>
                </a:r>
                <a:endParaRPr lang="en-US" sz="2400" dirty="0" smtClean="0"/>
              </a:p>
              <a:p>
                <a:r>
                  <a:rPr lang="en-US" sz="2400" dirty="0" smtClean="0"/>
                  <a:t>The </a:t>
                </a:r>
                <a:r>
                  <a:rPr lang="en-US" sz="2400" dirty="0"/>
                  <a:t>result obtained </a:t>
                </a:r>
                <a:r>
                  <a:rPr lang="en-US" sz="2400" dirty="0" smtClean="0"/>
                  <a:t>using </a:t>
                </a:r>
                <a:r>
                  <a:rPr lang="en-US" sz="2400" dirty="0" err="1" smtClean="0"/>
                  <a:t>ChPT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at leading nontrivial </a:t>
                </a:r>
                <a:r>
                  <a:rPr lang="en-US" sz="2400" dirty="0" smtClean="0"/>
                  <a:t>order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is equivalent to the original PCAC result,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sub>
                    </m:sSub>
                  </m:oMath>
                </a14:m>
                <a:r>
                  <a:rPr lang="en-US" sz="2400" dirty="0" smtClean="0"/>
                  <a:t> is </a:t>
                </a:r>
                <a:r>
                  <a:rPr lang="en-US" sz="2400" dirty="0"/>
                  <a:t>a linear combination </a:t>
                </a:r>
                <a:r>
                  <a:rPr lang="en-US" sz="2400" dirty="0" smtClean="0"/>
                  <a:t>of scale-independent </a:t>
                </a:r>
                <a:r>
                  <a:rPr lang="en-US" sz="2400" dirty="0"/>
                  <a:t>parameters of the Gasser and </a:t>
                </a:r>
                <a:r>
                  <a:rPr lang="en-US" sz="2400" dirty="0" err="1" smtClean="0"/>
                  <a:t>Leutwyler</a:t>
                </a:r>
                <a:r>
                  <a:rPr lang="en-US" sz="2400" dirty="0"/>
                  <a:t> </a:t>
                </a:r>
                <a:r>
                  <a:rPr lang="en-US" sz="2400" dirty="0" err="1" smtClean="0"/>
                  <a:t>Lagrangian</a:t>
                </a:r>
                <a:r>
                  <a:rPr lang="en-US" sz="2400" dirty="0" smtClean="0"/>
                  <a:t>. </a:t>
                </a:r>
              </a:p>
              <a:p>
                <a:r>
                  <a:rPr lang="en-US" sz="2400" dirty="0" smtClean="0"/>
                  <a:t>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 smtClean="0"/>
                  <a:t> this </a:t>
                </a:r>
                <a:r>
                  <a:rPr lang="en-US" sz="2400" dirty="0"/>
                  <a:t>difference is related to </a:t>
                </a:r>
                <a:r>
                  <a:rPr lang="en-US" sz="2400" dirty="0" smtClean="0"/>
                  <a:t>the ratio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i="1" dirty="0" smtClean="0"/>
                  <a:t> </a:t>
                </a:r>
                <a:r>
                  <a:rPr lang="en-US" sz="2400" dirty="0"/>
                  <a:t>of the pion axial-vector </a:t>
                </a:r>
                <a:r>
                  <a:rPr lang="en-US" sz="2400" dirty="0" smtClean="0"/>
                  <a:t>and </a:t>
                </a:r>
                <a:r>
                  <a:rPr lang="en-US" sz="2400" dirty="0"/>
                  <a:t>the vector form </a:t>
                </a:r>
                <a:r>
                  <a:rPr lang="en-US" sz="2400" dirty="0" smtClean="0"/>
                  <a:t>factors of the radiative </a:t>
                </a:r>
                <a:r>
                  <a:rPr lang="en-US" sz="2400" dirty="0"/>
                  <a:t>pion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 smtClean="0"/>
                  <a:t> decay . </a:t>
                </a:r>
              </a:p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Once </a:t>
                </a:r>
                <a:r>
                  <a:rPr lang="en-US" sz="2400" dirty="0">
                    <a:solidFill>
                      <a:srgbClr val="C00000"/>
                    </a:solidFill>
                  </a:rPr>
                  <a:t>this ratio is known, chiral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symmetry makes </a:t>
                </a:r>
                <a:r>
                  <a:rPr lang="en-US" sz="2400" dirty="0">
                    <a:solidFill>
                      <a:srgbClr val="C00000"/>
                    </a:solidFill>
                  </a:rPr>
                  <a:t>an </a:t>
                </a:r>
                <a:r>
                  <a:rPr lang="en-US" sz="2400" b="1" i="1" u="sng" dirty="0">
                    <a:solidFill>
                      <a:srgbClr val="C00000"/>
                    </a:solidFill>
                  </a:rPr>
                  <a:t>absolute</a:t>
                </a:r>
                <a:r>
                  <a:rPr lang="en-US" sz="2400" i="1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>
                    <a:solidFill>
                      <a:srgbClr val="C00000"/>
                    </a:solidFill>
                  </a:rPr>
                  <a:t>prediction for the </a:t>
                </a:r>
                <a:r>
                  <a:rPr lang="en-US" sz="2400" dirty="0" err="1" smtClean="0">
                    <a:solidFill>
                      <a:srgbClr val="C00000"/>
                    </a:solidFill>
                  </a:rPr>
                  <a:t>polarisabilities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.</a:t>
                </a:r>
                <a:endParaRPr lang="it-IT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496" y="836712"/>
                <a:ext cx="9217024" cy="5040000"/>
              </a:xfrm>
              <a:blipFill rotWithShape="0">
                <a:blip r:embed="rId2"/>
                <a:stretch>
                  <a:fillRect l="-1058" t="-967" r="-1190" b="-123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52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Importance</a:t>
            </a:r>
            <a:r>
              <a:rPr lang="it-IT" dirty="0" smtClean="0"/>
              <a:t> of </a:t>
            </a:r>
            <a:r>
              <a:rPr lang="it-IT" dirty="0" err="1" smtClean="0"/>
              <a:t>pion</a:t>
            </a:r>
            <a:r>
              <a:rPr lang="it-IT" dirty="0" smtClean="0"/>
              <a:t> </a:t>
            </a:r>
            <a:r>
              <a:rPr lang="it-IT" dirty="0" err="1" smtClean="0"/>
              <a:t>polarisability</a:t>
            </a:r>
            <a:r>
              <a:rPr lang="it-IT" dirty="0" smtClean="0"/>
              <a:t> </a:t>
            </a:r>
            <a:r>
              <a:rPr lang="it-IT" dirty="0" err="1" smtClean="0"/>
              <a:t>measurements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145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 err="1" smtClean="0"/>
              <a:t>Measurement</a:t>
            </a:r>
            <a:r>
              <a:rPr lang="it-IT" altLang="en-US" dirty="0" smtClean="0"/>
              <a:t> of the </a:t>
            </a:r>
            <a:r>
              <a:rPr lang="it-IT" altLang="en-US" dirty="0" err="1" smtClean="0"/>
              <a:t>pion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polarisabilities</a:t>
            </a:r>
            <a:endParaRPr lang="it-IT" altLang="en-US" dirty="0" smtClean="0"/>
          </a:p>
        </p:txBody>
      </p:sp>
      <p:sp>
        <p:nvSpPr>
          <p:cNvPr id="33796" name="Text Box 3"/>
          <p:cNvSpPr>
            <a:spLocks noChangeArrowheads="1"/>
          </p:cNvSpPr>
          <p:nvPr/>
        </p:nvSpPr>
        <p:spPr bwMode="auto">
          <a:xfrm>
            <a:off x="669925" y="762000"/>
            <a:ext cx="824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/>
          <a:lstStyle>
            <a:lvl1pPr marL="234950" indent="-2349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endParaRPr lang="en-US" altLang="en-US" sz="2200" dirty="0">
              <a:solidFill>
                <a:srgbClr val="000066"/>
              </a:solidFill>
            </a:endParaRPr>
          </a:p>
        </p:txBody>
      </p:sp>
      <p:pic>
        <p:nvPicPr>
          <p:cNvPr id="33797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451069"/>
            <a:ext cx="7543800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223400"/>
              </p:ext>
            </p:extLst>
          </p:nvPr>
        </p:nvGraphicFramePr>
        <p:xfrm>
          <a:off x="7414560" y="1483498"/>
          <a:ext cx="76200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6" name="Equation" r:id="rId4" imgW="647640" imgH="253800" progId="Equation.3">
                  <p:embed/>
                </p:oleObj>
              </mc:Choice>
              <mc:Fallback>
                <p:oleObj name="Equation" r:id="rId4" imgW="6476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4560" y="1483498"/>
                        <a:ext cx="762000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(190 GeV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 beam </a:t>
                </a:r>
                <a:r>
                  <a:rPr lang="en-US" sz="2400" dirty="0" smtClean="0">
                    <a:sym typeface="Symbol" panose="05050102010706020507" pitchFamily="18" charset="2"/>
                  </a:rPr>
                  <a:t>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requires </a:t>
                </a:r>
                <a:r>
                  <a:rPr lang="en-US" sz="2400" dirty="0" smtClean="0"/>
                  <a:t>few-</a:t>
                </a:r>
                <a:r>
                  <a:rPr lang="en-US" sz="2400" dirty="0" smtClean="0">
                    <a:sym typeface="Symbol" panose="05050102010706020507" pitchFamily="18" charset="2"/>
                  </a:rPr>
                  <a:t></a:t>
                </a:r>
                <a:r>
                  <a:rPr lang="en-US" sz="2400" dirty="0" smtClean="0"/>
                  <a:t>rad </a:t>
                </a:r>
                <a:r>
                  <a:rPr lang="en-US" sz="2400" dirty="0"/>
                  <a:t>angular resolution)</a:t>
                </a:r>
                <a:endParaRPr lang="en-US" sz="2400" dirty="0" smtClean="0"/>
              </a:p>
              <a:p>
                <a:r>
                  <a:rPr lang="en-US" sz="2400" dirty="0"/>
                  <a:t>first diffractive minimum on Ni nucleus at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190 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Content Placeholder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COMPASS UNCHAINED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US" smtClean="0"/>
              <a:pPr/>
              <a:t>54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Identify the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𝜋𝛾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𝜋𝛾</m:t>
                    </m:r>
                  </m:oMath>
                </a14:m>
                <a:r>
                  <a:rPr lang="en-US" dirty="0" smtClean="0"/>
                  <a:t> reaction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" name="Tit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1462" t="-9574" b="-404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712027"/>
              </p:ext>
            </p:extLst>
          </p:nvPr>
        </p:nvGraphicFramePr>
        <p:xfrm>
          <a:off x="1907704" y="843650"/>
          <a:ext cx="5619750" cy="367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5" r:id="rId5" imgW="11237760" imgH="7339680" progId="">
                  <p:embed/>
                </p:oleObj>
              </mc:Choice>
              <mc:Fallback>
                <p:oleObj r:id="rId5" imgW="11237760" imgH="7339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7704" y="843650"/>
                        <a:ext cx="5619750" cy="367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488145"/>
              </p:ext>
            </p:extLst>
          </p:nvPr>
        </p:nvGraphicFramePr>
        <p:xfrm>
          <a:off x="1907704" y="843650"/>
          <a:ext cx="5638800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6" r:id="rId7" imgW="11275920" imgH="7504560" progId="">
                  <p:embed/>
                </p:oleObj>
              </mc:Choice>
              <mc:Fallback>
                <p:oleObj r:id="rId7" imgW="11275920" imgH="7504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07704" y="843650"/>
                        <a:ext cx="5638800" cy="375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822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55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energy spectra for </a:t>
            </a:r>
            <a:r>
              <a:rPr lang="en-US" dirty="0" err="1"/>
              <a:t>muon</a:t>
            </a:r>
            <a:r>
              <a:rPr lang="en-US" dirty="0"/>
              <a:t> and pion beam</a:t>
            </a:r>
            <a:endParaRPr lang="it-IT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270374"/>
              </p:ext>
            </p:extLst>
          </p:nvPr>
        </p:nvGraphicFramePr>
        <p:xfrm>
          <a:off x="1259632" y="1196752"/>
          <a:ext cx="6256312" cy="4598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6" r:id="rId3" imgW="8913960" imgH="6552360" progId="">
                  <p:embed/>
                </p:oleObj>
              </mc:Choice>
              <mc:Fallback>
                <p:oleObj r:id="rId3" imgW="8913960" imgH="6552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9632" y="1196752"/>
                        <a:ext cx="6256312" cy="4598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222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it-IT" dirty="0" smtClean="0"/>
              </a:p>
              <a:p>
                <a:endParaRPr lang="it-IT" dirty="0"/>
              </a:p>
              <a:p>
                <a:endParaRPr lang="it-IT" dirty="0" smtClean="0"/>
              </a:p>
              <a:p>
                <a:endParaRPr lang="it-IT" dirty="0"/>
              </a:p>
              <a:p>
                <a:endParaRPr lang="it-IT" dirty="0" smtClean="0"/>
              </a:p>
              <a:p>
                <a:pPr marL="0" indent="0">
                  <a:buNone/>
                </a:pPr>
                <a:endParaRPr lang="it-IT" dirty="0"/>
              </a:p>
              <a:p>
                <a:r>
                  <a:rPr lang="it-IT" sz="2400" dirty="0" smtClean="0"/>
                  <a:t>Energy balance </a:t>
                </a:r>
                <a14:m>
                  <m:oMath xmlns:m="http://schemas.openxmlformats.org/officeDocument/2006/math"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endParaRPr lang="it-IT" sz="2400" dirty="0" smtClean="0"/>
              </a:p>
              <a:p>
                <a:r>
                  <a:rPr lang="it-IT" sz="2400" dirty="0" err="1" smtClean="0"/>
                  <a:t>Exclusivity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peak</a:t>
                </a:r>
                <a:r>
                  <a:rPr lang="it-IT" sz="2400" dirty="0" smtClean="0"/>
                  <a:t> </a:t>
                </a:r>
                <a14:m>
                  <m:oMath xmlns:m="http://schemas.openxmlformats.org/officeDocument/2006/math"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≈2.6</m:t>
                    </m:r>
                  </m:oMath>
                </a14:m>
                <a:r>
                  <a:rPr lang="it-IT" sz="2400" dirty="0" smtClean="0"/>
                  <a:t> </a:t>
                </a:r>
                <a:r>
                  <a:rPr lang="it-IT" sz="2400" dirty="0" err="1" smtClean="0"/>
                  <a:t>GeV</a:t>
                </a:r>
                <a:r>
                  <a:rPr lang="it-IT" sz="2400" dirty="0" smtClean="0"/>
                  <a:t> (1.4%)</a:t>
                </a:r>
              </a:p>
              <a:p>
                <a:r>
                  <a:rPr lang="fr-FR" sz="2400" dirty="0" smtClean="0"/>
                  <a:t>63 000 </a:t>
                </a:r>
                <a:r>
                  <a:rPr lang="fr-FR" sz="2400" dirty="0"/>
                  <a:t>exclusive </a:t>
                </a:r>
                <a:r>
                  <a:rPr lang="fr-FR" sz="2400" dirty="0" err="1"/>
                  <a:t>events</a:t>
                </a:r>
                <a:r>
                  <a:rPr lang="fr-FR" sz="2400" dirty="0"/>
                  <a:t> </a:t>
                </a:r>
                <a:r>
                  <a:rPr lang="fr-FR" sz="24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&gt;0.4</m:t>
                    </m:r>
                  </m:oMath>
                </a14:m>
                <a:r>
                  <a:rPr lang="fr-FR" sz="2400" dirty="0" smtClean="0"/>
                  <a:t>)</a:t>
                </a:r>
                <a:endParaRPr lang="it-IT" sz="2400" dirty="0"/>
              </a:p>
              <a:p>
                <a:endParaRPr lang="it-IT" dirty="0" smtClean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1" name="Content Placeholder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pPr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56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 smtClean="0"/>
                  <a:t>Identify the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𝜋𝛾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𝜋𝛾</m:t>
                    </m:r>
                  </m:oMath>
                </a14:m>
                <a:r>
                  <a:rPr lang="en-US" dirty="0" smtClean="0"/>
                  <a:t> reaction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it-IT" dirty="0" smtClean="0"/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6" name="Tit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1462" t="-9574" b="-404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394781"/>
              </p:ext>
            </p:extLst>
          </p:nvPr>
        </p:nvGraphicFramePr>
        <p:xfrm>
          <a:off x="1746250" y="865557"/>
          <a:ext cx="5651500" cy="361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9" r:id="rId5" imgW="11301480" imgH="7225200" progId="">
                  <p:embed/>
                </p:oleObj>
              </mc:Choice>
              <mc:Fallback>
                <p:oleObj r:id="rId5" imgW="11301480" imgH="7225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46250" y="865557"/>
                        <a:ext cx="5651500" cy="3613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86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r>
              <a:rPr lang="en-US" sz="2400" dirty="0"/>
              <a:t>The new COMPASS result is in significant tension </a:t>
            </a:r>
            <a:r>
              <a:rPr lang="en-US" sz="2400" dirty="0" smtClean="0"/>
              <a:t>with the </a:t>
            </a:r>
            <a:r>
              <a:rPr lang="en-US" sz="2400" dirty="0"/>
              <a:t>earlier measurements of the pion </a:t>
            </a:r>
            <a:r>
              <a:rPr lang="en-US" sz="2400" dirty="0" err="1" smtClean="0"/>
              <a:t>polarisability</a:t>
            </a:r>
            <a:endParaRPr lang="en-US" sz="2400" dirty="0" smtClean="0"/>
          </a:p>
          <a:p>
            <a:r>
              <a:rPr lang="en-US" sz="2400" dirty="0"/>
              <a:t>The expectation from </a:t>
            </a:r>
            <a:r>
              <a:rPr lang="en-US" sz="2400" dirty="0" err="1"/>
              <a:t>ChPT</a:t>
            </a:r>
            <a:r>
              <a:rPr lang="en-US" sz="2400" dirty="0"/>
              <a:t> is confirmed within the uncertainties</a:t>
            </a:r>
            <a:endParaRPr lang="it-IT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57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</a:t>
            </a:r>
            <a:r>
              <a:rPr lang="en-US" dirty="0" err="1"/>
              <a:t>polarisability</a:t>
            </a:r>
            <a:r>
              <a:rPr lang="en-US" dirty="0"/>
              <a:t>: world data including COMPASS</a:t>
            </a:r>
            <a:endParaRPr lang="it-IT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318183"/>
              </p:ext>
            </p:extLst>
          </p:nvPr>
        </p:nvGraphicFramePr>
        <p:xfrm>
          <a:off x="158750" y="908720"/>
          <a:ext cx="89852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3" r:id="rId3" imgW="17967960" imgH="6882480" progId="">
                  <p:embed/>
                </p:oleObj>
              </mc:Choice>
              <mc:Fallback>
                <p:oleObj r:id="rId3" imgW="17967960" imgH="6882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50" y="908720"/>
                        <a:ext cx="8985250" cy="344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725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7175"/>
            <a:ext cx="6303963" cy="457200"/>
          </a:xfrm>
        </p:spPr>
        <p:txBody>
          <a:bodyPr/>
          <a:lstStyle/>
          <a:p>
            <a:pPr eaLnBrk="1" hangingPunct="1"/>
            <a:r>
              <a:rPr lang="it-IT" altLang="en-US" sz="2400" smtClean="0">
                <a:solidFill>
                  <a:srgbClr val="000099"/>
                </a:solidFill>
              </a:rPr>
              <a:t>Primakoff </a:t>
            </a:r>
          </a:p>
        </p:txBody>
      </p:sp>
      <p:sp>
        <p:nvSpPr>
          <p:cNvPr id="63491" name="Text Box 3"/>
          <p:cNvSpPr>
            <a:spLocks noChangeArrowheads="1"/>
          </p:cNvSpPr>
          <p:nvPr/>
        </p:nvSpPr>
        <p:spPr bwMode="auto">
          <a:xfrm>
            <a:off x="669925" y="762000"/>
            <a:ext cx="824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/>
          <a:lstStyle>
            <a:lvl1pPr marL="234950" indent="-2349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2200">
                <a:solidFill>
                  <a:srgbClr val="000066"/>
                </a:solidFill>
              </a:rPr>
              <a:t>Chiral Perturbation Theory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334000"/>
            <a:ext cx="1250950" cy="23495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553200" cy="352425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7175"/>
            <a:ext cx="6303963" cy="457200"/>
          </a:xfrm>
        </p:spPr>
        <p:txBody>
          <a:bodyPr/>
          <a:lstStyle/>
          <a:p>
            <a:pPr eaLnBrk="1" hangingPunct="1"/>
            <a:r>
              <a:rPr lang="it-IT" altLang="en-US" sz="2400" smtClean="0">
                <a:solidFill>
                  <a:srgbClr val="000099"/>
                </a:solidFill>
              </a:rPr>
              <a:t>Primakoff </a:t>
            </a:r>
          </a:p>
        </p:txBody>
      </p:sp>
      <p:sp>
        <p:nvSpPr>
          <p:cNvPr id="67587" name="Text Box 3"/>
          <p:cNvSpPr>
            <a:spLocks noChangeArrowheads="1"/>
          </p:cNvSpPr>
          <p:nvPr/>
        </p:nvSpPr>
        <p:spPr bwMode="auto">
          <a:xfrm>
            <a:off x="669925" y="762000"/>
            <a:ext cx="824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/>
          <a:lstStyle>
            <a:lvl1pPr marL="234950" indent="-2349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2200">
                <a:solidFill>
                  <a:srgbClr val="000066"/>
                </a:solidFill>
              </a:rPr>
              <a:t>Chiral Perturbation Theory</a:t>
            </a:r>
          </a:p>
        </p:txBody>
      </p:sp>
      <p:pic>
        <p:nvPicPr>
          <p:cNvPr id="6758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3505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79588"/>
            <a:ext cx="3810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3262313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1433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95600"/>
            <a:ext cx="28956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36" y="1238302"/>
            <a:ext cx="3626404" cy="2405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172" y="899553"/>
            <a:ext cx="4225119" cy="2972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6967" y="4139781"/>
            <a:ext cx="1241743" cy="124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397940" y="3769574"/>
            <a:ext cx="5537200" cy="1790700"/>
            <a:chOff x="960" y="960"/>
            <a:chExt cx="3488" cy="1128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0"/>
              <a:ext cx="800" cy="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800" cy="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960"/>
              <a:ext cx="800" cy="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397940" y="556027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David Gross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6594" y="551804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David </a:t>
            </a:r>
            <a:r>
              <a:rPr lang="en-US" dirty="0" err="1" smtClean="0">
                <a:solidFill>
                  <a:srgbClr val="008000"/>
                </a:solidFill>
              </a:rPr>
              <a:t>Politzer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56091" y="5560274"/>
            <a:ext cx="148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Frank </a:t>
            </a:r>
            <a:r>
              <a:rPr lang="en-US" dirty="0" err="1" smtClean="0">
                <a:solidFill>
                  <a:srgbClr val="008000"/>
                </a:solidFill>
              </a:rPr>
              <a:t>Wilczek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083" y="6033482"/>
            <a:ext cx="8892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self-interaction (of color charged)  gluons is fundamentally responsible for </a:t>
            </a:r>
          </a:p>
          <a:p>
            <a:r>
              <a:rPr lang="en-US" sz="2000" dirty="0" smtClean="0"/>
              <a:t>the asymptotic freedom of quarks and gluons in Quantum </a:t>
            </a:r>
            <a:r>
              <a:rPr lang="en-US" sz="2000" dirty="0" err="1" smtClean="0"/>
              <a:t>Chromodynamics</a:t>
            </a:r>
            <a:r>
              <a:rPr lang="en-US" sz="2000" dirty="0" smtClean="0"/>
              <a:t> (QCD)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7717308" y="539968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2004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Asymptotic freedom: the role of glue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69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7175"/>
            <a:ext cx="6303963" cy="457200"/>
          </a:xfrm>
        </p:spPr>
        <p:txBody>
          <a:bodyPr/>
          <a:lstStyle/>
          <a:p>
            <a:pPr eaLnBrk="1" hangingPunct="1"/>
            <a:r>
              <a:rPr lang="it-IT" altLang="en-US" sz="2400" smtClean="0">
                <a:solidFill>
                  <a:srgbClr val="000099"/>
                </a:solidFill>
              </a:rPr>
              <a:t>Primakoff </a:t>
            </a:r>
          </a:p>
        </p:txBody>
      </p:sp>
      <p:sp>
        <p:nvSpPr>
          <p:cNvPr id="68611" name="Text Box 3"/>
          <p:cNvSpPr>
            <a:spLocks noChangeArrowheads="1"/>
          </p:cNvSpPr>
          <p:nvPr/>
        </p:nvSpPr>
        <p:spPr bwMode="auto">
          <a:xfrm>
            <a:off x="669925" y="762000"/>
            <a:ext cx="824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/>
          <a:lstStyle>
            <a:lvl1pPr marL="234950" indent="-2349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2200">
                <a:solidFill>
                  <a:srgbClr val="000066"/>
                </a:solidFill>
              </a:rPr>
              <a:t>Chiral Perturbation Theory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14400"/>
            <a:ext cx="239236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29337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4448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55863"/>
            <a:ext cx="376237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41481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91000"/>
            <a:ext cx="28956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7175"/>
            <a:ext cx="6303963" cy="457200"/>
          </a:xfrm>
        </p:spPr>
        <p:txBody>
          <a:bodyPr/>
          <a:lstStyle/>
          <a:p>
            <a:pPr eaLnBrk="1" hangingPunct="1"/>
            <a:r>
              <a:rPr lang="it-IT" altLang="en-US" sz="2400" smtClean="0">
                <a:solidFill>
                  <a:srgbClr val="000099"/>
                </a:solidFill>
              </a:rPr>
              <a:t>Primakoff </a:t>
            </a:r>
          </a:p>
        </p:txBody>
      </p:sp>
      <p:sp>
        <p:nvSpPr>
          <p:cNvPr id="64515" name="Text Box 3"/>
          <p:cNvSpPr>
            <a:spLocks noChangeArrowheads="1"/>
          </p:cNvSpPr>
          <p:nvPr/>
        </p:nvSpPr>
        <p:spPr bwMode="auto">
          <a:xfrm>
            <a:off x="669925" y="762000"/>
            <a:ext cx="824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/>
          <a:lstStyle>
            <a:lvl1pPr marL="234950" indent="-2349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2200">
                <a:solidFill>
                  <a:srgbClr val="000066"/>
                </a:solidFill>
              </a:rPr>
              <a:t>Chiral Perturbation Theory</a:t>
            </a:r>
          </a:p>
        </p:txBody>
      </p:sp>
      <p:pic>
        <p:nvPicPr>
          <p:cNvPr id="6451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019800" cy="1754188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29000"/>
            <a:ext cx="5638800" cy="137477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257800"/>
            <a:ext cx="6019800" cy="874713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7175"/>
            <a:ext cx="6303963" cy="457200"/>
          </a:xfrm>
        </p:spPr>
        <p:txBody>
          <a:bodyPr/>
          <a:lstStyle/>
          <a:p>
            <a:pPr eaLnBrk="1" hangingPunct="1"/>
            <a:r>
              <a:rPr lang="it-IT" altLang="en-US" sz="2400" smtClean="0">
                <a:solidFill>
                  <a:srgbClr val="000099"/>
                </a:solidFill>
              </a:rPr>
              <a:t>Primakoff </a:t>
            </a:r>
          </a:p>
        </p:txBody>
      </p:sp>
      <p:sp>
        <p:nvSpPr>
          <p:cNvPr id="65539" name="Text Box 3"/>
          <p:cNvSpPr>
            <a:spLocks noChangeArrowheads="1"/>
          </p:cNvSpPr>
          <p:nvPr/>
        </p:nvSpPr>
        <p:spPr bwMode="auto">
          <a:xfrm>
            <a:off x="669925" y="762000"/>
            <a:ext cx="824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/>
          <a:lstStyle>
            <a:lvl1pPr marL="234950" indent="-2349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2200">
                <a:solidFill>
                  <a:srgbClr val="000066"/>
                </a:solidFill>
              </a:rPr>
              <a:t>Chiral Perturbation Theory</a:t>
            </a:r>
          </a:p>
        </p:txBody>
      </p:sp>
      <p:pic>
        <p:nvPicPr>
          <p:cNvPr id="6554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5486400" cy="40386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638800"/>
            <a:ext cx="6172200" cy="65722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7175"/>
            <a:ext cx="6303963" cy="457200"/>
          </a:xfrm>
        </p:spPr>
        <p:txBody>
          <a:bodyPr/>
          <a:lstStyle/>
          <a:p>
            <a:pPr eaLnBrk="1" hangingPunct="1"/>
            <a:r>
              <a:rPr lang="it-IT" altLang="en-US" sz="2400" smtClean="0">
                <a:solidFill>
                  <a:srgbClr val="000099"/>
                </a:solidFill>
              </a:rPr>
              <a:t>Primakoff </a:t>
            </a:r>
          </a:p>
        </p:txBody>
      </p:sp>
      <p:sp>
        <p:nvSpPr>
          <p:cNvPr id="66563" name="Text Box 3"/>
          <p:cNvSpPr>
            <a:spLocks noChangeArrowheads="1"/>
          </p:cNvSpPr>
          <p:nvPr/>
        </p:nvSpPr>
        <p:spPr bwMode="auto">
          <a:xfrm>
            <a:off x="669925" y="762000"/>
            <a:ext cx="824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/>
          <a:lstStyle>
            <a:lvl1pPr marL="234950" indent="-2349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2200">
                <a:solidFill>
                  <a:srgbClr val="000066"/>
                </a:solidFill>
              </a:rPr>
              <a:t>Chiral Perturbation Theory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620000" cy="304165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6172200" cy="94297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788025"/>
            <a:ext cx="35814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0342" y="4509120"/>
            <a:ext cx="7405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Gluons are massless…yet their dynamics is responsible for</a:t>
            </a:r>
          </a:p>
          <a:p>
            <a:r>
              <a:rPr lang="en-US" sz="2400" dirty="0" smtClean="0"/>
              <a:t>(nearly all) the mass of visible matter</a:t>
            </a:r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mass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643E-B372-411B-A010-D45ED6B2D982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5018615"/>
            <a:ext cx="2263628" cy="1699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04" y="902811"/>
            <a:ext cx="6896100" cy="357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6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Pion mass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643E-B372-411B-A010-D45ED6B2D982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5018615"/>
            <a:ext cx="2263628" cy="1699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04" y="902811"/>
            <a:ext cx="6919548" cy="358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2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42000" y="973175"/>
                <a:ext cx="8460000" cy="5040000"/>
              </a:xfrm>
            </p:spPr>
            <p:txBody>
              <a:bodyPr/>
              <a:lstStyle/>
              <a:p>
                <a:r>
                  <a:rPr lang="en-US" sz="2000" dirty="0" smtClean="0"/>
                  <a:t>To explain the short range of nuclear forces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÷2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sz="2000" dirty="0" smtClean="0"/>
                  <a:t>), in 1935 Yukawa put forward the idea that these forces are mediated  by massive particles called </a:t>
                </a:r>
                <a:r>
                  <a:rPr lang="en-US" sz="2000" i="1" dirty="0" smtClean="0"/>
                  <a:t>mesons</a:t>
                </a:r>
              </a:p>
              <a:p>
                <a:r>
                  <a:rPr lang="en-US" sz="2000" dirty="0" smtClean="0"/>
                  <a:t>The Yukawa potential is written as (in </a:t>
                </a:r>
                <a:r>
                  <a:rPr lang="en-US" sz="2000" dirty="0" err="1" smtClean="0"/>
                  <a:t>n.u</a:t>
                </a:r>
                <a:r>
                  <a:rPr lang="en-US" sz="2000" dirty="0" smtClean="0"/>
                  <a:t>.):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000" dirty="0" smtClean="0"/>
              </a:p>
              <a:p>
                <a:r>
                  <a:rPr lang="en-US" sz="2000" dirty="0" smtClean="0"/>
                  <a:t>This field is limited to the Compton </a:t>
                </a:r>
                <a:r>
                  <a:rPr lang="en-US" sz="2000" dirty="0" err="1" smtClean="0"/>
                  <a:t>wavelenght</a:t>
                </a:r>
                <a:r>
                  <a:rPr lang="en-US" sz="2000" dirty="0" smtClean="0"/>
                  <a:t> of the exchanged particle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=1.4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sz="2000" dirty="0" smtClean="0"/>
                  <a:t>  </a:t>
                </a:r>
                <a:r>
                  <a:rPr lang="en-US" sz="180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1.054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−34</m:t>
                                    </m:r>
                                  </m:sup>
                                </m:s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𝐾𝑔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2.47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−28</m:t>
                                    </m:r>
                                  </m:sup>
                                </m:s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𝐾𝑔</m:t>
                                </m:r>
                              </m:e>
                            </m:d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3×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=1.4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−15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en-US" sz="2000" dirty="0" smtClean="0"/>
              </a:p>
              <a:p>
                <a:r>
                  <a:rPr lang="en-US" sz="2000" dirty="0"/>
                  <a:t>In 1947  Cecil Powell, César Lattes, Giuseppe </a:t>
                </a:r>
                <a:r>
                  <a:rPr lang="en-US" sz="2000" dirty="0" err="1" smtClean="0"/>
                  <a:t>Occhialini</a:t>
                </a:r>
                <a:r>
                  <a:rPr lang="en-US" sz="2000" dirty="0" smtClean="0"/>
                  <a:t> discovered the pion in the cosmic rays </a:t>
                </a:r>
              </a:p>
              <a:p>
                <a:r>
                  <a:rPr lang="en-US" sz="2000" dirty="0" err="1" smtClean="0"/>
                  <a:t>Pions</a:t>
                </a:r>
                <a:r>
                  <a:rPr lang="en-US" sz="2000" dirty="0" smtClean="0"/>
                  <a:t> are the lightest and the simplest aggregate of quarks, made </a:t>
                </a:r>
                <a:r>
                  <a:rPr lang="en-US" sz="2000" dirty="0"/>
                  <a:t>up of a quark and an </a:t>
                </a:r>
                <a:r>
                  <a:rPr lang="en-US" sz="2000" dirty="0" smtClean="0"/>
                  <a:t>antiquark have </a:t>
                </a:r>
                <a:r>
                  <a:rPr lang="en-US" sz="2000" dirty="0"/>
                  <a:t>a size of about </a:t>
                </a:r>
                <a:r>
                  <a:rPr lang="en-US" sz="2000" dirty="0" smtClean="0"/>
                  <a:t>0.6</a:t>
                </a:r>
                <a:r>
                  <a:rPr lang="en-US" sz="2000" dirty="0"/>
                  <a:t> </a:t>
                </a:r>
                <a:r>
                  <a:rPr lang="en-US" sz="2000" dirty="0" err="1" smtClean="0"/>
                  <a:t>fm</a:t>
                </a:r>
                <a:endParaRPr lang="en-US" sz="2000" dirty="0" smtClean="0"/>
              </a:p>
              <a:p>
                <a:r>
                  <a:rPr lang="en-US" sz="2000" dirty="0" smtClean="0"/>
                  <a:t>Even after the development of QCD, </a:t>
                </a:r>
                <a:r>
                  <a:rPr lang="en-US" sz="2000" dirty="0" err="1" smtClean="0"/>
                  <a:t>pions</a:t>
                </a:r>
                <a:r>
                  <a:rPr lang="en-US" sz="2000" dirty="0" smtClean="0"/>
                  <a:t> provide the effective theory describing low energy interaction between nucleons and the binding of nuclei </a:t>
                </a:r>
                <a:endParaRPr lang="en-US" sz="20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000" y="973175"/>
                <a:ext cx="8460000" cy="5040000"/>
              </a:xfrm>
              <a:blipFill rotWithShape="0">
                <a:blip r:embed="rId2"/>
                <a:stretch>
                  <a:fillRect l="-648" t="-726" b="-36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16D6-2158-47B5-BF46-53F3670F531D}" type="datetime1">
              <a:rPr lang="en-GB" smtClean="0"/>
              <a:t>07/05/2015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COMPASS UNCHAINED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pion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11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28590</TotalTime>
  <Words>2228</Words>
  <Application>Microsoft Office PowerPoint</Application>
  <PresentationFormat>On-screen Show (4:3)</PresentationFormat>
  <Paragraphs>635</Paragraphs>
  <Slides>63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9" baseType="lpstr">
      <vt:lpstr>ＭＳ Ｐゴシック</vt:lpstr>
      <vt:lpstr>宋体</vt:lpstr>
      <vt:lpstr>Arial</vt:lpstr>
      <vt:lpstr>Birch Std</vt:lpstr>
      <vt:lpstr>Calibri</vt:lpstr>
      <vt:lpstr>Cambria Math</vt:lpstr>
      <vt:lpstr>Comic Sans MS</vt:lpstr>
      <vt:lpstr>Helvetica</vt:lpstr>
      <vt:lpstr>Symbol</vt:lpstr>
      <vt:lpstr>Tahoma</vt:lpstr>
      <vt:lpstr>Times New Roman</vt:lpstr>
      <vt:lpstr>Wingdings</vt:lpstr>
      <vt:lpstr>Wingdings 3</vt:lpstr>
      <vt:lpstr>Office Theme</vt:lpstr>
      <vt:lpstr>Equation</vt:lpstr>
      <vt:lpstr>Chart</vt:lpstr>
      <vt:lpstr>The Measurement of the π^- polarisability at COMPASS</vt:lpstr>
      <vt:lpstr>PRL on Feb 10</vt:lpstr>
      <vt:lpstr>PowerPoint Presentation</vt:lpstr>
      <vt:lpstr>PowerPoint Presentation</vt:lpstr>
      <vt:lpstr>QCD and Strong-Interactions</vt:lpstr>
      <vt:lpstr>Asymptotic freedom: the role of glue</vt:lpstr>
      <vt:lpstr>Proton mass</vt:lpstr>
      <vt:lpstr>Pion mass</vt:lpstr>
      <vt:lpstr>The pion</vt:lpstr>
      <vt:lpstr>Chiral Symmetry</vt:lpstr>
      <vt:lpstr>Breaking the Chiral Symmetry</vt:lpstr>
      <vt:lpstr>How to understand quark-gluon dynamics?</vt:lpstr>
      <vt:lpstr>Chiral perturbation theory ChPT</vt:lpstr>
      <vt:lpstr>Pion polarizability of a composite system</vt:lpstr>
      <vt:lpstr>Pion polarisability</vt:lpstr>
      <vt:lpstr>Importance of pion polarisability measurements</vt:lpstr>
      <vt:lpstr>Primakoff way to access Compton scattering</vt:lpstr>
      <vt:lpstr>Primakoff reactions</vt:lpstr>
      <vt:lpstr>Primakoff cross-section </vt:lpstr>
      <vt:lpstr>Physical regions</vt:lpstr>
      <vt:lpstr>What does “COMPASS” stand for?</vt:lpstr>
      <vt:lpstr> COMPASS Collaboration </vt:lpstr>
      <vt:lpstr>Where is COMPASS located? View from SW</vt:lpstr>
      <vt:lpstr>Where is COMPASS located? View from NW</vt:lpstr>
      <vt:lpstr>What does COMPASS look like?</vt:lpstr>
      <vt:lpstr>Principle of the measurement</vt:lpstr>
      <vt:lpstr>Very Small Area Trackers - Silicons</vt:lpstr>
      <vt:lpstr>Spectrometer: momentum determination</vt:lpstr>
      <vt:lpstr>Electromagnetic calorimeters (x2)</vt:lpstr>
      <vt:lpstr>Extraction of pion polarisability</vt:lpstr>
      <vt:lpstr>Pion polarisability: COMPASS result</vt:lpstr>
      <vt:lpstr>COMPASS Broad Physics Program</vt:lpstr>
      <vt:lpstr>The People</vt:lpstr>
      <vt:lpstr>The target area</vt:lpstr>
      <vt:lpstr>Polarized target</vt:lpstr>
      <vt:lpstr>the polarized target system</vt:lpstr>
      <vt:lpstr>RING IMAGING CHERENKOV: RICH</vt:lpstr>
      <vt:lpstr>PowerPoint Presentation</vt:lpstr>
      <vt:lpstr>PowerPoint Presentation</vt:lpstr>
      <vt:lpstr>PowerPoint Presentation</vt:lpstr>
      <vt:lpstr>PowerPoint Presentation</vt:lpstr>
      <vt:lpstr>The nucleon spin</vt:lpstr>
      <vt:lpstr>Status of Proton Spin</vt:lpstr>
      <vt:lpstr>The nucleon structure</vt:lpstr>
      <vt:lpstr>Sivers Asymmetry</vt:lpstr>
      <vt:lpstr>Key COMPASS measurements</vt:lpstr>
      <vt:lpstr>Quantum tomography of the nucleon</vt:lpstr>
      <vt:lpstr>Near COMPASS future is defined:</vt:lpstr>
      <vt:lpstr>More in the FUTURE:  </vt:lpstr>
      <vt:lpstr>THANK  YOU</vt:lpstr>
      <vt:lpstr>Quantum Chromodynamics (QCD)</vt:lpstr>
      <vt:lpstr>Importance of pion polarisability measurements</vt:lpstr>
      <vt:lpstr>Measurement of the pion polarisabilities</vt:lpstr>
      <vt:lpstr>Identify the πγ→πγ reaction  </vt:lpstr>
      <vt:lpstr>Photon energy spectra for muon and pion beam</vt:lpstr>
      <vt:lpstr>Identify the πγ→πγ reaction  </vt:lpstr>
      <vt:lpstr>Pion polarisability: world data including COMPASS</vt:lpstr>
      <vt:lpstr>Primakoff </vt:lpstr>
      <vt:lpstr>Primakoff </vt:lpstr>
      <vt:lpstr>Primakoff </vt:lpstr>
      <vt:lpstr>Primakoff </vt:lpstr>
      <vt:lpstr>Primakoff </vt:lpstr>
      <vt:lpstr>Primakoff 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Bressan</dc:creator>
  <cp:lastModifiedBy>Andrea Bressan</cp:lastModifiedBy>
  <cp:revision>545</cp:revision>
  <dcterms:created xsi:type="dcterms:W3CDTF">2013-09-09T14:11:50Z</dcterms:created>
  <dcterms:modified xsi:type="dcterms:W3CDTF">2015-05-07T11:19:40Z</dcterms:modified>
</cp:coreProperties>
</file>