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0.jpg" ContentType="image/jpg"/>
  <Override PartName="/ppt/media/image22.jpg" ContentType="image/jpg"/>
  <Override PartName="/ppt/media/image24.jpg" ContentType="image/jpg"/>
  <Override PartName="/ppt/notesSlides/notesSlide3.xml" ContentType="application/vnd.openxmlformats-officedocument.presentationml.notesSlide+xml"/>
  <Override PartName="/ppt/media/image39.jpg" ContentType="image/jpg"/>
  <Override PartName="/ppt/media/image40.jpg" ContentType="image/jpg"/>
  <Override PartName="/ppt/media/image41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83.jpg" ContentType="image/jpg"/>
  <Override PartName="/ppt/media/image87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100.jpg" ContentType="image/jpg"/>
  <Override PartName="/ppt/media/image101.jpg" ContentType="image/jpg"/>
  <Override PartName="/ppt/media/image10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101" r:id="rId2"/>
    <p:sldMasterId id="2147484112" r:id="rId3"/>
  </p:sldMasterIdLst>
  <p:notesMasterIdLst>
    <p:notesMasterId r:id="rId54"/>
  </p:notesMasterIdLst>
  <p:handoutMasterIdLst>
    <p:handoutMasterId r:id="rId55"/>
  </p:handoutMasterIdLst>
  <p:sldIdLst>
    <p:sldId id="293" r:id="rId4"/>
    <p:sldId id="1325" r:id="rId5"/>
    <p:sldId id="1326" r:id="rId6"/>
    <p:sldId id="1327" r:id="rId7"/>
    <p:sldId id="1328" r:id="rId8"/>
    <p:sldId id="1330" r:id="rId9"/>
    <p:sldId id="1332" r:id="rId10"/>
    <p:sldId id="1333" r:id="rId11"/>
    <p:sldId id="1341" r:id="rId12"/>
    <p:sldId id="1335" r:id="rId13"/>
    <p:sldId id="1336" r:id="rId14"/>
    <p:sldId id="1338" r:id="rId15"/>
    <p:sldId id="1342" r:id="rId16"/>
    <p:sldId id="1343" r:id="rId17"/>
    <p:sldId id="1321" r:id="rId18"/>
    <p:sldId id="1322" r:id="rId19"/>
    <p:sldId id="1323" r:id="rId20"/>
    <p:sldId id="1324" r:id="rId21"/>
    <p:sldId id="1243" r:id="rId22"/>
    <p:sldId id="1248" r:id="rId23"/>
    <p:sldId id="1351" r:id="rId24"/>
    <p:sldId id="1352" r:id="rId25"/>
    <p:sldId id="1353" r:id="rId26"/>
    <p:sldId id="1301" r:id="rId27"/>
    <p:sldId id="1354" r:id="rId28"/>
    <p:sldId id="1357" r:id="rId29"/>
    <p:sldId id="1358" r:id="rId30"/>
    <p:sldId id="1302" r:id="rId31"/>
    <p:sldId id="1309" r:id="rId32"/>
    <p:sldId id="1316" r:id="rId33"/>
    <p:sldId id="1317" r:id="rId34"/>
    <p:sldId id="1305" r:id="rId35"/>
    <p:sldId id="1308" r:id="rId36"/>
    <p:sldId id="1283" r:id="rId37"/>
    <p:sldId id="1284" r:id="rId38"/>
    <p:sldId id="1347" r:id="rId39"/>
    <p:sldId id="1304" r:id="rId40"/>
    <p:sldId id="1285" r:id="rId41"/>
    <p:sldId id="1287" r:id="rId42"/>
    <p:sldId id="1289" r:id="rId43"/>
    <p:sldId id="1348" r:id="rId44"/>
    <p:sldId id="1350" r:id="rId45"/>
    <p:sldId id="1165" r:id="rId46"/>
    <p:sldId id="1263" r:id="rId47"/>
    <p:sldId id="1359" r:id="rId48"/>
    <p:sldId id="1361" r:id="rId49"/>
    <p:sldId id="1363" r:id="rId50"/>
    <p:sldId id="1061" r:id="rId51"/>
    <p:sldId id="1299" r:id="rId52"/>
    <p:sldId id="856" r:id="rId53"/>
  </p:sldIdLst>
  <p:sldSz cx="9144000" cy="5715000" type="screen16x10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Bressan" initials="AB" lastIdx="0" clrIdx="0">
    <p:extLst>
      <p:ext uri="{19B8F6BF-5375-455C-9EA6-DF929625EA0E}">
        <p15:presenceInfo xmlns:p15="http://schemas.microsoft.com/office/powerpoint/2012/main" userId="d7d375ff5d4160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66FF99"/>
    <a:srgbClr val="D7D447"/>
    <a:srgbClr val="0070C0"/>
    <a:srgbClr val="008000"/>
    <a:srgbClr val="FF33CC"/>
    <a:srgbClr val="CC9900"/>
    <a:srgbClr val="B8DFE0"/>
    <a:srgbClr val="1C1C1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7" autoAdjust="0"/>
    <p:restoredTop sz="96092" autoAdjust="0"/>
  </p:normalViewPr>
  <p:slideViewPr>
    <p:cSldViewPr>
      <p:cViewPr varScale="1">
        <p:scale>
          <a:sx n="183" d="100"/>
          <a:sy n="183" d="100"/>
        </p:scale>
        <p:origin x="1128" y="162"/>
      </p:cViewPr>
      <p:guideLst>
        <p:guide orient="horz" pos="1800"/>
        <p:guide pos="2880"/>
      </p:guideLst>
    </p:cSldViewPr>
  </p:slideViewPr>
  <p:outlineViewPr>
    <p:cViewPr varScale="1">
      <p:scale>
        <a:sx n="170" d="200"/>
        <a:sy n="170" d="200"/>
      </p:scale>
      <p:origin x="0" y="68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6" d="100"/>
        <a:sy n="96" d="100"/>
      </p:scale>
      <p:origin x="0" y="-11184"/>
    </p:cViewPr>
  </p:sorterViewPr>
  <p:notesViewPr>
    <p:cSldViewPr>
      <p:cViewPr varScale="1">
        <p:scale>
          <a:sx n="67" d="100"/>
          <a:sy n="67" d="100"/>
        </p:scale>
        <p:origin x="-2526" y="-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C6258-E390-4416-AE7B-9C13B62CA1B3}" type="datetimeFigureOut">
              <a:rPr lang="en-US" smtClean="0"/>
              <a:pPr/>
              <a:t>9/18/2019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06624-D660-452C-BA33-D95371E945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28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286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98812" y="4685857"/>
            <a:ext cx="5804773" cy="44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180528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9610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EA10006F-F28A-4755-B9BC-5A9D1888AB96}" type="slidenum">
              <a:rPr lang="it-IT" smtClean="0"/>
              <a:t>38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2662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EA10006F-F28A-4755-B9BC-5A9D1888AB96}" type="slidenum">
              <a:rPr lang="it-IT" smtClean="0"/>
              <a:t>39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6782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EA10006F-F28A-4755-B9BC-5A9D1888AB96}" type="slidenum">
              <a:rPr lang="it-IT" smtClean="0"/>
              <a:t>40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562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fld id="{45BA36B7-06B8-4ED3-9EF0-6854AF93A44D}" type="slidenum">
              <a:rPr lang="en-US"/>
              <a:pPr eaLnBrk="0" hangingPunct="0"/>
              <a:t>2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877888"/>
            <a:ext cx="5059362" cy="3163887"/>
          </a:xfrm>
          <a:ln/>
        </p:spPr>
      </p:sp>
      <p:sp>
        <p:nvSpPr>
          <p:cNvPr id="68612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41863" cy="3514725"/>
          </a:xfrm>
          <a:noFill/>
          <a:ln/>
        </p:spPr>
        <p:txBody>
          <a:bodyPr wrap="none" anchor="ctr"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594356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5D2D3D-06A8-46F1-816B-9087CFEE73E9}" type="slidenum">
              <a:rPr lang="en-GB"/>
              <a:pPr/>
              <a:t>10</a:t>
            </a:fld>
            <a:endParaRPr lang="en-GB"/>
          </a:p>
        </p:txBody>
      </p:sp>
      <p:sp>
        <p:nvSpPr>
          <p:cNvPr id="10444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4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5705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88"/>
            <a:ext cx="2975527" cy="455951"/>
          </a:xfrm>
          <a:prstGeom prst="rect">
            <a:avLst/>
          </a:prstGeom>
          <a:noFill/>
        </p:spPr>
        <p:txBody>
          <a:bodyPr lIns="89730" tIns="44865" rIns="89730" bIns="44865"/>
          <a:lstStyle/>
          <a:p>
            <a:fld id="{677027E7-D328-45DE-8DCD-1DE4D98E2855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36867" name="Rectangle 7"/>
          <p:cNvSpPr txBox="1">
            <a:spLocks noGrp="1" noChangeArrowheads="1"/>
          </p:cNvSpPr>
          <p:nvPr/>
        </p:nvSpPr>
        <p:spPr bwMode="auto">
          <a:xfrm>
            <a:off x="3885579" y="8686488"/>
            <a:ext cx="2970869" cy="45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20" tIns="45610" rIns="91220" bIns="45610"/>
          <a:lstStyle/>
          <a:p>
            <a:pPr defTabSz="912879"/>
            <a:fld id="{BEBD1FCE-B7B2-48E7-AEFD-70398BD67F7E}" type="slidenum">
              <a:rPr lang="en-US"/>
              <a:pPr defTabSz="912879"/>
              <a:t>13</a:t>
            </a:fld>
            <a:endParaRPr lang="en-US" dirty="0"/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877888"/>
            <a:ext cx="5064125" cy="3165475"/>
          </a:xfrm>
          <a:solidFill>
            <a:srgbClr val="FFFFFF"/>
          </a:solidFill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0693" y="4350271"/>
            <a:ext cx="4741275" cy="3514882"/>
          </a:xfrm>
          <a:noFill/>
          <a:ln/>
        </p:spPr>
        <p:txBody>
          <a:bodyPr wrap="none" lIns="91220" tIns="45610" rIns="91220" bIns="45610" anchor="ctr"/>
          <a:lstStyle/>
          <a:p>
            <a:pPr defTabSz="897301"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136023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6"/>
          <p:cNvSpPr txBox="1">
            <a:spLocks noGrp="1" noChangeArrowheads="1"/>
          </p:cNvSpPr>
          <p:nvPr/>
        </p:nvSpPr>
        <p:spPr bwMode="auto">
          <a:xfrm>
            <a:off x="3880920" y="8686488"/>
            <a:ext cx="2975527" cy="4559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409706">
              <a:tabLst>
                <a:tab pos="649609" algn="l"/>
                <a:tab pos="1299217" algn="l"/>
                <a:tab pos="1948825" algn="l"/>
                <a:tab pos="2598433" algn="l"/>
              </a:tabLst>
            </a:pPr>
            <a:fld id="{1CABDE1F-2E3C-4571-B351-6269FEBC6987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algn="r" defTabSz="409706">
                <a:tabLst>
                  <a:tab pos="649609" algn="l"/>
                  <a:tab pos="1299217" algn="l"/>
                  <a:tab pos="1948825" algn="l"/>
                  <a:tab pos="2598433" algn="l"/>
                </a:tabLst>
              </a:pPr>
              <a:t>14</a:t>
            </a:fld>
            <a:endParaRPr lang="en-US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0835" name="Rectangle 7"/>
          <p:cNvSpPr txBox="1">
            <a:spLocks noGrp="1" noChangeArrowheads="1"/>
          </p:cNvSpPr>
          <p:nvPr/>
        </p:nvSpPr>
        <p:spPr bwMode="auto">
          <a:xfrm>
            <a:off x="3885579" y="8686488"/>
            <a:ext cx="2970869" cy="45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20" tIns="45610" rIns="91220" bIns="45610"/>
          <a:lstStyle/>
          <a:p>
            <a:pPr defTabSz="912879"/>
            <a:fld id="{4917FD6C-EDA5-4416-A3F6-86B565C2AB28}" type="slidenum">
              <a:rPr lang="en-US"/>
              <a:pPr defTabSz="912879"/>
              <a:t>14</a:t>
            </a:fld>
            <a:endParaRPr lang="en-US" dirty="0"/>
          </a:p>
        </p:txBody>
      </p:sp>
      <p:sp>
        <p:nvSpPr>
          <p:cNvPr id="1208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877888"/>
            <a:ext cx="5064125" cy="3165475"/>
          </a:xfrm>
          <a:solidFill>
            <a:srgbClr val="FFFFFF"/>
          </a:solidFill>
        </p:spPr>
      </p:sp>
      <p:sp>
        <p:nvSpPr>
          <p:cNvPr id="1208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0693" y="4350271"/>
            <a:ext cx="4741275" cy="3514882"/>
          </a:xfrm>
          <a:noFill/>
          <a:ln/>
        </p:spPr>
        <p:txBody>
          <a:bodyPr wrap="none" lIns="91220" tIns="45610" rIns="91220" bIns="45610" anchor="ctr"/>
          <a:lstStyle/>
          <a:p>
            <a:pPr defTabSz="897301"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915872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6297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690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6741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30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30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58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2" y="0"/>
            <a:ext cx="5848507" cy="1840178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16"/>
          <p:cNvSpPr>
            <a:spLocks noChangeArrowheads="1"/>
          </p:cNvSpPr>
          <p:nvPr userDrawn="1"/>
        </p:nvSpPr>
        <p:spPr bwMode="auto">
          <a:xfrm>
            <a:off x="4800602" y="4000500"/>
            <a:ext cx="48768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defTabSz="457191">
              <a:lnSpc>
                <a:spcPct val="101000"/>
              </a:lnSpc>
              <a:buClr>
                <a:srgbClr val="330033"/>
              </a:buClr>
              <a:buSzPct val="100000"/>
              <a:buFont typeface="Arial Black" pitchFamily="34" charset="0"/>
              <a:buNone/>
              <a:defRPr/>
            </a:pPr>
            <a:r>
              <a:rPr lang="en-GB" sz="2800" baseline="0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Andrea </a:t>
            </a:r>
            <a:r>
              <a:rPr lang="en-GB" sz="2800" baseline="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Bressan</a:t>
            </a:r>
            <a:br>
              <a:rPr lang="en-GB" sz="2800" baseline="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</a:br>
            <a:r>
              <a:rPr lang="en-GB" sz="1600" baseline="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University of Trieste and </a:t>
            </a:r>
            <a:r>
              <a:rPr lang="en-GB" sz="1600" baseline="0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INFN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" y="5067302"/>
            <a:ext cx="9220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cap="small" baseline="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igh Tower Text" panose="02040502050506030303" pitchFamily="18" charset="0"/>
              </a:rPr>
              <a:t>Sar</a:t>
            </a:r>
            <a:r>
              <a:rPr lang="en-US" sz="2000" cap="small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igh Tower Text" panose="02040502050506030303" pitchFamily="18" charset="0"/>
              </a:rPr>
              <a:t> </a:t>
            </a:r>
            <a:r>
              <a:rPr lang="en-US" sz="2000" cap="small" baseline="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igh Tower Text" panose="02040502050506030303" pitchFamily="18" charset="0"/>
              </a:rPr>
              <a:t>WorS</a:t>
            </a:r>
            <a:r>
              <a:rPr lang="en-US" sz="2000" cap="small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igh Tower Text" panose="02040502050506030303" pitchFamily="18" charset="0"/>
              </a:rPr>
              <a:t> 2019 – Sardinian Workshop on Spin studies </a:t>
            </a:r>
          </a:p>
          <a:p>
            <a:pPr algn="r"/>
            <a:r>
              <a:rPr lang="en-US" sz="1800" cap="small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igh Tower Text" panose="02040502050506030303" pitchFamily="18" charset="0"/>
              </a:rPr>
              <a:t>July 8-10, Cagliari Italy.</a:t>
            </a:r>
            <a:endParaRPr lang="en-GB" sz="1800" cap="small" dirty="0">
              <a:solidFill>
                <a:schemeClr val="accent1">
                  <a:lumMod val="40000"/>
                  <a:lumOff val="60000"/>
                </a:schemeClr>
              </a:solidFill>
              <a:latin typeface="High Tower Text" panose="0204050205050603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9582"/>
            <a:ext cx="1421606" cy="833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rgbClr val="81E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rgbClr val="81E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</p:spPr>
        <p:txBody>
          <a:bodyPr wrap="square">
            <a:norm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939799"/>
            <a:ext cx="8837361" cy="447584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CD20-5291-48DD-8C13-DB6F50F586EA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9/18/2019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1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Sar Wars 2019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38" y="5490794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5DFB4-3D23-4866-8D46-AE36D04BFD7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4" y="53181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5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 dpi="0" rotWithShape="1">
          <a:blip r:embed="rId2">
            <a:alphaModFix amt="21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661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alphaModFix amt="18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0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900000"/>
            <a:ext cx="8460000" cy="42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4B470C2-E6FD-4923-B382-22A3DC4218F1}" type="datetime1">
              <a:rPr lang="en-US" smtClean="0"/>
              <a:t>9/18/2019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Sar Wars 2019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9557D183-51D8-4E14-896F-B82575AC502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5000"/>
            <a:ext cx="9144000" cy="450000"/>
          </a:xfrm>
          <a:prstGeom prst="rect">
            <a:avLst/>
          </a:prstGeom>
          <a:noFill/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none"/>
        </p:style>
        <p:txBody>
          <a:bodyPr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532440" y="5334083"/>
            <a:ext cx="432048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900" dirty="0" smtClean="0">
                <a:solidFill>
                  <a:schemeClr val="bg1"/>
                </a:solidFill>
              </a:rPr>
              <a:t>/74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5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</p:spPr>
        <p:txBody>
          <a:bodyPr wrap="square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2E3F4DBB-9B9A-4C2C-99DA-A441B0BDEC4D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4" y="53181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03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</p:spPr>
        <p:txBody>
          <a:bodyPr wrap="square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24CA1D71-CE42-4284-9998-2D77C7090C18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2" y="1028700"/>
            <a:ext cx="8534400" cy="4420800"/>
          </a:xfrm>
          <a:prstGeom prst="rect">
            <a:avLst/>
          </a:prstGeom>
        </p:spPr>
        <p:txBody>
          <a:bodyPr/>
          <a:lstStyle>
            <a:lvl1pPr marL="341307" indent="-341307"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1348" indent="-284158">
              <a:buFont typeface="Arial" panose="020B0604020202020204" pitchFamily="34" charset="0"/>
              <a:buChar char="•"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2977" indent="-228595">
              <a:buFont typeface="Arial" panose="020B0604020202020204" pitchFamily="34" charset="0"/>
              <a:buChar char="•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168" indent="-228595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359" indent="-228595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4" y="53181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45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</p:spPr>
        <p:txBody>
          <a:bodyPr wrap="square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AB70AAE7-6382-4A76-92A1-E6B051E89FEC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4" y="53181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</p:spPr>
        <p:txBody>
          <a:bodyPr wrap="square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9174CC9D-73AC-4B2C-9942-A4662E860E10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2" y="1028700"/>
            <a:ext cx="8534400" cy="4420800"/>
          </a:xfrm>
          <a:prstGeom prst="rect">
            <a:avLst/>
          </a:prstGeom>
        </p:spPr>
        <p:txBody>
          <a:bodyPr/>
          <a:lstStyle>
            <a:lvl1pPr marL="341307" indent="-341307"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1348" indent="-284158">
              <a:buFont typeface="Arial" panose="020B0604020202020204" pitchFamily="34" charset="0"/>
              <a:buChar char="•"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2977" indent="-228595">
              <a:buFont typeface="Arial" panose="020B0604020202020204" pitchFamily="34" charset="0"/>
              <a:buChar char="•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168" indent="-228595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359" indent="-228595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4" y="53181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75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 Title 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2" y="190500"/>
            <a:ext cx="8839200" cy="533400"/>
          </a:xfrm>
          <a:noFill/>
        </p:spPr>
        <p:txBody>
          <a:bodyPr wrap="square">
            <a:normAutofit/>
          </a:bodyPr>
          <a:lstStyle>
            <a:lvl1pPr algn="ctr">
              <a:defRPr sz="30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4F5F5A20-80A1-43BE-AC23-9BD6DD2E293A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4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0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75000"/>
            <a:ext cx="8763000" cy="4774500"/>
          </a:xfrm>
          <a:prstGeom prst="rect">
            <a:avLst/>
          </a:prstGeom>
        </p:spPr>
        <p:txBody>
          <a:bodyPr/>
          <a:lstStyle>
            <a:lvl1pPr marL="341313" indent="-341313"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1363" indent="-284163">
              <a:buFont typeface="Arial" panose="020B0604020202020204" pitchFamily="34" charset="0"/>
              <a:buChar char="•"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5000"/>
            <a:ext cx="9144000" cy="450000"/>
          </a:xfrm>
          <a:prstGeom prst="rect">
            <a:avLst/>
          </a:prstGeom>
          <a:noFill/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none"/>
        </p:style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>
          <a:xfrm>
            <a:off x="0" y="5524500"/>
            <a:ext cx="2133600" cy="151871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9235F319-E2F7-480F-A7FC-4EF604D8DFB8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8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429000" y="5524500"/>
            <a:ext cx="2895600" cy="151871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mtClean="0"/>
              <a:t>Sar Wars 2019</a:t>
            </a:r>
            <a:endParaRPr lang="en-US" dirty="0"/>
          </a:p>
        </p:txBody>
      </p:sp>
      <p:sp>
        <p:nvSpPr>
          <p:cNvPr id="9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8382000" y="5524500"/>
            <a:ext cx="762000" cy="151871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502567A-F768-4C88-A627-18353962A4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32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 l="-3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12815" y="5209646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354389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34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2057403" y="952500"/>
            <a:ext cx="6627813" cy="184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78" r:id="rId2"/>
    <p:sldLayoutId id="2147484115" r:id="rId3"/>
    <p:sldLayoutId id="2147484116" r:id="rId4"/>
    <p:sldLayoutId id="2147484117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2pPr>
      <a:lvl3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3pPr>
      <a:lvl4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4pPr>
      <a:lvl5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5pPr>
      <a:lvl6pPr marL="457191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382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573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764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07" indent="-341307" algn="l" defTabSz="457191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48" indent="-284158" algn="l" defTabSz="457191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2977" indent="-228595" algn="l" defTabSz="457191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168" indent="-228595" algn="l" defTabSz="457191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359" indent="-228595" algn="l" defTabSz="457191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550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741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8932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122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2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3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4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5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52402" y="175069"/>
            <a:ext cx="8793480" cy="531494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0170" y="444500"/>
            <a:ext cx="7406640" cy="1130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3" y="1714500"/>
            <a:ext cx="7404653" cy="336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292" y="5123202"/>
            <a:ext cx="1746806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70C0"/>
                </a:solidFill>
                <a:latin typeface="+mj-lt"/>
              </a:defRPr>
            </a:lvl1pPr>
          </a:lstStyle>
          <a:p>
            <a:fld id="{1A4D7799-CF8F-448A-B83C-670727C9D411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3" y="5172460"/>
            <a:ext cx="3538331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lang="en-US" smtClean="0"/>
              <a:t>Sar Wars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5186528"/>
            <a:ext cx="127966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70C0"/>
                </a:solidFill>
                <a:latin typeface="+mj-lt"/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4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8" r:id="rId3"/>
    <p:sldLayoutId id="2147484114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68578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1446" indent="-137156" algn="l" defTabSz="685787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3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29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66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00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99976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4972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49967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4964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3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7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9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73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66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59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52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46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 userDrawn="1"/>
        </p:nvSpPr>
        <p:spPr>
          <a:xfrm>
            <a:off x="173355" y="203201"/>
            <a:ext cx="8793480" cy="531494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0170" y="444500"/>
            <a:ext cx="7406640" cy="1130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1714500"/>
            <a:ext cx="7404653" cy="336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5151334"/>
            <a:ext cx="1746806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70C0"/>
                </a:solidFill>
                <a:latin typeface="+mj-lt"/>
              </a:defRPr>
            </a:lvl1pPr>
          </a:lstStyle>
          <a:p>
            <a:fld id="{5C1585E9-C29D-42AB-8442-9290C7B5C83A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5186524"/>
            <a:ext cx="3538331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lang="en-US" smtClean="0"/>
              <a:t>Sar Wars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5186524"/>
            <a:ext cx="127966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70C0"/>
                </a:solidFill>
                <a:latin typeface="+mj-lt"/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11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png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png"/><Relationship Id="rId5" Type="http://schemas.openxmlformats.org/officeDocument/2006/relationships/image" Target="../media/image49.w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7.png"/><Relationship Id="rId5" Type="http://schemas.openxmlformats.org/officeDocument/2006/relationships/image" Target="../media/image49.w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62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0.png"/><Relationship Id="rId5" Type="http://schemas.openxmlformats.org/officeDocument/2006/relationships/image" Target="../media/image51.wmf"/><Relationship Id="rId10" Type="http://schemas.openxmlformats.org/officeDocument/2006/relationships/image" Target="../media/image53.jpe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0.png"/><Relationship Id="rId2" Type="http://schemas.openxmlformats.org/officeDocument/2006/relationships/image" Target="../media/image13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30.png"/><Relationship Id="rId4" Type="http://schemas.openxmlformats.org/officeDocument/2006/relationships/image" Target="../media/image13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580.png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8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70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1802.00962" TargetMode="External"/><Relationship Id="rId5" Type="http://schemas.openxmlformats.org/officeDocument/2006/relationships/hyperlink" Target="http://theor.jinr.ru/~spin/2017/" TargetMode="External"/><Relationship Id="rId4" Type="http://schemas.openxmlformats.org/officeDocument/2006/relationships/image" Target="../media/image6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1.png"/><Relationship Id="rId7" Type="http://schemas.openxmlformats.org/officeDocument/2006/relationships/image" Target="../media/image74.emf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7" Type="http://schemas.openxmlformats.org/officeDocument/2006/relationships/image" Target="../media/image77.emf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6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0.png"/><Relationship Id="rId5" Type="http://schemas.openxmlformats.org/officeDocument/2006/relationships/image" Target="../media/image790.png"/><Relationship Id="rId4" Type="http://schemas.openxmlformats.org/officeDocument/2006/relationships/image" Target="../media/image78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7" Type="http://schemas.openxmlformats.org/officeDocument/2006/relationships/image" Target="../media/image7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1.png"/><Relationship Id="rId5" Type="http://schemas.openxmlformats.org/officeDocument/2006/relationships/image" Target="../media/image710.png"/><Relationship Id="rId4" Type="http://schemas.openxmlformats.org/officeDocument/2006/relationships/image" Target="../media/image70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7" Type="http://schemas.openxmlformats.org/officeDocument/2006/relationships/image" Target="../media/image10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040.png"/><Relationship Id="rId4" Type="http://schemas.openxmlformats.org/officeDocument/2006/relationships/image" Target="../media/image790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92.png"/><Relationship Id="rId7" Type="http://schemas.openxmlformats.org/officeDocument/2006/relationships/image" Target="../media/image12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emf"/><Relationship Id="rId4" Type="http://schemas.openxmlformats.org/officeDocument/2006/relationships/image" Target="../media/image1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jpg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3.emf"/><Relationship Id="rId4" Type="http://schemas.openxmlformats.org/officeDocument/2006/relationships/hyperlink" Target="https://arxiv.org/abs/1808.0084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90500"/>
            <a:ext cx="7010400" cy="1362783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FF9933"/>
                </a:solidFill>
              </a:rPr>
              <a:t>COMPASS studies of TMDs; recent results and future perspectives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  <a:tab pos="7238710" algn="l"/>
                <a:tab pos="7619695" algn="l"/>
              </a:tabLst>
            </a:pPr>
            <a:r>
              <a:rPr lang="en-US" sz="3333" dirty="0"/>
              <a:t>Spectrometer: momentum determination</a:t>
            </a:r>
            <a:endParaRPr lang="en-GB" sz="3333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6D25-3E1F-40D4-A54A-CA5D91E53124}" type="datetime1">
              <a:rPr lang="en-US" smtClean="0"/>
              <a:t>9/18/2019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Sar Wars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10</a:t>
            </a:fld>
            <a:endParaRPr lang="en-GB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1104900"/>
            <a:ext cx="7848600" cy="4267200"/>
            <a:chOff x="309" y="1152"/>
            <a:chExt cx="3435" cy="2640"/>
          </a:xfrm>
        </p:grpSpPr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7" y="1218"/>
              <a:ext cx="3367" cy="25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2772" name="Line 4"/>
            <p:cNvSpPr>
              <a:spLocks noChangeShapeType="1"/>
            </p:cNvSpPr>
            <p:nvPr/>
          </p:nvSpPr>
          <p:spPr bwMode="auto">
            <a:xfrm>
              <a:off x="746" y="2032"/>
              <a:ext cx="90" cy="42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773" name="Text Box 5"/>
            <p:cNvSpPr txBox="1">
              <a:spLocks noChangeArrowheads="1"/>
            </p:cNvSpPr>
            <p:nvPr/>
          </p:nvSpPr>
          <p:spPr bwMode="auto">
            <a:xfrm>
              <a:off x="309" y="1832"/>
              <a:ext cx="540" cy="2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75000" tIns="39000" rIns="75000" bIns="39000">
              <a:spAutoFit/>
            </a:bodyPr>
            <a:lstStyle/>
            <a:p>
              <a:pPr>
                <a:tabLst>
                  <a:tab pos="0" algn="l"/>
                  <a:tab pos="380985" algn="l"/>
                  <a:tab pos="761970" algn="l"/>
                  <a:tab pos="1142954" algn="l"/>
                  <a:tab pos="1523939" algn="l"/>
                  <a:tab pos="1904924" algn="l"/>
                  <a:tab pos="2285909" algn="l"/>
                  <a:tab pos="2666893" algn="l"/>
                  <a:tab pos="3047878" algn="l"/>
                  <a:tab pos="3428863" algn="l"/>
                  <a:tab pos="3809848" algn="l"/>
                  <a:tab pos="4190832" algn="l"/>
                  <a:tab pos="4571817" algn="l"/>
                  <a:tab pos="4952802" algn="l"/>
                  <a:tab pos="5333787" algn="l"/>
                  <a:tab pos="5714771" algn="l"/>
                  <a:tab pos="6095756" algn="l"/>
                  <a:tab pos="6476741" algn="l"/>
                  <a:tab pos="6857726" algn="l"/>
                  <a:tab pos="7238710" algn="l"/>
                  <a:tab pos="7619695" algn="l"/>
                </a:tabLst>
              </a:pPr>
              <a:r>
                <a:rPr lang="en-GB" sz="1333" b="1">
                  <a:solidFill>
                    <a:srgbClr val="000000"/>
                  </a:solidFill>
                  <a:latin typeface="Comic Sans MS" pitchFamily="66" charset="0"/>
                </a:rPr>
                <a:t>Target</a:t>
              </a:r>
            </a:p>
          </p:txBody>
        </p:sp>
        <p:sp>
          <p:nvSpPr>
            <p:cNvPr id="32774" name="Line 6"/>
            <p:cNvSpPr>
              <a:spLocks noChangeShapeType="1"/>
            </p:cNvSpPr>
            <p:nvPr/>
          </p:nvSpPr>
          <p:spPr bwMode="auto">
            <a:xfrm>
              <a:off x="697" y="1293"/>
              <a:ext cx="296" cy="819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775" name="Text Box 7"/>
            <p:cNvSpPr txBox="1">
              <a:spLocks noChangeArrowheads="1"/>
            </p:cNvSpPr>
            <p:nvPr/>
          </p:nvSpPr>
          <p:spPr bwMode="auto">
            <a:xfrm>
              <a:off x="325" y="1152"/>
              <a:ext cx="649" cy="2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75000" tIns="39000" rIns="75000" bIns="39000">
              <a:spAutoFit/>
            </a:bodyPr>
            <a:lstStyle/>
            <a:p>
              <a:pPr>
                <a:tabLst>
                  <a:tab pos="0" algn="l"/>
                  <a:tab pos="380985" algn="l"/>
                  <a:tab pos="761970" algn="l"/>
                  <a:tab pos="1142954" algn="l"/>
                  <a:tab pos="1523939" algn="l"/>
                  <a:tab pos="1904924" algn="l"/>
                  <a:tab pos="2285909" algn="l"/>
                  <a:tab pos="2666893" algn="l"/>
                  <a:tab pos="3047878" algn="l"/>
                  <a:tab pos="3428863" algn="l"/>
                  <a:tab pos="3809848" algn="l"/>
                  <a:tab pos="4190832" algn="l"/>
                  <a:tab pos="4571817" algn="l"/>
                  <a:tab pos="4952802" algn="l"/>
                  <a:tab pos="5333787" algn="l"/>
                  <a:tab pos="5714771" algn="l"/>
                  <a:tab pos="6095756" algn="l"/>
                  <a:tab pos="6476741" algn="l"/>
                  <a:tab pos="6857726" algn="l"/>
                  <a:tab pos="7238710" algn="l"/>
                  <a:tab pos="7619695" algn="l"/>
                </a:tabLst>
              </a:pPr>
              <a:r>
                <a:rPr lang="en-GB" sz="1333" b="1">
                  <a:solidFill>
                    <a:srgbClr val="000000"/>
                  </a:solidFill>
                  <a:latin typeface="Comic Sans MS" pitchFamily="66" charset="0"/>
                </a:rPr>
                <a:t>Magnet1</a:t>
              </a:r>
            </a:p>
          </p:txBody>
        </p:sp>
        <p:sp>
          <p:nvSpPr>
            <p:cNvPr id="32776" name="Text Box 8"/>
            <p:cNvSpPr txBox="1">
              <a:spLocks noChangeArrowheads="1"/>
            </p:cNvSpPr>
            <p:nvPr/>
          </p:nvSpPr>
          <p:spPr bwMode="auto">
            <a:xfrm>
              <a:off x="1067" y="1352"/>
              <a:ext cx="447" cy="2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75000" tIns="39000" rIns="75000" bIns="39000">
              <a:spAutoFit/>
            </a:bodyPr>
            <a:lstStyle/>
            <a:p>
              <a:pPr>
                <a:tabLst>
                  <a:tab pos="0" algn="l"/>
                  <a:tab pos="380985" algn="l"/>
                  <a:tab pos="761970" algn="l"/>
                  <a:tab pos="1142954" algn="l"/>
                  <a:tab pos="1523939" algn="l"/>
                  <a:tab pos="1904924" algn="l"/>
                  <a:tab pos="2285909" algn="l"/>
                  <a:tab pos="2666893" algn="l"/>
                  <a:tab pos="3047878" algn="l"/>
                  <a:tab pos="3428863" algn="l"/>
                  <a:tab pos="3809848" algn="l"/>
                  <a:tab pos="4190832" algn="l"/>
                  <a:tab pos="4571817" algn="l"/>
                  <a:tab pos="4952802" algn="l"/>
                  <a:tab pos="5333787" algn="l"/>
                  <a:tab pos="5714771" algn="l"/>
                  <a:tab pos="6095756" algn="l"/>
                  <a:tab pos="6476741" algn="l"/>
                  <a:tab pos="6857726" algn="l"/>
                  <a:tab pos="7238710" algn="l"/>
                  <a:tab pos="7619695" algn="l"/>
                </a:tabLst>
              </a:pPr>
              <a:r>
                <a:rPr lang="en-GB" sz="1333" b="1">
                  <a:solidFill>
                    <a:srgbClr val="000000"/>
                  </a:solidFill>
                  <a:latin typeface="Comic Sans MS" pitchFamily="66" charset="0"/>
                </a:rPr>
                <a:t>RICH</a:t>
              </a:r>
            </a:p>
          </p:txBody>
        </p:sp>
        <p:sp>
          <p:nvSpPr>
            <p:cNvPr id="32777" name="Text Box 9"/>
            <p:cNvSpPr txBox="1">
              <a:spLocks noChangeArrowheads="1"/>
            </p:cNvSpPr>
            <p:nvPr/>
          </p:nvSpPr>
          <p:spPr bwMode="auto">
            <a:xfrm>
              <a:off x="1680" y="1432"/>
              <a:ext cx="649" cy="2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75000" tIns="39000" rIns="75000" bIns="39000">
              <a:spAutoFit/>
            </a:bodyPr>
            <a:lstStyle/>
            <a:p>
              <a:pPr>
                <a:tabLst>
                  <a:tab pos="0" algn="l"/>
                  <a:tab pos="380985" algn="l"/>
                  <a:tab pos="761970" algn="l"/>
                  <a:tab pos="1142954" algn="l"/>
                  <a:tab pos="1523939" algn="l"/>
                  <a:tab pos="1904924" algn="l"/>
                  <a:tab pos="2285909" algn="l"/>
                  <a:tab pos="2666893" algn="l"/>
                  <a:tab pos="3047878" algn="l"/>
                  <a:tab pos="3428863" algn="l"/>
                  <a:tab pos="3809848" algn="l"/>
                  <a:tab pos="4190832" algn="l"/>
                  <a:tab pos="4571817" algn="l"/>
                  <a:tab pos="4952802" algn="l"/>
                  <a:tab pos="5333787" algn="l"/>
                  <a:tab pos="5714771" algn="l"/>
                  <a:tab pos="6095756" algn="l"/>
                  <a:tab pos="6476741" algn="l"/>
                  <a:tab pos="6857726" algn="l"/>
                  <a:tab pos="7238710" algn="l"/>
                  <a:tab pos="7619695" algn="l"/>
                </a:tabLst>
              </a:pPr>
              <a:r>
                <a:rPr lang="en-GB" sz="1333" b="1">
                  <a:solidFill>
                    <a:srgbClr val="000000"/>
                  </a:solidFill>
                  <a:latin typeface="Comic Sans MS" pitchFamily="66" charset="0"/>
                </a:rPr>
                <a:t>Magnet2</a:t>
              </a:r>
            </a:p>
          </p:txBody>
        </p:sp>
        <p:sp>
          <p:nvSpPr>
            <p:cNvPr id="32778" name="Line 10"/>
            <p:cNvSpPr>
              <a:spLocks noChangeShapeType="1"/>
            </p:cNvSpPr>
            <p:nvPr/>
          </p:nvSpPr>
          <p:spPr bwMode="auto">
            <a:xfrm>
              <a:off x="1855" y="1632"/>
              <a:ext cx="1" cy="438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5062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/>
          <a:stretch>
            <a:fillRect/>
          </a:stretch>
        </p:blipFill>
        <p:spPr bwMode="auto">
          <a:xfrm>
            <a:off x="975600" y="1379117"/>
            <a:ext cx="4550400" cy="334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590800" y="2870679"/>
            <a:ext cx="5917200" cy="877235"/>
            <a:chOff x="2464800" y="2870679"/>
            <a:chExt cx="5917200" cy="877235"/>
          </a:xfrm>
        </p:grpSpPr>
        <p:sp>
          <p:nvSpPr>
            <p:cNvPr id="22548" name="Rectangle 27"/>
            <p:cNvSpPr>
              <a:spLocks noChangeArrowheads="1"/>
            </p:cNvSpPr>
            <p:nvPr/>
          </p:nvSpPr>
          <p:spPr bwMode="auto">
            <a:xfrm>
              <a:off x="2464800" y="3632702"/>
              <a:ext cx="345600" cy="115212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Rectangle 28"/>
            <p:cNvSpPr>
              <a:spLocks noChangeArrowheads="1"/>
            </p:cNvSpPr>
            <p:nvPr/>
          </p:nvSpPr>
          <p:spPr bwMode="auto">
            <a:xfrm>
              <a:off x="2868000" y="3632702"/>
              <a:ext cx="691200" cy="115212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0" name="Rectangle 29"/>
            <p:cNvSpPr>
              <a:spLocks noChangeArrowheads="1"/>
            </p:cNvSpPr>
            <p:nvPr/>
          </p:nvSpPr>
          <p:spPr bwMode="auto">
            <a:xfrm>
              <a:off x="3616800" y="3632702"/>
              <a:ext cx="345600" cy="115212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Text Box 4"/>
            <p:cNvSpPr txBox="1">
              <a:spLocks noChangeArrowheads="1"/>
            </p:cNvSpPr>
            <p:nvPr/>
          </p:nvSpPr>
          <p:spPr bwMode="auto">
            <a:xfrm>
              <a:off x="5790000" y="2870679"/>
              <a:ext cx="2592000" cy="699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2F2F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995" tIns="41998" rIns="83995" bIns="41998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333" b="1" dirty="0">
                  <a:solidFill>
                    <a:srgbClr val="FF0000"/>
                  </a:solidFill>
                </a:rPr>
                <a:t>3 target cells</a:t>
              </a:r>
            </a:p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333" b="1" dirty="0">
                  <a:solidFill>
                    <a:srgbClr val="FF0000"/>
                  </a:solidFill>
                </a:rPr>
                <a:t>     30, 60, and 30 cm long</a:t>
              </a:r>
              <a:br>
                <a:rPr lang="en-US" sz="1333" b="1" dirty="0">
                  <a:solidFill>
                    <a:srgbClr val="FF0000"/>
                  </a:solidFill>
                </a:rPr>
              </a:br>
              <a:endParaRPr lang="en-US" sz="1333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5410201" y="980410"/>
            <a:ext cx="3414888" cy="2649109"/>
          </a:xfrm>
          <a:prstGeom prst="rec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0" hangingPunct="0"/>
            <a:endParaRPr lang="en-US" sz="1500">
              <a:latin typeface="Arial" charset="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polarized target system  (&gt;2005)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C43FE71B-AB9F-4F1A-B803-E234A43E1F23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2109862" y="4794073"/>
            <a:ext cx="2131200" cy="48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2" tIns="38096" rIns="76192" bIns="38096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333" b="1" dirty="0">
                <a:solidFill>
                  <a:schemeClr val="bg2">
                    <a:lumMod val="50000"/>
                  </a:schemeClr>
                </a:solidFill>
              </a:rPr>
              <a:t>solenoid             2.5T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333" b="1" dirty="0">
                <a:solidFill>
                  <a:schemeClr val="bg2">
                    <a:lumMod val="50000"/>
                  </a:schemeClr>
                </a:solidFill>
              </a:rPr>
              <a:t>dipole magnet   0.6T</a:t>
            </a: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1447462" y="1051608"/>
            <a:ext cx="3456000" cy="28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2" tIns="38096" rIns="76192" bIns="38096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sz="1333" b="1" baseline="30000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US" sz="1333" b="1" dirty="0">
                <a:solidFill>
                  <a:schemeClr val="bg2">
                    <a:lumMod val="50000"/>
                  </a:schemeClr>
                </a:solidFill>
              </a:rPr>
              <a:t>He – </a:t>
            </a:r>
            <a:r>
              <a:rPr lang="en-US" sz="1333" b="1" baseline="30000" dirty="0">
                <a:solidFill>
                  <a:schemeClr val="bg2">
                    <a:lumMod val="50000"/>
                  </a:schemeClr>
                </a:solidFill>
              </a:rPr>
              <a:t>4</a:t>
            </a:r>
            <a:r>
              <a:rPr lang="en-US" sz="1333" b="1" dirty="0">
                <a:solidFill>
                  <a:schemeClr val="bg2">
                    <a:lumMod val="50000"/>
                  </a:schemeClr>
                </a:solidFill>
              </a:rPr>
              <a:t>He dilution refrigerator (T~50mK)</a:t>
            </a: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510343" y="3351266"/>
            <a:ext cx="283716" cy="35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192" tIns="38096" rIns="76192" bIns="38096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33">
                <a:latin typeface="Calibri" pitchFamily="34" charset="0"/>
                <a:cs typeface="Times New Roman" pitchFamily="18" charset="0"/>
              </a:rPr>
              <a:t>μ</a:t>
            </a:r>
            <a:endParaRPr lang="en-US" sz="1833">
              <a:latin typeface="Calibri" pitchFamily="34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386800" y="4170438"/>
            <a:ext cx="2995200" cy="69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2" tIns="38096" rIns="76192" bIns="38096">
            <a:spAutoFit/>
          </a:bodyPr>
          <a:lstStyle>
            <a:lvl1pPr marL="260350" indent="-260350"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333" b="1" baseline="30000" dirty="0">
                <a:solidFill>
                  <a:srgbClr val="003366"/>
                </a:solidFill>
              </a:rPr>
              <a:t>                                          </a:t>
            </a:r>
            <a:r>
              <a:rPr lang="en-US" sz="1333" b="1" dirty="0">
                <a:solidFill>
                  <a:srgbClr val="CC0099"/>
                </a:solidFill>
              </a:rPr>
              <a:t>d (</a:t>
            </a:r>
            <a:r>
              <a:rPr lang="en-US" sz="1333" b="1" baseline="30000" dirty="0">
                <a:solidFill>
                  <a:srgbClr val="CC0099"/>
                </a:solidFill>
              </a:rPr>
              <a:t>6</a:t>
            </a:r>
            <a:r>
              <a:rPr lang="en-US" sz="1333" b="1" dirty="0">
                <a:solidFill>
                  <a:srgbClr val="CC0099"/>
                </a:solidFill>
              </a:rPr>
              <a:t>LiD)    </a:t>
            </a:r>
            <a:r>
              <a:rPr lang="en-US" sz="1333" b="1" dirty="0">
                <a:solidFill>
                  <a:srgbClr val="006600"/>
                </a:solidFill>
              </a:rPr>
              <a:t>p (NH</a:t>
            </a:r>
            <a:r>
              <a:rPr lang="en-US" sz="1333" b="1" baseline="-25000" dirty="0">
                <a:solidFill>
                  <a:srgbClr val="006600"/>
                </a:solidFill>
              </a:rPr>
              <a:t>3</a:t>
            </a:r>
            <a:r>
              <a:rPr lang="en-US" sz="1333" b="1" dirty="0">
                <a:solidFill>
                  <a:srgbClr val="006600"/>
                </a:solidFill>
              </a:rPr>
              <a:t>)</a:t>
            </a:r>
            <a:endParaRPr lang="en-US" sz="1333" b="1" baseline="-25000" dirty="0">
              <a:solidFill>
                <a:srgbClr val="006600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333" b="1" dirty="0"/>
              <a:t>polarization        </a:t>
            </a:r>
            <a:r>
              <a:rPr lang="en-US" sz="1333" b="1" dirty="0">
                <a:solidFill>
                  <a:srgbClr val="CC0099"/>
                </a:solidFill>
                <a:cs typeface="Times New Roman" pitchFamily="18" charset="0"/>
              </a:rPr>
              <a:t>50%</a:t>
            </a:r>
            <a:r>
              <a:rPr lang="en-US" sz="1333" b="1" dirty="0">
                <a:cs typeface="Times New Roman" pitchFamily="18" charset="0"/>
              </a:rPr>
              <a:t>          </a:t>
            </a:r>
            <a:r>
              <a:rPr lang="en-US" sz="1333" b="1" dirty="0">
                <a:solidFill>
                  <a:srgbClr val="006600"/>
                </a:solidFill>
                <a:cs typeface="Times New Roman" pitchFamily="18" charset="0"/>
              </a:rPr>
              <a:t>90%</a:t>
            </a:r>
            <a:endParaRPr lang="en-US" sz="1333" b="1" dirty="0">
              <a:solidFill>
                <a:srgbClr val="006600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333" b="1" dirty="0"/>
              <a:t>dilution factor    </a:t>
            </a:r>
            <a:r>
              <a:rPr lang="en-US" sz="1333" b="1" dirty="0">
                <a:solidFill>
                  <a:srgbClr val="CC0099"/>
                </a:solidFill>
              </a:rPr>
              <a:t>40%</a:t>
            </a:r>
            <a:r>
              <a:rPr lang="en-US" sz="1333" b="1" dirty="0"/>
              <a:t>          </a:t>
            </a:r>
            <a:r>
              <a:rPr lang="en-US" sz="1333" b="1" dirty="0">
                <a:solidFill>
                  <a:srgbClr val="006600"/>
                </a:solidFill>
              </a:rPr>
              <a:t>16%</a:t>
            </a:r>
          </a:p>
        </p:txBody>
      </p:sp>
      <p:sp>
        <p:nvSpPr>
          <p:cNvPr id="22537" name="Line 17"/>
          <p:cNvSpPr>
            <a:spLocks noChangeShapeType="1"/>
          </p:cNvSpPr>
          <p:nvPr/>
        </p:nvSpPr>
        <p:spPr bwMode="auto">
          <a:xfrm>
            <a:off x="457200" y="3696902"/>
            <a:ext cx="51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121" tIns="34561" rIns="69121" bIns="34561"/>
          <a:lstStyle/>
          <a:p>
            <a:endParaRPr lang="en-US"/>
          </a:p>
        </p:txBody>
      </p:sp>
      <p:sp>
        <p:nvSpPr>
          <p:cNvPr id="22538" name="Text Box 4"/>
          <p:cNvSpPr txBox="1">
            <a:spLocks noChangeArrowheads="1"/>
          </p:cNvSpPr>
          <p:nvPr/>
        </p:nvSpPr>
        <p:spPr bwMode="auto">
          <a:xfrm>
            <a:off x="5847419" y="2202324"/>
            <a:ext cx="2707200" cy="28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2" tIns="38096" rIns="76192" bIns="38096">
            <a:spAutoFit/>
          </a:bodyPr>
          <a:lstStyle>
            <a:lvl1pPr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333" b="1"/>
              <a:t>acceptance   &gt;   ± 180 mrad</a:t>
            </a: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 rot="-5400000">
            <a:off x="2643250" y="3590700"/>
            <a:ext cx="243625" cy="192000"/>
          </a:xfrm>
          <a:prstGeom prst="rightArrow">
            <a:avLst>
              <a:gd name="adj1" fmla="val 50000"/>
              <a:gd name="adj2" fmla="val 5456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76192" tIns="38096" rIns="76192" bIns="38096" anchor="ctr"/>
          <a:lstStyle/>
          <a:p>
            <a:pPr algn="ctr" defTabSz="761981"/>
            <a:endParaRPr lang="it-IT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38923" name="AutoShape 11"/>
          <p:cNvSpPr>
            <a:spLocks noChangeArrowheads="1"/>
          </p:cNvSpPr>
          <p:nvPr/>
        </p:nvSpPr>
        <p:spPr bwMode="auto">
          <a:xfrm rot="-5400000">
            <a:off x="3803650" y="3591900"/>
            <a:ext cx="244826" cy="188400"/>
          </a:xfrm>
          <a:prstGeom prst="rightArrow">
            <a:avLst>
              <a:gd name="adj1" fmla="val 50000"/>
              <a:gd name="adj2" fmla="val 5468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76192" tIns="38096" rIns="76192" bIns="38096" anchor="ctr"/>
          <a:lstStyle/>
          <a:p>
            <a:pPr algn="ctr" defTabSz="761981"/>
            <a:endParaRPr lang="it-IT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 rot="5400000">
            <a:off x="3275649" y="3595501"/>
            <a:ext cx="252027" cy="200400"/>
          </a:xfrm>
          <a:prstGeom prst="rightArrow">
            <a:avLst>
              <a:gd name="adj1" fmla="val 50000"/>
              <a:gd name="adj2" fmla="val 3143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76192" tIns="38096" rIns="76192" bIns="38096" anchor="ctr"/>
          <a:lstStyle/>
          <a:p>
            <a:pPr algn="ctr" defTabSz="761981"/>
            <a:endParaRPr lang="it-IT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2544" name="Text Box 34"/>
          <p:cNvSpPr txBox="1">
            <a:spLocks noChangeArrowheads="1"/>
          </p:cNvSpPr>
          <p:nvPr/>
        </p:nvSpPr>
        <p:spPr bwMode="auto">
          <a:xfrm>
            <a:off x="5942400" y="225625"/>
            <a:ext cx="203712" cy="34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121" tIns="34561" rIns="69121" bIns="34561">
            <a:spAutoFit/>
          </a:bodyPr>
          <a:lstStyle/>
          <a:p>
            <a:r>
              <a:rPr lang="it-IT"/>
              <a:t> </a:t>
            </a:r>
          </a:p>
        </p:txBody>
      </p:sp>
      <p:sp>
        <p:nvSpPr>
          <p:cNvPr id="805924" name="Text Box 36"/>
          <p:cNvSpPr txBox="1">
            <a:spLocks noChangeArrowheads="1"/>
          </p:cNvSpPr>
          <p:nvPr/>
        </p:nvSpPr>
        <p:spPr bwMode="auto">
          <a:xfrm>
            <a:off x="5608801" y="3602779"/>
            <a:ext cx="1869233" cy="27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121" tIns="34561" rIns="69121" bIns="34561">
            <a:spAutoFit/>
          </a:bodyPr>
          <a:lstStyle/>
          <a:p>
            <a:r>
              <a:rPr lang="it-IT" sz="1333" b="1" dirty="0">
                <a:solidFill>
                  <a:srgbClr val="FF0000"/>
                </a:solidFill>
              </a:rPr>
              <a:t>opposite </a:t>
            </a:r>
            <a:r>
              <a:rPr lang="it-IT" sz="1333" b="1" dirty="0" err="1">
                <a:solidFill>
                  <a:srgbClr val="FF0000"/>
                </a:solidFill>
              </a:rPr>
              <a:t>polarisation</a:t>
            </a:r>
            <a:endParaRPr lang="it-IT" sz="1333" b="1" dirty="0">
              <a:solidFill>
                <a:srgbClr val="FF0000"/>
              </a:solidFill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436000" y="4988924"/>
            <a:ext cx="2707200" cy="4871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2" tIns="38096" rIns="76192" bIns="38096">
            <a:spAutoFit/>
          </a:bodyPr>
          <a:lstStyle>
            <a:lvl1pPr marL="260350" indent="-260350" defTabSz="1008063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1008063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1008063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1008063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1008063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333" b="1" i="1"/>
              <a:t>no evidence for relevant 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333" b="1" i="1"/>
              <a:t>nuclear effects </a:t>
            </a:r>
            <a:r>
              <a:rPr lang="en-US" sz="1333" i="1"/>
              <a:t>(160 GeV)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943201" y="5236750"/>
            <a:ext cx="1439999" cy="4782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9121" tIns="34561" rIns="69121" bIns="34561" numCol="1" rtlCol="0" anchor="t" anchorCtr="0" compatLnSpc="1">
            <a:prstTxWarp prst="textNoShape">
              <a:avLst/>
            </a:prstTxWarp>
          </a:bodyPr>
          <a:lstStyle/>
          <a:p>
            <a:pPr defTabSz="345591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083">
              <a:latin typeface="Arial" charset="0"/>
            </a:endParaRPr>
          </a:p>
        </p:txBody>
      </p:sp>
      <p:pic>
        <p:nvPicPr>
          <p:cNvPr id="23" name="Picture 15" descr="zpri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0801" y="1104900"/>
            <a:ext cx="3063875" cy="208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ight Arrow 24"/>
          <p:cNvSpPr>
            <a:spLocks noChangeArrowheads="1"/>
          </p:cNvSpPr>
          <p:nvPr/>
        </p:nvSpPr>
        <p:spPr bwMode="auto">
          <a:xfrm rot="5400000">
            <a:off x="6376580" y="1942584"/>
            <a:ext cx="527843" cy="733663"/>
          </a:xfrm>
          <a:prstGeom prst="rightArrow">
            <a:avLst>
              <a:gd name="adj1" fmla="val 50000"/>
              <a:gd name="adj2" fmla="val 49907"/>
            </a:avLst>
          </a:prstGeom>
          <a:noFill/>
          <a:ln w="57150" cmpd="thinThick" algn="ctr">
            <a:solidFill>
              <a:srgbClr val="00B05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  <p:sp>
        <p:nvSpPr>
          <p:cNvPr id="26" name="Right Arrow 25"/>
          <p:cNvSpPr>
            <a:spLocks noChangeArrowheads="1"/>
          </p:cNvSpPr>
          <p:nvPr/>
        </p:nvSpPr>
        <p:spPr bwMode="auto">
          <a:xfrm rot="-5400000">
            <a:off x="6923606" y="1940600"/>
            <a:ext cx="526521" cy="733663"/>
          </a:xfrm>
          <a:prstGeom prst="rightArrow">
            <a:avLst>
              <a:gd name="adj1" fmla="val 50000"/>
              <a:gd name="adj2" fmla="val 49894"/>
            </a:avLst>
          </a:prstGeom>
          <a:noFill/>
          <a:ln w="57150" cmpd="thinThick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  <p:sp>
        <p:nvSpPr>
          <p:cNvPr id="27" name="Right Arrow 26"/>
          <p:cNvSpPr>
            <a:spLocks noChangeArrowheads="1"/>
          </p:cNvSpPr>
          <p:nvPr/>
        </p:nvSpPr>
        <p:spPr bwMode="auto">
          <a:xfrm rot="5400000">
            <a:off x="7837741" y="1940600"/>
            <a:ext cx="526521" cy="733663"/>
          </a:xfrm>
          <a:prstGeom prst="rightArrow">
            <a:avLst>
              <a:gd name="adj1" fmla="val 50000"/>
              <a:gd name="adj2" fmla="val 49894"/>
            </a:avLst>
          </a:prstGeom>
          <a:noFill/>
          <a:ln w="57150" cmpd="thinThick" algn="ctr">
            <a:solidFill>
              <a:srgbClr val="00B05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  <p:sp>
        <p:nvSpPr>
          <p:cNvPr id="28" name="Right Arrow 27"/>
          <p:cNvSpPr>
            <a:spLocks noChangeArrowheads="1"/>
          </p:cNvSpPr>
          <p:nvPr/>
        </p:nvSpPr>
        <p:spPr bwMode="auto">
          <a:xfrm rot="-5400000">
            <a:off x="7368106" y="1940600"/>
            <a:ext cx="526521" cy="733663"/>
          </a:xfrm>
          <a:prstGeom prst="rightArrow">
            <a:avLst>
              <a:gd name="adj1" fmla="val 50000"/>
              <a:gd name="adj2" fmla="val 49894"/>
            </a:avLst>
          </a:prstGeom>
          <a:noFill/>
          <a:ln w="57150" cmpd="thinThick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20000"/>
              </a:spcBef>
              <a:buSzPct val="55000"/>
            </a:pPr>
            <a:endParaRPr lang="en-US"/>
          </a:p>
        </p:txBody>
      </p:sp>
      <p:sp>
        <p:nvSpPr>
          <p:cNvPr id="32" name="Rectangle 31"/>
          <p:cNvSpPr/>
          <p:nvPr/>
        </p:nvSpPr>
        <p:spPr bwMode="auto">
          <a:xfrm>
            <a:off x="5410200" y="3461388"/>
            <a:ext cx="3411009" cy="2033604"/>
          </a:xfrm>
          <a:prstGeom prst="rec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0" hangingPunct="0"/>
            <a:endParaRPr lang="en-US" sz="1500">
              <a:latin typeface="Arial" charset="0"/>
            </a:endParaRPr>
          </a:p>
        </p:txBody>
      </p:sp>
      <p:pic>
        <p:nvPicPr>
          <p:cNvPr id="31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801" y="3323929"/>
            <a:ext cx="3063875" cy="2084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882" y="3265443"/>
            <a:ext cx="3086780" cy="21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1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/>
      <p:bldP spid="20" grpId="0" animBg="1"/>
      <p:bldP spid="38923" grpId="0" animBg="1"/>
      <p:bldP spid="21" grpId="0" animBg="1"/>
      <p:bldP spid="805924" grpId="0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determination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0B40428-13BC-40D1-A270-0E317EB80B1F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bject 5"/>
          <p:cNvSpPr>
            <a:spLocks noChangeAspect="1"/>
          </p:cNvSpPr>
          <p:nvPr/>
        </p:nvSpPr>
        <p:spPr>
          <a:xfrm>
            <a:off x="3124200" y="1181100"/>
            <a:ext cx="5769779" cy="2765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/>
        </p:nvSpPr>
        <p:spPr>
          <a:xfrm>
            <a:off x="304800" y="1333500"/>
            <a:ext cx="2762924" cy="19334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/>
          <p:cNvSpPr/>
          <p:nvPr/>
        </p:nvSpPr>
        <p:spPr>
          <a:xfrm>
            <a:off x="395578" y="3543300"/>
            <a:ext cx="2702455" cy="17544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091028"/>
            <a:ext cx="2871788" cy="13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9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144800" y="1436657"/>
            <a:ext cx="3168000" cy="806485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</p:spPr>
        <p:txBody>
          <a:bodyPr lIns="74961" tIns="38980" rIns="74961" bIns="38980"/>
          <a:lstStyle/>
          <a:p>
            <a:pPr defTabSz="761981">
              <a:spcBef>
                <a:spcPct val="20000"/>
              </a:spcBef>
            </a:pPr>
            <a:r>
              <a:rPr lang="en-US" sz="1333" b="1" dirty="0">
                <a:solidFill>
                  <a:srgbClr val="FF0000"/>
                </a:solidFill>
              </a:rPr>
              <a:t>DIS cuts:  </a:t>
            </a:r>
            <a:r>
              <a:rPr lang="en-US" sz="1417" b="1" dirty="0">
                <a:solidFill>
                  <a:srgbClr val="000099"/>
                </a:solidFill>
              </a:rPr>
              <a:t>Q</a:t>
            </a:r>
            <a:r>
              <a:rPr lang="en-US" sz="1417" b="1" baseline="30000" dirty="0">
                <a:solidFill>
                  <a:srgbClr val="000099"/>
                </a:solidFill>
              </a:rPr>
              <a:t>2</a:t>
            </a:r>
            <a:r>
              <a:rPr lang="en-US" sz="1417" b="1" i="1" baseline="30000" dirty="0">
                <a:solidFill>
                  <a:srgbClr val="000099"/>
                </a:solidFill>
              </a:rPr>
              <a:t> </a:t>
            </a:r>
            <a:r>
              <a:rPr lang="en-US" sz="1417" b="1" dirty="0">
                <a:solidFill>
                  <a:srgbClr val="000099"/>
                </a:solidFill>
              </a:rPr>
              <a:t>&gt; 1 (</a:t>
            </a:r>
            <a:r>
              <a:rPr lang="en-US" sz="1417" b="1" dirty="0" err="1">
                <a:solidFill>
                  <a:srgbClr val="000099"/>
                </a:solidFill>
              </a:rPr>
              <a:t>GeV</a:t>
            </a:r>
            <a:r>
              <a:rPr lang="en-US" sz="1417" b="1" dirty="0">
                <a:solidFill>
                  <a:srgbClr val="000099"/>
                </a:solidFill>
              </a:rPr>
              <a:t>/c)</a:t>
            </a:r>
            <a:r>
              <a:rPr lang="en-US" sz="1417" b="1" baseline="30000" dirty="0">
                <a:solidFill>
                  <a:srgbClr val="000099"/>
                </a:solidFill>
              </a:rPr>
              <a:t>2</a:t>
            </a:r>
            <a:r>
              <a:rPr lang="en-US" sz="1417" b="1" dirty="0">
                <a:solidFill>
                  <a:srgbClr val="000099"/>
                </a:solidFill>
              </a:rPr>
              <a:t> </a:t>
            </a:r>
            <a:br>
              <a:rPr lang="en-US" sz="1417" b="1" dirty="0">
                <a:solidFill>
                  <a:srgbClr val="000099"/>
                </a:solidFill>
              </a:rPr>
            </a:br>
            <a:r>
              <a:rPr lang="en-US" sz="1417" b="1" dirty="0">
                <a:solidFill>
                  <a:srgbClr val="000099"/>
                </a:solidFill>
              </a:rPr>
              <a:t>                 0.1 &lt; </a:t>
            </a:r>
            <a:r>
              <a:rPr lang="en-US" sz="1417" b="1" i="1" dirty="0">
                <a:solidFill>
                  <a:srgbClr val="000099"/>
                </a:solidFill>
              </a:rPr>
              <a:t>y  </a:t>
            </a:r>
            <a:r>
              <a:rPr lang="en-US" sz="1417" b="1" dirty="0">
                <a:solidFill>
                  <a:srgbClr val="000099"/>
                </a:solidFill>
              </a:rPr>
              <a:t>&lt; 0.9    </a:t>
            </a:r>
            <a:br>
              <a:rPr lang="en-US" sz="1417" b="1" dirty="0">
                <a:solidFill>
                  <a:srgbClr val="000099"/>
                </a:solidFill>
              </a:rPr>
            </a:br>
            <a:r>
              <a:rPr lang="en-US" sz="1417" b="1" dirty="0">
                <a:solidFill>
                  <a:srgbClr val="000099"/>
                </a:solidFill>
              </a:rPr>
              <a:t>                 W &gt; 5 </a:t>
            </a:r>
            <a:r>
              <a:rPr lang="en-US" sz="1417" b="1" dirty="0" err="1">
                <a:solidFill>
                  <a:srgbClr val="000099"/>
                </a:solidFill>
              </a:rPr>
              <a:t>GeV</a:t>
            </a:r>
            <a:r>
              <a:rPr lang="en-US" sz="1417" b="1" dirty="0">
                <a:solidFill>
                  <a:srgbClr val="000099"/>
                </a:solidFill>
              </a:rPr>
              <a:t>/c</a:t>
            </a:r>
            <a:r>
              <a:rPr lang="en-US" sz="1417" b="1" baseline="30000" dirty="0">
                <a:solidFill>
                  <a:srgbClr val="000099"/>
                </a:solidFill>
              </a:rPr>
              <a:t>2</a:t>
            </a:r>
          </a:p>
        </p:txBody>
      </p:sp>
      <p:pic>
        <p:nvPicPr>
          <p:cNvPr id="23571" name="Picture 19" descr="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600" y="2857500"/>
            <a:ext cx="3694800" cy="2621075"/>
          </a:xfrm>
          <a:prstGeom prst="rect">
            <a:avLst/>
          </a:prstGeom>
          <a:noFill/>
        </p:spPr>
      </p:pic>
      <p:pic>
        <p:nvPicPr>
          <p:cNvPr id="23572" name="Picture 20" descr="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9400" y="512561"/>
            <a:ext cx="3744000" cy="2539467"/>
          </a:xfrm>
          <a:prstGeom prst="rect">
            <a:avLst/>
          </a:prstGeom>
          <a:noFill/>
        </p:spPr>
      </p:pic>
      <p:pic>
        <p:nvPicPr>
          <p:cNvPr id="23573" name="Picture 21" descr="q_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2876862"/>
            <a:ext cx="3859200" cy="261747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42661"/>
            <a:ext cx="9144000" cy="939800"/>
          </a:xfrm>
        </p:spPr>
        <p:txBody>
          <a:bodyPr/>
          <a:lstStyle/>
          <a:p>
            <a:r>
              <a:rPr lang="en-US" dirty="0" smtClean="0"/>
              <a:t>Kinematic distributions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3817B267-29B0-4902-BB68-EE63BB58912D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69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51202" y="1038466"/>
            <a:ext cx="3168000" cy="806485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</p:spPr>
        <p:txBody>
          <a:bodyPr lIns="74961" tIns="38980" rIns="74961" bIns="38980"/>
          <a:lstStyle/>
          <a:p>
            <a:pPr defTabSz="761981">
              <a:spcBef>
                <a:spcPct val="20000"/>
              </a:spcBef>
            </a:pPr>
            <a:r>
              <a:rPr lang="en-US" sz="1333" b="1" dirty="0">
                <a:solidFill>
                  <a:srgbClr val="FF0000"/>
                </a:solidFill>
              </a:rPr>
              <a:t>DIS cuts:  </a:t>
            </a:r>
            <a:r>
              <a:rPr lang="en-US" sz="1417" b="1" dirty="0">
                <a:solidFill>
                  <a:srgbClr val="000099"/>
                </a:solidFill>
              </a:rPr>
              <a:t>Q</a:t>
            </a:r>
            <a:r>
              <a:rPr lang="en-US" sz="1417" b="1" baseline="30000" dirty="0">
                <a:solidFill>
                  <a:srgbClr val="000099"/>
                </a:solidFill>
              </a:rPr>
              <a:t>2</a:t>
            </a:r>
            <a:r>
              <a:rPr lang="en-US" sz="1417" b="1" i="1" baseline="30000" dirty="0">
                <a:solidFill>
                  <a:srgbClr val="000099"/>
                </a:solidFill>
              </a:rPr>
              <a:t> </a:t>
            </a:r>
            <a:r>
              <a:rPr lang="en-US" sz="1417" b="1" dirty="0">
                <a:solidFill>
                  <a:srgbClr val="000099"/>
                </a:solidFill>
              </a:rPr>
              <a:t>&gt; 1 (</a:t>
            </a:r>
            <a:r>
              <a:rPr lang="en-US" sz="1417" b="1" dirty="0" err="1">
                <a:solidFill>
                  <a:srgbClr val="000099"/>
                </a:solidFill>
              </a:rPr>
              <a:t>GeV</a:t>
            </a:r>
            <a:r>
              <a:rPr lang="en-US" sz="1417" b="1" dirty="0">
                <a:solidFill>
                  <a:srgbClr val="000099"/>
                </a:solidFill>
              </a:rPr>
              <a:t>/c)</a:t>
            </a:r>
            <a:r>
              <a:rPr lang="en-US" sz="1417" b="1" baseline="30000" dirty="0">
                <a:solidFill>
                  <a:srgbClr val="000099"/>
                </a:solidFill>
              </a:rPr>
              <a:t>2</a:t>
            </a:r>
            <a:r>
              <a:rPr lang="en-US" sz="1417" b="1" dirty="0">
                <a:solidFill>
                  <a:srgbClr val="000099"/>
                </a:solidFill>
              </a:rPr>
              <a:t> </a:t>
            </a:r>
            <a:br>
              <a:rPr lang="en-US" sz="1417" b="1" dirty="0">
                <a:solidFill>
                  <a:srgbClr val="000099"/>
                </a:solidFill>
              </a:rPr>
            </a:br>
            <a:r>
              <a:rPr lang="en-US" sz="1417" b="1" dirty="0">
                <a:solidFill>
                  <a:srgbClr val="000099"/>
                </a:solidFill>
              </a:rPr>
              <a:t>                 0.1 &lt; </a:t>
            </a:r>
            <a:r>
              <a:rPr lang="en-US" sz="1417" b="1" i="1" dirty="0">
                <a:solidFill>
                  <a:srgbClr val="000099"/>
                </a:solidFill>
              </a:rPr>
              <a:t>y  </a:t>
            </a:r>
            <a:r>
              <a:rPr lang="en-US" sz="1417" b="1" dirty="0">
                <a:solidFill>
                  <a:srgbClr val="000099"/>
                </a:solidFill>
              </a:rPr>
              <a:t>&lt; 0.9    </a:t>
            </a:r>
            <a:br>
              <a:rPr lang="en-US" sz="1417" b="1" dirty="0">
                <a:solidFill>
                  <a:srgbClr val="000099"/>
                </a:solidFill>
              </a:rPr>
            </a:br>
            <a:r>
              <a:rPr lang="en-US" sz="1417" b="1" dirty="0">
                <a:solidFill>
                  <a:srgbClr val="000099"/>
                </a:solidFill>
              </a:rPr>
              <a:t>                 W &gt; 5 </a:t>
            </a:r>
            <a:r>
              <a:rPr lang="en-US" sz="1417" b="1" dirty="0" err="1">
                <a:solidFill>
                  <a:srgbClr val="000099"/>
                </a:solidFill>
              </a:rPr>
              <a:t>GeV</a:t>
            </a:r>
            <a:r>
              <a:rPr lang="en-US" sz="1417" b="1" dirty="0">
                <a:solidFill>
                  <a:srgbClr val="000099"/>
                </a:solidFill>
              </a:rPr>
              <a:t>/c</a:t>
            </a:r>
            <a:r>
              <a:rPr lang="en-US" sz="1417" b="1" baseline="30000" dirty="0">
                <a:solidFill>
                  <a:srgbClr val="000099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8771" name="Rectangle 3"/>
              <p:cNvSpPr>
                <a:spLocks noChangeArrowheads="1"/>
              </p:cNvSpPr>
              <p:nvPr/>
            </p:nvSpPr>
            <p:spPr bwMode="auto">
              <a:xfrm>
                <a:off x="651202" y="2132981"/>
                <a:ext cx="3110400" cy="1036909"/>
              </a:xfrm>
              <a:prstGeom prst="rect">
                <a:avLst/>
              </a:prstGeom>
              <a:solidFill>
                <a:schemeClr val="bg1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lIns="74961" tIns="38980" rIns="74961" bIns="38980"/>
              <a:lstStyle/>
              <a:p>
                <a:pPr defTabSz="761981" eaLnBrk="0">
                  <a:spcBef>
                    <a:spcPct val="20000"/>
                  </a:spcBef>
                </a:pPr>
                <a:r>
                  <a:rPr lang="en-US" sz="1333" b="1" dirty="0" smtClean="0">
                    <a:solidFill>
                      <a:srgbClr val="FF0000"/>
                    </a:solidFill>
                  </a:rPr>
                  <a:t>hadron selection: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33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33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1333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𝒉𝑻</m:t>
                        </m:r>
                      </m:sub>
                    </m:sSub>
                    <m:r>
                      <a:rPr lang="en-US" sz="1333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333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333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333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417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1417" b="1" dirty="0">
                    <a:solidFill>
                      <a:srgbClr val="000099"/>
                    </a:solidFill>
                  </a:rPr>
                  <a:t>GeV/c,  </a:t>
                </a:r>
              </a:p>
              <a:p>
                <a:pPr defTabSz="761981" eaLnBrk="0">
                  <a:spcBef>
                    <a:spcPct val="20000"/>
                  </a:spcBef>
                </a:pPr>
                <a:r>
                  <a:rPr lang="en-US" sz="1417" b="1" dirty="0">
                    <a:solidFill>
                      <a:srgbClr val="000099"/>
                    </a:solidFill>
                  </a:rPr>
                  <a:t>	                z&gt;0.2</a:t>
                </a:r>
              </a:p>
            </p:txBody>
          </p:sp>
        </mc:Choice>
        <mc:Fallback xmlns="">
          <p:sp>
            <p:nvSpPr>
              <p:cNvPr id="288771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202" y="2132981"/>
                <a:ext cx="3110400" cy="1036909"/>
              </a:xfrm>
              <a:prstGeom prst="rect">
                <a:avLst/>
              </a:prstGeom>
              <a:blipFill>
                <a:blip r:embed="rId3"/>
                <a:stretch>
                  <a:fillRect l="-980" t="-1765" r="-3529"/>
                </a:stretch>
              </a:blipFill>
              <a:ln w="25400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9818" name="Picture 10" descr="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909532"/>
            <a:ext cx="3579600" cy="2427854"/>
          </a:xfrm>
          <a:prstGeom prst="rect">
            <a:avLst/>
          </a:prstGeom>
          <a:noFill/>
        </p:spPr>
      </p:pic>
      <p:pic>
        <p:nvPicPr>
          <p:cNvPr id="119819" name="Picture 11" descr="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9598" y="2781300"/>
            <a:ext cx="3752400" cy="2545468"/>
          </a:xfrm>
          <a:prstGeom prst="rect">
            <a:avLst/>
          </a:prstGeom>
          <a:noFill/>
        </p:spPr>
      </p:pic>
      <p:pic>
        <p:nvPicPr>
          <p:cNvPr id="119820" name="Picture 12" descr="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5702" y="247730"/>
            <a:ext cx="3752400" cy="2545468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-31853"/>
            <a:ext cx="9144000" cy="939800"/>
          </a:xfrm>
        </p:spPr>
        <p:txBody>
          <a:bodyPr/>
          <a:lstStyle/>
          <a:p>
            <a:r>
              <a:rPr lang="en-US" dirty="0" smtClean="0"/>
              <a:t>Kinematic distributions - 2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5DE0F7C9-C89A-4D8D-B049-DC5BE91C0AE5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97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COMPASS data taking</a:t>
            </a:r>
            <a:endParaRPr lang="en-US" dirty="0"/>
          </a:p>
        </p:txBody>
      </p:sp>
      <p:graphicFrame>
        <p:nvGraphicFramePr>
          <p:cNvPr id="46288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170067"/>
              </p:ext>
            </p:extLst>
          </p:nvPr>
        </p:nvGraphicFramePr>
        <p:xfrm>
          <a:off x="360001" y="913284"/>
          <a:ext cx="8460000" cy="4581250"/>
        </p:xfrm>
        <a:graphic>
          <a:graphicData uri="http://schemas.openxmlformats.org/drawingml/2006/table">
            <a:tbl>
              <a:tblPr/>
              <a:tblGrid>
                <a:gridCol w="1806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1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8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22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6339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muon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beam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deuteron (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LiD) PT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2002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2003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2004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80% L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20% T target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polarisation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0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2006</a:t>
                      </a:r>
                    </a:p>
                  </a:txBody>
                  <a:tcPr marL="68580" marR="68580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L  target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polarisation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proton (NH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) PT</a:t>
                      </a:r>
                    </a:p>
                  </a:txBody>
                  <a:tcPr marL="68580" marR="68580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2007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50% L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 /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50% T target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polarisation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Hadron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LH target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2008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2009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6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muon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beam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proton (NH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) PT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2010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T target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polarisation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03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2011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L  target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polarisation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Hadron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Ni target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2012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Primakoff</a:t>
                      </a: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muon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beam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LH2 target 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2012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Pilot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 DVCS &amp; 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unpol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. SIDIS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6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Hadron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Proton (NH3) DT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                       PT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2015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Arial" charset="0"/>
                        </a:rPr>
                        <a:t>2018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Pilot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 DY 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run</a:t>
                      </a: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DY run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DY run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2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muon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beam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LH2 target 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2017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DVCS &amp; 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unpol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. SIDIS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2B6D6525-6D80-4A1E-BF72-F0B7EC4F5936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0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with the target longitudinally polarized:</a:t>
            </a:r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991100" y="318135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37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91100" y="318135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83568" y="1021297"/>
              <a:ext cx="7776865" cy="4162843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36095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2026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0956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Year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smtClean="0"/>
                            <a:t>Obs.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2006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𝐿𝐿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𝑄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&lt;0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𝑔</m:t>
                                </m:r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/</m:t>
                                </m:r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11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2007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,  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p>
                                </m:sSub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GB" sz="1400" i="1" smtClean="0"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Σ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553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2008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5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1,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5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500" b="0" i="1" smtClean="0">
                                            <a:latin typeface="Cambria Math"/>
                                          </a:rPr>
                                          <m:t>h</m:t>
                                        </m:r>
                                      </m:e>
                                      <m:sup>
                                        <m:r>
                                          <a:rPr lang="en-US" sz="1500" b="0" i="1" smtClean="0">
                                            <a:latin typeface="Cambria Math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15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500" b="0" i="1" smtClean="0">
                                            <a:latin typeface="Cambria Math"/>
                                          </a:rPr>
                                          <m:t>h</m:t>
                                        </m:r>
                                      </m:e>
                                      <m:sup>
                                        <m:r>
                                          <a:rPr lang="en-US" sz="1500" b="0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sup>
                                </m:sSubSup>
                              </m:oMath>
                            </m:oMathPara>
                          </a14:m>
                          <a:endParaRPr lang="en-GB" sz="15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  <a:ea typeface="Cambria Math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  <a:ea typeface="Cambria Math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  <a:ea typeface="Cambria Math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  <a:ea typeface="Cambria Math"/>
                                      </a:rPr>
                                      <m:t>𝑣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2009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1,</m:t>
                                    </m:r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/>
                                </m:sSubSup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1,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</m:sup>
                                </m:sSubSup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1,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  <a:ea typeface="Cambria Math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  <a:ea typeface="Cambria Math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  <a:ea typeface="Cambria Math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  <a:ea typeface="Cambria Math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sz="1400" b="0" i="0" smtClean="0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l-GR" sz="140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  <a:ea typeface="Cambria Math"/>
                                      </a:rPr>
                                      <m:t>𝑢</m:t>
                                    </m:r>
                                  </m:e>
                                </m:acc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l-GR" sz="140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  <a:ea typeface="Cambria Math"/>
                                      </a:rPr>
                                      <m:t>𝑑</m:t>
                                    </m:r>
                                  </m:e>
                                </m:acc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, 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  <a:ea typeface="Cambria Math"/>
                                      </a:rPr>
                                      <m:t>=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sz="1400" i="1" smtClean="0">
                                        <a:latin typeface="Cambria Math"/>
                                        <a:ea typeface="Cambria Math"/>
                                      </a:rPr>
                                      <m:t>Δ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l-GR" sz="140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𝑠</m:t>
                                        </m:r>
                                      </m:e>
                                    </m:acc>
                                  </m:e>
                                </m:d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2010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,  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𝑁𝑆</m:t>
                                    </m:r>
                                  </m:sup>
                                </m:sSub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GB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𝑔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𝐴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GB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𝑔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𝑉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2010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1,</m:t>
                                    </m:r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/>
                                </m:sSubSup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1,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</m:sup>
                                </m:sSubSup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1,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</m:sup>
                                </m:sSub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GB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1,</m:t>
                                    </m:r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/>
                                </m:sSubSup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1,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</m:sup>
                                </m:sSubSup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1,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𝑢</m:t>
                                </m:r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, 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l-GR" sz="140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  <a:ea typeface="Cambria Math"/>
                                      </a:rPr>
                                      <m:t>𝑢</m:t>
                                    </m:r>
                                  </m:e>
                                </m:acc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, 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l-GR" sz="140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  <a:ea typeface="Cambria Math"/>
                                      </a:rPr>
                                      <m:t>𝑑</m:t>
                                    </m:r>
                                  </m:e>
                                </m:acc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l-GR" sz="140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  <a:ea typeface="Cambria Math"/>
                                      </a:rPr>
                                      <m:t>𝑑</m:t>
                                    </m:r>
                                  </m:e>
                                </m:acc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, 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l-GR" sz="140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  <a:ea typeface="Cambria Math"/>
                                      </a:rPr>
                                      <m:t>𝑠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smtClean="0"/>
                            <a:t>2010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 </m:t>
                              </m:r>
                              <m:func>
                                <m:func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func>
                                <m:func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oMath>
                          </a14:m>
                          <a:r>
                            <a:rPr lang="en-GB" sz="1400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unc>
                                <m:func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oMath>
                          </a14:m>
                          <a:r>
                            <a:rPr lang="en-GB" sz="1400" dirty="0" smtClean="0"/>
                            <a:t> asyms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4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GB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400" dirty="0" smtClean="0"/>
                            <a:t>,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4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GB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4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GB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p>
                              </m:sSub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GB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GB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4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GB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4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GB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400" dirty="0" smtClean="0"/>
                            <a:t>,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2013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𝐿𝐿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𝑔</m:t>
                                </m:r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/</m:t>
                                </m:r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2013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𝐷</m:t>
                                    </m:r>
                                  </m:sub>
                                  <m:sup>
                                    <m:r>
                                      <a:rPr lang="en-GB" sz="1400" i="1" smtClean="0">
                                        <a:latin typeface="Cambria Math"/>
                                        <a:ea typeface="Cambria Math"/>
                                      </a:rPr>
                                      <m:t>𝛾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  <a:ea typeface="Cambria Math"/>
                                      </a:rPr>
                                      <m:t>𝑁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400" i="1" smtClean="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oMath>
                          </a14:m>
                          <a:r>
                            <a:rPr lang="en-GB" sz="1400" dirty="0" smtClean="0"/>
                            <a:t> in</a:t>
                          </a:r>
                          <a:r>
                            <a:rPr lang="en-GB" sz="1400" baseline="0" dirty="0" smtClean="0"/>
                            <a:t> LO and NLO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smtClean="0"/>
                            <a:t>2015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𝑁𝑆</m:t>
                                    </m:r>
                                  </m:sup>
                                </m:sSub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ΔΣ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r>
                                  <a:rPr lang="en-US" sz="1400" b="0" i="1" smtClean="0">
                                    <a:latin typeface="Cambria Math"/>
                                    <a:ea typeface="Cambria Math"/>
                                  </a:rPr>
                                  <m:t>𝑢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400" i="1" smtClean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l-GR" sz="140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  <a:ea typeface="Cambria Math"/>
                                      </a:rPr>
                                      <m:t>𝑢</m:t>
                                    </m:r>
                                  </m:e>
                                </m:acc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2939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smtClean="0"/>
                            <a:t>2015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𝐿𝐿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ea typeface="Cambria Math"/>
                            </a:rPr>
                            <a:t>NLO</a:t>
                          </a:r>
                          <a:r>
                            <a:rPr lang="en-US" sz="1400" baseline="0" dirty="0" smtClean="0">
                              <a:ea typeface="Cambria Math"/>
                            </a:rPr>
                            <a:t> QCD fits for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400" i="1" smtClean="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oMath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83568" y="1021297"/>
              <a:ext cx="7776865" cy="4162843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36095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2026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0956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Year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smtClean="0"/>
                            <a:t>Obs.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2006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101" t="-100000" r="-94128" b="-9779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151378" t="-100000" r="-984" b="-9779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11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2007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101" t="-231373" r="-94128" b="-10313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151378" t="-231373" r="-984" b="-10313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553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2008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101" t="-291379" r="-94128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151378" t="-291379" r="-984" b="-8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2009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101" t="-384746" r="-94128" b="-693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151378" t="-384746" r="-984" b="-69322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2010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101" t="-493103" r="-94128" b="-605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151378" t="-493103" r="-984" b="-6051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2010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101" t="-593103" r="-94128" b="-505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151378" t="-593103" r="-984" b="-5051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smtClean="0"/>
                            <a:t>2010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101" t="-693103" r="-94128" b="-405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151378" t="-693103" r="-984" b="-4051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2013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101" t="-779661" r="-94128" b="-2983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151378" t="-779661" r="-984" b="-298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2013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101" t="-894828" r="-94128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151378" t="-894828" r="-984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smtClean="0"/>
                            <a:t>2015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101" t="-994828" r="-94128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151378" t="-994828" r="-984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3023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smtClean="0"/>
                            <a:t>2015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101" t="-1270000" r="-94128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151378" t="-1270000" r="-984" b="-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7BF5C258-7042-45FA-97E8-0B16981131FD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9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with the target transversely polarized:</a:t>
            </a:r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991100" y="318135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61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91100" y="318135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21550" y="859279"/>
              <a:ext cx="7722858" cy="449353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3515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29721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07414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Year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 smtClean="0"/>
                            <a:t>Obs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2005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First </a:t>
                          </a:r>
                          <a:r>
                            <a:rPr lang="en-US" sz="1400" baseline="30000" dirty="0" smtClean="0"/>
                            <a:t>6</a:t>
                          </a:r>
                          <a:r>
                            <a:rPr lang="en-US" sz="1400" baseline="0" dirty="0" smtClean="0"/>
                            <a:t>LiD data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2006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  <m:r>
                                  <a:rPr lang="en-US" sz="15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5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Full</a:t>
                          </a:r>
                          <a:r>
                            <a:rPr lang="en-US" sz="1400" baseline="0" dirty="0" smtClean="0"/>
                            <a:t> </a:t>
                          </a:r>
                          <a:r>
                            <a:rPr lang="en-US" sz="1400" baseline="30000" dirty="0" smtClean="0"/>
                            <a:t>6</a:t>
                          </a:r>
                          <a:r>
                            <a:rPr lang="en-US" sz="1400" baseline="0" dirty="0" smtClean="0"/>
                            <a:t>LiD statistics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041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2009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5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15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500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sz="1500" b="0" i="1" smtClean="0">
                                            <a:latin typeface="Cambria Math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500" b="0" i="1" smtClean="0">
                                        <a:latin typeface="Cambria Math"/>
                                        <a:ea typeface="Cambria Math"/>
                                      </a:rPr>
                                      <m:t>, </m:t>
                                    </m:r>
                                    <m:sSubSup>
                                      <m:sSubSupPr>
                                        <m:ctrlPr>
                                          <a:rPr lang="en-US" sz="15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0</m:t>
                                        </m:r>
                                      </m:sup>
                                    </m:sSubSup>
                                  </m:sup>
                                </m:sSubSup>
                                <m:r>
                                  <a:rPr lang="en-US" sz="15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5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15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500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sz="1500" b="0" i="1" smtClean="0">
                                            <a:latin typeface="Cambria Math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500" b="0" i="1" smtClean="0">
                                        <a:latin typeface="Cambria Math"/>
                                        <a:ea typeface="Cambria Math"/>
                                      </a:rPr>
                                      <m:t>, </m:t>
                                    </m:r>
                                    <m:sSubSup>
                                      <m:sSubSupPr>
                                        <m:ctrlPr>
                                          <a:rPr lang="en-US" sz="15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0</m:t>
                                        </m:r>
                                      </m:sup>
                                    </m:sSubSup>
                                  </m:sup>
                                </m:sSubSup>
                              </m:oMath>
                            </m:oMathPara>
                          </a14:m>
                          <a:endParaRPr lang="en-GB" sz="15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Full</a:t>
                          </a:r>
                          <a:r>
                            <a:rPr lang="en-US" sz="1400" baseline="0" dirty="0" smtClean="0"/>
                            <a:t> </a:t>
                          </a:r>
                          <a:r>
                            <a:rPr lang="en-US" sz="1400" baseline="30000" dirty="0" smtClean="0"/>
                            <a:t>6</a:t>
                          </a:r>
                          <a:r>
                            <a:rPr lang="en-US" sz="1400" baseline="0" dirty="0" smtClean="0"/>
                            <a:t>LiD statistics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2010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2007</a:t>
                          </a:r>
                          <a:r>
                            <a:rPr lang="en-US" sz="1400" baseline="0" dirty="0" smtClean="0"/>
                            <a:t> NH</a:t>
                          </a:r>
                          <a:r>
                            <a:rPr lang="en-US" sz="1400" baseline="-25000" dirty="0" smtClean="0"/>
                            <a:t>3</a:t>
                          </a:r>
                          <a:r>
                            <a:rPr lang="en-US" sz="1400" baseline="0" dirty="0" smtClean="0"/>
                            <a:t> data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2012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𝑈𝑇</m:t>
                                    </m:r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𝑠𝑖𝑛</m:t>
                                    </m:r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/>
                                          </a:rPr>
                                          <m:t>𝑅𝑆</m:t>
                                        </m:r>
                                      </m:sub>
                                    </m:sSub>
                                  </m:sup>
                                </m:sSubSup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𝑈𝑇</m:t>
                                    </m:r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𝑠𝑖𝑛</m:t>
                                    </m:r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/>
                                          </a:rPr>
                                          <m:t>𝑅𝑆</m:t>
                                        </m:r>
                                      </m:sub>
                                    </m:sSub>
                                  </m:sup>
                                </m:sSubSup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dirty="0" smtClean="0"/>
                                  <m:t>Full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baseline="30000" dirty="0" smtClean="0"/>
                                  <m:t>6</m:t>
                                </m:r>
                                <m:r>
                                  <m:rPr>
                                    <m:nor/>
                                  </m:rPr>
                                  <a:rPr lang="en-US" sz="1400" baseline="0" dirty="0" smtClean="0"/>
                                  <m:t>LiD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baseline="0" dirty="0" smtClean="0"/>
                                  <m:t> 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2012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dirty="0" smtClean="0"/>
                                  <m:t>Full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dirty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baseline="0" dirty="0" smtClean="0"/>
                                  <m:t>NH</m:t>
                                </m:r>
                                <m:r>
                                  <m:rPr>
                                    <m:nor/>
                                  </m:rPr>
                                  <a:rPr lang="en-US" sz="1400" baseline="-25000" dirty="0" smtClean="0"/>
                                  <m:t>3</m:t>
                                </m:r>
                                <m:r>
                                  <m:rPr>
                                    <m:nor/>
                                  </m:rPr>
                                  <a:rPr lang="en-US" sz="1400" baseline="0" dirty="0" smtClean="0"/>
                                  <m:t>statistics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991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2012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𝑈𝑇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𝑠𝑖𝑛</m:t>
                                  </m:r>
                                  <m:d>
                                    <m:d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𝜌</m:t>
                                          </m:r>
                                        </m:sub>
                                      </m:sSub>
                                      <m:r>
                                        <a:rPr lang="en-US" sz="14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bSup>
                            </m:oMath>
                          </a14:m>
                          <a:r>
                            <a:rPr lang="en-GB" sz="14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𝑈𝑇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𝑝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𝑠𝑖𝑛</m:t>
                                  </m:r>
                                  <m:d>
                                    <m:d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𝜌</m:t>
                                          </m:r>
                                        </m:sub>
                                      </m:sSub>
                                      <m:r>
                                        <a:rPr lang="en-US" sz="14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bSup>
                            </m:oMath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Exclusive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baseline="0" dirty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1400" i="1" baseline="0" dirty="0" smtClean="0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1400" b="0" i="1" baseline="0" dirty="0" smtClean="0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991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2013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𝑈𝑇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𝜌</m:t>
                                            </m:r>
                                          </m:sub>
                                        </m:s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𝑆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sup>
                                </m:sSubSup>
                                <m:r>
                                  <m:rPr>
                                    <m:nor/>
                                  </m:rPr>
                                  <a:rPr lang="en-GB" sz="1400" dirty="0" smtClean="0"/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𝑈𝑇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𝜌</m:t>
                                            </m:r>
                                          </m:sub>
                                        </m:s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𝑆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Exclusive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baseline="0" dirty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1400" i="1" baseline="0" dirty="0" smtClean="0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1400" b="0" i="1" baseline="0" dirty="0" smtClean="0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baseline="0" dirty="0" smtClean="0"/>
                            <a:t>, all </a:t>
                          </a:r>
                          <a:r>
                            <a:rPr lang="en-US" sz="1400" baseline="0" dirty="0" err="1" smtClean="0"/>
                            <a:t>asyms</a:t>
                          </a:r>
                          <a:r>
                            <a:rPr lang="en-US" sz="1400" baseline="0" dirty="0" smtClean="0"/>
                            <a:t>.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smtClean="0"/>
                            <a:t>2014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𝑈𝑇</m:t>
                                    </m:r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𝑠𝑖𝑛</m:t>
                                    </m:r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/>
                                          </a:rPr>
                                          <m:t>𝑅𝑆</m:t>
                                        </m:r>
                                      </m:sub>
                                    </m:sSub>
                                  </m:sup>
                                </m:sSubSup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𝑈𝑇</m:t>
                                    </m:r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200" b="0" i="1" smtClean="0">
                                        <a:latin typeface="Cambria Math"/>
                                      </a:rPr>
                                      <m:t>𝑠𝑖𝑛</m:t>
                                    </m:r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/>
                                          </a:rPr>
                                          <m:t>𝑅𝑆</m:t>
                                        </m:r>
                                      </m:sub>
                                    </m:sSub>
                                  </m:sup>
                                </m:sSubSup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1400" dirty="0" smtClean="0"/>
                                <m:t>Full</m:t>
                              </m:r>
                              <m:r>
                                <m:rPr>
                                  <m:nor/>
                                </m:rPr>
                                <a:rPr lang="en-US" sz="1400" b="0" i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aseline="30000" dirty="0" smtClean="0"/>
                                <m:t>6</m:t>
                              </m:r>
                              <m:r>
                                <m:rPr>
                                  <m:nor/>
                                </m:rPr>
                                <a:rPr lang="en-US" sz="1400" baseline="0" dirty="0" smtClean="0"/>
                                <m:t>LiD</m:t>
                              </m:r>
                              <m:r>
                                <m:rPr>
                                  <m:nor/>
                                </m:rPr>
                                <a:rPr lang="en-US" sz="1400" b="0" i="0" baseline="0" dirty="0" smtClean="0"/>
                                <m:t> </m:t>
                              </m:r>
                            </m:oMath>
                          </a14:m>
                          <a:r>
                            <a:rPr lang="en-GB" sz="1400" dirty="0" smtClean="0"/>
                            <a:t>and </a:t>
                          </a:r>
                          <a:r>
                            <a:rPr lang="en-US" sz="1400" baseline="0" dirty="0" smtClean="0"/>
                            <a:t>NH</a:t>
                          </a:r>
                          <a:r>
                            <a:rPr lang="en-US" sz="1400" baseline="-25000" dirty="0" smtClean="0"/>
                            <a:t>3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4041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2014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𝑆𝑖𝑣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5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15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500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sz="1500" b="0" i="1" smtClean="0">
                                            <a:latin typeface="Cambria Math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500" b="0" i="1" smtClean="0">
                                        <a:latin typeface="Cambria Math"/>
                                        <a:ea typeface="Cambria Math"/>
                                      </a:rPr>
                                      <m:t>, </m:t>
                                    </m:r>
                                    <m:sSubSup>
                                      <m:sSubSupPr>
                                        <m:ctrlPr>
                                          <a:rPr lang="en-US" sz="15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0</m:t>
                                        </m:r>
                                      </m:sup>
                                    </m:sSubSup>
                                  </m:sup>
                                </m:sSubSup>
                                <m:r>
                                  <a:rPr lang="en-US" sz="15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𝐶𝑜𝑙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, </m:t>
                                    </m:r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5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5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15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500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sz="1500" b="0" i="1" smtClean="0">
                                            <a:latin typeface="Cambria Math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  <m:r>
                                      <a:rPr lang="en-US" sz="1500" b="0" i="1" smtClean="0">
                                        <a:latin typeface="Cambria Math"/>
                                        <a:ea typeface="Cambria Math"/>
                                      </a:rPr>
                                      <m:t>, </m:t>
                                    </m:r>
                                    <m:sSubSup>
                                      <m:sSubSupPr>
                                        <m:ctrlPr>
                                          <a:rPr lang="en-US" sz="15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sz="15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0</m:t>
                                        </m:r>
                                      </m:sup>
                                    </m:sSubSup>
                                  </m:sup>
                                </m:sSubSup>
                              </m:oMath>
                            </m:oMathPara>
                          </a14:m>
                          <a:endParaRPr lang="en-GB" sz="15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Full</a:t>
                          </a:r>
                          <a:r>
                            <a:rPr lang="en-US" sz="1400" baseline="0" dirty="0" smtClean="0"/>
                            <a:t> NH</a:t>
                          </a:r>
                          <a:r>
                            <a:rPr lang="en-US" sz="1400" baseline="-25000" dirty="0" smtClean="0"/>
                            <a:t>3</a:t>
                          </a:r>
                          <a:r>
                            <a:rPr lang="en-US" sz="1400" baseline="0" dirty="0" smtClean="0"/>
                            <a:t> statistics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3787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smtClean="0"/>
                            <a:t>2015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500" dirty="0" smtClean="0"/>
                            <a:t>Interplay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𝑈𝑇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𝑠𝑖𝑛</m:t>
                                  </m:r>
                                  <m:sSub>
                                    <m:sSubPr>
                                      <m:ctrlPr>
                                        <a:rPr lang="en-US" sz="15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 b="0" i="1" smtClean="0"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500" b="0" i="1" smtClean="0">
                                          <a:latin typeface="Cambria Math"/>
                                        </a:rPr>
                                        <m:t>𝑅𝑆</m:t>
                                      </m:r>
                                    </m:sub>
                                  </m:sSub>
                                </m:sup>
                              </m:sSubSup>
                            </m:oMath>
                          </a14:m>
                          <a:r>
                            <a:rPr lang="en-GB" sz="1500" dirty="0" smtClean="0"/>
                            <a:t> vs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𝐶𝑜𝑙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h</m:t>
                                  </m:r>
                                </m:sup>
                              </m:sSubSup>
                            </m:oMath>
                          </a14:m>
                          <a:endParaRPr lang="en-GB" sz="15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Full</a:t>
                          </a:r>
                          <a:r>
                            <a:rPr lang="en-US" sz="1400" baseline="0" dirty="0" smtClean="0"/>
                            <a:t> NH</a:t>
                          </a:r>
                          <a:r>
                            <a:rPr lang="en-US" sz="1400" baseline="-25000" dirty="0" smtClean="0"/>
                            <a:t>3</a:t>
                          </a:r>
                          <a:r>
                            <a:rPr lang="en-US" sz="1400" baseline="0" dirty="0" smtClean="0"/>
                            <a:t> statistics</a:t>
                          </a:r>
                          <a:endParaRPr lang="en-GB" sz="1400" dirty="0" smtClean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21550" y="859279"/>
              <a:ext cx="7722858" cy="449353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3515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29721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07414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Year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 smtClean="0"/>
                            <a:t>Obs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2005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220" t="-100000" r="-94085" b="-10661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First </a:t>
                          </a:r>
                          <a:r>
                            <a:rPr lang="en-US" sz="1400" baseline="30000" dirty="0" smtClean="0"/>
                            <a:t>6</a:t>
                          </a:r>
                          <a:r>
                            <a:rPr lang="en-US" sz="1400" baseline="0" dirty="0" smtClean="0"/>
                            <a:t>LiD data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2006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220" t="-203448" r="-94085" b="-9844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Full</a:t>
                          </a:r>
                          <a:r>
                            <a:rPr lang="en-US" sz="1400" baseline="0" dirty="0" smtClean="0"/>
                            <a:t> </a:t>
                          </a:r>
                          <a:r>
                            <a:rPr lang="en-US" sz="1400" baseline="30000" dirty="0" smtClean="0"/>
                            <a:t>6</a:t>
                          </a:r>
                          <a:r>
                            <a:rPr lang="en-US" sz="1400" baseline="0" dirty="0" smtClean="0"/>
                            <a:t>LiD statistics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041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2009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220" t="-262687" r="-94085" b="-7522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Full</a:t>
                          </a:r>
                          <a:r>
                            <a:rPr lang="en-US" sz="1400" baseline="0" dirty="0" smtClean="0"/>
                            <a:t> </a:t>
                          </a:r>
                          <a:r>
                            <a:rPr lang="en-US" sz="1400" baseline="30000" dirty="0" smtClean="0"/>
                            <a:t>6</a:t>
                          </a:r>
                          <a:r>
                            <a:rPr lang="en-US" sz="1400" baseline="0" dirty="0" smtClean="0"/>
                            <a:t>LiD statistics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2010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220" t="-418966" r="-94085" b="-7689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2007</a:t>
                          </a:r>
                          <a:r>
                            <a:rPr lang="en-US" sz="1400" baseline="0" dirty="0" smtClean="0"/>
                            <a:t> NH</a:t>
                          </a:r>
                          <a:r>
                            <a:rPr lang="en-US" sz="1400" baseline="-25000" dirty="0" smtClean="0"/>
                            <a:t>3</a:t>
                          </a:r>
                          <a:r>
                            <a:rPr lang="en-US" sz="1400" baseline="0" dirty="0" smtClean="0"/>
                            <a:t> data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2012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220" t="-518966" r="-94085" b="-6689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151287" t="-518966" r="-792" b="-6689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2012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220" t="-608475" r="-94085" b="-5576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151287" t="-608475" r="-792" b="-5576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114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2012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220" t="-623881" r="-94085" b="-3910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151287" t="-623881" r="-792" b="-3910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114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2013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220" t="-713235" r="-94085" b="-28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151287" t="-713235" r="-792" b="-2852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smtClean="0"/>
                            <a:t>2014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220" t="-953448" r="-94085" b="-2344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151287" t="-953448" r="-792" b="-2344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4041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2014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220" t="-911940" r="-94085" b="-1029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Full</a:t>
                          </a:r>
                          <a:r>
                            <a:rPr lang="en-US" sz="1400" baseline="0" dirty="0" smtClean="0"/>
                            <a:t> NH</a:t>
                          </a:r>
                          <a:r>
                            <a:rPr lang="en-US" sz="1400" baseline="-25000" dirty="0" smtClean="0"/>
                            <a:t>3</a:t>
                          </a:r>
                          <a:r>
                            <a:rPr lang="en-US" sz="1400" baseline="0" dirty="0" smtClean="0"/>
                            <a:t> statistics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3787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smtClean="0"/>
                            <a:t>2015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220" t="-1093548" r="-94085" b="-1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Full</a:t>
                          </a:r>
                          <a:r>
                            <a:rPr lang="en-US" sz="1400" baseline="0" dirty="0" smtClean="0"/>
                            <a:t> NH</a:t>
                          </a:r>
                          <a:r>
                            <a:rPr lang="en-US" sz="1400" baseline="-25000" dirty="0" smtClean="0"/>
                            <a:t>3</a:t>
                          </a:r>
                          <a:r>
                            <a:rPr lang="en-US" sz="1400" baseline="0" dirty="0" smtClean="0"/>
                            <a:t> statistics</a:t>
                          </a:r>
                          <a:endParaRPr lang="en-GB" sz="1400" dirty="0" smtClean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6CFD2752-CC19-43D4-973A-818413B0BD68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5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with </a:t>
            </a:r>
            <a:r>
              <a:rPr lang="en-US" dirty="0" err="1" smtClean="0"/>
              <a:t>unpolarised</a:t>
            </a:r>
            <a:r>
              <a:rPr lang="en-US" dirty="0" smtClean="0"/>
              <a:t> targets:</a:t>
            </a:r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991100" y="318135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85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91100" y="318135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83568" y="1557095"/>
              <a:ext cx="7403436" cy="285734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29560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16083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94699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Year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 smtClean="0"/>
                            <a:t>Obs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2013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𝑑𝑛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h</m:t>
                                        </m:r>
                                      </m:sup>
                                    </m:sSup>
                                  </m:num>
                                  <m:den>
                                    <m:d>
                                      <m:d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GB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𝑑𝑁</m:t>
                                            </m:r>
                                          </m:e>
                                          <m:sup>
                                            <m:r>
                                              <a:rPr lang="en-GB" sz="140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𝜇</m:t>
                                            </m:r>
                                          </m:sup>
                                        </m:sSup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𝑑𝑧</m:t>
                                        </m:r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𝑑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𝑇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den>
                                </m:f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 smtClean="0"/>
                            <a:t>Unpolarized</a:t>
                          </a:r>
                          <a:r>
                            <a:rPr lang="en-US" sz="1400" baseline="0" dirty="0" smtClean="0"/>
                            <a:t> multiplicities on d, 2004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36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2014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𝑈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15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500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15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5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𝑈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15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500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15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15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5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oMath>
                          </a14:m>
                          <a:r>
                            <a:rPr lang="en-GB" sz="15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𝐿𝑈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15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5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15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5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oMath>
                          </a14:m>
                          <a:endParaRPr lang="en-GB" sz="15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2004,</a:t>
                          </a:r>
                          <a:r>
                            <a:rPr lang="en-US" sz="1400" baseline="0" dirty="0" smtClean="0"/>
                            <a:t> part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5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2016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𝑑𝑛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p>
                                    </m:sSup>
                                  </m:num>
                                  <m:den>
                                    <m:d>
                                      <m:d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GB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𝑑𝑁</m:t>
                                            </m:r>
                                          </m:e>
                                          <m:sup>
                                            <m:r>
                                              <a:rPr lang="en-GB" sz="140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𝜇</m:t>
                                            </m:r>
                                          </m:sup>
                                        </m:sSup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𝑑𝑧</m:t>
                                        </m:r>
                                      </m:e>
                                    </m:d>
                                  </m:den>
                                </m:f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 smtClean="0"/>
                            <a:t>Unpolarized</a:t>
                          </a:r>
                          <a:r>
                            <a:rPr lang="en-US" sz="1400" baseline="0" dirty="0" smtClean="0"/>
                            <a:t> multiplicities on d, 2006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2016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𝑑𝑛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h</m:t>
                                        </m:r>
                                      </m:sup>
                                    </m:sSup>
                                  </m:num>
                                  <m:den>
                                    <m:d>
                                      <m:d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GB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𝑑𝑁</m:t>
                                            </m:r>
                                          </m:e>
                                          <m:sup>
                                            <m:r>
                                              <a:rPr lang="en-GB" sz="140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𝜇</m:t>
                                            </m:r>
                                          </m:sup>
                                        </m:sSup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𝑑𝑧</m:t>
                                        </m:r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𝑑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𝑇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den>
                                </m:f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 smtClean="0"/>
                            <a:t>Unpolarized</a:t>
                          </a:r>
                          <a:r>
                            <a:rPr lang="en-US" sz="1400" baseline="0" dirty="0" smtClean="0"/>
                            <a:t> multiplicities on d, 2006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2016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𝑑𝑛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sup>
                                    </m:sSup>
                                  </m:num>
                                  <m:den>
                                    <m:d>
                                      <m:d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GB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𝑑𝑁</m:t>
                                            </m:r>
                                          </m:e>
                                          <m:sup>
                                            <m:r>
                                              <a:rPr lang="en-GB" sz="140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𝜇</m:t>
                                            </m:r>
                                          </m:sup>
                                        </m:sSup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𝑑𝑧</m:t>
                                        </m:r>
                                      </m:e>
                                    </m:d>
                                  </m:den>
                                </m:f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 smtClean="0"/>
                            <a:t>Unpolarized</a:t>
                          </a:r>
                          <a:r>
                            <a:rPr lang="en-US" sz="1400" baseline="0" dirty="0" smtClean="0"/>
                            <a:t> multiplicities on d, 2006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83568" y="1557095"/>
              <a:ext cx="7403436" cy="285734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29560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16083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94699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Year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 smtClean="0"/>
                            <a:t>Obs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2013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313" t="-100000" r="-94208" b="-625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 smtClean="0"/>
                            <a:t>Unpolarized</a:t>
                          </a:r>
                          <a:r>
                            <a:rPr lang="en-US" sz="1400" baseline="0" dirty="0" smtClean="0"/>
                            <a:t> multiplicities on d, 2004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36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2014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313" t="-193443" r="-94208" b="-5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2004,</a:t>
                          </a:r>
                          <a:r>
                            <a:rPr lang="en-US" sz="1400" baseline="0" dirty="0" smtClean="0"/>
                            <a:t> part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5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2016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313" t="-410345" r="-94208" b="-32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 smtClean="0"/>
                            <a:t>Unpolarized</a:t>
                          </a:r>
                          <a:r>
                            <a:rPr lang="en-US" sz="1400" baseline="0" dirty="0" smtClean="0"/>
                            <a:t> multiplicities on d, 2006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2016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313" t="-510345" r="-94208" b="-22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 smtClean="0"/>
                            <a:t>Unpolarized</a:t>
                          </a:r>
                          <a:r>
                            <a:rPr lang="en-US" sz="1400" baseline="0" dirty="0" smtClean="0"/>
                            <a:t> multiplicities on d, 2006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2016</a:t>
                          </a: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6"/>
                          <a:stretch>
                            <a:fillRect l="-41313" t="-600000" r="-94208" b="-125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 smtClean="0"/>
                            <a:t>Unpolarized</a:t>
                          </a:r>
                          <a:r>
                            <a:rPr lang="en-US" sz="1400" baseline="0" dirty="0" smtClean="0"/>
                            <a:t> multiplicities on d, 2006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54806"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A468D395-DC73-4353-9E51-4AE5DD9B523B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Importance of unpolarized SIDIS 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4294967295"/>
              </p:nvPr>
            </p:nvSpPr>
            <p:spPr>
              <a:xfrm>
                <a:off x="304802" y="952500"/>
                <a:ext cx="8763000" cy="4775200"/>
              </a:xfrm>
            </p:spPr>
            <p:txBody>
              <a:bodyPr/>
              <a:lstStyle/>
              <a:p>
                <a:r>
                  <a:rPr lang="en-US" sz="2000" dirty="0"/>
                  <a:t>The cross section dependence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r>
                  <a:rPr lang="en-US" sz="2000" dirty="0"/>
                  <a:t> results from:</a:t>
                </a:r>
              </a:p>
              <a:p>
                <a:pPr lvl="1"/>
                <a:r>
                  <a:rPr lang="en-US" sz="1800" dirty="0"/>
                  <a:t>intrinsic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/>
                  <a:t> of the quarks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/>
                  <a:t> generated in the quark fragmentation </a:t>
                </a:r>
              </a:p>
              <a:p>
                <a:pPr marL="205736" lvl="1" indent="0">
                  <a:buNone/>
                </a:pPr>
                <a:endParaRPr lang="en-US" sz="2000" dirty="0"/>
              </a:p>
              <a:p>
                <a:r>
                  <a:rPr lang="en-US" sz="2000" dirty="0"/>
                  <a:t>The azimuthal modulations in the unpolarised cross sections comes from:</a:t>
                </a:r>
              </a:p>
              <a:p>
                <a:pPr lvl="1"/>
                <a:r>
                  <a:rPr lang="en-US" sz="1800" dirty="0"/>
                  <a:t>Intrinsic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/>
                  <a:t> of the quarks</a:t>
                </a:r>
              </a:p>
              <a:p>
                <a:pPr lvl="1"/>
                <a:r>
                  <a:rPr lang="en-US" sz="1800" dirty="0"/>
                  <a:t>The Boer-Mulders PDF</a:t>
                </a:r>
              </a:p>
              <a:p>
                <a:pPr lvl="1"/>
                <a:endParaRPr lang="en-GB" sz="1800" dirty="0"/>
              </a:p>
              <a:p>
                <a:r>
                  <a:rPr lang="en-US" sz="2000" dirty="0"/>
                  <a:t>Difficult measurements were one has to correct for the apparatus acceptance</a:t>
                </a:r>
              </a:p>
              <a:p>
                <a:pPr marL="285744" indent="-285744"/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</a:rPr>
                  <a:t>COMPASS and HERMES have</a:t>
                </a:r>
              </a:p>
              <a:p>
                <a:pPr marL="685787" lvl="1" indent="-285744"/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results on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6</m:t>
                        </m:r>
                      </m:sup>
                      <m:e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𝐿𝑖𝐷</m:t>
                        </m:r>
                      </m:e>
                    </m:sPre>
                    <m:r>
                      <a:rPr lang="en-US" sz="16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and preliminary on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from COMPASS  </a:t>
                </a:r>
              </a:p>
              <a:p>
                <a:pPr marL="685787" lvl="1" indent="-285744"/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from HERMESS</a:t>
                </a:r>
                <a:endParaRPr lang="en-US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85744" indent="-285744"/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sz="1800" dirty="0">
                    <a:solidFill>
                      <a:srgbClr val="C00000"/>
                    </a:solidFill>
                  </a:rPr>
                  <a:t>COMPASS-II, measurements on LH</a:t>
                </a:r>
                <a:r>
                  <a:rPr lang="en-US" sz="1800" baseline="-25000" dirty="0">
                    <a:solidFill>
                      <a:srgbClr val="C00000"/>
                    </a:solidFill>
                  </a:rPr>
                  <a:t>2</a:t>
                </a:r>
                <a:r>
                  <a:rPr lang="en-US" sz="1800" dirty="0">
                    <a:solidFill>
                      <a:srgbClr val="C00000"/>
                    </a:solidFill>
                  </a:rPr>
                  <a:t> in parallel with DVCS</a:t>
                </a:r>
              </a:p>
              <a:p>
                <a:endParaRPr lang="en-GB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04802" y="952500"/>
                <a:ext cx="8763000" cy="4775200"/>
              </a:xfrm>
              <a:blipFill>
                <a:blip r:embed="rId2"/>
                <a:stretch>
                  <a:fillRect l="-348" t="-1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52502"/>
            <a:ext cx="3886200" cy="153974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F1E5DD49-EBEC-4D9A-A31B-ADA5D0494098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9/18/2019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  <a:latin typeface="Corbel" panose="020B0503020204020204"/>
              </a:rPr>
              <a:t>Sar Wars 2019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970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uon beam: </a:t>
            </a:r>
            <a:r>
              <a:rPr lang="en-US" dirty="0"/>
              <a:t>SIDIS </a:t>
            </a:r>
            <a:r>
              <a:rPr lang="en-US" dirty="0" smtClean="0"/>
              <a:t>setup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70EDB211-93EA-4802-85AF-907CA251B616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511" name="Rectangle 20"/>
          <p:cNvSpPr>
            <a:spLocks noChangeArrowheads="1"/>
          </p:cNvSpPr>
          <p:nvPr/>
        </p:nvSpPr>
        <p:spPr bwMode="auto">
          <a:xfrm>
            <a:off x="903553" y="1016000"/>
            <a:ext cx="2984500" cy="952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195784" indent="-195784" eaLnBrk="0" hangingPunct="0">
              <a:spcBef>
                <a:spcPct val="20000"/>
              </a:spcBef>
              <a:buFontTx/>
              <a:buChar char="•"/>
            </a:pPr>
            <a:r>
              <a:rPr lang="en-US" sz="1667" b="1">
                <a:solidFill>
                  <a:srgbClr val="FF0000"/>
                </a:solidFill>
              </a:rPr>
              <a:t>high energy beam</a:t>
            </a:r>
          </a:p>
          <a:p>
            <a:pPr marL="195784" indent="-195784" eaLnBrk="0" hangingPunct="0">
              <a:spcBef>
                <a:spcPct val="20000"/>
              </a:spcBef>
              <a:buFontTx/>
              <a:buChar char="•"/>
            </a:pPr>
            <a:r>
              <a:rPr lang="en-US" sz="1667" b="1">
                <a:solidFill>
                  <a:srgbClr val="FF0000"/>
                </a:solidFill>
              </a:rPr>
              <a:t>large angular acceptance</a:t>
            </a:r>
          </a:p>
          <a:p>
            <a:pPr marL="195784" indent="-195784" eaLnBrk="0" hangingPunct="0">
              <a:spcBef>
                <a:spcPct val="20000"/>
              </a:spcBef>
              <a:buFontTx/>
              <a:buChar char="•"/>
            </a:pPr>
            <a:r>
              <a:rPr lang="en-US" sz="1667" b="1">
                <a:solidFill>
                  <a:srgbClr val="FF0000"/>
                </a:solidFill>
              </a:rPr>
              <a:t>broad kinematical range </a:t>
            </a:r>
          </a:p>
        </p:txBody>
      </p:sp>
      <p:pic>
        <p:nvPicPr>
          <p:cNvPr id="2151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908" y="2095499"/>
            <a:ext cx="7625092" cy="33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5630812" y="4672353"/>
            <a:ext cx="26035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5784" indent="-195784" eaLnBrk="0" hangingPunct="0">
              <a:spcBef>
                <a:spcPct val="20000"/>
              </a:spcBef>
              <a:defRPr/>
            </a:pPr>
            <a:r>
              <a:rPr lang="en-US" sz="1333" b="1" dirty="0">
                <a:solidFill>
                  <a:srgbClr val="FF0000"/>
                </a:solidFill>
              </a:rPr>
              <a:t>variety of tracking detectors </a:t>
            </a:r>
            <a:r>
              <a:rPr lang="en-US" sz="1333" dirty="0">
                <a:solidFill>
                  <a:srgbClr val="FF0000"/>
                </a:solidFill>
              </a:rPr>
              <a:t>to cope with different particle flux from </a:t>
            </a:r>
            <a:r>
              <a:rPr lang="el-GR" sz="1333" dirty="0">
                <a:solidFill>
                  <a:srgbClr val="FF0000"/>
                </a:solidFill>
                <a:latin typeface="Times New Roman"/>
                <a:cs typeface="Times New Roman"/>
              </a:rPr>
              <a:t>θ</a:t>
            </a:r>
            <a:r>
              <a:rPr lang="en-US" sz="1333" dirty="0">
                <a:solidFill>
                  <a:srgbClr val="FF0000"/>
                </a:solidFill>
                <a:latin typeface="Times New Roman"/>
                <a:cs typeface="Times New Roman"/>
              </a:rPr>
              <a:t> = 0 to </a:t>
            </a:r>
            <a:r>
              <a:rPr lang="el-GR" sz="1333" dirty="0">
                <a:solidFill>
                  <a:srgbClr val="FF0000"/>
                </a:solidFill>
                <a:latin typeface="Times New Roman"/>
                <a:cs typeface="Times New Roman"/>
              </a:rPr>
              <a:t>θ</a:t>
            </a:r>
            <a:r>
              <a:rPr lang="en-US" sz="1333" dirty="0">
                <a:solidFill>
                  <a:srgbClr val="FF0000"/>
                </a:solidFill>
                <a:latin typeface="Times New Roman"/>
                <a:cs typeface="Times New Roman"/>
              </a:rPr>
              <a:t> ≈ </a:t>
            </a:r>
            <a:r>
              <a:rPr lang="en-US" sz="1333" dirty="0">
                <a:solidFill>
                  <a:srgbClr val="FF0000"/>
                </a:solidFill>
                <a:latin typeface="+mn-lt"/>
                <a:cs typeface="Times New Roman"/>
              </a:rPr>
              <a:t>200 </a:t>
            </a:r>
            <a:r>
              <a:rPr lang="en-US" sz="1333" dirty="0" err="1">
                <a:solidFill>
                  <a:srgbClr val="FF0000"/>
                </a:solidFill>
                <a:latin typeface="+mn-lt"/>
                <a:cs typeface="Times New Roman"/>
              </a:rPr>
              <a:t>mrad</a:t>
            </a:r>
            <a:endParaRPr lang="en-US" sz="1333" b="1" dirty="0">
              <a:solidFill>
                <a:srgbClr val="FF0000"/>
              </a:solidFill>
            </a:endParaRPr>
          </a:p>
        </p:txBody>
      </p:sp>
      <p:grpSp>
        <p:nvGrpSpPr>
          <p:cNvPr id="21514" name="Group 32"/>
          <p:cNvGrpSpPr>
            <a:grpSpLocks/>
          </p:cNvGrpSpPr>
          <p:nvPr/>
        </p:nvGrpSpPr>
        <p:grpSpPr bwMode="auto">
          <a:xfrm>
            <a:off x="4064001" y="3402542"/>
            <a:ext cx="4333875" cy="1467115"/>
            <a:chOff x="2496" y="2284"/>
            <a:chExt cx="3276" cy="1109"/>
          </a:xfrm>
        </p:grpSpPr>
        <p:sp>
          <p:nvSpPr>
            <p:cNvPr id="21520" name="Text Box 8"/>
            <p:cNvSpPr txBox="1">
              <a:spLocks noChangeArrowheads="1"/>
            </p:cNvSpPr>
            <p:nvPr/>
          </p:nvSpPr>
          <p:spPr bwMode="auto">
            <a:xfrm>
              <a:off x="2868" y="2928"/>
              <a:ext cx="745" cy="2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333" b="1">
                  <a:solidFill>
                    <a:srgbClr val="990000"/>
                  </a:solidFill>
                </a:rPr>
                <a:t>MuonWall</a:t>
              </a:r>
            </a:p>
          </p:txBody>
        </p:sp>
        <p:sp>
          <p:nvSpPr>
            <p:cNvPr id="21521" name="Text Box 9"/>
            <p:cNvSpPr txBox="1">
              <a:spLocks noChangeArrowheads="1"/>
            </p:cNvSpPr>
            <p:nvPr/>
          </p:nvSpPr>
          <p:spPr bwMode="auto">
            <a:xfrm>
              <a:off x="5027" y="2284"/>
              <a:ext cx="745" cy="2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333" b="1">
                  <a:solidFill>
                    <a:srgbClr val="990000"/>
                  </a:solidFill>
                </a:rPr>
                <a:t>MuonWall</a:t>
              </a:r>
            </a:p>
          </p:txBody>
        </p:sp>
        <p:sp>
          <p:nvSpPr>
            <p:cNvPr id="21522" name="Text Box 10"/>
            <p:cNvSpPr txBox="1">
              <a:spLocks noChangeArrowheads="1"/>
            </p:cNvSpPr>
            <p:nvPr/>
          </p:nvSpPr>
          <p:spPr bwMode="auto">
            <a:xfrm>
              <a:off x="2496" y="3168"/>
              <a:ext cx="621" cy="2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333" b="1">
                  <a:solidFill>
                    <a:srgbClr val="0033CC"/>
                  </a:solidFill>
                </a:rPr>
                <a:t>E/HCAL</a:t>
              </a:r>
              <a:endParaRPr lang="en-US" sz="1333" b="1">
                <a:solidFill>
                  <a:srgbClr val="33CCCC"/>
                </a:solidFill>
              </a:endParaRPr>
            </a:p>
          </p:txBody>
        </p:sp>
        <p:sp>
          <p:nvSpPr>
            <p:cNvPr id="21523" name="Text Box 11"/>
            <p:cNvSpPr txBox="1">
              <a:spLocks noChangeArrowheads="1"/>
            </p:cNvSpPr>
            <p:nvPr/>
          </p:nvSpPr>
          <p:spPr bwMode="auto">
            <a:xfrm>
              <a:off x="4608" y="2448"/>
              <a:ext cx="621" cy="2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333" b="1">
                  <a:solidFill>
                    <a:srgbClr val="0033CC"/>
                  </a:solidFill>
                </a:rPr>
                <a:t>E/HCAL</a:t>
              </a:r>
              <a:endParaRPr lang="en-US" sz="1333" b="1">
                <a:solidFill>
                  <a:srgbClr val="33CCCC"/>
                </a:solidFill>
              </a:endParaRPr>
            </a:p>
          </p:txBody>
        </p:sp>
      </p:grpSp>
      <p:sp>
        <p:nvSpPr>
          <p:cNvPr id="2062" name="Text Box 12"/>
          <p:cNvSpPr txBox="1">
            <a:spLocks noChangeArrowheads="1"/>
          </p:cNvSpPr>
          <p:nvPr/>
        </p:nvSpPr>
        <p:spPr bwMode="auto">
          <a:xfrm>
            <a:off x="3175000" y="3873500"/>
            <a:ext cx="603050" cy="29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333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RICH</a:t>
            </a:r>
          </a:p>
        </p:txBody>
      </p:sp>
      <p:sp>
        <p:nvSpPr>
          <p:cNvPr id="21519" name="Text Box 8"/>
          <p:cNvSpPr txBox="1">
            <a:spLocks noChangeArrowheads="1"/>
          </p:cNvSpPr>
          <p:nvPr/>
        </p:nvSpPr>
        <p:spPr bwMode="auto">
          <a:xfrm>
            <a:off x="1717137" y="4381500"/>
            <a:ext cx="694550" cy="2974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333" b="1">
                <a:solidFill>
                  <a:srgbClr val="990000"/>
                </a:solidFill>
              </a:rPr>
              <a:t>Target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475484" y="1010709"/>
            <a:ext cx="6165745" cy="3260990"/>
            <a:chOff x="1993" y="802"/>
            <a:chExt cx="3879" cy="2465"/>
          </a:xfrm>
        </p:grpSpPr>
        <p:sp>
          <p:nvSpPr>
            <p:cNvPr id="21524" name="Text Box 4"/>
            <p:cNvSpPr txBox="1">
              <a:spLocks noChangeArrowheads="1"/>
            </p:cNvSpPr>
            <p:nvPr/>
          </p:nvSpPr>
          <p:spPr bwMode="auto">
            <a:xfrm>
              <a:off x="1993" y="3042"/>
              <a:ext cx="337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333" b="1">
                  <a:solidFill>
                    <a:srgbClr val="FF0000"/>
                  </a:solidFill>
                </a:rPr>
                <a:t>SM1</a:t>
              </a:r>
            </a:p>
          </p:txBody>
        </p:sp>
        <p:sp>
          <p:nvSpPr>
            <p:cNvPr id="21525" name="Text Box 5"/>
            <p:cNvSpPr txBox="1">
              <a:spLocks noChangeArrowheads="1"/>
            </p:cNvSpPr>
            <p:nvPr/>
          </p:nvSpPr>
          <p:spPr bwMode="auto">
            <a:xfrm>
              <a:off x="3398" y="2693"/>
              <a:ext cx="427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333" b="1" dirty="0">
                  <a:solidFill>
                    <a:srgbClr val="FF0000"/>
                  </a:solidFill>
                </a:rPr>
                <a:t>SM2</a:t>
              </a:r>
            </a:p>
          </p:txBody>
        </p:sp>
        <p:sp>
          <p:nvSpPr>
            <p:cNvPr id="21526" name="Rectangle 19"/>
            <p:cNvSpPr>
              <a:spLocks noChangeArrowheads="1"/>
            </p:cNvSpPr>
            <p:nvPr/>
          </p:nvSpPr>
          <p:spPr bwMode="auto">
            <a:xfrm>
              <a:off x="2992" y="802"/>
              <a:ext cx="2880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195784" indent="-195784" eaLnBrk="0" hangingPunct="0">
                <a:spcBef>
                  <a:spcPct val="2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two stages spectrometer </a:t>
              </a:r>
            </a:p>
            <a:p>
              <a:pPr marL="522532" lvl="1" indent="-141547" eaLnBrk="0" hangingPunct="0">
                <a:spcBef>
                  <a:spcPct val="20000"/>
                </a:spcBef>
                <a:buClr>
                  <a:srgbClr val="FF0000"/>
                </a:buClr>
              </a:pPr>
              <a:r>
                <a:rPr lang="en-US" sz="1333" b="1" dirty="0">
                  <a:solidFill>
                    <a:srgbClr val="FF0000"/>
                  </a:solidFill>
                </a:rPr>
                <a:t>Large Angle Spectrometer </a:t>
              </a:r>
              <a:r>
                <a:rPr lang="en-US" b="1" dirty="0">
                  <a:solidFill>
                    <a:srgbClr val="FF0000"/>
                  </a:solidFill>
                </a:rPr>
                <a:t>(SM1) </a:t>
              </a:r>
            </a:p>
            <a:p>
              <a:pPr marL="522532" lvl="1" indent="-141547" eaLnBrk="0" hangingPunct="0">
                <a:spcBef>
                  <a:spcPct val="20000"/>
                </a:spcBef>
                <a:buClr>
                  <a:srgbClr val="FF0000"/>
                </a:buClr>
              </a:pPr>
              <a:r>
                <a:rPr lang="en-US" sz="1333" b="1" dirty="0">
                  <a:solidFill>
                    <a:srgbClr val="FF0000"/>
                  </a:solidFill>
                </a:rPr>
                <a:t>Small Angle Spectrometer </a:t>
              </a:r>
              <a:r>
                <a:rPr lang="en-US" b="1" dirty="0">
                  <a:solidFill>
                    <a:srgbClr val="FF0000"/>
                  </a:solidFill>
                </a:rPr>
                <a:t>(SM2)</a:t>
              </a:r>
              <a:endParaRPr lang="en-US" b="1" dirty="0">
                <a:solidFill>
                  <a:srgbClr val="000099"/>
                </a:solidFill>
              </a:endParaRPr>
            </a:p>
          </p:txBody>
        </p:sp>
      </p:grp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5104" y="2397125"/>
            <a:ext cx="3365500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5357648" y="1016000"/>
            <a:ext cx="1290738" cy="29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333" b="1" dirty="0">
                <a:solidFill>
                  <a:srgbClr val="000099"/>
                </a:solidFill>
              </a:rPr>
              <a:t>radiator C</a:t>
            </a:r>
            <a:r>
              <a:rPr lang="en-US" sz="1333" b="1" baseline="-25000" dirty="0">
                <a:solidFill>
                  <a:srgbClr val="000099"/>
                </a:solidFill>
              </a:rPr>
              <a:t>4</a:t>
            </a:r>
            <a:r>
              <a:rPr lang="en-US" sz="1333" b="1" dirty="0">
                <a:solidFill>
                  <a:srgbClr val="000099"/>
                </a:solidFill>
              </a:rPr>
              <a:t>F</a:t>
            </a:r>
            <a:r>
              <a:rPr lang="en-US" sz="1333" b="1" baseline="-25000" dirty="0">
                <a:solidFill>
                  <a:srgbClr val="000099"/>
                </a:solidFill>
              </a:rPr>
              <a:t>10</a:t>
            </a: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5369340" y="1332177"/>
            <a:ext cx="2116285" cy="574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333" b="1" dirty="0">
                <a:solidFill>
                  <a:srgbClr val="000099"/>
                </a:solidFill>
              </a:rPr>
              <a:t>threshold:</a:t>
            </a:r>
            <a:r>
              <a:rPr lang="en-US" b="1" dirty="0">
                <a:solidFill>
                  <a:srgbClr val="000099"/>
                </a:solidFill>
                <a:latin typeface="Symbol" pitchFamily="18" charset="2"/>
              </a:rPr>
              <a:t> p</a:t>
            </a:r>
            <a:r>
              <a:rPr lang="en-US" sz="1333" b="1" dirty="0">
                <a:solidFill>
                  <a:srgbClr val="000099"/>
                </a:solidFill>
                <a:latin typeface="Tahoma" pitchFamily="34" charset="0"/>
              </a:rPr>
              <a:t>  </a:t>
            </a:r>
            <a:r>
              <a:rPr lang="en-US" sz="1333" b="1" dirty="0">
                <a:solidFill>
                  <a:srgbClr val="000099"/>
                </a:solidFill>
              </a:rPr>
              <a:t>~2 </a:t>
            </a:r>
            <a:r>
              <a:rPr lang="en-US" sz="1333" b="1" dirty="0" err="1">
                <a:solidFill>
                  <a:srgbClr val="000099"/>
                </a:solidFill>
              </a:rPr>
              <a:t>GeV</a:t>
            </a:r>
            <a:r>
              <a:rPr lang="en-US" sz="1333" b="1" dirty="0">
                <a:solidFill>
                  <a:srgbClr val="000099"/>
                </a:solidFill>
              </a:rPr>
              <a:t>/c</a:t>
            </a:r>
          </a:p>
          <a:p>
            <a:pPr eaLnBrk="0" hangingPunct="0"/>
            <a:r>
              <a:rPr lang="en-US" sz="1333" b="1" dirty="0">
                <a:solidFill>
                  <a:srgbClr val="000099"/>
                </a:solidFill>
                <a:latin typeface="Tahoma" pitchFamily="34" charset="0"/>
              </a:rPr>
              <a:t>                  K </a:t>
            </a:r>
            <a:r>
              <a:rPr lang="en-US" sz="1333" b="1" dirty="0">
                <a:solidFill>
                  <a:srgbClr val="000099"/>
                </a:solidFill>
              </a:rPr>
              <a:t>~ 10 </a:t>
            </a:r>
            <a:r>
              <a:rPr lang="en-US" sz="1333" b="1" dirty="0" err="1">
                <a:solidFill>
                  <a:srgbClr val="000099"/>
                </a:solidFill>
              </a:rPr>
              <a:t>GeV</a:t>
            </a:r>
            <a:r>
              <a:rPr lang="en-US" sz="1333" b="1" dirty="0">
                <a:solidFill>
                  <a:srgbClr val="000099"/>
                </a:solidFill>
              </a:rPr>
              <a:t>/c</a:t>
            </a:r>
          </a:p>
        </p:txBody>
      </p:sp>
      <p:sp>
        <p:nvSpPr>
          <p:cNvPr id="3" name="Down Arrow 2"/>
          <p:cNvSpPr/>
          <p:nvPr/>
        </p:nvSpPr>
        <p:spPr bwMode="auto">
          <a:xfrm rot="4800000">
            <a:off x="3507887" y="3323168"/>
            <a:ext cx="1402292" cy="1156229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0" hangingPunct="0"/>
            <a:endParaRPr lang="en-GB" sz="15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3122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Positive vs Negative charged hadrons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32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32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6</m:t>
                        </m:r>
                      </m:sup>
                      <m:e>
                        <m:r>
                          <a:rPr lang="en-US" sz="32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𝐿𝑖𝐷</m:t>
                        </m:r>
                      </m:e>
                    </m:sPre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6888038"/>
              </p:ext>
            </p:extLst>
          </p:nvPr>
        </p:nvGraphicFramePr>
        <p:xfrm>
          <a:off x="4343400" y="1409700"/>
          <a:ext cx="4419600" cy="3889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22" r:id="rId4" imgW="12126960" imgH="10729800" progId="">
                  <p:embed/>
                </p:oleObj>
              </mc:Choice>
              <mc:Fallback>
                <p:oleObj r:id="rId4" imgW="12126960" imgH="10729800" progId="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43400" y="1409700"/>
                        <a:ext cx="4419600" cy="3889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804704" y="5171391"/>
                <a:ext cx="39318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=9.78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GeV</m:t>
                            </m:r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00B050"/>
                    </a:solidFill>
                    <a:latin typeface="CMR9"/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0.149</m:t>
                    </m:r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704" y="5171391"/>
                <a:ext cx="3931846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7219698"/>
              </p:ext>
            </p:extLst>
          </p:nvPr>
        </p:nvGraphicFramePr>
        <p:xfrm>
          <a:off x="197054" y="1432995"/>
          <a:ext cx="4146346" cy="3953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23" r:id="rId7" imgW="11441160" imgH="10971360" progId="">
                  <p:embed/>
                </p:oleObj>
              </mc:Choice>
              <mc:Fallback>
                <p:oleObj r:id="rId7" imgW="11441160" imgH="10971360" progId="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7054" y="1432995"/>
                        <a:ext cx="4146346" cy="39533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C5AD729F-8A94-4876-8757-F8DEDB439BCE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9/18/2019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  <a:latin typeface="Corbel" panose="020B0503020204020204"/>
              </a:rPr>
              <a:t>Sar Wars 2019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820757"/>
                <a:ext cx="9144000" cy="741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it-IT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h𝑇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20757"/>
                <a:ext cx="9144000" cy="7416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0" y="4466818"/>
            <a:ext cx="2021290" cy="87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0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Positive vs Negative charged hadrons (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A53DA77D-0A9E-4C89-B5E0-6031B0B34832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9/18/2019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  <a:latin typeface="Corbel" panose="020B0503020204020204"/>
              </a:rPr>
              <a:t>Sar Wars 2019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885" y="1059150"/>
            <a:ext cx="4896299" cy="4095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275" y="1004776"/>
            <a:ext cx="6382396" cy="41929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028700"/>
            <a:ext cx="6257251" cy="414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723" y="3783717"/>
            <a:ext cx="2172656" cy="14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2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Positive charged hadrons (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87A9B7F-E026-4E85-A249-49F6FB573C40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9/18/2019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  <a:latin typeface="Corbel" panose="020B0503020204020204"/>
              </a:rPr>
              <a:t>Sar Wars 2019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53" y="955216"/>
            <a:ext cx="7006894" cy="452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Negative charged hadrons (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5EEB0249-00FF-4C7E-81B9-2E51B2AF785C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9/18/2019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  <a:latin typeface="Corbel" panose="020B0503020204020204"/>
              </a:rPr>
              <a:t>Sar Wars 2019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23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005319"/>
            <a:ext cx="6647895" cy="445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8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matching problem 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𝑸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it-IT" dirty="0"/>
                      <m:t> </m:t>
                    </m:r>
                  </m:oMath>
                </a14:m>
                <a:r>
                  <a:rPr lang="en-US" dirty="0" smtClean="0"/>
                  <a:t>region)</a:t>
                </a:r>
                <a:endParaRPr lang="it-IT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B75AF3D-EF15-4D5C-ADED-B03B9C8A43A1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38300"/>
            <a:ext cx="4202101" cy="2759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38300"/>
            <a:ext cx="4274551" cy="2770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032" y="983720"/>
            <a:ext cx="6906226" cy="4480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83981" y="112634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N. Sato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31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Unpolarised </a:t>
            </a:r>
            <a:r>
              <a:rPr lang="it-IT" dirty="0" err="1" smtClean="0"/>
              <a:t>Azimuthal</a:t>
            </a:r>
            <a:r>
              <a:rPr lang="it-IT" dirty="0" smtClean="0"/>
              <a:t> </a:t>
            </a:r>
            <a:r>
              <a:rPr lang="it-IT" dirty="0" err="1" smtClean="0"/>
              <a:t>Modulation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27B0-498E-439A-99CB-F2EA141B698D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 Wars 2019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228600" y="939800"/>
                <a:ext cx="8915400" cy="4572000"/>
              </a:xfrm>
              <a:prstGeom prst="rect">
                <a:avLst/>
              </a:prstGeom>
            </p:spPr>
            <p:txBody>
              <a:bodyPr/>
              <a:lstStyle>
                <a:lvl1pPr marL="341313" indent="-341313" algn="l" defTabSz="457200" rtl="0" eaLnBrk="0" fontAlgn="base" hangingPunct="0">
                  <a:lnSpc>
                    <a:spcPct val="101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rgbClr val="B2B2B2"/>
                  </a:buClr>
                  <a:buSzPct val="90000"/>
                  <a:buFont typeface="Wingdings" pitchFamily="2" charset="2"/>
                  <a:buChar char=""/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1363" indent="-284163" algn="l" defTabSz="457200" rtl="0" eaLnBrk="0" fontAlgn="base" hangingPunct="0">
                  <a:lnSpc>
                    <a:spcPct val="101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CC99"/>
                  </a:buClr>
                  <a:buSzPct val="75000"/>
                  <a:buFont typeface="Wingdings" pitchFamily="2" charset="2"/>
                  <a:buChar char=""/>
                  <a:defRPr sz="26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defTabSz="457200" rtl="0" eaLnBrk="0" fontAlgn="base" hangingPunct="0">
                  <a:lnSpc>
                    <a:spcPct val="101000"/>
                  </a:lnSpc>
                  <a:spcBef>
                    <a:spcPts val="575"/>
                  </a:spcBef>
                  <a:spcAft>
                    <a:spcPct val="0"/>
                  </a:spcAft>
                  <a:buClr>
                    <a:srgbClr val="B2B2B2"/>
                  </a:buClr>
                  <a:buSzPct val="55000"/>
                  <a:buFont typeface="Wingdings" pitchFamily="2" charset="2"/>
                  <a:buChar char=""/>
                  <a:defRPr sz="2300"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it-IT" sz="2000" kern="0" dirty="0"/>
                  <a:t>When </a:t>
                </a:r>
                <a:r>
                  <a:rPr lang="it-IT" sz="2000" kern="0" dirty="0" err="1"/>
                  <a:t>looking</a:t>
                </a:r>
                <a:r>
                  <a:rPr lang="it-IT" sz="2000" kern="0" dirty="0"/>
                  <a:t> </a:t>
                </a:r>
                <a:r>
                  <a:rPr lang="it-IT" sz="2000" kern="0" dirty="0" err="1"/>
                  <a:t>at</a:t>
                </a:r>
                <a:r>
                  <a:rPr lang="it-IT" sz="2000" kern="0" dirty="0"/>
                  <a:t> the </a:t>
                </a:r>
                <a:r>
                  <a:rPr lang="it-IT" sz="2000" kern="0" dirty="0" err="1"/>
                  <a:t>content</a:t>
                </a:r>
                <a:r>
                  <a:rPr lang="it-IT" sz="2000" kern="0" dirty="0"/>
                  <a:t> of the </a:t>
                </a:r>
                <a:r>
                  <a:rPr lang="it-IT" sz="2000" kern="0" dirty="0" err="1"/>
                  <a:t>structure</a:t>
                </a:r>
                <a:r>
                  <a:rPr lang="it-IT" sz="2000" kern="0" dirty="0"/>
                  <a:t> </a:t>
                </a:r>
                <a:r>
                  <a:rPr lang="it-IT" sz="2000" kern="0" dirty="0" err="1"/>
                  <a:t>functions</a:t>
                </a:r>
                <a:r>
                  <a:rPr lang="it-IT" sz="2000" kern="0" dirty="0"/>
                  <a:t>/</a:t>
                </a:r>
                <a:r>
                  <a:rPr lang="it-IT" sz="2000" kern="0" dirty="0" err="1"/>
                  <a:t>modulations</a:t>
                </a:r>
                <a:r>
                  <a:rPr lang="it-IT" sz="2000" kern="0" dirty="0"/>
                  <a:t> in </a:t>
                </a:r>
                <a:r>
                  <a:rPr lang="it-IT" sz="2000" kern="0" dirty="0" err="1"/>
                  <a:t>terms</a:t>
                </a:r>
                <a:r>
                  <a:rPr lang="it-IT" sz="2000" kern="0" dirty="0"/>
                  <a:t> of TMD </a:t>
                </a:r>
                <a:r>
                  <a:rPr lang="it-IT" sz="2000" kern="0" dirty="0" err="1"/>
                  <a:t>PDFs</a:t>
                </a:r>
                <a:r>
                  <a:rPr lang="it-IT" sz="2000" kern="0" dirty="0"/>
                  <a:t> for the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</m:oMath>
                </a14:m>
                <a:r>
                  <a:rPr lang="it-IT" sz="2000" kern="0" dirty="0"/>
                  <a:t>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</m:oMath>
                </a14:m>
                <a:r>
                  <a:rPr lang="it-IT" sz="2000" kern="0" dirty="0"/>
                  <a:t> </a:t>
                </a:r>
                <a:r>
                  <a:rPr lang="it-IT" sz="2000" kern="0" dirty="0" err="1"/>
                  <a:t>we</a:t>
                </a:r>
                <a:r>
                  <a:rPr lang="it-IT" sz="2000" kern="0" dirty="0"/>
                  <a:t> can </a:t>
                </a:r>
                <a:r>
                  <a:rPr lang="it-IT" sz="2000" kern="0" dirty="0" err="1"/>
                  <a:t>write</a:t>
                </a:r>
                <a:r>
                  <a:rPr lang="it-IT" sz="2000" kern="0" dirty="0"/>
                  <a:t>:</a:t>
                </a:r>
              </a:p>
              <a:p>
                <a:pPr marL="0" indent="0">
                  <a:buNone/>
                </a:pPr>
                <a:endParaRPr lang="it-IT" sz="2000" kern="0" dirty="0"/>
              </a:p>
              <a:p>
                <a:pPr marL="0" indent="0">
                  <a:buNone/>
                </a:pPr>
                <a:endParaRPr lang="it-IT" sz="2000" kern="0" dirty="0"/>
              </a:p>
              <a:p>
                <a:pPr marL="0" indent="0">
                  <a:buNone/>
                </a:pPr>
                <a:endParaRPr lang="it-IT" sz="2000" kern="0" dirty="0"/>
              </a:p>
              <a:p>
                <a:pPr marL="0" indent="0">
                  <a:buNone/>
                </a:pPr>
                <a:endParaRPr lang="it-IT" sz="2000" kern="0" dirty="0"/>
              </a:p>
              <a:p>
                <a:pPr marL="0" indent="0">
                  <a:buNone/>
                </a:pPr>
                <a:endParaRPr lang="it-IT" sz="2000" kern="0" dirty="0"/>
              </a:p>
              <a:p>
                <a:pPr marL="0" indent="0">
                  <a:buNone/>
                </a:pPr>
                <a:endParaRPr lang="it-IT" sz="2000" kern="0" dirty="0"/>
              </a:p>
              <a:p>
                <a:pPr marL="0" indent="0">
                  <a:buNone/>
                </a:pPr>
                <a:r>
                  <a:rPr lang="it-IT" sz="2000" kern="0" dirty="0"/>
                  <a:t>In the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</m:oMath>
                </a14:m>
                <a:r>
                  <a:rPr lang="it-IT" sz="2000" kern="0" dirty="0"/>
                  <a:t> Cahn </a:t>
                </a:r>
                <a:r>
                  <a:rPr lang="it-IT" sz="2000" kern="0" dirty="0" err="1"/>
                  <a:t>effects</a:t>
                </a:r>
                <a:r>
                  <a:rPr lang="it-IT" sz="2000" kern="0" dirty="0"/>
                  <a:t> </a:t>
                </a:r>
                <a:r>
                  <a:rPr lang="it-IT" sz="2000" kern="0" dirty="0" err="1"/>
                  <a:t>enters</a:t>
                </a:r>
                <a:r>
                  <a:rPr lang="it-IT" sz="2000" kern="0" dirty="0"/>
                  <a:t> </a:t>
                </a:r>
                <a:r>
                  <a:rPr lang="it-IT" sz="2000" kern="0" dirty="0" err="1"/>
                  <a:t>only</a:t>
                </a:r>
                <a:r>
                  <a:rPr lang="it-IT" sz="2000" kern="0" dirty="0"/>
                  <a:t> </a:t>
                </a:r>
                <a:r>
                  <a:rPr lang="it-IT" sz="2000" kern="0" dirty="0" err="1"/>
                  <a:t>at</a:t>
                </a:r>
                <a:r>
                  <a:rPr lang="it-IT" sz="2000" kern="0" dirty="0"/>
                  <a:t> twist4</a:t>
                </a:r>
              </a:p>
              <a:p>
                <a:pPr marL="0" indent="0">
                  <a:buNone/>
                </a:pPr>
                <a:endParaRPr lang="en-US" sz="200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en-US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it-IT" sz="2000" kern="0" dirty="0"/>
                  <a:t>	</a:t>
                </a:r>
                <a:endParaRPr lang="it-IT" sz="2400" kern="0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39800"/>
                <a:ext cx="8915400" cy="4572000"/>
              </a:xfrm>
              <a:prstGeom prst="rect">
                <a:avLst/>
              </a:prstGeom>
              <a:blipFill>
                <a:blip r:embed="rId2"/>
                <a:stretch>
                  <a:fillRect l="-752" t="-8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16228" y="1775723"/>
                <a:ext cx="8229600" cy="811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func>
                            <m:func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</m:sup>
                      </m:sSubSup>
                      <m:r>
                        <a:rPr lang="en-US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ker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ker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US" i="1" ker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en-US" i="1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ker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  <m: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f>
                            <m:fPr>
                              <m:ctrlP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kern="0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</m:sSub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d>
                                <m:dPr>
                                  <m:ctrlP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kern="0" smtClea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sSub>
                                <m:sSubPr>
                                  <m:ctrlP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</m:e>
                      </m:d>
                      <m:r>
                        <a:rPr lang="en-US" i="1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twist</m:t>
                      </m:r>
                      <m:r>
                        <m:rPr>
                          <m:sty m:val="p"/>
                        </m:rPr>
                        <a:rPr lang="en-US" b="0" i="0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i="1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&gt;3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28" y="1775723"/>
                <a:ext cx="8229600" cy="8116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447800" y="2936671"/>
                <a:ext cx="6087179" cy="8116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func>
                            <m:func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kern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</m:sup>
                      </m:sSubSup>
                      <m:r>
                        <a:rPr lang="en-US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kern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kern="0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kern="0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kern="0" smtClea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en-US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den>
                          </m:f>
                          <m:sSubSup>
                            <m:sSubSup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</m:e>
                      </m:d>
                      <m:r>
                        <a:rPr lang="en-US" b="0" i="1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twists</m:t>
                      </m:r>
                      <m:r>
                        <a:rPr lang="en-US" b="0" i="1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&gt;3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936671"/>
                <a:ext cx="6087179" cy="8116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27913" y="4446870"/>
                <a:ext cx="4206280" cy="6539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Cahn</m:t>
                          </m:r>
                        </m:sub>
                        <m:sup>
                          <m:func>
                            <m:func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kern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</m:sup>
                      </m:sSubSup>
                      <m:r>
                        <a:rPr lang="en-US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kern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acc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 kern="0">
                                                  <a:solidFill>
                                                    <a:schemeClr val="tx1">
                                                      <a:lumMod val="95000"/>
                                                      <a:lumOff val="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 kern="0">
                                                  <a:solidFill>
                                                    <a:schemeClr val="tx1">
                                                      <a:lumMod val="95000"/>
                                                      <a:lumOff val="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913" y="4446870"/>
                <a:ext cx="4206280" cy="6539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384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Azimuthal modulations 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itle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309D6B8C-2C3B-42CC-9937-0C6E39AAD5E7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033291"/>
            <a:ext cx="8534400" cy="43640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1033291"/>
            <a:ext cx="580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Nice agreement between positive and negative muon beams</a:t>
            </a:r>
            <a:endParaRPr lang="en-US" dirty="0">
              <a:solidFill>
                <a:schemeClr val="bg2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33" y="998066"/>
            <a:ext cx="6483207" cy="425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5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 of diffractive VMs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C51676-AEBE-44E3-ABDE-DA369BBE349C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04802" y="1028700"/>
                <a:ext cx="4051425" cy="4420800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 smtClean="0"/>
                  <a:t>Determined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&gt;0.95</m:t>
                    </m:r>
                  </m:oMath>
                </a14:m>
                <a:endParaRPr lang="en-US" sz="1800" dirty="0" smtClean="0"/>
              </a:p>
              <a:p>
                <a:r>
                  <a:rPr lang="en-US" sz="1800" dirty="0" smtClean="0"/>
                  <a:t>Selecting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8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1800" dirty="0" smtClean="0"/>
              </a:p>
              <a:p>
                <a:r>
                  <a:rPr lang="en-US" sz="1800" dirty="0" smtClean="0"/>
                  <a:t>Smaller, but not negligible, effect for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2" y="1028700"/>
                <a:ext cx="4051425" cy="4420800"/>
              </a:xfrm>
              <a:blipFill>
                <a:blip r:embed="rId2"/>
                <a:stretch>
                  <a:fillRect l="-301" t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227" y="1004817"/>
            <a:ext cx="4482975" cy="4406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79" y="3009900"/>
            <a:ext cx="2762728" cy="22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Transversity PDF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C20A6-BB34-47FB-A116-4168AB1FCBCD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 Wars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28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0" name="Text Box 7"/>
              <p:cNvSpPr txBox="1">
                <a:spLocks noChangeArrowheads="1"/>
              </p:cNvSpPr>
              <p:nvPr/>
            </p:nvSpPr>
            <p:spPr bwMode="auto">
              <a:xfrm>
                <a:off x="444895" y="959165"/>
                <a:ext cx="3212706" cy="51533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 eaLnBrk="0" hangingPunct="0">
                  <a:lnSpc>
                    <a:spcPct val="110000"/>
                  </a:lnSpc>
                </a:pPr>
                <a:r>
                  <a:rPr lang="en-US" sz="22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𝒉</m:t>
                        </m:r>
                      </m:e>
                      <m:sub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sup>
                    </m:sSubSup>
                    <m:r>
                      <a:rPr lang="en-US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en-US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  <m:t>𝒒</m:t>
                        </m:r>
                      </m:e>
                      <m:sup>
                        <m:r>
                          <a:rPr lang="en-US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↑↑</m:t>
                        </m:r>
                      </m:sup>
                    </m:sSup>
                    <m:r>
                      <a:rPr lang="en-US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(</m:t>
                    </m:r>
                    <m:r>
                      <a:rPr lang="en-US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𝒙</m:t>
                    </m:r>
                    <m:r>
                      <a:rPr lang="en-US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)−</m:t>
                    </m:r>
                    <m:sSup>
                      <m:sSupPr>
                        <m:ctrlPr>
                          <a:rPr lang="en-US" sz="2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en-US" sz="2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  <m:t>𝒒</m:t>
                        </m:r>
                      </m:e>
                      <m:sup>
                        <m:r>
                          <a:rPr lang="en-US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↑↓</m:t>
                        </m:r>
                      </m:sup>
                    </m:sSup>
                    <m:r>
                      <a:rPr lang="en-US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(</m:t>
                    </m:r>
                    <m:r>
                      <a:rPr lang="en-US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𝒙</m:t>
                    </m:r>
                    <m:r>
                      <a:rPr lang="en-US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)</m:t>
                    </m:r>
                  </m:oMath>
                </a14:m>
                <a:endParaRPr lang="en-US" sz="2200" dirty="0" smtClean="0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</mc:Choice>
        <mc:Fallback xmlns="">
          <p:sp>
            <p:nvSpPr>
              <p:cNvPr id="615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4895" y="959165"/>
                <a:ext cx="3212706" cy="515335"/>
              </a:xfrm>
              <a:prstGeom prst="rect">
                <a:avLst/>
              </a:prstGeom>
              <a:blipFill>
                <a:blip r:embed="rId2"/>
                <a:stretch>
                  <a:fillRect b="-705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51" name="Text Box 8"/>
              <p:cNvSpPr txBox="1">
                <a:spLocks noChangeArrowheads="1"/>
              </p:cNvSpPr>
              <p:nvPr/>
            </p:nvSpPr>
            <p:spPr bwMode="auto">
              <a:xfrm>
                <a:off x="4343400" y="951527"/>
                <a:ext cx="4343400" cy="14487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eaLnBrk="0" hangingPunct="0"/>
                <a14:m>
                  <m:oMath xmlns:m="http://schemas.openxmlformats.org/officeDocument/2006/math">
                    <m:r>
                      <a:rPr lang="en-US" sz="2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sz="2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2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𝐬𝐞𝐚</m:t>
                        </m:r>
                      </m:sub>
                    </m:sSub>
                  </m:oMath>
                </a14:m>
                <a:r>
                  <a:rPr lang="en-US" sz="2200" b="1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eaLnBrk="0" hangingPunct="0"/>
                <a:r>
                  <a:rPr lang="en-US" sz="2200" b="1" dirty="0">
                    <a:solidFill>
                      <a:schemeClr val="tx1"/>
                    </a:solidFill>
                  </a:rPr>
                  <a:t>quark</a:t>
                </a:r>
                <a:r>
                  <a:rPr lang="en-US" sz="2200" dirty="0">
                    <a:solidFill>
                      <a:schemeClr val="tx1"/>
                    </a:solidFill>
                  </a:rPr>
                  <a:t> with </a:t>
                </a:r>
                <a:r>
                  <a:rPr lang="en-US" sz="2200" b="1" dirty="0">
                    <a:solidFill>
                      <a:schemeClr val="tx1"/>
                    </a:solidFill>
                  </a:rPr>
                  <a:t>spin</a:t>
                </a:r>
                <a:r>
                  <a:rPr lang="en-US" sz="2200" dirty="0">
                    <a:solidFill>
                      <a:schemeClr val="tx1"/>
                    </a:solidFill>
                  </a:rPr>
                  <a:t> parallel to the nucleon spin</a:t>
                </a:r>
                <a:r>
                  <a:rPr lang="en-US" sz="22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2200" dirty="0">
                    <a:solidFill>
                      <a:schemeClr val="tx1"/>
                    </a:solidFill>
                  </a:rPr>
                  <a:t>in a transversely </a:t>
                </a:r>
                <a:r>
                  <a:rPr lang="en-US" sz="2200" dirty="0" err="1">
                    <a:solidFill>
                      <a:schemeClr val="tx1"/>
                    </a:solidFill>
                  </a:rPr>
                  <a:t>polarised</a:t>
                </a:r>
                <a:r>
                  <a:rPr lang="en-US" sz="2200" dirty="0">
                    <a:solidFill>
                      <a:schemeClr val="tx1"/>
                    </a:solidFill>
                  </a:rPr>
                  <a:t> nucleon</a:t>
                </a:r>
              </a:p>
            </p:txBody>
          </p:sp>
        </mc:Choice>
        <mc:Fallback xmlns="">
          <p:sp>
            <p:nvSpPr>
              <p:cNvPr id="615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3400" y="951527"/>
                <a:ext cx="4343400" cy="1448731"/>
              </a:xfrm>
              <a:prstGeom prst="rect">
                <a:avLst/>
              </a:prstGeom>
              <a:blipFill>
                <a:blip r:embed="rId3"/>
                <a:stretch>
                  <a:fillRect l="-1966" b="-79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52" name="Text Box 4"/>
              <p:cNvSpPr txBox="1">
                <a:spLocks noChangeArrowheads="1"/>
              </p:cNvSpPr>
              <p:nvPr/>
            </p:nvSpPr>
            <p:spPr bwMode="auto">
              <a:xfrm>
                <a:off x="196783" y="2812421"/>
                <a:ext cx="8307388" cy="228684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176213" indent="-176213" eaLnBrk="0" hangingPunct="0">
                  <a:lnSpc>
                    <a:spcPct val="130000"/>
                  </a:lnSpc>
                  <a:buClr>
                    <a:srgbClr val="000099"/>
                  </a:buClr>
                  <a:buFontTx/>
                  <a:buChar char="•"/>
                </a:pPr>
                <a:r>
                  <a:rPr lang="en-US" sz="2000" dirty="0" smtClean="0">
                    <a:solidFill>
                      <a:schemeClr val="tx1"/>
                    </a:solidFill>
                  </a:rPr>
                  <a:t>probes </a:t>
                </a:r>
                <a:r>
                  <a:rPr lang="en-US" sz="2000" dirty="0">
                    <a:solidFill>
                      <a:schemeClr val="tx1"/>
                    </a:solidFill>
                  </a:rPr>
                  <a:t>the relativistic nature of quark dynamics </a:t>
                </a:r>
              </a:p>
              <a:p>
                <a:pPr marL="176213" indent="-176213" eaLnBrk="0" hangingPunct="0">
                  <a:lnSpc>
                    <a:spcPct val="130000"/>
                  </a:lnSpc>
                  <a:buClr>
                    <a:srgbClr val="000099"/>
                  </a:buClr>
                  <a:buFontTx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no contribution from the gluons  </a:t>
                </a:r>
                <a:r>
                  <a:rPr lang="en-US" sz="2000" dirty="0">
                    <a:solidFill>
                      <a:schemeClr val="tx1"/>
                    </a:solidFill>
                    <a:sym typeface="Wingdings 3" pitchFamily="18" charset="2"/>
                  </a:rPr>
                  <a:t> </a:t>
                </a:r>
                <a:r>
                  <a:rPr lang="en-US" sz="2000" dirty="0">
                    <a:solidFill>
                      <a:schemeClr val="tx1"/>
                    </a:solidFill>
                  </a:rPr>
                  <a:t>simple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evolution</a:t>
                </a:r>
              </a:p>
              <a:p>
                <a:pPr marL="176213" indent="-176213" eaLnBrk="0" hangingPunct="0">
                  <a:lnSpc>
                    <a:spcPct val="130000"/>
                  </a:lnSpc>
                  <a:buClr>
                    <a:srgbClr val="000099"/>
                  </a:buClr>
                  <a:buFontTx/>
                  <a:buChar char="•"/>
                </a:pPr>
                <a:r>
                  <a:rPr lang="it-IT" sz="2000" dirty="0" err="1">
                    <a:solidFill>
                      <a:schemeClr val="tx1"/>
                    </a:solidFill>
                  </a:rPr>
                  <a:t>Positivity</a:t>
                </a:r>
                <a:r>
                  <a:rPr lang="it-IT" sz="2000" dirty="0">
                    <a:solidFill>
                      <a:schemeClr val="tx1"/>
                    </a:solidFill>
                  </a:rPr>
                  <a:t>: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Soffer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bound</a:t>
                </a:r>
                <a:r>
                  <a:rPr lang="it-IT" sz="2000" dirty="0" smtClean="0">
                    <a:solidFill>
                      <a:schemeClr val="tx1"/>
                    </a:solidFill>
                  </a:rPr>
                  <a:t>……………..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bSup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bSup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		</a:t>
                </a:r>
              </a:p>
              <a:p>
                <a:pPr marL="176213" indent="-176213" eaLnBrk="0" hangingPunct="0">
                  <a:lnSpc>
                    <a:spcPct val="130000"/>
                  </a:lnSpc>
                  <a:buClr>
                    <a:srgbClr val="000099"/>
                  </a:buClr>
                  <a:buFontTx/>
                  <a:buChar char="•"/>
                </a:pPr>
                <a:r>
                  <a:rPr lang="it-IT" sz="2000" dirty="0">
                    <a:solidFill>
                      <a:schemeClr val="tx1"/>
                    </a:solidFill>
                  </a:rPr>
                  <a:t>first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moments</a:t>
                </a:r>
                <a:r>
                  <a:rPr lang="it-IT" sz="2000" dirty="0">
                    <a:solidFill>
                      <a:schemeClr val="tx1"/>
                    </a:solidFill>
                  </a:rPr>
                  <a:t>: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tensor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charge</a:t>
                </a:r>
                <a:r>
                  <a:rPr lang="it-IT" sz="2000" dirty="0" smtClean="0">
                    <a:solidFill>
                      <a:schemeClr val="tx1"/>
                    </a:solidFill>
                  </a:rPr>
                  <a:t>……….  </a:t>
                </a:r>
                <a14:m>
                  <m:oMath xmlns:m="http://schemas.openxmlformats.org/officeDocument/2006/math">
                    <m:r>
                      <a:rPr lang="it-IT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acc>
                                  <m:accPr>
                                    <m:chr m:val="̅"/>
                                    <m:ctrlPr>
                                      <a:rPr lang="en-U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acc>
                              </m:sup>
                            </m:sSubSup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it-IT" sz="2000" dirty="0">
                  <a:solidFill>
                    <a:schemeClr val="tx1"/>
                  </a:solidFill>
                </a:endParaRPr>
              </a:p>
              <a:p>
                <a:pPr marL="176213" indent="-176213" eaLnBrk="0" hangingPunct="0">
                  <a:lnSpc>
                    <a:spcPct val="130000"/>
                  </a:lnSpc>
                  <a:buClr>
                    <a:srgbClr val="000099"/>
                  </a:buClr>
                  <a:buFontTx/>
                  <a:buChar char="•"/>
                </a:pPr>
                <a:r>
                  <a:rPr lang="it-IT" sz="2000" dirty="0" err="1" smtClean="0">
                    <a:solidFill>
                      <a:schemeClr val="tx1"/>
                    </a:solidFill>
                  </a:rPr>
                  <a:t>is</a:t>
                </a:r>
                <a:r>
                  <a:rPr lang="it-IT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chiral-odd</a:t>
                </a:r>
                <a:r>
                  <a:rPr lang="it-IT" sz="2000" dirty="0">
                    <a:solidFill>
                      <a:schemeClr val="tx1"/>
                    </a:solidFill>
                  </a:rPr>
                  <a:t>: 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decouples</a:t>
                </a:r>
                <a:r>
                  <a:rPr lang="it-IT" sz="2000" dirty="0">
                    <a:solidFill>
                      <a:schemeClr val="tx1"/>
                    </a:solidFill>
                  </a:rPr>
                  <a:t> from inclusive DIS </a:t>
                </a:r>
              </a:p>
            </p:txBody>
          </p:sp>
        </mc:Choice>
        <mc:Fallback xmlns="">
          <p:sp>
            <p:nvSpPr>
              <p:cNvPr id="6152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783" y="2812421"/>
                <a:ext cx="8307388" cy="2286844"/>
              </a:xfrm>
              <a:prstGeom prst="rect">
                <a:avLst/>
              </a:prstGeom>
              <a:blipFill>
                <a:blip r:embed="rId4"/>
                <a:stretch>
                  <a:fillRect l="-660" b="-2133"/>
                </a:stretch>
              </a:blipFill>
              <a:ln w="12700" cap="sq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53" name="Picture 9" descr="g_trans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630763"/>
            <a:ext cx="1524000" cy="77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Rectangle 32"/>
          <p:cNvSpPr>
            <a:spLocks noChangeArrowheads="1"/>
          </p:cNvSpPr>
          <p:nvPr/>
        </p:nvSpPr>
        <p:spPr bwMode="auto">
          <a:xfrm>
            <a:off x="5771443" y="4748736"/>
            <a:ext cx="29883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i="1" dirty="0">
                <a:solidFill>
                  <a:schemeClr val="tx1"/>
                </a:solidFill>
                <a:latin typeface="Times New Roman" pitchFamily="18" charset="0"/>
              </a:rPr>
              <a:t>Bakker, Leader, </a:t>
            </a:r>
            <a:r>
              <a:rPr lang="en-US" sz="1400" i="1" dirty="0" err="1">
                <a:solidFill>
                  <a:schemeClr val="tx1"/>
                </a:solidFill>
                <a:latin typeface="Times New Roman" pitchFamily="18" charset="0"/>
              </a:rPr>
              <a:t>Trueman</a:t>
            </a:r>
            <a:r>
              <a:rPr lang="en-US" sz="1400" i="1" dirty="0">
                <a:solidFill>
                  <a:schemeClr val="tx1"/>
                </a:solidFill>
                <a:latin typeface="Times New Roman" pitchFamily="18" charset="0"/>
              </a:rPr>
              <a:t>, PRD 70 (04)</a:t>
            </a:r>
          </a:p>
        </p:txBody>
      </p:sp>
      <p:sp>
        <p:nvSpPr>
          <p:cNvPr id="6155" name="Rectangle 33"/>
          <p:cNvSpPr>
            <a:spLocks noChangeArrowheads="1"/>
          </p:cNvSpPr>
          <p:nvPr/>
        </p:nvSpPr>
        <p:spPr bwMode="auto">
          <a:xfrm>
            <a:off x="6629400" y="3771998"/>
            <a:ext cx="17452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i="1" dirty="0" err="1">
                <a:solidFill>
                  <a:schemeClr val="tx1"/>
                </a:solidFill>
                <a:latin typeface="Times New Roman" pitchFamily="18" charset="0"/>
              </a:rPr>
              <a:t>Soffer</a:t>
            </a:r>
            <a:r>
              <a:rPr lang="en-US" sz="1400" i="1" dirty="0">
                <a:solidFill>
                  <a:schemeClr val="tx1"/>
                </a:solidFill>
                <a:latin typeface="Times New Roman" pitchFamily="18" charset="0"/>
              </a:rPr>
              <a:t>, PRL 74 (1995)</a:t>
            </a:r>
          </a:p>
        </p:txBody>
      </p:sp>
    </p:spTree>
    <p:extLst>
      <p:ext uri="{BB962C8B-B14F-4D97-AF65-F5344CB8AC3E}">
        <p14:creationId xmlns:p14="http://schemas.microsoft.com/office/powerpoint/2010/main" val="103728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Transversity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C2B0-F429-4594-94EC-56BA8646C620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 Wars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29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 txBox="1">
                <a:spLocks noChangeArrowheads="1"/>
              </p:cNvSpPr>
              <p:nvPr/>
            </p:nvSpPr>
            <p:spPr bwMode="auto">
              <a:xfrm>
                <a:off x="990600" y="951229"/>
                <a:ext cx="8153400" cy="1219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0000" tIns="46800" rIns="90000" bIns="46800" numCol="1" anchor="t" anchorCtr="0" compatLnSpc="1">
                <a:prstTxWarp prst="textNoShape">
                  <a:avLst/>
                </a:prstTxWarp>
              </a:bodyPr>
              <a:lstStyle>
                <a:lvl1pPr marL="341313" indent="-341313" algn="l" defTabSz="457200" rtl="0" eaLnBrk="0" fontAlgn="base" hangingPunct="0">
                  <a:lnSpc>
                    <a:spcPct val="101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rgbClr val="B2B2B2"/>
                  </a:buClr>
                  <a:buSzPct val="90000"/>
                  <a:buFont typeface="Wingdings" pitchFamily="2" charset="2"/>
                  <a:buChar char=""/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1363" indent="-284163" algn="l" defTabSz="457200" rtl="0" eaLnBrk="0" fontAlgn="base" hangingPunct="0">
                  <a:lnSpc>
                    <a:spcPct val="101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CC99"/>
                  </a:buClr>
                  <a:buSzPct val="75000"/>
                  <a:buFont typeface="Wingdings" pitchFamily="2" charset="2"/>
                  <a:buChar char=""/>
                  <a:defRPr sz="26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defTabSz="457200" rtl="0" eaLnBrk="0" fontAlgn="base" hangingPunct="0">
                  <a:lnSpc>
                    <a:spcPct val="101000"/>
                  </a:lnSpc>
                  <a:spcBef>
                    <a:spcPts val="575"/>
                  </a:spcBef>
                  <a:spcAft>
                    <a:spcPct val="0"/>
                  </a:spcAft>
                  <a:buClr>
                    <a:srgbClr val="B2B2B2"/>
                  </a:buClr>
                  <a:buSzPct val="55000"/>
                  <a:buFont typeface="Wingdings" pitchFamily="2" charset="2"/>
                  <a:buChar char=""/>
                  <a:defRPr sz="2300"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sz="2000" b="1" kern="0" dirty="0" smtClean="0">
                    <a:solidFill>
                      <a:srgbClr val="000099"/>
                    </a:solidFill>
                  </a:rPr>
                  <a:t>is </a:t>
                </a:r>
                <a:r>
                  <a:rPr lang="en-US" sz="2000" b="1" kern="0" dirty="0" smtClean="0"/>
                  <a:t>chiral-odd</a:t>
                </a:r>
                <a:r>
                  <a:rPr lang="en-US" sz="2000" b="1" kern="0" dirty="0" smtClean="0">
                    <a:solidFill>
                      <a:srgbClr val="000099"/>
                    </a:solidFill>
                  </a:rPr>
                  <a:t>:</a:t>
                </a:r>
              </a:p>
              <a:p>
                <a:pPr eaLnBrk="1" hangingPunct="1">
                  <a:buFontTx/>
                  <a:buNone/>
                </a:pPr>
                <a:r>
                  <a:rPr lang="en-US" sz="2000" b="1" kern="0" dirty="0" smtClean="0">
                    <a:solidFill>
                      <a:schemeClr val="tx1"/>
                    </a:solidFill>
                  </a:rPr>
                  <a:t>                  </a:t>
                </a:r>
                <a:r>
                  <a:rPr lang="en-US" sz="2000" b="1" kern="0" dirty="0" smtClean="0">
                    <a:solidFill>
                      <a:srgbClr val="000099"/>
                    </a:solidFill>
                  </a:rPr>
                  <a:t>observable effects are given only by the </a:t>
                </a:r>
                <a:br>
                  <a:rPr lang="en-US" sz="2000" b="1" kern="0" dirty="0" smtClean="0">
                    <a:solidFill>
                      <a:srgbClr val="000099"/>
                    </a:solidFill>
                  </a:rPr>
                </a:br>
                <a:r>
                  <a:rPr lang="en-US" sz="2000" b="1" kern="0" dirty="0" smtClean="0">
                    <a:solidFill>
                      <a:srgbClr val="000099"/>
                    </a:solidFill>
                  </a:rPr>
                  <a:t>      product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𝒉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sup>
                    </m:sSubSup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Symbol" pitchFamily="18" charset="2"/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(x) </a:t>
                </a:r>
                <a:r>
                  <a:rPr lang="en-US" sz="2000" b="1" kern="0" dirty="0" smtClean="0">
                    <a:solidFill>
                      <a:srgbClr val="000099"/>
                    </a:solidFill>
                  </a:rPr>
                  <a:t>and  an other chiral-odd function</a:t>
                </a:r>
                <a:endParaRPr lang="en-US" sz="1000" b="1" kern="0" dirty="0" smtClean="0">
                  <a:solidFill>
                    <a:srgbClr val="000099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600" y="951229"/>
                <a:ext cx="8153400" cy="1219200"/>
              </a:xfrm>
              <a:prstGeom prst="rect">
                <a:avLst/>
              </a:prstGeom>
              <a:blipFill rotWithShape="1">
                <a:blip r:embed="rId3"/>
                <a:stretch>
                  <a:fillRect l="-823" t="-3500" b="-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850036"/>
              </p:ext>
            </p:extLst>
          </p:nvPr>
        </p:nvGraphicFramePr>
        <p:xfrm>
          <a:off x="3886200" y="2786174"/>
          <a:ext cx="4724400" cy="2461742"/>
        </p:xfrm>
        <a:graphic>
          <a:graphicData uri="http://schemas.openxmlformats.org/drawingml/2006/table">
            <a:tbl>
              <a:tblPr/>
              <a:tblGrid>
                <a:gridCol w="472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2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“Collins” asymmetry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charset="0"/>
                        </a:rPr>
                        <a:t>    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“Collins” Fragmentation Function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“two-hadron” asymmetry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charset="0"/>
                        </a:rPr>
                        <a:t>    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</a:rPr>
                        <a:t>“Interference” Fragmentation Function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Λ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polarisation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     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</a:rPr>
                        <a:t>Fragmentation Function of q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cs typeface="Arial" charset="0"/>
                        </a:rPr>
                        <a:t>↑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cs typeface="Arial" charset="0"/>
                          <a:sym typeface="Wingdings 3" pitchFamily="18" charset="2"/>
                        </a:rPr>
                        <a:t>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cs typeface="Arial" charset="0"/>
                          <a:sym typeface="Wingdings 3" pitchFamily="18" charset="2"/>
                        </a:rPr>
                        <a:t>Λ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990600" y="2018029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4950" indent="-234950" eaLnBrk="0" hangingPunct="0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can be measured in SIDIS on a transversely polarised target </a:t>
            </a:r>
          </a:p>
          <a:p>
            <a:pPr marL="234950" indent="-234950" eaLnBrk="0" hangingPunct="0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via </a:t>
            </a:r>
            <a:r>
              <a:rPr lang="en-US" sz="2000" b="1">
                <a:solidFill>
                  <a:srgbClr val="008080"/>
                </a:solidFill>
              </a:rPr>
              <a:t>“quark polarimetry” </a:t>
            </a:r>
          </a:p>
        </p:txBody>
      </p:sp>
      <p:graphicFrame>
        <p:nvGraphicFramePr>
          <p:cNvPr id="9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410298"/>
              </p:ext>
            </p:extLst>
          </p:nvPr>
        </p:nvGraphicFramePr>
        <p:xfrm>
          <a:off x="1508919" y="2870200"/>
          <a:ext cx="172561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81" name="Equation" r:id="rId4" imgW="888840" imgH="241200" progId="Equation.DSMT4">
                  <p:embed/>
                </p:oleObj>
              </mc:Choice>
              <mc:Fallback>
                <p:oleObj name="Equation" r:id="rId4" imgW="888840" imgH="241200" progId="Equation.DSMT4">
                  <p:embed/>
                  <p:pic>
                    <p:nvPicPr>
                      <p:cNvPr id="9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919" y="2870200"/>
                        <a:ext cx="1725612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1954937"/>
              </p:ext>
            </p:extLst>
          </p:nvPr>
        </p:nvGraphicFramePr>
        <p:xfrm>
          <a:off x="1478756" y="3543300"/>
          <a:ext cx="199548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82" name="Equation" r:id="rId6" imgW="1028520" imgH="241200" progId="Equation.DSMT4">
                  <p:embed/>
                </p:oleObj>
              </mc:Choice>
              <mc:Fallback>
                <p:oleObj name="Equation" r:id="rId6" imgW="1028520" imgH="241200" progId="Equation.DSMT4">
                  <p:embed/>
                  <p:pic>
                    <p:nvPicPr>
                      <p:cNvPr id="1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8756" y="3543300"/>
                        <a:ext cx="1995488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686623"/>
              </p:ext>
            </p:extLst>
          </p:nvPr>
        </p:nvGraphicFramePr>
        <p:xfrm>
          <a:off x="1496222" y="4257675"/>
          <a:ext cx="179863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83" name="Equation" r:id="rId8" imgW="927000" imgH="241200" progId="Equation.DSMT4">
                  <p:embed/>
                </p:oleObj>
              </mc:Choice>
              <mc:Fallback>
                <p:oleObj name="Equation" r:id="rId8" imgW="927000" imgH="241200" progId="Equation.DSMT4">
                  <p:embed/>
                  <p:pic>
                    <p:nvPicPr>
                      <p:cNvPr id="11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6222" y="4257675"/>
                        <a:ext cx="1798637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712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COMPASS target area</a:t>
            </a:r>
            <a:endParaRPr lang="en-GB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675D7908-4A7D-403E-A2AD-A3B682BAB10C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Immagine 3" descr="_MG_8755.JP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0052" y="3238500"/>
            <a:ext cx="3399948" cy="2238298"/>
          </a:xfrm>
          <a:prstGeom prst="rect">
            <a:avLst/>
          </a:prstGeom>
        </p:spPr>
      </p:pic>
      <p:pic>
        <p:nvPicPr>
          <p:cNvPr id="6" name="Picture 5" descr="New Image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2" y="932977"/>
            <a:ext cx="3413760" cy="226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Picture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66" y="932977"/>
            <a:ext cx="3413761" cy="23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 descr="NdH_4Oleg_t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282" y="3309618"/>
            <a:ext cx="3416045" cy="216718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78237" y="960174"/>
            <a:ext cx="3619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/>
              <a:t>Hadron </a:t>
            </a:r>
            <a:r>
              <a:rPr lang="en-GB" sz="1500" b="1" dirty="0" smtClean="0"/>
              <a:t>Spectroscopy</a:t>
            </a:r>
            <a:endParaRPr lang="en-GB" sz="15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837077" y="960174"/>
            <a:ext cx="2413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/>
              <a:t>Polarised SIDIS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881487" y="3353077"/>
            <a:ext cx="2413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/>
              <a:t>Polarised Drell-Yan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614827" y="3353077"/>
            <a:ext cx="2857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/>
              <a:t>DVCS (GPDs) + unp. SIDIS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244106" y="1706921"/>
            <a:ext cx="241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>
                <a:solidFill>
                  <a:srgbClr val="FF0000"/>
                </a:solidFill>
              </a:rPr>
              <a:t>COMPASS-I</a:t>
            </a:r>
          </a:p>
          <a:p>
            <a:pPr algn="ctr"/>
            <a:r>
              <a:rPr lang="en-GB" sz="1500" b="1" dirty="0">
                <a:solidFill>
                  <a:srgbClr val="FF0000"/>
                </a:solidFill>
              </a:rPr>
              <a:t>1997-2011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252692" y="4040106"/>
            <a:ext cx="241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>
                <a:solidFill>
                  <a:srgbClr val="FF0000"/>
                </a:solidFill>
              </a:rPr>
              <a:t>COMPASS-II</a:t>
            </a:r>
          </a:p>
          <a:p>
            <a:pPr algn="ctr"/>
            <a:r>
              <a:rPr lang="en-GB" sz="1500" b="1" dirty="0">
                <a:solidFill>
                  <a:srgbClr val="FF0000"/>
                </a:solidFill>
              </a:rPr>
              <a:t>2012-2020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880" y="5097300"/>
            <a:ext cx="1174750" cy="379498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7512" y="2744150"/>
            <a:ext cx="1076300" cy="45158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8494" y="2820278"/>
            <a:ext cx="613833" cy="42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6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𝑪𝒐𝒍𝒍</m:t>
                        </m:r>
                      </m:sub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𝒑</m:t>
                        </m:r>
                      </m:sup>
                    </m:sSubSup>
                  </m:oMath>
                </a14:m>
                <a:r>
                  <a:rPr lang="en-US" dirty="0" smtClean="0"/>
                  <a:t> on  proton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dirty="0" smtClean="0"/>
                  <a:t> model for FF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7C2BB-18E4-4859-AAF0-4539881D871C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 Wars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30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81600" y="1757639"/>
                <a:ext cx="381000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tx1"/>
                    </a:solidFill>
                  </a:rPr>
                  <a:t>The curves are fits of the Monte Carlo data, scaled by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~0.055</m:t>
                    </m:r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tx1"/>
                    </a:solidFill>
                  </a:rPr>
                  <a:t>Agreement with the measured Collins asymmetry is quite satisfactory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1757639"/>
                <a:ext cx="3810000" cy="2031325"/>
              </a:xfrm>
              <a:prstGeom prst="rect">
                <a:avLst/>
              </a:prstGeom>
              <a:blipFill>
                <a:blip r:embed="rId4"/>
                <a:stretch>
                  <a:fillRect l="-960" t="-1497" b="-35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371600" y="876300"/>
            <a:ext cx="5836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Albi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Kerbizi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@ DSPIN17 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http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://theor.jinr.ru/~spin/2017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/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Phys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Rev. D 97, 074010 (2018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)/</a:t>
            </a:r>
            <a:r>
              <a:rPr lang="it-IT" b="1" dirty="0" smtClean="0">
                <a:hlinkClick r:id="rId6"/>
              </a:rPr>
              <a:t>arXiv:1802.00962</a:t>
            </a:r>
            <a:endParaRPr lang="it-IT" b="1" dirty="0"/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1661210"/>
            <a:ext cx="4988701" cy="29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9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2h asymmetries on p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dirty="0"/>
                  <a:t> model for </a:t>
                </a:r>
                <a:r>
                  <a:rPr lang="en-US" dirty="0" smtClean="0"/>
                  <a:t>FF</a:t>
                </a:r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9F3E-B4D8-4A9B-96B8-C1A919A02450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 Wars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31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0" y="1166749"/>
                <a:ext cx="4847802" cy="8295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𝑈𝑇</m:t>
                          </m:r>
                        </m:sub>
                        <m:sup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</m:d>
                            </m:e>
                          </m:func>
                        </m:sup>
                      </m:sSubSup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∡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166749"/>
                <a:ext cx="4847802" cy="8295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3531" y="4711018"/>
                <a:ext cx="8970469" cy="571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↑⟶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and as before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~0.055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31" y="4711018"/>
                <a:ext cx="8970469" cy="571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928297"/>
            <a:ext cx="4781701" cy="257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947" y="1324824"/>
            <a:ext cx="1987925" cy="31332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1389082"/>
            <a:ext cx="2008314" cy="309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it-IT" dirty="0" smtClean="0"/>
                  <a:t> </a:t>
                </a:r>
                <a:r>
                  <a:rPr lang="it-IT" dirty="0" err="1" smtClean="0"/>
                  <a:t>transverse</a:t>
                </a:r>
                <a:r>
                  <a:rPr lang="it-IT" dirty="0" smtClean="0"/>
                  <a:t> spin transfer from COMPASS</a:t>
                </a:r>
                <a:endParaRPr lang="it-IT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2B32904D-DED3-4B39-B205-2245CBDA043E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32</a:t>
            </a:fld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55680" y="1111089"/>
                <a:ext cx="3426259" cy="780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</m:acc>
                            </m:e>
                          </m:d>
                        </m:sub>
                      </m:sSub>
                      <m:d>
                        <m:dPr>
                          <m:ctrlPr>
                            <a:rPr lang="el-G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  <m:d>
                                <m:dPr>
                                  <m:ctrl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</m:acc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  <m:d>
                                <m:dPr>
                                  <m:ctrl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</m:acc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680" y="1111089"/>
                <a:ext cx="3426259" cy="780342"/>
              </a:xfrm>
              <a:prstGeom prst="rect">
                <a:avLst/>
              </a:prstGeom>
              <a:blipFill>
                <a:blip r:embed="rId3"/>
                <a:stretch>
                  <a:fillRect b="-7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297028" y="2475352"/>
                <a:ext cx="3184911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  <m:r>
                        <a:rPr lang="it-IT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  <m:d>
                                <m:dPr>
                                  <m:ctrl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</m:acc>
                                </m:e>
                              </m:d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func>
                        </m:e>
                      </m:d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028" y="2475352"/>
                <a:ext cx="3184911" cy="5259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55680" y="3429264"/>
            <a:ext cx="3861250" cy="15926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45" y="1028574"/>
            <a:ext cx="2794500" cy="2230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145" y="3112802"/>
            <a:ext cx="2794500" cy="22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1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Sivers Asymmetry</a:t>
            </a:r>
            <a:endParaRPr lang="fr-FR" dirty="0"/>
          </a:p>
        </p:txBody>
      </p:sp>
      <p:graphicFrame>
        <p:nvGraphicFramePr>
          <p:cNvPr id="183" name="Object 12"/>
          <p:cNvGraphicFramePr>
            <a:graphicFrameLocks noChangeAspect="1"/>
          </p:cNvGraphicFramePr>
          <p:nvPr>
            <p:extLst/>
          </p:nvPr>
        </p:nvGraphicFramePr>
        <p:xfrm>
          <a:off x="2971803" y="1285876"/>
          <a:ext cx="2608263" cy="981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55" name="Equation" r:id="rId3" imgW="1320480" imgH="507960" progId="Equation.DSMT4">
                  <p:embed/>
                </p:oleObj>
              </mc:Choice>
              <mc:Fallback>
                <p:oleObj name="Equation" r:id="rId3" imgW="1320480" imgH="507960" progId="Equation.DSMT4">
                  <p:embed/>
                  <p:pic>
                    <p:nvPicPr>
                      <p:cNvPr id="18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3" y="1285876"/>
                        <a:ext cx="2608263" cy="98160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" name="Rectangle 191"/>
          <p:cNvSpPr/>
          <p:nvPr/>
        </p:nvSpPr>
        <p:spPr>
          <a:xfrm>
            <a:off x="914402" y="1298749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 LO: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7" name="Rectangle 7"/>
          <p:cNvSpPr>
            <a:spLocks noChangeArrowheads="1"/>
          </p:cNvSpPr>
          <p:nvPr/>
        </p:nvSpPr>
        <p:spPr bwMode="auto">
          <a:xfrm>
            <a:off x="838202" y="952500"/>
            <a:ext cx="77901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Sivers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correlates 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ucleon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spin &amp; </a:t>
            </a:r>
            <a:r>
              <a:rPr lang="en-US" sz="18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quark transverse </a:t>
            </a:r>
            <a:r>
              <a:rPr lang="en-US" sz="1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momentum </a:t>
            </a:r>
            <a:r>
              <a:rPr lang="en-US" sz="1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u="sng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u="sng" baseline="-25000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/T-ODD</a:t>
            </a:r>
            <a:r>
              <a:rPr lang="en-US" sz="1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Rectangle 200"/>
              <p:cNvSpPr/>
              <p:nvPr/>
            </p:nvSpPr>
            <p:spPr>
              <a:xfrm>
                <a:off x="6248408" y="1452638"/>
                <a:ext cx="2201451" cy="480966"/>
              </a:xfrm>
              <a:prstGeom prst="rect">
                <a:avLst/>
              </a:prstGeom>
              <a:ln w="19050">
                <a:solidFill>
                  <a:srgbClr val="FF66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𝝁</m:t>
                      </m:r>
                      <m:sSup>
                        <m:sSupPr>
                          <m:ctrlPr>
                            <a:rPr lang="en-GB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𝒑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↑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→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𝝁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𝑿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𝒉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01" name="Rectangle 2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43164"/>
                <a:ext cx="2201451" cy="4932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solidFill>
                  <a:srgbClr val="FF66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685294" y="2349500"/>
              <a:ext cx="6096000" cy="2985262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914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8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200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The</a:t>
                          </a:r>
                          <a:r>
                            <a:rPr lang="en-US" sz="1600" baseline="0" dirty="0" smtClean="0"/>
                            <a:t> </a:t>
                          </a:r>
                          <a:r>
                            <a:rPr lang="en-US" sz="1600" baseline="0" dirty="0" err="1" smtClean="0"/>
                            <a:t>Sivers</a:t>
                          </a:r>
                          <a:r>
                            <a:rPr lang="en-US" sz="1600" baseline="0" dirty="0" smtClean="0"/>
                            <a:t> PDF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2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1992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Sivers</a:t>
                          </a:r>
                          <a:r>
                            <a:rPr lang="en-US" sz="1600" baseline="0" dirty="0" smtClean="0"/>
                            <a:t> proposes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2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1993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J.</a:t>
                          </a:r>
                          <a:r>
                            <a:rPr lang="en-US" sz="1600" baseline="0" dirty="0" smtClean="0"/>
                            <a:t> Collins proofs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  <m:r>
                                <a:rPr lang="en-US" sz="1600" baseline="0" dirty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for T</a:t>
                          </a:r>
                          <a:r>
                            <a:rPr lang="en-GB" sz="1600" baseline="0" dirty="0" smtClean="0"/>
                            <a:t> invariance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948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2002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S. Brodsky, Hwang and Schmidt </a:t>
                          </a:r>
                          <a:r>
                            <a:rPr lang="en-US" sz="1600" baseline="0" dirty="0" smtClean="0"/>
                            <a:t>demonstrate that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𝑇𝑞</m:t>
                                  </m:r>
                                </m:sub>
                                <m:sup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600" dirty="0" smtClean="0"/>
                            <a:t> may</a:t>
                          </a:r>
                          <a:r>
                            <a:rPr lang="en-GB" sz="1600" baseline="0" dirty="0" smtClean="0"/>
                            <a:t> be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aseline="0" dirty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sz="1600" dirty="0" smtClean="0"/>
                            <a:t> due</a:t>
                          </a:r>
                          <a:r>
                            <a:rPr lang="en-GB" sz="1600" baseline="0" dirty="0" smtClean="0"/>
                            <a:t> to FSI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2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2002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J. Collins shows</a:t>
                          </a:r>
                          <a:r>
                            <a:rPr lang="en-US" sz="1600" baseline="0" dirty="0" smtClean="0"/>
                            <a:t> that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i="1" baseline="0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 baseline="0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⊥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𝐷𝑌</m:t>
                                  </m:r>
                                </m:sub>
                              </m:sSub>
                              <m:r>
                                <a:rPr lang="en-US" sz="1600" baseline="0" dirty="0" smtClean="0">
                                  <a:latin typeface="Cambria Math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i="1" baseline="0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 baseline="0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⊥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𝑆𝐼𝐷𝐼𝑆</m:t>
                                  </m:r>
                                </m:sub>
                              </m:sSub>
                            </m:oMath>
                          </a14:m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7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2004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HERMES </a:t>
                          </a:r>
                          <a:r>
                            <a:rPr lang="en-US" sz="1600" baseline="0" dirty="0" smtClean="0"/>
                            <a:t>on p: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sz="1600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7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2004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COMPASS on d: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7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2008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COMPASS </a:t>
                          </a:r>
                          <a:r>
                            <a:rPr lang="en-US" sz="1600" baseline="0" dirty="0" smtClean="0"/>
                            <a:t>on p: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sz="1600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9131579"/>
                  </p:ext>
                </p:extLst>
              </p:nvPr>
            </p:nvGraphicFramePr>
            <p:xfrm>
              <a:off x="1685294" y="2819400"/>
              <a:ext cx="6096000" cy="3414078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914400"/>
                    <a:gridCol w="5181600"/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The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Sivers</a:t>
                          </a:r>
                          <a:r>
                            <a:rPr lang="en-US" baseline="0" dirty="0" smtClean="0"/>
                            <a:t> PDF</a:t>
                          </a:r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108197" r="-941" b="-74262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211667" r="-941" b="-655000"/>
                          </a:stretch>
                        </a:blipFill>
                      </a:tcPr>
                    </a:tc>
                  </a:tr>
                  <a:tr h="6749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168468" r="-941" b="-254054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488525" r="-941" b="-362295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520290" r="-941" b="-220290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629412" r="-941" b="-123529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718841" r="-941" b="-2173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C59D1305-15D5-45AC-8EFE-5054A32C7AFE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5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Sivers Asymmetry</a:t>
            </a:r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44888-E54A-4EC3-94D0-E8898FFB8A06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 Wars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34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𝑆𝑖𝑣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𝑈𝑇</m:t>
                              </m:r>
                            </m:sub>
                            <m:sup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𝑠𝑖𝑛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</m:sSub>
                            </m:sup>
                          </m:sSubSup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 </m:t>
                          </m:r>
                        </m:num>
                        <m:den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𝑈𝑈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⊥</m:t>
                                  </m:r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000099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99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000099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99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000099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⨂</m:t>
                              </m:r>
                              <m:sSubSup>
                                <m:sSubSup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000099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99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99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000099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⨂</m:t>
                              </m:r>
                              <m:sSubSup>
                                <m:sSubSup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r>
                  <a:rPr lang="en-US" dirty="0" smtClean="0">
                    <a:solidFill>
                      <a:schemeClr val="accent2"/>
                    </a:solidFill>
                  </a:rPr>
                  <a:t>To evaluate it we need to solve the convolutions (i.e. make hypothesis on the transverse momenta dependences of the TMDs)</a:t>
                </a:r>
              </a:p>
              <a:p>
                <a:r>
                  <a:rPr lang="en-US" dirty="0" smtClean="0">
                    <a:solidFill>
                      <a:schemeClr val="accent2"/>
                    </a:solidFill>
                  </a:rPr>
                  <a:t>Gaussian ansatz: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rgbClr val="000099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99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1800" i="1">
                            <a:solidFill>
                              <a:srgbClr val="000099"/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000099"/>
                            </a:solidFill>
                            <a:latin typeface="Cambria Math"/>
                          </a:rPr>
                          <m:t>⊥</m:t>
                        </m:r>
                        <m:r>
                          <a:rPr lang="en-US" sz="1800" i="1">
                            <a:solidFill>
                              <a:srgbClr val="000099"/>
                            </a:solidFill>
                            <a:latin typeface="Cambria Math"/>
                          </a:rPr>
                          <m:t>𝑞</m:t>
                        </m:r>
                      </m:sup>
                    </m:sSubSup>
                    <m:d>
                      <m:dPr>
                        <m:ctrlPr>
                          <a:rPr lang="en-US" sz="18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99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f>
                      <m:fPr>
                        <m:ctrlPr>
                          <a:rPr lang="en-US" sz="18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1800" i="1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8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1800" i="1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rgbClr val="000099"/>
                                            </a:solidFill>
                                            <a:latin typeface="Cambria Math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1800" i="1" smtClean="0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⊥</m:t>
                                        </m:r>
                                      </m:sub>
                                      <m:sup>
                                        <m:r>
                                          <a:rPr lang="en-US" sz="1800" i="1">
                                            <a:solidFill>
                                              <a:srgbClr val="000099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𝑆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r>
                          <a:rPr lang="en-US" sz="1800" i="1">
                            <a:solidFill>
                              <a:srgbClr val="000099"/>
                            </a:solidFill>
                            <a:latin typeface="Cambria Math"/>
                          </a:rPr>
                          <m:t>𝜋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18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>
                                        <a:solidFill>
                                          <a:srgbClr val="000099"/>
                                        </a:solidFill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solidFill>
                                          <a:srgbClr val="000099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  <m:sub>
                            <m:r>
                              <a:rPr lang="en-US" sz="1800" i="1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en-US" sz="18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sSubSup>
                      <m:sSubSupPr>
                        <m:ctrlPr>
                          <a:rPr lang="en-US" sz="180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800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800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sz="1800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d>
                      <m:dPr>
                        <m:ctrlPr>
                          <a:rPr lang="en-US" sz="18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99"/>
                            </a:solidFill>
                            <a:latin typeface="Cambria Math"/>
                          </a:rPr>
                          <m:t>𝑧</m:t>
                        </m:r>
                      </m:e>
                    </m:d>
                    <m:f>
                      <m:fPr>
                        <m:ctrlPr>
                          <a:rPr lang="en-US" sz="18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1800" i="1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/</m:t>
                            </m:r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18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solidFill>
                                          <a:srgbClr val="000099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sup>
                        </m:sSup>
                      </m:num>
                      <m:den>
                        <m:r>
                          <a:rPr lang="en-US" sz="1800" i="1">
                            <a:solidFill>
                              <a:srgbClr val="000099"/>
                            </a:solidFill>
                            <a:latin typeface="Cambria Math"/>
                          </a:rPr>
                          <m:t>𝜋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18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den>
                    </m:f>
                  </m:oMath>
                </a14:m>
                <a:endParaRPr lang="en-US" i="1" dirty="0" smtClean="0">
                  <a:solidFill>
                    <a:srgbClr val="000099"/>
                  </a:solidFill>
                  <a:latin typeface="Cambria Math"/>
                </a:endParaRPr>
              </a:p>
              <a:p>
                <a:r>
                  <a:rPr lang="en-US" dirty="0" smtClean="0">
                    <a:solidFill>
                      <a:schemeClr val="accent2"/>
                    </a:solidFill>
                  </a:rPr>
                  <a:t>Leading to: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𝐴</m:t>
                        </m:r>
                      </m:e>
                      <m:sub>
                        <m:r>
                          <a:rPr lang="en-US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𝑆𝑖𝑣</m:t>
                        </m:r>
                        <m:r>
                          <a:rPr lang="en-US" sz="1800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1800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1800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sz="1800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1800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𝑧</m:t>
                        </m:r>
                      </m:e>
                    </m:d>
                    <m:r>
                      <a:rPr lang="en-US" sz="1800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18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i="1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𝜋</m:t>
                            </m:r>
                          </m:e>
                        </m:rad>
                        <m:r>
                          <a:rPr lang="en-US" sz="1800" i="1">
                            <a:solidFill>
                              <a:srgbClr val="000099"/>
                            </a:solidFill>
                            <a:latin typeface="Cambria Math"/>
                          </a:rPr>
                          <m:t>𝑀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i="1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sz="18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solidFill>
                                          <a:srgbClr val="000099"/>
                                        </a:solidFill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solidFill>
                                          <a:srgbClr val="000099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8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1800" i="1">
                                            <a:solidFill>
                                              <a:srgbClr val="00009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rgbClr val="000099"/>
                                            </a:solidFill>
                                            <a:latin typeface="Cambria Math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rgbClr val="000099"/>
                                            </a:solidFill>
                                            <a:latin typeface="Cambria Math"/>
                                          </a:rPr>
                                          <m:t>𝑇</m:t>
                                        </m:r>
                                      </m:sub>
                                      <m:sup>
                                        <m:r>
                                          <a:rPr lang="en-US" sz="1800" i="1">
                                            <a:solidFill>
                                              <a:srgbClr val="000099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en-US" sz="1800" i="1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+</m:t>
                            </m:r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800" i="1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1800" i="1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>
                                        <a:solidFill>
                                          <a:srgbClr val="000099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99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solidFill>
                                          <a:srgbClr val="000099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</m:rad>
                      </m:den>
                    </m:f>
                    <m:f>
                      <m:fPr>
                        <m:ctrlPr>
                          <a:rPr lang="en-US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sz="1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80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𝑞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sub>
                              <m:sup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180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180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  <m:sSubSup>
                              <m:sSubSupPr>
                                <m:ctrlP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⊥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 dirty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180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𝑧</m:t>
                            </m:r>
                            <m:sSubSup>
                              <m:sSubSupPr>
                                <m:ctrlP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sub>
                              <m:sup>
                                <m:r>
                                  <a:rPr lang="en-US" sz="18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1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180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𝑞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sub>
                              <m:sup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𝑥𝑓</m:t>
                                </m:r>
                              </m:e>
                              <m:sub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sub>
                              <m:sup>
                                <m: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h</m:t>
                                </m:r>
                              </m:sup>
                            </m:sSubSup>
                          </m:e>
                        </m:nary>
                        <m:d>
                          <m:dPr>
                            <m:ctrlPr>
                              <a:rPr lang="en-US" sz="1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𝑧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1800" i="1" dirty="0" smtClean="0">
                    <a:solidFill>
                      <a:srgbClr val="003399"/>
                    </a:solidFill>
                    <a:latin typeface="Cambria Math"/>
                  </a:rPr>
                  <a:t>  </a:t>
                </a:r>
                <a:r>
                  <a:rPr lang="en-US" dirty="0" smtClean="0">
                    <a:solidFill>
                      <a:srgbClr val="003399"/>
                    </a:solidFill>
                  </a:rPr>
                  <a:t>with</a:t>
                </a:r>
                <a:r>
                  <a:rPr lang="en-US" sz="1800" i="1" dirty="0" smtClean="0">
                    <a:solidFill>
                      <a:srgbClr val="003399"/>
                    </a:solidFill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dirty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⊥</m:t>
                        </m:r>
                        <m:d>
                          <m:dPr>
                            <m:ctrlP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1</m:t>
                            </m:r>
                          </m:e>
                        </m:d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𝑞</m:t>
                        </m:r>
                      </m:sup>
                    </m:sSubSup>
                    <m:r>
                      <a:rPr lang="en-US" sz="1800" i="1" dirty="0">
                        <a:solidFill>
                          <a:srgbClr val="003399"/>
                        </a:solidFill>
                        <a:latin typeface="Cambria Math"/>
                      </a:rPr>
                      <m:t>(</m:t>
                    </m:r>
                    <m:r>
                      <a:rPr lang="en-US" sz="1800" i="1" dirty="0">
                        <a:solidFill>
                          <a:srgbClr val="003399"/>
                        </a:solidFill>
                        <a:latin typeface="Cambria Math"/>
                      </a:rPr>
                      <m:t>𝑥</m:t>
                    </m:r>
                    <m:r>
                      <a:rPr lang="en-US" sz="1800" i="1" dirty="0">
                        <a:solidFill>
                          <a:srgbClr val="003399"/>
                        </a:solidFill>
                        <a:latin typeface="Cambria Math"/>
                      </a:rPr>
                      <m:t>)=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800" i="1" dirty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800" i="1" dirty="0">
                                    <a:solidFill>
                                      <a:srgbClr val="0033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800" i="1" dirty="0">
                                    <a:solidFill>
                                      <a:srgbClr val="003399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𝑇</m:t>
                            </m:r>
                          </m:sub>
                        </m:sSub>
                      </m:e>
                    </m:nary>
                    <m:f>
                      <m:fPr>
                        <m:ctrlPr>
                          <a:rPr lang="en-US" sz="1800" i="1" dirty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𝑇</m:t>
                            </m:r>
                          </m:sub>
                          <m:sup>
                            <m: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𝑀</m:t>
                            </m:r>
                          </m:e>
                          <m:sup>
                            <m: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sSubSup>
                      <m:sSubSupPr>
                        <m:ctrlPr>
                          <a:rPr lang="en-US" sz="1800" i="1" dirty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⊥</m:t>
                        </m:r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𝑞</m:t>
                        </m:r>
                      </m:sup>
                    </m:sSubSup>
                    <m:r>
                      <a:rPr lang="en-US" sz="1800" i="1" dirty="0">
                        <a:solidFill>
                          <a:srgbClr val="003399"/>
                        </a:solidFill>
                        <a:latin typeface="Cambria Math"/>
                      </a:rPr>
                      <m:t>(</m:t>
                    </m:r>
                    <m:r>
                      <a:rPr lang="en-US" sz="1800" i="1" dirty="0">
                        <a:solidFill>
                          <a:srgbClr val="003399"/>
                        </a:solidFill>
                        <a:latin typeface="Cambria Math"/>
                      </a:rPr>
                      <m:t>𝑥</m:t>
                    </m:r>
                    <m:r>
                      <a:rPr lang="en-US" sz="1800" i="1" dirty="0">
                        <a:solidFill>
                          <a:srgbClr val="003399"/>
                        </a:solidFill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en-US" sz="1800" i="1" dirty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sz="1800" i="1" dirty="0">
                        <a:solidFill>
                          <a:srgbClr val="003399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1800" i="1" dirty="0">
                  <a:solidFill>
                    <a:srgbClr val="003399"/>
                  </a:solidFill>
                  <a:latin typeface="Cambria Math"/>
                </a:endParaRPr>
              </a:p>
              <a:p>
                <a:endParaRPr lang="en-US" sz="1800" i="1" dirty="0">
                  <a:solidFill>
                    <a:srgbClr val="003399"/>
                  </a:solidFill>
                  <a:latin typeface="Cambria Math"/>
                </a:endParaRPr>
              </a:p>
              <a:p>
                <a:endParaRPr lang="en-US" i="1" dirty="0">
                  <a:solidFill>
                    <a:srgbClr val="000099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151707" y="248387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4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Sivers asymmetry on p</a:t>
            </a:r>
            <a:endParaRPr lang="en-GB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9BB0-44D8-4210-8861-A28264264201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 Wars 2019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" b="2363"/>
          <a:stretch/>
        </p:blipFill>
        <p:spPr bwMode="auto">
          <a:xfrm>
            <a:off x="528393" y="1437846"/>
            <a:ext cx="6981120" cy="387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1166" y="976512"/>
            <a:ext cx="6379028" cy="460848"/>
          </a:xfrm>
          <a:prstGeom prst="rect">
            <a:avLst/>
          </a:prstGeom>
          <a:noFill/>
          <a:ln>
            <a:noFill/>
          </a:ln>
          <a:extLst/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</a:rPr>
              <a:t>charged </a:t>
            </a:r>
            <a:r>
              <a:rPr lang="en-US" b="1" dirty="0" err="1">
                <a:solidFill>
                  <a:srgbClr val="FF0000"/>
                </a:solidFill>
              </a:rPr>
              <a:t>pions</a:t>
            </a:r>
            <a:r>
              <a:rPr lang="en-US" b="1" dirty="0">
                <a:solidFill>
                  <a:srgbClr val="FF0000"/>
                </a:solidFill>
              </a:rPr>
              <a:t> (and </a:t>
            </a:r>
            <a:r>
              <a:rPr lang="en-US" b="1" dirty="0" err="1">
                <a:solidFill>
                  <a:srgbClr val="FF0000"/>
                </a:solidFill>
              </a:rPr>
              <a:t>kaons</a:t>
            </a:r>
            <a:r>
              <a:rPr lang="en-US" b="1" dirty="0" smtClean="0">
                <a:solidFill>
                  <a:srgbClr val="FF0000"/>
                </a:solidFill>
              </a:rPr>
              <a:t>), </a:t>
            </a:r>
            <a:r>
              <a:rPr lang="en-US" b="1" dirty="0" smtClean="0">
                <a:solidFill>
                  <a:srgbClr val="00B050"/>
                </a:solidFill>
              </a:rPr>
              <a:t>HERMES and COMPASS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sz="1500" i="1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492" y="1866903"/>
            <a:ext cx="1215210" cy="109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887" y="3377605"/>
            <a:ext cx="1089311" cy="123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80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Drell-Yan measurements at COMPASS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6"/>
              <p:cNvSpPr txBox="1"/>
              <p:nvPr/>
            </p:nvSpPr>
            <p:spPr>
              <a:xfrm>
                <a:off x="776451" y="1014685"/>
                <a:ext cx="4876799" cy="2145579"/>
              </a:xfrm>
              <a:prstGeom prst="rect">
                <a:avLst/>
              </a:prstGeom>
            </p:spPr>
            <p:txBody>
              <a:bodyPr vert="horz" wrap="square" lIns="0" tIns="26789" rIns="0" bIns="0" rtlCol="0">
                <a:spAutoFit/>
              </a:bodyPr>
              <a:lstStyle/>
              <a:p>
                <a:pPr marL="400050" indent="-400050">
                  <a:spcBef>
                    <a:spcPts val="211"/>
                  </a:spcBef>
                  <a:buFont typeface="+mj-lt"/>
                  <a:buAutoNum type="romanUcPeriod"/>
                  <a:tabLst>
                    <a:tab pos="438643" algn="l"/>
                    <a:tab pos="439015" algn="l"/>
                  </a:tabLst>
                </a:pPr>
                <a:r>
                  <a:rPr lang="en-US" sz="1100" b="1" spc="-176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1 </a:t>
                </a:r>
                <a:r>
                  <a:rPr lang="en-US" sz="1100" b="1" spc="-6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&lt; </a:t>
                </a:r>
                <a:r>
                  <a:rPr lang="en-US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</a:t>
                </a:r>
                <a:r>
                  <a:rPr lang="el-GR" sz="1100" b="1" spc="92" baseline="-574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μμ</a:t>
                </a:r>
                <a:r>
                  <a:rPr lang="el-GR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/(</a:t>
                </a:r>
                <a:r>
                  <a:rPr lang="en-US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GeV/c</a:t>
                </a:r>
                <a:r>
                  <a:rPr lang="en-US" sz="1100" b="1" spc="92" baseline="1915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</a:t>
                </a:r>
                <a:r>
                  <a:rPr lang="en-US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) </a:t>
                </a:r>
                <a:r>
                  <a:rPr lang="en-US" sz="1100" b="1" spc="-6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&lt; </a:t>
                </a:r>
                <a:r>
                  <a:rPr lang="en-US" sz="1100" b="1" spc="5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2, </a:t>
                </a:r>
                <a:r>
                  <a:rPr lang="en-US" sz="1100" b="1" spc="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“Low</a:t>
                </a:r>
                <a:r>
                  <a:rPr lang="en-US" sz="1100" b="1" spc="12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mass”</a:t>
                </a:r>
                <a:endPara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857250" lvl="2" indent="-400050">
                  <a:spcBef>
                    <a:spcPts val="152"/>
                  </a:spcBef>
                  <a:buFont typeface="Arial" panose="020B0604020202020204" pitchFamily="34" charset="0"/>
                  <a:buChar char="•"/>
                  <a:tabLst>
                    <a:tab pos="379115" algn="l"/>
                    <a:tab pos="379487" algn="l"/>
                  </a:tabLst>
                </a:pPr>
                <a:r>
                  <a:rPr lang="en-US" sz="1100" spc="8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Large </a:t>
                </a:r>
                <a:r>
                  <a:rPr lang="en-US" sz="1100" spc="5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background</a:t>
                </a:r>
                <a:r>
                  <a:rPr lang="en-US" sz="1100" spc="-2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100" spc="3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contamination</a:t>
                </a:r>
                <a:endPara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400050" indent="-400050">
                  <a:spcBef>
                    <a:spcPts val="152"/>
                  </a:spcBef>
                  <a:buFont typeface="+mj-lt"/>
                  <a:buAutoNum type="romanUcPeriod"/>
                  <a:tabLst>
                    <a:tab pos="438643" algn="l"/>
                    <a:tab pos="439015" algn="l"/>
                  </a:tabLst>
                </a:pPr>
                <a:r>
                  <a:rPr lang="en-US" sz="1100" b="1" spc="10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 </a:t>
                </a:r>
                <a:r>
                  <a:rPr lang="en-US" sz="1100" b="1" spc="-6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&lt; </a:t>
                </a:r>
                <a:r>
                  <a:rPr lang="en-US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</a:t>
                </a:r>
                <a:r>
                  <a:rPr lang="el-GR" sz="1100" b="1" spc="92" baseline="-574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μμ</a:t>
                </a:r>
                <a:r>
                  <a:rPr lang="el-GR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/(</a:t>
                </a:r>
                <a:r>
                  <a:rPr lang="en-US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GeV/c</a:t>
                </a:r>
                <a:r>
                  <a:rPr lang="en-US" sz="1100" b="1" spc="92" baseline="1915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</a:t>
                </a:r>
                <a:r>
                  <a:rPr lang="en-US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) </a:t>
                </a:r>
                <a:r>
                  <a:rPr lang="en-US" sz="1100" b="1" spc="-6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&lt; </a:t>
                </a:r>
                <a:r>
                  <a:rPr lang="en-US" sz="1100" b="1" spc="5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2.5, </a:t>
                </a:r>
                <a:r>
                  <a:rPr lang="en-US" sz="1100" b="1" spc="2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“Intermediate</a:t>
                </a:r>
                <a:r>
                  <a:rPr lang="en-US" sz="1100" b="1" spc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mass”</a:t>
                </a:r>
                <a:endPara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857250" lvl="2" indent="-400050">
                  <a:spcBef>
                    <a:spcPts val="152"/>
                  </a:spcBef>
                  <a:buFont typeface="Arial" panose="020B0604020202020204" pitchFamily="34" charset="0"/>
                  <a:buChar char="•"/>
                  <a:tabLst>
                    <a:tab pos="379115" algn="l"/>
                    <a:tab pos="379487" algn="l"/>
                  </a:tabLst>
                </a:pPr>
                <a:r>
                  <a:rPr lang="en-US" sz="1100" spc="2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High </a:t>
                </a:r>
                <a:r>
                  <a:rPr lang="en-US" sz="1100" spc="8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DY </a:t>
                </a:r>
                <a:r>
                  <a:rPr lang="en-US" sz="1100" spc="9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cross</a:t>
                </a:r>
                <a:r>
                  <a:rPr lang="en-US" sz="1100" spc="-2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100" spc="4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section.</a:t>
                </a:r>
                <a:endPara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800100" lvl="2" indent="-342900">
                  <a:spcBef>
                    <a:spcPts val="152"/>
                  </a:spcBef>
                  <a:buFont typeface="Arial" panose="020B0604020202020204" pitchFamily="34" charset="0"/>
                  <a:buChar char="•"/>
                  <a:tabLst>
                    <a:tab pos="379115" algn="l"/>
                    <a:tab pos="379487" algn="l"/>
                  </a:tabLst>
                </a:pPr>
                <a:r>
                  <a:rPr lang="en-US" sz="1100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Still </a:t>
                </a:r>
                <a:r>
                  <a:rPr lang="en-US" sz="1100" spc="4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low </a:t>
                </a:r>
                <a:r>
                  <a:rPr lang="en-US" sz="1100" spc="5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DY-signal/background</a:t>
                </a:r>
                <a:r>
                  <a:rPr lang="en-US" sz="1100" spc="-3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100" spc="29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ratio</a:t>
                </a:r>
              </a:p>
              <a:p>
                <a:pPr marL="285750" lvl="1" indent="-285750">
                  <a:spcBef>
                    <a:spcPts val="152"/>
                  </a:spcBef>
                  <a:buFont typeface="+mj-lt"/>
                  <a:buAutoNum type="romanUcPeriod" startAt="3"/>
                  <a:tabLst>
                    <a:tab pos="379115" algn="l"/>
                    <a:tab pos="379487" algn="l"/>
                  </a:tabLst>
                </a:pPr>
                <a:r>
                  <a:rPr lang="en-US" sz="1100" b="1" spc="7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2.5 </a:t>
                </a:r>
                <a:r>
                  <a:rPr lang="en-US" sz="1100" b="1" spc="-6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&lt; </a:t>
                </a:r>
                <a:r>
                  <a:rPr lang="en-US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</a:t>
                </a:r>
                <a:r>
                  <a:rPr lang="el-GR" sz="1100" b="1" spc="92" baseline="-574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μμ</a:t>
                </a:r>
                <a:r>
                  <a:rPr lang="el-GR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/(</a:t>
                </a:r>
                <a:r>
                  <a:rPr lang="en-US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GeV/c</a:t>
                </a:r>
                <a:r>
                  <a:rPr lang="en-US" sz="1100" b="1" spc="92" baseline="1915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</a:t>
                </a:r>
                <a:r>
                  <a:rPr lang="en-US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) </a:t>
                </a:r>
                <a:r>
                  <a:rPr lang="en-US" sz="1100" b="1" spc="-6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&lt; </a:t>
                </a:r>
                <a:r>
                  <a:rPr lang="en-US" sz="1100" b="1" spc="5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4.3, </a:t>
                </a:r>
                <a:r>
                  <a:rPr lang="en-US" sz="1100" b="1" spc="2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“Charmonia</a:t>
                </a:r>
                <a:r>
                  <a:rPr lang="en-US" sz="1100" b="1" spc="10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mass”</a:t>
                </a:r>
                <a:endPara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857250" lvl="1" indent="-400050">
                  <a:spcBef>
                    <a:spcPts val="152"/>
                  </a:spcBef>
                  <a:buFont typeface="Arial" panose="020B0604020202020204" pitchFamily="34" charset="0"/>
                  <a:buChar char="•"/>
                  <a:tabLst>
                    <a:tab pos="379115" algn="l"/>
                    <a:tab pos="379487" algn="l"/>
                  </a:tabLst>
                </a:pPr>
                <a:r>
                  <a:rPr lang="en-US" sz="1100" spc="73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Strong</a:t>
                </a:r>
                <a:r>
                  <a:rPr lang="en-US" sz="1100" spc="26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ar-AE" sz="1100" i="1" spc="26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ar-AE" sz="1100" b="0" i="1" spc="26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num>
                      <m:den>
                        <m:r>
                          <a:rPr lang="ar-AE" sz="1100" i="1" spc="26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sz="1100" spc="62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signal:</a:t>
                </a:r>
                <a:r>
                  <a:rPr lang="el-GR" sz="1100" spc="-7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ar-AE" sz="1100" i="1" spc="26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ar-AE" sz="1100" i="1" spc="26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num>
                      <m:den>
                        <m:r>
                          <a:rPr lang="ar-AE" sz="1100" i="1" spc="26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sz="1100" spc="62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physics</a:t>
                </a:r>
                <a:r>
                  <a:rPr lang="en-US" sz="1100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.</a:t>
                </a:r>
                <a:endPara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857250" lvl="1" indent="-400050">
                  <a:spcBef>
                    <a:spcPts val="152"/>
                  </a:spcBef>
                  <a:buFont typeface="Arial" panose="020B0604020202020204" pitchFamily="34" charset="0"/>
                  <a:buChar char="•"/>
                  <a:tabLst>
                    <a:tab pos="379115" algn="l"/>
                    <a:tab pos="379487" algn="l"/>
                  </a:tabLst>
                </a:pPr>
                <a:r>
                  <a:rPr lang="en-US" sz="1100" spc="2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Good</a:t>
                </a:r>
                <a:r>
                  <a:rPr lang="en-US" sz="1100" spc="2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100" spc="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signal/background.</a:t>
                </a:r>
                <a:endPara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400050" indent="-400050">
                  <a:spcBef>
                    <a:spcPts val="152"/>
                  </a:spcBef>
                  <a:buFont typeface="+mj-lt"/>
                  <a:buAutoNum type="romanUcPeriod" startAt="4"/>
                  <a:tabLst>
                    <a:tab pos="438643" algn="l"/>
                    <a:tab pos="439015" algn="l"/>
                  </a:tabLst>
                </a:pPr>
                <a:r>
                  <a:rPr lang="en-US" sz="1100" b="1" spc="7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4.3 </a:t>
                </a:r>
                <a:r>
                  <a:rPr lang="en-US" sz="1100" b="1" spc="-6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&lt; </a:t>
                </a:r>
                <a:r>
                  <a:rPr lang="en-US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</a:t>
                </a:r>
                <a:r>
                  <a:rPr lang="el-GR" sz="1100" b="1" spc="92" baseline="-574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μμ</a:t>
                </a:r>
                <a:r>
                  <a:rPr lang="el-GR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/(</a:t>
                </a:r>
                <a:r>
                  <a:rPr lang="en-US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GeV/c</a:t>
                </a:r>
                <a:r>
                  <a:rPr lang="en-US" sz="1100" b="1" spc="92" baseline="1915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</a:t>
                </a:r>
                <a:r>
                  <a:rPr lang="en-US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) </a:t>
                </a:r>
                <a:r>
                  <a:rPr lang="en-US" sz="1100" b="1" spc="-6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&lt; </a:t>
                </a:r>
                <a:r>
                  <a:rPr lang="en-US" sz="1100" b="1" spc="6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8.5, </a:t>
                </a:r>
                <a:r>
                  <a:rPr lang="en-US" sz="1100" b="1" spc="18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“High</a:t>
                </a:r>
                <a:r>
                  <a:rPr lang="en-US" sz="1100" b="1" spc="9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100" b="1" spc="6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mass</a:t>
                </a:r>
                <a:r>
                  <a:rPr lang="en-US" sz="1100" b="1" spc="62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” </a:t>
                </a:r>
                <a:r>
                  <a:rPr lang="en-US" sz="1100" spc="5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background </a:t>
                </a:r>
                <a:r>
                  <a:rPr lang="en-US" sz="1100" spc="-3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&lt;</a:t>
                </a:r>
                <a:r>
                  <a:rPr lang="en-US" sz="1100" spc="-17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100" spc="152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4</a:t>
                </a:r>
                <a:r>
                  <a:rPr lang="en-US" sz="1100" spc="15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%</a:t>
                </a:r>
                <a:endPara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857250" lvl="2" indent="-400050">
                  <a:spcBef>
                    <a:spcPts val="152"/>
                  </a:spcBef>
                  <a:buFont typeface="Arial" panose="020B0604020202020204" pitchFamily="34" charset="0"/>
                  <a:buChar char="•"/>
                  <a:tabLst>
                    <a:tab pos="379115" algn="l"/>
                    <a:tab pos="379487" algn="l"/>
                  </a:tabLst>
                </a:pPr>
                <a:r>
                  <a:rPr lang="en-US" sz="1100" spc="38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Valence </a:t>
                </a:r>
                <a:r>
                  <a:rPr lang="en-US" sz="1100" spc="5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quark </a:t>
                </a:r>
                <a:r>
                  <a:rPr lang="en-US" sz="1100" spc="4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region </a:t>
                </a:r>
                <a:r>
                  <a:rPr lang="en-US" sz="1100" spc="-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➔ </a:t>
                </a:r>
                <a:r>
                  <a:rPr lang="en-US" sz="1100" spc="88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Largest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100" spc="6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asymmetries!</a:t>
                </a:r>
                <a:endPara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857250" lvl="2" indent="-400050">
                  <a:spcBef>
                    <a:spcPts val="152"/>
                  </a:spcBef>
                  <a:buFont typeface="Arial" panose="020B0604020202020204" pitchFamily="34" charset="0"/>
                  <a:buChar char="•"/>
                  <a:tabLst>
                    <a:tab pos="379115" algn="l"/>
                    <a:tab pos="379487" algn="l"/>
                  </a:tabLst>
                </a:pPr>
                <a:r>
                  <a:rPr lang="en-US" sz="1100" spc="7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Low </a:t>
                </a:r>
                <a:r>
                  <a:rPr lang="en-US" sz="1100" spc="8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DY</a:t>
                </a:r>
                <a:r>
                  <a:rPr lang="en-US" sz="1100" spc="-2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100" spc="7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cross-section</a:t>
                </a:r>
                <a:endParaRPr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6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451" y="1014685"/>
                <a:ext cx="4876799" cy="2145579"/>
              </a:xfrm>
              <a:prstGeom prst="rect">
                <a:avLst/>
              </a:prstGeom>
              <a:blipFill>
                <a:blip r:embed="rId2"/>
                <a:stretch>
                  <a:fillRect l="-1750" t="-1136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876760" y="3268216"/>
            <a:ext cx="3601506" cy="2218102"/>
            <a:chOff x="937533" y="3184678"/>
            <a:chExt cx="3601506" cy="2218102"/>
          </a:xfrm>
        </p:grpSpPr>
        <p:sp>
          <p:nvSpPr>
            <p:cNvPr id="7" name="object 7"/>
            <p:cNvSpPr/>
            <p:nvPr/>
          </p:nvSpPr>
          <p:spPr>
            <a:xfrm>
              <a:off x="937533" y="3184678"/>
              <a:ext cx="3601506" cy="221810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2607469" y="3713262"/>
              <a:ext cx="1095747" cy="534449"/>
            </a:xfrm>
            <a:prstGeom prst="rect">
              <a:avLst/>
            </a:prstGeom>
          </p:spPr>
          <p:txBody>
            <a:bodyPr vert="horz" wrap="square" lIns="0" tIns="44648" rIns="0" bIns="0" rtlCol="0">
              <a:spAutoFit/>
            </a:bodyPr>
            <a:lstStyle/>
            <a:p>
              <a:pPr marL="8929" algn="ctr">
                <a:spcBef>
                  <a:spcPts val="352"/>
                </a:spcBef>
              </a:pPr>
              <a:r>
                <a:rPr sz="1465" b="1" dirty="0">
                  <a:solidFill>
                    <a:srgbClr val="008F00"/>
                  </a:solidFill>
                  <a:latin typeface="Adobe Fan Heiti Std B"/>
                  <a:cs typeface="Adobe Fan Heiti Std B"/>
                </a:rPr>
                <a:t>〈</a:t>
              </a:r>
              <a:r>
                <a:rPr sz="1465" b="1" spc="117" dirty="0">
                  <a:solidFill>
                    <a:srgbClr val="008F00"/>
                  </a:solidFill>
                  <a:latin typeface="Calibri"/>
                  <a:cs typeface="Calibri"/>
                </a:rPr>
                <a:t>x</a:t>
              </a:r>
              <a:r>
                <a:rPr sz="1450" b="1" spc="176" baseline="-8417" dirty="0">
                  <a:solidFill>
                    <a:srgbClr val="008F00"/>
                  </a:solidFill>
                  <a:latin typeface="Calibri"/>
                  <a:cs typeface="Calibri"/>
                </a:rPr>
                <a:t>π</a:t>
              </a:r>
              <a:r>
                <a:rPr sz="1465" b="1" dirty="0">
                  <a:solidFill>
                    <a:srgbClr val="008F00"/>
                  </a:solidFill>
                  <a:latin typeface="Adobe Fan Heiti Std B"/>
                  <a:cs typeface="Adobe Fan Heiti Std B"/>
                </a:rPr>
                <a:t>〉</a:t>
              </a:r>
              <a:r>
                <a:rPr sz="1465" b="1" spc="18" dirty="0">
                  <a:solidFill>
                    <a:srgbClr val="008F00"/>
                  </a:solidFill>
                  <a:latin typeface="Adobe Fan Heiti Std B"/>
                  <a:cs typeface="Adobe Fan Heiti Std B"/>
                </a:rPr>
                <a:t> </a:t>
              </a:r>
              <a:r>
                <a:rPr sz="1465" b="1" spc="-47" dirty="0">
                  <a:solidFill>
                    <a:srgbClr val="008F00"/>
                  </a:solidFill>
                  <a:latin typeface="Calibri"/>
                  <a:cs typeface="Calibri"/>
                </a:rPr>
                <a:t>=</a:t>
              </a:r>
              <a:r>
                <a:rPr sz="1465" b="1" spc="15" dirty="0">
                  <a:solidFill>
                    <a:srgbClr val="008F00"/>
                  </a:solidFill>
                  <a:latin typeface="Calibri"/>
                  <a:cs typeface="Calibri"/>
                </a:rPr>
                <a:t> </a:t>
              </a:r>
              <a:r>
                <a:rPr sz="1465" b="1" spc="100" dirty="0">
                  <a:solidFill>
                    <a:srgbClr val="008F00"/>
                  </a:solidFill>
                  <a:latin typeface="Calibri"/>
                  <a:cs typeface="Calibri"/>
                </a:rPr>
                <a:t>0.5</a:t>
              </a:r>
              <a:endParaRPr sz="1465" dirty="0">
                <a:latin typeface="Calibri"/>
                <a:cs typeface="Calibri"/>
              </a:endParaRPr>
            </a:p>
            <a:p>
              <a:pPr algn="ctr">
                <a:spcBef>
                  <a:spcPts val="293"/>
                </a:spcBef>
              </a:pPr>
              <a:r>
                <a:rPr sz="1465" b="1" dirty="0">
                  <a:solidFill>
                    <a:srgbClr val="008F00"/>
                  </a:solidFill>
                  <a:latin typeface="Adobe Fan Heiti Std B"/>
                  <a:cs typeface="Adobe Fan Heiti Std B"/>
                </a:rPr>
                <a:t>〈</a:t>
              </a:r>
              <a:r>
                <a:rPr sz="1465" b="1" spc="94" dirty="0">
                  <a:solidFill>
                    <a:srgbClr val="008F00"/>
                  </a:solidFill>
                  <a:latin typeface="Calibri"/>
                  <a:cs typeface="Calibri"/>
                </a:rPr>
                <a:t>x</a:t>
              </a:r>
              <a:r>
                <a:rPr sz="1450" b="1" spc="141" baseline="-8417" dirty="0">
                  <a:solidFill>
                    <a:srgbClr val="008F00"/>
                  </a:solidFill>
                  <a:latin typeface="Calibri"/>
                  <a:cs typeface="Calibri"/>
                </a:rPr>
                <a:t>N</a:t>
              </a:r>
              <a:r>
                <a:rPr sz="1465" b="1" dirty="0">
                  <a:solidFill>
                    <a:srgbClr val="008F00"/>
                  </a:solidFill>
                  <a:latin typeface="Adobe Fan Heiti Std B"/>
                  <a:cs typeface="Adobe Fan Heiti Std B"/>
                </a:rPr>
                <a:t>〉</a:t>
              </a:r>
              <a:r>
                <a:rPr sz="1465" b="1" spc="15" dirty="0">
                  <a:solidFill>
                    <a:srgbClr val="008F00"/>
                  </a:solidFill>
                  <a:latin typeface="Adobe Fan Heiti Std B"/>
                  <a:cs typeface="Adobe Fan Heiti Std B"/>
                </a:rPr>
                <a:t> </a:t>
              </a:r>
              <a:r>
                <a:rPr sz="1465" b="1" spc="-47" dirty="0">
                  <a:solidFill>
                    <a:srgbClr val="008F00"/>
                  </a:solidFill>
                  <a:latin typeface="Calibri"/>
                  <a:cs typeface="Calibri"/>
                </a:rPr>
                <a:t>=</a:t>
              </a:r>
              <a:r>
                <a:rPr sz="1465" b="1" spc="12" dirty="0">
                  <a:solidFill>
                    <a:srgbClr val="008F00"/>
                  </a:solidFill>
                  <a:latin typeface="Calibri"/>
                  <a:cs typeface="Calibri"/>
                </a:rPr>
                <a:t> </a:t>
              </a:r>
              <a:r>
                <a:rPr sz="1465" b="1" spc="9" dirty="0">
                  <a:solidFill>
                    <a:srgbClr val="008F00"/>
                  </a:solidFill>
                  <a:latin typeface="Calibri"/>
                  <a:cs typeface="Calibri"/>
                </a:rPr>
                <a:t>0.17</a:t>
              </a:r>
              <a:endParaRPr sz="1465" dirty="0">
                <a:latin typeface="Calibri"/>
                <a:cs typeface="Calibri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688018" y="3356904"/>
            <a:ext cx="3052633" cy="2040726"/>
            <a:chOff x="4984617" y="3263502"/>
            <a:chExt cx="3052633" cy="2040726"/>
          </a:xfrm>
        </p:grpSpPr>
        <p:sp>
          <p:nvSpPr>
            <p:cNvPr id="3" name="object 3"/>
            <p:cNvSpPr/>
            <p:nvPr/>
          </p:nvSpPr>
          <p:spPr>
            <a:xfrm>
              <a:off x="4984617" y="3263502"/>
              <a:ext cx="3052633" cy="204072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97726" y="3639078"/>
              <a:ext cx="1321594" cy="400348"/>
            </a:xfrm>
            <a:custGeom>
              <a:avLst/>
              <a:gdLst/>
              <a:ahLst/>
              <a:cxnLst/>
              <a:rect l="l" t="t" r="r" b="b"/>
              <a:pathLst>
                <a:path w="2255520" h="683259">
                  <a:moveTo>
                    <a:pt x="0" y="0"/>
                  </a:moveTo>
                  <a:lnTo>
                    <a:pt x="2255484" y="0"/>
                  </a:lnTo>
                  <a:lnTo>
                    <a:pt x="2255484" y="682755"/>
                  </a:lnTo>
                  <a:lnTo>
                    <a:pt x="0" y="6827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1D836">
                <a:alpha val="4512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71400" y="3614011"/>
              <a:ext cx="1376743" cy="45392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0200" y="1002006"/>
            <a:ext cx="3286897" cy="2266515"/>
            <a:chOff x="5011445" y="697675"/>
            <a:chExt cx="3286897" cy="2266515"/>
          </a:xfrm>
        </p:grpSpPr>
        <p:sp>
          <p:nvSpPr>
            <p:cNvPr id="4" name="object 4"/>
            <p:cNvSpPr/>
            <p:nvPr/>
          </p:nvSpPr>
          <p:spPr>
            <a:xfrm>
              <a:off x="5011445" y="697675"/>
              <a:ext cx="3286897" cy="22665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99601" y="1679176"/>
              <a:ext cx="1405682" cy="839391"/>
            </a:xfrm>
            <a:custGeom>
              <a:avLst/>
              <a:gdLst/>
              <a:ahLst/>
              <a:cxnLst/>
              <a:rect l="l" t="t" r="r" b="b"/>
              <a:pathLst>
                <a:path w="2399029" h="1432560">
                  <a:moveTo>
                    <a:pt x="0" y="0"/>
                  </a:moveTo>
                  <a:lnTo>
                    <a:pt x="2398965" y="0"/>
                  </a:lnTo>
                  <a:lnTo>
                    <a:pt x="2398965" y="1432129"/>
                  </a:lnTo>
                  <a:lnTo>
                    <a:pt x="0" y="1432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1D836">
                <a:alpha val="475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73274" y="1661592"/>
              <a:ext cx="1460565" cy="88552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6164461" y="2135683"/>
              <a:ext cx="1406054" cy="187884"/>
            </a:xfrm>
            <a:prstGeom prst="rect">
              <a:avLst/>
            </a:prstGeom>
          </p:spPr>
          <p:txBody>
            <a:bodyPr vert="horz" wrap="square" lIns="0" tIns="7441" rIns="0" bIns="0" rtlCol="0">
              <a:spAutoFit/>
            </a:bodyPr>
            <a:lstStyle/>
            <a:p>
              <a:pPr marL="7441">
                <a:spcBef>
                  <a:spcPts val="59"/>
                </a:spcBef>
              </a:pPr>
              <a:r>
                <a:rPr sz="1172" b="1" dirty="0">
                  <a:solidFill>
                    <a:srgbClr val="008F00"/>
                  </a:solidFill>
                  <a:latin typeface="Adobe Fan Heiti Std B"/>
                  <a:cs typeface="Adobe Fan Heiti Std B"/>
                </a:rPr>
                <a:t>〈</a:t>
              </a:r>
              <a:r>
                <a:rPr sz="1172" b="1" spc="70" dirty="0">
                  <a:solidFill>
                    <a:srgbClr val="008F00"/>
                  </a:solidFill>
                  <a:latin typeface="Calibri"/>
                  <a:cs typeface="Calibri"/>
                </a:rPr>
                <a:t>M</a:t>
              </a:r>
              <a:r>
                <a:rPr sz="1143" b="1" spc="105" baseline="-6410" dirty="0">
                  <a:solidFill>
                    <a:srgbClr val="008F00"/>
                  </a:solidFill>
                  <a:latin typeface="Trebuchet MS"/>
                  <a:cs typeface="Trebuchet MS"/>
                </a:rPr>
                <a:t>μμ</a:t>
              </a:r>
              <a:r>
                <a:rPr sz="1172" b="1" dirty="0">
                  <a:solidFill>
                    <a:srgbClr val="008F00"/>
                  </a:solidFill>
                  <a:latin typeface="Adobe Fan Heiti Std B"/>
                  <a:cs typeface="Adobe Fan Heiti Std B"/>
                </a:rPr>
                <a:t>〉</a:t>
              </a:r>
              <a:r>
                <a:rPr sz="1172" b="1" spc="-38" dirty="0">
                  <a:solidFill>
                    <a:srgbClr val="008F00"/>
                  </a:solidFill>
                  <a:latin typeface="Calibri"/>
                  <a:cs typeface="Calibri"/>
                </a:rPr>
                <a:t>=</a:t>
              </a:r>
              <a:r>
                <a:rPr sz="1172" b="1" spc="6" dirty="0">
                  <a:solidFill>
                    <a:srgbClr val="008F00"/>
                  </a:solidFill>
                  <a:latin typeface="Calibri"/>
                  <a:cs typeface="Calibri"/>
                </a:rPr>
                <a:t> </a:t>
              </a:r>
              <a:r>
                <a:rPr sz="1172" b="1" spc="62" dirty="0">
                  <a:solidFill>
                    <a:srgbClr val="008F00"/>
                  </a:solidFill>
                  <a:latin typeface="Calibri"/>
                  <a:cs typeface="Calibri"/>
                </a:rPr>
                <a:t>5.3</a:t>
              </a:r>
              <a:r>
                <a:rPr sz="1172" b="1" spc="6" dirty="0">
                  <a:solidFill>
                    <a:srgbClr val="008F00"/>
                  </a:solidFill>
                  <a:latin typeface="Calibri"/>
                  <a:cs typeface="Calibri"/>
                </a:rPr>
                <a:t> </a:t>
              </a:r>
              <a:r>
                <a:rPr sz="1172" b="1" spc="50" dirty="0">
                  <a:solidFill>
                    <a:srgbClr val="008F00"/>
                  </a:solidFill>
                  <a:latin typeface="Calibri"/>
                  <a:cs typeface="Calibri"/>
                </a:rPr>
                <a:t>GeV/c</a:t>
              </a:r>
              <a:r>
                <a:rPr sz="1143" b="1" spc="74" baseline="21367" dirty="0">
                  <a:solidFill>
                    <a:srgbClr val="008F00"/>
                  </a:solidFill>
                  <a:latin typeface="Calibri"/>
                  <a:cs typeface="Calibri"/>
                </a:rPr>
                <a:t>2</a:t>
              </a:r>
              <a:endParaRPr sz="1143" baseline="21367">
                <a:latin typeface="Calibri"/>
                <a:cs typeface="Calibri"/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D45CDCED-750C-41B6-92C8-8FA8CC991FCE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0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Transverse Spin </a:t>
            </a:r>
            <a:r>
              <a:rPr lang="it-IT" dirty="0" err="1" smtClean="0"/>
              <a:t>Asymmetry</a:t>
            </a:r>
            <a:r>
              <a:rPr lang="it-IT" dirty="0" smtClean="0"/>
              <a:t> in Drell-Yan</a:t>
            </a:r>
            <a:endParaRPr lang="it-IT" dirty="0"/>
          </a:p>
        </p:txBody>
      </p:sp>
      <p:sp>
        <p:nvSpPr>
          <p:cNvPr id="6" name="object 6"/>
          <p:cNvSpPr txBox="1"/>
          <p:nvPr/>
        </p:nvSpPr>
        <p:spPr>
          <a:xfrm>
            <a:off x="5174446" y="1759345"/>
            <a:ext cx="256545" cy="524404"/>
          </a:xfrm>
          <a:prstGeom prst="rect">
            <a:avLst/>
          </a:prstGeom>
        </p:spPr>
        <p:txBody>
          <a:bodyPr vert="vert" wrap="square" lIns="0" tIns="529" rIns="0" bIns="0" rtlCol="0">
            <a:spAutoFit/>
          </a:bodyPr>
          <a:lstStyle/>
          <a:p>
            <a:pPr marL="10583">
              <a:spcBef>
                <a:spcPts val="4"/>
              </a:spcBef>
            </a:pPr>
            <a:r>
              <a:rPr sz="1667" dirty="0">
                <a:latin typeface="Calibri"/>
                <a:cs typeface="Calibri"/>
              </a:rPr>
              <a:t>Si</a:t>
            </a:r>
            <a:r>
              <a:rPr sz="1667" spc="-4" dirty="0">
                <a:latin typeface="Calibri"/>
                <a:cs typeface="Calibri"/>
              </a:rPr>
              <a:t>ver</a:t>
            </a:r>
            <a:r>
              <a:rPr sz="1667" dirty="0">
                <a:latin typeface="Calibri"/>
                <a:cs typeface="Calibri"/>
              </a:rPr>
              <a:t>s</a:t>
            </a:r>
            <a:endParaRPr sz="1667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74446" y="2502853"/>
            <a:ext cx="256545" cy="1066800"/>
          </a:xfrm>
          <a:prstGeom prst="rect">
            <a:avLst/>
          </a:prstGeom>
        </p:spPr>
        <p:txBody>
          <a:bodyPr vert="vert" wrap="square" lIns="0" tIns="529" rIns="0" bIns="0" rtlCol="0">
            <a:spAutoFit/>
          </a:bodyPr>
          <a:lstStyle/>
          <a:p>
            <a:pPr marL="10583">
              <a:spcBef>
                <a:spcPts val="4"/>
              </a:spcBef>
            </a:pPr>
            <a:r>
              <a:rPr sz="1667" spc="-4" dirty="0">
                <a:latin typeface="Calibri"/>
                <a:cs typeface="Calibri"/>
              </a:rPr>
              <a:t>Transversity</a:t>
            </a:r>
            <a:endParaRPr sz="166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74446" y="3722857"/>
            <a:ext cx="256545" cy="1028171"/>
          </a:xfrm>
          <a:prstGeom prst="rect">
            <a:avLst/>
          </a:prstGeom>
        </p:spPr>
        <p:txBody>
          <a:bodyPr vert="vert" wrap="square" lIns="0" tIns="529" rIns="0" bIns="0" rtlCol="0">
            <a:spAutoFit/>
          </a:bodyPr>
          <a:lstStyle/>
          <a:p>
            <a:pPr marL="10583">
              <a:spcBef>
                <a:spcPts val="4"/>
              </a:spcBef>
            </a:pPr>
            <a:r>
              <a:rPr sz="1667" spc="-4" dirty="0">
                <a:latin typeface="Calibri"/>
                <a:cs typeface="Calibri"/>
              </a:rPr>
              <a:t>Pretzelosity</a:t>
            </a:r>
            <a:endParaRPr sz="1667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27810" y="1551320"/>
            <a:ext cx="1736646" cy="2774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10161" y="1061710"/>
            <a:ext cx="7094008" cy="335562"/>
          </a:xfrm>
          <a:prstGeom prst="rect">
            <a:avLst/>
          </a:prstGeom>
        </p:spPr>
        <p:txBody>
          <a:bodyPr vert="horz" wrap="square" lIns="0" tIns="27517" rIns="0" bIns="0" rtlCol="0">
            <a:spAutoFit/>
          </a:bodyPr>
          <a:lstStyle/>
          <a:p>
            <a:pPr marL="288384">
              <a:spcBef>
                <a:spcPts val="421"/>
              </a:spcBef>
            </a:pPr>
            <a:r>
              <a:rPr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190 </a:t>
            </a:r>
            <a:r>
              <a:rPr sz="2000" spc="-4" dirty="0">
                <a:solidFill>
                  <a:schemeClr val="tx1"/>
                </a:solidFill>
                <a:latin typeface="Times New Roman"/>
                <a:cs typeface="Times New Roman"/>
              </a:rPr>
              <a:t>GeV/c </a:t>
            </a:r>
            <a:r>
              <a:rPr sz="2000" dirty="0">
                <a:solidFill>
                  <a:schemeClr val="tx1"/>
                </a:solidFill>
                <a:latin typeface="Times New Roman"/>
                <a:cs typeface="Times New Roman"/>
              </a:rPr>
              <a:t>π</a:t>
            </a:r>
            <a:r>
              <a:rPr sz="2000" b="1" baseline="26041" dirty="0">
                <a:solidFill>
                  <a:schemeClr val="tx1"/>
                </a:solidFill>
                <a:latin typeface="Times New Roman"/>
                <a:cs typeface="Times New Roman"/>
              </a:rPr>
              <a:t>– </a:t>
            </a:r>
            <a:r>
              <a:rPr sz="2000" spc="-4" dirty="0">
                <a:solidFill>
                  <a:schemeClr val="tx1"/>
                </a:solidFill>
                <a:latin typeface="Times New Roman"/>
                <a:cs typeface="Times New Roman"/>
              </a:rPr>
              <a:t>beam, transversely polarized </a:t>
            </a:r>
            <a:r>
              <a:rPr sz="2000" dirty="0">
                <a:solidFill>
                  <a:schemeClr val="tx1"/>
                </a:solidFill>
                <a:latin typeface="Times New Roman"/>
                <a:cs typeface="Times New Roman"/>
              </a:rPr>
              <a:t>NH</a:t>
            </a:r>
            <a:r>
              <a:rPr sz="2000" baseline="-5208" dirty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r>
              <a:rPr sz="2000" spc="-162" baseline="-5208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2000" spc="-8" dirty="0" smtClean="0">
                <a:solidFill>
                  <a:schemeClr val="tx1"/>
                </a:solidFill>
                <a:latin typeface="Times New Roman"/>
                <a:cs typeface="Times New Roman"/>
              </a:rPr>
              <a:t>target</a:t>
            </a:r>
            <a:endParaRPr sz="2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E94220E5-1BC4-45F9-A096-2D973B2E6477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9/18/2019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  <a:latin typeface="Corbel" panose="020B0503020204020204"/>
              </a:rPr>
              <a:t>Sar Wars 2019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37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50" y="1982781"/>
            <a:ext cx="855535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 smtClean="0"/>
              <a:t>The weighted Sivers asymmetry</a:t>
            </a:r>
            <a:endParaRPr lang="en-US" noProof="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97DC-FD08-4B1C-885C-EBB20401E1A3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 Wars 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38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2000" dirty="0" smtClean="0">
                    <a:solidFill>
                      <a:srgbClr val="000099"/>
                    </a:solidFill>
                    <a:cs typeface="Arial" panose="020B0604020202020204" pitchFamily="34" charset="0"/>
                  </a:rPr>
                  <a:t>If we </a:t>
                </a:r>
                <a:r>
                  <a:rPr lang="en-US" sz="20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weight  </a:t>
                </a:r>
                <a:r>
                  <a:rPr lang="en-US" sz="2000" dirty="0">
                    <a:solidFill>
                      <a:srgbClr val="000099"/>
                    </a:solidFill>
                    <a:cs typeface="Arial" panose="020B0604020202020204" pitchFamily="34" charset="0"/>
                  </a:rPr>
                  <a:t>the spin dependent part of the cross-section </a:t>
                </a:r>
                <a:endParaRPr lang="en-US" sz="2000" dirty="0" smtClean="0">
                  <a:solidFill>
                    <a:srgbClr val="000099"/>
                  </a:solidFill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𝑈𝑇</m:t>
                          </m:r>
                        </m:sub>
                        <m:sup>
                          <m: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𝑠𝑖𝑛</m:t>
                          </m:r>
                          <m:sSub>
                            <m:sSubPr>
                              <m:ctrlPr>
                                <a:rPr lang="en-US" sz="1800" i="1" dirty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 dirty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1800" i="1" dirty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𝑆𝑖𝑣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l-GR" sz="1800" i="1" dirty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𝑞</m:t>
                          </m:r>
                        </m:sub>
                      </m:sSub>
                      <m:sSubSup>
                        <m:sSubSupPr>
                          <m:ctrlP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𝑞</m:t>
                          </m:r>
                        </m:sub>
                        <m:sup>
                          <m: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800" i="1" dirty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dirty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800" i="1" dirty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800" i="1" dirty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800" i="1" dirty="0">
                                      <a:solidFill>
                                        <a:srgbClr val="00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 dirty="0">
                                      <a:solidFill>
                                        <a:srgbClr val="000099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i="1" dirty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 dirty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dirty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 dirty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 dirty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dirty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 dirty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800" i="1" dirty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 dirty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 dirty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1800" i="1" dirty="0">
                                  <a:solidFill>
                                    <a:srgbClr val="000099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800" i="1" dirty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rgbClr val="000099"/>
                  </a:solidFill>
                  <a:cs typeface="Arial" panose="020B0604020202020204" pitchFamily="34" charset="0"/>
                </a:endParaRPr>
              </a:p>
              <a:p>
                <a:r>
                  <a:rPr lang="en-US" sz="2000" dirty="0" smtClean="0">
                    <a:solidFill>
                      <a:srgbClr val="000099"/>
                    </a:solidFill>
                    <a:cs typeface="Arial" panose="020B0604020202020204" pitchFamily="34" charset="0"/>
                  </a:rPr>
                  <a:t>with 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cs typeface="Arial" panose="020B0604020202020204" pitchFamily="34" charset="0"/>
                      </a:rPr>
                      <m:t>𝑤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𝑇</m:t>
                        </m:r>
                      </m:sub>
                    </m:sSub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cs typeface="Arial" panose="020B0604020202020204" pitchFamily="34" charset="0"/>
                      </a:rPr>
                      <m:t>/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cs typeface="Arial" panose="020B0604020202020204" pitchFamily="34" charset="0"/>
                      </a:rPr>
                      <m:t>𝑧𝑀</m:t>
                    </m:r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  <a:cs typeface="Arial" panose="020B0604020202020204" pitchFamily="34" charset="0"/>
                  </a:rPr>
                  <a:t>, </a:t>
                </a:r>
                <a:r>
                  <a:rPr lang="en-US" sz="2000" dirty="0" smtClean="0">
                    <a:solidFill>
                      <a:schemeClr val="accent6"/>
                    </a:solidFill>
                    <a:cs typeface="Arial" panose="020B0604020202020204" pitchFamily="34" charset="0"/>
                  </a:rPr>
                  <a:t>i.e.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𝑈𝑇</m:t>
                          </m:r>
                        </m:sub>
                        <m:sup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𝑠𝑖𝑛</m:t>
                          </m:r>
                          <m:sSub>
                            <m:sSubPr>
                              <m:ctrlPr>
                                <a:rPr lang="en-US" sz="1800" i="1" dirty="0">
                                  <a:solidFill>
                                    <a:srgbClr val="00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 dirty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1800" i="1" dirty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𝑆𝑖𝑣</m:t>
                              </m:r>
                            </m:sub>
                          </m:sSub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𝑤</m:t>
                          </m:r>
                        </m:sup>
                      </m:sSubSup>
                      <m:d>
                        <m:dPr>
                          <m:ctrlP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l-GR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𝑞</m:t>
                          </m:r>
                        </m:sub>
                      </m:sSub>
                      <m:sSubSup>
                        <m:sSubSupPr>
                          <m:ctrlP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𝑞</m:t>
                          </m:r>
                        </m:sub>
                        <m:sup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800" i="1" dirty="0">
                                  <a:solidFill>
                                    <a:srgbClr val="00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dirty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800" i="1" dirty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800" i="1" dirty="0">
                                  <a:solidFill>
                                    <a:srgbClr val="00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800" i="1" dirty="0">
                                      <a:solidFill>
                                        <a:srgbClr val="0033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 dirty="0">
                                      <a:solidFill>
                                        <a:srgbClr val="003399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i="1" dirty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 dirty="0">
                                  <a:solidFill>
                                    <a:srgbClr val="00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1800" i="1" dirty="0">
                                      <a:solidFill>
                                        <a:srgbClr val="0033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800" i="1" dirty="0">
                                          <a:solidFill>
                                            <a:srgbClr val="0033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 dirty="0">
                                          <a:solidFill>
                                            <a:srgbClr val="003399"/>
                                          </a:solidFill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800" i="1" dirty="0">
                                          <a:solidFill>
                                            <a:srgbClr val="003399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r>
                                        <a:rPr lang="en-US" sz="1800" i="1" dirty="0">
                                          <a:solidFill>
                                            <a:srgbClr val="003399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1800" i="1" dirty="0">
                                      <a:solidFill>
                                        <a:srgbClr val="003399"/>
                                      </a:solidFill>
                                      <a:latin typeface="Cambria Math"/>
                                    </a:rPr>
                                    <m:t>𝑧𝑀</m:t>
                                  </m:r>
                                </m:den>
                              </m:f>
                              <m:r>
                                <a:rPr lang="en-US" sz="1800" i="1" dirty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 dirty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800" i="1" dirty="0">
                                  <a:solidFill>
                                    <a:srgbClr val="00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 dirty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 dirty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1800" i="1" dirty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  <m:sSub>
                        <m:sSubPr>
                          <m:ctrlP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=2 </m:t>
                          </m:r>
                          <m:r>
                            <m:rPr>
                              <m:sty m:val="p"/>
                            </m:rPr>
                            <a:rPr lang="el-GR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𝑞</m:t>
                          </m:r>
                        </m:sub>
                      </m:sSub>
                      <m:sSubSup>
                        <m:sSubSupPr>
                          <m:ctrlP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𝑞</m:t>
                          </m:r>
                        </m:sub>
                        <m:sup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1800" i="1" dirty="0">
                          <a:solidFill>
                            <a:srgbClr val="003399"/>
                          </a:solidFill>
                          <a:latin typeface="Cambria Math"/>
                        </a:rPr>
                        <m:t>𝑥</m:t>
                      </m:r>
                      <m:sSubSup>
                        <m:sSubSupPr>
                          <m:ctrlP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𝑇</m:t>
                          </m:r>
                        </m:sub>
                        <m:sup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⊥</m:t>
                          </m:r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00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 dirty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</m:d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𝑞</m:t>
                          </m:r>
                        </m:sup>
                      </m:sSubSup>
                      <m:r>
                        <a:rPr lang="en-US" sz="1800" i="1" dirty="0">
                          <a:solidFill>
                            <a:srgbClr val="003399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1800" i="1" dirty="0">
                          <a:solidFill>
                            <a:srgbClr val="003399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1800" i="1" dirty="0">
                          <a:solidFill>
                            <a:srgbClr val="003399"/>
                          </a:solidFill>
                          <a:latin typeface="Cambria Math"/>
                        </a:rPr>
                        <m:t>)</m:t>
                      </m:r>
                      <m:sSubSup>
                        <m:sSubSupPr>
                          <m:ctrlP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sz="1800" i="1" dirty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𝑞</m:t>
                          </m:r>
                        </m:sub>
                        <m:sup>
                          <m:r>
                            <a:rPr lang="en-US" sz="1800" b="0" i="1" dirty="0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r>
                        <a:rPr lang="en-US" sz="1800" i="1" dirty="0">
                          <a:solidFill>
                            <a:srgbClr val="003399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1800" i="1" dirty="0">
                          <a:solidFill>
                            <a:srgbClr val="003399"/>
                          </a:solidFill>
                          <a:latin typeface="Cambria Math"/>
                        </a:rPr>
                        <m:t>𝑧</m:t>
                      </m:r>
                      <m:r>
                        <a:rPr lang="en-US" sz="1800" i="1" dirty="0">
                          <a:solidFill>
                            <a:srgbClr val="003399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800" dirty="0" smtClean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  <a:p>
                <a:pPr marL="344488" indent="0">
                  <a:buNone/>
                </a:pPr>
                <a:r>
                  <a:rPr lang="en-US" sz="1800" dirty="0" smtClean="0">
                    <a:solidFill>
                      <a:schemeClr val="accent2"/>
                    </a:solidFill>
                    <a:cs typeface="Arial" panose="020B0604020202020204" pitchFamily="34" charset="0"/>
                  </a:rPr>
                  <a:t>and</a:t>
                </a:r>
                <a:r>
                  <a:rPr lang="en-US" sz="1800" dirty="0" smtClean="0">
                    <a:solidFill>
                      <a:srgbClr val="FF0000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𝑞</m:t>
                        </m:r>
                      </m:sub>
                    </m:sSub>
                    <m:d>
                      <m:dPr>
                        <m:ctrlPr>
                          <a:rPr lang="en-US" sz="1800" i="1" dirty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𝑧</m:t>
                        </m:r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𝑇</m:t>
                            </m:r>
                          </m:sub>
                          <m:sup>
                            <m: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1800" i="1" dirty="0">
                        <a:solidFill>
                          <a:srgbClr val="000099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800" i="1" dirty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𝑇</m:t>
                            </m:r>
                          </m:sub>
                        </m:sSub>
                      </m:e>
                    </m:nary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800" i="1" dirty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𝑇</m:t>
                            </m:r>
                          </m:sub>
                        </m:sSub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e>
                          <m:sup>
                            <m: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800" i="1" dirty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 dirty="0">
                                        <a:solidFill>
                                          <a:srgbClr val="000099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/>
                                <a:ea typeface="Cambria Math"/>
                              </a:rPr>
                              <m:t>𝑧</m:t>
                            </m:r>
                            <m:sSub>
                              <m:sSubPr>
                                <m:ctrlP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800" i="1" dirty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 dirty="0">
                                        <a:solidFill>
                                          <a:srgbClr val="000099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𝑘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800" i="1" dirty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 dirty="0">
                                        <a:solidFill>
                                          <a:srgbClr val="000099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  <m:f>
                          <m:fPr>
                            <m:ctrlP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800" i="1" dirty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 dirty="0">
                                        <a:solidFill>
                                          <a:srgbClr val="000099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800" i="1" dirty="0">
                                        <a:solidFill>
                                          <a:srgbClr val="00009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 dirty="0">
                                        <a:solidFill>
                                          <a:srgbClr val="000099"/>
                                        </a:solidFill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/>
                              </a:rPr>
                              <m:t>𝑀</m:t>
                            </m:r>
                            <m:sSubSup>
                              <m:sSubSupPr>
                                <m:ctrlP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nary>
                    <m:r>
                      <a:rPr lang="en-US" sz="1800" i="1" dirty="0">
                        <a:solidFill>
                          <a:srgbClr val="000099"/>
                        </a:solidFill>
                        <a:latin typeface="Cambria Math"/>
                      </a:rPr>
                      <m:t>𝑥</m:t>
                    </m:r>
                    <m:sSubSup>
                      <m:sSubSupPr>
                        <m:ctrlPr>
                          <a:rPr lang="en-US" sz="1800" i="1" dirty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⊥</m:t>
                        </m:r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𝑞</m:t>
                        </m:r>
                      </m:sup>
                    </m:sSubSup>
                    <m:sSubSup>
                      <m:sSubSupPr>
                        <m:ctrlPr>
                          <a:rPr lang="en-US" sz="1800" i="1" dirty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1800" i="1" dirty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US" sz="1800" i="1" dirty="0">
                                    <a:solidFill>
                                      <a:srgbClr val="000099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𝑞</m:t>
                        </m:r>
                      </m:sub>
                      <m:sup/>
                    </m:sSubSup>
                    <m:r>
                      <a:rPr lang="en-US" sz="1800" i="1" dirty="0">
                        <a:solidFill>
                          <a:srgbClr val="000099"/>
                        </a:solidFill>
                        <a:latin typeface="Cambria Math"/>
                      </a:rPr>
                      <m:t>(</m:t>
                    </m:r>
                    <m:sSubSup>
                      <m:sSubSupPr>
                        <m:ctrlPr>
                          <a:rPr lang="en-US" sz="1800" i="1" dirty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𝑧</m:t>
                        </m:r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sz="1800" i="1" dirty="0">
                            <a:solidFill>
                              <a:srgbClr val="000099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sz="1800" i="1" dirty="0">
                        <a:solidFill>
                          <a:srgbClr val="000099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1800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  <a:p>
                <a:r>
                  <a:rPr lang="en-US" sz="2000" dirty="0" smtClean="0"/>
                  <a:t>we have no longer a convolution but a product of two integrals and we can write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𝑆𝑖𝑣</m:t>
                          </m:r>
                        </m:sub>
                        <m:sup>
                          <m:r>
                            <a:rPr lang="en-US" sz="1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p>
                      </m:sSubSup>
                      <m:d>
                        <m:dPr>
                          <m:ctrlPr>
                            <a:rPr lang="en-US" sz="1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1800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1800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sz="1800" i="1" dirty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𝑈𝑇</m:t>
                              </m:r>
                            </m:sub>
                            <m:sup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𝑠𝑖𝑛</m:t>
                              </m:r>
                              <m:sSub>
                                <m:sSubPr>
                                  <m:ctrlP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</m:sSub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𝑤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𝑈𝑈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  <m:r>
                        <a:rPr lang="en-US" sz="1800" i="1" dirty="0">
                          <a:solidFill>
                            <a:srgbClr val="FF0000"/>
                          </a:solidFill>
                          <a:latin typeface="Cambria Math"/>
                        </a:rPr>
                        <m:t>=2</m:t>
                      </m:r>
                      <m:f>
                        <m:fPr>
                          <m:ctrlPr>
                            <a:rPr lang="en-US" sz="1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⊥</m:t>
                                  </m:r>
                                  <m:d>
                                    <m:dPr>
                                      <m:ctrlPr>
                                        <a:rPr lang="en-US" sz="18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 dirty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</m:e>
                                  </m:d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8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sz="1800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1800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en-US" sz="1800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)</m:t>
                              </m:r>
                              <m:sSubSup>
                                <m:sSubSupPr>
                                  <m:ctrlP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8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8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sz="18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 smtClean="0"/>
              </a:p>
              <a:p>
                <a:pPr marL="287338" indent="0">
                  <a:buNone/>
                </a:pPr>
                <a:r>
                  <a:rPr lang="en-US" sz="2000" dirty="0" smtClean="0"/>
                  <a:t>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dirty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⊥</m:t>
                        </m:r>
                        <m:d>
                          <m:dPr>
                            <m:ctrlP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1</m:t>
                            </m:r>
                          </m:e>
                        </m:d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𝑞</m:t>
                        </m:r>
                      </m:sup>
                    </m:sSubSup>
                    <m:r>
                      <a:rPr lang="en-US" sz="1800" i="1" dirty="0">
                        <a:solidFill>
                          <a:srgbClr val="003399"/>
                        </a:solidFill>
                        <a:latin typeface="Cambria Math"/>
                      </a:rPr>
                      <m:t>(</m:t>
                    </m:r>
                    <m:r>
                      <a:rPr lang="en-US" sz="1800" i="1" dirty="0">
                        <a:solidFill>
                          <a:srgbClr val="003399"/>
                        </a:solidFill>
                        <a:latin typeface="Cambria Math"/>
                      </a:rPr>
                      <m:t>𝑥</m:t>
                    </m:r>
                    <m:r>
                      <a:rPr lang="en-US" sz="1800" i="1" dirty="0">
                        <a:solidFill>
                          <a:srgbClr val="003399"/>
                        </a:solidFill>
                        <a:latin typeface="Cambria Math"/>
                      </a:rPr>
                      <m:t>)=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800" i="1" dirty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800" i="1" dirty="0">
                                    <a:solidFill>
                                      <a:srgbClr val="0033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800" i="1" dirty="0">
                                    <a:solidFill>
                                      <a:srgbClr val="003399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𝑇</m:t>
                            </m:r>
                          </m:sub>
                        </m:sSub>
                      </m:e>
                    </m:nary>
                    <m:f>
                      <m:fPr>
                        <m:ctrlPr>
                          <a:rPr lang="en-US" sz="1800" i="1" dirty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𝑇</m:t>
                            </m:r>
                          </m:sub>
                          <m:sup>
                            <m: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𝑀</m:t>
                            </m:r>
                          </m:e>
                          <m:sup>
                            <m:r>
                              <a:rPr lang="en-US" sz="1800" i="1" dirty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sSubSup>
                      <m:sSubSupPr>
                        <m:ctrlPr>
                          <a:rPr lang="en-US" sz="1800" i="1" dirty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⊥</m:t>
                        </m:r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𝑞</m:t>
                        </m:r>
                      </m:sup>
                    </m:sSubSup>
                    <m:r>
                      <a:rPr lang="en-US" sz="1800" i="1" dirty="0">
                        <a:solidFill>
                          <a:srgbClr val="003399"/>
                        </a:solidFill>
                        <a:latin typeface="Cambria Math"/>
                      </a:rPr>
                      <m:t>(</m:t>
                    </m:r>
                    <m:r>
                      <a:rPr lang="en-US" sz="1800" i="1" dirty="0">
                        <a:solidFill>
                          <a:srgbClr val="003399"/>
                        </a:solidFill>
                        <a:latin typeface="Cambria Math"/>
                      </a:rPr>
                      <m:t>𝑥</m:t>
                    </m:r>
                    <m:r>
                      <a:rPr lang="en-US" sz="1800" i="1" dirty="0">
                        <a:solidFill>
                          <a:srgbClr val="003399"/>
                        </a:solidFill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en-US" sz="1800" i="1" dirty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sz="1800" i="1" dirty="0">
                            <a:solidFill>
                              <a:srgbClr val="003399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sz="1800" i="1" dirty="0">
                        <a:solidFill>
                          <a:srgbClr val="003399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1800" i="1" dirty="0">
                  <a:solidFill>
                    <a:srgbClr val="003399"/>
                  </a:solidFill>
                  <a:latin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86" t="-20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5897356" y="4642806"/>
            <a:ext cx="2603500" cy="34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7" i="1" dirty="0" smtClean="0">
                <a:solidFill>
                  <a:srgbClr val="003399"/>
                </a:solidFill>
                <a:latin typeface="Cambria Math"/>
              </a:rPr>
              <a:t> </a:t>
            </a:r>
            <a:endParaRPr lang="en-US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0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58487" y="1061922"/>
                <a:ext cx="4452742" cy="795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67" i="1" dirty="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67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67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𝑆𝑖𝑣</m:t>
                          </m:r>
                        </m:sub>
                        <m:sup>
                          <m:r>
                            <a:rPr lang="en-US" sz="1667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p>
                      </m:sSubSup>
                      <m:d>
                        <m:dPr>
                          <m:ctrlPr>
                            <a:rPr lang="en-US" sz="1667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67" i="1" dirty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1667" i="1" dirty="0">
                          <a:solidFill>
                            <a:srgbClr val="006600"/>
                          </a:solidFill>
                          <a:latin typeface="Cambria Math"/>
                        </a:rPr>
                        <m:t>=2</m:t>
                      </m:r>
                      <m:f>
                        <m:fPr>
                          <m:ctrlPr>
                            <a:rPr lang="en-US" sz="1667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⊥</m:t>
                                  </m:r>
                                  <m:d>
                                    <m:dPr>
                                      <m:ctrlP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</m:e>
                                  </m:d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)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  <m: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sub>
                                    <m:sup>
                                      <m:r>
                                        <a:rPr lang="en-US" sz="1667" b="0" i="1" dirty="0" smtClean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p>
                                  </m:sSubSup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𝑑𝑧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)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  <m: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sub>
                                    <m:sup>
                                      <m:r>
                                        <a:rPr lang="en-US" sz="1667" b="0" i="1" dirty="0" smtClean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p>
                                  </m:sSubSup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𝑑𝑧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sz="1667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487" y="1061922"/>
                <a:ext cx="4452742" cy="795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6882829" y="1219912"/>
            <a:ext cx="1163911" cy="480038"/>
          </a:xfrm>
          <a:prstGeom prst="rect">
            <a:avLst/>
          </a:prstGeom>
          <a:noFill/>
        </p:spPr>
        <p:txBody>
          <a:bodyPr wrap="none" lIns="69121" tIns="34561" rIns="69121" bIns="34561" rtlCol="0">
            <a:spAutoFit/>
          </a:bodyPr>
          <a:lstStyle/>
          <a:p>
            <a:pPr>
              <a:defRPr/>
            </a:pPr>
            <a:r>
              <a:rPr lang="en-US" sz="1333" dirty="0" smtClean="0">
                <a:solidFill>
                  <a:srgbClr val="006600"/>
                </a:solidFill>
                <a:cs typeface="Arial" panose="020B0604020202020204" pitchFamily="34" charset="0"/>
              </a:rPr>
              <a:t>standard </a:t>
            </a:r>
            <a:r>
              <a:rPr lang="en-US" sz="1333" dirty="0">
                <a:solidFill>
                  <a:srgbClr val="006600"/>
                </a:solidFill>
                <a:cs typeface="Arial" panose="020B0604020202020204" pitchFamily="34" charset="0"/>
              </a:rPr>
              <a:t>cuts</a:t>
            </a:r>
            <a:br>
              <a:rPr lang="en-US" sz="1333" dirty="0">
                <a:solidFill>
                  <a:srgbClr val="006600"/>
                </a:solidFill>
                <a:cs typeface="Arial" panose="020B0604020202020204" pitchFamily="34" charset="0"/>
              </a:rPr>
            </a:br>
            <a:r>
              <a:rPr lang="en-US" sz="1333" dirty="0" smtClean="0">
                <a:solidFill>
                  <a:srgbClr val="006600"/>
                </a:solidFill>
                <a:cs typeface="Arial" panose="020B0604020202020204" pitchFamily="34" charset="0"/>
              </a:rPr>
              <a:t>z&gt;0.2</a:t>
            </a:r>
            <a:endParaRPr lang="en-US" sz="1333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55229" y="4620036"/>
                <a:ext cx="2484242" cy="585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333" i="1" dirty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~ </m:t>
                      </m:r>
                      <m:r>
                        <a:rPr lang="en-US" sz="1333" i="1" dirty="0">
                          <a:solidFill>
                            <a:srgbClr val="FF0000"/>
                          </a:solidFill>
                          <a:latin typeface="Cambria Math"/>
                        </a:rPr>
                        <m:t>2</m:t>
                      </m:r>
                      <m:f>
                        <m:fPr>
                          <m:ctrlPr>
                            <a:rPr lang="en-US" sz="1333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333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333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333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sz="1333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1333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⊥</m:t>
                              </m:r>
                              <m:d>
                                <m:dPr>
                                  <m:ctrlPr>
                                    <a:rPr lang="en-US" sz="1333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33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sz="1333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sup>
                          </m:sSubSup>
                          <m:r>
                            <a:rPr lang="en-US" sz="1333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1333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1333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333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333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333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333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sup>
                          </m:sSubSup>
                          <m:r>
                            <a:rPr lang="en-US" sz="1333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1333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1333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333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229" y="4620036"/>
                <a:ext cx="2484242" cy="5851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847392" y="1506422"/>
                <a:ext cx="1085875" cy="297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33" i="1">
                          <a:solidFill>
                            <a:srgbClr val="008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𝑤</m:t>
                      </m:r>
                      <m:r>
                        <a:rPr lang="en-US" sz="1333" i="1">
                          <a:solidFill>
                            <a:srgbClr val="008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1333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333" i="1">
                              <a:solidFill>
                                <a:srgbClr val="008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n-US" sz="1333" i="1">
                              <a:solidFill>
                                <a:srgbClr val="008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𝑇</m:t>
                          </m:r>
                        </m:sub>
                      </m:sSub>
                      <m:r>
                        <a:rPr lang="en-US" sz="1333" i="1">
                          <a:solidFill>
                            <a:srgbClr val="008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/</m:t>
                      </m:r>
                      <m:r>
                        <a:rPr lang="en-US" sz="1333" i="1">
                          <a:solidFill>
                            <a:srgbClr val="008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𝑧𝑀</m:t>
                      </m:r>
                    </m:oMath>
                  </m:oMathPara>
                </a14:m>
                <a:endParaRPr lang="en-US" sz="1333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7392" y="1506422"/>
                <a:ext cx="1085875" cy="297454"/>
              </a:xfrm>
              <a:prstGeom prst="rect">
                <a:avLst/>
              </a:prstGeom>
              <a:blipFill>
                <a:blip r:embed="rId6"/>
                <a:stretch>
                  <a:fillRect b="-102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54966" y="4692339"/>
                <a:ext cx="1835569" cy="503314"/>
              </a:xfrm>
              <a:prstGeom prst="rect">
                <a:avLst/>
              </a:prstGeom>
              <a:noFill/>
            </p:spPr>
            <p:txBody>
              <a:bodyPr wrap="none" lIns="69121" tIns="34561" rIns="69121" bIns="34561" rtlCol="0">
                <a:spAutoFit/>
              </a:bodyPr>
              <a:lstStyle/>
              <a:p>
                <a:pPr>
                  <a:defRPr/>
                </a:pPr>
                <a:r>
                  <a:rPr lang="en-US" sz="1167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both</a:t>
                </a:r>
                <a:r>
                  <a:rPr lang="en-US" sz="1333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333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333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1333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1333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sz="1333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⊥</m:t>
                        </m:r>
                        <m:d>
                          <m:dPr>
                            <m:ctrlPr>
                              <a:rPr lang="en-US" sz="1333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333" i="1" dirty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e>
                        </m:d>
                        <m:r>
                          <a:rPr lang="en-US" sz="1333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𝑢</m:t>
                        </m:r>
                      </m:sup>
                    </m:sSubSup>
                  </m:oMath>
                </a14:m>
                <a:r>
                  <a:rPr lang="en-US" sz="1333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1167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333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333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1333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1333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sz="1333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⊥</m:t>
                        </m:r>
                        <m:d>
                          <m:dPr>
                            <m:ctrlPr>
                              <a:rPr lang="en-US" sz="1333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333" i="1" dirty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e>
                        </m:d>
                        <m:r>
                          <a:rPr lang="en-US" sz="1333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sz="1333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 </a:t>
                </a:r>
                <a:br>
                  <a:rPr lang="en-US" sz="1333" dirty="0">
                    <a:solidFill>
                      <a:schemeClr val="tx1"/>
                    </a:solidFill>
                    <a:cs typeface="Arial" panose="020B0604020202020204" pitchFamily="34" charset="0"/>
                  </a:rPr>
                </a:br>
                <a:r>
                  <a:rPr lang="en-US" sz="1167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contribute 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966" y="4692339"/>
                <a:ext cx="1835569" cy="503314"/>
              </a:xfrm>
              <a:prstGeom prst="rect">
                <a:avLst/>
              </a:prstGeom>
              <a:blipFill>
                <a:blip r:embed="rId7"/>
                <a:stretch>
                  <a:fillRect l="-993" b="-97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weighted Sivers </a:t>
            </a:r>
            <a:r>
              <a:rPr lang="en-US" dirty="0" smtClean="0"/>
              <a:t>asymmetry</a:t>
            </a:r>
            <a:endParaRPr lang="en-US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EFB4-C7E7-4DE7-8BEF-5BB9B99EB635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 Wars 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7627" y="2142866"/>
            <a:ext cx="6706801" cy="23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0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Operations on the target area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EE6F-239E-4A06-B08E-2A61E37BFF3F}" type="datetime1">
              <a:rPr lang="en-US" smtClean="0"/>
              <a:t>9/18/2019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Sar Wars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7178" name="Picture 10" descr="C:\ERWIN_TEMP\photos from Didier\Deplacement PT Platforme\DSC_0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929" y="1257300"/>
            <a:ext cx="6594197" cy="370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61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186058" y="906697"/>
                <a:ext cx="4452742" cy="795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67" i="1" dirty="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67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67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𝑆𝑖𝑣</m:t>
                          </m:r>
                        </m:sub>
                        <m:sup>
                          <m:r>
                            <a:rPr lang="en-US" sz="1667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p>
                      </m:sSubSup>
                      <m:d>
                        <m:dPr>
                          <m:ctrlPr>
                            <a:rPr lang="en-US" sz="1667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67" i="1" dirty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1667" i="1" dirty="0">
                          <a:solidFill>
                            <a:srgbClr val="006600"/>
                          </a:solidFill>
                          <a:latin typeface="Cambria Math"/>
                        </a:rPr>
                        <m:t>=2</m:t>
                      </m:r>
                      <m:f>
                        <m:fPr>
                          <m:ctrlPr>
                            <a:rPr lang="en-US" sz="1667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⊥</m:t>
                                  </m:r>
                                  <m:d>
                                    <m:dPr>
                                      <m:ctrlP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</m:e>
                                  </m:d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)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  <m: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sub>
                                    <m:sup>
                                      <m:r>
                                        <a:rPr lang="en-US" sz="1667" b="0" i="1" dirty="0" smtClean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p>
                                  </m:sSubSup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𝑑𝑧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1667" i="1" dirty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)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  <m:r>
                                        <a:rPr lang="en-US" sz="1667" i="1" dirty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sub>
                                    <m:sup>
                                      <m:r>
                                        <a:rPr lang="en-US" sz="1667" b="0" i="1" dirty="0" smtClean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p>
                                  </m:sSubSup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  <m:r>
                                    <a:rPr lang="en-US" sz="1667" i="1" dirty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</a:rPr>
                                    <m:t>𝑑𝑧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sz="1667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058" y="906697"/>
                <a:ext cx="4452742" cy="7953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7010400" y="1064687"/>
            <a:ext cx="1163911" cy="480038"/>
          </a:xfrm>
          <a:prstGeom prst="rect">
            <a:avLst/>
          </a:prstGeom>
          <a:noFill/>
        </p:spPr>
        <p:txBody>
          <a:bodyPr wrap="none" lIns="69121" tIns="34561" rIns="69121" bIns="34561" rtlCol="0">
            <a:spAutoFit/>
          </a:bodyPr>
          <a:lstStyle/>
          <a:p>
            <a:pPr>
              <a:defRPr/>
            </a:pPr>
            <a:r>
              <a:rPr lang="en-US" sz="1333" dirty="0" smtClean="0">
                <a:solidFill>
                  <a:srgbClr val="006600"/>
                </a:solidFill>
                <a:cs typeface="Arial" panose="020B0604020202020204" pitchFamily="34" charset="0"/>
              </a:rPr>
              <a:t>standard </a:t>
            </a:r>
            <a:r>
              <a:rPr lang="en-US" sz="1333" dirty="0">
                <a:solidFill>
                  <a:srgbClr val="006600"/>
                </a:solidFill>
                <a:cs typeface="Arial" panose="020B0604020202020204" pitchFamily="34" charset="0"/>
              </a:rPr>
              <a:t>cuts</a:t>
            </a:r>
            <a:br>
              <a:rPr lang="en-US" sz="1333" dirty="0">
                <a:solidFill>
                  <a:srgbClr val="006600"/>
                </a:solidFill>
                <a:cs typeface="Arial" panose="020B0604020202020204" pitchFamily="34" charset="0"/>
              </a:rPr>
            </a:br>
            <a:r>
              <a:rPr lang="en-US" sz="1333" dirty="0" smtClean="0">
                <a:solidFill>
                  <a:srgbClr val="006600"/>
                </a:solidFill>
                <a:cs typeface="Arial" panose="020B0604020202020204" pitchFamily="34" charset="0"/>
              </a:rPr>
              <a:t>z&gt;0.2</a:t>
            </a:r>
            <a:endParaRPr lang="en-US" sz="1333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974963" y="1351197"/>
                <a:ext cx="1085875" cy="297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33" i="1">
                          <a:solidFill>
                            <a:srgbClr val="008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𝑤</m:t>
                      </m:r>
                      <m:r>
                        <a:rPr lang="en-US" sz="1333" i="1">
                          <a:solidFill>
                            <a:srgbClr val="008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1333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333" i="1">
                              <a:solidFill>
                                <a:srgbClr val="008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n-US" sz="1333" i="1">
                              <a:solidFill>
                                <a:srgbClr val="008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𝑇</m:t>
                          </m:r>
                        </m:sub>
                      </m:sSub>
                      <m:r>
                        <a:rPr lang="en-US" sz="1333" i="1">
                          <a:solidFill>
                            <a:srgbClr val="008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/</m:t>
                      </m:r>
                      <m:r>
                        <a:rPr lang="en-US" sz="1333" i="1">
                          <a:solidFill>
                            <a:srgbClr val="008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𝑧𝑀</m:t>
                      </m:r>
                    </m:oMath>
                  </m:oMathPara>
                </a14:m>
                <a:endParaRPr lang="en-US" sz="1333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963" y="1351197"/>
                <a:ext cx="1085875" cy="297454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weighted Sivers </a:t>
            </a:r>
            <a:r>
              <a:rPr lang="en-US" dirty="0" smtClean="0"/>
              <a:t>asymmetry</a:t>
            </a:r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0D404-E727-4E5F-A7B7-41ACA48270BE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 Wars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40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14400" y="4533900"/>
                <a:ext cx="74676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6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The ratio between weighted and unweighted Sivers asymmetries follows the average of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4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𝜋</m:t>
                    </m:r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𝑀</m:t>
                    </m:r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𝑧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>
                    <a:solidFill>
                      <a:schemeClr val="accent6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of the unpolarised sample </a:t>
                </a:r>
                <a:endParaRPr lang="en-US" dirty="0">
                  <a:solidFill>
                    <a:schemeClr val="accent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533900"/>
                <a:ext cx="7467601" cy="646331"/>
              </a:xfrm>
              <a:prstGeom prst="rect">
                <a:avLst/>
              </a:prstGeom>
              <a:blipFill>
                <a:blip r:embed="rId5"/>
                <a:stretch>
                  <a:fillRect l="-653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823" y="1861776"/>
            <a:ext cx="3705225" cy="2536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940" y="1877223"/>
            <a:ext cx="3705225" cy="2536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400800" y="3543300"/>
                <a:ext cx="19129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  <a:sym typeface="Symbol" panose="05050102010706020507" pitchFamily="18" charset="2"/>
                        </a:rPr>
                        <m:t>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  <a:sym typeface="Symbol" panose="05050102010706020507" pitchFamily="18" charset="2"/>
                        </a:rPr>
                        <m:t>   </m:t>
                      </m:r>
                      <m: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4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/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panose="020F0302020204030204" pitchFamily="34" charset="0"/>
                        </a:rPr>
                        <m:t>𝜋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panose="020F0302020204030204" pitchFamily="34" charset="0"/>
                        </a:rPr>
                        <m:t>𝑀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𝑧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3543300"/>
                <a:ext cx="1912960" cy="369332"/>
              </a:xfrm>
              <a:prstGeom prst="rect">
                <a:avLst/>
              </a:prstGeom>
              <a:blipFill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02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8" name="Group 1167"/>
          <p:cNvGrpSpPr/>
          <p:nvPr/>
        </p:nvGrpSpPr>
        <p:grpSpPr>
          <a:xfrm>
            <a:off x="1295400" y="1122809"/>
            <a:ext cx="6252572" cy="3323429"/>
            <a:chOff x="1333682" y="689718"/>
            <a:chExt cx="6252572" cy="3323429"/>
          </a:xfrm>
        </p:grpSpPr>
        <p:sp>
          <p:nvSpPr>
            <p:cNvPr id="2" name="object 2"/>
            <p:cNvSpPr/>
            <p:nvPr/>
          </p:nvSpPr>
          <p:spPr>
            <a:xfrm>
              <a:off x="1889064" y="2663882"/>
              <a:ext cx="1143000" cy="984870"/>
            </a:xfrm>
            <a:custGeom>
              <a:avLst/>
              <a:gdLst/>
              <a:ahLst/>
              <a:cxnLst/>
              <a:rect l="l" t="t" r="r" b="b"/>
              <a:pathLst>
                <a:path w="1950720" h="1680845">
                  <a:moveTo>
                    <a:pt x="0" y="1680678"/>
                  </a:moveTo>
                  <a:lnTo>
                    <a:pt x="1950357" y="1680678"/>
                  </a:lnTo>
                  <a:lnTo>
                    <a:pt x="1950357" y="0"/>
                  </a:lnTo>
                  <a:lnTo>
                    <a:pt x="0" y="0"/>
                  </a:lnTo>
                  <a:lnTo>
                    <a:pt x="0" y="1680678"/>
                  </a:lnTo>
                  <a:close/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" name="object 3"/>
            <p:cNvSpPr/>
            <p:nvPr/>
          </p:nvSpPr>
          <p:spPr>
            <a:xfrm>
              <a:off x="1891886" y="3152036"/>
              <a:ext cx="1137144" cy="56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889065" y="3648654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086583" y="3620438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165590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244598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323605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402613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481621" y="3620438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557806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636814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715821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794829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873837" y="3620438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086583" y="3620438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007576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928568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873837" y="3620438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952844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031852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1997990" y="3653436"/>
              <a:ext cx="572616" cy="169490"/>
            </a:xfrm>
            <a:prstGeom prst="rect">
              <a:avLst/>
            </a:prstGeom>
          </p:spPr>
          <p:txBody>
            <a:bodyPr vert="horz" wrap="square" lIns="0" tIns="7069" rIns="0" bIns="0" rtlCol="0">
              <a:spAutoFit/>
            </a:bodyPr>
            <a:lstStyle/>
            <a:p>
              <a:pPr marL="7441">
                <a:spcBef>
                  <a:spcPts val="56"/>
                </a:spcBef>
                <a:tabLst>
                  <a:tab pos="397346" algn="l"/>
                </a:tabLst>
              </a:pP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0.1	0.2</a:t>
              </a:r>
              <a:endParaRPr sz="1055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889065" y="2663882"/>
              <a:ext cx="0" cy="984870"/>
            </a:xfrm>
            <a:custGeom>
              <a:avLst/>
              <a:gdLst/>
              <a:ahLst/>
              <a:cxnLst/>
              <a:rect l="l" t="t" r="r" b="b"/>
              <a:pathLst>
                <a:path h="1680845">
                  <a:moveTo>
                    <a:pt x="0" y="1680678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889064" y="3501926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3709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889064" y="3414454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3709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889064" y="3329803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3709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889064" y="3242330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3709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889065" y="3154857"/>
              <a:ext cx="36835" cy="0"/>
            </a:xfrm>
            <a:custGeom>
              <a:avLst/>
              <a:gdLst/>
              <a:ahLst/>
              <a:cxnLst/>
              <a:rect l="l" t="t" r="r" b="b"/>
              <a:pathLst>
                <a:path w="62864">
                  <a:moveTo>
                    <a:pt x="6260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889064" y="3070206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3709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889064" y="2982734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3709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1889064" y="2898083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3709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889064" y="2810611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3709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889065" y="2725959"/>
              <a:ext cx="36835" cy="0"/>
            </a:xfrm>
            <a:custGeom>
              <a:avLst/>
              <a:gdLst/>
              <a:ahLst/>
              <a:cxnLst/>
              <a:rect l="l" t="t" r="r" b="b"/>
              <a:pathLst>
                <a:path w="62864">
                  <a:moveTo>
                    <a:pt x="6260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889065" y="2725959"/>
              <a:ext cx="36835" cy="0"/>
            </a:xfrm>
            <a:custGeom>
              <a:avLst/>
              <a:gdLst/>
              <a:ahLst/>
              <a:cxnLst/>
              <a:rect l="l" t="t" r="r" b="b"/>
              <a:pathLst>
                <a:path w="62864">
                  <a:moveTo>
                    <a:pt x="6260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1351086" y="2711204"/>
              <a:ext cx="52598" cy="58787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7441">
                <a:lnSpc>
                  <a:spcPts val="718"/>
                </a:lnSpc>
              </a:pPr>
              <a:r>
                <a:rPr sz="674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q</a:t>
              </a:r>
              <a:endParaRPr sz="674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1415804" y="2656441"/>
              <a:ext cx="68352" cy="185291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7441">
                <a:lnSpc>
                  <a:spcPts val="530"/>
                </a:lnSpc>
              </a:pPr>
              <a:r>
                <a:rPr sz="1011" spc="4" baseline="-2415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)</a:t>
              </a:r>
              <a:r>
                <a:rPr sz="674" u="sng" spc="144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439" u="sng" spc="3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</a:rPr>
                <a:t>T</a:t>
              </a:r>
              <a:r>
                <a:rPr sz="439" u="sng" spc="29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</a:rPr>
                <a:t> </a:t>
              </a:r>
              <a:endParaRPr sz="439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1479474" y="2662235"/>
              <a:ext cx="89768" cy="210592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7441">
                <a:lnSpc>
                  <a:spcPts val="718"/>
                </a:lnSpc>
              </a:pPr>
              <a:r>
                <a:rPr sz="659" spc="4" baseline="370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S </a:t>
              </a:r>
              <a:r>
                <a:rPr sz="674" i="1" spc="1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M</a:t>
              </a:r>
              <a:r>
                <a:rPr sz="674" i="1" spc="-88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sz="659" i="1" spc="4" baseline="-1481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ymbol"/>
                  <a:cs typeface="Symbol"/>
                </a:rPr>
                <a:t></a:t>
              </a:r>
              <a:endParaRPr sz="659" baseline="-14814">
                <a:solidFill>
                  <a:schemeClr val="tx1">
                    <a:lumMod val="75000"/>
                    <a:lumOff val="25000"/>
                  </a:schemeClr>
                </a:solidFill>
                <a:latin typeface="Symbol"/>
                <a:cs typeface="Symbol"/>
              </a:endParaRP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1426324" y="2863430"/>
              <a:ext cx="230832" cy="420067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94500">
                <a:lnSpc>
                  <a:spcPts val="644"/>
                </a:lnSpc>
              </a:pPr>
              <a:r>
                <a:rPr sz="67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sin(</a:t>
              </a:r>
              <a:r>
                <a:rPr sz="674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2</a:t>
              </a:r>
              <a:r>
                <a:rPr sz="703" i="1" spc="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ymbol"/>
                  <a:cs typeface="Symbol"/>
                </a:rPr>
                <a:t></a:t>
              </a:r>
              <a:r>
                <a:rPr sz="674" spc="-1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ymbol"/>
                  <a:cs typeface="Symbol"/>
                </a:rPr>
                <a:t></a:t>
              </a:r>
              <a:r>
                <a:rPr sz="703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ymbol"/>
                  <a:cs typeface="Symbol"/>
                </a:rPr>
                <a:t></a:t>
              </a:r>
              <a:endParaRPr sz="703">
                <a:solidFill>
                  <a:schemeClr val="tx1">
                    <a:lumMod val="75000"/>
                    <a:lumOff val="25000"/>
                  </a:schemeClr>
                </a:solidFill>
                <a:latin typeface="Symbol"/>
                <a:cs typeface="Symbol"/>
              </a:endParaRPr>
            </a:p>
            <a:p>
              <a:pPr marL="7441">
                <a:lnSpc>
                  <a:spcPts val="1175"/>
                </a:lnSpc>
              </a:pPr>
              <a:r>
                <a:rPr sz="1055" i="1" spc="2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A</a:t>
              </a:r>
              <a:r>
                <a:rPr sz="1011" spc="35" baseline="-2415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T</a:t>
              </a:r>
              <a:endParaRPr sz="1011" baseline="-24154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889065" y="3154857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963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889065" y="3536156"/>
              <a:ext cx="1143000" cy="64740"/>
            </a:xfrm>
            <a:custGeom>
              <a:avLst/>
              <a:gdLst/>
              <a:ahLst/>
              <a:cxnLst/>
              <a:rect l="l" t="t" r="r" b="b"/>
              <a:pathLst>
                <a:path w="1950720" h="110489">
                  <a:moveTo>
                    <a:pt x="0" y="110489"/>
                  </a:moveTo>
                  <a:lnTo>
                    <a:pt x="1950356" y="110489"/>
                  </a:lnTo>
                  <a:lnTo>
                    <a:pt x="1950356" y="0"/>
                  </a:lnTo>
                  <a:lnTo>
                    <a:pt x="0" y="0"/>
                  </a:lnTo>
                  <a:lnTo>
                    <a:pt x="0" y="110489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889065" y="3530203"/>
              <a:ext cx="553268" cy="0"/>
            </a:xfrm>
            <a:custGeom>
              <a:avLst/>
              <a:gdLst/>
              <a:ahLst/>
              <a:cxnLst/>
              <a:rect l="l" t="t" r="r" b="b"/>
              <a:pathLst>
                <a:path w="944244">
                  <a:moveTo>
                    <a:pt x="0" y="0"/>
                  </a:moveTo>
                  <a:lnTo>
                    <a:pt x="943875" y="0"/>
                  </a:lnTo>
                </a:path>
              </a:pathLst>
            </a:custGeom>
            <a:ln w="20320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889065" y="3520157"/>
              <a:ext cx="316260" cy="0"/>
            </a:xfrm>
            <a:custGeom>
              <a:avLst/>
              <a:gdLst/>
              <a:ahLst/>
              <a:cxnLst/>
              <a:rect l="l" t="t" r="r" b="b"/>
              <a:pathLst>
                <a:path w="539750">
                  <a:moveTo>
                    <a:pt x="0" y="0"/>
                  </a:moveTo>
                  <a:lnTo>
                    <a:pt x="539357" y="0"/>
                  </a:lnTo>
                </a:path>
              </a:pathLst>
            </a:custGeom>
            <a:ln w="1396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2095048" y="3050455"/>
              <a:ext cx="0" cy="79251"/>
            </a:xfrm>
            <a:custGeom>
              <a:avLst/>
              <a:gdLst/>
              <a:ahLst/>
              <a:cxnLst/>
              <a:rect l="l" t="t" r="r" b="b"/>
              <a:pathLst>
                <a:path h="135254">
                  <a:moveTo>
                    <a:pt x="0" y="134839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2083762" y="3050454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2095048" y="3160502"/>
              <a:ext cx="0" cy="76274"/>
            </a:xfrm>
            <a:custGeom>
              <a:avLst/>
              <a:gdLst/>
              <a:ahLst/>
              <a:cxnLst/>
              <a:rect l="l" t="t" r="r" b="b"/>
              <a:pathLst>
                <a:path h="130175">
                  <a:moveTo>
                    <a:pt x="0" y="0"/>
                  </a:moveTo>
                  <a:lnTo>
                    <a:pt x="0" y="130023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2083762" y="3236687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2315140" y="3163323"/>
              <a:ext cx="0" cy="68089"/>
            </a:xfrm>
            <a:custGeom>
              <a:avLst/>
              <a:gdLst/>
              <a:ahLst/>
              <a:cxnLst/>
              <a:rect l="l" t="t" r="r" b="b"/>
              <a:pathLst>
                <a:path h="116204">
                  <a:moveTo>
                    <a:pt x="0" y="115576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2303855" y="3163323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2315140" y="3262082"/>
              <a:ext cx="0" cy="68089"/>
            </a:xfrm>
            <a:custGeom>
              <a:avLst/>
              <a:gdLst/>
              <a:ahLst/>
              <a:cxnLst/>
              <a:rect l="l" t="t" r="r" b="b"/>
              <a:pathLst>
                <a:path h="116204">
                  <a:moveTo>
                    <a:pt x="0" y="0"/>
                  </a:moveTo>
                  <a:lnTo>
                    <a:pt x="0" y="115576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2303855" y="3329803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2673496" y="3276190"/>
              <a:ext cx="0" cy="56555"/>
            </a:xfrm>
            <a:custGeom>
              <a:avLst/>
              <a:gdLst/>
              <a:ahLst/>
              <a:cxnLst/>
              <a:rect l="l" t="t" r="r" b="b"/>
              <a:pathLst>
                <a:path h="96520">
                  <a:moveTo>
                    <a:pt x="0" y="96313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2665031" y="3276190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2673496" y="3363664"/>
              <a:ext cx="0" cy="53950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8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2665031" y="3417275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2656567" y="3329803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93" y="0"/>
                  </a:moveTo>
                  <a:lnTo>
                    <a:pt x="17650" y="2271"/>
                  </a:lnTo>
                  <a:lnTo>
                    <a:pt x="8465" y="8465"/>
                  </a:lnTo>
                  <a:lnTo>
                    <a:pt x="2271" y="17649"/>
                  </a:lnTo>
                  <a:lnTo>
                    <a:pt x="0" y="28893"/>
                  </a:lnTo>
                  <a:lnTo>
                    <a:pt x="2271" y="40138"/>
                  </a:lnTo>
                  <a:lnTo>
                    <a:pt x="8465" y="49323"/>
                  </a:lnTo>
                  <a:lnTo>
                    <a:pt x="17650" y="55517"/>
                  </a:lnTo>
                  <a:lnTo>
                    <a:pt x="28893" y="57788"/>
                  </a:lnTo>
                  <a:lnTo>
                    <a:pt x="40137" y="55517"/>
                  </a:lnTo>
                  <a:lnTo>
                    <a:pt x="49321" y="49323"/>
                  </a:lnTo>
                  <a:lnTo>
                    <a:pt x="55515" y="40138"/>
                  </a:lnTo>
                  <a:lnTo>
                    <a:pt x="57787" y="28893"/>
                  </a:lnTo>
                  <a:lnTo>
                    <a:pt x="55515" y="17649"/>
                  </a:lnTo>
                  <a:lnTo>
                    <a:pt x="49321" y="8465"/>
                  </a:lnTo>
                  <a:lnTo>
                    <a:pt x="40137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2298211" y="3228222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93" y="0"/>
                  </a:moveTo>
                  <a:lnTo>
                    <a:pt x="17649" y="2271"/>
                  </a:lnTo>
                  <a:lnTo>
                    <a:pt x="8465" y="8465"/>
                  </a:lnTo>
                  <a:lnTo>
                    <a:pt x="2271" y="17649"/>
                  </a:lnTo>
                  <a:lnTo>
                    <a:pt x="0" y="28893"/>
                  </a:lnTo>
                  <a:lnTo>
                    <a:pt x="2271" y="40138"/>
                  </a:lnTo>
                  <a:lnTo>
                    <a:pt x="8465" y="49323"/>
                  </a:lnTo>
                  <a:lnTo>
                    <a:pt x="17649" y="55517"/>
                  </a:lnTo>
                  <a:lnTo>
                    <a:pt x="28893" y="57788"/>
                  </a:lnTo>
                  <a:lnTo>
                    <a:pt x="40138" y="55517"/>
                  </a:lnTo>
                  <a:lnTo>
                    <a:pt x="49323" y="49323"/>
                  </a:lnTo>
                  <a:lnTo>
                    <a:pt x="55517" y="40138"/>
                  </a:lnTo>
                  <a:lnTo>
                    <a:pt x="57788" y="28893"/>
                  </a:lnTo>
                  <a:lnTo>
                    <a:pt x="55517" y="17649"/>
                  </a:lnTo>
                  <a:lnTo>
                    <a:pt x="49323" y="8465"/>
                  </a:lnTo>
                  <a:lnTo>
                    <a:pt x="40138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2078119" y="3126641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93" y="0"/>
                  </a:moveTo>
                  <a:lnTo>
                    <a:pt x="17649" y="2271"/>
                  </a:lnTo>
                  <a:lnTo>
                    <a:pt x="8465" y="8465"/>
                  </a:lnTo>
                  <a:lnTo>
                    <a:pt x="2271" y="17649"/>
                  </a:lnTo>
                  <a:lnTo>
                    <a:pt x="0" y="28893"/>
                  </a:lnTo>
                  <a:lnTo>
                    <a:pt x="2271" y="40138"/>
                  </a:lnTo>
                  <a:lnTo>
                    <a:pt x="8465" y="49323"/>
                  </a:lnTo>
                  <a:lnTo>
                    <a:pt x="17649" y="55517"/>
                  </a:lnTo>
                  <a:lnTo>
                    <a:pt x="28893" y="57788"/>
                  </a:lnTo>
                  <a:lnTo>
                    <a:pt x="40138" y="55517"/>
                  </a:lnTo>
                  <a:lnTo>
                    <a:pt x="49323" y="49323"/>
                  </a:lnTo>
                  <a:lnTo>
                    <a:pt x="55517" y="40138"/>
                  </a:lnTo>
                  <a:lnTo>
                    <a:pt x="57788" y="28893"/>
                  </a:lnTo>
                  <a:lnTo>
                    <a:pt x="55517" y="17649"/>
                  </a:lnTo>
                  <a:lnTo>
                    <a:pt x="49323" y="8465"/>
                  </a:lnTo>
                  <a:lnTo>
                    <a:pt x="40138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1889065" y="3648654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2086583" y="3620438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2165590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2244598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2323605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2402613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2481621" y="3620438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2557806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2636814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2715821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2794829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2873837" y="3620438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2086583" y="3620438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2007576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1928568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2873837" y="3620438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2952844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3031852" y="3634546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1889065" y="2663882"/>
              <a:ext cx="0" cy="984870"/>
            </a:xfrm>
            <a:custGeom>
              <a:avLst/>
              <a:gdLst/>
              <a:ahLst/>
              <a:cxnLst/>
              <a:rect l="l" t="t" r="r" b="b"/>
              <a:pathLst>
                <a:path h="1680845">
                  <a:moveTo>
                    <a:pt x="0" y="1680678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1889065" y="3586577"/>
              <a:ext cx="36835" cy="0"/>
            </a:xfrm>
            <a:custGeom>
              <a:avLst/>
              <a:gdLst/>
              <a:ahLst/>
              <a:cxnLst/>
              <a:rect l="l" t="t" r="r" b="b"/>
              <a:pathLst>
                <a:path w="62864">
                  <a:moveTo>
                    <a:pt x="6260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1889064" y="3501926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3709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1889064" y="3414454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3709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1889064" y="3329803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3709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1889064" y="3242330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3709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1889065" y="3154857"/>
              <a:ext cx="36835" cy="0"/>
            </a:xfrm>
            <a:custGeom>
              <a:avLst/>
              <a:gdLst/>
              <a:ahLst/>
              <a:cxnLst/>
              <a:rect l="l" t="t" r="r" b="b"/>
              <a:pathLst>
                <a:path w="62864">
                  <a:moveTo>
                    <a:pt x="6260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1889064" y="3070206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3709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1889064" y="2982734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3709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1889064" y="2898083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3709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1889064" y="2810611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3709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1889065" y="2725959"/>
              <a:ext cx="36835" cy="0"/>
            </a:xfrm>
            <a:custGeom>
              <a:avLst/>
              <a:gdLst/>
              <a:ahLst/>
              <a:cxnLst/>
              <a:rect l="l" t="t" r="r" b="b"/>
              <a:pathLst>
                <a:path w="62864">
                  <a:moveTo>
                    <a:pt x="6260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1889065" y="3586577"/>
              <a:ext cx="36835" cy="0"/>
            </a:xfrm>
            <a:custGeom>
              <a:avLst/>
              <a:gdLst/>
              <a:ahLst/>
              <a:cxnLst/>
              <a:rect l="l" t="t" r="r" b="b"/>
              <a:pathLst>
                <a:path w="62864">
                  <a:moveTo>
                    <a:pt x="6260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1889065" y="2725959"/>
              <a:ext cx="36835" cy="0"/>
            </a:xfrm>
            <a:custGeom>
              <a:avLst/>
              <a:gdLst/>
              <a:ahLst/>
              <a:cxnLst/>
              <a:rect l="l" t="t" r="r" b="b"/>
              <a:pathLst>
                <a:path w="62864">
                  <a:moveTo>
                    <a:pt x="6260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1889064" y="1676288"/>
              <a:ext cx="1143000" cy="987847"/>
            </a:xfrm>
            <a:custGeom>
              <a:avLst/>
              <a:gdLst/>
              <a:ahLst/>
              <a:cxnLst/>
              <a:rect l="l" t="t" r="r" b="b"/>
              <a:pathLst>
                <a:path w="1950720" h="1685925">
                  <a:moveTo>
                    <a:pt x="0" y="1685494"/>
                  </a:moveTo>
                  <a:lnTo>
                    <a:pt x="1950357" y="1685494"/>
                  </a:lnTo>
                  <a:lnTo>
                    <a:pt x="1950357" y="0"/>
                  </a:lnTo>
                  <a:lnTo>
                    <a:pt x="0" y="0"/>
                  </a:lnTo>
                  <a:lnTo>
                    <a:pt x="0" y="1685494"/>
                  </a:lnTo>
                  <a:close/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1891886" y="2167264"/>
              <a:ext cx="1137144" cy="56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1889065" y="2663883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2086583" y="2644130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2165590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2244598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2323605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2402613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2481621" y="2644130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2557806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2636814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2715821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2794829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2873837" y="2644130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2086583" y="2644130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2007576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1928568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2873837" y="2644130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2952844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9" name="object 109"/>
            <p:cNvSpPr/>
            <p:nvPr/>
          </p:nvSpPr>
          <p:spPr>
            <a:xfrm>
              <a:off x="3031852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1889065" y="1676288"/>
              <a:ext cx="0" cy="987847"/>
            </a:xfrm>
            <a:custGeom>
              <a:avLst/>
              <a:gdLst/>
              <a:ahLst/>
              <a:cxnLst/>
              <a:rect l="l" t="t" r="r" b="b"/>
              <a:pathLst>
                <a:path h="1685925">
                  <a:moveTo>
                    <a:pt x="0" y="1685494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1889065" y="2514332"/>
              <a:ext cx="50974" cy="0"/>
            </a:xfrm>
            <a:custGeom>
              <a:avLst/>
              <a:gdLst/>
              <a:ahLst/>
              <a:cxnLst/>
              <a:rect l="l" t="t" r="r" b="b"/>
              <a:pathLst>
                <a:path w="86994">
                  <a:moveTo>
                    <a:pt x="8668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1889065" y="2426859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1889065" y="2342208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4" name="object 114"/>
            <p:cNvSpPr/>
            <p:nvPr/>
          </p:nvSpPr>
          <p:spPr>
            <a:xfrm>
              <a:off x="1889065" y="2254736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1889065" y="2170085"/>
              <a:ext cx="50974" cy="0"/>
            </a:xfrm>
            <a:custGeom>
              <a:avLst/>
              <a:gdLst/>
              <a:ahLst/>
              <a:cxnLst/>
              <a:rect l="l" t="t" r="r" b="b"/>
              <a:pathLst>
                <a:path w="86994">
                  <a:moveTo>
                    <a:pt x="8668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1889065" y="2082613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7" name="object 117"/>
            <p:cNvSpPr/>
            <p:nvPr/>
          </p:nvSpPr>
          <p:spPr>
            <a:xfrm>
              <a:off x="1889065" y="1997961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8" name="object 118"/>
            <p:cNvSpPr/>
            <p:nvPr/>
          </p:nvSpPr>
          <p:spPr>
            <a:xfrm>
              <a:off x="1889065" y="1910489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9" name="object 119"/>
            <p:cNvSpPr/>
            <p:nvPr/>
          </p:nvSpPr>
          <p:spPr>
            <a:xfrm>
              <a:off x="1889065" y="1825838"/>
              <a:ext cx="50974" cy="0"/>
            </a:xfrm>
            <a:custGeom>
              <a:avLst/>
              <a:gdLst/>
              <a:ahLst/>
              <a:cxnLst/>
              <a:rect l="l" t="t" r="r" b="b"/>
              <a:pathLst>
                <a:path w="86994">
                  <a:moveTo>
                    <a:pt x="8668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0" name="object 120"/>
            <p:cNvSpPr/>
            <p:nvPr/>
          </p:nvSpPr>
          <p:spPr>
            <a:xfrm>
              <a:off x="1889065" y="2514332"/>
              <a:ext cx="50974" cy="0"/>
            </a:xfrm>
            <a:custGeom>
              <a:avLst/>
              <a:gdLst/>
              <a:ahLst/>
              <a:cxnLst/>
              <a:rect l="l" t="t" r="r" b="b"/>
              <a:pathLst>
                <a:path w="86994">
                  <a:moveTo>
                    <a:pt x="8668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1889065" y="1825838"/>
              <a:ext cx="50974" cy="0"/>
            </a:xfrm>
            <a:custGeom>
              <a:avLst/>
              <a:gdLst/>
              <a:ahLst/>
              <a:cxnLst/>
              <a:rect l="l" t="t" r="r" b="b"/>
              <a:pathLst>
                <a:path w="86994">
                  <a:moveTo>
                    <a:pt x="8668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2" name="object 122"/>
            <p:cNvSpPr/>
            <p:nvPr/>
          </p:nvSpPr>
          <p:spPr>
            <a:xfrm>
              <a:off x="1889065" y="1738366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3" name="object 123"/>
            <p:cNvSpPr txBox="1"/>
            <p:nvPr/>
          </p:nvSpPr>
          <p:spPr>
            <a:xfrm>
              <a:off x="1659048" y="1727764"/>
              <a:ext cx="225847" cy="1966649"/>
            </a:xfrm>
            <a:prstGeom prst="rect">
              <a:avLst/>
            </a:prstGeom>
          </p:spPr>
          <p:txBody>
            <a:bodyPr vert="horz" wrap="square" lIns="0" tIns="7069" rIns="0" bIns="0" rtlCol="0">
              <a:spAutoFit/>
            </a:bodyPr>
            <a:lstStyle/>
            <a:p>
              <a:pPr marL="66596" algn="ctr">
                <a:spcBef>
                  <a:spcPts val="56"/>
                </a:spcBef>
              </a:pP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20</a:t>
              </a:r>
              <a:endParaRPr sz="1055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  <a:p>
              <a:pPr>
                <a:spcBef>
                  <a:spcPts val="26"/>
                </a:spcBef>
              </a:pPr>
              <a:endParaRPr sz="123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  <a:p>
              <a:pPr marL="133192" algn="ctr">
                <a:spcBef>
                  <a:spcPts val="3"/>
                </a:spcBef>
              </a:pP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0</a:t>
              </a:r>
              <a:endParaRPr sz="1055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  <a:p>
              <a:pPr>
                <a:spcBef>
                  <a:spcPts val="26"/>
                </a:spcBef>
              </a:pPr>
              <a:endParaRPr sz="123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  <a:p>
              <a:pPr marR="7813" algn="r"/>
              <a:r>
                <a:rPr sz="1055" spc="-1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ymbol"/>
                  <a:cs typeface="Symbol"/>
                </a:rPr>
                <a:t></a:t>
              </a: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20</a:t>
              </a:r>
              <a:endParaRPr sz="1055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  <a:p>
              <a:pPr marR="2976" algn="r">
                <a:spcBef>
                  <a:spcPts val="393"/>
                </a:spcBef>
              </a:pP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5</a:t>
              </a:r>
              <a:endParaRPr sz="1055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</a:pPr>
              <a:endParaRPr sz="1055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  <a:p>
              <a:pPr marL="133192" algn="ctr">
                <a:spcBef>
                  <a:spcPts val="920"/>
                </a:spcBef>
              </a:pP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0</a:t>
              </a:r>
              <a:endParaRPr sz="1055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</a:pPr>
              <a:endParaRPr sz="1055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  <a:p>
              <a:pPr marL="71805" algn="ctr">
                <a:spcBef>
                  <a:spcPts val="917"/>
                </a:spcBef>
              </a:pPr>
              <a:r>
                <a:rPr sz="1055" spc="-18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ymbol"/>
                  <a:cs typeface="Symbol"/>
                </a:rPr>
                <a:t></a:t>
              </a: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5</a:t>
              </a:r>
              <a:endParaRPr sz="1055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24" name="object 124"/>
            <p:cNvSpPr txBox="1"/>
            <p:nvPr/>
          </p:nvSpPr>
          <p:spPr>
            <a:xfrm>
              <a:off x="1477473" y="1668751"/>
              <a:ext cx="37570" cy="4316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7441">
                <a:lnSpc>
                  <a:spcPts val="483"/>
                </a:lnSpc>
              </a:pPr>
              <a:r>
                <a:rPr sz="439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2</a:t>
              </a:r>
              <a:endParaRPr sz="439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25" name="object 125"/>
            <p:cNvSpPr txBox="1"/>
            <p:nvPr/>
          </p:nvSpPr>
          <p:spPr>
            <a:xfrm>
              <a:off x="1538969" y="1710667"/>
              <a:ext cx="64120" cy="52834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7441">
                <a:lnSpc>
                  <a:spcPts val="486"/>
                </a:lnSpc>
              </a:pPr>
              <a:r>
                <a:rPr sz="439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N</a:t>
              </a:r>
              <a:endParaRPr sz="439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26" name="object 126"/>
            <p:cNvSpPr txBox="1"/>
            <p:nvPr/>
          </p:nvSpPr>
          <p:spPr>
            <a:xfrm>
              <a:off x="1489813" y="1757778"/>
              <a:ext cx="89768" cy="257473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7441">
                <a:lnSpc>
                  <a:spcPts val="718"/>
                </a:lnSpc>
              </a:pPr>
              <a:r>
                <a:rPr sz="674" spc="18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2</a:t>
              </a:r>
              <a:r>
                <a:rPr sz="674" i="1" spc="18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M</a:t>
              </a:r>
              <a:r>
                <a:rPr sz="674" i="1" spc="-11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sz="659" i="1" spc="4" baseline="-1481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ymbol"/>
                  <a:cs typeface="Symbol"/>
                </a:rPr>
                <a:t></a:t>
              </a:r>
              <a:r>
                <a:rPr sz="659" i="1" spc="-74" baseline="-1481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sz="674" i="1" spc="9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M</a:t>
              </a:r>
              <a:endParaRPr sz="674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27" name="object 127"/>
            <p:cNvSpPr txBox="1"/>
            <p:nvPr/>
          </p:nvSpPr>
          <p:spPr>
            <a:xfrm>
              <a:off x="1333682" y="1797138"/>
              <a:ext cx="68352" cy="89669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7441">
                <a:lnSpc>
                  <a:spcPts val="530"/>
                </a:lnSpc>
              </a:pPr>
              <a:r>
                <a:rPr sz="1011" i="1" spc="26" baseline="-1932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q</a:t>
              </a:r>
              <a:r>
                <a:rPr sz="439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3</a:t>
              </a:r>
              <a:endParaRPr sz="439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28" name="object 128"/>
            <p:cNvSpPr txBox="1"/>
            <p:nvPr/>
          </p:nvSpPr>
          <p:spPr>
            <a:xfrm>
              <a:off x="1410714" y="1668847"/>
              <a:ext cx="68352" cy="397743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7441">
                <a:lnSpc>
                  <a:spcPts val="530"/>
                </a:lnSpc>
                <a:tabLst>
                  <a:tab pos="233273" algn="l"/>
                  <a:tab pos="389533" algn="l"/>
                </a:tabLst>
              </a:pPr>
              <a:r>
                <a:rPr sz="1011" spc="4" baseline="-2415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)</a:t>
              </a:r>
              <a:r>
                <a:rPr sz="674" u="sng" spc="3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</a:rPr>
                <a:t> 	</a:t>
              </a:r>
              <a:r>
                <a:rPr sz="439" u="sng" spc="3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</a:rPr>
                <a:t>T	</a:t>
              </a:r>
              <a:endParaRPr sz="439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29" name="object 129"/>
            <p:cNvSpPr txBox="1"/>
            <p:nvPr/>
          </p:nvSpPr>
          <p:spPr>
            <a:xfrm>
              <a:off x="1492879" y="2050747"/>
              <a:ext cx="64120" cy="46509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7441">
                <a:lnSpc>
                  <a:spcPts val="483"/>
                </a:lnSpc>
              </a:pPr>
              <a:r>
                <a:rPr sz="439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S</a:t>
              </a:r>
              <a:endParaRPr sz="439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30" name="object 130"/>
            <p:cNvSpPr txBox="1"/>
            <p:nvPr/>
          </p:nvSpPr>
          <p:spPr>
            <a:xfrm>
              <a:off x="1421264" y="2088022"/>
              <a:ext cx="256480" cy="425276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94500">
                <a:lnSpc>
                  <a:spcPts val="727"/>
                </a:lnSpc>
              </a:pPr>
              <a:r>
                <a:rPr sz="67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sin(</a:t>
              </a:r>
              <a:r>
                <a:rPr sz="674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2</a:t>
              </a:r>
              <a:r>
                <a:rPr sz="703" i="1" spc="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ymbol"/>
                  <a:cs typeface="Symbol"/>
                </a:rPr>
                <a:t></a:t>
              </a:r>
              <a:r>
                <a:rPr sz="674" spc="1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+</a:t>
              </a:r>
              <a:r>
                <a:rPr sz="703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ymbol"/>
                  <a:cs typeface="Symbol"/>
                </a:rPr>
                <a:t></a:t>
              </a:r>
              <a:endParaRPr sz="703">
                <a:solidFill>
                  <a:schemeClr val="tx1">
                    <a:lumMod val="75000"/>
                    <a:lumOff val="25000"/>
                  </a:schemeClr>
                </a:solidFill>
                <a:latin typeface="Symbol"/>
                <a:cs typeface="Symbol"/>
              </a:endParaRPr>
            </a:p>
            <a:p>
              <a:pPr marL="7441">
                <a:lnSpc>
                  <a:spcPts val="1254"/>
                </a:lnSpc>
              </a:pPr>
              <a:r>
                <a:rPr sz="1055" i="1" spc="2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A</a:t>
              </a:r>
              <a:r>
                <a:rPr sz="1011" spc="35" baseline="-2657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T</a:t>
              </a:r>
              <a:endParaRPr sz="1011" baseline="-2657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31" name="object 131"/>
            <p:cNvSpPr/>
            <p:nvPr/>
          </p:nvSpPr>
          <p:spPr>
            <a:xfrm>
              <a:off x="1889065" y="2170085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963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2" name="object 132"/>
            <p:cNvSpPr/>
            <p:nvPr/>
          </p:nvSpPr>
          <p:spPr>
            <a:xfrm>
              <a:off x="1889065" y="2590725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6" y="0"/>
                  </a:lnTo>
                </a:path>
              </a:pathLst>
            </a:custGeom>
            <a:ln w="77470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3" name="object 133"/>
            <p:cNvSpPr/>
            <p:nvPr/>
          </p:nvSpPr>
          <p:spPr>
            <a:xfrm>
              <a:off x="1889065" y="2560959"/>
              <a:ext cx="553268" cy="0"/>
            </a:xfrm>
            <a:custGeom>
              <a:avLst/>
              <a:gdLst/>
              <a:ahLst/>
              <a:cxnLst/>
              <a:rect l="l" t="t" r="r" b="b"/>
              <a:pathLst>
                <a:path w="944244">
                  <a:moveTo>
                    <a:pt x="0" y="0"/>
                  </a:moveTo>
                  <a:lnTo>
                    <a:pt x="943875" y="0"/>
                  </a:lnTo>
                </a:path>
              </a:pathLst>
            </a:custGeom>
            <a:ln w="2412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4" name="object 134"/>
            <p:cNvSpPr/>
            <p:nvPr/>
          </p:nvSpPr>
          <p:spPr>
            <a:xfrm>
              <a:off x="1889065" y="2552402"/>
              <a:ext cx="316260" cy="0"/>
            </a:xfrm>
            <a:custGeom>
              <a:avLst/>
              <a:gdLst/>
              <a:ahLst/>
              <a:cxnLst/>
              <a:rect l="l" t="t" r="r" b="b"/>
              <a:pathLst>
                <a:path w="539750">
                  <a:moveTo>
                    <a:pt x="0" y="0"/>
                  </a:moveTo>
                  <a:lnTo>
                    <a:pt x="539357" y="0"/>
                  </a:lnTo>
                </a:path>
              </a:pathLst>
            </a:custGeom>
            <a:ln w="5080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5" name="object 135"/>
            <p:cNvSpPr/>
            <p:nvPr/>
          </p:nvSpPr>
          <p:spPr>
            <a:xfrm>
              <a:off x="2095048" y="2096721"/>
              <a:ext cx="0" cy="47997"/>
            </a:xfrm>
            <a:custGeom>
              <a:avLst/>
              <a:gdLst/>
              <a:ahLst/>
              <a:cxnLst/>
              <a:rect l="l" t="t" r="r" b="b"/>
              <a:pathLst>
                <a:path h="81914">
                  <a:moveTo>
                    <a:pt x="0" y="81866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6" name="object 136"/>
            <p:cNvSpPr/>
            <p:nvPr/>
          </p:nvSpPr>
          <p:spPr>
            <a:xfrm>
              <a:off x="2083762" y="2096721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7" name="object 137"/>
            <p:cNvSpPr/>
            <p:nvPr/>
          </p:nvSpPr>
          <p:spPr>
            <a:xfrm>
              <a:off x="2095048" y="2175729"/>
              <a:ext cx="0" cy="47997"/>
            </a:xfrm>
            <a:custGeom>
              <a:avLst/>
              <a:gdLst/>
              <a:ahLst/>
              <a:cxnLst/>
              <a:rect l="l" t="t" r="r" b="b"/>
              <a:pathLst>
                <a:path h="81914">
                  <a:moveTo>
                    <a:pt x="0" y="0"/>
                  </a:moveTo>
                  <a:lnTo>
                    <a:pt x="0" y="81866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8" name="object 138"/>
            <p:cNvSpPr/>
            <p:nvPr/>
          </p:nvSpPr>
          <p:spPr>
            <a:xfrm>
              <a:off x="2083762" y="2223697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9" name="object 139"/>
            <p:cNvSpPr/>
            <p:nvPr/>
          </p:nvSpPr>
          <p:spPr>
            <a:xfrm>
              <a:off x="2315140" y="2116473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72235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0" name="object 140"/>
            <p:cNvSpPr/>
            <p:nvPr/>
          </p:nvSpPr>
          <p:spPr>
            <a:xfrm>
              <a:off x="2303855" y="2116473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1" name="object 141"/>
            <p:cNvSpPr/>
            <p:nvPr/>
          </p:nvSpPr>
          <p:spPr>
            <a:xfrm>
              <a:off x="2315140" y="2189837"/>
              <a:ext cx="0" cy="45393"/>
            </a:xfrm>
            <a:custGeom>
              <a:avLst/>
              <a:gdLst/>
              <a:ahLst/>
              <a:cxnLst/>
              <a:rect l="l" t="t" r="r" b="b"/>
              <a:pathLst>
                <a:path h="77470">
                  <a:moveTo>
                    <a:pt x="0" y="0"/>
                  </a:moveTo>
                  <a:lnTo>
                    <a:pt x="0" y="77051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2" name="object 142"/>
            <p:cNvSpPr/>
            <p:nvPr/>
          </p:nvSpPr>
          <p:spPr>
            <a:xfrm>
              <a:off x="2303855" y="2234984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3" name="object 143"/>
            <p:cNvSpPr/>
            <p:nvPr/>
          </p:nvSpPr>
          <p:spPr>
            <a:xfrm>
              <a:off x="2673496" y="2124938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52972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4" name="object 144"/>
            <p:cNvSpPr/>
            <p:nvPr/>
          </p:nvSpPr>
          <p:spPr>
            <a:xfrm>
              <a:off x="2665031" y="2124938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5" name="object 145"/>
            <p:cNvSpPr/>
            <p:nvPr/>
          </p:nvSpPr>
          <p:spPr>
            <a:xfrm>
              <a:off x="2673496" y="2184194"/>
              <a:ext cx="0" cy="33858"/>
            </a:xfrm>
            <a:custGeom>
              <a:avLst/>
              <a:gdLst/>
              <a:ahLst/>
              <a:cxnLst/>
              <a:rect l="l" t="t" r="r" b="b"/>
              <a:pathLst>
                <a:path h="57785">
                  <a:moveTo>
                    <a:pt x="0" y="0"/>
                  </a:moveTo>
                  <a:lnTo>
                    <a:pt x="0" y="57788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6" name="object 146"/>
            <p:cNvSpPr/>
            <p:nvPr/>
          </p:nvSpPr>
          <p:spPr>
            <a:xfrm>
              <a:off x="2665031" y="2218054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7" name="object 147"/>
            <p:cNvSpPr/>
            <p:nvPr/>
          </p:nvSpPr>
          <p:spPr>
            <a:xfrm>
              <a:off x="2656567" y="2153156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93" y="0"/>
                  </a:moveTo>
                  <a:lnTo>
                    <a:pt x="17650" y="2271"/>
                  </a:lnTo>
                  <a:lnTo>
                    <a:pt x="8465" y="8466"/>
                  </a:lnTo>
                  <a:lnTo>
                    <a:pt x="2271" y="17650"/>
                  </a:lnTo>
                  <a:lnTo>
                    <a:pt x="0" y="28893"/>
                  </a:lnTo>
                  <a:lnTo>
                    <a:pt x="2271" y="40137"/>
                  </a:lnTo>
                  <a:lnTo>
                    <a:pt x="8465" y="49322"/>
                  </a:lnTo>
                  <a:lnTo>
                    <a:pt x="17650" y="55516"/>
                  </a:lnTo>
                  <a:lnTo>
                    <a:pt x="28893" y="57788"/>
                  </a:lnTo>
                  <a:lnTo>
                    <a:pt x="40137" y="55516"/>
                  </a:lnTo>
                  <a:lnTo>
                    <a:pt x="49321" y="49322"/>
                  </a:lnTo>
                  <a:lnTo>
                    <a:pt x="55515" y="40137"/>
                  </a:lnTo>
                  <a:lnTo>
                    <a:pt x="57787" y="28893"/>
                  </a:lnTo>
                  <a:lnTo>
                    <a:pt x="55515" y="17650"/>
                  </a:lnTo>
                  <a:lnTo>
                    <a:pt x="49321" y="8466"/>
                  </a:lnTo>
                  <a:lnTo>
                    <a:pt x="40137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8" name="object 148"/>
            <p:cNvSpPr/>
            <p:nvPr/>
          </p:nvSpPr>
          <p:spPr>
            <a:xfrm>
              <a:off x="2298211" y="2158799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93" y="0"/>
                  </a:moveTo>
                  <a:lnTo>
                    <a:pt x="17649" y="2271"/>
                  </a:lnTo>
                  <a:lnTo>
                    <a:pt x="8465" y="8465"/>
                  </a:lnTo>
                  <a:lnTo>
                    <a:pt x="2271" y="17650"/>
                  </a:lnTo>
                  <a:lnTo>
                    <a:pt x="0" y="28893"/>
                  </a:lnTo>
                  <a:lnTo>
                    <a:pt x="2271" y="40137"/>
                  </a:lnTo>
                  <a:lnTo>
                    <a:pt x="8465" y="49321"/>
                  </a:lnTo>
                  <a:lnTo>
                    <a:pt x="17649" y="55515"/>
                  </a:lnTo>
                  <a:lnTo>
                    <a:pt x="28893" y="57787"/>
                  </a:lnTo>
                  <a:lnTo>
                    <a:pt x="40138" y="55515"/>
                  </a:lnTo>
                  <a:lnTo>
                    <a:pt x="49323" y="49321"/>
                  </a:lnTo>
                  <a:lnTo>
                    <a:pt x="55517" y="40137"/>
                  </a:lnTo>
                  <a:lnTo>
                    <a:pt x="57788" y="28893"/>
                  </a:lnTo>
                  <a:lnTo>
                    <a:pt x="55517" y="17650"/>
                  </a:lnTo>
                  <a:lnTo>
                    <a:pt x="49323" y="8465"/>
                  </a:lnTo>
                  <a:lnTo>
                    <a:pt x="40138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9" name="object 149"/>
            <p:cNvSpPr/>
            <p:nvPr/>
          </p:nvSpPr>
          <p:spPr>
            <a:xfrm>
              <a:off x="2078119" y="2141868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93" y="0"/>
                  </a:moveTo>
                  <a:lnTo>
                    <a:pt x="17649" y="2271"/>
                  </a:lnTo>
                  <a:lnTo>
                    <a:pt x="8465" y="8466"/>
                  </a:lnTo>
                  <a:lnTo>
                    <a:pt x="2271" y="17651"/>
                  </a:lnTo>
                  <a:lnTo>
                    <a:pt x="0" y="28895"/>
                  </a:lnTo>
                  <a:lnTo>
                    <a:pt x="2271" y="40138"/>
                  </a:lnTo>
                  <a:lnTo>
                    <a:pt x="8465" y="49323"/>
                  </a:lnTo>
                  <a:lnTo>
                    <a:pt x="17649" y="55517"/>
                  </a:lnTo>
                  <a:lnTo>
                    <a:pt x="28893" y="57788"/>
                  </a:lnTo>
                  <a:lnTo>
                    <a:pt x="40138" y="55517"/>
                  </a:lnTo>
                  <a:lnTo>
                    <a:pt x="49323" y="49323"/>
                  </a:lnTo>
                  <a:lnTo>
                    <a:pt x="55517" y="40138"/>
                  </a:lnTo>
                  <a:lnTo>
                    <a:pt x="57788" y="28895"/>
                  </a:lnTo>
                  <a:lnTo>
                    <a:pt x="55517" y="17651"/>
                  </a:lnTo>
                  <a:lnTo>
                    <a:pt x="49323" y="8466"/>
                  </a:lnTo>
                  <a:lnTo>
                    <a:pt x="40138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0" name="object 150"/>
            <p:cNvSpPr/>
            <p:nvPr/>
          </p:nvSpPr>
          <p:spPr>
            <a:xfrm>
              <a:off x="1889065" y="2663883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1" name="object 151"/>
            <p:cNvSpPr/>
            <p:nvPr/>
          </p:nvSpPr>
          <p:spPr>
            <a:xfrm>
              <a:off x="2086583" y="2644130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2" name="object 152"/>
            <p:cNvSpPr/>
            <p:nvPr/>
          </p:nvSpPr>
          <p:spPr>
            <a:xfrm>
              <a:off x="2165590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3" name="object 153"/>
            <p:cNvSpPr/>
            <p:nvPr/>
          </p:nvSpPr>
          <p:spPr>
            <a:xfrm>
              <a:off x="2244598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4" name="object 154"/>
            <p:cNvSpPr/>
            <p:nvPr/>
          </p:nvSpPr>
          <p:spPr>
            <a:xfrm>
              <a:off x="2323605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5" name="object 155"/>
            <p:cNvSpPr/>
            <p:nvPr/>
          </p:nvSpPr>
          <p:spPr>
            <a:xfrm>
              <a:off x="2402613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6" name="object 156"/>
            <p:cNvSpPr/>
            <p:nvPr/>
          </p:nvSpPr>
          <p:spPr>
            <a:xfrm>
              <a:off x="2481621" y="2644130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7" name="object 157"/>
            <p:cNvSpPr/>
            <p:nvPr/>
          </p:nvSpPr>
          <p:spPr>
            <a:xfrm>
              <a:off x="2557806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8" name="object 158"/>
            <p:cNvSpPr/>
            <p:nvPr/>
          </p:nvSpPr>
          <p:spPr>
            <a:xfrm>
              <a:off x="2636814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9" name="object 159"/>
            <p:cNvSpPr/>
            <p:nvPr/>
          </p:nvSpPr>
          <p:spPr>
            <a:xfrm>
              <a:off x="2715821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0" name="object 160"/>
            <p:cNvSpPr/>
            <p:nvPr/>
          </p:nvSpPr>
          <p:spPr>
            <a:xfrm>
              <a:off x="2794829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1" name="object 161"/>
            <p:cNvSpPr/>
            <p:nvPr/>
          </p:nvSpPr>
          <p:spPr>
            <a:xfrm>
              <a:off x="2873837" y="2644130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2" name="object 162"/>
            <p:cNvSpPr/>
            <p:nvPr/>
          </p:nvSpPr>
          <p:spPr>
            <a:xfrm>
              <a:off x="2086583" y="2644130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3" name="object 163"/>
            <p:cNvSpPr/>
            <p:nvPr/>
          </p:nvSpPr>
          <p:spPr>
            <a:xfrm>
              <a:off x="2007576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4" name="object 164"/>
            <p:cNvSpPr/>
            <p:nvPr/>
          </p:nvSpPr>
          <p:spPr>
            <a:xfrm>
              <a:off x="1928568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5" name="object 165"/>
            <p:cNvSpPr/>
            <p:nvPr/>
          </p:nvSpPr>
          <p:spPr>
            <a:xfrm>
              <a:off x="2873837" y="2644130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6" name="object 166"/>
            <p:cNvSpPr/>
            <p:nvPr/>
          </p:nvSpPr>
          <p:spPr>
            <a:xfrm>
              <a:off x="2952844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7" name="object 167"/>
            <p:cNvSpPr/>
            <p:nvPr/>
          </p:nvSpPr>
          <p:spPr>
            <a:xfrm>
              <a:off x="3031852" y="2652596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8" name="object 168"/>
            <p:cNvSpPr/>
            <p:nvPr/>
          </p:nvSpPr>
          <p:spPr>
            <a:xfrm>
              <a:off x="1889065" y="1676288"/>
              <a:ext cx="0" cy="987847"/>
            </a:xfrm>
            <a:custGeom>
              <a:avLst/>
              <a:gdLst/>
              <a:ahLst/>
              <a:cxnLst/>
              <a:rect l="l" t="t" r="r" b="b"/>
              <a:pathLst>
                <a:path h="1685925">
                  <a:moveTo>
                    <a:pt x="0" y="1685494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9" name="object 169"/>
            <p:cNvSpPr/>
            <p:nvPr/>
          </p:nvSpPr>
          <p:spPr>
            <a:xfrm>
              <a:off x="1889065" y="2514332"/>
              <a:ext cx="50974" cy="0"/>
            </a:xfrm>
            <a:custGeom>
              <a:avLst/>
              <a:gdLst/>
              <a:ahLst/>
              <a:cxnLst/>
              <a:rect l="l" t="t" r="r" b="b"/>
              <a:pathLst>
                <a:path w="86994">
                  <a:moveTo>
                    <a:pt x="8668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0" name="object 170"/>
            <p:cNvSpPr/>
            <p:nvPr/>
          </p:nvSpPr>
          <p:spPr>
            <a:xfrm>
              <a:off x="1889065" y="2426859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1" name="object 171"/>
            <p:cNvSpPr/>
            <p:nvPr/>
          </p:nvSpPr>
          <p:spPr>
            <a:xfrm>
              <a:off x="1889065" y="2342208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2" name="object 172"/>
            <p:cNvSpPr/>
            <p:nvPr/>
          </p:nvSpPr>
          <p:spPr>
            <a:xfrm>
              <a:off x="1889065" y="2254736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3" name="object 173"/>
            <p:cNvSpPr/>
            <p:nvPr/>
          </p:nvSpPr>
          <p:spPr>
            <a:xfrm>
              <a:off x="1889065" y="2170085"/>
              <a:ext cx="50974" cy="0"/>
            </a:xfrm>
            <a:custGeom>
              <a:avLst/>
              <a:gdLst/>
              <a:ahLst/>
              <a:cxnLst/>
              <a:rect l="l" t="t" r="r" b="b"/>
              <a:pathLst>
                <a:path w="86994">
                  <a:moveTo>
                    <a:pt x="8668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4" name="object 174"/>
            <p:cNvSpPr/>
            <p:nvPr/>
          </p:nvSpPr>
          <p:spPr>
            <a:xfrm>
              <a:off x="1889065" y="2082613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5" name="object 175"/>
            <p:cNvSpPr/>
            <p:nvPr/>
          </p:nvSpPr>
          <p:spPr>
            <a:xfrm>
              <a:off x="1889065" y="1997961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6" name="object 176"/>
            <p:cNvSpPr/>
            <p:nvPr/>
          </p:nvSpPr>
          <p:spPr>
            <a:xfrm>
              <a:off x="1889065" y="1910489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7" name="object 177"/>
            <p:cNvSpPr/>
            <p:nvPr/>
          </p:nvSpPr>
          <p:spPr>
            <a:xfrm>
              <a:off x="1889065" y="1825838"/>
              <a:ext cx="50974" cy="0"/>
            </a:xfrm>
            <a:custGeom>
              <a:avLst/>
              <a:gdLst/>
              <a:ahLst/>
              <a:cxnLst/>
              <a:rect l="l" t="t" r="r" b="b"/>
              <a:pathLst>
                <a:path w="86994">
                  <a:moveTo>
                    <a:pt x="8668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8" name="object 178"/>
            <p:cNvSpPr/>
            <p:nvPr/>
          </p:nvSpPr>
          <p:spPr>
            <a:xfrm>
              <a:off x="1889065" y="2514332"/>
              <a:ext cx="50974" cy="0"/>
            </a:xfrm>
            <a:custGeom>
              <a:avLst/>
              <a:gdLst/>
              <a:ahLst/>
              <a:cxnLst/>
              <a:rect l="l" t="t" r="r" b="b"/>
              <a:pathLst>
                <a:path w="86994">
                  <a:moveTo>
                    <a:pt x="8668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9" name="object 179"/>
            <p:cNvSpPr/>
            <p:nvPr/>
          </p:nvSpPr>
          <p:spPr>
            <a:xfrm>
              <a:off x="1889065" y="2601804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0" name="object 180"/>
            <p:cNvSpPr/>
            <p:nvPr/>
          </p:nvSpPr>
          <p:spPr>
            <a:xfrm>
              <a:off x="1889065" y="1825838"/>
              <a:ext cx="50974" cy="0"/>
            </a:xfrm>
            <a:custGeom>
              <a:avLst/>
              <a:gdLst/>
              <a:ahLst/>
              <a:cxnLst/>
              <a:rect l="l" t="t" r="r" b="b"/>
              <a:pathLst>
                <a:path w="86994">
                  <a:moveTo>
                    <a:pt x="8668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1" name="object 181"/>
            <p:cNvSpPr/>
            <p:nvPr/>
          </p:nvSpPr>
          <p:spPr>
            <a:xfrm>
              <a:off x="1889065" y="1738366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2" name="object 182"/>
            <p:cNvSpPr/>
            <p:nvPr/>
          </p:nvSpPr>
          <p:spPr>
            <a:xfrm>
              <a:off x="1889064" y="699981"/>
              <a:ext cx="1143000" cy="976312"/>
            </a:xfrm>
            <a:custGeom>
              <a:avLst/>
              <a:gdLst/>
              <a:ahLst/>
              <a:cxnLst/>
              <a:rect l="l" t="t" r="r" b="b"/>
              <a:pathLst>
                <a:path w="1950720" h="1666239">
                  <a:moveTo>
                    <a:pt x="0" y="1666231"/>
                  </a:moveTo>
                  <a:lnTo>
                    <a:pt x="1950357" y="1666231"/>
                  </a:lnTo>
                  <a:lnTo>
                    <a:pt x="1950357" y="0"/>
                  </a:lnTo>
                  <a:lnTo>
                    <a:pt x="0" y="0"/>
                  </a:lnTo>
                  <a:lnTo>
                    <a:pt x="0" y="1666231"/>
                  </a:lnTo>
                  <a:close/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3" name="object 183"/>
            <p:cNvSpPr/>
            <p:nvPr/>
          </p:nvSpPr>
          <p:spPr>
            <a:xfrm>
              <a:off x="1891886" y="1253034"/>
              <a:ext cx="1137144" cy="56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4" name="object 184"/>
            <p:cNvSpPr/>
            <p:nvPr/>
          </p:nvSpPr>
          <p:spPr>
            <a:xfrm>
              <a:off x="1889065" y="1676288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5" name="object 185"/>
            <p:cNvSpPr/>
            <p:nvPr/>
          </p:nvSpPr>
          <p:spPr>
            <a:xfrm>
              <a:off x="2086583" y="1656536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6" name="object 186"/>
            <p:cNvSpPr/>
            <p:nvPr/>
          </p:nvSpPr>
          <p:spPr>
            <a:xfrm>
              <a:off x="2165590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7" name="object 187"/>
            <p:cNvSpPr/>
            <p:nvPr/>
          </p:nvSpPr>
          <p:spPr>
            <a:xfrm>
              <a:off x="2244598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8" name="object 188"/>
            <p:cNvSpPr/>
            <p:nvPr/>
          </p:nvSpPr>
          <p:spPr>
            <a:xfrm>
              <a:off x="2323605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9" name="object 189"/>
            <p:cNvSpPr/>
            <p:nvPr/>
          </p:nvSpPr>
          <p:spPr>
            <a:xfrm>
              <a:off x="2402613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0" name="object 190"/>
            <p:cNvSpPr/>
            <p:nvPr/>
          </p:nvSpPr>
          <p:spPr>
            <a:xfrm>
              <a:off x="2481621" y="1656536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1" name="object 191"/>
            <p:cNvSpPr/>
            <p:nvPr/>
          </p:nvSpPr>
          <p:spPr>
            <a:xfrm>
              <a:off x="2557806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2" name="object 192"/>
            <p:cNvSpPr/>
            <p:nvPr/>
          </p:nvSpPr>
          <p:spPr>
            <a:xfrm>
              <a:off x="2636814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3" name="object 193"/>
            <p:cNvSpPr/>
            <p:nvPr/>
          </p:nvSpPr>
          <p:spPr>
            <a:xfrm>
              <a:off x="2715821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4" name="object 194"/>
            <p:cNvSpPr/>
            <p:nvPr/>
          </p:nvSpPr>
          <p:spPr>
            <a:xfrm>
              <a:off x="2794829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5" name="object 195"/>
            <p:cNvSpPr/>
            <p:nvPr/>
          </p:nvSpPr>
          <p:spPr>
            <a:xfrm>
              <a:off x="2873837" y="1656536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6" name="object 196"/>
            <p:cNvSpPr/>
            <p:nvPr/>
          </p:nvSpPr>
          <p:spPr>
            <a:xfrm>
              <a:off x="2086583" y="1656536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7" name="object 197"/>
            <p:cNvSpPr/>
            <p:nvPr/>
          </p:nvSpPr>
          <p:spPr>
            <a:xfrm>
              <a:off x="2007576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8" name="object 198"/>
            <p:cNvSpPr/>
            <p:nvPr/>
          </p:nvSpPr>
          <p:spPr>
            <a:xfrm>
              <a:off x="1928568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9" name="object 199"/>
            <p:cNvSpPr/>
            <p:nvPr/>
          </p:nvSpPr>
          <p:spPr>
            <a:xfrm>
              <a:off x="2873837" y="1656536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0" name="object 200"/>
            <p:cNvSpPr/>
            <p:nvPr/>
          </p:nvSpPr>
          <p:spPr>
            <a:xfrm>
              <a:off x="2952844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1" name="object 201"/>
            <p:cNvSpPr/>
            <p:nvPr/>
          </p:nvSpPr>
          <p:spPr>
            <a:xfrm>
              <a:off x="3031852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2" name="object 202"/>
            <p:cNvSpPr/>
            <p:nvPr/>
          </p:nvSpPr>
          <p:spPr>
            <a:xfrm>
              <a:off x="1889065" y="699981"/>
              <a:ext cx="0" cy="976312"/>
            </a:xfrm>
            <a:custGeom>
              <a:avLst/>
              <a:gdLst/>
              <a:ahLst/>
              <a:cxnLst/>
              <a:rect l="l" t="t" r="r" b="b"/>
              <a:pathLst>
                <a:path h="1666239">
                  <a:moveTo>
                    <a:pt x="0" y="1666231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3" name="object 203"/>
            <p:cNvSpPr/>
            <p:nvPr/>
          </p:nvSpPr>
          <p:spPr>
            <a:xfrm>
              <a:off x="1889065" y="1255855"/>
              <a:ext cx="50974" cy="0"/>
            </a:xfrm>
            <a:custGeom>
              <a:avLst/>
              <a:gdLst/>
              <a:ahLst/>
              <a:cxnLst/>
              <a:rect l="l" t="t" r="r" b="b"/>
              <a:pathLst>
                <a:path w="86994">
                  <a:moveTo>
                    <a:pt x="8668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4" name="object 204"/>
            <p:cNvSpPr/>
            <p:nvPr/>
          </p:nvSpPr>
          <p:spPr>
            <a:xfrm>
              <a:off x="1889065" y="1162740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5" name="object 205"/>
            <p:cNvSpPr/>
            <p:nvPr/>
          </p:nvSpPr>
          <p:spPr>
            <a:xfrm>
              <a:off x="1889065" y="1069623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6" name="object 206"/>
            <p:cNvSpPr/>
            <p:nvPr/>
          </p:nvSpPr>
          <p:spPr>
            <a:xfrm>
              <a:off x="1889065" y="976507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7" name="object 207"/>
            <p:cNvSpPr/>
            <p:nvPr/>
          </p:nvSpPr>
          <p:spPr>
            <a:xfrm>
              <a:off x="1889065" y="886213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8" name="object 208"/>
            <p:cNvSpPr/>
            <p:nvPr/>
          </p:nvSpPr>
          <p:spPr>
            <a:xfrm>
              <a:off x="1889065" y="793097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0" y="0"/>
                  </a:moveTo>
                  <a:lnTo>
                    <a:pt x="5778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9" name="object 209"/>
            <p:cNvSpPr/>
            <p:nvPr/>
          </p:nvSpPr>
          <p:spPr>
            <a:xfrm>
              <a:off x="1889065" y="1255855"/>
              <a:ext cx="50974" cy="0"/>
            </a:xfrm>
            <a:custGeom>
              <a:avLst/>
              <a:gdLst/>
              <a:ahLst/>
              <a:cxnLst/>
              <a:rect l="l" t="t" r="r" b="b"/>
              <a:pathLst>
                <a:path w="86994">
                  <a:moveTo>
                    <a:pt x="8668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0" name="object 210"/>
            <p:cNvSpPr/>
            <p:nvPr/>
          </p:nvSpPr>
          <p:spPr>
            <a:xfrm>
              <a:off x="1889065" y="1348971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1" name="object 211"/>
            <p:cNvSpPr/>
            <p:nvPr/>
          </p:nvSpPr>
          <p:spPr>
            <a:xfrm>
              <a:off x="1889065" y="1439266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2" name="object 212"/>
            <p:cNvSpPr/>
            <p:nvPr/>
          </p:nvSpPr>
          <p:spPr>
            <a:xfrm>
              <a:off x="1889065" y="793097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0" y="0"/>
                  </a:moveTo>
                  <a:lnTo>
                    <a:pt x="5778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3" name="object 213"/>
            <p:cNvSpPr/>
            <p:nvPr/>
          </p:nvSpPr>
          <p:spPr>
            <a:xfrm>
              <a:off x="1889065" y="699981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4" name="object 214"/>
            <p:cNvSpPr txBox="1"/>
            <p:nvPr/>
          </p:nvSpPr>
          <p:spPr>
            <a:xfrm>
              <a:off x="1797706" y="1157724"/>
              <a:ext cx="81855" cy="169490"/>
            </a:xfrm>
            <a:prstGeom prst="rect">
              <a:avLst/>
            </a:prstGeom>
          </p:spPr>
          <p:txBody>
            <a:bodyPr vert="horz" wrap="square" lIns="0" tIns="7069" rIns="0" bIns="0" rtlCol="0">
              <a:spAutoFit/>
            </a:bodyPr>
            <a:lstStyle/>
            <a:p>
              <a:pPr marL="7441">
                <a:spcBef>
                  <a:spcPts val="56"/>
                </a:spcBef>
              </a:pP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0</a:t>
              </a:r>
              <a:endParaRPr sz="1055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5" name="object 215"/>
            <p:cNvSpPr txBox="1"/>
            <p:nvPr/>
          </p:nvSpPr>
          <p:spPr>
            <a:xfrm>
              <a:off x="1335751" y="754628"/>
              <a:ext cx="52598" cy="58787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7441">
                <a:lnSpc>
                  <a:spcPts val="718"/>
                </a:lnSpc>
              </a:pPr>
              <a:r>
                <a:rPr sz="674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q</a:t>
              </a:r>
              <a:endParaRPr sz="674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6" name="object 216"/>
            <p:cNvSpPr txBox="1"/>
            <p:nvPr/>
          </p:nvSpPr>
          <p:spPr>
            <a:xfrm>
              <a:off x="1405579" y="689718"/>
              <a:ext cx="68352" cy="200546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7441">
                <a:lnSpc>
                  <a:spcPts val="530"/>
                </a:lnSpc>
              </a:pPr>
              <a:r>
                <a:rPr sz="1011" spc="4" baseline="-2415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)</a:t>
              </a:r>
              <a:r>
                <a:rPr sz="674" u="sng" spc="15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439" u="sng" spc="3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</a:rPr>
                <a:t>T</a:t>
              </a:r>
              <a:r>
                <a:rPr sz="439" u="sng" spc="-3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</a:rPr>
                <a:t> </a:t>
              </a:r>
              <a:endParaRPr sz="439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7" name="object 217"/>
            <p:cNvSpPr txBox="1"/>
            <p:nvPr/>
          </p:nvSpPr>
          <p:spPr>
            <a:xfrm>
              <a:off x="1464138" y="704112"/>
              <a:ext cx="89768" cy="216917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7441">
                <a:lnSpc>
                  <a:spcPts val="718"/>
                </a:lnSpc>
              </a:pPr>
              <a:r>
                <a:rPr sz="659" spc="4" baseline="370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S</a:t>
              </a:r>
              <a:r>
                <a:rPr sz="659" spc="18" baseline="370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sz="674" i="1" spc="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M</a:t>
              </a:r>
              <a:r>
                <a:rPr sz="659" i="1" spc="66" baseline="-259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N</a:t>
              </a:r>
              <a:endParaRPr sz="659" baseline="-25925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8" name="object 218"/>
            <p:cNvSpPr txBox="1"/>
            <p:nvPr/>
          </p:nvSpPr>
          <p:spPr>
            <a:xfrm>
              <a:off x="1416133" y="911995"/>
              <a:ext cx="243656" cy="276076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94500">
                <a:lnSpc>
                  <a:spcPts val="665"/>
                </a:lnSpc>
              </a:pPr>
              <a:r>
                <a:rPr sz="67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sin</a:t>
              </a:r>
              <a:r>
                <a:rPr sz="674" spc="-2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(</a:t>
              </a:r>
              <a:r>
                <a:rPr sz="703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ymbol"/>
                  <a:cs typeface="Symbol"/>
                </a:rPr>
                <a:t></a:t>
              </a:r>
              <a:endParaRPr sz="703">
                <a:solidFill>
                  <a:schemeClr val="tx1">
                    <a:lumMod val="75000"/>
                    <a:lumOff val="25000"/>
                  </a:schemeClr>
                </a:solidFill>
                <a:latin typeface="Symbol"/>
                <a:cs typeface="Symbol"/>
              </a:endParaRPr>
            </a:p>
            <a:p>
              <a:pPr marL="7441">
                <a:lnSpc>
                  <a:spcPts val="1192"/>
                </a:lnSpc>
              </a:pPr>
              <a:r>
                <a:rPr sz="1055" i="1" spc="2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A</a:t>
              </a:r>
              <a:r>
                <a:rPr sz="1011" spc="35" baseline="-2415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T</a:t>
              </a:r>
              <a:endParaRPr sz="1011" baseline="-24154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9" name="object 219"/>
            <p:cNvSpPr/>
            <p:nvPr/>
          </p:nvSpPr>
          <p:spPr>
            <a:xfrm>
              <a:off x="1889065" y="1255855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963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0" name="object 220"/>
            <p:cNvSpPr/>
            <p:nvPr/>
          </p:nvSpPr>
          <p:spPr>
            <a:xfrm>
              <a:off x="1889065" y="1526738"/>
              <a:ext cx="1143000" cy="110133"/>
            </a:xfrm>
            <a:custGeom>
              <a:avLst/>
              <a:gdLst/>
              <a:ahLst/>
              <a:cxnLst/>
              <a:rect l="l" t="t" r="r" b="b"/>
              <a:pathLst>
                <a:path w="1950720" h="187960">
                  <a:moveTo>
                    <a:pt x="1950356" y="0"/>
                  </a:moveTo>
                  <a:lnTo>
                    <a:pt x="0" y="0"/>
                  </a:lnTo>
                  <a:lnTo>
                    <a:pt x="0" y="187812"/>
                  </a:lnTo>
                  <a:lnTo>
                    <a:pt x="1950356" y="187812"/>
                  </a:lnTo>
                  <a:lnTo>
                    <a:pt x="1950356" y="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1" name="object 221"/>
            <p:cNvSpPr/>
            <p:nvPr/>
          </p:nvSpPr>
          <p:spPr>
            <a:xfrm>
              <a:off x="2205094" y="1525327"/>
              <a:ext cx="237381" cy="0"/>
            </a:xfrm>
            <a:custGeom>
              <a:avLst/>
              <a:gdLst/>
              <a:ahLst/>
              <a:cxnLst/>
              <a:rect l="l" t="t" r="r" b="b"/>
              <a:pathLst>
                <a:path w="405130">
                  <a:moveTo>
                    <a:pt x="0" y="0"/>
                  </a:moveTo>
                  <a:lnTo>
                    <a:pt x="404517" y="0"/>
                  </a:lnTo>
                </a:path>
              </a:pathLst>
            </a:custGeom>
            <a:ln w="4815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2" name="object 222"/>
            <p:cNvSpPr/>
            <p:nvPr/>
          </p:nvSpPr>
          <p:spPr>
            <a:xfrm>
              <a:off x="2095048" y="1323576"/>
              <a:ext cx="0" cy="79251"/>
            </a:xfrm>
            <a:custGeom>
              <a:avLst/>
              <a:gdLst/>
              <a:ahLst/>
              <a:cxnLst/>
              <a:rect l="l" t="t" r="r" b="b"/>
              <a:pathLst>
                <a:path h="135255">
                  <a:moveTo>
                    <a:pt x="0" y="134839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3" name="object 223"/>
            <p:cNvSpPr/>
            <p:nvPr/>
          </p:nvSpPr>
          <p:spPr>
            <a:xfrm>
              <a:off x="2083762" y="1323576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4" name="object 224"/>
            <p:cNvSpPr/>
            <p:nvPr/>
          </p:nvSpPr>
          <p:spPr>
            <a:xfrm>
              <a:off x="2095048" y="1433622"/>
              <a:ext cx="0" cy="79251"/>
            </a:xfrm>
            <a:custGeom>
              <a:avLst/>
              <a:gdLst/>
              <a:ahLst/>
              <a:cxnLst/>
              <a:rect l="l" t="t" r="r" b="b"/>
              <a:pathLst>
                <a:path h="135255">
                  <a:moveTo>
                    <a:pt x="0" y="0"/>
                  </a:moveTo>
                  <a:lnTo>
                    <a:pt x="0" y="134839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5" name="object 225"/>
            <p:cNvSpPr/>
            <p:nvPr/>
          </p:nvSpPr>
          <p:spPr>
            <a:xfrm>
              <a:off x="2083762" y="1512630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6" name="object 226"/>
            <p:cNvSpPr/>
            <p:nvPr/>
          </p:nvSpPr>
          <p:spPr>
            <a:xfrm>
              <a:off x="2315140" y="1052693"/>
              <a:ext cx="0" cy="79251"/>
            </a:xfrm>
            <a:custGeom>
              <a:avLst/>
              <a:gdLst/>
              <a:ahLst/>
              <a:cxnLst/>
              <a:rect l="l" t="t" r="r" b="b"/>
              <a:pathLst>
                <a:path h="135255">
                  <a:moveTo>
                    <a:pt x="0" y="134839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7" name="object 227"/>
            <p:cNvSpPr/>
            <p:nvPr/>
          </p:nvSpPr>
          <p:spPr>
            <a:xfrm>
              <a:off x="2303855" y="1052693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8" name="object 228"/>
            <p:cNvSpPr/>
            <p:nvPr/>
          </p:nvSpPr>
          <p:spPr>
            <a:xfrm>
              <a:off x="2315140" y="1162740"/>
              <a:ext cx="0" cy="79251"/>
            </a:xfrm>
            <a:custGeom>
              <a:avLst/>
              <a:gdLst/>
              <a:ahLst/>
              <a:cxnLst/>
              <a:rect l="l" t="t" r="r" b="b"/>
              <a:pathLst>
                <a:path h="135255">
                  <a:moveTo>
                    <a:pt x="0" y="0"/>
                  </a:moveTo>
                  <a:lnTo>
                    <a:pt x="0" y="134839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9" name="object 229"/>
            <p:cNvSpPr/>
            <p:nvPr/>
          </p:nvSpPr>
          <p:spPr>
            <a:xfrm>
              <a:off x="2303855" y="1241746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0" name="object 230"/>
            <p:cNvSpPr/>
            <p:nvPr/>
          </p:nvSpPr>
          <p:spPr>
            <a:xfrm>
              <a:off x="2673496" y="1038584"/>
              <a:ext cx="0" cy="79251"/>
            </a:xfrm>
            <a:custGeom>
              <a:avLst/>
              <a:gdLst/>
              <a:ahLst/>
              <a:cxnLst/>
              <a:rect l="l" t="t" r="r" b="b"/>
              <a:pathLst>
                <a:path h="135255">
                  <a:moveTo>
                    <a:pt x="0" y="134839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1" name="object 231"/>
            <p:cNvSpPr/>
            <p:nvPr/>
          </p:nvSpPr>
          <p:spPr>
            <a:xfrm>
              <a:off x="2665031" y="1038585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2" name="object 232"/>
            <p:cNvSpPr/>
            <p:nvPr/>
          </p:nvSpPr>
          <p:spPr>
            <a:xfrm>
              <a:off x="2673496" y="1148631"/>
              <a:ext cx="0" cy="76274"/>
            </a:xfrm>
            <a:custGeom>
              <a:avLst/>
              <a:gdLst/>
              <a:ahLst/>
              <a:cxnLst/>
              <a:rect l="l" t="t" r="r" b="b"/>
              <a:pathLst>
                <a:path h="130175">
                  <a:moveTo>
                    <a:pt x="0" y="0"/>
                  </a:moveTo>
                  <a:lnTo>
                    <a:pt x="0" y="130023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3" name="object 233"/>
            <p:cNvSpPr/>
            <p:nvPr/>
          </p:nvSpPr>
          <p:spPr>
            <a:xfrm>
              <a:off x="2665031" y="1224816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4" name="object 234"/>
            <p:cNvSpPr/>
            <p:nvPr/>
          </p:nvSpPr>
          <p:spPr>
            <a:xfrm>
              <a:off x="2656567" y="1114771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93" y="0"/>
                  </a:moveTo>
                  <a:lnTo>
                    <a:pt x="17650" y="2271"/>
                  </a:lnTo>
                  <a:lnTo>
                    <a:pt x="8465" y="8465"/>
                  </a:lnTo>
                  <a:lnTo>
                    <a:pt x="2271" y="17650"/>
                  </a:lnTo>
                  <a:lnTo>
                    <a:pt x="0" y="28893"/>
                  </a:lnTo>
                  <a:lnTo>
                    <a:pt x="2271" y="40137"/>
                  </a:lnTo>
                  <a:lnTo>
                    <a:pt x="8465" y="49321"/>
                  </a:lnTo>
                  <a:lnTo>
                    <a:pt x="17650" y="55515"/>
                  </a:lnTo>
                  <a:lnTo>
                    <a:pt x="28893" y="57787"/>
                  </a:lnTo>
                  <a:lnTo>
                    <a:pt x="40137" y="55515"/>
                  </a:lnTo>
                  <a:lnTo>
                    <a:pt x="49321" y="49321"/>
                  </a:lnTo>
                  <a:lnTo>
                    <a:pt x="55515" y="40137"/>
                  </a:lnTo>
                  <a:lnTo>
                    <a:pt x="57787" y="28893"/>
                  </a:lnTo>
                  <a:lnTo>
                    <a:pt x="55515" y="17650"/>
                  </a:lnTo>
                  <a:lnTo>
                    <a:pt x="49321" y="8465"/>
                  </a:lnTo>
                  <a:lnTo>
                    <a:pt x="40137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5" name="object 235"/>
            <p:cNvSpPr/>
            <p:nvPr/>
          </p:nvSpPr>
          <p:spPr>
            <a:xfrm>
              <a:off x="2298211" y="1131701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93" y="0"/>
                  </a:moveTo>
                  <a:lnTo>
                    <a:pt x="17649" y="2271"/>
                  </a:lnTo>
                  <a:lnTo>
                    <a:pt x="8465" y="8465"/>
                  </a:lnTo>
                  <a:lnTo>
                    <a:pt x="2271" y="17650"/>
                  </a:lnTo>
                  <a:lnTo>
                    <a:pt x="0" y="28893"/>
                  </a:lnTo>
                  <a:lnTo>
                    <a:pt x="2271" y="40137"/>
                  </a:lnTo>
                  <a:lnTo>
                    <a:pt x="8465" y="49322"/>
                  </a:lnTo>
                  <a:lnTo>
                    <a:pt x="17649" y="55516"/>
                  </a:lnTo>
                  <a:lnTo>
                    <a:pt x="28893" y="57788"/>
                  </a:lnTo>
                  <a:lnTo>
                    <a:pt x="40138" y="55516"/>
                  </a:lnTo>
                  <a:lnTo>
                    <a:pt x="49323" y="49322"/>
                  </a:lnTo>
                  <a:lnTo>
                    <a:pt x="55517" y="40137"/>
                  </a:lnTo>
                  <a:lnTo>
                    <a:pt x="57788" y="28893"/>
                  </a:lnTo>
                  <a:lnTo>
                    <a:pt x="55517" y="17650"/>
                  </a:lnTo>
                  <a:lnTo>
                    <a:pt x="49323" y="8465"/>
                  </a:lnTo>
                  <a:lnTo>
                    <a:pt x="40138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6" name="object 236"/>
            <p:cNvSpPr/>
            <p:nvPr/>
          </p:nvSpPr>
          <p:spPr>
            <a:xfrm>
              <a:off x="2078119" y="1402584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93" y="0"/>
                  </a:moveTo>
                  <a:lnTo>
                    <a:pt x="17649" y="2271"/>
                  </a:lnTo>
                  <a:lnTo>
                    <a:pt x="8465" y="8466"/>
                  </a:lnTo>
                  <a:lnTo>
                    <a:pt x="2271" y="17650"/>
                  </a:lnTo>
                  <a:lnTo>
                    <a:pt x="0" y="28893"/>
                  </a:lnTo>
                  <a:lnTo>
                    <a:pt x="2271" y="40137"/>
                  </a:lnTo>
                  <a:lnTo>
                    <a:pt x="8465" y="49322"/>
                  </a:lnTo>
                  <a:lnTo>
                    <a:pt x="17649" y="55516"/>
                  </a:lnTo>
                  <a:lnTo>
                    <a:pt x="28893" y="57788"/>
                  </a:lnTo>
                  <a:lnTo>
                    <a:pt x="40138" y="55516"/>
                  </a:lnTo>
                  <a:lnTo>
                    <a:pt x="49323" y="49322"/>
                  </a:lnTo>
                  <a:lnTo>
                    <a:pt x="55517" y="40137"/>
                  </a:lnTo>
                  <a:lnTo>
                    <a:pt x="57788" y="28893"/>
                  </a:lnTo>
                  <a:lnTo>
                    <a:pt x="55517" y="17650"/>
                  </a:lnTo>
                  <a:lnTo>
                    <a:pt x="49323" y="8466"/>
                  </a:lnTo>
                  <a:lnTo>
                    <a:pt x="40138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7" name="object 237"/>
            <p:cNvSpPr txBox="1"/>
            <p:nvPr/>
          </p:nvSpPr>
          <p:spPr>
            <a:xfrm>
              <a:off x="1705267" y="698340"/>
              <a:ext cx="1320105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441">
                <a:lnSpc>
                  <a:spcPts val="1230"/>
                </a:lnSpc>
              </a:pPr>
              <a:r>
                <a:rPr sz="1582" spc="-4" baseline="-308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0.5 </a:t>
              </a:r>
              <a:r>
                <a:rPr sz="967" spc="-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COMPASS</a:t>
              </a:r>
              <a:r>
                <a:rPr sz="967" spc="4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sz="967" spc="-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Drell-Yan</a:t>
              </a:r>
              <a:endParaRPr sz="967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38" name="object 238"/>
            <p:cNvSpPr/>
            <p:nvPr/>
          </p:nvSpPr>
          <p:spPr>
            <a:xfrm>
              <a:off x="1889065" y="1676288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9" name="object 239"/>
            <p:cNvSpPr/>
            <p:nvPr/>
          </p:nvSpPr>
          <p:spPr>
            <a:xfrm>
              <a:off x="2086583" y="1656536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0" name="object 240"/>
            <p:cNvSpPr/>
            <p:nvPr/>
          </p:nvSpPr>
          <p:spPr>
            <a:xfrm>
              <a:off x="2165590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1" name="object 241"/>
            <p:cNvSpPr/>
            <p:nvPr/>
          </p:nvSpPr>
          <p:spPr>
            <a:xfrm>
              <a:off x="2244598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2" name="object 242"/>
            <p:cNvSpPr/>
            <p:nvPr/>
          </p:nvSpPr>
          <p:spPr>
            <a:xfrm>
              <a:off x="2323605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3" name="object 243"/>
            <p:cNvSpPr/>
            <p:nvPr/>
          </p:nvSpPr>
          <p:spPr>
            <a:xfrm>
              <a:off x="2402613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4" name="object 244"/>
            <p:cNvSpPr/>
            <p:nvPr/>
          </p:nvSpPr>
          <p:spPr>
            <a:xfrm>
              <a:off x="2481621" y="1656536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5" name="object 245"/>
            <p:cNvSpPr/>
            <p:nvPr/>
          </p:nvSpPr>
          <p:spPr>
            <a:xfrm>
              <a:off x="2557806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6" name="object 246"/>
            <p:cNvSpPr/>
            <p:nvPr/>
          </p:nvSpPr>
          <p:spPr>
            <a:xfrm>
              <a:off x="2636814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7" name="object 247"/>
            <p:cNvSpPr/>
            <p:nvPr/>
          </p:nvSpPr>
          <p:spPr>
            <a:xfrm>
              <a:off x="2715821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8" name="object 248"/>
            <p:cNvSpPr/>
            <p:nvPr/>
          </p:nvSpPr>
          <p:spPr>
            <a:xfrm>
              <a:off x="2794829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9" name="object 249"/>
            <p:cNvSpPr/>
            <p:nvPr/>
          </p:nvSpPr>
          <p:spPr>
            <a:xfrm>
              <a:off x="2873837" y="1656536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0" name="object 250"/>
            <p:cNvSpPr/>
            <p:nvPr/>
          </p:nvSpPr>
          <p:spPr>
            <a:xfrm>
              <a:off x="2086583" y="1656536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1" name="object 251"/>
            <p:cNvSpPr/>
            <p:nvPr/>
          </p:nvSpPr>
          <p:spPr>
            <a:xfrm>
              <a:off x="2007576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2" name="object 252"/>
            <p:cNvSpPr/>
            <p:nvPr/>
          </p:nvSpPr>
          <p:spPr>
            <a:xfrm>
              <a:off x="1928568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3" name="object 253"/>
            <p:cNvSpPr/>
            <p:nvPr/>
          </p:nvSpPr>
          <p:spPr>
            <a:xfrm>
              <a:off x="2873837" y="1656536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4" name="object 254"/>
            <p:cNvSpPr/>
            <p:nvPr/>
          </p:nvSpPr>
          <p:spPr>
            <a:xfrm>
              <a:off x="2952844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5" name="object 255"/>
            <p:cNvSpPr/>
            <p:nvPr/>
          </p:nvSpPr>
          <p:spPr>
            <a:xfrm>
              <a:off x="3031852" y="1665002"/>
              <a:ext cx="0" cy="11534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6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6" name="object 256"/>
            <p:cNvSpPr/>
            <p:nvPr/>
          </p:nvSpPr>
          <p:spPr>
            <a:xfrm>
              <a:off x="1889065" y="699981"/>
              <a:ext cx="0" cy="976312"/>
            </a:xfrm>
            <a:custGeom>
              <a:avLst/>
              <a:gdLst/>
              <a:ahLst/>
              <a:cxnLst/>
              <a:rect l="l" t="t" r="r" b="b"/>
              <a:pathLst>
                <a:path h="1666239">
                  <a:moveTo>
                    <a:pt x="0" y="1666231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7" name="object 257"/>
            <p:cNvSpPr/>
            <p:nvPr/>
          </p:nvSpPr>
          <p:spPr>
            <a:xfrm>
              <a:off x="1889065" y="1255855"/>
              <a:ext cx="50974" cy="0"/>
            </a:xfrm>
            <a:custGeom>
              <a:avLst/>
              <a:gdLst/>
              <a:ahLst/>
              <a:cxnLst/>
              <a:rect l="l" t="t" r="r" b="b"/>
              <a:pathLst>
                <a:path w="86994">
                  <a:moveTo>
                    <a:pt x="8668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8" name="object 258"/>
            <p:cNvSpPr/>
            <p:nvPr/>
          </p:nvSpPr>
          <p:spPr>
            <a:xfrm>
              <a:off x="1889065" y="1162740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9" name="object 259"/>
            <p:cNvSpPr/>
            <p:nvPr/>
          </p:nvSpPr>
          <p:spPr>
            <a:xfrm>
              <a:off x="1889065" y="1069623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0" name="object 260"/>
            <p:cNvSpPr/>
            <p:nvPr/>
          </p:nvSpPr>
          <p:spPr>
            <a:xfrm>
              <a:off x="1889065" y="976507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1" name="object 261"/>
            <p:cNvSpPr/>
            <p:nvPr/>
          </p:nvSpPr>
          <p:spPr>
            <a:xfrm>
              <a:off x="1889065" y="886213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2" name="object 262"/>
            <p:cNvSpPr/>
            <p:nvPr/>
          </p:nvSpPr>
          <p:spPr>
            <a:xfrm>
              <a:off x="1889065" y="793097"/>
              <a:ext cx="50974" cy="0"/>
            </a:xfrm>
            <a:custGeom>
              <a:avLst/>
              <a:gdLst/>
              <a:ahLst/>
              <a:cxnLst/>
              <a:rect l="l" t="t" r="r" b="b"/>
              <a:pathLst>
                <a:path w="86994">
                  <a:moveTo>
                    <a:pt x="8668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3" name="object 263"/>
            <p:cNvSpPr/>
            <p:nvPr/>
          </p:nvSpPr>
          <p:spPr>
            <a:xfrm>
              <a:off x="1889065" y="1255855"/>
              <a:ext cx="50974" cy="0"/>
            </a:xfrm>
            <a:custGeom>
              <a:avLst/>
              <a:gdLst/>
              <a:ahLst/>
              <a:cxnLst/>
              <a:rect l="l" t="t" r="r" b="b"/>
              <a:pathLst>
                <a:path w="86994">
                  <a:moveTo>
                    <a:pt x="8668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4" name="object 264"/>
            <p:cNvSpPr/>
            <p:nvPr/>
          </p:nvSpPr>
          <p:spPr>
            <a:xfrm>
              <a:off x="1889065" y="1348971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5" name="object 265"/>
            <p:cNvSpPr/>
            <p:nvPr/>
          </p:nvSpPr>
          <p:spPr>
            <a:xfrm>
              <a:off x="1889065" y="1439266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6" name="object 266"/>
            <p:cNvSpPr/>
            <p:nvPr/>
          </p:nvSpPr>
          <p:spPr>
            <a:xfrm>
              <a:off x="1889065" y="1532382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7" name="object 267"/>
            <p:cNvSpPr/>
            <p:nvPr/>
          </p:nvSpPr>
          <p:spPr>
            <a:xfrm>
              <a:off x="1889065" y="1625497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8" name="object 268"/>
            <p:cNvSpPr/>
            <p:nvPr/>
          </p:nvSpPr>
          <p:spPr>
            <a:xfrm>
              <a:off x="1889065" y="793097"/>
              <a:ext cx="50974" cy="0"/>
            </a:xfrm>
            <a:custGeom>
              <a:avLst/>
              <a:gdLst/>
              <a:ahLst/>
              <a:cxnLst/>
              <a:rect l="l" t="t" r="r" b="b"/>
              <a:pathLst>
                <a:path w="86994">
                  <a:moveTo>
                    <a:pt x="8668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9" name="object 269"/>
            <p:cNvSpPr/>
            <p:nvPr/>
          </p:nvSpPr>
          <p:spPr>
            <a:xfrm>
              <a:off x="1889065" y="699981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0" name="object 270"/>
            <p:cNvSpPr/>
            <p:nvPr/>
          </p:nvSpPr>
          <p:spPr>
            <a:xfrm>
              <a:off x="3031852" y="2663882"/>
              <a:ext cx="1143000" cy="984870"/>
            </a:xfrm>
            <a:custGeom>
              <a:avLst/>
              <a:gdLst/>
              <a:ahLst/>
              <a:cxnLst/>
              <a:rect l="l" t="t" r="r" b="b"/>
              <a:pathLst>
                <a:path w="1950720" h="1680845">
                  <a:moveTo>
                    <a:pt x="0" y="1680678"/>
                  </a:moveTo>
                  <a:lnTo>
                    <a:pt x="1950357" y="1680678"/>
                  </a:lnTo>
                  <a:lnTo>
                    <a:pt x="1950357" y="0"/>
                  </a:lnTo>
                  <a:lnTo>
                    <a:pt x="0" y="0"/>
                  </a:lnTo>
                  <a:lnTo>
                    <a:pt x="0" y="1680678"/>
                  </a:lnTo>
                  <a:close/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1" name="object 271"/>
            <p:cNvSpPr/>
            <p:nvPr/>
          </p:nvSpPr>
          <p:spPr>
            <a:xfrm>
              <a:off x="3034674" y="3152036"/>
              <a:ext cx="1134322" cy="56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2" name="object 272"/>
            <p:cNvSpPr/>
            <p:nvPr/>
          </p:nvSpPr>
          <p:spPr>
            <a:xfrm>
              <a:off x="3031852" y="3648654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3" name="object 273"/>
            <p:cNvSpPr/>
            <p:nvPr/>
          </p:nvSpPr>
          <p:spPr>
            <a:xfrm>
              <a:off x="3113681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4" name="object 274"/>
            <p:cNvSpPr/>
            <p:nvPr/>
          </p:nvSpPr>
          <p:spPr>
            <a:xfrm>
              <a:off x="3195510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5" name="object 275"/>
            <p:cNvSpPr/>
            <p:nvPr/>
          </p:nvSpPr>
          <p:spPr>
            <a:xfrm>
              <a:off x="3277339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6" name="object 276"/>
            <p:cNvSpPr/>
            <p:nvPr/>
          </p:nvSpPr>
          <p:spPr>
            <a:xfrm>
              <a:off x="3359169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7" name="object 277"/>
            <p:cNvSpPr/>
            <p:nvPr/>
          </p:nvSpPr>
          <p:spPr>
            <a:xfrm>
              <a:off x="3438176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8" name="object 278"/>
            <p:cNvSpPr/>
            <p:nvPr/>
          </p:nvSpPr>
          <p:spPr>
            <a:xfrm>
              <a:off x="3520005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9" name="object 279"/>
            <p:cNvSpPr/>
            <p:nvPr/>
          </p:nvSpPr>
          <p:spPr>
            <a:xfrm>
              <a:off x="3601835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0" name="object 280"/>
            <p:cNvSpPr/>
            <p:nvPr/>
          </p:nvSpPr>
          <p:spPr>
            <a:xfrm>
              <a:off x="3683664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1" name="object 281"/>
            <p:cNvSpPr/>
            <p:nvPr/>
          </p:nvSpPr>
          <p:spPr>
            <a:xfrm>
              <a:off x="3765493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2" name="object 282"/>
            <p:cNvSpPr/>
            <p:nvPr/>
          </p:nvSpPr>
          <p:spPr>
            <a:xfrm>
              <a:off x="3847322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3" name="object 283"/>
            <p:cNvSpPr/>
            <p:nvPr/>
          </p:nvSpPr>
          <p:spPr>
            <a:xfrm>
              <a:off x="3929152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4" name="object 284"/>
            <p:cNvSpPr/>
            <p:nvPr/>
          </p:nvSpPr>
          <p:spPr>
            <a:xfrm>
              <a:off x="4010981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5" name="object 285"/>
            <p:cNvSpPr/>
            <p:nvPr/>
          </p:nvSpPr>
          <p:spPr>
            <a:xfrm>
              <a:off x="4092810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6" name="object 286"/>
            <p:cNvSpPr/>
            <p:nvPr/>
          </p:nvSpPr>
          <p:spPr>
            <a:xfrm>
              <a:off x="3113681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7" name="object 287"/>
            <p:cNvSpPr/>
            <p:nvPr/>
          </p:nvSpPr>
          <p:spPr>
            <a:xfrm>
              <a:off x="4092810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8" name="object 288"/>
            <p:cNvSpPr/>
            <p:nvPr/>
          </p:nvSpPr>
          <p:spPr>
            <a:xfrm>
              <a:off x="4174639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9" name="object 289"/>
            <p:cNvSpPr/>
            <p:nvPr/>
          </p:nvSpPr>
          <p:spPr>
            <a:xfrm>
              <a:off x="3031852" y="2663882"/>
              <a:ext cx="0" cy="984870"/>
            </a:xfrm>
            <a:custGeom>
              <a:avLst/>
              <a:gdLst/>
              <a:ahLst/>
              <a:cxnLst/>
              <a:rect l="l" t="t" r="r" b="b"/>
              <a:pathLst>
                <a:path h="1680845">
                  <a:moveTo>
                    <a:pt x="0" y="1680678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0" name="object 290"/>
            <p:cNvSpPr/>
            <p:nvPr/>
          </p:nvSpPr>
          <p:spPr>
            <a:xfrm>
              <a:off x="3031852" y="3501926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1" name="object 291"/>
            <p:cNvSpPr/>
            <p:nvPr/>
          </p:nvSpPr>
          <p:spPr>
            <a:xfrm>
              <a:off x="3031852" y="3414454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2" name="object 292"/>
            <p:cNvSpPr/>
            <p:nvPr/>
          </p:nvSpPr>
          <p:spPr>
            <a:xfrm>
              <a:off x="3031852" y="3329803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3" name="object 293"/>
            <p:cNvSpPr/>
            <p:nvPr/>
          </p:nvSpPr>
          <p:spPr>
            <a:xfrm>
              <a:off x="3031852" y="3242330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4" name="object 294"/>
            <p:cNvSpPr/>
            <p:nvPr/>
          </p:nvSpPr>
          <p:spPr>
            <a:xfrm>
              <a:off x="3031852" y="3154857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5" name="object 295"/>
            <p:cNvSpPr/>
            <p:nvPr/>
          </p:nvSpPr>
          <p:spPr>
            <a:xfrm>
              <a:off x="3031852" y="3070206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6" name="object 296"/>
            <p:cNvSpPr/>
            <p:nvPr/>
          </p:nvSpPr>
          <p:spPr>
            <a:xfrm>
              <a:off x="3031852" y="2982734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7" name="object 297"/>
            <p:cNvSpPr/>
            <p:nvPr/>
          </p:nvSpPr>
          <p:spPr>
            <a:xfrm>
              <a:off x="3031852" y="2898083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8" name="object 298"/>
            <p:cNvSpPr/>
            <p:nvPr/>
          </p:nvSpPr>
          <p:spPr>
            <a:xfrm>
              <a:off x="3031852" y="2810611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9" name="object 299"/>
            <p:cNvSpPr/>
            <p:nvPr/>
          </p:nvSpPr>
          <p:spPr>
            <a:xfrm>
              <a:off x="3031852" y="2725959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0" name="object 300"/>
            <p:cNvSpPr/>
            <p:nvPr/>
          </p:nvSpPr>
          <p:spPr>
            <a:xfrm>
              <a:off x="3031852" y="2725959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1" name="object 301"/>
            <p:cNvSpPr/>
            <p:nvPr/>
          </p:nvSpPr>
          <p:spPr>
            <a:xfrm>
              <a:off x="3031852" y="3154857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963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2" name="object 302"/>
            <p:cNvSpPr/>
            <p:nvPr/>
          </p:nvSpPr>
          <p:spPr>
            <a:xfrm>
              <a:off x="3031852" y="3527227"/>
              <a:ext cx="1143000" cy="73670"/>
            </a:xfrm>
            <a:custGeom>
              <a:avLst/>
              <a:gdLst/>
              <a:ahLst/>
              <a:cxnLst/>
              <a:rect l="l" t="t" r="r" b="b"/>
              <a:pathLst>
                <a:path w="1950720" h="125729">
                  <a:moveTo>
                    <a:pt x="0" y="125729"/>
                  </a:moveTo>
                  <a:lnTo>
                    <a:pt x="1950356" y="125729"/>
                  </a:lnTo>
                  <a:lnTo>
                    <a:pt x="1950356" y="0"/>
                  </a:lnTo>
                  <a:lnTo>
                    <a:pt x="0" y="0"/>
                  </a:lnTo>
                  <a:lnTo>
                    <a:pt x="0" y="125729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3" name="object 303"/>
            <p:cNvSpPr/>
            <p:nvPr/>
          </p:nvSpPr>
          <p:spPr>
            <a:xfrm>
              <a:off x="3031852" y="3525738"/>
              <a:ext cx="668982" cy="0"/>
            </a:xfrm>
            <a:custGeom>
              <a:avLst/>
              <a:gdLst/>
              <a:ahLst/>
              <a:cxnLst/>
              <a:rect l="l" t="t" r="r" b="b"/>
              <a:pathLst>
                <a:path w="1141729">
                  <a:moveTo>
                    <a:pt x="0" y="0"/>
                  </a:moveTo>
                  <a:lnTo>
                    <a:pt x="1141319" y="0"/>
                  </a:lnTo>
                </a:path>
              </a:pathLst>
            </a:custGeom>
            <a:ln w="5080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4" name="object 304"/>
            <p:cNvSpPr/>
            <p:nvPr/>
          </p:nvSpPr>
          <p:spPr>
            <a:xfrm>
              <a:off x="3302735" y="3270548"/>
              <a:ext cx="0" cy="65112"/>
            </a:xfrm>
            <a:custGeom>
              <a:avLst/>
              <a:gdLst/>
              <a:ahLst/>
              <a:cxnLst/>
              <a:rect l="l" t="t" r="r" b="b"/>
              <a:pathLst>
                <a:path h="111125">
                  <a:moveTo>
                    <a:pt x="0" y="110761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5" name="object 305"/>
            <p:cNvSpPr/>
            <p:nvPr/>
          </p:nvSpPr>
          <p:spPr>
            <a:xfrm>
              <a:off x="3291448" y="3270547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6" name="object 306"/>
            <p:cNvSpPr/>
            <p:nvPr/>
          </p:nvSpPr>
          <p:spPr>
            <a:xfrm>
              <a:off x="3302735" y="3366485"/>
              <a:ext cx="0" cy="68089"/>
            </a:xfrm>
            <a:custGeom>
              <a:avLst/>
              <a:gdLst/>
              <a:ahLst/>
              <a:cxnLst/>
              <a:rect l="l" t="t" r="r" b="b"/>
              <a:pathLst>
                <a:path h="116204">
                  <a:moveTo>
                    <a:pt x="0" y="0"/>
                  </a:moveTo>
                  <a:lnTo>
                    <a:pt x="0" y="115576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7" name="object 307"/>
            <p:cNvSpPr/>
            <p:nvPr/>
          </p:nvSpPr>
          <p:spPr>
            <a:xfrm>
              <a:off x="3291448" y="3434205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8" name="object 308"/>
            <p:cNvSpPr/>
            <p:nvPr/>
          </p:nvSpPr>
          <p:spPr>
            <a:xfrm>
              <a:off x="3565152" y="3140749"/>
              <a:ext cx="0" cy="68089"/>
            </a:xfrm>
            <a:custGeom>
              <a:avLst/>
              <a:gdLst/>
              <a:ahLst/>
              <a:cxnLst/>
              <a:rect l="l" t="t" r="r" b="b"/>
              <a:pathLst>
                <a:path h="116204">
                  <a:moveTo>
                    <a:pt x="0" y="115576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9" name="object 309"/>
            <p:cNvSpPr/>
            <p:nvPr/>
          </p:nvSpPr>
          <p:spPr>
            <a:xfrm>
              <a:off x="3556687" y="3140749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0" name="object 310"/>
            <p:cNvSpPr/>
            <p:nvPr/>
          </p:nvSpPr>
          <p:spPr>
            <a:xfrm>
              <a:off x="3565152" y="3239509"/>
              <a:ext cx="0" cy="68089"/>
            </a:xfrm>
            <a:custGeom>
              <a:avLst/>
              <a:gdLst/>
              <a:ahLst/>
              <a:cxnLst/>
              <a:rect l="l" t="t" r="r" b="b"/>
              <a:pathLst>
                <a:path h="116204">
                  <a:moveTo>
                    <a:pt x="0" y="0"/>
                  </a:moveTo>
                  <a:lnTo>
                    <a:pt x="0" y="115576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1" name="object 311"/>
            <p:cNvSpPr/>
            <p:nvPr/>
          </p:nvSpPr>
          <p:spPr>
            <a:xfrm>
              <a:off x="3556687" y="3307229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2" name="object 312"/>
            <p:cNvSpPr/>
            <p:nvPr/>
          </p:nvSpPr>
          <p:spPr>
            <a:xfrm>
              <a:off x="3912221" y="3120997"/>
              <a:ext cx="0" cy="62136"/>
            </a:xfrm>
            <a:custGeom>
              <a:avLst/>
              <a:gdLst/>
              <a:ahLst/>
              <a:cxnLst/>
              <a:rect l="l" t="t" r="r" b="b"/>
              <a:pathLst>
                <a:path h="106045">
                  <a:moveTo>
                    <a:pt x="0" y="105945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3" name="object 313"/>
            <p:cNvSpPr/>
            <p:nvPr/>
          </p:nvSpPr>
          <p:spPr>
            <a:xfrm>
              <a:off x="3900934" y="3120997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4" name="object 314"/>
            <p:cNvSpPr/>
            <p:nvPr/>
          </p:nvSpPr>
          <p:spPr>
            <a:xfrm>
              <a:off x="3912221" y="3214113"/>
              <a:ext cx="0" cy="62136"/>
            </a:xfrm>
            <a:custGeom>
              <a:avLst/>
              <a:gdLst/>
              <a:ahLst/>
              <a:cxnLst/>
              <a:rect l="l" t="t" r="r" b="b"/>
              <a:pathLst>
                <a:path h="106045">
                  <a:moveTo>
                    <a:pt x="0" y="0"/>
                  </a:moveTo>
                  <a:lnTo>
                    <a:pt x="0" y="105945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5" name="object 315"/>
            <p:cNvSpPr/>
            <p:nvPr/>
          </p:nvSpPr>
          <p:spPr>
            <a:xfrm>
              <a:off x="3900934" y="3276190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6" name="object 316"/>
            <p:cNvSpPr/>
            <p:nvPr/>
          </p:nvSpPr>
          <p:spPr>
            <a:xfrm>
              <a:off x="3895291" y="3180253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95" y="0"/>
                  </a:moveTo>
                  <a:lnTo>
                    <a:pt x="17651" y="2271"/>
                  </a:lnTo>
                  <a:lnTo>
                    <a:pt x="8466" y="8465"/>
                  </a:lnTo>
                  <a:lnTo>
                    <a:pt x="2271" y="17649"/>
                  </a:lnTo>
                  <a:lnTo>
                    <a:pt x="0" y="28893"/>
                  </a:lnTo>
                  <a:lnTo>
                    <a:pt x="2271" y="40138"/>
                  </a:lnTo>
                  <a:lnTo>
                    <a:pt x="8466" y="49323"/>
                  </a:lnTo>
                  <a:lnTo>
                    <a:pt x="17651" y="55517"/>
                  </a:lnTo>
                  <a:lnTo>
                    <a:pt x="28895" y="57788"/>
                  </a:lnTo>
                  <a:lnTo>
                    <a:pt x="40138" y="55517"/>
                  </a:lnTo>
                  <a:lnTo>
                    <a:pt x="49322" y="49323"/>
                  </a:lnTo>
                  <a:lnTo>
                    <a:pt x="55516" y="40138"/>
                  </a:lnTo>
                  <a:lnTo>
                    <a:pt x="57788" y="28893"/>
                  </a:lnTo>
                  <a:lnTo>
                    <a:pt x="55516" y="17649"/>
                  </a:lnTo>
                  <a:lnTo>
                    <a:pt x="49322" y="8465"/>
                  </a:lnTo>
                  <a:lnTo>
                    <a:pt x="40138" y="2271"/>
                  </a:lnTo>
                  <a:lnTo>
                    <a:pt x="288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7" name="object 317"/>
            <p:cNvSpPr/>
            <p:nvPr/>
          </p:nvSpPr>
          <p:spPr>
            <a:xfrm>
              <a:off x="3548223" y="3208471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93" y="0"/>
                  </a:moveTo>
                  <a:lnTo>
                    <a:pt x="17650" y="2271"/>
                  </a:lnTo>
                  <a:lnTo>
                    <a:pt x="8466" y="8465"/>
                  </a:lnTo>
                  <a:lnTo>
                    <a:pt x="2271" y="17649"/>
                  </a:lnTo>
                  <a:lnTo>
                    <a:pt x="0" y="28893"/>
                  </a:lnTo>
                  <a:lnTo>
                    <a:pt x="2271" y="40137"/>
                  </a:lnTo>
                  <a:lnTo>
                    <a:pt x="8466" y="49322"/>
                  </a:lnTo>
                  <a:lnTo>
                    <a:pt x="17650" y="55516"/>
                  </a:lnTo>
                  <a:lnTo>
                    <a:pt x="28893" y="57787"/>
                  </a:lnTo>
                  <a:lnTo>
                    <a:pt x="40137" y="55516"/>
                  </a:lnTo>
                  <a:lnTo>
                    <a:pt x="49322" y="49322"/>
                  </a:lnTo>
                  <a:lnTo>
                    <a:pt x="55516" y="40137"/>
                  </a:lnTo>
                  <a:lnTo>
                    <a:pt x="57788" y="28893"/>
                  </a:lnTo>
                  <a:lnTo>
                    <a:pt x="55516" y="17649"/>
                  </a:lnTo>
                  <a:lnTo>
                    <a:pt x="49322" y="8465"/>
                  </a:lnTo>
                  <a:lnTo>
                    <a:pt x="40137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8" name="object 318"/>
            <p:cNvSpPr/>
            <p:nvPr/>
          </p:nvSpPr>
          <p:spPr>
            <a:xfrm>
              <a:off x="3285806" y="3335447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93" y="0"/>
                  </a:moveTo>
                  <a:lnTo>
                    <a:pt x="17650" y="2271"/>
                  </a:lnTo>
                  <a:lnTo>
                    <a:pt x="8465" y="8465"/>
                  </a:lnTo>
                  <a:lnTo>
                    <a:pt x="2271" y="17649"/>
                  </a:lnTo>
                  <a:lnTo>
                    <a:pt x="0" y="28893"/>
                  </a:lnTo>
                  <a:lnTo>
                    <a:pt x="2271" y="40137"/>
                  </a:lnTo>
                  <a:lnTo>
                    <a:pt x="8465" y="49322"/>
                  </a:lnTo>
                  <a:lnTo>
                    <a:pt x="17650" y="55516"/>
                  </a:lnTo>
                  <a:lnTo>
                    <a:pt x="28893" y="57787"/>
                  </a:lnTo>
                  <a:lnTo>
                    <a:pt x="40137" y="55516"/>
                  </a:lnTo>
                  <a:lnTo>
                    <a:pt x="49321" y="49322"/>
                  </a:lnTo>
                  <a:lnTo>
                    <a:pt x="55515" y="40137"/>
                  </a:lnTo>
                  <a:lnTo>
                    <a:pt x="57787" y="28893"/>
                  </a:lnTo>
                  <a:lnTo>
                    <a:pt x="55515" y="17649"/>
                  </a:lnTo>
                  <a:lnTo>
                    <a:pt x="49321" y="8465"/>
                  </a:lnTo>
                  <a:lnTo>
                    <a:pt x="40137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9" name="object 319"/>
            <p:cNvSpPr/>
            <p:nvPr/>
          </p:nvSpPr>
          <p:spPr>
            <a:xfrm>
              <a:off x="3031852" y="3648654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0" name="object 320"/>
            <p:cNvSpPr/>
            <p:nvPr/>
          </p:nvSpPr>
          <p:spPr>
            <a:xfrm>
              <a:off x="3113681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1" name="object 321"/>
            <p:cNvSpPr/>
            <p:nvPr/>
          </p:nvSpPr>
          <p:spPr>
            <a:xfrm>
              <a:off x="3195510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2" name="object 322"/>
            <p:cNvSpPr/>
            <p:nvPr/>
          </p:nvSpPr>
          <p:spPr>
            <a:xfrm>
              <a:off x="3277339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3" name="object 323"/>
            <p:cNvSpPr/>
            <p:nvPr/>
          </p:nvSpPr>
          <p:spPr>
            <a:xfrm>
              <a:off x="3359169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4" name="object 324"/>
            <p:cNvSpPr/>
            <p:nvPr/>
          </p:nvSpPr>
          <p:spPr>
            <a:xfrm>
              <a:off x="3438176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5" name="object 325"/>
            <p:cNvSpPr/>
            <p:nvPr/>
          </p:nvSpPr>
          <p:spPr>
            <a:xfrm>
              <a:off x="3520005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6" name="object 326"/>
            <p:cNvSpPr/>
            <p:nvPr/>
          </p:nvSpPr>
          <p:spPr>
            <a:xfrm>
              <a:off x="3601835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7" name="object 327"/>
            <p:cNvSpPr/>
            <p:nvPr/>
          </p:nvSpPr>
          <p:spPr>
            <a:xfrm>
              <a:off x="3683664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8" name="object 328"/>
            <p:cNvSpPr/>
            <p:nvPr/>
          </p:nvSpPr>
          <p:spPr>
            <a:xfrm>
              <a:off x="3765493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9" name="object 329"/>
            <p:cNvSpPr/>
            <p:nvPr/>
          </p:nvSpPr>
          <p:spPr>
            <a:xfrm>
              <a:off x="3847322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0" name="object 330"/>
            <p:cNvSpPr/>
            <p:nvPr/>
          </p:nvSpPr>
          <p:spPr>
            <a:xfrm>
              <a:off x="3929152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1" name="object 331"/>
            <p:cNvSpPr/>
            <p:nvPr/>
          </p:nvSpPr>
          <p:spPr>
            <a:xfrm>
              <a:off x="4010981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2" name="object 332"/>
            <p:cNvSpPr/>
            <p:nvPr/>
          </p:nvSpPr>
          <p:spPr>
            <a:xfrm>
              <a:off x="4092810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3" name="object 333"/>
            <p:cNvSpPr/>
            <p:nvPr/>
          </p:nvSpPr>
          <p:spPr>
            <a:xfrm>
              <a:off x="3113681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4" name="object 334"/>
            <p:cNvSpPr/>
            <p:nvPr/>
          </p:nvSpPr>
          <p:spPr>
            <a:xfrm>
              <a:off x="4092810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5" name="object 335"/>
            <p:cNvSpPr/>
            <p:nvPr/>
          </p:nvSpPr>
          <p:spPr>
            <a:xfrm>
              <a:off x="4174639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6" name="object 336"/>
            <p:cNvSpPr/>
            <p:nvPr/>
          </p:nvSpPr>
          <p:spPr>
            <a:xfrm>
              <a:off x="3031852" y="2663882"/>
              <a:ext cx="0" cy="984870"/>
            </a:xfrm>
            <a:custGeom>
              <a:avLst/>
              <a:gdLst/>
              <a:ahLst/>
              <a:cxnLst/>
              <a:rect l="l" t="t" r="r" b="b"/>
              <a:pathLst>
                <a:path h="1680845">
                  <a:moveTo>
                    <a:pt x="0" y="1680678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7" name="object 337"/>
            <p:cNvSpPr/>
            <p:nvPr/>
          </p:nvSpPr>
          <p:spPr>
            <a:xfrm>
              <a:off x="3031852" y="3586577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8" name="object 338"/>
            <p:cNvSpPr/>
            <p:nvPr/>
          </p:nvSpPr>
          <p:spPr>
            <a:xfrm>
              <a:off x="3031852" y="3501926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9" name="object 339"/>
            <p:cNvSpPr/>
            <p:nvPr/>
          </p:nvSpPr>
          <p:spPr>
            <a:xfrm>
              <a:off x="3031852" y="3414454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0" name="object 340"/>
            <p:cNvSpPr/>
            <p:nvPr/>
          </p:nvSpPr>
          <p:spPr>
            <a:xfrm>
              <a:off x="3031852" y="3329803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1" name="object 341"/>
            <p:cNvSpPr/>
            <p:nvPr/>
          </p:nvSpPr>
          <p:spPr>
            <a:xfrm>
              <a:off x="3031852" y="3242330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2" name="object 342"/>
            <p:cNvSpPr/>
            <p:nvPr/>
          </p:nvSpPr>
          <p:spPr>
            <a:xfrm>
              <a:off x="3031852" y="3154857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3" name="object 343"/>
            <p:cNvSpPr/>
            <p:nvPr/>
          </p:nvSpPr>
          <p:spPr>
            <a:xfrm>
              <a:off x="3031852" y="3070206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4" name="object 344"/>
            <p:cNvSpPr/>
            <p:nvPr/>
          </p:nvSpPr>
          <p:spPr>
            <a:xfrm>
              <a:off x="3031852" y="2982734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5" name="object 345"/>
            <p:cNvSpPr/>
            <p:nvPr/>
          </p:nvSpPr>
          <p:spPr>
            <a:xfrm>
              <a:off x="3031852" y="2898083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6" name="object 346"/>
            <p:cNvSpPr/>
            <p:nvPr/>
          </p:nvSpPr>
          <p:spPr>
            <a:xfrm>
              <a:off x="3031852" y="2810611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7" name="object 347"/>
            <p:cNvSpPr/>
            <p:nvPr/>
          </p:nvSpPr>
          <p:spPr>
            <a:xfrm>
              <a:off x="3031852" y="2725959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8" name="object 348"/>
            <p:cNvSpPr/>
            <p:nvPr/>
          </p:nvSpPr>
          <p:spPr>
            <a:xfrm>
              <a:off x="3031852" y="3586577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9" name="object 349"/>
            <p:cNvSpPr/>
            <p:nvPr/>
          </p:nvSpPr>
          <p:spPr>
            <a:xfrm>
              <a:off x="3031852" y="2725959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0" name="object 350"/>
            <p:cNvSpPr/>
            <p:nvPr/>
          </p:nvSpPr>
          <p:spPr>
            <a:xfrm>
              <a:off x="3031852" y="1676288"/>
              <a:ext cx="1143000" cy="987847"/>
            </a:xfrm>
            <a:custGeom>
              <a:avLst/>
              <a:gdLst/>
              <a:ahLst/>
              <a:cxnLst/>
              <a:rect l="l" t="t" r="r" b="b"/>
              <a:pathLst>
                <a:path w="1950720" h="1685925">
                  <a:moveTo>
                    <a:pt x="0" y="1685494"/>
                  </a:moveTo>
                  <a:lnTo>
                    <a:pt x="1950357" y="1685494"/>
                  </a:lnTo>
                  <a:lnTo>
                    <a:pt x="1950357" y="0"/>
                  </a:lnTo>
                  <a:lnTo>
                    <a:pt x="0" y="0"/>
                  </a:lnTo>
                  <a:lnTo>
                    <a:pt x="0" y="1685494"/>
                  </a:lnTo>
                  <a:close/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1" name="object 351"/>
            <p:cNvSpPr/>
            <p:nvPr/>
          </p:nvSpPr>
          <p:spPr>
            <a:xfrm>
              <a:off x="3034674" y="2167264"/>
              <a:ext cx="1134322" cy="56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2" name="object 352"/>
            <p:cNvSpPr/>
            <p:nvPr/>
          </p:nvSpPr>
          <p:spPr>
            <a:xfrm>
              <a:off x="3031852" y="2663883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3" name="object 353"/>
            <p:cNvSpPr/>
            <p:nvPr/>
          </p:nvSpPr>
          <p:spPr>
            <a:xfrm>
              <a:off x="3113681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4" name="object 354"/>
            <p:cNvSpPr/>
            <p:nvPr/>
          </p:nvSpPr>
          <p:spPr>
            <a:xfrm>
              <a:off x="3195510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5" name="object 355"/>
            <p:cNvSpPr/>
            <p:nvPr/>
          </p:nvSpPr>
          <p:spPr>
            <a:xfrm>
              <a:off x="3277339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6" name="object 356"/>
            <p:cNvSpPr/>
            <p:nvPr/>
          </p:nvSpPr>
          <p:spPr>
            <a:xfrm>
              <a:off x="3359169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7" name="object 357"/>
            <p:cNvSpPr/>
            <p:nvPr/>
          </p:nvSpPr>
          <p:spPr>
            <a:xfrm>
              <a:off x="3438176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8" name="object 358"/>
            <p:cNvSpPr/>
            <p:nvPr/>
          </p:nvSpPr>
          <p:spPr>
            <a:xfrm>
              <a:off x="3520005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9" name="object 359"/>
            <p:cNvSpPr/>
            <p:nvPr/>
          </p:nvSpPr>
          <p:spPr>
            <a:xfrm>
              <a:off x="3601835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0" name="object 360"/>
            <p:cNvSpPr/>
            <p:nvPr/>
          </p:nvSpPr>
          <p:spPr>
            <a:xfrm>
              <a:off x="3683664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1" name="object 361"/>
            <p:cNvSpPr/>
            <p:nvPr/>
          </p:nvSpPr>
          <p:spPr>
            <a:xfrm>
              <a:off x="3765493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2" name="object 362"/>
            <p:cNvSpPr/>
            <p:nvPr/>
          </p:nvSpPr>
          <p:spPr>
            <a:xfrm>
              <a:off x="3847322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3" name="object 363"/>
            <p:cNvSpPr/>
            <p:nvPr/>
          </p:nvSpPr>
          <p:spPr>
            <a:xfrm>
              <a:off x="3929152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4" name="object 364"/>
            <p:cNvSpPr/>
            <p:nvPr/>
          </p:nvSpPr>
          <p:spPr>
            <a:xfrm>
              <a:off x="4010981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5" name="object 365"/>
            <p:cNvSpPr/>
            <p:nvPr/>
          </p:nvSpPr>
          <p:spPr>
            <a:xfrm>
              <a:off x="4092810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6" name="object 366"/>
            <p:cNvSpPr/>
            <p:nvPr/>
          </p:nvSpPr>
          <p:spPr>
            <a:xfrm>
              <a:off x="3113681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7" name="object 367"/>
            <p:cNvSpPr/>
            <p:nvPr/>
          </p:nvSpPr>
          <p:spPr>
            <a:xfrm>
              <a:off x="4092810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8" name="object 368"/>
            <p:cNvSpPr/>
            <p:nvPr/>
          </p:nvSpPr>
          <p:spPr>
            <a:xfrm>
              <a:off x="4174639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9" name="object 369"/>
            <p:cNvSpPr/>
            <p:nvPr/>
          </p:nvSpPr>
          <p:spPr>
            <a:xfrm>
              <a:off x="3031852" y="1676288"/>
              <a:ext cx="0" cy="987847"/>
            </a:xfrm>
            <a:custGeom>
              <a:avLst/>
              <a:gdLst/>
              <a:ahLst/>
              <a:cxnLst/>
              <a:rect l="l" t="t" r="r" b="b"/>
              <a:pathLst>
                <a:path h="1685925">
                  <a:moveTo>
                    <a:pt x="0" y="1685494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0" name="object 370"/>
            <p:cNvSpPr/>
            <p:nvPr/>
          </p:nvSpPr>
          <p:spPr>
            <a:xfrm>
              <a:off x="3031852" y="2514332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1" name="object 371"/>
            <p:cNvSpPr/>
            <p:nvPr/>
          </p:nvSpPr>
          <p:spPr>
            <a:xfrm>
              <a:off x="3031852" y="2426859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2" name="object 372"/>
            <p:cNvSpPr/>
            <p:nvPr/>
          </p:nvSpPr>
          <p:spPr>
            <a:xfrm>
              <a:off x="3031852" y="2342208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3" name="object 373"/>
            <p:cNvSpPr/>
            <p:nvPr/>
          </p:nvSpPr>
          <p:spPr>
            <a:xfrm>
              <a:off x="3031852" y="225473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4" name="object 374"/>
            <p:cNvSpPr/>
            <p:nvPr/>
          </p:nvSpPr>
          <p:spPr>
            <a:xfrm>
              <a:off x="3031852" y="217008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5" name="object 375"/>
            <p:cNvSpPr/>
            <p:nvPr/>
          </p:nvSpPr>
          <p:spPr>
            <a:xfrm>
              <a:off x="3031852" y="208261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6" name="object 376"/>
            <p:cNvSpPr/>
            <p:nvPr/>
          </p:nvSpPr>
          <p:spPr>
            <a:xfrm>
              <a:off x="3031852" y="199796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7" name="object 377"/>
            <p:cNvSpPr/>
            <p:nvPr/>
          </p:nvSpPr>
          <p:spPr>
            <a:xfrm>
              <a:off x="3031852" y="1910489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8" name="object 378"/>
            <p:cNvSpPr/>
            <p:nvPr/>
          </p:nvSpPr>
          <p:spPr>
            <a:xfrm>
              <a:off x="3031852" y="1825838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9" name="object 379"/>
            <p:cNvSpPr/>
            <p:nvPr/>
          </p:nvSpPr>
          <p:spPr>
            <a:xfrm>
              <a:off x="3031852" y="2514332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0" name="object 380"/>
            <p:cNvSpPr/>
            <p:nvPr/>
          </p:nvSpPr>
          <p:spPr>
            <a:xfrm>
              <a:off x="3031852" y="1825838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1" name="object 381"/>
            <p:cNvSpPr/>
            <p:nvPr/>
          </p:nvSpPr>
          <p:spPr>
            <a:xfrm>
              <a:off x="3031852" y="173836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2" name="object 382"/>
            <p:cNvSpPr/>
            <p:nvPr/>
          </p:nvSpPr>
          <p:spPr>
            <a:xfrm>
              <a:off x="3031852" y="2170085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963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3" name="object 383"/>
            <p:cNvSpPr/>
            <p:nvPr/>
          </p:nvSpPr>
          <p:spPr>
            <a:xfrm>
              <a:off x="3031852" y="2597795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6" y="0"/>
                  </a:lnTo>
                </a:path>
              </a:pathLst>
            </a:custGeom>
            <a:ln w="5333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4" name="object 384"/>
            <p:cNvSpPr/>
            <p:nvPr/>
          </p:nvSpPr>
          <p:spPr>
            <a:xfrm>
              <a:off x="3031852" y="2573610"/>
              <a:ext cx="668982" cy="0"/>
            </a:xfrm>
            <a:custGeom>
              <a:avLst/>
              <a:gdLst/>
              <a:ahLst/>
              <a:cxnLst/>
              <a:rect l="l" t="t" r="r" b="b"/>
              <a:pathLst>
                <a:path w="1141729">
                  <a:moveTo>
                    <a:pt x="0" y="0"/>
                  </a:moveTo>
                  <a:lnTo>
                    <a:pt x="1141319" y="0"/>
                  </a:lnTo>
                </a:path>
              </a:pathLst>
            </a:custGeom>
            <a:ln w="29210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5" name="object 385"/>
            <p:cNvSpPr/>
            <p:nvPr/>
          </p:nvSpPr>
          <p:spPr>
            <a:xfrm>
              <a:off x="3031852" y="2549426"/>
              <a:ext cx="406673" cy="0"/>
            </a:xfrm>
            <a:custGeom>
              <a:avLst/>
              <a:gdLst/>
              <a:ahLst/>
              <a:cxnLst/>
              <a:rect l="l" t="t" r="r" b="b"/>
              <a:pathLst>
                <a:path w="694054">
                  <a:moveTo>
                    <a:pt x="0" y="0"/>
                  </a:moveTo>
                  <a:lnTo>
                    <a:pt x="693460" y="0"/>
                  </a:lnTo>
                </a:path>
              </a:pathLst>
            </a:custGeom>
            <a:ln w="5333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6" name="object 386"/>
            <p:cNvSpPr/>
            <p:nvPr/>
          </p:nvSpPr>
          <p:spPr>
            <a:xfrm>
              <a:off x="3302735" y="1986675"/>
              <a:ext cx="0" cy="65112"/>
            </a:xfrm>
            <a:custGeom>
              <a:avLst/>
              <a:gdLst/>
              <a:ahLst/>
              <a:cxnLst/>
              <a:rect l="l" t="t" r="r" b="b"/>
              <a:pathLst>
                <a:path h="111125">
                  <a:moveTo>
                    <a:pt x="0" y="110761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7" name="object 387"/>
            <p:cNvSpPr/>
            <p:nvPr/>
          </p:nvSpPr>
          <p:spPr>
            <a:xfrm>
              <a:off x="3291448" y="1986675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8" name="object 388"/>
            <p:cNvSpPr/>
            <p:nvPr/>
          </p:nvSpPr>
          <p:spPr>
            <a:xfrm>
              <a:off x="3302735" y="2082613"/>
              <a:ext cx="0" cy="65112"/>
            </a:xfrm>
            <a:custGeom>
              <a:avLst/>
              <a:gdLst/>
              <a:ahLst/>
              <a:cxnLst/>
              <a:rect l="l" t="t" r="r" b="b"/>
              <a:pathLst>
                <a:path h="111125">
                  <a:moveTo>
                    <a:pt x="0" y="0"/>
                  </a:moveTo>
                  <a:lnTo>
                    <a:pt x="0" y="110761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9" name="object 389"/>
            <p:cNvSpPr/>
            <p:nvPr/>
          </p:nvSpPr>
          <p:spPr>
            <a:xfrm>
              <a:off x="3291448" y="2147511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0" name="object 390"/>
            <p:cNvSpPr/>
            <p:nvPr/>
          </p:nvSpPr>
          <p:spPr>
            <a:xfrm>
              <a:off x="3565152" y="2141869"/>
              <a:ext cx="0" cy="33858"/>
            </a:xfrm>
            <a:custGeom>
              <a:avLst/>
              <a:gdLst/>
              <a:ahLst/>
              <a:cxnLst/>
              <a:rect l="l" t="t" r="r" b="b"/>
              <a:pathLst>
                <a:path h="57785">
                  <a:moveTo>
                    <a:pt x="0" y="57788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1" name="object 391"/>
            <p:cNvSpPr/>
            <p:nvPr/>
          </p:nvSpPr>
          <p:spPr>
            <a:xfrm>
              <a:off x="3556687" y="2141868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2" name="object 392"/>
            <p:cNvSpPr/>
            <p:nvPr/>
          </p:nvSpPr>
          <p:spPr>
            <a:xfrm>
              <a:off x="3565152" y="2206768"/>
              <a:ext cx="0" cy="33858"/>
            </a:xfrm>
            <a:custGeom>
              <a:avLst/>
              <a:gdLst/>
              <a:ahLst/>
              <a:cxnLst/>
              <a:rect l="l" t="t" r="r" b="b"/>
              <a:pathLst>
                <a:path h="57785">
                  <a:moveTo>
                    <a:pt x="0" y="0"/>
                  </a:moveTo>
                  <a:lnTo>
                    <a:pt x="0" y="57788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3" name="object 393"/>
            <p:cNvSpPr/>
            <p:nvPr/>
          </p:nvSpPr>
          <p:spPr>
            <a:xfrm>
              <a:off x="3556687" y="2240628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4" name="object 394"/>
            <p:cNvSpPr/>
            <p:nvPr/>
          </p:nvSpPr>
          <p:spPr>
            <a:xfrm>
              <a:off x="3912221" y="2167264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24078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5" name="object 395"/>
            <p:cNvSpPr/>
            <p:nvPr/>
          </p:nvSpPr>
          <p:spPr>
            <a:xfrm>
              <a:off x="3900934" y="2167263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6" name="object 396"/>
            <p:cNvSpPr/>
            <p:nvPr/>
          </p:nvSpPr>
          <p:spPr>
            <a:xfrm>
              <a:off x="3912221" y="2212411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7" name="object 397"/>
            <p:cNvSpPr/>
            <p:nvPr/>
          </p:nvSpPr>
          <p:spPr>
            <a:xfrm>
              <a:off x="3900934" y="2226519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8" name="object 398"/>
            <p:cNvSpPr/>
            <p:nvPr/>
          </p:nvSpPr>
          <p:spPr>
            <a:xfrm>
              <a:off x="3895291" y="2181373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95" y="0"/>
                  </a:moveTo>
                  <a:lnTo>
                    <a:pt x="17651" y="2271"/>
                  </a:lnTo>
                  <a:lnTo>
                    <a:pt x="8466" y="8466"/>
                  </a:lnTo>
                  <a:lnTo>
                    <a:pt x="2271" y="17650"/>
                  </a:lnTo>
                  <a:lnTo>
                    <a:pt x="0" y="28893"/>
                  </a:lnTo>
                  <a:lnTo>
                    <a:pt x="2271" y="40137"/>
                  </a:lnTo>
                  <a:lnTo>
                    <a:pt x="8466" y="49322"/>
                  </a:lnTo>
                  <a:lnTo>
                    <a:pt x="17651" y="55516"/>
                  </a:lnTo>
                  <a:lnTo>
                    <a:pt x="28895" y="57788"/>
                  </a:lnTo>
                  <a:lnTo>
                    <a:pt x="40138" y="55516"/>
                  </a:lnTo>
                  <a:lnTo>
                    <a:pt x="49322" y="49322"/>
                  </a:lnTo>
                  <a:lnTo>
                    <a:pt x="55516" y="40137"/>
                  </a:lnTo>
                  <a:lnTo>
                    <a:pt x="57788" y="28893"/>
                  </a:lnTo>
                  <a:lnTo>
                    <a:pt x="55516" y="17650"/>
                  </a:lnTo>
                  <a:lnTo>
                    <a:pt x="49322" y="8466"/>
                  </a:lnTo>
                  <a:lnTo>
                    <a:pt x="40138" y="2271"/>
                  </a:lnTo>
                  <a:lnTo>
                    <a:pt x="288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9" name="object 399"/>
            <p:cNvSpPr/>
            <p:nvPr/>
          </p:nvSpPr>
          <p:spPr>
            <a:xfrm>
              <a:off x="3548223" y="2172907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93" y="0"/>
                  </a:moveTo>
                  <a:lnTo>
                    <a:pt x="17650" y="2271"/>
                  </a:lnTo>
                  <a:lnTo>
                    <a:pt x="8466" y="8466"/>
                  </a:lnTo>
                  <a:lnTo>
                    <a:pt x="2271" y="17651"/>
                  </a:lnTo>
                  <a:lnTo>
                    <a:pt x="0" y="28895"/>
                  </a:lnTo>
                  <a:lnTo>
                    <a:pt x="2271" y="40138"/>
                  </a:lnTo>
                  <a:lnTo>
                    <a:pt x="8466" y="49322"/>
                  </a:lnTo>
                  <a:lnTo>
                    <a:pt x="17650" y="55516"/>
                  </a:lnTo>
                  <a:lnTo>
                    <a:pt x="28893" y="57788"/>
                  </a:lnTo>
                  <a:lnTo>
                    <a:pt x="40137" y="55516"/>
                  </a:lnTo>
                  <a:lnTo>
                    <a:pt x="49322" y="49322"/>
                  </a:lnTo>
                  <a:lnTo>
                    <a:pt x="55516" y="40138"/>
                  </a:lnTo>
                  <a:lnTo>
                    <a:pt x="57788" y="28895"/>
                  </a:lnTo>
                  <a:lnTo>
                    <a:pt x="55516" y="17651"/>
                  </a:lnTo>
                  <a:lnTo>
                    <a:pt x="49322" y="8466"/>
                  </a:lnTo>
                  <a:lnTo>
                    <a:pt x="40137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0" name="object 400"/>
            <p:cNvSpPr/>
            <p:nvPr/>
          </p:nvSpPr>
          <p:spPr>
            <a:xfrm>
              <a:off x="3285806" y="2051575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93" y="0"/>
                  </a:moveTo>
                  <a:lnTo>
                    <a:pt x="17650" y="2271"/>
                  </a:lnTo>
                  <a:lnTo>
                    <a:pt x="8465" y="8466"/>
                  </a:lnTo>
                  <a:lnTo>
                    <a:pt x="2271" y="17650"/>
                  </a:lnTo>
                  <a:lnTo>
                    <a:pt x="0" y="28893"/>
                  </a:lnTo>
                  <a:lnTo>
                    <a:pt x="2271" y="40137"/>
                  </a:lnTo>
                  <a:lnTo>
                    <a:pt x="8465" y="49322"/>
                  </a:lnTo>
                  <a:lnTo>
                    <a:pt x="17650" y="55516"/>
                  </a:lnTo>
                  <a:lnTo>
                    <a:pt x="28893" y="57788"/>
                  </a:lnTo>
                  <a:lnTo>
                    <a:pt x="40137" y="55516"/>
                  </a:lnTo>
                  <a:lnTo>
                    <a:pt x="49321" y="49322"/>
                  </a:lnTo>
                  <a:lnTo>
                    <a:pt x="55515" y="40137"/>
                  </a:lnTo>
                  <a:lnTo>
                    <a:pt x="57787" y="28893"/>
                  </a:lnTo>
                  <a:lnTo>
                    <a:pt x="55515" y="17650"/>
                  </a:lnTo>
                  <a:lnTo>
                    <a:pt x="49321" y="8466"/>
                  </a:lnTo>
                  <a:lnTo>
                    <a:pt x="40137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1" name="object 401"/>
            <p:cNvSpPr/>
            <p:nvPr/>
          </p:nvSpPr>
          <p:spPr>
            <a:xfrm>
              <a:off x="3031852" y="2663883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2" name="object 402"/>
            <p:cNvSpPr/>
            <p:nvPr/>
          </p:nvSpPr>
          <p:spPr>
            <a:xfrm>
              <a:off x="3113681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3" name="object 403"/>
            <p:cNvSpPr/>
            <p:nvPr/>
          </p:nvSpPr>
          <p:spPr>
            <a:xfrm>
              <a:off x="3195510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4" name="object 404"/>
            <p:cNvSpPr/>
            <p:nvPr/>
          </p:nvSpPr>
          <p:spPr>
            <a:xfrm>
              <a:off x="3277339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5" name="object 405"/>
            <p:cNvSpPr/>
            <p:nvPr/>
          </p:nvSpPr>
          <p:spPr>
            <a:xfrm>
              <a:off x="3359169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6" name="object 406"/>
            <p:cNvSpPr/>
            <p:nvPr/>
          </p:nvSpPr>
          <p:spPr>
            <a:xfrm>
              <a:off x="3438176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7" name="object 407"/>
            <p:cNvSpPr/>
            <p:nvPr/>
          </p:nvSpPr>
          <p:spPr>
            <a:xfrm>
              <a:off x="3520005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8" name="object 408"/>
            <p:cNvSpPr/>
            <p:nvPr/>
          </p:nvSpPr>
          <p:spPr>
            <a:xfrm>
              <a:off x="3601835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9" name="object 409"/>
            <p:cNvSpPr/>
            <p:nvPr/>
          </p:nvSpPr>
          <p:spPr>
            <a:xfrm>
              <a:off x="3683664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0" name="object 410"/>
            <p:cNvSpPr/>
            <p:nvPr/>
          </p:nvSpPr>
          <p:spPr>
            <a:xfrm>
              <a:off x="3765493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1" name="object 411"/>
            <p:cNvSpPr/>
            <p:nvPr/>
          </p:nvSpPr>
          <p:spPr>
            <a:xfrm>
              <a:off x="3847322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2" name="object 412"/>
            <p:cNvSpPr/>
            <p:nvPr/>
          </p:nvSpPr>
          <p:spPr>
            <a:xfrm>
              <a:off x="3929152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3" name="object 413"/>
            <p:cNvSpPr/>
            <p:nvPr/>
          </p:nvSpPr>
          <p:spPr>
            <a:xfrm>
              <a:off x="4010981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4" name="object 414"/>
            <p:cNvSpPr/>
            <p:nvPr/>
          </p:nvSpPr>
          <p:spPr>
            <a:xfrm>
              <a:off x="4092810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5" name="object 415"/>
            <p:cNvSpPr/>
            <p:nvPr/>
          </p:nvSpPr>
          <p:spPr>
            <a:xfrm>
              <a:off x="3113681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6" name="object 416"/>
            <p:cNvSpPr/>
            <p:nvPr/>
          </p:nvSpPr>
          <p:spPr>
            <a:xfrm>
              <a:off x="4092810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7" name="object 417"/>
            <p:cNvSpPr/>
            <p:nvPr/>
          </p:nvSpPr>
          <p:spPr>
            <a:xfrm>
              <a:off x="4174639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8" name="object 418"/>
            <p:cNvSpPr/>
            <p:nvPr/>
          </p:nvSpPr>
          <p:spPr>
            <a:xfrm>
              <a:off x="3031852" y="1676288"/>
              <a:ext cx="0" cy="987847"/>
            </a:xfrm>
            <a:custGeom>
              <a:avLst/>
              <a:gdLst/>
              <a:ahLst/>
              <a:cxnLst/>
              <a:rect l="l" t="t" r="r" b="b"/>
              <a:pathLst>
                <a:path h="1685925">
                  <a:moveTo>
                    <a:pt x="0" y="1685494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9" name="object 419"/>
            <p:cNvSpPr/>
            <p:nvPr/>
          </p:nvSpPr>
          <p:spPr>
            <a:xfrm>
              <a:off x="3031852" y="2514332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0" name="object 420"/>
            <p:cNvSpPr/>
            <p:nvPr/>
          </p:nvSpPr>
          <p:spPr>
            <a:xfrm>
              <a:off x="3031852" y="2426859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1" name="object 421"/>
            <p:cNvSpPr/>
            <p:nvPr/>
          </p:nvSpPr>
          <p:spPr>
            <a:xfrm>
              <a:off x="3031852" y="2342208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2" name="object 422"/>
            <p:cNvSpPr/>
            <p:nvPr/>
          </p:nvSpPr>
          <p:spPr>
            <a:xfrm>
              <a:off x="3031852" y="225473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3" name="object 423"/>
            <p:cNvSpPr/>
            <p:nvPr/>
          </p:nvSpPr>
          <p:spPr>
            <a:xfrm>
              <a:off x="3031852" y="217008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4" name="object 424"/>
            <p:cNvSpPr/>
            <p:nvPr/>
          </p:nvSpPr>
          <p:spPr>
            <a:xfrm>
              <a:off x="3031852" y="208261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5" name="object 425"/>
            <p:cNvSpPr/>
            <p:nvPr/>
          </p:nvSpPr>
          <p:spPr>
            <a:xfrm>
              <a:off x="3031852" y="199796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6" name="object 426"/>
            <p:cNvSpPr/>
            <p:nvPr/>
          </p:nvSpPr>
          <p:spPr>
            <a:xfrm>
              <a:off x="3031852" y="1910489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7" name="object 427"/>
            <p:cNvSpPr/>
            <p:nvPr/>
          </p:nvSpPr>
          <p:spPr>
            <a:xfrm>
              <a:off x="3031852" y="1825838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8" name="object 428"/>
            <p:cNvSpPr/>
            <p:nvPr/>
          </p:nvSpPr>
          <p:spPr>
            <a:xfrm>
              <a:off x="3031852" y="2514332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9" name="object 429"/>
            <p:cNvSpPr/>
            <p:nvPr/>
          </p:nvSpPr>
          <p:spPr>
            <a:xfrm>
              <a:off x="3031852" y="2601804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0" name="object 430"/>
            <p:cNvSpPr/>
            <p:nvPr/>
          </p:nvSpPr>
          <p:spPr>
            <a:xfrm>
              <a:off x="3031852" y="1825838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1" name="object 431"/>
            <p:cNvSpPr/>
            <p:nvPr/>
          </p:nvSpPr>
          <p:spPr>
            <a:xfrm>
              <a:off x="3031852" y="173836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2" name="object 432"/>
            <p:cNvSpPr/>
            <p:nvPr/>
          </p:nvSpPr>
          <p:spPr>
            <a:xfrm>
              <a:off x="3031852" y="699981"/>
              <a:ext cx="1143000" cy="976312"/>
            </a:xfrm>
            <a:custGeom>
              <a:avLst/>
              <a:gdLst/>
              <a:ahLst/>
              <a:cxnLst/>
              <a:rect l="l" t="t" r="r" b="b"/>
              <a:pathLst>
                <a:path w="1950720" h="1666239">
                  <a:moveTo>
                    <a:pt x="0" y="1666231"/>
                  </a:moveTo>
                  <a:lnTo>
                    <a:pt x="1950357" y="1666231"/>
                  </a:lnTo>
                  <a:lnTo>
                    <a:pt x="1950357" y="0"/>
                  </a:lnTo>
                  <a:lnTo>
                    <a:pt x="0" y="0"/>
                  </a:lnTo>
                  <a:lnTo>
                    <a:pt x="0" y="1666231"/>
                  </a:lnTo>
                  <a:close/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3" name="object 433"/>
            <p:cNvSpPr/>
            <p:nvPr/>
          </p:nvSpPr>
          <p:spPr>
            <a:xfrm>
              <a:off x="3034674" y="1253034"/>
              <a:ext cx="1134322" cy="56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4" name="object 434"/>
            <p:cNvSpPr/>
            <p:nvPr/>
          </p:nvSpPr>
          <p:spPr>
            <a:xfrm>
              <a:off x="3031852" y="1676288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5" name="object 435"/>
            <p:cNvSpPr/>
            <p:nvPr/>
          </p:nvSpPr>
          <p:spPr>
            <a:xfrm>
              <a:off x="3113681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6" name="object 436"/>
            <p:cNvSpPr/>
            <p:nvPr/>
          </p:nvSpPr>
          <p:spPr>
            <a:xfrm>
              <a:off x="3195510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7" name="object 437"/>
            <p:cNvSpPr/>
            <p:nvPr/>
          </p:nvSpPr>
          <p:spPr>
            <a:xfrm>
              <a:off x="3277339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8" name="object 438"/>
            <p:cNvSpPr/>
            <p:nvPr/>
          </p:nvSpPr>
          <p:spPr>
            <a:xfrm>
              <a:off x="3359169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9" name="object 439"/>
            <p:cNvSpPr/>
            <p:nvPr/>
          </p:nvSpPr>
          <p:spPr>
            <a:xfrm>
              <a:off x="3438176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0" name="object 440"/>
            <p:cNvSpPr/>
            <p:nvPr/>
          </p:nvSpPr>
          <p:spPr>
            <a:xfrm>
              <a:off x="3520005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1" name="object 441"/>
            <p:cNvSpPr/>
            <p:nvPr/>
          </p:nvSpPr>
          <p:spPr>
            <a:xfrm>
              <a:off x="3601835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2" name="object 442"/>
            <p:cNvSpPr/>
            <p:nvPr/>
          </p:nvSpPr>
          <p:spPr>
            <a:xfrm>
              <a:off x="3683664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3" name="object 443"/>
            <p:cNvSpPr/>
            <p:nvPr/>
          </p:nvSpPr>
          <p:spPr>
            <a:xfrm>
              <a:off x="3765493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4" name="object 444"/>
            <p:cNvSpPr/>
            <p:nvPr/>
          </p:nvSpPr>
          <p:spPr>
            <a:xfrm>
              <a:off x="3847322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5" name="object 445"/>
            <p:cNvSpPr/>
            <p:nvPr/>
          </p:nvSpPr>
          <p:spPr>
            <a:xfrm>
              <a:off x="3929152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6" name="object 446"/>
            <p:cNvSpPr/>
            <p:nvPr/>
          </p:nvSpPr>
          <p:spPr>
            <a:xfrm>
              <a:off x="4010981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7" name="object 447"/>
            <p:cNvSpPr/>
            <p:nvPr/>
          </p:nvSpPr>
          <p:spPr>
            <a:xfrm>
              <a:off x="4092810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8" name="object 448"/>
            <p:cNvSpPr/>
            <p:nvPr/>
          </p:nvSpPr>
          <p:spPr>
            <a:xfrm>
              <a:off x="3113681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9" name="object 449"/>
            <p:cNvSpPr/>
            <p:nvPr/>
          </p:nvSpPr>
          <p:spPr>
            <a:xfrm>
              <a:off x="4092810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0" name="object 450"/>
            <p:cNvSpPr/>
            <p:nvPr/>
          </p:nvSpPr>
          <p:spPr>
            <a:xfrm>
              <a:off x="4174639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1" name="object 451"/>
            <p:cNvSpPr/>
            <p:nvPr/>
          </p:nvSpPr>
          <p:spPr>
            <a:xfrm>
              <a:off x="3031852" y="699981"/>
              <a:ext cx="0" cy="976312"/>
            </a:xfrm>
            <a:custGeom>
              <a:avLst/>
              <a:gdLst/>
              <a:ahLst/>
              <a:cxnLst/>
              <a:rect l="l" t="t" r="r" b="b"/>
              <a:pathLst>
                <a:path h="1666239">
                  <a:moveTo>
                    <a:pt x="0" y="1666231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2" name="object 452"/>
            <p:cNvSpPr/>
            <p:nvPr/>
          </p:nvSpPr>
          <p:spPr>
            <a:xfrm>
              <a:off x="3031852" y="125585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3" name="object 453"/>
            <p:cNvSpPr/>
            <p:nvPr/>
          </p:nvSpPr>
          <p:spPr>
            <a:xfrm>
              <a:off x="3031852" y="1162740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4" name="object 454"/>
            <p:cNvSpPr/>
            <p:nvPr/>
          </p:nvSpPr>
          <p:spPr>
            <a:xfrm>
              <a:off x="3031852" y="106962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5" name="object 455"/>
            <p:cNvSpPr/>
            <p:nvPr/>
          </p:nvSpPr>
          <p:spPr>
            <a:xfrm>
              <a:off x="3031852" y="976507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6" name="object 456"/>
            <p:cNvSpPr/>
            <p:nvPr/>
          </p:nvSpPr>
          <p:spPr>
            <a:xfrm>
              <a:off x="3031852" y="88621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7" name="object 457"/>
            <p:cNvSpPr/>
            <p:nvPr/>
          </p:nvSpPr>
          <p:spPr>
            <a:xfrm>
              <a:off x="3031852" y="793097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6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8" name="object 458"/>
            <p:cNvSpPr/>
            <p:nvPr/>
          </p:nvSpPr>
          <p:spPr>
            <a:xfrm>
              <a:off x="3031852" y="125585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9" name="object 459"/>
            <p:cNvSpPr/>
            <p:nvPr/>
          </p:nvSpPr>
          <p:spPr>
            <a:xfrm>
              <a:off x="3031852" y="134897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0" name="object 460"/>
            <p:cNvSpPr/>
            <p:nvPr/>
          </p:nvSpPr>
          <p:spPr>
            <a:xfrm>
              <a:off x="3031852" y="143926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1" name="object 461"/>
            <p:cNvSpPr/>
            <p:nvPr/>
          </p:nvSpPr>
          <p:spPr>
            <a:xfrm>
              <a:off x="3031852" y="1532382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2" name="object 462"/>
            <p:cNvSpPr/>
            <p:nvPr/>
          </p:nvSpPr>
          <p:spPr>
            <a:xfrm>
              <a:off x="3031852" y="793097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6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3" name="object 463"/>
            <p:cNvSpPr/>
            <p:nvPr/>
          </p:nvSpPr>
          <p:spPr>
            <a:xfrm>
              <a:off x="3031852" y="69998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4" name="object 464"/>
            <p:cNvSpPr/>
            <p:nvPr/>
          </p:nvSpPr>
          <p:spPr>
            <a:xfrm>
              <a:off x="3031852" y="1255855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963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5" name="object 465"/>
            <p:cNvSpPr/>
            <p:nvPr/>
          </p:nvSpPr>
          <p:spPr>
            <a:xfrm>
              <a:off x="3031852" y="1541115"/>
              <a:ext cx="1143000" cy="95994"/>
            </a:xfrm>
            <a:custGeom>
              <a:avLst/>
              <a:gdLst/>
              <a:ahLst/>
              <a:cxnLst/>
              <a:rect l="l" t="t" r="r" b="b"/>
              <a:pathLst>
                <a:path w="1950720" h="163830">
                  <a:moveTo>
                    <a:pt x="0" y="163829"/>
                  </a:moveTo>
                  <a:lnTo>
                    <a:pt x="1950356" y="163829"/>
                  </a:lnTo>
                  <a:lnTo>
                    <a:pt x="1950356" y="0"/>
                  </a:lnTo>
                  <a:lnTo>
                    <a:pt x="0" y="0"/>
                  </a:lnTo>
                  <a:lnTo>
                    <a:pt x="0" y="163829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6" name="object 466"/>
            <p:cNvSpPr/>
            <p:nvPr/>
          </p:nvSpPr>
          <p:spPr>
            <a:xfrm>
              <a:off x="3031852" y="1534045"/>
              <a:ext cx="668982" cy="0"/>
            </a:xfrm>
            <a:custGeom>
              <a:avLst/>
              <a:gdLst/>
              <a:ahLst/>
              <a:cxnLst/>
              <a:rect l="l" t="t" r="r" b="b"/>
              <a:pathLst>
                <a:path w="1141729">
                  <a:moveTo>
                    <a:pt x="0" y="0"/>
                  </a:moveTo>
                  <a:lnTo>
                    <a:pt x="1141319" y="0"/>
                  </a:lnTo>
                </a:path>
              </a:pathLst>
            </a:custGeom>
            <a:ln w="24130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7" name="object 467"/>
            <p:cNvSpPr/>
            <p:nvPr/>
          </p:nvSpPr>
          <p:spPr>
            <a:xfrm>
              <a:off x="3031852" y="1519907"/>
              <a:ext cx="406673" cy="0"/>
            </a:xfrm>
            <a:custGeom>
              <a:avLst/>
              <a:gdLst/>
              <a:ahLst/>
              <a:cxnLst/>
              <a:rect l="l" t="t" r="r" b="b"/>
              <a:pathLst>
                <a:path w="694054">
                  <a:moveTo>
                    <a:pt x="0" y="0"/>
                  </a:moveTo>
                  <a:lnTo>
                    <a:pt x="693460" y="0"/>
                  </a:lnTo>
                </a:path>
              </a:pathLst>
            </a:custGeom>
            <a:ln w="2412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8" name="object 468"/>
            <p:cNvSpPr/>
            <p:nvPr/>
          </p:nvSpPr>
          <p:spPr>
            <a:xfrm>
              <a:off x="3302735" y="1168383"/>
              <a:ext cx="0" cy="90413"/>
            </a:xfrm>
            <a:custGeom>
              <a:avLst/>
              <a:gdLst/>
              <a:ahLst/>
              <a:cxnLst/>
              <a:rect l="l" t="t" r="r" b="b"/>
              <a:pathLst>
                <a:path h="154305">
                  <a:moveTo>
                    <a:pt x="0" y="154102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9" name="object 469"/>
            <p:cNvSpPr/>
            <p:nvPr/>
          </p:nvSpPr>
          <p:spPr>
            <a:xfrm>
              <a:off x="3291448" y="1168382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0" name="object 470"/>
            <p:cNvSpPr/>
            <p:nvPr/>
          </p:nvSpPr>
          <p:spPr>
            <a:xfrm>
              <a:off x="3302735" y="1289716"/>
              <a:ext cx="0" cy="90413"/>
            </a:xfrm>
            <a:custGeom>
              <a:avLst/>
              <a:gdLst/>
              <a:ahLst/>
              <a:cxnLst/>
              <a:rect l="l" t="t" r="r" b="b"/>
              <a:pathLst>
                <a:path h="154305">
                  <a:moveTo>
                    <a:pt x="0" y="0"/>
                  </a:moveTo>
                  <a:lnTo>
                    <a:pt x="0" y="154102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1" name="object 471"/>
            <p:cNvSpPr/>
            <p:nvPr/>
          </p:nvSpPr>
          <p:spPr>
            <a:xfrm>
              <a:off x="3291448" y="1380010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2" name="object 472"/>
            <p:cNvSpPr/>
            <p:nvPr/>
          </p:nvSpPr>
          <p:spPr>
            <a:xfrm>
              <a:off x="3565152" y="1106306"/>
              <a:ext cx="0" cy="79251"/>
            </a:xfrm>
            <a:custGeom>
              <a:avLst/>
              <a:gdLst/>
              <a:ahLst/>
              <a:cxnLst/>
              <a:rect l="l" t="t" r="r" b="b"/>
              <a:pathLst>
                <a:path h="135255">
                  <a:moveTo>
                    <a:pt x="0" y="134839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3" name="object 473"/>
            <p:cNvSpPr/>
            <p:nvPr/>
          </p:nvSpPr>
          <p:spPr>
            <a:xfrm>
              <a:off x="3556687" y="1106306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4" name="object 474"/>
            <p:cNvSpPr/>
            <p:nvPr/>
          </p:nvSpPr>
          <p:spPr>
            <a:xfrm>
              <a:off x="3565152" y="1216352"/>
              <a:ext cx="0" cy="76274"/>
            </a:xfrm>
            <a:custGeom>
              <a:avLst/>
              <a:gdLst/>
              <a:ahLst/>
              <a:cxnLst/>
              <a:rect l="l" t="t" r="r" b="b"/>
              <a:pathLst>
                <a:path h="130175">
                  <a:moveTo>
                    <a:pt x="0" y="0"/>
                  </a:moveTo>
                  <a:lnTo>
                    <a:pt x="0" y="130023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5" name="object 475"/>
            <p:cNvSpPr/>
            <p:nvPr/>
          </p:nvSpPr>
          <p:spPr>
            <a:xfrm>
              <a:off x="3556687" y="1292537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6" name="object 476"/>
            <p:cNvSpPr/>
            <p:nvPr/>
          </p:nvSpPr>
          <p:spPr>
            <a:xfrm>
              <a:off x="3912221" y="1140166"/>
              <a:ext cx="0" cy="65112"/>
            </a:xfrm>
            <a:custGeom>
              <a:avLst/>
              <a:gdLst/>
              <a:ahLst/>
              <a:cxnLst/>
              <a:rect l="l" t="t" r="r" b="b"/>
              <a:pathLst>
                <a:path h="111125">
                  <a:moveTo>
                    <a:pt x="0" y="110761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7" name="object 477"/>
            <p:cNvSpPr/>
            <p:nvPr/>
          </p:nvSpPr>
          <p:spPr>
            <a:xfrm>
              <a:off x="3900934" y="1140166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8" name="object 478"/>
            <p:cNvSpPr/>
            <p:nvPr/>
          </p:nvSpPr>
          <p:spPr>
            <a:xfrm>
              <a:off x="3912221" y="1236104"/>
              <a:ext cx="0" cy="68089"/>
            </a:xfrm>
            <a:custGeom>
              <a:avLst/>
              <a:gdLst/>
              <a:ahLst/>
              <a:cxnLst/>
              <a:rect l="l" t="t" r="r" b="b"/>
              <a:pathLst>
                <a:path h="116205">
                  <a:moveTo>
                    <a:pt x="0" y="0"/>
                  </a:moveTo>
                  <a:lnTo>
                    <a:pt x="0" y="115576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9" name="object 479"/>
            <p:cNvSpPr/>
            <p:nvPr/>
          </p:nvSpPr>
          <p:spPr>
            <a:xfrm>
              <a:off x="3900934" y="1303824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0" name="object 480"/>
            <p:cNvSpPr/>
            <p:nvPr/>
          </p:nvSpPr>
          <p:spPr>
            <a:xfrm>
              <a:off x="3895291" y="1205065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95" y="0"/>
                  </a:moveTo>
                  <a:lnTo>
                    <a:pt x="17651" y="2271"/>
                  </a:lnTo>
                  <a:lnTo>
                    <a:pt x="8466" y="8466"/>
                  </a:lnTo>
                  <a:lnTo>
                    <a:pt x="2271" y="17650"/>
                  </a:lnTo>
                  <a:lnTo>
                    <a:pt x="0" y="28893"/>
                  </a:lnTo>
                  <a:lnTo>
                    <a:pt x="2271" y="40137"/>
                  </a:lnTo>
                  <a:lnTo>
                    <a:pt x="8466" y="49322"/>
                  </a:lnTo>
                  <a:lnTo>
                    <a:pt x="17651" y="55516"/>
                  </a:lnTo>
                  <a:lnTo>
                    <a:pt x="28895" y="57788"/>
                  </a:lnTo>
                  <a:lnTo>
                    <a:pt x="40138" y="55516"/>
                  </a:lnTo>
                  <a:lnTo>
                    <a:pt x="49322" y="49322"/>
                  </a:lnTo>
                  <a:lnTo>
                    <a:pt x="55516" y="40137"/>
                  </a:lnTo>
                  <a:lnTo>
                    <a:pt x="57788" y="28893"/>
                  </a:lnTo>
                  <a:lnTo>
                    <a:pt x="55516" y="17650"/>
                  </a:lnTo>
                  <a:lnTo>
                    <a:pt x="49322" y="8466"/>
                  </a:lnTo>
                  <a:lnTo>
                    <a:pt x="40138" y="2271"/>
                  </a:lnTo>
                  <a:lnTo>
                    <a:pt x="288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1" name="object 481"/>
            <p:cNvSpPr/>
            <p:nvPr/>
          </p:nvSpPr>
          <p:spPr>
            <a:xfrm>
              <a:off x="3548223" y="1182492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93" y="0"/>
                  </a:moveTo>
                  <a:lnTo>
                    <a:pt x="17650" y="2271"/>
                  </a:lnTo>
                  <a:lnTo>
                    <a:pt x="8466" y="8465"/>
                  </a:lnTo>
                  <a:lnTo>
                    <a:pt x="2271" y="17650"/>
                  </a:lnTo>
                  <a:lnTo>
                    <a:pt x="0" y="28893"/>
                  </a:lnTo>
                  <a:lnTo>
                    <a:pt x="2271" y="40137"/>
                  </a:lnTo>
                  <a:lnTo>
                    <a:pt x="8466" y="49322"/>
                  </a:lnTo>
                  <a:lnTo>
                    <a:pt x="17650" y="55516"/>
                  </a:lnTo>
                  <a:lnTo>
                    <a:pt x="28893" y="57788"/>
                  </a:lnTo>
                  <a:lnTo>
                    <a:pt x="40137" y="55516"/>
                  </a:lnTo>
                  <a:lnTo>
                    <a:pt x="49322" y="49322"/>
                  </a:lnTo>
                  <a:lnTo>
                    <a:pt x="55516" y="40137"/>
                  </a:lnTo>
                  <a:lnTo>
                    <a:pt x="57788" y="28893"/>
                  </a:lnTo>
                  <a:lnTo>
                    <a:pt x="55516" y="17650"/>
                  </a:lnTo>
                  <a:lnTo>
                    <a:pt x="49322" y="8465"/>
                  </a:lnTo>
                  <a:lnTo>
                    <a:pt x="40137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2" name="object 482"/>
            <p:cNvSpPr/>
            <p:nvPr/>
          </p:nvSpPr>
          <p:spPr>
            <a:xfrm>
              <a:off x="3285806" y="1255856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93" y="0"/>
                  </a:moveTo>
                  <a:lnTo>
                    <a:pt x="17650" y="2271"/>
                  </a:lnTo>
                  <a:lnTo>
                    <a:pt x="8465" y="8466"/>
                  </a:lnTo>
                  <a:lnTo>
                    <a:pt x="2271" y="17650"/>
                  </a:lnTo>
                  <a:lnTo>
                    <a:pt x="0" y="28893"/>
                  </a:lnTo>
                  <a:lnTo>
                    <a:pt x="2271" y="40137"/>
                  </a:lnTo>
                  <a:lnTo>
                    <a:pt x="8465" y="49322"/>
                  </a:lnTo>
                  <a:lnTo>
                    <a:pt x="17650" y="55516"/>
                  </a:lnTo>
                  <a:lnTo>
                    <a:pt x="28893" y="57788"/>
                  </a:lnTo>
                  <a:lnTo>
                    <a:pt x="40137" y="55516"/>
                  </a:lnTo>
                  <a:lnTo>
                    <a:pt x="49321" y="49322"/>
                  </a:lnTo>
                  <a:lnTo>
                    <a:pt x="55515" y="40137"/>
                  </a:lnTo>
                  <a:lnTo>
                    <a:pt x="57787" y="28893"/>
                  </a:lnTo>
                  <a:lnTo>
                    <a:pt x="55515" y="17650"/>
                  </a:lnTo>
                  <a:lnTo>
                    <a:pt x="49321" y="8466"/>
                  </a:lnTo>
                  <a:lnTo>
                    <a:pt x="40137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3" name="object 483"/>
            <p:cNvSpPr/>
            <p:nvPr/>
          </p:nvSpPr>
          <p:spPr>
            <a:xfrm>
              <a:off x="3031852" y="1676288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4" name="object 484"/>
            <p:cNvSpPr/>
            <p:nvPr/>
          </p:nvSpPr>
          <p:spPr>
            <a:xfrm>
              <a:off x="3113681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5" name="object 485"/>
            <p:cNvSpPr/>
            <p:nvPr/>
          </p:nvSpPr>
          <p:spPr>
            <a:xfrm>
              <a:off x="3195510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6" name="object 486"/>
            <p:cNvSpPr/>
            <p:nvPr/>
          </p:nvSpPr>
          <p:spPr>
            <a:xfrm>
              <a:off x="3277339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7" name="object 487"/>
            <p:cNvSpPr/>
            <p:nvPr/>
          </p:nvSpPr>
          <p:spPr>
            <a:xfrm>
              <a:off x="3359169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8" name="object 488"/>
            <p:cNvSpPr/>
            <p:nvPr/>
          </p:nvSpPr>
          <p:spPr>
            <a:xfrm>
              <a:off x="3438176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9" name="object 489"/>
            <p:cNvSpPr/>
            <p:nvPr/>
          </p:nvSpPr>
          <p:spPr>
            <a:xfrm>
              <a:off x="3520005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0" name="object 490"/>
            <p:cNvSpPr/>
            <p:nvPr/>
          </p:nvSpPr>
          <p:spPr>
            <a:xfrm>
              <a:off x="3601835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1" name="object 491"/>
            <p:cNvSpPr/>
            <p:nvPr/>
          </p:nvSpPr>
          <p:spPr>
            <a:xfrm>
              <a:off x="3683664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2" name="object 492"/>
            <p:cNvSpPr/>
            <p:nvPr/>
          </p:nvSpPr>
          <p:spPr>
            <a:xfrm>
              <a:off x="3765493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3" name="object 493"/>
            <p:cNvSpPr/>
            <p:nvPr/>
          </p:nvSpPr>
          <p:spPr>
            <a:xfrm>
              <a:off x="3847322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4" name="object 494"/>
            <p:cNvSpPr/>
            <p:nvPr/>
          </p:nvSpPr>
          <p:spPr>
            <a:xfrm>
              <a:off x="3929152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5" name="object 495"/>
            <p:cNvSpPr/>
            <p:nvPr/>
          </p:nvSpPr>
          <p:spPr>
            <a:xfrm>
              <a:off x="4010981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6" name="object 496"/>
            <p:cNvSpPr/>
            <p:nvPr/>
          </p:nvSpPr>
          <p:spPr>
            <a:xfrm>
              <a:off x="4092810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7" name="object 497"/>
            <p:cNvSpPr/>
            <p:nvPr/>
          </p:nvSpPr>
          <p:spPr>
            <a:xfrm>
              <a:off x="3113681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8" name="object 498"/>
            <p:cNvSpPr/>
            <p:nvPr/>
          </p:nvSpPr>
          <p:spPr>
            <a:xfrm>
              <a:off x="4092810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9" name="object 499"/>
            <p:cNvSpPr/>
            <p:nvPr/>
          </p:nvSpPr>
          <p:spPr>
            <a:xfrm>
              <a:off x="4174639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0" name="object 500"/>
            <p:cNvSpPr/>
            <p:nvPr/>
          </p:nvSpPr>
          <p:spPr>
            <a:xfrm>
              <a:off x="3031852" y="699981"/>
              <a:ext cx="0" cy="976312"/>
            </a:xfrm>
            <a:custGeom>
              <a:avLst/>
              <a:gdLst/>
              <a:ahLst/>
              <a:cxnLst/>
              <a:rect l="l" t="t" r="r" b="b"/>
              <a:pathLst>
                <a:path h="1666239">
                  <a:moveTo>
                    <a:pt x="0" y="1666231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1" name="object 501"/>
            <p:cNvSpPr/>
            <p:nvPr/>
          </p:nvSpPr>
          <p:spPr>
            <a:xfrm>
              <a:off x="3031852" y="125585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2" name="object 502"/>
            <p:cNvSpPr/>
            <p:nvPr/>
          </p:nvSpPr>
          <p:spPr>
            <a:xfrm>
              <a:off x="3031852" y="1162740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3" name="object 503"/>
            <p:cNvSpPr/>
            <p:nvPr/>
          </p:nvSpPr>
          <p:spPr>
            <a:xfrm>
              <a:off x="3031852" y="106962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4" name="object 504"/>
            <p:cNvSpPr/>
            <p:nvPr/>
          </p:nvSpPr>
          <p:spPr>
            <a:xfrm>
              <a:off x="3031852" y="976507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5" name="object 505"/>
            <p:cNvSpPr/>
            <p:nvPr/>
          </p:nvSpPr>
          <p:spPr>
            <a:xfrm>
              <a:off x="3031852" y="88621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6" name="object 506"/>
            <p:cNvSpPr/>
            <p:nvPr/>
          </p:nvSpPr>
          <p:spPr>
            <a:xfrm>
              <a:off x="3031852" y="793097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7" name="object 507"/>
            <p:cNvSpPr/>
            <p:nvPr/>
          </p:nvSpPr>
          <p:spPr>
            <a:xfrm>
              <a:off x="3031852" y="125585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8" name="object 508"/>
            <p:cNvSpPr/>
            <p:nvPr/>
          </p:nvSpPr>
          <p:spPr>
            <a:xfrm>
              <a:off x="3031852" y="134897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9" name="object 509"/>
            <p:cNvSpPr/>
            <p:nvPr/>
          </p:nvSpPr>
          <p:spPr>
            <a:xfrm>
              <a:off x="3031852" y="143926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0" name="object 510"/>
            <p:cNvSpPr/>
            <p:nvPr/>
          </p:nvSpPr>
          <p:spPr>
            <a:xfrm>
              <a:off x="3031852" y="1532382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1" name="object 511"/>
            <p:cNvSpPr/>
            <p:nvPr/>
          </p:nvSpPr>
          <p:spPr>
            <a:xfrm>
              <a:off x="3031852" y="1625497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2" name="object 512"/>
            <p:cNvSpPr/>
            <p:nvPr/>
          </p:nvSpPr>
          <p:spPr>
            <a:xfrm>
              <a:off x="3031852" y="793097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3" name="object 513"/>
            <p:cNvSpPr/>
            <p:nvPr/>
          </p:nvSpPr>
          <p:spPr>
            <a:xfrm>
              <a:off x="3031852" y="69998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4" name="object 514"/>
            <p:cNvSpPr/>
            <p:nvPr/>
          </p:nvSpPr>
          <p:spPr>
            <a:xfrm>
              <a:off x="4174640" y="2663882"/>
              <a:ext cx="1140023" cy="984870"/>
            </a:xfrm>
            <a:custGeom>
              <a:avLst/>
              <a:gdLst/>
              <a:ahLst/>
              <a:cxnLst/>
              <a:rect l="l" t="t" r="r" b="b"/>
              <a:pathLst>
                <a:path w="1945640" h="1680845">
                  <a:moveTo>
                    <a:pt x="0" y="1680678"/>
                  </a:moveTo>
                  <a:lnTo>
                    <a:pt x="1945541" y="1680678"/>
                  </a:lnTo>
                  <a:lnTo>
                    <a:pt x="1945541" y="0"/>
                  </a:lnTo>
                  <a:lnTo>
                    <a:pt x="0" y="0"/>
                  </a:lnTo>
                  <a:lnTo>
                    <a:pt x="0" y="1680678"/>
                  </a:lnTo>
                  <a:close/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5" name="object 515"/>
            <p:cNvSpPr/>
            <p:nvPr/>
          </p:nvSpPr>
          <p:spPr>
            <a:xfrm>
              <a:off x="4177461" y="3152036"/>
              <a:ext cx="1134322" cy="56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6" name="object 516"/>
            <p:cNvSpPr/>
            <p:nvPr/>
          </p:nvSpPr>
          <p:spPr>
            <a:xfrm>
              <a:off x="4174639" y="3648654"/>
              <a:ext cx="1140023" cy="0"/>
            </a:xfrm>
            <a:custGeom>
              <a:avLst/>
              <a:gdLst/>
              <a:ahLst/>
              <a:cxnLst/>
              <a:rect l="l" t="t" r="r" b="b"/>
              <a:pathLst>
                <a:path w="1945640">
                  <a:moveTo>
                    <a:pt x="0" y="0"/>
                  </a:moveTo>
                  <a:lnTo>
                    <a:pt x="1945541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7" name="object 517"/>
            <p:cNvSpPr/>
            <p:nvPr/>
          </p:nvSpPr>
          <p:spPr>
            <a:xfrm>
              <a:off x="4315724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8" name="object 518"/>
            <p:cNvSpPr/>
            <p:nvPr/>
          </p:nvSpPr>
          <p:spPr>
            <a:xfrm>
              <a:off x="4386267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9" name="object 519"/>
            <p:cNvSpPr/>
            <p:nvPr/>
          </p:nvSpPr>
          <p:spPr>
            <a:xfrm>
              <a:off x="4459631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0" name="object 520"/>
            <p:cNvSpPr/>
            <p:nvPr/>
          </p:nvSpPr>
          <p:spPr>
            <a:xfrm>
              <a:off x="4530173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1" name="object 521"/>
            <p:cNvSpPr/>
            <p:nvPr/>
          </p:nvSpPr>
          <p:spPr>
            <a:xfrm>
              <a:off x="4600715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2" name="object 522"/>
            <p:cNvSpPr/>
            <p:nvPr/>
          </p:nvSpPr>
          <p:spPr>
            <a:xfrm>
              <a:off x="4674079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3" name="object 523"/>
            <p:cNvSpPr/>
            <p:nvPr/>
          </p:nvSpPr>
          <p:spPr>
            <a:xfrm>
              <a:off x="4744622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4" name="object 524"/>
            <p:cNvSpPr/>
            <p:nvPr/>
          </p:nvSpPr>
          <p:spPr>
            <a:xfrm>
              <a:off x="4815164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5" name="object 525"/>
            <p:cNvSpPr/>
            <p:nvPr/>
          </p:nvSpPr>
          <p:spPr>
            <a:xfrm>
              <a:off x="4885707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6" name="object 526"/>
            <p:cNvSpPr/>
            <p:nvPr/>
          </p:nvSpPr>
          <p:spPr>
            <a:xfrm>
              <a:off x="4959071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7" name="object 527"/>
            <p:cNvSpPr/>
            <p:nvPr/>
          </p:nvSpPr>
          <p:spPr>
            <a:xfrm>
              <a:off x="5029614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8" name="object 528"/>
            <p:cNvSpPr/>
            <p:nvPr/>
          </p:nvSpPr>
          <p:spPr>
            <a:xfrm>
              <a:off x="5100156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9" name="object 529"/>
            <p:cNvSpPr/>
            <p:nvPr/>
          </p:nvSpPr>
          <p:spPr>
            <a:xfrm>
              <a:off x="5173520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0" name="object 530"/>
            <p:cNvSpPr/>
            <p:nvPr/>
          </p:nvSpPr>
          <p:spPr>
            <a:xfrm>
              <a:off x="4315724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1" name="object 531"/>
            <p:cNvSpPr/>
            <p:nvPr/>
          </p:nvSpPr>
          <p:spPr>
            <a:xfrm>
              <a:off x="4245181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2" name="object 532"/>
            <p:cNvSpPr/>
            <p:nvPr/>
          </p:nvSpPr>
          <p:spPr>
            <a:xfrm>
              <a:off x="4174639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3" name="object 533"/>
            <p:cNvSpPr/>
            <p:nvPr/>
          </p:nvSpPr>
          <p:spPr>
            <a:xfrm>
              <a:off x="5173520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4" name="object 534"/>
            <p:cNvSpPr/>
            <p:nvPr/>
          </p:nvSpPr>
          <p:spPr>
            <a:xfrm>
              <a:off x="5244062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5" name="object 535"/>
            <p:cNvSpPr txBox="1"/>
            <p:nvPr/>
          </p:nvSpPr>
          <p:spPr>
            <a:xfrm>
              <a:off x="5212807" y="3900008"/>
              <a:ext cx="63624" cy="113139"/>
            </a:xfrm>
            <a:prstGeom prst="rect">
              <a:avLst/>
            </a:prstGeom>
          </p:spPr>
          <p:txBody>
            <a:bodyPr vert="horz" wrap="square" lIns="0" tIns="9302" rIns="0" bIns="0" rtlCol="0">
              <a:spAutoFit/>
            </a:bodyPr>
            <a:lstStyle/>
            <a:p>
              <a:pPr marL="7441">
                <a:spcBef>
                  <a:spcPts val="73"/>
                </a:spcBef>
              </a:pPr>
              <a:r>
                <a:rPr sz="674" spc="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F</a:t>
              </a:r>
              <a:endParaRPr sz="674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36" name="object 536"/>
            <p:cNvSpPr txBox="1"/>
            <p:nvPr/>
          </p:nvSpPr>
          <p:spPr>
            <a:xfrm>
              <a:off x="5146045" y="3807501"/>
              <a:ext cx="74414" cy="169490"/>
            </a:xfrm>
            <a:prstGeom prst="rect">
              <a:avLst/>
            </a:prstGeom>
          </p:spPr>
          <p:txBody>
            <a:bodyPr vert="horz" wrap="square" lIns="0" tIns="7069" rIns="0" bIns="0" rtlCol="0">
              <a:spAutoFit/>
            </a:bodyPr>
            <a:lstStyle/>
            <a:p>
              <a:pPr marL="7441">
                <a:spcBef>
                  <a:spcPts val="56"/>
                </a:spcBef>
              </a:pPr>
              <a:r>
                <a:rPr sz="1055" i="1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x</a:t>
              </a:r>
              <a:endParaRPr sz="1055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37" name="object 537"/>
            <p:cNvSpPr/>
            <p:nvPr/>
          </p:nvSpPr>
          <p:spPr>
            <a:xfrm>
              <a:off x="4174639" y="2663882"/>
              <a:ext cx="0" cy="984870"/>
            </a:xfrm>
            <a:custGeom>
              <a:avLst/>
              <a:gdLst/>
              <a:ahLst/>
              <a:cxnLst/>
              <a:rect l="l" t="t" r="r" b="b"/>
              <a:pathLst>
                <a:path h="1680845">
                  <a:moveTo>
                    <a:pt x="0" y="1680678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8" name="object 538"/>
            <p:cNvSpPr/>
            <p:nvPr/>
          </p:nvSpPr>
          <p:spPr>
            <a:xfrm>
              <a:off x="4174640" y="3501926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9" name="object 539"/>
            <p:cNvSpPr/>
            <p:nvPr/>
          </p:nvSpPr>
          <p:spPr>
            <a:xfrm>
              <a:off x="4174640" y="3414454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0" name="object 540"/>
            <p:cNvSpPr/>
            <p:nvPr/>
          </p:nvSpPr>
          <p:spPr>
            <a:xfrm>
              <a:off x="4174640" y="3329803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1" name="object 541"/>
            <p:cNvSpPr/>
            <p:nvPr/>
          </p:nvSpPr>
          <p:spPr>
            <a:xfrm>
              <a:off x="4174640" y="3242330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2" name="object 542"/>
            <p:cNvSpPr/>
            <p:nvPr/>
          </p:nvSpPr>
          <p:spPr>
            <a:xfrm>
              <a:off x="4174639" y="3154857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3" name="object 543"/>
            <p:cNvSpPr/>
            <p:nvPr/>
          </p:nvSpPr>
          <p:spPr>
            <a:xfrm>
              <a:off x="4174640" y="3070206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4" name="object 544"/>
            <p:cNvSpPr/>
            <p:nvPr/>
          </p:nvSpPr>
          <p:spPr>
            <a:xfrm>
              <a:off x="4174640" y="2982734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5" name="object 545"/>
            <p:cNvSpPr/>
            <p:nvPr/>
          </p:nvSpPr>
          <p:spPr>
            <a:xfrm>
              <a:off x="4174640" y="2898083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6" name="object 546"/>
            <p:cNvSpPr/>
            <p:nvPr/>
          </p:nvSpPr>
          <p:spPr>
            <a:xfrm>
              <a:off x="4174640" y="2810611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7" name="object 547"/>
            <p:cNvSpPr/>
            <p:nvPr/>
          </p:nvSpPr>
          <p:spPr>
            <a:xfrm>
              <a:off x="4174639" y="2725959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8" name="object 548"/>
            <p:cNvSpPr/>
            <p:nvPr/>
          </p:nvSpPr>
          <p:spPr>
            <a:xfrm>
              <a:off x="4174639" y="2725959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9" name="object 549"/>
            <p:cNvSpPr/>
            <p:nvPr/>
          </p:nvSpPr>
          <p:spPr>
            <a:xfrm>
              <a:off x="4174639" y="3154857"/>
              <a:ext cx="1140023" cy="0"/>
            </a:xfrm>
            <a:custGeom>
              <a:avLst/>
              <a:gdLst/>
              <a:ahLst/>
              <a:cxnLst/>
              <a:rect l="l" t="t" r="r" b="b"/>
              <a:pathLst>
                <a:path w="1945640">
                  <a:moveTo>
                    <a:pt x="0" y="0"/>
                  </a:moveTo>
                  <a:lnTo>
                    <a:pt x="1945541" y="0"/>
                  </a:lnTo>
                </a:path>
              </a:pathLst>
            </a:custGeom>
            <a:ln w="963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0" name="object 550"/>
            <p:cNvSpPr/>
            <p:nvPr/>
          </p:nvSpPr>
          <p:spPr>
            <a:xfrm>
              <a:off x="4174639" y="3527321"/>
              <a:ext cx="1140023" cy="73670"/>
            </a:xfrm>
            <a:custGeom>
              <a:avLst/>
              <a:gdLst/>
              <a:ahLst/>
              <a:cxnLst/>
              <a:rect l="l" t="t" r="r" b="b"/>
              <a:pathLst>
                <a:path w="1945640" h="125729">
                  <a:moveTo>
                    <a:pt x="1945542" y="0"/>
                  </a:moveTo>
                  <a:lnTo>
                    <a:pt x="0" y="0"/>
                  </a:lnTo>
                  <a:lnTo>
                    <a:pt x="0" y="125208"/>
                  </a:lnTo>
                  <a:lnTo>
                    <a:pt x="1945542" y="125208"/>
                  </a:lnTo>
                  <a:lnTo>
                    <a:pt x="1945542" y="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1" name="object 551"/>
            <p:cNvSpPr/>
            <p:nvPr/>
          </p:nvSpPr>
          <p:spPr>
            <a:xfrm>
              <a:off x="4614825" y="3524500"/>
              <a:ext cx="285005" cy="0"/>
            </a:xfrm>
            <a:custGeom>
              <a:avLst/>
              <a:gdLst/>
              <a:ahLst/>
              <a:cxnLst/>
              <a:rect l="l" t="t" r="r" b="b"/>
              <a:pathLst>
                <a:path w="486409">
                  <a:moveTo>
                    <a:pt x="0" y="0"/>
                  </a:moveTo>
                  <a:lnTo>
                    <a:pt x="486384" y="0"/>
                  </a:lnTo>
                </a:path>
              </a:pathLst>
            </a:custGeom>
            <a:ln w="9631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2" name="object 552"/>
            <p:cNvSpPr/>
            <p:nvPr/>
          </p:nvSpPr>
          <p:spPr>
            <a:xfrm>
              <a:off x="4442700" y="3366485"/>
              <a:ext cx="0" cy="62136"/>
            </a:xfrm>
            <a:custGeom>
              <a:avLst/>
              <a:gdLst/>
              <a:ahLst/>
              <a:cxnLst/>
              <a:rect l="l" t="t" r="r" b="b"/>
              <a:pathLst>
                <a:path h="106045">
                  <a:moveTo>
                    <a:pt x="0" y="105945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3" name="object 553"/>
            <p:cNvSpPr/>
            <p:nvPr/>
          </p:nvSpPr>
          <p:spPr>
            <a:xfrm>
              <a:off x="4434235" y="3366485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4" name="object 554"/>
            <p:cNvSpPr/>
            <p:nvPr/>
          </p:nvSpPr>
          <p:spPr>
            <a:xfrm>
              <a:off x="4442700" y="3459602"/>
              <a:ext cx="0" cy="65112"/>
            </a:xfrm>
            <a:custGeom>
              <a:avLst/>
              <a:gdLst/>
              <a:ahLst/>
              <a:cxnLst/>
              <a:rect l="l" t="t" r="r" b="b"/>
              <a:pathLst>
                <a:path h="111125">
                  <a:moveTo>
                    <a:pt x="0" y="0"/>
                  </a:moveTo>
                  <a:lnTo>
                    <a:pt x="0" y="110761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5" name="object 555"/>
            <p:cNvSpPr/>
            <p:nvPr/>
          </p:nvSpPr>
          <p:spPr>
            <a:xfrm>
              <a:off x="4434235" y="3524500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6" name="object 556"/>
            <p:cNvSpPr/>
            <p:nvPr/>
          </p:nvSpPr>
          <p:spPr>
            <a:xfrm>
              <a:off x="4758731" y="2974269"/>
              <a:ext cx="0" cy="70693"/>
            </a:xfrm>
            <a:custGeom>
              <a:avLst/>
              <a:gdLst/>
              <a:ahLst/>
              <a:cxnLst/>
              <a:rect l="l" t="t" r="r" b="b"/>
              <a:pathLst>
                <a:path h="120650">
                  <a:moveTo>
                    <a:pt x="0" y="120392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7" name="object 557"/>
            <p:cNvSpPr/>
            <p:nvPr/>
          </p:nvSpPr>
          <p:spPr>
            <a:xfrm>
              <a:off x="4747444" y="2974269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8" name="object 558"/>
            <p:cNvSpPr/>
            <p:nvPr/>
          </p:nvSpPr>
          <p:spPr>
            <a:xfrm>
              <a:off x="4758731" y="3075850"/>
              <a:ext cx="0" cy="68089"/>
            </a:xfrm>
            <a:custGeom>
              <a:avLst/>
              <a:gdLst/>
              <a:ahLst/>
              <a:cxnLst/>
              <a:rect l="l" t="t" r="r" b="b"/>
              <a:pathLst>
                <a:path h="116204">
                  <a:moveTo>
                    <a:pt x="0" y="0"/>
                  </a:moveTo>
                  <a:lnTo>
                    <a:pt x="0" y="115576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9" name="object 559"/>
            <p:cNvSpPr/>
            <p:nvPr/>
          </p:nvSpPr>
          <p:spPr>
            <a:xfrm>
              <a:off x="4747444" y="3143571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0" name="object 560"/>
            <p:cNvSpPr/>
            <p:nvPr/>
          </p:nvSpPr>
          <p:spPr>
            <a:xfrm>
              <a:off x="5117086" y="3143571"/>
              <a:ext cx="0" cy="65112"/>
            </a:xfrm>
            <a:custGeom>
              <a:avLst/>
              <a:gdLst/>
              <a:ahLst/>
              <a:cxnLst/>
              <a:rect l="l" t="t" r="r" b="b"/>
              <a:pathLst>
                <a:path h="111125">
                  <a:moveTo>
                    <a:pt x="0" y="110761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1" name="object 561"/>
            <p:cNvSpPr/>
            <p:nvPr/>
          </p:nvSpPr>
          <p:spPr>
            <a:xfrm>
              <a:off x="5105800" y="3143571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2" name="object 562"/>
            <p:cNvSpPr/>
            <p:nvPr/>
          </p:nvSpPr>
          <p:spPr>
            <a:xfrm>
              <a:off x="5117086" y="3239509"/>
              <a:ext cx="0" cy="65112"/>
            </a:xfrm>
            <a:custGeom>
              <a:avLst/>
              <a:gdLst/>
              <a:ahLst/>
              <a:cxnLst/>
              <a:rect l="l" t="t" r="r" b="b"/>
              <a:pathLst>
                <a:path h="111125">
                  <a:moveTo>
                    <a:pt x="0" y="0"/>
                  </a:moveTo>
                  <a:lnTo>
                    <a:pt x="0" y="110761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3" name="object 563"/>
            <p:cNvSpPr/>
            <p:nvPr/>
          </p:nvSpPr>
          <p:spPr>
            <a:xfrm>
              <a:off x="5105800" y="3304407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4" name="object 564"/>
            <p:cNvSpPr/>
            <p:nvPr/>
          </p:nvSpPr>
          <p:spPr>
            <a:xfrm>
              <a:off x="5101567" y="3207059"/>
              <a:ext cx="31254" cy="31254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485" y="0"/>
                  </a:moveTo>
                  <a:lnTo>
                    <a:pt x="16179" y="2081"/>
                  </a:lnTo>
                  <a:lnTo>
                    <a:pt x="7760" y="7757"/>
                  </a:lnTo>
                  <a:lnTo>
                    <a:pt x="2082" y="16176"/>
                  </a:lnTo>
                  <a:lnTo>
                    <a:pt x="0" y="26485"/>
                  </a:lnTo>
                  <a:lnTo>
                    <a:pt x="2082" y="36795"/>
                  </a:lnTo>
                  <a:lnTo>
                    <a:pt x="7760" y="45214"/>
                  </a:lnTo>
                  <a:lnTo>
                    <a:pt x="16179" y="50891"/>
                  </a:lnTo>
                  <a:lnTo>
                    <a:pt x="26485" y="52972"/>
                  </a:lnTo>
                  <a:lnTo>
                    <a:pt x="36792" y="50891"/>
                  </a:lnTo>
                  <a:lnTo>
                    <a:pt x="45212" y="45214"/>
                  </a:lnTo>
                  <a:lnTo>
                    <a:pt x="50890" y="36795"/>
                  </a:lnTo>
                  <a:lnTo>
                    <a:pt x="52972" y="26485"/>
                  </a:lnTo>
                  <a:lnTo>
                    <a:pt x="50890" y="16176"/>
                  </a:lnTo>
                  <a:lnTo>
                    <a:pt x="45212" y="7757"/>
                  </a:lnTo>
                  <a:lnTo>
                    <a:pt x="36792" y="2081"/>
                  </a:lnTo>
                  <a:lnTo>
                    <a:pt x="264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5" name="object 565"/>
            <p:cNvSpPr/>
            <p:nvPr/>
          </p:nvSpPr>
          <p:spPr>
            <a:xfrm>
              <a:off x="4743210" y="3043400"/>
              <a:ext cx="31254" cy="31254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487" y="0"/>
                  </a:moveTo>
                  <a:lnTo>
                    <a:pt x="16180" y="2081"/>
                  </a:lnTo>
                  <a:lnTo>
                    <a:pt x="7760" y="7758"/>
                  </a:lnTo>
                  <a:lnTo>
                    <a:pt x="2082" y="16177"/>
                  </a:lnTo>
                  <a:lnTo>
                    <a:pt x="0" y="26487"/>
                  </a:lnTo>
                  <a:lnTo>
                    <a:pt x="2082" y="36796"/>
                  </a:lnTo>
                  <a:lnTo>
                    <a:pt x="7760" y="45215"/>
                  </a:lnTo>
                  <a:lnTo>
                    <a:pt x="16180" y="50891"/>
                  </a:lnTo>
                  <a:lnTo>
                    <a:pt x="26487" y="52972"/>
                  </a:lnTo>
                  <a:lnTo>
                    <a:pt x="36793" y="50891"/>
                  </a:lnTo>
                  <a:lnTo>
                    <a:pt x="45212" y="45215"/>
                  </a:lnTo>
                  <a:lnTo>
                    <a:pt x="50890" y="36796"/>
                  </a:lnTo>
                  <a:lnTo>
                    <a:pt x="52972" y="26487"/>
                  </a:lnTo>
                  <a:lnTo>
                    <a:pt x="50890" y="16177"/>
                  </a:lnTo>
                  <a:lnTo>
                    <a:pt x="45212" y="7758"/>
                  </a:lnTo>
                  <a:lnTo>
                    <a:pt x="36793" y="2081"/>
                  </a:lnTo>
                  <a:lnTo>
                    <a:pt x="264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6" name="object 566"/>
            <p:cNvSpPr/>
            <p:nvPr/>
          </p:nvSpPr>
          <p:spPr>
            <a:xfrm>
              <a:off x="4427181" y="3429973"/>
              <a:ext cx="31254" cy="31254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485" y="0"/>
                  </a:moveTo>
                  <a:lnTo>
                    <a:pt x="16179" y="2081"/>
                  </a:lnTo>
                  <a:lnTo>
                    <a:pt x="7760" y="7757"/>
                  </a:lnTo>
                  <a:lnTo>
                    <a:pt x="2082" y="16176"/>
                  </a:lnTo>
                  <a:lnTo>
                    <a:pt x="0" y="26485"/>
                  </a:lnTo>
                  <a:lnTo>
                    <a:pt x="2082" y="36796"/>
                  </a:lnTo>
                  <a:lnTo>
                    <a:pt x="7760" y="45215"/>
                  </a:lnTo>
                  <a:lnTo>
                    <a:pt x="16179" y="50891"/>
                  </a:lnTo>
                  <a:lnTo>
                    <a:pt x="26485" y="52972"/>
                  </a:lnTo>
                  <a:lnTo>
                    <a:pt x="36792" y="50891"/>
                  </a:lnTo>
                  <a:lnTo>
                    <a:pt x="45212" y="45215"/>
                  </a:lnTo>
                  <a:lnTo>
                    <a:pt x="50890" y="36796"/>
                  </a:lnTo>
                  <a:lnTo>
                    <a:pt x="52972" y="26485"/>
                  </a:lnTo>
                  <a:lnTo>
                    <a:pt x="50890" y="16176"/>
                  </a:lnTo>
                  <a:lnTo>
                    <a:pt x="45212" y="7757"/>
                  </a:lnTo>
                  <a:lnTo>
                    <a:pt x="36792" y="2081"/>
                  </a:lnTo>
                  <a:lnTo>
                    <a:pt x="264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7" name="object 567"/>
            <p:cNvSpPr/>
            <p:nvPr/>
          </p:nvSpPr>
          <p:spPr>
            <a:xfrm>
              <a:off x="4174639" y="3648654"/>
              <a:ext cx="1140023" cy="0"/>
            </a:xfrm>
            <a:custGeom>
              <a:avLst/>
              <a:gdLst/>
              <a:ahLst/>
              <a:cxnLst/>
              <a:rect l="l" t="t" r="r" b="b"/>
              <a:pathLst>
                <a:path w="1945640">
                  <a:moveTo>
                    <a:pt x="0" y="0"/>
                  </a:moveTo>
                  <a:lnTo>
                    <a:pt x="1945541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8" name="object 568"/>
            <p:cNvSpPr/>
            <p:nvPr/>
          </p:nvSpPr>
          <p:spPr>
            <a:xfrm>
              <a:off x="4315724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9" name="object 569"/>
            <p:cNvSpPr/>
            <p:nvPr/>
          </p:nvSpPr>
          <p:spPr>
            <a:xfrm>
              <a:off x="4386267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0" name="object 570"/>
            <p:cNvSpPr/>
            <p:nvPr/>
          </p:nvSpPr>
          <p:spPr>
            <a:xfrm>
              <a:off x="4459631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1" name="object 571"/>
            <p:cNvSpPr/>
            <p:nvPr/>
          </p:nvSpPr>
          <p:spPr>
            <a:xfrm>
              <a:off x="4530173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2" name="object 572"/>
            <p:cNvSpPr/>
            <p:nvPr/>
          </p:nvSpPr>
          <p:spPr>
            <a:xfrm>
              <a:off x="4600715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3" name="object 573"/>
            <p:cNvSpPr/>
            <p:nvPr/>
          </p:nvSpPr>
          <p:spPr>
            <a:xfrm>
              <a:off x="4674079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4" name="object 574"/>
            <p:cNvSpPr/>
            <p:nvPr/>
          </p:nvSpPr>
          <p:spPr>
            <a:xfrm>
              <a:off x="4744622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5" name="object 575"/>
            <p:cNvSpPr/>
            <p:nvPr/>
          </p:nvSpPr>
          <p:spPr>
            <a:xfrm>
              <a:off x="4815164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6" name="object 576"/>
            <p:cNvSpPr/>
            <p:nvPr/>
          </p:nvSpPr>
          <p:spPr>
            <a:xfrm>
              <a:off x="4885707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7" name="object 577"/>
            <p:cNvSpPr/>
            <p:nvPr/>
          </p:nvSpPr>
          <p:spPr>
            <a:xfrm>
              <a:off x="4959071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8" name="object 578"/>
            <p:cNvSpPr/>
            <p:nvPr/>
          </p:nvSpPr>
          <p:spPr>
            <a:xfrm>
              <a:off x="5029614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9" name="object 579"/>
            <p:cNvSpPr/>
            <p:nvPr/>
          </p:nvSpPr>
          <p:spPr>
            <a:xfrm>
              <a:off x="5100156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0" name="object 580"/>
            <p:cNvSpPr/>
            <p:nvPr/>
          </p:nvSpPr>
          <p:spPr>
            <a:xfrm>
              <a:off x="5173520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1" name="object 581"/>
            <p:cNvSpPr/>
            <p:nvPr/>
          </p:nvSpPr>
          <p:spPr>
            <a:xfrm>
              <a:off x="4315724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2" name="object 582"/>
            <p:cNvSpPr/>
            <p:nvPr/>
          </p:nvSpPr>
          <p:spPr>
            <a:xfrm>
              <a:off x="4245181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3" name="object 583"/>
            <p:cNvSpPr/>
            <p:nvPr/>
          </p:nvSpPr>
          <p:spPr>
            <a:xfrm>
              <a:off x="4174639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4" name="object 584"/>
            <p:cNvSpPr/>
            <p:nvPr/>
          </p:nvSpPr>
          <p:spPr>
            <a:xfrm>
              <a:off x="5173520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5" name="object 585"/>
            <p:cNvSpPr/>
            <p:nvPr/>
          </p:nvSpPr>
          <p:spPr>
            <a:xfrm>
              <a:off x="5244062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6" name="object 586"/>
            <p:cNvSpPr/>
            <p:nvPr/>
          </p:nvSpPr>
          <p:spPr>
            <a:xfrm>
              <a:off x="4174639" y="2663882"/>
              <a:ext cx="0" cy="984870"/>
            </a:xfrm>
            <a:custGeom>
              <a:avLst/>
              <a:gdLst/>
              <a:ahLst/>
              <a:cxnLst/>
              <a:rect l="l" t="t" r="r" b="b"/>
              <a:pathLst>
                <a:path h="1680845">
                  <a:moveTo>
                    <a:pt x="0" y="1680678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7" name="object 587"/>
            <p:cNvSpPr/>
            <p:nvPr/>
          </p:nvSpPr>
          <p:spPr>
            <a:xfrm>
              <a:off x="4174639" y="3586577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8" name="object 588"/>
            <p:cNvSpPr/>
            <p:nvPr/>
          </p:nvSpPr>
          <p:spPr>
            <a:xfrm>
              <a:off x="4174640" y="3501926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9" name="object 589"/>
            <p:cNvSpPr/>
            <p:nvPr/>
          </p:nvSpPr>
          <p:spPr>
            <a:xfrm>
              <a:off x="4174640" y="3414454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0" name="object 590"/>
            <p:cNvSpPr/>
            <p:nvPr/>
          </p:nvSpPr>
          <p:spPr>
            <a:xfrm>
              <a:off x="4174640" y="3329803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1" name="object 591"/>
            <p:cNvSpPr/>
            <p:nvPr/>
          </p:nvSpPr>
          <p:spPr>
            <a:xfrm>
              <a:off x="4174640" y="3242330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2" name="object 592"/>
            <p:cNvSpPr/>
            <p:nvPr/>
          </p:nvSpPr>
          <p:spPr>
            <a:xfrm>
              <a:off x="4174639" y="3154857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3" name="object 593"/>
            <p:cNvSpPr/>
            <p:nvPr/>
          </p:nvSpPr>
          <p:spPr>
            <a:xfrm>
              <a:off x="4174640" y="3070206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4" name="object 594"/>
            <p:cNvSpPr/>
            <p:nvPr/>
          </p:nvSpPr>
          <p:spPr>
            <a:xfrm>
              <a:off x="4174640" y="2982734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5" name="object 595"/>
            <p:cNvSpPr/>
            <p:nvPr/>
          </p:nvSpPr>
          <p:spPr>
            <a:xfrm>
              <a:off x="4174640" y="2898083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6" name="object 596"/>
            <p:cNvSpPr/>
            <p:nvPr/>
          </p:nvSpPr>
          <p:spPr>
            <a:xfrm>
              <a:off x="4174640" y="2810611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7" name="object 597"/>
            <p:cNvSpPr/>
            <p:nvPr/>
          </p:nvSpPr>
          <p:spPr>
            <a:xfrm>
              <a:off x="4174639" y="2725959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8" name="object 598"/>
            <p:cNvSpPr/>
            <p:nvPr/>
          </p:nvSpPr>
          <p:spPr>
            <a:xfrm>
              <a:off x="4174639" y="3586577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9" name="object 599"/>
            <p:cNvSpPr/>
            <p:nvPr/>
          </p:nvSpPr>
          <p:spPr>
            <a:xfrm>
              <a:off x="4174639" y="2725959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0" name="object 600"/>
            <p:cNvSpPr/>
            <p:nvPr/>
          </p:nvSpPr>
          <p:spPr>
            <a:xfrm>
              <a:off x="4174640" y="1676288"/>
              <a:ext cx="1140023" cy="987847"/>
            </a:xfrm>
            <a:custGeom>
              <a:avLst/>
              <a:gdLst/>
              <a:ahLst/>
              <a:cxnLst/>
              <a:rect l="l" t="t" r="r" b="b"/>
              <a:pathLst>
                <a:path w="1945640" h="1685925">
                  <a:moveTo>
                    <a:pt x="0" y="1685494"/>
                  </a:moveTo>
                  <a:lnTo>
                    <a:pt x="1945541" y="1685494"/>
                  </a:lnTo>
                  <a:lnTo>
                    <a:pt x="1945541" y="0"/>
                  </a:lnTo>
                  <a:lnTo>
                    <a:pt x="0" y="0"/>
                  </a:lnTo>
                  <a:lnTo>
                    <a:pt x="0" y="1685494"/>
                  </a:lnTo>
                  <a:close/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1" name="object 601"/>
            <p:cNvSpPr/>
            <p:nvPr/>
          </p:nvSpPr>
          <p:spPr>
            <a:xfrm>
              <a:off x="4177461" y="2167264"/>
              <a:ext cx="1134322" cy="56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2" name="object 602"/>
            <p:cNvSpPr/>
            <p:nvPr/>
          </p:nvSpPr>
          <p:spPr>
            <a:xfrm>
              <a:off x="4174639" y="2663883"/>
              <a:ext cx="1140023" cy="0"/>
            </a:xfrm>
            <a:custGeom>
              <a:avLst/>
              <a:gdLst/>
              <a:ahLst/>
              <a:cxnLst/>
              <a:rect l="l" t="t" r="r" b="b"/>
              <a:pathLst>
                <a:path w="1945640">
                  <a:moveTo>
                    <a:pt x="0" y="0"/>
                  </a:moveTo>
                  <a:lnTo>
                    <a:pt x="1945541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3" name="object 603"/>
            <p:cNvSpPr/>
            <p:nvPr/>
          </p:nvSpPr>
          <p:spPr>
            <a:xfrm>
              <a:off x="4315724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4" name="object 604"/>
            <p:cNvSpPr/>
            <p:nvPr/>
          </p:nvSpPr>
          <p:spPr>
            <a:xfrm>
              <a:off x="4386267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5" name="object 605"/>
            <p:cNvSpPr/>
            <p:nvPr/>
          </p:nvSpPr>
          <p:spPr>
            <a:xfrm>
              <a:off x="4459631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6" name="object 606"/>
            <p:cNvSpPr/>
            <p:nvPr/>
          </p:nvSpPr>
          <p:spPr>
            <a:xfrm>
              <a:off x="4530173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7" name="object 607"/>
            <p:cNvSpPr/>
            <p:nvPr/>
          </p:nvSpPr>
          <p:spPr>
            <a:xfrm>
              <a:off x="4600715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8" name="object 608"/>
            <p:cNvSpPr/>
            <p:nvPr/>
          </p:nvSpPr>
          <p:spPr>
            <a:xfrm>
              <a:off x="4674079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9" name="object 609"/>
            <p:cNvSpPr/>
            <p:nvPr/>
          </p:nvSpPr>
          <p:spPr>
            <a:xfrm>
              <a:off x="4744622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0" name="object 610"/>
            <p:cNvSpPr/>
            <p:nvPr/>
          </p:nvSpPr>
          <p:spPr>
            <a:xfrm>
              <a:off x="4815164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1" name="object 611"/>
            <p:cNvSpPr/>
            <p:nvPr/>
          </p:nvSpPr>
          <p:spPr>
            <a:xfrm>
              <a:off x="4885707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2" name="object 612"/>
            <p:cNvSpPr/>
            <p:nvPr/>
          </p:nvSpPr>
          <p:spPr>
            <a:xfrm>
              <a:off x="4959071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3" name="object 613"/>
            <p:cNvSpPr/>
            <p:nvPr/>
          </p:nvSpPr>
          <p:spPr>
            <a:xfrm>
              <a:off x="5029614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4" name="object 614"/>
            <p:cNvSpPr/>
            <p:nvPr/>
          </p:nvSpPr>
          <p:spPr>
            <a:xfrm>
              <a:off x="5100156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5" name="object 615"/>
            <p:cNvSpPr/>
            <p:nvPr/>
          </p:nvSpPr>
          <p:spPr>
            <a:xfrm>
              <a:off x="5173520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6" name="object 616"/>
            <p:cNvSpPr/>
            <p:nvPr/>
          </p:nvSpPr>
          <p:spPr>
            <a:xfrm>
              <a:off x="4315724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7" name="object 617"/>
            <p:cNvSpPr/>
            <p:nvPr/>
          </p:nvSpPr>
          <p:spPr>
            <a:xfrm>
              <a:off x="4245181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8" name="object 618"/>
            <p:cNvSpPr/>
            <p:nvPr/>
          </p:nvSpPr>
          <p:spPr>
            <a:xfrm>
              <a:off x="4174639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9" name="object 619"/>
            <p:cNvSpPr/>
            <p:nvPr/>
          </p:nvSpPr>
          <p:spPr>
            <a:xfrm>
              <a:off x="5173520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0" name="object 620"/>
            <p:cNvSpPr/>
            <p:nvPr/>
          </p:nvSpPr>
          <p:spPr>
            <a:xfrm>
              <a:off x="5244062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1" name="object 621"/>
            <p:cNvSpPr/>
            <p:nvPr/>
          </p:nvSpPr>
          <p:spPr>
            <a:xfrm>
              <a:off x="4174639" y="1676288"/>
              <a:ext cx="0" cy="987847"/>
            </a:xfrm>
            <a:custGeom>
              <a:avLst/>
              <a:gdLst/>
              <a:ahLst/>
              <a:cxnLst/>
              <a:rect l="l" t="t" r="r" b="b"/>
              <a:pathLst>
                <a:path h="1685925">
                  <a:moveTo>
                    <a:pt x="0" y="1685494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2" name="object 622"/>
            <p:cNvSpPr/>
            <p:nvPr/>
          </p:nvSpPr>
          <p:spPr>
            <a:xfrm>
              <a:off x="4174640" y="2514332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3" name="object 623"/>
            <p:cNvSpPr/>
            <p:nvPr/>
          </p:nvSpPr>
          <p:spPr>
            <a:xfrm>
              <a:off x="4174639" y="2426859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4" name="object 624"/>
            <p:cNvSpPr/>
            <p:nvPr/>
          </p:nvSpPr>
          <p:spPr>
            <a:xfrm>
              <a:off x="4174639" y="2342208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5" name="object 625"/>
            <p:cNvSpPr/>
            <p:nvPr/>
          </p:nvSpPr>
          <p:spPr>
            <a:xfrm>
              <a:off x="4174639" y="225473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6" name="object 626"/>
            <p:cNvSpPr/>
            <p:nvPr/>
          </p:nvSpPr>
          <p:spPr>
            <a:xfrm>
              <a:off x="4174640" y="217008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7" name="object 627"/>
            <p:cNvSpPr/>
            <p:nvPr/>
          </p:nvSpPr>
          <p:spPr>
            <a:xfrm>
              <a:off x="4174639" y="208261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8" name="object 628"/>
            <p:cNvSpPr/>
            <p:nvPr/>
          </p:nvSpPr>
          <p:spPr>
            <a:xfrm>
              <a:off x="4174639" y="199796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9" name="object 629"/>
            <p:cNvSpPr/>
            <p:nvPr/>
          </p:nvSpPr>
          <p:spPr>
            <a:xfrm>
              <a:off x="4174639" y="1910489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30" name="object 630"/>
            <p:cNvSpPr/>
            <p:nvPr/>
          </p:nvSpPr>
          <p:spPr>
            <a:xfrm>
              <a:off x="4174640" y="1825838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31" name="object 631"/>
            <p:cNvSpPr/>
            <p:nvPr/>
          </p:nvSpPr>
          <p:spPr>
            <a:xfrm>
              <a:off x="4174640" y="2514332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32" name="object 632"/>
            <p:cNvSpPr/>
            <p:nvPr/>
          </p:nvSpPr>
          <p:spPr>
            <a:xfrm>
              <a:off x="4174640" y="1825838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33" name="object 633"/>
            <p:cNvSpPr/>
            <p:nvPr/>
          </p:nvSpPr>
          <p:spPr>
            <a:xfrm>
              <a:off x="4174639" y="173836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34" name="object 634"/>
            <p:cNvSpPr/>
            <p:nvPr/>
          </p:nvSpPr>
          <p:spPr>
            <a:xfrm>
              <a:off x="4174639" y="2170085"/>
              <a:ext cx="1140023" cy="0"/>
            </a:xfrm>
            <a:custGeom>
              <a:avLst/>
              <a:gdLst/>
              <a:ahLst/>
              <a:cxnLst/>
              <a:rect l="l" t="t" r="r" b="b"/>
              <a:pathLst>
                <a:path w="1945640">
                  <a:moveTo>
                    <a:pt x="0" y="0"/>
                  </a:moveTo>
                  <a:lnTo>
                    <a:pt x="1945541" y="0"/>
                  </a:lnTo>
                </a:path>
              </a:pathLst>
            </a:custGeom>
            <a:ln w="963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35" name="object 635"/>
            <p:cNvSpPr/>
            <p:nvPr/>
          </p:nvSpPr>
          <p:spPr>
            <a:xfrm>
              <a:off x="4174639" y="2597795"/>
              <a:ext cx="1140023" cy="0"/>
            </a:xfrm>
            <a:custGeom>
              <a:avLst/>
              <a:gdLst/>
              <a:ahLst/>
              <a:cxnLst/>
              <a:rect l="l" t="t" r="r" b="b"/>
              <a:pathLst>
                <a:path w="1945640">
                  <a:moveTo>
                    <a:pt x="0" y="0"/>
                  </a:moveTo>
                  <a:lnTo>
                    <a:pt x="1945542" y="0"/>
                  </a:lnTo>
                </a:path>
              </a:pathLst>
            </a:custGeom>
            <a:ln w="5333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36" name="object 636"/>
            <p:cNvSpPr/>
            <p:nvPr/>
          </p:nvSpPr>
          <p:spPr>
            <a:xfrm>
              <a:off x="4174639" y="2571006"/>
              <a:ext cx="725537" cy="0"/>
            </a:xfrm>
            <a:custGeom>
              <a:avLst/>
              <a:gdLst/>
              <a:ahLst/>
              <a:cxnLst/>
              <a:rect l="l" t="t" r="r" b="b"/>
              <a:pathLst>
                <a:path w="1238250">
                  <a:moveTo>
                    <a:pt x="0" y="0"/>
                  </a:moveTo>
                  <a:lnTo>
                    <a:pt x="1237634" y="0"/>
                  </a:lnTo>
                </a:path>
              </a:pathLst>
            </a:custGeom>
            <a:ln w="38100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37" name="object 637"/>
            <p:cNvSpPr/>
            <p:nvPr/>
          </p:nvSpPr>
          <p:spPr>
            <a:xfrm>
              <a:off x="4174639" y="2549797"/>
              <a:ext cx="440531" cy="0"/>
            </a:xfrm>
            <a:custGeom>
              <a:avLst/>
              <a:gdLst/>
              <a:ahLst/>
              <a:cxnLst/>
              <a:rect l="l" t="t" r="r" b="b"/>
              <a:pathLst>
                <a:path w="751840">
                  <a:moveTo>
                    <a:pt x="0" y="0"/>
                  </a:moveTo>
                  <a:lnTo>
                    <a:pt x="751249" y="0"/>
                  </a:lnTo>
                </a:path>
              </a:pathLst>
            </a:custGeom>
            <a:ln w="34290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38" name="object 638"/>
            <p:cNvSpPr/>
            <p:nvPr/>
          </p:nvSpPr>
          <p:spPr>
            <a:xfrm>
              <a:off x="4442700" y="2076969"/>
              <a:ext cx="0" cy="56555"/>
            </a:xfrm>
            <a:custGeom>
              <a:avLst/>
              <a:gdLst/>
              <a:ahLst/>
              <a:cxnLst/>
              <a:rect l="l" t="t" r="r" b="b"/>
              <a:pathLst>
                <a:path h="96520">
                  <a:moveTo>
                    <a:pt x="0" y="96313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39" name="object 639"/>
            <p:cNvSpPr/>
            <p:nvPr/>
          </p:nvSpPr>
          <p:spPr>
            <a:xfrm>
              <a:off x="4434235" y="2076969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0" name="object 640"/>
            <p:cNvSpPr/>
            <p:nvPr/>
          </p:nvSpPr>
          <p:spPr>
            <a:xfrm>
              <a:off x="4442700" y="2164442"/>
              <a:ext cx="0" cy="59531"/>
            </a:xfrm>
            <a:custGeom>
              <a:avLst/>
              <a:gdLst/>
              <a:ahLst/>
              <a:cxnLst/>
              <a:rect l="l" t="t" r="r" b="b"/>
              <a:pathLst>
                <a:path h="101600">
                  <a:moveTo>
                    <a:pt x="0" y="0"/>
                  </a:moveTo>
                  <a:lnTo>
                    <a:pt x="0" y="101129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1" name="object 641"/>
            <p:cNvSpPr/>
            <p:nvPr/>
          </p:nvSpPr>
          <p:spPr>
            <a:xfrm>
              <a:off x="4434235" y="2223697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2" name="object 642"/>
            <p:cNvSpPr/>
            <p:nvPr/>
          </p:nvSpPr>
          <p:spPr>
            <a:xfrm>
              <a:off x="4758731" y="2096721"/>
              <a:ext cx="0" cy="36835"/>
            </a:xfrm>
            <a:custGeom>
              <a:avLst/>
              <a:gdLst/>
              <a:ahLst/>
              <a:cxnLst/>
              <a:rect l="l" t="t" r="r" b="b"/>
              <a:pathLst>
                <a:path h="62864">
                  <a:moveTo>
                    <a:pt x="0" y="62604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3" name="object 643"/>
            <p:cNvSpPr/>
            <p:nvPr/>
          </p:nvSpPr>
          <p:spPr>
            <a:xfrm>
              <a:off x="4747444" y="2096721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4" name="object 644"/>
            <p:cNvSpPr/>
            <p:nvPr/>
          </p:nvSpPr>
          <p:spPr>
            <a:xfrm>
              <a:off x="4758731" y="2164442"/>
              <a:ext cx="0" cy="39812"/>
            </a:xfrm>
            <a:custGeom>
              <a:avLst/>
              <a:gdLst/>
              <a:ahLst/>
              <a:cxnLst/>
              <a:rect l="l" t="t" r="r" b="b"/>
              <a:pathLst>
                <a:path h="67945">
                  <a:moveTo>
                    <a:pt x="0" y="0"/>
                  </a:moveTo>
                  <a:lnTo>
                    <a:pt x="0" y="67419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5" name="object 645"/>
            <p:cNvSpPr/>
            <p:nvPr/>
          </p:nvSpPr>
          <p:spPr>
            <a:xfrm>
              <a:off x="4747444" y="2203946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6" name="object 646"/>
            <p:cNvSpPr/>
            <p:nvPr/>
          </p:nvSpPr>
          <p:spPr>
            <a:xfrm>
              <a:off x="5117086" y="2178550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28894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7" name="object 647"/>
            <p:cNvSpPr/>
            <p:nvPr/>
          </p:nvSpPr>
          <p:spPr>
            <a:xfrm>
              <a:off x="5105800" y="2178550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8" name="object 648"/>
            <p:cNvSpPr/>
            <p:nvPr/>
          </p:nvSpPr>
          <p:spPr>
            <a:xfrm>
              <a:off x="5117086" y="2226519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9" name="object 649"/>
            <p:cNvSpPr/>
            <p:nvPr/>
          </p:nvSpPr>
          <p:spPr>
            <a:xfrm>
              <a:off x="5105800" y="2243449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0" name="object 650"/>
            <p:cNvSpPr/>
            <p:nvPr/>
          </p:nvSpPr>
          <p:spPr>
            <a:xfrm>
              <a:off x="5101567" y="2196891"/>
              <a:ext cx="31254" cy="31254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485" y="0"/>
                  </a:moveTo>
                  <a:lnTo>
                    <a:pt x="16179" y="2082"/>
                  </a:lnTo>
                  <a:lnTo>
                    <a:pt x="7760" y="7760"/>
                  </a:lnTo>
                  <a:lnTo>
                    <a:pt x="2082" y="16180"/>
                  </a:lnTo>
                  <a:lnTo>
                    <a:pt x="0" y="26487"/>
                  </a:lnTo>
                  <a:lnTo>
                    <a:pt x="2082" y="36793"/>
                  </a:lnTo>
                  <a:lnTo>
                    <a:pt x="7760" y="45212"/>
                  </a:lnTo>
                  <a:lnTo>
                    <a:pt x="16179" y="50890"/>
                  </a:lnTo>
                  <a:lnTo>
                    <a:pt x="26485" y="52972"/>
                  </a:lnTo>
                  <a:lnTo>
                    <a:pt x="36792" y="50890"/>
                  </a:lnTo>
                  <a:lnTo>
                    <a:pt x="45212" y="45212"/>
                  </a:lnTo>
                  <a:lnTo>
                    <a:pt x="50890" y="36793"/>
                  </a:lnTo>
                  <a:lnTo>
                    <a:pt x="52972" y="26487"/>
                  </a:lnTo>
                  <a:lnTo>
                    <a:pt x="50890" y="16180"/>
                  </a:lnTo>
                  <a:lnTo>
                    <a:pt x="45212" y="7760"/>
                  </a:lnTo>
                  <a:lnTo>
                    <a:pt x="36792" y="2082"/>
                  </a:lnTo>
                  <a:lnTo>
                    <a:pt x="264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1" name="object 651"/>
            <p:cNvSpPr/>
            <p:nvPr/>
          </p:nvSpPr>
          <p:spPr>
            <a:xfrm>
              <a:off x="4743210" y="2134814"/>
              <a:ext cx="31254" cy="31254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487" y="0"/>
                  </a:moveTo>
                  <a:lnTo>
                    <a:pt x="16180" y="2082"/>
                  </a:lnTo>
                  <a:lnTo>
                    <a:pt x="7760" y="7760"/>
                  </a:lnTo>
                  <a:lnTo>
                    <a:pt x="2082" y="16179"/>
                  </a:lnTo>
                  <a:lnTo>
                    <a:pt x="0" y="26485"/>
                  </a:lnTo>
                  <a:lnTo>
                    <a:pt x="2082" y="36792"/>
                  </a:lnTo>
                  <a:lnTo>
                    <a:pt x="7760" y="45212"/>
                  </a:lnTo>
                  <a:lnTo>
                    <a:pt x="16180" y="50890"/>
                  </a:lnTo>
                  <a:lnTo>
                    <a:pt x="26487" y="52972"/>
                  </a:lnTo>
                  <a:lnTo>
                    <a:pt x="36793" y="50890"/>
                  </a:lnTo>
                  <a:lnTo>
                    <a:pt x="45212" y="45212"/>
                  </a:lnTo>
                  <a:lnTo>
                    <a:pt x="50890" y="36792"/>
                  </a:lnTo>
                  <a:lnTo>
                    <a:pt x="52972" y="26485"/>
                  </a:lnTo>
                  <a:lnTo>
                    <a:pt x="50890" y="16179"/>
                  </a:lnTo>
                  <a:lnTo>
                    <a:pt x="45212" y="7760"/>
                  </a:lnTo>
                  <a:lnTo>
                    <a:pt x="36793" y="2082"/>
                  </a:lnTo>
                  <a:lnTo>
                    <a:pt x="264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2" name="object 652"/>
            <p:cNvSpPr/>
            <p:nvPr/>
          </p:nvSpPr>
          <p:spPr>
            <a:xfrm>
              <a:off x="4427181" y="2134814"/>
              <a:ext cx="31254" cy="31254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485" y="0"/>
                  </a:moveTo>
                  <a:lnTo>
                    <a:pt x="16179" y="2082"/>
                  </a:lnTo>
                  <a:lnTo>
                    <a:pt x="7760" y="7760"/>
                  </a:lnTo>
                  <a:lnTo>
                    <a:pt x="2082" y="16179"/>
                  </a:lnTo>
                  <a:lnTo>
                    <a:pt x="0" y="26485"/>
                  </a:lnTo>
                  <a:lnTo>
                    <a:pt x="2082" y="36792"/>
                  </a:lnTo>
                  <a:lnTo>
                    <a:pt x="7760" y="45212"/>
                  </a:lnTo>
                  <a:lnTo>
                    <a:pt x="16179" y="50890"/>
                  </a:lnTo>
                  <a:lnTo>
                    <a:pt x="26485" y="52972"/>
                  </a:lnTo>
                  <a:lnTo>
                    <a:pt x="36792" y="50890"/>
                  </a:lnTo>
                  <a:lnTo>
                    <a:pt x="45212" y="45212"/>
                  </a:lnTo>
                  <a:lnTo>
                    <a:pt x="50890" y="36792"/>
                  </a:lnTo>
                  <a:lnTo>
                    <a:pt x="52972" y="26485"/>
                  </a:lnTo>
                  <a:lnTo>
                    <a:pt x="50890" y="16179"/>
                  </a:lnTo>
                  <a:lnTo>
                    <a:pt x="45212" y="7760"/>
                  </a:lnTo>
                  <a:lnTo>
                    <a:pt x="36792" y="2082"/>
                  </a:lnTo>
                  <a:lnTo>
                    <a:pt x="264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3" name="object 653"/>
            <p:cNvSpPr/>
            <p:nvPr/>
          </p:nvSpPr>
          <p:spPr>
            <a:xfrm>
              <a:off x="4174639" y="2663883"/>
              <a:ext cx="1140023" cy="0"/>
            </a:xfrm>
            <a:custGeom>
              <a:avLst/>
              <a:gdLst/>
              <a:ahLst/>
              <a:cxnLst/>
              <a:rect l="l" t="t" r="r" b="b"/>
              <a:pathLst>
                <a:path w="1945640">
                  <a:moveTo>
                    <a:pt x="0" y="0"/>
                  </a:moveTo>
                  <a:lnTo>
                    <a:pt x="1945541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4" name="object 654"/>
            <p:cNvSpPr/>
            <p:nvPr/>
          </p:nvSpPr>
          <p:spPr>
            <a:xfrm>
              <a:off x="4315724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5" name="object 655"/>
            <p:cNvSpPr/>
            <p:nvPr/>
          </p:nvSpPr>
          <p:spPr>
            <a:xfrm>
              <a:off x="4386267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6" name="object 656"/>
            <p:cNvSpPr/>
            <p:nvPr/>
          </p:nvSpPr>
          <p:spPr>
            <a:xfrm>
              <a:off x="4459631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7" name="object 657"/>
            <p:cNvSpPr/>
            <p:nvPr/>
          </p:nvSpPr>
          <p:spPr>
            <a:xfrm>
              <a:off x="4530173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8" name="object 658"/>
            <p:cNvSpPr/>
            <p:nvPr/>
          </p:nvSpPr>
          <p:spPr>
            <a:xfrm>
              <a:off x="4600715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9" name="object 659"/>
            <p:cNvSpPr/>
            <p:nvPr/>
          </p:nvSpPr>
          <p:spPr>
            <a:xfrm>
              <a:off x="4674079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0" name="object 660"/>
            <p:cNvSpPr/>
            <p:nvPr/>
          </p:nvSpPr>
          <p:spPr>
            <a:xfrm>
              <a:off x="4744622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1" name="object 661"/>
            <p:cNvSpPr/>
            <p:nvPr/>
          </p:nvSpPr>
          <p:spPr>
            <a:xfrm>
              <a:off x="4815164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2" name="object 662"/>
            <p:cNvSpPr/>
            <p:nvPr/>
          </p:nvSpPr>
          <p:spPr>
            <a:xfrm>
              <a:off x="4885707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3" name="object 663"/>
            <p:cNvSpPr/>
            <p:nvPr/>
          </p:nvSpPr>
          <p:spPr>
            <a:xfrm>
              <a:off x="4959071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4" name="object 664"/>
            <p:cNvSpPr/>
            <p:nvPr/>
          </p:nvSpPr>
          <p:spPr>
            <a:xfrm>
              <a:off x="5029614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5" name="object 665"/>
            <p:cNvSpPr/>
            <p:nvPr/>
          </p:nvSpPr>
          <p:spPr>
            <a:xfrm>
              <a:off x="5100156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6" name="object 666"/>
            <p:cNvSpPr/>
            <p:nvPr/>
          </p:nvSpPr>
          <p:spPr>
            <a:xfrm>
              <a:off x="5173520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7" name="object 667"/>
            <p:cNvSpPr/>
            <p:nvPr/>
          </p:nvSpPr>
          <p:spPr>
            <a:xfrm>
              <a:off x="4315724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8" name="object 668"/>
            <p:cNvSpPr/>
            <p:nvPr/>
          </p:nvSpPr>
          <p:spPr>
            <a:xfrm>
              <a:off x="4245181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9" name="object 669"/>
            <p:cNvSpPr/>
            <p:nvPr/>
          </p:nvSpPr>
          <p:spPr>
            <a:xfrm>
              <a:off x="4174639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0" name="object 670"/>
            <p:cNvSpPr/>
            <p:nvPr/>
          </p:nvSpPr>
          <p:spPr>
            <a:xfrm>
              <a:off x="5173520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1" name="object 671"/>
            <p:cNvSpPr/>
            <p:nvPr/>
          </p:nvSpPr>
          <p:spPr>
            <a:xfrm>
              <a:off x="5244062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2" name="object 672"/>
            <p:cNvSpPr/>
            <p:nvPr/>
          </p:nvSpPr>
          <p:spPr>
            <a:xfrm>
              <a:off x="4174639" y="1676288"/>
              <a:ext cx="0" cy="987847"/>
            </a:xfrm>
            <a:custGeom>
              <a:avLst/>
              <a:gdLst/>
              <a:ahLst/>
              <a:cxnLst/>
              <a:rect l="l" t="t" r="r" b="b"/>
              <a:pathLst>
                <a:path h="1685925">
                  <a:moveTo>
                    <a:pt x="0" y="1685494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3" name="object 673"/>
            <p:cNvSpPr/>
            <p:nvPr/>
          </p:nvSpPr>
          <p:spPr>
            <a:xfrm>
              <a:off x="4174640" y="2514332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4" name="object 674"/>
            <p:cNvSpPr/>
            <p:nvPr/>
          </p:nvSpPr>
          <p:spPr>
            <a:xfrm>
              <a:off x="4174639" y="2426859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5" name="object 675"/>
            <p:cNvSpPr/>
            <p:nvPr/>
          </p:nvSpPr>
          <p:spPr>
            <a:xfrm>
              <a:off x="4174639" y="2342208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6" name="object 676"/>
            <p:cNvSpPr/>
            <p:nvPr/>
          </p:nvSpPr>
          <p:spPr>
            <a:xfrm>
              <a:off x="4174639" y="225473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7" name="object 677"/>
            <p:cNvSpPr/>
            <p:nvPr/>
          </p:nvSpPr>
          <p:spPr>
            <a:xfrm>
              <a:off x="4174640" y="217008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8" name="object 678"/>
            <p:cNvSpPr/>
            <p:nvPr/>
          </p:nvSpPr>
          <p:spPr>
            <a:xfrm>
              <a:off x="4174639" y="208261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9" name="object 679"/>
            <p:cNvSpPr/>
            <p:nvPr/>
          </p:nvSpPr>
          <p:spPr>
            <a:xfrm>
              <a:off x="4174639" y="199796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80" name="object 680"/>
            <p:cNvSpPr/>
            <p:nvPr/>
          </p:nvSpPr>
          <p:spPr>
            <a:xfrm>
              <a:off x="4174639" y="1910489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81" name="object 681"/>
            <p:cNvSpPr/>
            <p:nvPr/>
          </p:nvSpPr>
          <p:spPr>
            <a:xfrm>
              <a:off x="4174640" y="1825838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82" name="object 682"/>
            <p:cNvSpPr/>
            <p:nvPr/>
          </p:nvSpPr>
          <p:spPr>
            <a:xfrm>
              <a:off x="4174640" y="2514332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83" name="object 683"/>
            <p:cNvSpPr/>
            <p:nvPr/>
          </p:nvSpPr>
          <p:spPr>
            <a:xfrm>
              <a:off x="4174639" y="2601804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84" name="object 684"/>
            <p:cNvSpPr/>
            <p:nvPr/>
          </p:nvSpPr>
          <p:spPr>
            <a:xfrm>
              <a:off x="4174640" y="1825838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85" name="object 685"/>
            <p:cNvSpPr/>
            <p:nvPr/>
          </p:nvSpPr>
          <p:spPr>
            <a:xfrm>
              <a:off x="4174639" y="173836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86" name="object 686"/>
            <p:cNvSpPr/>
            <p:nvPr/>
          </p:nvSpPr>
          <p:spPr>
            <a:xfrm>
              <a:off x="4174640" y="699981"/>
              <a:ext cx="1140023" cy="976312"/>
            </a:xfrm>
            <a:custGeom>
              <a:avLst/>
              <a:gdLst/>
              <a:ahLst/>
              <a:cxnLst/>
              <a:rect l="l" t="t" r="r" b="b"/>
              <a:pathLst>
                <a:path w="1945640" h="1666239">
                  <a:moveTo>
                    <a:pt x="0" y="1666231"/>
                  </a:moveTo>
                  <a:lnTo>
                    <a:pt x="1945541" y="1666231"/>
                  </a:lnTo>
                  <a:lnTo>
                    <a:pt x="1945541" y="0"/>
                  </a:lnTo>
                  <a:lnTo>
                    <a:pt x="0" y="0"/>
                  </a:lnTo>
                  <a:lnTo>
                    <a:pt x="0" y="1666231"/>
                  </a:lnTo>
                  <a:close/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87" name="object 687"/>
            <p:cNvSpPr/>
            <p:nvPr/>
          </p:nvSpPr>
          <p:spPr>
            <a:xfrm>
              <a:off x="4177461" y="1253034"/>
              <a:ext cx="1134322" cy="56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88" name="object 688"/>
            <p:cNvSpPr/>
            <p:nvPr/>
          </p:nvSpPr>
          <p:spPr>
            <a:xfrm>
              <a:off x="4174639" y="1676288"/>
              <a:ext cx="1140023" cy="0"/>
            </a:xfrm>
            <a:custGeom>
              <a:avLst/>
              <a:gdLst/>
              <a:ahLst/>
              <a:cxnLst/>
              <a:rect l="l" t="t" r="r" b="b"/>
              <a:pathLst>
                <a:path w="1945640">
                  <a:moveTo>
                    <a:pt x="0" y="0"/>
                  </a:moveTo>
                  <a:lnTo>
                    <a:pt x="1945541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89" name="object 689"/>
            <p:cNvSpPr/>
            <p:nvPr/>
          </p:nvSpPr>
          <p:spPr>
            <a:xfrm>
              <a:off x="4315724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90" name="object 690"/>
            <p:cNvSpPr/>
            <p:nvPr/>
          </p:nvSpPr>
          <p:spPr>
            <a:xfrm>
              <a:off x="4386267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91" name="object 691"/>
            <p:cNvSpPr/>
            <p:nvPr/>
          </p:nvSpPr>
          <p:spPr>
            <a:xfrm>
              <a:off x="4459631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92" name="object 692"/>
            <p:cNvSpPr/>
            <p:nvPr/>
          </p:nvSpPr>
          <p:spPr>
            <a:xfrm>
              <a:off x="4530173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93" name="object 693"/>
            <p:cNvSpPr/>
            <p:nvPr/>
          </p:nvSpPr>
          <p:spPr>
            <a:xfrm>
              <a:off x="4600715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94" name="object 694"/>
            <p:cNvSpPr/>
            <p:nvPr/>
          </p:nvSpPr>
          <p:spPr>
            <a:xfrm>
              <a:off x="4674079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95" name="object 695"/>
            <p:cNvSpPr/>
            <p:nvPr/>
          </p:nvSpPr>
          <p:spPr>
            <a:xfrm>
              <a:off x="4744622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96" name="object 696"/>
            <p:cNvSpPr/>
            <p:nvPr/>
          </p:nvSpPr>
          <p:spPr>
            <a:xfrm>
              <a:off x="4815164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97" name="object 697"/>
            <p:cNvSpPr/>
            <p:nvPr/>
          </p:nvSpPr>
          <p:spPr>
            <a:xfrm>
              <a:off x="4885707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98" name="object 698"/>
            <p:cNvSpPr/>
            <p:nvPr/>
          </p:nvSpPr>
          <p:spPr>
            <a:xfrm>
              <a:off x="4959071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99" name="object 699"/>
            <p:cNvSpPr/>
            <p:nvPr/>
          </p:nvSpPr>
          <p:spPr>
            <a:xfrm>
              <a:off x="5029614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00" name="object 700"/>
            <p:cNvSpPr/>
            <p:nvPr/>
          </p:nvSpPr>
          <p:spPr>
            <a:xfrm>
              <a:off x="5100156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01" name="object 701"/>
            <p:cNvSpPr/>
            <p:nvPr/>
          </p:nvSpPr>
          <p:spPr>
            <a:xfrm>
              <a:off x="5173520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02" name="object 702"/>
            <p:cNvSpPr/>
            <p:nvPr/>
          </p:nvSpPr>
          <p:spPr>
            <a:xfrm>
              <a:off x="4315724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03" name="object 703"/>
            <p:cNvSpPr/>
            <p:nvPr/>
          </p:nvSpPr>
          <p:spPr>
            <a:xfrm>
              <a:off x="4245181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04" name="object 704"/>
            <p:cNvSpPr/>
            <p:nvPr/>
          </p:nvSpPr>
          <p:spPr>
            <a:xfrm>
              <a:off x="4174639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05" name="object 705"/>
            <p:cNvSpPr/>
            <p:nvPr/>
          </p:nvSpPr>
          <p:spPr>
            <a:xfrm>
              <a:off x="5173520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06" name="object 706"/>
            <p:cNvSpPr/>
            <p:nvPr/>
          </p:nvSpPr>
          <p:spPr>
            <a:xfrm>
              <a:off x="5244062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07" name="object 707"/>
            <p:cNvSpPr/>
            <p:nvPr/>
          </p:nvSpPr>
          <p:spPr>
            <a:xfrm>
              <a:off x="4174639" y="699981"/>
              <a:ext cx="0" cy="976312"/>
            </a:xfrm>
            <a:custGeom>
              <a:avLst/>
              <a:gdLst/>
              <a:ahLst/>
              <a:cxnLst/>
              <a:rect l="l" t="t" r="r" b="b"/>
              <a:pathLst>
                <a:path h="1666239">
                  <a:moveTo>
                    <a:pt x="0" y="1666231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08" name="object 708"/>
            <p:cNvSpPr/>
            <p:nvPr/>
          </p:nvSpPr>
          <p:spPr>
            <a:xfrm>
              <a:off x="4174640" y="125585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09" name="object 709"/>
            <p:cNvSpPr/>
            <p:nvPr/>
          </p:nvSpPr>
          <p:spPr>
            <a:xfrm>
              <a:off x="4174639" y="1162740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10" name="object 710"/>
            <p:cNvSpPr/>
            <p:nvPr/>
          </p:nvSpPr>
          <p:spPr>
            <a:xfrm>
              <a:off x="4174639" y="106962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11" name="object 711"/>
            <p:cNvSpPr/>
            <p:nvPr/>
          </p:nvSpPr>
          <p:spPr>
            <a:xfrm>
              <a:off x="4174639" y="976507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12" name="object 712"/>
            <p:cNvSpPr/>
            <p:nvPr/>
          </p:nvSpPr>
          <p:spPr>
            <a:xfrm>
              <a:off x="4174639" y="88621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13" name="object 713"/>
            <p:cNvSpPr/>
            <p:nvPr/>
          </p:nvSpPr>
          <p:spPr>
            <a:xfrm>
              <a:off x="4174640" y="793097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14" name="object 714"/>
            <p:cNvSpPr/>
            <p:nvPr/>
          </p:nvSpPr>
          <p:spPr>
            <a:xfrm>
              <a:off x="4174640" y="125585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15" name="object 715"/>
            <p:cNvSpPr/>
            <p:nvPr/>
          </p:nvSpPr>
          <p:spPr>
            <a:xfrm>
              <a:off x="4174639" y="134897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16" name="object 716"/>
            <p:cNvSpPr/>
            <p:nvPr/>
          </p:nvSpPr>
          <p:spPr>
            <a:xfrm>
              <a:off x="4174639" y="143926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17" name="object 717"/>
            <p:cNvSpPr/>
            <p:nvPr/>
          </p:nvSpPr>
          <p:spPr>
            <a:xfrm>
              <a:off x="4174639" y="1532382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18" name="object 718"/>
            <p:cNvSpPr/>
            <p:nvPr/>
          </p:nvSpPr>
          <p:spPr>
            <a:xfrm>
              <a:off x="4174640" y="793097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19" name="object 719"/>
            <p:cNvSpPr/>
            <p:nvPr/>
          </p:nvSpPr>
          <p:spPr>
            <a:xfrm>
              <a:off x="4174639" y="69998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0" name="object 720"/>
            <p:cNvSpPr/>
            <p:nvPr/>
          </p:nvSpPr>
          <p:spPr>
            <a:xfrm>
              <a:off x="4174639" y="1255855"/>
              <a:ext cx="1140023" cy="0"/>
            </a:xfrm>
            <a:custGeom>
              <a:avLst/>
              <a:gdLst/>
              <a:ahLst/>
              <a:cxnLst/>
              <a:rect l="l" t="t" r="r" b="b"/>
              <a:pathLst>
                <a:path w="1945640">
                  <a:moveTo>
                    <a:pt x="0" y="0"/>
                  </a:moveTo>
                  <a:lnTo>
                    <a:pt x="1945541" y="0"/>
                  </a:lnTo>
                </a:path>
              </a:pathLst>
            </a:custGeom>
            <a:ln w="963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1" name="object 721"/>
            <p:cNvSpPr/>
            <p:nvPr/>
          </p:nvSpPr>
          <p:spPr>
            <a:xfrm>
              <a:off x="4174639" y="1541115"/>
              <a:ext cx="1140023" cy="95994"/>
            </a:xfrm>
            <a:custGeom>
              <a:avLst/>
              <a:gdLst/>
              <a:ahLst/>
              <a:cxnLst/>
              <a:rect l="l" t="t" r="r" b="b"/>
              <a:pathLst>
                <a:path w="1945640" h="163830">
                  <a:moveTo>
                    <a:pt x="0" y="163829"/>
                  </a:moveTo>
                  <a:lnTo>
                    <a:pt x="1945542" y="163829"/>
                  </a:lnTo>
                  <a:lnTo>
                    <a:pt x="1945542" y="0"/>
                  </a:lnTo>
                  <a:lnTo>
                    <a:pt x="0" y="0"/>
                  </a:lnTo>
                  <a:lnTo>
                    <a:pt x="0" y="163829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2" name="object 722"/>
            <p:cNvSpPr/>
            <p:nvPr/>
          </p:nvSpPr>
          <p:spPr>
            <a:xfrm>
              <a:off x="4174639" y="1532557"/>
              <a:ext cx="725537" cy="0"/>
            </a:xfrm>
            <a:custGeom>
              <a:avLst/>
              <a:gdLst/>
              <a:ahLst/>
              <a:cxnLst/>
              <a:rect l="l" t="t" r="r" b="b"/>
              <a:pathLst>
                <a:path w="1238250">
                  <a:moveTo>
                    <a:pt x="0" y="0"/>
                  </a:moveTo>
                  <a:lnTo>
                    <a:pt x="1237634" y="0"/>
                  </a:lnTo>
                </a:path>
              </a:pathLst>
            </a:custGeom>
            <a:ln w="29210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3" name="object 723"/>
            <p:cNvSpPr/>
            <p:nvPr/>
          </p:nvSpPr>
          <p:spPr>
            <a:xfrm>
              <a:off x="4174639" y="1518419"/>
              <a:ext cx="440531" cy="0"/>
            </a:xfrm>
            <a:custGeom>
              <a:avLst/>
              <a:gdLst/>
              <a:ahLst/>
              <a:cxnLst/>
              <a:rect l="l" t="t" r="r" b="b"/>
              <a:pathLst>
                <a:path w="751840">
                  <a:moveTo>
                    <a:pt x="0" y="0"/>
                  </a:moveTo>
                  <a:lnTo>
                    <a:pt x="751249" y="0"/>
                  </a:lnTo>
                </a:path>
              </a:pathLst>
            </a:custGeom>
            <a:ln w="19050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4" name="object 724"/>
            <p:cNvSpPr/>
            <p:nvPr/>
          </p:nvSpPr>
          <p:spPr>
            <a:xfrm>
              <a:off x="4442700" y="1202243"/>
              <a:ext cx="0" cy="90413"/>
            </a:xfrm>
            <a:custGeom>
              <a:avLst/>
              <a:gdLst/>
              <a:ahLst/>
              <a:cxnLst/>
              <a:rect l="l" t="t" r="r" b="b"/>
              <a:pathLst>
                <a:path h="154305">
                  <a:moveTo>
                    <a:pt x="0" y="154102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5" name="object 725"/>
            <p:cNvSpPr/>
            <p:nvPr/>
          </p:nvSpPr>
          <p:spPr>
            <a:xfrm>
              <a:off x="4434235" y="1202243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6" name="object 726"/>
            <p:cNvSpPr/>
            <p:nvPr/>
          </p:nvSpPr>
          <p:spPr>
            <a:xfrm>
              <a:off x="4442700" y="1323576"/>
              <a:ext cx="0" cy="90413"/>
            </a:xfrm>
            <a:custGeom>
              <a:avLst/>
              <a:gdLst/>
              <a:ahLst/>
              <a:cxnLst/>
              <a:rect l="l" t="t" r="r" b="b"/>
              <a:pathLst>
                <a:path h="154305">
                  <a:moveTo>
                    <a:pt x="0" y="0"/>
                  </a:moveTo>
                  <a:lnTo>
                    <a:pt x="0" y="154102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7" name="object 727"/>
            <p:cNvSpPr/>
            <p:nvPr/>
          </p:nvSpPr>
          <p:spPr>
            <a:xfrm>
              <a:off x="4434235" y="1413871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8" name="object 728"/>
            <p:cNvSpPr/>
            <p:nvPr/>
          </p:nvSpPr>
          <p:spPr>
            <a:xfrm>
              <a:off x="4758731" y="996259"/>
              <a:ext cx="0" cy="79251"/>
            </a:xfrm>
            <a:custGeom>
              <a:avLst/>
              <a:gdLst/>
              <a:ahLst/>
              <a:cxnLst/>
              <a:rect l="l" t="t" r="r" b="b"/>
              <a:pathLst>
                <a:path h="135255">
                  <a:moveTo>
                    <a:pt x="0" y="134839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9" name="object 729"/>
            <p:cNvSpPr/>
            <p:nvPr/>
          </p:nvSpPr>
          <p:spPr>
            <a:xfrm>
              <a:off x="4747444" y="996259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30" name="object 730"/>
            <p:cNvSpPr/>
            <p:nvPr/>
          </p:nvSpPr>
          <p:spPr>
            <a:xfrm>
              <a:off x="4758731" y="1106306"/>
              <a:ext cx="0" cy="79251"/>
            </a:xfrm>
            <a:custGeom>
              <a:avLst/>
              <a:gdLst/>
              <a:ahLst/>
              <a:cxnLst/>
              <a:rect l="l" t="t" r="r" b="b"/>
              <a:pathLst>
                <a:path h="135255">
                  <a:moveTo>
                    <a:pt x="0" y="0"/>
                  </a:moveTo>
                  <a:lnTo>
                    <a:pt x="0" y="134839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31" name="object 731"/>
            <p:cNvSpPr/>
            <p:nvPr/>
          </p:nvSpPr>
          <p:spPr>
            <a:xfrm>
              <a:off x="4747444" y="1185313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32" name="object 732"/>
            <p:cNvSpPr/>
            <p:nvPr/>
          </p:nvSpPr>
          <p:spPr>
            <a:xfrm>
              <a:off x="5117086" y="1207887"/>
              <a:ext cx="0" cy="65112"/>
            </a:xfrm>
            <a:custGeom>
              <a:avLst/>
              <a:gdLst/>
              <a:ahLst/>
              <a:cxnLst/>
              <a:rect l="l" t="t" r="r" b="b"/>
              <a:pathLst>
                <a:path h="111125">
                  <a:moveTo>
                    <a:pt x="0" y="110761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33" name="object 733"/>
            <p:cNvSpPr/>
            <p:nvPr/>
          </p:nvSpPr>
          <p:spPr>
            <a:xfrm>
              <a:off x="5105800" y="1207887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34" name="object 734"/>
            <p:cNvSpPr/>
            <p:nvPr/>
          </p:nvSpPr>
          <p:spPr>
            <a:xfrm>
              <a:off x="5117086" y="1303824"/>
              <a:ext cx="0" cy="68089"/>
            </a:xfrm>
            <a:custGeom>
              <a:avLst/>
              <a:gdLst/>
              <a:ahLst/>
              <a:cxnLst/>
              <a:rect l="l" t="t" r="r" b="b"/>
              <a:pathLst>
                <a:path h="116205">
                  <a:moveTo>
                    <a:pt x="0" y="0"/>
                  </a:moveTo>
                  <a:lnTo>
                    <a:pt x="0" y="115576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35" name="object 735"/>
            <p:cNvSpPr/>
            <p:nvPr/>
          </p:nvSpPr>
          <p:spPr>
            <a:xfrm>
              <a:off x="5105800" y="1371545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36" name="object 736"/>
            <p:cNvSpPr/>
            <p:nvPr/>
          </p:nvSpPr>
          <p:spPr>
            <a:xfrm>
              <a:off x="5101567" y="1274196"/>
              <a:ext cx="31254" cy="31254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485" y="0"/>
                  </a:moveTo>
                  <a:lnTo>
                    <a:pt x="16179" y="2082"/>
                  </a:lnTo>
                  <a:lnTo>
                    <a:pt x="7760" y="7760"/>
                  </a:lnTo>
                  <a:lnTo>
                    <a:pt x="2082" y="16180"/>
                  </a:lnTo>
                  <a:lnTo>
                    <a:pt x="0" y="26487"/>
                  </a:lnTo>
                  <a:lnTo>
                    <a:pt x="2082" y="36793"/>
                  </a:lnTo>
                  <a:lnTo>
                    <a:pt x="7760" y="45212"/>
                  </a:lnTo>
                  <a:lnTo>
                    <a:pt x="16179" y="50890"/>
                  </a:lnTo>
                  <a:lnTo>
                    <a:pt x="26485" y="52972"/>
                  </a:lnTo>
                  <a:lnTo>
                    <a:pt x="36792" y="50890"/>
                  </a:lnTo>
                  <a:lnTo>
                    <a:pt x="45212" y="45212"/>
                  </a:lnTo>
                  <a:lnTo>
                    <a:pt x="50890" y="36793"/>
                  </a:lnTo>
                  <a:lnTo>
                    <a:pt x="52972" y="26487"/>
                  </a:lnTo>
                  <a:lnTo>
                    <a:pt x="50890" y="16180"/>
                  </a:lnTo>
                  <a:lnTo>
                    <a:pt x="45212" y="7760"/>
                  </a:lnTo>
                  <a:lnTo>
                    <a:pt x="36792" y="2082"/>
                  </a:lnTo>
                  <a:lnTo>
                    <a:pt x="264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37" name="object 737"/>
            <p:cNvSpPr/>
            <p:nvPr/>
          </p:nvSpPr>
          <p:spPr>
            <a:xfrm>
              <a:off x="4743210" y="1073856"/>
              <a:ext cx="31254" cy="31254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487" y="0"/>
                  </a:moveTo>
                  <a:lnTo>
                    <a:pt x="16180" y="2082"/>
                  </a:lnTo>
                  <a:lnTo>
                    <a:pt x="7760" y="7760"/>
                  </a:lnTo>
                  <a:lnTo>
                    <a:pt x="2082" y="16180"/>
                  </a:lnTo>
                  <a:lnTo>
                    <a:pt x="0" y="26487"/>
                  </a:lnTo>
                  <a:lnTo>
                    <a:pt x="2082" y="36793"/>
                  </a:lnTo>
                  <a:lnTo>
                    <a:pt x="7760" y="45212"/>
                  </a:lnTo>
                  <a:lnTo>
                    <a:pt x="16180" y="50890"/>
                  </a:lnTo>
                  <a:lnTo>
                    <a:pt x="26487" y="52972"/>
                  </a:lnTo>
                  <a:lnTo>
                    <a:pt x="36793" y="50890"/>
                  </a:lnTo>
                  <a:lnTo>
                    <a:pt x="45212" y="45212"/>
                  </a:lnTo>
                  <a:lnTo>
                    <a:pt x="50890" y="36793"/>
                  </a:lnTo>
                  <a:lnTo>
                    <a:pt x="52972" y="26487"/>
                  </a:lnTo>
                  <a:lnTo>
                    <a:pt x="50890" y="16180"/>
                  </a:lnTo>
                  <a:lnTo>
                    <a:pt x="45212" y="7760"/>
                  </a:lnTo>
                  <a:lnTo>
                    <a:pt x="36793" y="2082"/>
                  </a:lnTo>
                  <a:lnTo>
                    <a:pt x="264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38" name="object 738"/>
            <p:cNvSpPr/>
            <p:nvPr/>
          </p:nvSpPr>
          <p:spPr>
            <a:xfrm>
              <a:off x="4427181" y="1293948"/>
              <a:ext cx="31254" cy="31254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485" y="0"/>
                  </a:moveTo>
                  <a:lnTo>
                    <a:pt x="16179" y="2082"/>
                  </a:lnTo>
                  <a:lnTo>
                    <a:pt x="7760" y="7760"/>
                  </a:lnTo>
                  <a:lnTo>
                    <a:pt x="2082" y="16180"/>
                  </a:lnTo>
                  <a:lnTo>
                    <a:pt x="0" y="26487"/>
                  </a:lnTo>
                  <a:lnTo>
                    <a:pt x="2082" y="36793"/>
                  </a:lnTo>
                  <a:lnTo>
                    <a:pt x="7760" y="45212"/>
                  </a:lnTo>
                  <a:lnTo>
                    <a:pt x="16179" y="50890"/>
                  </a:lnTo>
                  <a:lnTo>
                    <a:pt x="26485" y="52972"/>
                  </a:lnTo>
                  <a:lnTo>
                    <a:pt x="36792" y="50890"/>
                  </a:lnTo>
                  <a:lnTo>
                    <a:pt x="45212" y="45212"/>
                  </a:lnTo>
                  <a:lnTo>
                    <a:pt x="50890" y="36793"/>
                  </a:lnTo>
                  <a:lnTo>
                    <a:pt x="52972" y="26487"/>
                  </a:lnTo>
                  <a:lnTo>
                    <a:pt x="50890" y="16180"/>
                  </a:lnTo>
                  <a:lnTo>
                    <a:pt x="45212" y="7760"/>
                  </a:lnTo>
                  <a:lnTo>
                    <a:pt x="36792" y="2082"/>
                  </a:lnTo>
                  <a:lnTo>
                    <a:pt x="264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39" name="object 739"/>
            <p:cNvSpPr/>
            <p:nvPr/>
          </p:nvSpPr>
          <p:spPr>
            <a:xfrm>
              <a:off x="4174639" y="1676288"/>
              <a:ext cx="1140023" cy="0"/>
            </a:xfrm>
            <a:custGeom>
              <a:avLst/>
              <a:gdLst/>
              <a:ahLst/>
              <a:cxnLst/>
              <a:rect l="l" t="t" r="r" b="b"/>
              <a:pathLst>
                <a:path w="1945640">
                  <a:moveTo>
                    <a:pt x="0" y="0"/>
                  </a:moveTo>
                  <a:lnTo>
                    <a:pt x="1945541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0" name="object 740"/>
            <p:cNvSpPr/>
            <p:nvPr/>
          </p:nvSpPr>
          <p:spPr>
            <a:xfrm>
              <a:off x="4315724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1" name="object 741"/>
            <p:cNvSpPr/>
            <p:nvPr/>
          </p:nvSpPr>
          <p:spPr>
            <a:xfrm>
              <a:off x="4386267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2" name="object 742"/>
            <p:cNvSpPr/>
            <p:nvPr/>
          </p:nvSpPr>
          <p:spPr>
            <a:xfrm>
              <a:off x="4459631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3" name="object 743"/>
            <p:cNvSpPr/>
            <p:nvPr/>
          </p:nvSpPr>
          <p:spPr>
            <a:xfrm>
              <a:off x="4530173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4" name="object 744"/>
            <p:cNvSpPr/>
            <p:nvPr/>
          </p:nvSpPr>
          <p:spPr>
            <a:xfrm>
              <a:off x="4600715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5" name="object 745"/>
            <p:cNvSpPr/>
            <p:nvPr/>
          </p:nvSpPr>
          <p:spPr>
            <a:xfrm>
              <a:off x="4674079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6" name="object 746"/>
            <p:cNvSpPr/>
            <p:nvPr/>
          </p:nvSpPr>
          <p:spPr>
            <a:xfrm>
              <a:off x="4744622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7" name="object 747"/>
            <p:cNvSpPr/>
            <p:nvPr/>
          </p:nvSpPr>
          <p:spPr>
            <a:xfrm>
              <a:off x="4815164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8" name="object 748"/>
            <p:cNvSpPr/>
            <p:nvPr/>
          </p:nvSpPr>
          <p:spPr>
            <a:xfrm>
              <a:off x="4885707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9" name="object 749"/>
            <p:cNvSpPr/>
            <p:nvPr/>
          </p:nvSpPr>
          <p:spPr>
            <a:xfrm>
              <a:off x="4959071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0" name="object 750"/>
            <p:cNvSpPr/>
            <p:nvPr/>
          </p:nvSpPr>
          <p:spPr>
            <a:xfrm>
              <a:off x="5029614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1" name="object 751"/>
            <p:cNvSpPr/>
            <p:nvPr/>
          </p:nvSpPr>
          <p:spPr>
            <a:xfrm>
              <a:off x="5100156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2" name="object 752"/>
            <p:cNvSpPr/>
            <p:nvPr/>
          </p:nvSpPr>
          <p:spPr>
            <a:xfrm>
              <a:off x="5173520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3" name="object 753"/>
            <p:cNvSpPr/>
            <p:nvPr/>
          </p:nvSpPr>
          <p:spPr>
            <a:xfrm>
              <a:off x="4315724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4" name="object 754"/>
            <p:cNvSpPr/>
            <p:nvPr/>
          </p:nvSpPr>
          <p:spPr>
            <a:xfrm>
              <a:off x="4245181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5" name="object 755"/>
            <p:cNvSpPr/>
            <p:nvPr/>
          </p:nvSpPr>
          <p:spPr>
            <a:xfrm>
              <a:off x="4174639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6" name="object 756"/>
            <p:cNvSpPr/>
            <p:nvPr/>
          </p:nvSpPr>
          <p:spPr>
            <a:xfrm>
              <a:off x="5173520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7" name="object 757"/>
            <p:cNvSpPr/>
            <p:nvPr/>
          </p:nvSpPr>
          <p:spPr>
            <a:xfrm>
              <a:off x="5244062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8" name="object 758"/>
            <p:cNvSpPr/>
            <p:nvPr/>
          </p:nvSpPr>
          <p:spPr>
            <a:xfrm>
              <a:off x="4174639" y="699981"/>
              <a:ext cx="0" cy="976312"/>
            </a:xfrm>
            <a:custGeom>
              <a:avLst/>
              <a:gdLst/>
              <a:ahLst/>
              <a:cxnLst/>
              <a:rect l="l" t="t" r="r" b="b"/>
              <a:pathLst>
                <a:path h="1666239">
                  <a:moveTo>
                    <a:pt x="0" y="1666231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9" name="object 759"/>
            <p:cNvSpPr/>
            <p:nvPr/>
          </p:nvSpPr>
          <p:spPr>
            <a:xfrm>
              <a:off x="4174640" y="125585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60" name="object 760"/>
            <p:cNvSpPr/>
            <p:nvPr/>
          </p:nvSpPr>
          <p:spPr>
            <a:xfrm>
              <a:off x="4174639" y="1162740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61" name="object 761"/>
            <p:cNvSpPr/>
            <p:nvPr/>
          </p:nvSpPr>
          <p:spPr>
            <a:xfrm>
              <a:off x="4174639" y="106962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62" name="object 762"/>
            <p:cNvSpPr/>
            <p:nvPr/>
          </p:nvSpPr>
          <p:spPr>
            <a:xfrm>
              <a:off x="4174639" y="976507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63" name="object 763"/>
            <p:cNvSpPr/>
            <p:nvPr/>
          </p:nvSpPr>
          <p:spPr>
            <a:xfrm>
              <a:off x="4174639" y="88621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64" name="object 764"/>
            <p:cNvSpPr/>
            <p:nvPr/>
          </p:nvSpPr>
          <p:spPr>
            <a:xfrm>
              <a:off x="4174640" y="793097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65" name="object 765"/>
            <p:cNvSpPr/>
            <p:nvPr/>
          </p:nvSpPr>
          <p:spPr>
            <a:xfrm>
              <a:off x="4174640" y="125585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66" name="object 766"/>
            <p:cNvSpPr/>
            <p:nvPr/>
          </p:nvSpPr>
          <p:spPr>
            <a:xfrm>
              <a:off x="4174639" y="134897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67" name="object 767"/>
            <p:cNvSpPr/>
            <p:nvPr/>
          </p:nvSpPr>
          <p:spPr>
            <a:xfrm>
              <a:off x="4174639" y="143926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68" name="object 768"/>
            <p:cNvSpPr/>
            <p:nvPr/>
          </p:nvSpPr>
          <p:spPr>
            <a:xfrm>
              <a:off x="4174639" y="1532382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69" name="object 769"/>
            <p:cNvSpPr/>
            <p:nvPr/>
          </p:nvSpPr>
          <p:spPr>
            <a:xfrm>
              <a:off x="4174639" y="1625497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70" name="object 770"/>
            <p:cNvSpPr/>
            <p:nvPr/>
          </p:nvSpPr>
          <p:spPr>
            <a:xfrm>
              <a:off x="4174640" y="793097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5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71" name="object 771"/>
            <p:cNvSpPr/>
            <p:nvPr/>
          </p:nvSpPr>
          <p:spPr>
            <a:xfrm>
              <a:off x="4174639" y="69998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72" name="object 772"/>
            <p:cNvSpPr/>
            <p:nvPr/>
          </p:nvSpPr>
          <p:spPr>
            <a:xfrm>
              <a:off x="5314605" y="2663882"/>
              <a:ext cx="1143000" cy="984870"/>
            </a:xfrm>
            <a:custGeom>
              <a:avLst/>
              <a:gdLst/>
              <a:ahLst/>
              <a:cxnLst/>
              <a:rect l="l" t="t" r="r" b="b"/>
              <a:pathLst>
                <a:path w="1950720" h="1680845">
                  <a:moveTo>
                    <a:pt x="0" y="1680678"/>
                  </a:moveTo>
                  <a:lnTo>
                    <a:pt x="1950357" y="1680678"/>
                  </a:lnTo>
                  <a:lnTo>
                    <a:pt x="1950357" y="0"/>
                  </a:lnTo>
                  <a:lnTo>
                    <a:pt x="0" y="0"/>
                  </a:lnTo>
                  <a:lnTo>
                    <a:pt x="0" y="1680678"/>
                  </a:lnTo>
                  <a:close/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73" name="object 773"/>
            <p:cNvSpPr/>
            <p:nvPr/>
          </p:nvSpPr>
          <p:spPr>
            <a:xfrm>
              <a:off x="5317426" y="3152036"/>
              <a:ext cx="1137144" cy="56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74" name="object 774"/>
            <p:cNvSpPr/>
            <p:nvPr/>
          </p:nvSpPr>
          <p:spPr>
            <a:xfrm>
              <a:off x="5314605" y="3648654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75" name="object 775"/>
            <p:cNvSpPr/>
            <p:nvPr/>
          </p:nvSpPr>
          <p:spPr>
            <a:xfrm>
              <a:off x="5382326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76" name="object 776"/>
            <p:cNvSpPr/>
            <p:nvPr/>
          </p:nvSpPr>
          <p:spPr>
            <a:xfrm>
              <a:off x="5450046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77" name="object 777"/>
            <p:cNvSpPr/>
            <p:nvPr/>
          </p:nvSpPr>
          <p:spPr>
            <a:xfrm>
              <a:off x="5517767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78" name="object 778"/>
            <p:cNvSpPr/>
            <p:nvPr/>
          </p:nvSpPr>
          <p:spPr>
            <a:xfrm>
              <a:off x="5582666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79" name="object 779"/>
            <p:cNvSpPr/>
            <p:nvPr/>
          </p:nvSpPr>
          <p:spPr>
            <a:xfrm>
              <a:off x="5650387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80" name="object 780"/>
            <p:cNvSpPr/>
            <p:nvPr/>
          </p:nvSpPr>
          <p:spPr>
            <a:xfrm>
              <a:off x="5718107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81" name="object 781"/>
            <p:cNvSpPr/>
            <p:nvPr/>
          </p:nvSpPr>
          <p:spPr>
            <a:xfrm>
              <a:off x="5785829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82" name="object 782"/>
            <p:cNvSpPr/>
            <p:nvPr/>
          </p:nvSpPr>
          <p:spPr>
            <a:xfrm>
              <a:off x="5853549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83" name="object 783"/>
            <p:cNvSpPr/>
            <p:nvPr/>
          </p:nvSpPr>
          <p:spPr>
            <a:xfrm>
              <a:off x="5918448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84" name="object 784"/>
            <p:cNvSpPr/>
            <p:nvPr/>
          </p:nvSpPr>
          <p:spPr>
            <a:xfrm>
              <a:off x="5986169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85" name="object 785"/>
            <p:cNvSpPr/>
            <p:nvPr/>
          </p:nvSpPr>
          <p:spPr>
            <a:xfrm>
              <a:off x="6053890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86" name="object 786"/>
            <p:cNvSpPr/>
            <p:nvPr/>
          </p:nvSpPr>
          <p:spPr>
            <a:xfrm>
              <a:off x="6121610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87" name="object 787"/>
            <p:cNvSpPr/>
            <p:nvPr/>
          </p:nvSpPr>
          <p:spPr>
            <a:xfrm>
              <a:off x="6189332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88" name="object 788"/>
            <p:cNvSpPr/>
            <p:nvPr/>
          </p:nvSpPr>
          <p:spPr>
            <a:xfrm>
              <a:off x="6254230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89" name="object 789"/>
            <p:cNvSpPr/>
            <p:nvPr/>
          </p:nvSpPr>
          <p:spPr>
            <a:xfrm>
              <a:off x="6321950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90" name="object 790"/>
            <p:cNvSpPr/>
            <p:nvPr/>
          </p:nvSpPr>
          <p:spPr>
            <a:xfrm>
              <a:off x="6389672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91" name="object 791"/>
            <p:cNvSpPr/>
            <p:nvPr/>
          </p:nvSpPr>
          <p:spPr>
            <a:xfrm>
              <a:off x="5382326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92" name="object 792"/>
            <p:cNvSpPr/>
            <p:nvPr/>
          </p:nvSpPr>
          <p:spPr>
            <a:xfrm>
              <a:off x="5314605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93" name="object 793"/>
            <p:cNvSpPr/>
            <p:nvPr/>
          </p:nvSpPr>
          <p:spPr>
            <a:xfrm>
              <a:off x="6389672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94" name="object 794"/>
            <p:cNvSpPr txBox="1"/>
            <p:nvPr/>
          </p:nvSpPr>
          <p:spPr>
            <a:xfrm>
              <a:off x="2783697" y="3658572"/>
              <a:ext cx="2634258" cy="263619"/>
            </a:xfrm>
            <a:prstGeom prst="rect">
              <a:avLst/>
            </a:prstGeom>
          </p:spPr>
          <p:txBody>
            <a:bodyPr vert="horz" wrap="square" lIns="0" tIns="7069" rIns="0" bIns="0" rtlCol="0">
              <a:spAutoFit/>
            </a:bodyPr>
            <a:lstStyle/>
            <a:p>
              <a:pPr marL="7441">
                <a:lnSpc>
                  <a:spcPts val="996"/>
                </a:lnSpc>
                <a:spcBef>
                  <a:spcPts val="56"/>
                </a:spcBef>
                <a:tabLst>
                  <a:tab pos="572208" algn="l"/>
                  <a:tab pos="895516" algn="l"/>
                  <a:tab pos="1224405" algn="l"/>
                  <a:tab pos="1491162" algn="l"/>
                  <a:tab pos="1732621" algn="l"/>
                  <a:tab pos="2020212" algn="l"/>
                  <a:tab pos="2302596" algn="l"/>
                  <a:tab pos="2559308" algn="l"/>
                </a:tabLst>
              </a:pPr>
              <a:r>
                <a:rPr sz="1582" spc="-4" baseline="154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0.3 </a:t>
              </a:r>
              <a:r>
                <a:rPr sz="1582" spc="22" baseline="154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0.2</a:t>
              </a:r>
              <a:r>
                <a:rPr sz="105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	</a:t>
              </a: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0.4</a:t>
              </a:r>
              <a:r>
                <a:rPr sz="105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	</a:t>
              </a: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0.6</a:t>
              </a:r>
              <a:r>
                <a:rPr sz="105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	</a:t>
              </a: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0.8</a:t>
              </a:r>
              <a:r>
                <a:rPr sz="105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	</a:t>
              </a: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0</a:t>
              </a:r>
              <a:r>
                <a:rPr sz="105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	</a:t>
              </a: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0.2</a:t>
              </a:r>
              <a:r>
                <a:rPr sz="105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	</a:t>
              </a: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0.4</a:t>
              </a:r>
              <a:r>
                <a:rPr sz="105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	</a:t>
              </a: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0.6</a:t>
              </a:r>
              <a:r>
                <a:rPr sz="105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	</a:t>
              </a: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4</a:t>
              </a:r>
              <a:endParaRPr sz="1055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  <a:p>
              <a:pPr marL="63620">
                <a:lnSpc>
                  <a:spcPts val="996"/>
                </a:lnSpc>
                <a:tabLst>
                  <a:tab pos="1219196" algn="l"/>
                </a:tabLst>
              </a:pPr>
              <a:r>
                <a:rPr sz="1055" i="1" spc="3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x</a:t>
              </a:r>
              <a:r>
                <a:rPr sz="1011" i="1" spc="48" baseline="-2657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N	</a:t>
              </a:r>
              <a:r>
                <a:rPr sz="1582" i="1" spc="35" baseline="-2623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x</a:t>
              </a:r>
              <a:r>
                <a:rPr sz="1055" i="1" spc="35" baseline="-5787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ymbol"/>
                  <a:cs typeface="Symbol"/>
                </a:rPr>
                <a:t></a:t>
              </a:r>
              <a:endParaRPr sz="1055" baseline="-57870">
                <a:solidFill>
                  <a:schemeClr val="tx1">
                    <a:lumMod val="75000"/>
                    <a:lumOff val="25000"/>
                  </a:schemeClr>
                </a:solidFill>
                <a:latin typeface="Symbol"/>
                <a:cs typeface="Symbol"/>
              </a:endParaRPr>
            </a:p>
          </p:txBody>
        </p:sp>
        <p:sp>
          <p:nvSpPr>
            <p:cNvPr id="795" name="object 795"/>
            <p:cNvSpPr txBox="1"/>
            <p:nvPr/>
          </p:nvSpPr>
          <p:spPr>
            <a:xfrm>
              <a:off x="5674998" y="3658572"/>
              <a:ext cx="81855" cy="169490"/>
            </a:xfrm>
            <a:prstGeom prst="rect">
              <a:avLst/>
            </a:prstGeom>
          </p:spPr>
          <p:txBody>
            <a:bodyPr vert="horz" wrap="square" lIns="0" tIns="7069" rIns="0" bIns="0" rtlCol="0">
              <a:spAutoFit/>
            </a:bodyPr>
            <a:lstStyle/>
            <a:p>
              <a:pPr marL="7441">
                <a:spcBef>
                  <a:spcPts val="56"/>
                </a:spcBef>
              </a:pP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5</a:t>
              </a:r>
              <a:endParaRPr sz="1055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796" name="object 796"/>
            <p:cNvSpPr txBox="1"/>
            <p:nvPr/>
          </p:nvSpPr>
          <p:spPr>
            <a:xfrm>
              <a:off x="5808523" y="3639288"/>
              <a:ext cx="660425" cy="364203"/>
            </a:xfrm>
            <a:prstGeom prst="rect">
              <a:avLst/>
            </a:prstGeom>
          </p:spPr>
          <p:txBody>
            <a:bodyPr vert="horz" wrap="square" lIns="0" tIns="26417" rIns="0" bIns="0" rtlCol="0">
              <a:spAutoFit/>
            </a:bodyPr>
            <a:lstStyle/>
            <a:p>
              <a:pPr marL="207602">
                <a:spcBef>
                  <a:spcPts val="208"/>
                </a:spcBef>
                <a:tabLst>
                  <a:tab pos="546536" algn="l"/>
                </a:tabLst>
              </a:pPr>
              <a:r>
                <a:rPr sz="1055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6	7</a:t>
              </a:r>
              <a:endParaRPr sz="1055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  <a:p>
              <a:pPr marL="7441">
                <a:spcBef>
                  <a:spcPts val="149"/>
                </a:spcBef>
              </a:pPr>
              <a:r>
                <a:rPr sz="1055" i="1" spc="-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M</a:t>
              </a:r>
              <a:r>
                <a:rPr sz="1055" i="1" spc="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sz="1055" spc="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[GeV/</a:t>
              </a:r>
              <a:r>
                <a:rPr sz="1055" i="1" spc="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c</a:t>
              </a:r>
              <a:r>
                <a:rPr sz="1011" spc="9" baseline="2657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2</a:t>
              </a:r>
              <a:r>
                <a:rPr sz="1055" spc="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]</a:t>
              </a:r>
              <a:endParaRPr sz="1055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797" name="object 797"/>
            <p:cNvSpPr/>
            <p:nvPr/>
          </p:nvSpPr>
          <p:spPr>
            <a:xfrm>
              <a:off x="5314605" y="2663882"/>
              <a:ext cx="0" cy="984870"/>
            </a:xfrm>
            <a:custGeom>
              <a:avLst/>
              <a:gdLst/>
              <a:ahLst/>
              <a:cxnLst/>
              <a:rect l="l" t="t" r="r" b="b"/>
              <a:pathLst>
                <a:path h="1680845">
                  <a:moveTo>
                    <a:pt x="0" y="1680678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98" name="object 798"/>
            <p:cNvSpPr/>
            <p:nvPr/>
          </p:nvSpPr>
          <p:spPr>
            <a:xfrm>
              <a:off x="5314605" y="3586577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99" name="object 799"/>
            <p:cNvSpPr/>
            <p:nvPr/>
          </p:nvSpPr>
          <p:spPr>
            <a:xfrm>
              <a:off x="5314605" y="3501926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00" name="object 800"/>
            <p:cNvSpPr/>
            <p:nvPr/>
          </p:nvSpPr>
          <p:spPr>
            <a:xfrm>
              <a:off x="5314605" y="3414454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01" name="object 801"/>
            <p:cNvSpPr/>
            <p:nvPr/>
          </p:nvSpPr>
          <p:spPr>
            <a:xfrm>
              <a:off x="5314605" y="3329803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02" name="object 802"/>
            <p:cNvSpPr/>
            <p:nvPr/>
          </p:nvSpPr>
          <p:spPr>
            <a:xfrm>
              <a:off x="5314605" y="3242330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03" name="object 803"/>
            <p:cNvSpPr/>
            <p:nvPr/>
          </p:nvSpPr>
          <p:spPr>
            <a:xfrm>
              <a:off x="5314605" y="3154857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04" name="object 804"/>
            <p:cNvSpPr/>
            <p:nvPr/>
          </p:nvSpPr>
          <p:spPr>
            <a:xfrm>
              <a:off x="5314605" y="3070206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05" name="object 805"/>
            <p:cNvSpPr/>
            <p:nvPr/>
          </p:nvSpPr>
          <p:spPr>
            <a:xfrm>
              <a:off x="5314605" y="2982734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06" name="object 806"/>
            <p:cNvSpPr/>
            <p:nvPr/>
          </p:nvSpPr>
          <p:spPr>
            <a:xfrm>
              <a:off x="5314605" y="2898083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07" name="object 807"/>
            <p:cNvSpPr/>
            <p:nvPr/>
          </p:nvSpPr>
          <p:spPr>
            <a:xfrm>
              <a:off x="5314605" y="2810611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08" name="object 808"/>
            <p:cNvSpPr/>
            <p:nvPr/>
          </p:nvSpPr>
          <p:spPr>
            <a:xfrm>
              <a:off x="5314605" y="2725959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09" name="object 809"/>
            <p:cNvSpPr/>
            <p:nvPr/>
          </p:nvSpPr>
          <p:spPr>
            <a:xfrm>
              <a:off x="5314605" y="3586577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10" name="object 810"/>
            <p:cNvSpPr/>
            <p:nvPr/>
          </p:nvSpPr>
          <p:spPr>
            <a:xfrm>
              <a:off x="5314605" y="2725959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11" name="object 811"/>
            <p:cNvSpPr/>
            <p:nvPr/>
          </p:nvSpPr>
          <p:spPr>
            <a:xfrm>
              <a:off x="5314605" y="3154857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963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12" name="object 812"/>
            <p:cNvSpPr/>
            <p:nvPr/>
          </p:nvSpPr>
          <p:spPr>
            <a:xfrm>
              <a:off x="5483907" y="3527227"/>
              <a:ext cx="973708" cy="73670"/>
            </a:xfrm>
            <a:custGeom>
              <a:avLst/>
              <a:gdLst/>
              <a:ahLst/>
              <a:cxnLst/>
              <a:rect l="l" t="t" r="r" b="b"/>
              <a:pathLst>
                <a:path w="1661795" h="125729">
                  <a:moveTo>
                    <a:pt x="0" y="125729"/>
                  </a:moveTo>
                  <a:lnTo>
                    <a:pt x="1661415" y="125729"/>
                  </a:lnTo>
                  <a:lnTo>
                    <a:pt x="1661415" y="0"/>
                  </a:lnTo>
                  <a:lnTo>
                    <a:pt x="0" y="0"/>
                  </a:lnTo>
                  <a:lnTo>
                    <a:pt x="0" y="125729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13" name="object 813"/>
            <p:cNvSpPr/>
            <p:nvPr/>
          </p:nvSpPr>
          <p:spPr>
            <a:xfrm>
              <a:off x="5483907" y="3525738"/>
              <a:ext cx="400720" cy="0"/>
            </a:xfrm>
            <a:custGeom>
              <a:avLst/>
              <a:gdLst/>
              <a:ahLst/>
              <a:cxnLst/>
              <a:rect l="l" t="t" r="r" b="b"/>
              <a:pathLst>
                <a:path w="683895">
                  <a:moveTo>
                    <a:pt x="0" y="0"/>
                  </a:moveTo>
                  <a:lnTo>
                    <a:pt x="683828" y="0"/>
                  </a:lnTo>
                </a:path>
              </a:pathLst>
            </a:custGeom>
            <a:ln w="5080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14" name="object 814"/>
            <p:cNvSpPr/>
            <p:nvPr/>
          </p:nvSpPr>
          <p:spPr>
            <a:xfrm>
              <a:off x="5483907" y="3523134"/>
              <a:ext cx="149572" cy="0"/>
            </a:xfrm>
            <a:custGeom>
              <a:avLst/>
              <a:gdLst/>
              <a:ahLst/>
              <a:cxnLst/>
              <a:rect l="l" t="t" r="r" b="b"/>
              <a:pathLst>
                <a:path w="255270">
                  <a:moveTo>
                    <a:pt x="0" y="0"/>
                  </a:moveTo>
                  <a:lnTo>
                    <a:pt x="255231" y="0"/>
                  </a:lnTo>
                </a:path>
              </a:pathLst>
            </a:custGeom>
            <a:ln w="380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15" name="object 815"/>
            <p:cNvSpPr/>
            <p:nvPr/>
          </p:nvSpPr>
          <p:spPr>
            <a:xfrm>
              <a:off x="5551627" y="3140749"/>
              <a:ext cx="0" cy="70693"/>
            </a:xfrm>
            <a:custGeom>
              <a:avLst/>
              <a:gdLst/>
              <a:ahLst/>
              <a:cxnLst/>
              <a:rect l="l" t="t" r="r" b="b"/>
              <a:pathLst>
                <a:path h="120650">
                  <a:moveTo>
                    <a:pt x="0" y="120392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16" name="object 816"/>
            <p:cNvSpPr/>
            <p:nvPr/>
          </p:nvSpPr>
          <p:spPr>
            <a:xfrm>
              <a:off x="5540341" y="3140749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17" name="object 817"/>
            <p:cNvSpPr/>
            <p:nvPr/>
          </p:nvSpPr>
          <p:spPr>
            <a:xfrm>
              <a:off x="5551627" y="3242330"/>
              <a:ext cx="0" cy="68089"/>
            </a:xfrm>
            <a:custGeom>
              <a:avLst/>
              <a:gdLst/>
              <a:ahLst/>
              <a:cxnLst/>
              <a:rect l="l" t="t" r="r" b="b"/>
              <a:pathLst>
                <a:path h="116204">
                  <a:moveTo>
                    <a:pt x="0" y="0"/>
                  </a:moveTo>
                  <a:lnTo>
                    <a:pt x="0" y="115576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18" name="object 818"/>
            <p:cNvSpPr/>
            <p:nvPr/>
          </p:nvSpPr>
          <p:spPr>
            <a:xfrm>
              <a:off x="5540341" y="3310051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19" name="object 819"/>
            <p:cNvSpPr/>
            <p:nvPr/>
          </p:nvSpPr>
          <p:spPr>
            <a:xfrm>
              <a:off x="5746324" y="3154858"/>
              <a:ext cx="0" cy="68089"/>
            </a:xfrm>
            <a:custGeom>
              <a:avLst/>
              <a:gdLst/>
              <a:ahLst/>
              <a:cxnLst/>
              <a:rect l="l" t="t" r="r" b="b"/>
              <a:pathLst>
                <a:path h="116204">
                  <a:moveTo>
                    <a:pt x="0" y="115576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20" name="object 820"/>
            <p:cNvSpPr/>
            <p:nvPr/>
          </p:nvSpPr>
          <p:spPr>
            <a:xfrm>
              <a:off x="5735038" y="3154857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21" name="object 821"/>
            <p:cNvSpPr/>
            <p:nvPr/>
          </p:nvSpPr>
          <p:spPr>
            <a:xfrm>
              <a:off x="5746324" y="3253617"/>
              <a:ext cx="0" cy="68089"/>
            </a:xfrm>
            <a:custGeom>
              <a:avLst/>
              <a:gdLst/>
              <a:ahLst/>
              <a:cxnLst/>
              <a:rect l="l" t="t" r="r" b="b"/>
              <a:pathLst>
                <a:path h="116204">
                  <a:moveTo>
                    <a:pt x="0" y="0"/>
                  </a:moveTo>
                  <a:lnTo>
                    <a:pt x="0" y="115576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22" name="object 822"/>
            <p:cNvSpPr/>
            <p:nvPr/>
          </p:nvSpPr>
          <p:spPr>
            <a:xfrm>
              <a:off x="5735038" y="3321338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23" name="object 823"/>
            <p:cNvSpPr/>
            <p:nvPr/>
          </p:nvSpPr>
          <p:spPr>
            <a:xfrm>
              <a:off x="6197796" y="3281834"/>
              <a:ext cx="0" cy="62136"/>
            </a:xfrm>
            <a:custGeom>
              <a:avLst/>
              <a:gdLst/>
              <a:ahLst/>
              <a:cxnLst/>
              <a:rect l="l" t="t" r="r" b="b"/>
              <a:pathLst>
                <a:path h="106045">
                  <a:moveTo>
                    <a:pt x="0" y="105945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24" name="object 824"/>
            <p:cNvSpPr/>
            <p:nvPr/>
          </p:nvSpPr>
          <p:spPr>
            <a:xfrm>
              <a:off x="6186510" y="3281834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25" name="object 825"/>
            <p:cNvSpPr/>
            <p:nvPr/>
          </p:nvSpPr>
          <p:spPr>
            <a:xfrm>
              <a:off x="6197796" y="3374950"/>
              <a:ext cx="0" cy="65112"/>
            </a:xfrm>
            <a:custGeom>
              <a:avLst/>
              <a:gdLst/>
              <a:ahLst/>
              <a:cxnLst/>
              <a:rect l="l" t="t" r="r" b="b"/>
              <a:pathLst>
                <a:path h="111125">
                  <a:moveTo>
                    <a:pt x="0" y="0"/>
                  </a:moveTo>
                  <a:lnTo>
                    <a:pt x="0" y="110761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26" name="object 826"/>
            <p:cNvSpPr/>
            <p:nvPr/>
          </p:nvSpPr>
          <p:spPr>
            <a:xfrm>
              <a:off x="6186510" y="3439849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27" name="object 827"/>
            <p:cNvSpPr/>
            <p:nvPr/>
          </p:nvSpPr>
          <p:spPr>
            <a:xfrm>
              <a:off x="6180867" y="3343911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4" h="57785">
                  <a:moveTo>
                    <a:pt x="28893" y="0"/>
                  </a:moveTo>
                  <a:lnTo>
                    <a:pt x="17650" y="2271"/>
                  </a:lnTo>
                  <a:lnTo>
                    <a:pt x="8465" y="8465"/>
                  </a:lnTo>
                  <a:lnTo>
                    <a:pt x="2271" y="17650"/>
                  </a:lnTo>
                  <a:lnTo>
                    <a:pt x="0" y="28895"/>
                  </a:lnTo>
                  <a:lnTo>
                    <a:pt x="2271" y="40139"/>
                  </a:lnTo>
                  <a:lnTo>
                    <a:pt x="8465" y="49323"/>
                  </a:lnTo>
                  <a:lnTo>
                    <a:pt x="17650" y="55517"/>
                  </a:lnTo>
                  <a:lnTo>
                    <a:pt x="28893" y="57788"/>
                  </a:lnTo>
                  <a:lnTo>
                    <a:pt x="40137" y="55517"/>
                  </a:lnTo>
                  <a:lnTo>
                    <a:pt x="49322" y="49323"/>
                  </a:lnTo>
                  <a:lnTo>
                    <a:pt x="55516" y="40139"/>
                  </a:lnTo>
                  <a:lnTo>
                    <a:pt x="57788" y="28895"/>
                  </a:lnTo>
                  <a:lnTo>
                    <a:pt x="55516" y="17650"/>
                  </a:lnTo>
                  <a:lnTo>
                    <a:pt x="49322" y="8465"/>
                  </a:lnTo>
                  <a:lnTo>
                    <a:pt x="40137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28" name="object 828"/>
            <p:cNvSpPr/>
            <p:nvPr/>
          </p:nvSpPr>
          <p:spPr>
            <a:xfrm>
              <a:off x="5729395" y="3219757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4" h="57785">
                  <a:moveTo>
                    <a:pt x="28893" y="0"/>
                  </a:moveTo>
                  <a:lnTo>
                    <a:pt x="17650" y="2271"/>
                  </a:lnTo>
                  <a:lnTo>
                    <a:pt x="8466" y="8465"/>
                  </a:lnTo>
                  <a:lnTo>
                    <a:pt x="2271" y="17650"/>
                  </a:lnTo>
                  <a:lnTo>
                    <a:pt x="0" y="28895"/>
                  </a:lnTo>
                  <a:lnTo>
                    <a:pt x="2271" y="40139"/>
                  </a:lnTo>
                  <a:lnTo>
                    <a:pt x="8466" y="49323"/>
                  </a:lnTo>
                  <a:lnTo>
                    <a:pt x="17650" y="55517"/>
                  </a:lnTo>
                  <a:lnTo>
                    <a:pt x="28893" y="57788"/>
                  </a:lnTo>
                  <a:lnTo>
                    <a:pt x="40137" y="55517"/>
                  </a:lnTo>
                  <a:lnTo>
                    <a:pt x="49322" y="49323"/>
                  </a:lnTo>
                  <a:lnTo>
                    <a:pt x="55516" y="40139"/>
                  </a:lnTo>
                  <a:lnTo>
                    <a:pt x="57788" y="28895"/>
                  </a:lnTo>
                  <a:lnTo>
                    <a:pt x="55516" y="17650"/>
                  </a:lnTo>
                  <a:lnTo>
                    <a:pt x="49322" y="8465"/>
                  </a:lnTo>
                  <a:lnTo>
                    <a:pt x="40137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29" name="object 829"/>
            <p:cNvSpPr/>
            <p:nvPr/>
          </p:nvSpPr>
          <p:spPr>
            <a:xfrm>
              <a:off x="5534698" y="3208471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4" h="57785">
                  <a:moveTo>
                    <a:pt x="28893" y="0"/>
                  </a:moveTo>
                  <a:lnTo>
                    <a:pt x="17650" y="2271"/>
                  </a:lnTo>
                  <a:lnTo>
                    <a:pt x="8465" y="8465"/>
                  </a:lnTo>
                  <a:lnTo>
                    <a:pt x="2271" y="17649"/>
                  </a:lnTo>
                  <a:lnTo>
                    <a:pt x="0" y="28893"/>
                  </a:lnTo>
                  <a:lnTo>
                    <a:pt x="2271" y="40137"/>
                  </a:lnTo>
                  <a:lnTo>
                    <a:pt x="8465" y="49322"/>
                  </a:lnTo>
                  <a:lnTo>
                    <a:pt x="17650" y="55516"/>
                  </a:lnTo>
                  <a:lnTo>
                    <a:pt x="28893" y="57787"/>
                  </a:lnTo>
                  <a:lnTo>
                    <a:pt x="40137" y="55516"/>
                  </a:lnTo>
                  <a:lnTo>
                    <a:pt x="49321" y="49322"/>
                  </a:lnTo>
                  <a:lnTo>
                    <a:pt x="55515" y="40137"/>
                  </a:lnTo>
                  <a:lnTo>
                    <a:pt x="57787" y="28893"/>
                  </a:lnTo>
                  <a:lnTo>
                    <a:pt x="55515" y="17649"/>
                  </a:lnTo>
                  <a:lnTo>
                    <a:pt x="49321" y="8465"/>
                  </a:lnTo>
                  <a:lnTo>
                    <a:pt x="40137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30" name="object 830"/>
            <p:cNvSpPr/>
            <p:nvPr/>
          </p:nvSpPr>
          <p:spPr>
            <a:xfrm>
              <a:off x="5314605" y="3648654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31" name="object 831"/>
            <p:cNvSpPr/>
            <p:nvPr/>
          </p:nvSpPr>
          <p:spPr>
            <a:xfrm>
              <a:off x="5382326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32" name="object 832"/>
            <p:cNvSpPr/>
            <p:nvPr/>
          </p:nvSpPr>
          <p:spPr>
            <a:xfrm>
              <a:off x="5450046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33" name="object 833"/>
            <p:cNvSpPr/>
            <p:nvPr/>
          </p:nvSpPr>
          <p:spPr>
            <a:xfrm>
              <a:off x="5517767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34" name="object 834"/>
            <p:cNvSpPr/>
            <p:nvPr/>
          </p:nvSpPr>
          <p:spPr>
            <a:xfrm>
              <a:off x="5582666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35" name="object 835"/>
            <p:cNvSpPr/>
            <p:nvPr/>
          </p:nvSpPr>
          <p:spPr>
            <a:xfrm>
              <a:off x="5650387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36" name="object 836"/>
            <p:cNvSpPr/>
            <p:nvPr/>
          </p:nvSpPr>
          <p:spPr>
            <a:xfrm>
              <a:off x="5718107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37" name="object 837"/>
            <p:cNvSpPr/>
            <p:nvPr/>
          </p:nvSpPr>
          <p:spPr>
            <a:xfrm>
              <a:off x="5785829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38" name="object 838"/>
            <p:cNvSpPr/>
            <p:nvPr/>
          </p:nvSpPr>
          <p:spPr>
            <a:xfrm>
              <a:off x="5853549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39" name="object 839"/>
            <p:cNvSpPr/>
            <p:nvPr/>
          </p:nvSpPr>
          <p:spPr>
            <a:xfrm>
              <a:off x="5918448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40" name="object 840"/>
            <p:cNvSpPr/>
            <p:nvPr/>
          </p:nvSpPr>
          <p:spPr>
            <a:xfrm>
              <a:off x="5986169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41" name="object 841"/>
            <p:cNvSpPr/>
            <p:nvPr/>
          </p:nvSpPr>
          <p:spPr>
            <a:xfrm>
              <a:off x="6053890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42" name="object 842"/>
            <p:cNvSpPr/>
            <p:nvPr/>
          </p:nvSpPr>
          <p:spPr>
            <a:xfrm>
              <a:off x="6121610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43" name="object 843"/>
            <p:cNvSpPr/>
            <p:nvPr/>
          </p:nvSpPr>
          <p:spPr>
            <a:xfrm>
              <a:off x="6189332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44" name="object 844"/>
            <p:cNvSpPr/>
            <p:nvPr/>
          </p:nvSpPr>
          <p:spPr>
            <a:xfrm>
              <a:off x="6254230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45" name="object 845"/>
            <p:cNvSpPr/>
            <p:nvPr/>
          </p:nvSpPr>
          <p:spPr>
            <a:xfrm>
              <a:off x="6321950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46" name="object 846"/>
            <p:cNvSpPr/>
            <p:nvPr/>
          </p:nvSpPr>
          <p:spPr>
            <a:xfrm>
              <a:off x="6389672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47" name="object 847"/>
            <p:cNvSpPr/>
            <p:nvPr/>
          </p:nvSpPr>
          <p:spPr>
            <a:xfrm>
              <a:off x="5382326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48" name="object 848"/>
            <p:cNvSpPr/>
            <p:nvPr/>
          </p:nvSpPr>
          <p:spPr>
            <a:xfrm>
              <a:off x="5314605" y="3628902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49" name="object 849"/>
            <p:cNvSpPr/>
            <p:nvPr/>
          </p:nvSpPr>
          <p:spPr>
            <a:xfrm>
              <a:off x="6389672" y="3606329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35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50" name="object 850"/>
            <p:cNvSpPr/>
            <p:nvPr/>
          </p:nvSpPr>
          <p:spPr>
            <a:xfrm>
              <a:off x="5314605" y="2663882"/>
              <a:ext cx="0" cy="984870"/>
            </a:xfrm>
            <a:custGeom>
              <a:avLst/>
              <a:gdLst/>
              <a:ahLst/>
              <a:cxnLst/>
              <a:rect l="l" t="t" r="r" b="b"/>
              <a:pathLst>
                <a:path h="1680845">
                  <a:moveTo>
                    <a:pt x="0" y="1680678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51" name="object 851"/>
            <p:cNvSpPr/>
            <p:nvPr/>
          </p:nvSpPr>
          <p:spPr>
            <a:xfrm>
              <a:off x="5314605" y="3586577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52" name="object 852"/>
            <p:cNvSpPr/>
            <p:nvPr/>
          </p:nvSpPr>
          <p:spPr>
            <a:xfrm>
              <a:off x="5314605" y="3501926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53" name="object 853"/>
            <p:cNvSpPr/>
            <p:nvPr/>
          </p:nvSpPr>
          <p:spPr>
            <a:xfrm>
              <a:off x="5314605" y="3414454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54" name="object 854"/>
            <p:cNvSpPr/>
            <p:nvPr/>
          </p:nvSpPr>
          <p:spPr>
            <a:xfrm>
              <a:off x="5314605" y="3329803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55" name="object 855"/>
            <p:cNvSpPr/>
            <p:nvPr/>
          </p:nvSpPr>
          <p:spPr>
            <a:xfrm>
              <a:off x="5314605" y="3242330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56" name="object 856"/>
            <p:cNvSpPr/>
            <p:nvPr/>
          </p:nvSpPr>
          <p:spPr>
            <a:xfrm>
              <a:off x="5314605" y="3154857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57" name="object 857"/>
            <p:cNvSpPr/>
            <p:nvPr/>
          </p:nvSpPr>
          <p:spPr>
            <a:xfrm>
              <a:off x="5314605" y="3070206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58" name="object 858"/>
            <p:cNvSpPr/>
            <p:nvPr/>
          </p:nvSpPr>
          <p:spPr>
            <a:xfrm>
              <a:off x="5314605" y="2982734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59" name="object 859"/>
            <p:cNvSpPr/>
            <p:nvPr/>
          </p:nvSpPr>
          <p:spPr>
            <a:xfrm>
              <a:off x="5314605" y="2898083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60" name="object 860"/>
            <p:cNvSpPr/>
            <p:nvPr/>
          </p:nvSpPr>
          <p:spPr>
            <a:xfrm>
              <a:off x="5314605" y="2810611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61" name="object 861"/>
            <p:cNvSpPr/>
            <p:nvPr/>
          </p:nvSpPr>
          <p:spPr>
            <a:xfrm>
              <a:off x="5314605" y="2725959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62" name="object 862"/>
            <p:cNvSpPr/>
            <p:nvPr/>
          </p:nvSpPr>
          <p:spPr>
            <a:xfrm>
              <a:off x="5314605" y="3586577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63" name="object 863"/>
            <p:cNvSpPr/>
            <p:nvPr/>
          </p:nvSpPr>
          <p:spPr>
            <a:xfrm>
              <a:off x="5314605" y="2725959"/>
              <a:ext cx="25673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43341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64" name="object 864"/>
            <p:cNvSpPr/>
            <p:nvPr/>
          </p:nvSpPr>
          <p:spPr>
            <a:xfrm>
              <a:off x="5314605" y="1676288"/>
              <a:ext cx="1143000" cy="987847"/>
            </a:xfrm>
            <a:custGeom>
              <a:avLst/>
              <a:gdLst/>
              <a:ahLst/>
              <a:cxnLst/>
              <a:rect l="l" t="t" r="r" b="b"/>
              <a:pathLst>
                <a:path w="1950720" h="1685925">
                  <a:moveTo>
                    <a:pt x="0" y="1685494"/>
                  </a:moveTo>
                  <a:lnTo>
                    <a:pt x="1950357" y="1685494"/>
                  </a:lnTo>
                  <a:lnTo>
                    <a:pt x="1950357" y="0"/>
                  </a:lnTo>
                  <a:lnTo>
                    <a:pt x="0" y="0"/>
                  </a:lnTo>
                  <a:lnTo>
                    <a:pt x="0" y="1685494"/>
                  </a:lnTo>
                  <a:close/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65" name="object 865"/>
            <p:cNvSpPr/>
            <p:nvPr/>
          </p:nvSpPr>
          <p:spPr>
            <a:xfrm>
              <a:off x="5317426" y="2167264"/>
              <a:ext cx="1137144" cy="56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66" name="object 866"/>
            <p:cNvSpPr/>
            <p:nvPr/>
          </p:nvSpPr>
          <p:spPr>
            <a:xfrm>
              <a:off x="5314605" y="2663883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67" name="object 867"/>
            <p:cNvSpPr/>
            <p:nvPr/>
          </p:nvSpPr>
          <p:spPr>
            <a:xfrm>
              <a:off x="5382326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68" name="object 868"/>
            <p:cNvSpPr/>
            <p:nvPr/>
          </p:nvSpPr>
          <p:spPr>
            <a:xfrm>
              <a:off x="5450046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69" name="object 869"/>
            <p:cNvSpPr/>
            <p:nvPr/>
          </p:nvSpPr>
          <p:spPr>
            <a:xfrm>
              <a:off x="5517767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70" name="object 870"/>
            <p:cNvSpPr/>
            <p:nvPr/>
          </p:nvSpPr>
          <p:spPr>
            <a:xfrm>
              <a:off x="5582666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71" name="object 871"/>
            <p:cNvSpPr/>
            <p:nvPr/>
          </p:nvSpPr>
          <p:spPr>
            <a:xfrm>
              <a:off x="5650387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72" name="object 872"/>
            <p:cNvSpPr/>
            <p:nvPr/>
          </p:nvSpPr>
          <p:spPr>
            <a:xfrm>
              <a:off x="5718107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73" name="object 873"/>
            <p:cNvSpPr/>
            <p:nvPr/>
          </p:nvSpPr>
          <p:spPr>
            <a:xfrm>
              <a:off x="5785829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74" name="object 874"/>
            <p:cNvSpPr/>
            <p:nvPr/>
          </p:nvSpPr>
          <p:spPr>
            <a:xfrm>
              <a:off x="5853549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75" name="object 875"/>
            <p:cNvSpPr/>
            <p:nvPr/>
          </p:nvSpPr>
          <p:spPr>
            <a:xfrm>
              <a:off x="5918448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76" name="object 876"/>
            <p:cNvSpPr/>
            <p:nvPr/>
          </p:nvSpPr>
          <p:spPr>
            <a:xfrm>
              <a:off x="5986169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77" name="object 877"/>
            <p:cNvSpPr/>
            <p:nvPr/>
          </p:nvSpPr>
          <p:spPr>
            <a:xfrm>
              <a:off x="6053890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78" name="object 878"/>
            <p:cNvSpPr/>
            <p:nvPr/>
          </p:nvSpPr>
          <p:spPr>
            <a:xfrm>
              <a:off x="6121610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79" name="object 879"/>
            <p:cNvSpPr/>
            <p:nvPr/>
          </p:nvSpPr>
          <p:spPr>
            <a:xfrm>
              <a:off x="6189332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80" name="object 880"/>
            <p:cNvSpPr/>
            <p:nvPr/>
          </p:nvSpPr>
          <p:spPr>
            <a:xfrm>
              <a:off x="6254230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81" name="object 881"/>
            <p:cNvSpPr/>
            <p:nvPr/>
          </p:nvSpPr>
          <p:spPr>
            <a:xfrm>
              <a:off x="6321950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82" name="object 882"/>
            <p:cNvSpPr/>
            <p:nvPr/>
          </p:nvSpPr>
          <p:spPr>
            <a:xfrm>
              <a:off x="6389672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83" name="object 883"/>
            <p:cNvSpPr/>
            <p:nvPr/>
          </p:nvSpPr>
          <p:spPr>
            <a:xfrm>
              <a:off x="5382326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84" name="object 884"/>
            <p:cNvSpPr/>
            <p:nvPr/>
          </p:nvSpPr>
          <p:spPr>
            <a:xfrm>
              <a:off x="5314605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85" name="object 885"/>
            <p:cNvSpPr/>
            <p:nvPr/>
          </p:nvSpPr>
          <p:spPr>
            <a:xfrm>
              <a:off x="6389672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86" name="object 886"/>
            <p:cNvSpPr/>
            <p:nvPr/>
          </p:nvSpPr>
          <p:spPr>
            <a:xfrm>
              <a:off x="5314605" y="1676288"/>
              <a:ext cx="0" cy="987847"/>
            </a:xfrm>
            <a:custGeom>
              <a:avLst/>
              <a:gdLst/>
              <a:ahLst/>
              <a:cxnLst/>
              <a:rect l="l" t="t" r="r" b="b"/>
              <a:pathLst>
                <a:path h="1685925">
                  <a:moveTo>
                    <a:pt x="0" y="1685494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87" name="object 887"/>
            <p:cNvSpPr/>
            <p:nvPr/>
          </p:nvSpPr>
          <p:spPr>
            <a:xfrm>
              <a:off x="5314605" y="2514332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88" name="object 888"/>
            <p:cNvSpPr/>
            <p:nvPr/>
          </p:nvSpPr>
          <p:spPr>
            <a:xfrm>
              <a:off x="5314605" y="2426859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89" name="object 889"/>
            <p:cNvSpPr/>
            <p:nvPr/>
          </p:nvSpPr>
          <p:spPr>
            <a:xfrm>
              <a:off x="5314605" y="2342208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90" name="object 890"/>
            <p:cNvSpPr/>
            <p:nvPr/>
          </p:nvSpPr>
          <p:spPr>
            <a:xfrm>
              <a:off x="5314605" y="225473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91" name="object 891"/>
            <p:cNvSpPr/>
            <p:nvPr/>
          </p:nvSpPr>
          <p:spPr>
            <a:xfrm>
              <a:off x="5314605" y="217008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92" name="object 892"/>
            <p:cNvSpPr/>
            <p:nvPr/>
          </p:nvSpPr>
          <p:spPr>
            <a:xfrm>
              <a:off x="5314605" y="208261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93" name="object 893"/>
            <p:cNvSpPr/>
            <p:nvPr/>
          </p:nvSpPr>
          <p:spPr>
            <a:xfrm>
              <a:off x="5314605" y="199796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94" name="object 894"/>
            <p:cNvSpPr/>
            <p:nvPr/>
          </p:nvSpPr>
          <p:spPr>
            <a:xfrm>
              <a:off x="5314605" y="1910489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95" name="object 895"/>
            <p:cNvSpPr/>
            <p:nvPr/>
          </p:nvSpPr>
          <p:spPr>
            <a:xfrm>
              <a:off x="5314605" y="1825838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96" name="object 896"/>
            <p:cNvSpPr/>
            <p:nvPr/>
          </p:nvSpPr>
          <p:spPr>
            <a:xfrm>
              <a:off x="5314605" y="2514332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97" name="object 897"/>
            <p:cNvSpPr/>
            <p:nvPr/>
          </p:nvSpPr>
          <p:spPr>
            <a:xfrm>
              <a:off x="5314605" y="2601804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98" name="object 898"/>
            <p:cNvSpPr/>
            <p:nvPr/>
          </p:nvSpPr>
          <p:spPr>
            <a:xfrm>
              <a:off x="5314605" y="1825838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99" name="object 899"/>
            <p:cNvSpPr/>
            <p:nvPr/>
          </p:nvSpPr>
          <p:spPr>
            <a:xfrm>
              <a:off x="5314605" y="173836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00" name="object 900"/>
            <p:cNvSpPr/>
            <p:nvPr/>
          </p:nvSpPr>
          <p:spPr>
            <a:xfrm>
              <a:off x="5314605" y="2170085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963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01" name="object 901"/>
            <p:cNvSpPr/>
            <p:nvPr/>
          </p:nvSpPr>
          <p:spPr>
            <a:xfrm>
              <a:off x="5483907" y="2562075"/>
              <a:ext cx="973708" cy="51346"/>
            </a:xfrm>
            <a:custGeom>
              <a:avLst/>
              <a:gdLst/>
              <a:ahLst/>
              <a:cxnLst/>
              <a:rect l="l" t="t" r="r" b="b"/>
              <a:pathLst>
                <a:path w="1661795" h="87629">
                  <a:moveTo>
                    <a:pt x="0" y="87630"/>
                  </a:moveTo>
                  <a:lnTo>
                    <a:pt x="1661415" y="87630"/>
                  </a:lnTo>
                  <a:lnTo>
                    <a:pt x="1661415" y="0"/>
                  </a:lnTo>
                  <a:lnTo>
                    <a:pt x="0" y="0"/>
                  </a:lnTo>
                  <a:lnTo>
                    <a:pt x="0" y="8763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02" name="object 902"/>
            <p:cNvSpPr/>
            <p:nvPr/>
          </p:nvSpPr>
          <p:spPr>
            <a:xfrm>
              <a:off x="5483907" y="2559472"/>
              <a:ext cx="400720" cy="0"/>
            </a:xfrm>
            <a:custGeom>
              <a:avLst/>
              <a:gdLst/>
              <a:ahLst/>
              <a:cxnLst/>
              <a:rect l="l" t="t" r="r" b="b"/>
              <a:pathLst>
                <a:path w="683895">
                  <a:moveTo>
                    <a:pt x="0" y="0"/>
                  </a:moveTo>
                  <a:lnTo>
                    <a:pt x="683828" y="0"/>
                  </a:lnTo>
                </a:path>
              </a:pathLst>
            </a:custGeom>
            <a:ln w="888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03" name="object 903"/>
            <p:cNvSpPr/>
            <p:nvPr/>
          </p:nvSpPr>
          <p:spPr>
            <a:xfrm>
              <a:off x="5483907" y="2553891"/>
              <a:ext cx="149572" cy="0"/>
            </a:xfrm>
            <a:custGeom>
              <a:avLst/>
              <a:gdLst/>
              <a:ahLst/>
              <a:cxnLst/>
              <a:rect l="l" t="t" r="r" b="b"/>
              <a:pathLst>
                <a:path w="255270">
                  <a:moveTo>
                    <a:pt x="0" y="0"/>
                  </a:moveTo>
                  <a:lnTo>
                    <a:pt x="255231" y="0"/>
                  </a:lnTo>
                </a:path>
              </a:pathLst>
            </a:custGeom>
            <a:ln w="10160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04" name="object 904"/>
            <p:cNvSpPr/>
            <p:nvPr/>
          </p:nvSpPr>
          <p:spPr>
            <a:xfrm>
              <a:off x="5551627" y="2045931"/>
              <a:ext cx="0" cy="47997"/>
            </a:xfrm>
            <a:custGeom>
              <a:avLst/>
              <a:gdLst/>
              <a:ahLst/>
              <a:cxnLst/>
              <a:rect l="l" t="t" r="r" b="b"/>
              <a:pathLst>
                <a:path h="81914">
                  <a:moveTo>
                    <a:pt x="0" y="81866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05" name="object 905"/>
            <p:cNvSpPr/>
            <p:nvPr/>
          </p:nvSpPr>
          <p:spPr>
            <a:xfrm>
              <a:off x="5540341" y="2045930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06" name="object 906"/>
            <p:cNvSpPr/>
            <p:nvPr/>
          </p:nvSpPr>
          <p:spPr>
            <a:xfrm>
              <a:off x="5551627" y="2124938"/>
              <a:ext cx="0" cy="47997"/>
            </a:xfrm>
            <a:custGeom>
              <a:avLst/>
              <a:gdLst/>
              <a:ahLst/>
              <a:cxnLst/>
              <a:rect l="l" t="t" r="r" b="b"/>
              <a:pathLst>
                <a:path h="81914">
                  <a:moveTo>
                    <a:pt x="0" y="0"/>
                  </a:moveTo>
                  <a:lnTo>
                    <a:pt x="0" y="81866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07" name="object 907"/>
            <p:cNvSpPr/>
            <p:nvPr/>
          </p:nvSpPr>
          <p:spPr>
            <a:xfrm>
              <a:off x="5540341" y="2172906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08" name="object 908"/>
            <p:cNvSpPr/>
            <p:nvPr/>
          </p:nvSpPr>
          <p:spPr>
            <a:xfrm>
              <a:off x="5746324" y="2130581"/>
              <a:ext cx="0" cy="42416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72235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09" name="object 909"/>
            <p:cNvSpPr/>
            <p:nvPr/>
          </p:nvSpPr>
          <p:spPr>
            <a:xfrm>
              <a:off x="5735038" y="2130581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10" name="object 910"/>
            <p:cNvSpPr/>
            <p:nvPr/>
          </p:nvSpPr>
          <p:spPr>
            <a:xfrm>
              <a:off x="5746324" y="2203946"/>
              <a:ext cx="0" cy="39812"/>
            </a:xfrm>
            <a:custGeom>
              <a:avLst/>
              <a:gdLst/>
              <a:ahLst/>
              <a:cxnLst/>
              <a:rect l="l" t="t" r="r" b="b"/>
              <a:pathLst>
                <a:path h="67945">
                  <a:moveTo>
                    <a:pt x="0" y="0"/>
                  </a:moveTo>
                  <a:lnTo>
                    <a:pt x="0" y="67419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11" name="object 911"/>
            <p:cNvSpPr/>
            <p:nvPr/>
          </p:nvSpPr>
          <p:spPr>
            <a:xfrm>
              <a:off x="5735038" y="2243449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12" name="object 912"/>
            <p:cNvSpPr/>
            <p:nvPr/>
          </p:nvSpPr>
          <p:spPr>
            <a:xfrm>
              <a:off x="6197796" y="2119295"/>
              <a:ext cx="0" cy="33858"/>
            </a:xfrm>
            <a:custGeom>
              <a:avLst/>
              <a:gdLst/>
              <a:ahLst/>
              <a:cxnLst/>
              <a:rect l="l" t="t" r="r" b="b"/>
              <a:pathLst>
                <a:path h="57785">
                  <a:moveTo>
                    <a:pt x="0" y="57788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13" name="object 913"/>
            <p:cNvSpPr/>
            <p:nvPr/>
          </p:nvSpPr>
          <p:spPr>
            <a:xfrm>
              <a:off x="6186510" y="2119294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14" name="object 914"/>
            <p:cNvSpPr/>
            <p:nvPr/>
          </p:nvSpPr>
          <p:spPr>
            <a:xfrm>
              <a:off x="6197796" y="2184194"/>
              <a:ext cx="0" cy="36835"/>
            </a:xfrm>
            <a:custGeom>
              <a:avLst/>
              <a:gdLst/>
              <a:ahLst/>
              <a:cxnLst/>
              <a:rect l="l" t="t" r="r" b="b"/>
              <a:pathLst>
                <a:path h="62864">
                  <a:moveTo>
                    <a:pt x="0" y="0"/>
                  </a:moveTo>
                  <a:lnTo>
                    <a:pt x="0" y="62604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15" name="object 915"/>
            <p:cNvSpPr/>
            <p:nvPr/>
          </p:nvSpPr>
          <p:spPr>
            <a:xfrm>
              <a:off x="6186510" y="2220875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16" name="object 916"/>
            <p:cNvSpPr/>
            <p:nvPr/>
          </p:nvSpPr>
          <p:spPr>
            <a:xfrm>
              <a:off x="6180867" y="2153156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4" h="57785">
                  <a:moveTo>
                    <a:pt x="28893" y="0"/>
                  </a:moveTo>
                  <a:lnTo>
                    <a:pt x="17650" y="2271"/>
                  </a:lnTo>
                  <a:lnTo>
                    <a:pt x="8465" y="8466"/>
                  </a:lnTo>
                  <a:lnTo>
                    <a:pt x="2271" y="17650"/>
                  </a:lnTo>
                  <a:lnTo>
                    <a:pt x="0" y="28893"/>
                  </a:lnTo>
                  <a:lnTo>
                    <a:pt x="2271" y="40137"/>
                  </a:lnTo>
                  <a:lnTo>
                    <a:pt x="8465" y="49322"/>
                  </a:lnTo>
                  <a:lnTo>
                    <a:pt x="17650" y="55516"/>
                  </a:lnTo>
                  <a:lnTo>
                    <a:pt x="28893" y="57788"/>
                  </a:lnTo>
                  <a:lnTo>
                    <a:pt x="40137" y="55516"/>
                  </a:lnTo>
                  <a:lnTo>
                    <a:pt x="49322" y="49322"/>
                  </a:lnTo>
                  <a:lnTo>
                    <a:pt x="55516" y="40137"/>
                  </a:lnTo>
                  <a:lnTo>
                    <a:pt x="57788" y="28893"/>
                  </a:lnTo>
                  <a:lnTo>
                    <a:pt x="55516" y="17650"/>
                  </a:lnTo>
                  <a:lnTo>
                    <a:pt x="49322" y="8466"/>
                  </a:lnTo>
                  <a:lnTo>
                    <a:pt x="40137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17" name="object 917"/>
            <p:cNvSpPr/>
            <p:nvPr/>
          </p:nvSpPr>
          <p:spPr>
            <a:xfrm>
              <a:off x="5729395" y="2170085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4" h="57785">
                  <a:moveTo>
                    <a:pt x="28893" y="0"/>
                  </a:moveTo>
                  <a:lnTo>
                    <a:pt x="17650" y="2271"/>
                  </a:lnTo>
                  <a:lnTo>
                    <a:pt x="8466" y="8466"/>
                  </a:lnTo>
                  <a:lnTo>
                    <a:pt x="2271" y="17651"/>
                  </a:lnTo>
                  <a:lnTo>
                    <a:pt x="0" y="28895"/>
                  </a:lnTo>
                  <a:lnTo>
                    <a:pt x="2271" y="40138"/>
                  </a:lnTo>
                  <a:lnTo>
                    <a:pt x="8466" y="49322"/>
                  </a:lnTo>
                  <a:lnTo>
                    <a:pt x="17650" y="55516"/>
                  </a:lnTo>
                  <a:lnTo>
                    <a:pt x="28893" y="57788"/>
                  </a:lnTo>
                  <a:lnTo>
                    <a:pt x="40137" y="55516"/>
                  </a:lnTo>
                  <a:lnTo>
                    <a:pt x="49322" y="49322"/>
                  </a:lnTo>
                  <a:lnTo>
                    <a:pt x="55516" y="40138"/>
                  </a:lnTo>
                  <a:lnTo>
                    <a:pt x="57788" y="28895"/>
                  </a:lnTo>
                  <a:lnTo>
                    <a:pt x="55516" y="17651"/>
                  </a:lnTo>
                  <a:lnTo>
                    <a:pt x="49322" y="8466"/>
                  </a:lnTo>
                  <a:lnTo>
                    <a:pt x="40137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18" name="object 918"/>
            <p:cNvSpPr/>
            <p:nvPr/>
          </p:nvSpPr>
          <p:spPr>
            <a:xfrm>
              <a:off x="5534698" y="2091078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4" h="57785">
                  <a:moveTo>
                    <a:pt x="28893" y="0"/>
                  </a:moveTo>
                  <a:lnTo>
                    <a:pt x="17650" y="2271"/>
                  </a:lnTo>
                  <a:lnTo>
                    <a:pt x="8465" y="8465"/>
                  </a:lnTo>
                  <a:lnTo>
                    <a:pt x="2271" y="17650"/>
                  </a:lnTo>
                  <a:lnTo>
                    <a:pt x="0" y="28893"/>
                  </a:lnTo>
                  <a:lnTo>
                    <a:pt x="2271" y="40137"/>
                  </a:lnTo>
                  <a:lnTo>
                    <a:pt x="8465" y="49321"/>
                  </a:lnTo>
                  <a:lnTo>
                    <a:pt x="17650" y="55515"/>
                  </a:lnTo>
                  <a:lnTo>
                    <a:pt x="28893" y="57787"/>
                  </a:lnTo>
                  <a:lnTo>
                    <a:pt x="40137" y="55515"/>
                  </a:lnTo>
                  <a:lnTo>
                    <a:pt x="49321" y="49321"/>
                  </a:lnTo>
                  <a:lnTo>
                    <a:pt x="55515" y="40137"/>
                  </a:lnTo>
                  <a:lnTo>
                    <a:pt x="57787" y="28893"/>
                  </a:lnTo>
                  <a:lnTo>
                    <a:pt x="55515" y="17650"/>
                  </a:lnTo>
                  <a:lnTo>
                    <a:pt x="49321" y="8465"/>
                  </a:lnTo>
                  <a:lnTo>
                    <a:pt x="40137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19" name="object 919"/>
            <p:cNvSpPr/>
            <p:nvPr/>
          </p:nvSpPr>
          <p:spPr>
            <a:xfrm>
              <a:off x="5314605" y="2663883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0" name="object 920"/>
            <p:cNvSpPr/>
            <p:nvPr/>
          </p:nvSpPr>
          <p:spPr>
            <a:xfrm>
              <a:off x="5382326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1" name="object 921"/>
            <p:cNvSpPr/>
            <p:nvPr/>
          </p:nvSpPr>
          <p:spPr>
            <a:xfrm>
              <a:off x="5450046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2" name="object 922"/>
            <p:cNvSpPr/>
            <p:nvPr/>
          </p:nvSpPr>
          <p:spPr>
            <a:xfrm>
              <a:off x="5517767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3" name="object 923"/>
            <p:cNvSpPr/>
            <p:nvPr/>
          </p:nvSpPr>
          <p:spPr>
            <a:xfrm>
              <a:off x="5582666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4" name="object 924"/>
            <p:cNvSpPr/>
            <p:nvPr/>
          </p:nvSpPr>
          <p:spPr>
            <a:xfrm>
              <a:off x="5650387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5" name="object 925"/>
            <p:cNvSpPr/>
            <p:nvPr/>
          </p:nvSpPr>
          <p:spPr>
            <a:xfrm>
              <a:off x="5718107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6" name="object 926"/>
            <p:cNvSpPr/>
            <p:nvPr/>
          </p:nvSpPr>
          <p:spPr>
            <a:xfrm>
              <a:off x="5785829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7" name="object 927"/>
            <p:cNvSpPr/>
            <p:nvPr/>
          </p:nvSpPr>
          <p:spPr>
            <a:xfrm>
              <a:off x="5853549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8" name="object 928"/>
            <p:cNvSpPr/>
            <p:nvPr/>
          </p:nvSpPr>
          <p:spPr>
            <a:xfrm>
              <a:off x="5918448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9" name="object 929"/>
            <p:cNvSpPr/>
            <p:nvPr/>
          </p:nvSpPr>
          <p:spPr>
            <a:xfrm>
              <a:off x="5986169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30" name="object 930"/>
            <p:cNvSpPr/>
            <p:nvPr/>
          </p:nvSpPr>
          <p:spPr>
            <a:xfrm>
              <a:off x="6053890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31" name="object 931"/>
            <p:cNvSpPr/>
            <p:nvPr/>
          </p:nvSpPr>
          <p:spPr>
            <a:xfrm>
              <a:off x="6121610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32" name="object 932"/>
            <p:cNvSpPr/>
            <p:nvPr/>
          </p:nvSpPr>
          <p:spPr>
            <a:xfrm>
              <a:off x="6189332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33" name="object 933"/>
            <p:cNvSpPr/>
            <p:nvPr/>
          </p:nvSpPr>
          <p:spPr>
            <a:xfrm>
              <a:off x="6254230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34" name="object 934"/>
            <p:cNvSpPr/>
            <p:nvPr/>
          </p:nvSpPr>
          <p:spPr>
            <a:xfrm>
              <a:off x="6321950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35" name="object 935"/>
            <p:cNvSpPr/>
            <p:nvPr/>
          </p:nvSpPr>
          <p:spPr>
            <a:xfrm>
              <a:off x="6389672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36" name="object 936"/>
            <p:cNvSpPr/>
            <p:nvPr/>
          </p:nvSpPr>
          <p:spPr>
            <a:xfrm>
              <a:off x="5382326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37" name="object 937"/>
            <p:cNvSpPr/>
            <p:nvPr/>
          </p:nvSpPr>
          <p:spPr>
            <a:xfrm>
              <a:off x="5314605" y="2646952"/>
              <a:ext cx="0" cy="17115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894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38" name="object 938"/>
            <p:cNvSpPr/>
            <p:nvPr/>
          </p:nvSpPr>
          <p:spPr>
            <a:xfrm>
              <a:off x="6389672" y="2632843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72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39" name="object 939"/>
            <p:cNvSpPr/>
            <p:nvPr/>
          </p:nvSpPr>
          <p:spPr>
            <a:xfrm>
              <a:off x="5314605" y="1676288"/>
              <a:ext cx="0" cy="987847"/>
            </a:xfrm>
            <a:custGeom>
              <a:avLst/>
              <a:gdLst/>
              <a:ahLst/>
              <a:cxnLst/>
              <a:rect l="l" t="t" r="r" b="b"/>
              <a:pathLst>
                <a:path h="1685925">
                  <a:moveTo>
                    <a:pt x="0" y="1685494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40" name="object 940"/>
            <p:cNvSpPr/>
            <p:nvPr/>
          </p:nvSpPr>
          <p:spPr>
            <a:xfrm>
              <a:off x="5314605" y="2514332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41" name="object 941"/>
            <p:cNvSpPr/>
            <p:nvPr/>
          </p:nvSpPr>
          <p:spPr>
            <a:xfrm>
              <a:off x="5314605" y="2426859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42" name="object 942"/>
            <p:cNvSpPr/>
            <p:nvPr/>
          </p:nvSpPr>
          <p:spPr>
            <a:xfrm>
              <a:off x="5314605" y="2342208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43" name="object 943"/>
            <p:cNvSpPr/>
            <p:nvPr/>
          </p:nvSpPr>
          <p:spPr>
            <a:xfrm>
              <a:off x="5314605" y="225473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44" name="object 944"/>
            <p:cNvSpPr/>
            <p:nvPr/>
          </p:nvSpPr>
          <p:spPr>
            <a:xfrm>
              <a:off x="5314605" y="217008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45" name="object 945"/>
            <p:cNvSpPr/>
            <p:nvPr/>
          </p:nvSpPr>
          <p:spPr>
            <a:xfrm>
              <a:off x="5314605" y="208261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46" name="object 946"/>
            <p:cNvSpPr/>
            <p:nvPr/>
          </p:nvSpPr>
          <p:spPr>
            <a:xfrm>
              <a:off x="5314605" y="199796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47" name="object 947"/>
            <p:cNvSpPr/>
            <p:nvPr/>
          </p:nvSpPr>
          <p:spPr>
            <a:xfrm>
              <a:off x="5314605" y="1910489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48" name="object 948"/>
            <p:cNvSpPr/>
            <p:nvPr/>
          </p:nvSpPr>
          <p:spPr>
            <a:xfrm>
              <a:off x="5314605" y="1825838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49" name="object 949"/>
            <p:cNvSpPr/>
            <p:nvPr/>
          </p:nvSpPr>
          <p:spPr>
            <a:xfrm>
              <a:off x="5314605" y="2514332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50" name="object 950"/>
            <p:cNvSpPr/>
            <p:nvPr/>
          </p:nvSpPr>
          <p:spPr>
            <a:xfrm>
              <a:off x="5314605" y="2601804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51" name="object 951"/>
            <p:cNvSpPr/>
            <p:nvPr/>
          </p:nvSpPr>
          <p:spPr>
            <a:xfrm>
              <a:off x="5314605" y="1825838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52" name="object 952"/>
            <p:cNvSpPr/>
            <p:nvPr/>
          </p:nvSpPr>
          <p:spPr>
            <a:xfrm>
              <a:off x="5314605" y="173836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53" name="object 953"/>
            <p:cNvSpPr/>
            <p:nvPr/>
          </p:nvSpPr>
          <p:spPr>
            <a:xfrm>
              <a:off x="5314605" y="699981"/>
              <a:ext cx="1143000" cy="976312"/>
            </a:xfrm>
            <a:custGeom>
              <a:avLst/>
              <a:gdLst/>
              <a:ahLst/>
              <a:cxnLst/>
              <a:rect l="l" t="t" r="r" b="b"/>
              <a:pathLst>
                <a:path w="1950720" h="1666239">
                  <a:moveTo>
                    <a:pt x="0" y="1666231"/>
                  </a:moveTo>
                  <a:lnTo>
                    <a:pt x="1950357" y="1666231"/>
                  </a:lnTo>
                  <a:lnTo>
                    <a:pt x="1950357" y="0"/>
                  </a:lnTo>
                  <a:lnTo>
                    <a:pt x="0" y="0"/>
                  </a:lnTo>
                  <a:lnTo>
                    <a:pt x="0" y="1666231"/>
                  </a:lnTo>
                  <a:close/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54" name="object 954"/>
            <p:cNvSpPr/>
            <p:nvPr/>
          </p:nvSpPr>
          <p:spPr>
            <a:xfrm>
              <a:off x="5317426" y="1253034"/>
              <a:ext cx="1137144" cy="56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55" name="object 955"/>
            <p:cNvSpPr/>
            <p:nvPr/>
          </p:nvSpPr>
          <p:spPr>
            <a:xfrm>
              <a:off x="5314605" y="1676288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56" name="object 956"/>
            <p:cNvSpPr/>
            <p:nvPr/>
          </p:nvSpPr>
          <p:spPr>
            <a:xfrm>
              <a:off x="5382326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57" name="object 957"/>
            <p:cNvSpPr/>
            <p:nvPr/>
          </p:nvSpPr>
          <p:spPr>
            <a:xfrm>
              <a:off x="5450046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58" name="object 958"/>
            <p:cNvSpPr/>
            <p:nvPr/>
          </p:nvSpPr>
          <p:spPr>
            <a:xfrm>
              <a:off x="5517767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59" name="object 959"/>
            <p:cNvSpPr/>
            <p:nvPr/>
          </p:nvSpPr>
          <p:spPr>
            <a:xfrm>
              <a:off x="5582666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60" name="object 960"/>
            <p:cNvSpPr/>
            <p:nvPr/>
          </p:nvSpPr>
          <p:spPr>
            <a:xfrm>
              <a:off x="5650387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61" name="object 961"/>
            <p:cNvSpPr/>
            <p:nvPr/>
          </p:nvSpPr>
          <p:spPr>
            <a:xfrm>
              <a:off x="5718107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62" name="object 962"/>
            <p:cNvSpPr/>
            <p:nvPr/>
          </p:nvSpPr>
          <p:spPr>
            <a:xfrm>
              <a:off x="5785829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63" name="object 963"/>
            <p:cNvSpPr/>
            <p:nvPr/>
          </p:nvSpPr>
          <p:spPr>
            <a:xfrm>
              <a:off x="5853549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64" name="object 964"/>
            <p:cNvSpPr/>
            <p:nvPr/>
          </p:nvSpPr>
          <p:spPr>
            <a:xfrm>
              <a:off x="5918448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65" name="object 965"/>
            <p:cNvSpPr/>
            <p:nvPr/>
          </p:nvSpPr>
          <p:spPr>
            <a:xfrm>
              <a:off x="5986169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66" name="object 966"/>
            <p:cNvSpPr/>
            <p:nvPr/>
          </p:nvSpPr>
          <p:spPr>
            <a:xfrm>
              <a:off x="6053890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67" name="object 967"/>
            <p:cNvSpPr/>
            <p:nvPr/>
          </p:nvSpPr>
          <p:spPr>
            <a:xfrm>
              <a:off x="6121610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68" name="object 968"/>
            <p:cNvSpPr/>
            <p:nvPr/>
          </p:nvSpPr>
          <p:spPr>
            <a:xfrm>
              <a:off x="6189332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69" name="object 969"/>
            <p:cNvSpPr/>
            <p:nvPr/>
          </p:nvSpPr>
          <p:spPr>
            <a:xfrm>
              <a:off x="6254230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70" name="object 970"/>
            <p:cNvSpPr/>
            <p:nvPr/>
          </p:nvSpPr>
          <p:spPr>
            <a:xfrm>
              <a:off x="6321950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71" name="object 971"/>
            <p:cNvSpPr/>
            <p:nvPr/>
          </p:nvSpPr>
          <p:spPr>
            <a:xfrm>
              <a:off x="6389672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72" name="object 972"/>
            <p:cNvSpPr/>
            <p:nvPr/>
          </p:nvSpPr>
          <p:spPr>
            <a:xfrm>
              <a:off x="5382326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73" name="object 973"/>
            <p:cNvSpPr/>
            <p:nvPr/>
          </p:nvSpPr>
          <p:spPr>
            <a:xfrm>
              <a:off x="5314605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74" name="object 974"/>
            <p:cNvSpPr/>
            <p:nvPr/>
          </p:nvSpPr>
          <p:spPr>
            <a:xfrm>
              <a:off x="6389672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75" name="object 975"/>
            <p:cNvSpPr/>
            <p:nvPr/>
          </p:nvSpPr>
          <p:spPr>
            <a:xfrm>
              <a:off x="5314605" y="699981"/>
              <a:ext cx="0" cy="976312"/>
            </a:xfrm>
            <a:custGeom>
              <a:avLst/>
              <a:gdLst/>
              <a:ahLst/>
              <a:cxnLst/>
              <a:rect l="l" t="t" r="r" b="b"/>
              <a:pathLst>
                <a:path h="1666239">
                  <a:moveTo>
                    <a:pt x="0" y="1666231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76" name="object 976"/>
            <p:cNvSpPr/>
            <p:nvPr/>
          </p:nvSpPr>
          <p:spPr>
            <a:xfrm>
              <a:off x="5314605" y="125585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77" name="object 977"/>
            <p:cNvSpPr/>
            <p:nvPr/>
          </p:nvSpPr>
          <p:spPr>
            <a:xfrm>
              <a:off x="5314605" y="1162740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78" name="object 978"/>
            <p:cNvSpPr/>
            <p:nvPr/>
          </p:nvSpPr>
          <p:spPr>
            <a:xfrm>
              <a:off x="5314605" y="106962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79" name="object 979"/>
            <p:cNvSpPr/>
            <p:nvPr/>
          </p:nvSpPr>
          <p:spPr>
            <a:xfrm>
              <a:off x="5314605" y="976507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80" name="object 980"/>
            <p:cNvSpPr/>
            <p:nvPr/>
          </p:nvSpPr>
          <p:spPr>
            <a:xfrm>
              <a:off x="5314605" y="88621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81" name="object 981"/>
            <p:cNvSpPr/>
            <p:nvPr/>
          </p:nvSpPr>
          <p:spPr>
            <a:xfrm>
              <a:off x="5314605" y="793097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82" name="object 982"/>
            <p:cNvSpPr/>
            <p:nvPr/>
          </p:nvSpPr>
          <p:spPr>
            <a:xfrm>
              <a:off x="5314605" y="125585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83" name="object 983"/>
            <p:cNvSpPr/>
            <p:nvPr/>
          </p:nvSpPr>
          <p:spPr>
            <a:xfrm>
              <a:off x="5314605" y="134897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84" name="object 984"/>
            <p:cNvSpPr/>
            <p:nvPr/>
          </p:nvSpPr>
          <p:spPr>
            <a:xfrm>
              <a:off x="5314605" y="143926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85" name="object 985"/>
            <p:cNvSpPr/>
            <p:nvPr/>
          </p:nvSpPr>
          <p:spPr>
            <a:xfrm>
              <a:off x="5314605" y="1532382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86" name="object 986"/>
            <p:cNvSpPr/>
            <p:nvPr/>
          </p:nvSpPr>
          <p:spPr>
            <a:xfrm>
              <a:off x="5314605" y="1625497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87" name="object 987"/>
            <p:cNvSpPr/>
            <p:nvPr/>
          </p:nvSpPr>
          <p:spPr>
            <a:xfrm>
              <a:off x="5314605" y="793097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88" name="object 988"/>
            <p:cNvSpPr/>
            <p:nvPr/>
          </p:nvSpPr>
          <p:spPr>
            <a:xfrm>
              <a:off x="5314605" y="69998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89" name="object 989"/>
            <p:cNvSpPr/>
            <p:nvPr/>
          </p:nvSpPr>
          <p:spPr>
            <a:xfrm>
              <a:off x="5314605" y="1255855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963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90" name="object 990"/>
            <p:cNvSpPr/>
            <p:nvPr/>
          </p:nvSpPr>
          <p:spPr>
            <a:xfrm>
              <a:off x="5483907" y="1526738"/>
              <a:ext cx="973708" cy="110133"/>
            </a:xfrm>
            <a:custGeom>
              <a:avLst/>
              <a:gdLst/>
              <a:ahLst/>
              <a:cxnLst/>
              <a:rect l="l" t="t" r="r" b="b"/>
              <a:pathLst>
                <a:path w="1661795" h="187960">
                  <a:moveTo>
                    <a:pt x="1661415" y="0"/>
                  </a:moveTo>
                  <a:lnTo>
                    <a:pt x="0" y="0"/>
                  </a:lnTo>
                  <a:lnTo>
                    <a:pt x="0" y="187812"/>
                  </a:lnTo>
                  <a:lnTo>
                    <a:pt x="1661415" y="187812"/>
                  </a:lnTo>
                  <a:lnTo>
                    <a:pt x="1661415" y="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91" name="object 991"/>
            <p:cNvSpPr/>
            <p:nvPr/>
          </p:nvSpPr>
          <p:spPr>
            <a:xfrm>
              <a:off x="5633457" y="1525327"/>
              <a:ext cx="251147" cy="0"/>
            </a:xfrm>
            <a:custGeom>
              <a:avLst/>
              <a:gdLst/>
              <a:ahLst/>
              <a:cxnLst/>
              <a:rect l="l" t="t" r="r" b="b"/>
              <a:pathLst>
                <a:path w="428625">
                  <a:moveTo>
                    <a:pt x="0" y="0"/>
                  </a:moveTo>
                  <a:lnTo>
                    <a:pt x="428597" y="0"/>
                  </a:lnTo>
                </a:path>
              </a:pathLst>
            </a:custGeom>
            <a:ln w="4815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92" name="object 992"/>
            <p:cNvSpPr/>
            <p:nvPr/>
          </p:nvSpPr>
          <p:spPr>
            <a:xfrm>
              <a:off x="5551627" y="1159918"/>
              <a:ext cx="0" cy="79251"/>
            </a:xfrm>
            <a:custGeom>
              <a:avLst/>
              <a:gdLst/>
              <a:ahLst/>
              <a:cxnLst/>
              <a:rect l="l" t="t" r="r" b="b"/>
              <a:pathLst>
                <a:path h="135255">
                  <a:moveTo>
                    <a:pt x="0" y="134839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93" name="object 993"/>
            <p:cNvSpPr/>
            <p:nvPr/>
          </p:nvSpPr>
          <p:spPr>
            <a:xfrm>
              <a:off x="5540341" y="1159918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94" name="object 994"/>
            <p:cNvSpPr/>
            <p:nvPr/>
          </p:nvSpPr>
          <p:spPr>
            <a:xfrm>
              <a:off x="5551627" y="1269964"/>
              <a:ext cx="0" cy="79251"/>
            </a:xfrm>
            <a:custGeom>
              <a:avLst/>
              <a:gdLst/>
              <a:ahLst/>
              <a:cxnLst/>
              <a:rect l="l" t="t" r="r" b="b"/>
              <a:pathLst>
                <a:path h="135255">
                  <a:moveTo>
                    <a:pt x="0" y="0"/>
                  </a:moveTo>
                  <a:lnTo>
                    <a:pt x="0" y="134839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95" name="object 995"/>
            <p:cNvSpPr/>
            <p:nvPr/>
          </p:nvSpPr>
          <p:spPr>
            <a:xfrm>
              <a:off x="5540341" y="1348971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96" name="object 996"/>
            <p:cNvSpPr/>
            <p:nvPr/>
          </p:nvSpPr>
          <p:spPr>
            <a:xfrm>
              <a:off x="5746324" y="1301003"/>
              <a:ext cx="0" cy="79251"/>
            </a:xfrm>
            <a:custGeom>
              <a:avLst/>
              <a:gdLst/>
              <a:ahLst/>
              <a:cxnLst/>
              <a:rect l="l" t="t" r="r" b="b"/>
              <a:pathLst>
                <a:path h="135255">
                  <a:moveTo>
                    <a:pt x="0" y="134839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97" name="object 997"/>
            <p:cNvSpPr/>
            <p:nvPr/>
          </p:nvSpPr>
          <p:spPr>
            <a:xfrm>
              <a:off x="5735038" y="1301002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98" name="object 998"/>
            <p:cNvSpPr/>
            <p:nvPr/>
          </p:nvSpPr>
          <p:spPr>
            <a:xfrm>
              <a:off x="5746324" y="1411049"/>
              <a:ext cx="0" cy="81855"/>
            </a:xfrm>
            <a:custGeom>
              <a:avLst/>
              <a:gdLst/>
              <a:ahLst/>
              <a:cxnLst/>
              <a:rect l="l" t="t" r="r" b="b"/>
              <a:pathLst>
                <a:path h="139700">
                  <a:moveTo>
                    <a:pt x="0" y="0"/>
                  </a:moveTo>
                  <a:lnTo>
                    <a:pt x="0" y="139655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99" name="object 999"/>
            <p:cNvSpPr/>
            <p:nvPr/>
          </p:nvSpPr>
          <p:spPr>
            <a:xfrm>
              <a:off x="5735038" y="1492877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6197796" y="939825"/>
              <a:ext cx="0" cy="79251"/>
            </a:xfrm>
            <a:custGeom>
              <a:avLst/>
              <a:gdLst/>
              <a:ahLst/>
              <a:cxnLst/>
              <a:rect l="l" t="t" r="r" b="b"/>
              <a:pathLst>
                <a:path h="135255">
                  <a:moveTo>
                    <a:pt x="0" y="134839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6186510" y="939826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6197796" y="1049872"/>
              <a:ext cx="0" cy="76274"/>
            </a:xfrm>
            <a:custGeom>
              <a:avLst/>
              <a:gdLst/>
              <a:ahLst/>
              <a:cxnLst/>
              <a:rect l="l" t="t" r="r" b="b"/>
              <a:pathLst>
                <a:path h="130175">
                  <a:moveTo>
                    <a:pt x="0" y="0"/>
                  </a:moveTo>
                  <a:lnTo>
                    <a:pt x="0" y="130023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6186510" y="1126057"/>
              <a:ext cx="20092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709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6180867" y="1016012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4" h="57785">
                  <a:moveTo>
                    <a:pt x="28893" y="0"/>
                  </a:moveTo>
                  <a:lnTo>
                    <a:pt x="17650" y="2271"/>
                  </a:lnTo>
                  <a:lnTo>
                    <a:pt x="8465" y="8465"/>
                  </a:lnTo>
                  <a:lnTo>
                    <a:pt x="2271" y="17650"/>
                  </a:lnTo>
                  <a:lnTo>
                    <a:pt x="0" y="28893"/>
                  </a:lnTo>
                  <a:lnTo>
                    <a:pt x="2271" y="40137"/>
                  </a:lnTo>
                  <a:lnTo>
                    <a:pt x="8465" y="49321"/>
                  </a:lnTo>
                  <a:lnTo>
                    <a:pt x="17650" y="55515"/>
                  </a:lnTo>
                  <a:lnTo>
                    <a:pt x="28893" y="57787"/>
                  </a:lnTo>
                  <a:lnTo>
                    <a:pt x="40137" y="55515"/>
                  </a:lnTo>
                  <a:lnTo>
                    <a:pt x="49322" y="49321"/>
                  </a:lnTo>
                  <a:lnTo>
                    <a:pt x="55516" y="40137"/>
                  </a:lnTo>
                  <a:lnTo>
                    <a:pt x="57788" y="28893"/>
                  </a:lnTo>
                  <a:lnTo>
                    <a:pt x="55516" y="17650"/>
                  </a:lnTo>
                  <a:lnTo>
                    <a:pt x="49322" y="8465"/>
                  </a:lnTo>
                  <a:lnTo>
                    <a:pt x="40137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5729395" y="1380010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4" h="57785">
                  <a:moveTo>
                    <a:pt x="28893" y="0"/>
                  </a:moveTo>
                  <a:lnTo>
                    <a:pt x="17650" y="2271"/>
                  </a:lnTo>
                  <a:lnTo>
                    <a:pt x="8466" y="8466"/>
                  </a:lnTo>
                  <a:lnTo>
                    <a:pt x="2271" y="17650"/>
                  </a:lnTo>
                  <a:lnTo>
                    <a:pt x="0" y="28893"/>
                  </a:lnTo>
                  <a:lnTo>
                    <a:pt x="2271" y="40137"/>
                  </a:lnTo>
                  <a:lnTo>
                    <a:pt x="8466" y="49322"/>
                  </a:lnTo>
                  <a:lnTo>
                    <a:pt x="17650" y="55516"/>
                  </a:lnTo>
                  <a:lnTo>
                    <a:pt x="28893" y="57788"/>
                  </a:lnTo>
                  <a:lnTo>
                    <a:pt x="40137" y="55516"/>
                  </a:lnTo>
                  <a:lnTo>
                    <a:pt x="49322" y="49322"/>
                  </a:lnTo>
                  <a:lnTo>
                    <a:pt x="55516" y="40137"/>
                  </a:lnTo>
                  <a:lnTo>
                    <a:pt x="57788" y="28893"/>
                  </a:lnTo>
                  <a:lnTo>
                    <a:pt x="55516" y="17650"/>
                  </a:lnTo>
                  <a:lnTo>
                    <a:pt x="49322" y="8466"/>
                  </a:lnTo>
                  <a:lnTo>
                    <a:pt x="40137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5534698" y="1238926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4" h="57785">
                  <a:moveTo>
                    <a:pt x="28893" y="0"/>
                  </a:moveTo>
                  <a:lnTo>
                    <a:pt x="17650" y="2271"/>
                  </a:lnTo>
                  <a:lnTo>
                    <a:pt x="8465" y="8465"/>
                  </a:lnTo>
                  <a:lnTo>
                    <a:pt x="2271" y="17650"/>
                  </a:lnTo>
                  <a:lnTo>
                    <a:pt x="0" y="28893"/>
                  </a:lnTo>
                  <a:lnTo>
                    <a:pt x="2271" y="40137"/>
                  </a:lnTo>
                  <a:lnTo>
                    <a:pt x="8465" y="49321"/>
                  </a:lnTo>
                  <a:lnTo>
                    <a:pt x="17650" y="55515"/>
                  </a:lnTo>
                  <a:lnTo>
                    <a:pt x="28893" y="57787"/>
                  </a:lnTo>
                  <a:lnTo>
                    <a:pt x="40137" y="55515"/>
                  </a:lnTo>
                  <a:lnTo>
                    <a:pt x="49321" y="49321"/>
                  </a:lnTo>
                  <a:lnTo>
                    <a:pt x="55515" y="40137"/>
                  </a:lnTo>
                  <a:lnTo>
                    <a:pt x="57787" y="28893"/>
                  </a:lnTo>
                  <a:lnTo>
                    <a:pt x="55515" y="17650"/>
                  </a:lnTo>
                  <a:lnTo>
                    <a:pt x="49321" y="8465"/>
                  </a:lnTo>
                  <a:lnTo>
                    <a:pt x="40137" y="2271"/>
                  </a:lnTo>
                  <a:lnTo>
                    <a:pt x="28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5314605" y="1676288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950720">
                  <a:moveTo>
                    <a:pt x="0" y="0"/>
                  </a:moveTo>
                  <a:lnTo>
                    <a:pt x="1950357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5382326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5450046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5517767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5582666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5650387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5718107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5785829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5853549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5918448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5986169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6053890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6121610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6189332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6254230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6321950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6389672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5382326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5314605" y="1662180"/>
              <a:ext cx="0" cy="14139"/>
            </a:xfrm>
            <a:custGeom>
              <a:avLst/>
              <a:gdLst/>
              <a:ahLst/>
              <a:cxnLst/>
              <a:rect l="l" t="t" r="r" b="b"/>
              <a:pathLst>
                <a:path h="24130">
                  <a:moveTo>
                    <a:pt x="0" y="0"/>
                  </a:moveTo>
                  <a:lnTo>
                    <a:pt x="0" y="24078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6389672" y="1648071"/>
              <a:ext cx="0" cy="28277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156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5314605" y="699981"/>
              <a:ext cx="0" cy="976312"/>
            </a:xfrm>
            <a:custGeom>
              <a:avLst/>
              <a:gdLst/>
              <a:ahLst/>
              <a:cxnLst/>
              <a:rect l="l" t="t" r="r" b="b"/>
              <a:pathLst>
                <a:path h="1666239">
                  <a:moveTo>
                    <a:pt x="0" y="1666231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5314605" y="125585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5314605" y="1162740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5314605" y="106962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5314605" y="976507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5314605" y="88621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5314605" y="793097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5314605" y="125585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5314605" y="134897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5314605" y="143926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5314605" y="1532382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5314605" y="1625497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5314605" y="793097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5314605" y="69998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6457393" y="2663882"/>
              <a:ext cx="1128861" cy="984870"/>
            </a:xfrm>
            <a:custGeom>
              <a:avLst/>
              <a:gdLst/>
              <a:ahLst/>
              <a:cxnLst/>
              <a:rect l="l" t="t" r="r" b="b"/>
              <a:pathLst>
                <a:path w="1926590" h="1680845">
                  <a:moveTo>
                    <a:pt x="0" y="1680678"/>
                  </a:moveTo>
                  <a:lnTo>
                    <a:pt x="1926278" y="1680678"/>
                  </a:lnTo>
                  <a:lnTo>
                    <a:pt x="1926278" y="0"/>
                  </a:lnTo>
                  <a:lnTo>
                    <a:pt x="0" y="0"/>
                  </a:lnTo>
                  <a:lnTo>
                    <a:pt x="0" y="1680678"/>
                  </a:lnTo>
                  <a:close/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6460215" y="3152036"/>
              <a:ext cx="1123035" cy="564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6457392" y="3648654"/>
              <a:ext cx="1128861" cy="0"/>
            </a:xfrm>
            <a:custGeom>
              <a:avLst/>
              <a:gdLst/>
              <a:ahLst/>
              <a:cxnLst/>
              <a:rect l="l" t="t" r="r" b="b"/>
              <a:pathLst>
                <a:path w="1926590">
                  <a:moveTo>
                    <a:pt x="0" y="0"/>
                  </a:moveTo>
                  <a:lnTo>
                    <a:pt x="1926278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6457392" y="2663882"/>
              <a:ext cx="0" cy="984870"/>
            </a:xfrm>
            <a:custGeom>
              <a:avLst/>
              <a:gdLst/>
              <a:ahLst/>
              <a:cxnLst/>
              <a:rect l="l" t="t" r="r" b="b"/>
              <a:pathLst>
                <a:path h="1680845">
                  <a:moveTo>
                    <a:pt x="0" y="1680678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6457393" y="3501926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6457393" y="3414454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6457393" y="3329803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6457393" y="3242330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6457393" y="3154857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6457393" y="3070206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6457393" y="2982734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6457393" y="2898083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6457393" y="2810611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6457393" y="2725959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6457393" y="2725959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6457392" y="3154857"/>
              <a:ext cx="1128861" cy="0"/>
            </a:xfrm>
            <a:custGeom>
              <a:avLst/>
              <a:gdLst/>
              <a:ahLst/>
              <a:cxnLst/>
              <a:rect l="l" t="t" r="r" b="b"/>
              <a:pathLst>
                <a:path w="1926590">
                  <a:moveTo>
                    <a:pt x="0" y="0"/>
                  </a:moveTo>
                  <a:lnTo>
                    <a:pt x="1926278" y="0"/>
                  </a:lnTo>
                </a:path>
              </a:pathLst>
            </a:custGeom>
            <a:ln w="963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6457392" y="3578112"/>
              <a:ext cx="1128861" cy="0"/>
            </a:xfrm>
            <a:custGeom>
              <a:avLst/>
              <a:gdLst/>
              <a:ahLst/>
              <a:cxnLst/>
              <a:rect l="l" t="t" r="r" b="b"/>
              <a:pathLst>
                <a:path w="1926590">
                  <a:moveTo>
                    <a:pt x="0" y="0"/>
                  </a:moveTo>
                  <a:lnTo>
                    <a:pt x="1926278" y="0"/>
                  </a:lnTo>
                </a:path>
              </a:pathLst>
            </a:custGeom>
            <a:ln w="77051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7021731" y="3216935"/>
              <a:ext cx="0" cy="31254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52972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7010446" y="3216935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7021731" y="3279013"/>
              <a:ext cx="0" cy="33858"/>
            </a:xfrm>
            <a:custGeom>
              <a:avLst/>
              <a:gdLst/>
              <a:ahLst/>
              <a:cxnLst/>
              <a:rect l="l" t="t" r="r" b="b"/>
              <a:pathLst>
                <a:path h="57785">
                  <a:moveTo>
                    <a:pt x="0" y="0"/>
                  </a:moveTo>
                  <a:lnTo>
                    <a:pt x="0" y="57788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7010446" y="3312873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7006212" y="3249384"/>
              <a:ext cx="31254" cy="31254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485" y="0"/>
                  </a:moveTo>
                  <a:lnTo>
                    <a:pt x="16179" y="2081"/>
                  </a:lnTo>
                  <a:lnTo>
                    <a:pt x="7760" y="7757"/>
                  </a:lnTo>
                  <a:lnTo>
                    <a:pt x="2082" y="16176"/>
                  </a:lnTo>
                  <a:lnTo>
                    <a:pt x="0" y="26487"/>
                  </a:lnTo>
                  <a:lnTo>
                    <a:pt x="2082" y="36796"/>
                  </a:lnTo>
                  <a:lnTo>
                    <a:pt x="7760" y="45215"/>
                  </a:lnTo>
                  <a:lnTo>
                    <a:pt x="16179" y="50891"/>
                  </a:lnTo>
                  <a:lnTo>
                    <a:pt x="26485" y="52972"/>
                  </a:lnTo>
                  <a:lnTo>
                    <a:pt x="36792" y="50891"/>
                  </a:lnTo>
                  <a:lnTo>
                    <a:pt x="45212" y="45215"/>
                  </a:lnTo>
                  <a:lnTo>
                    <a:pt x="50890" y="36796"/>
                  </a:lnTo>
                  <a:lnTo>
                    <a:pt x="52972" y="26487"/>
                  </a:lnTo>
                  <a:lnTo>
                    <a:pt x="50890" y="16176"/>
                  </a:lnTo>
                  <a:lnTo>
                    <a:pt x="45212" y="7757"/>
                  </a:lnTo>
                  <a:lnTo>
                    <a:pt x="36792" y="2081"/>
                  </a:lnTo>
                  <a:lnTo>
                    <a:pt x="264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6457392" y="3648654"/>
              <a:ext cx="1128861" cy="0"/>
            </a:xfrm>
            <a:custGeom>
              <a:avLst/>
              <a:gdLst/>
              <a:ahLst/>
              <a:cxnLst/>
              <a:rect l="l" t="t" r="r" b="b"/>
              <a:pathLst>
                <a:path w="1926590">
                  <a:moveTo>
                    <a:pt x="0" y="0"/>
                  </a:moveTo>
                  <a:lnTo>
                    <a:pt x="1926278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6457392" y="2663882"/>
              <a:ext cx="0" cy="984870"/>
            </a:xfrm>
            <a:custGeom>
              <a:avLst/>
              <a:gdLst/>
              <a:ahLst/>
              <a:cxnLst/>
              <a:rect l="l" t="t" r="r" b="b"/>
              <a:pathLst>
                <a:path h="1680845">
                  <a:moveTo>
                    <a:pt x="0" y="1680678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6457393" y="3586577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6457393" y="3501926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6457393" y="3414454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6457393" y="3329803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6457393" y="3242330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6457393" y="3154857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6457393" y="3070206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6457393" y="2982734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6457393" y="2898083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6457393" y="2810611"/>
              <a:ext cx="11534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62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6457393" y="2725959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6457393" y="3586577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6457393" y="2725959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38525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6457393" y="1676288"/>
              <a:ext cx="1128861" cy="987847"/>
            </a:xfrm>
            <a:custGeom>
              <a:avLst/>
              <a:gdLst/>
              <a:ahLst/>
              <a:cxnLst/>
              <a:rect l="l" t="t" r="r" b="b"/>
              <a:pathLst>
                <a:path w="1926590" h="1685925">
                  <a:moveTo>
                    <a:pt x="0" y="1685494"/>
                  </a:moveTo>
                  <a:lnTo>
                    <a:pt x="1926278" y="1685494"/>
                  </a:lnTo>
                  <a:lnTo>
                    <a:pt x="1926278" y="0"/>
                  </a:lnTo>
                  <a:lnTo>
                    <a:pt x="0" y="0"/>
                  </a:lnTo>
                  <a:lnTo>
                    <a:pt x="0" y="1685494"/>
                  </a:lnTo>
                  <a:close/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6460215" y="2167264"/>
              <a:ext cx="1123035" cy="564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6457392" y="2663883"/>
              <a:ext cx="1128861" cy="0"/>
            </a:xfrm>
            <a:custGeom>
              <a:avLst/>
              <a:gdLst/>
              <a:ahLst/>
              <a:cxnLst/>
              <a:rect l="l" t="t" r="r" b="b"/>
              <a:pathLst>
                <a:path w="1926590">
                  <a:moveTo>
                    <a:pt x="0" y="0"/>
                  </a:moveTo>
                  <a:lnTo>
                    <a:pt x="1926278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6457392" y="1676288"/>
              <a:ext cx="0" cy="987847"/>
            </a:xfrm>
            <a:custGeom>
              <a:avLst/>
              <a:gdLst/>
              <a:ahLst/>
              <a:cxnLst/>
              <a:rect l="l" t="t" r="r" b="b"/>
              <a:pathLst>
                <a:path h="1685925">
                  <a:moveTo>
                    <a:pt x="0" y="1685494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6457393" y="2514332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6457392" y="2426859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6457392" y="2342208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6457392" y="225473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6457393" y="217008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6457392" y="208261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6457392" y="199796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6457392" y="1910489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6457393" y="1825838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6457393" y="2514332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6457393" y="1825838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6457392" y="173836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6457392" y="2170085"/>
              <a:ext cx="1128861" cy="0"/>
            </a:xfrm>
            <a:custGeom>
              <a:avLst/>
              <a:gdLst/>
              <a:ahLst/>
              <a:cxnLst/>
              <a:rect l="l" t="t" r="r" b="b"/>
              <a:pathLst>
                <a:path w="1926590">
                  <a:moveTo>
                    <a:pt x="0" y="0"/>
                  </a:moveTo>
                  <a:lnTo>
                    <a:pt x="1926278" y="0"/>
                  </a:lnTo>
                </a:path>
              </a:pathLst>
            </a:custGeom>
            <a:ln w="963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6457392" y="2594751"/>
              <a:ext cx="1128861" cy="0"/>
            </a:xfrm>
            <a:custGeom>
              <a:avLst/>
              <a:gdLst/>
              <a:ahLst/>
              <a:cxnLst/>
              <a:rect l="l" t="t" r="r" b="b"/>
              <a:pathLst>
                <a:path w="1926590">
                  <a:moveTo>
                    <a:pt x="0" y="0"/>
                  </a:moveTo>
                  <a:lnTo>
                    <a:pt x="1926278" y="0"/>
                  </a:lnTo>
                </a:path>
              </a:pathLst>
            </a:custGeom>
            <a:ln w="62604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7021731" y="2116473"/>
              <a:ext cx="0" cy="22696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38525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7010446" y="2116473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7021731" y="2170084"/>
              <a:ext cx="0" cy="20092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09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7010446" y="2189838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7006212" y="2137636"/>
              <a:ext cx="31254" cy="31254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485" y="0"/>
                  </a:moveTo>
                  <a:lnTo>
                    <a:pt x="16179" y="2082"/>
                  </a:lnTo>
                  <a:lnTo>
                    <a:pt x="7760" y="7760"/>
                  </a:lnTo>
                  <a:lnTo>
                    <a:pt x="2082" y="16179"/>
                  </a:lnTo>
                  <a:lnTo>
                    <a:pt x="0" y="26485"/>
                  </a:lnTo>
                  <a:lnTo>
                    <a:pt x="2082" y="36792"/>
                  </a:lnTo>
                  <a:lnTo>
                    <a:pt x="7760" y="45211"/>
                  </a:lnTo>
                  <a:lnTo>
                    <a:pt x="16179" y="50889"/>
                  </a:lnTo>
                  <a:lnTo>
                    <a:pt x="26485" y="52971"/>
                  </a:lnTo>
                  <a:lnTo>
                    <a:pt x="36792" y="50889"/>
                  </a:lnTo>
                  <a:lnTo>
                    <a:pt x="45211" y="45211"/>
                  </a:lnTo>
                  <a:lnTo>
                    <a:pt x="50890" y="36792"/>
                  </a:lnTo>
                  <a:lnTo>
                    <a:pt x="52972" y="26485"/>
                  </a:lnTo>
                  <a:lnTo>
                    <a:pt x="50890" y="16179"/>
                  </a:lnTo>
                  <a:lnTo>
                    <a:pt x="45212" y="7760"/>
                  </a:lnTo>
                  <a:lnTo>
                    <a:pt x="36792" y="2082"/>
                  </a:lnTo>
                  <a:lnTo>
                    <a:pt x="264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6457392" y="2663883"/>
              <a:ext cx="1128861" cy="0"/>
            </a:xfrm>
            <a:custGeom>
              <a:avLst/>
              <a:gdLst/>
              <a:ahLst/>
              <a:cxnLst/>
              <a:rect l="l" t="t" r="r" b="b"/>
              <a:pathLst>
                <a:path w="1926590">
                  <a:moveTo>
                    <a:pt x="0" y="0"/>
                  </a:moveTo>
                  <a:lnTo>
                    <a:pt x="1926278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6457392" y="1676288"/>
              <a:ext cx="0" cy="987847"/>
            </a:xfrm>
            <a:custGeom>
              <a:avLst/>
              <a:gdLst/>
              <a:ahLst/>
              <a:cxnLst/>
              <a:rect l="l" t="t" r="r" b="b"/>
              <a:pathLst>
                <a:path h="1685925">
                  <a:moveTo>
                    <a:pt x="0" y="1685494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6457393" y="2514332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6457392" y="2426859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6457392" y="2342208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6457392" y="225473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6457393" y="217008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6457392" y="208261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6457392" y="199796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6457392" y="1910489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6457393" y="1825838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6457393" y="2514332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6457392" y="2601804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6457393" y="1825838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6457392" y="173836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6457393" y="699981"/>
              <a:ext cx="1128861" cy="976312"/>
            </a:xfrm>
            <a:custGeom>
              <a:avLst/>
              <a:gdLst/>
              <a:ahLst/>
              <a:cxnLst/>
              <a:rect l="l" t="t" r="r" b="b"/>
              <a:pathLst>
                <a:path w="1926590" h="1666239">
                  <a:moveTo>
                    <a:pt x="0" y="1666231"/>
                  </a:moveTo>
                  <a:lnTo>
                    <a:pt x="1926278" y="1666231"/>
                  </a:lnTo>
                  <a:lnTo>
                    <a:pt x="1926278" y="0"/>
                  </a:lnTo>
                  <a:lnTo>
                    <a:pt x="0" y="0"/>
                  </a:lnTo>
                  <a:lnTo>
                    <a:pt x="0" y="1666231"/>
                  </a:lnTo>
                  <a:close/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6460215" y="1253034"/>
              <a:ext cx="1123035" cy="564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6457392" y="1676288"/>
              <a:ext cx="1128861" cy="0"/>
            </a:xfrm>
            <a:custGeom>
              <a:avLst/>
              <a:gdLst/>
              <a:ahLst/>
              <a:cxnLst/>
              <a:rect l="l" t="t" r="r" b="b"/>
              <a:pathLst>
                <a:path w="1926590">
                  <a:moveTo>
                    <a:pt x="0" y="0"/>
                  </a:moveTo>
                  <a:lnTo>
                    <a:pt x="1926278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6457392" y="699981"/>
              <a:ext cx="0" cy="976312"/>
            </a:xfrm>
            <a:custGeom>
              <a:avLst/>
              <a:gdLst/>
              <a:ahLst/>
              <a:cxnLst/>
              <a:rect l="l" t="t" r="r" b="b"/>
              <a:pathLst>
                <a:path h="1666239">
                  <a:moveTo>
                    <a:pt x="0" y="1666231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6457393" y="125585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6457392" y="1162740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6457392" y="106962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6457392" y="976507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6457392" y="88621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6457393" y="793097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6457393" y="125585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6457392" y="134897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6457392" y="143926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6457392" y="1532382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6457393" y="793097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6457392" y="69998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6457392" y="1255855"/>
              <a:ext cx="1128861" cy="0"/>
            </a:xfrm>
            <a:custGeom>
              <a:avLst/>
              <a:gdLst/>
              <a:ahLst/>
              <a:cxnLst/>
              <a:rect l="l" t="t" r="r" b="b"/>
              <a:pathLst>
                <a:path w="1926590">
                  <a:moveTo>
                    <a:pt x="0" y="0"/>
                  </a:moveTo>
                  <a:lnTo>
                    <a:pt x="1926278" y="0"/>
                  </a:lnTo>
                </a:path>
              </a:pathLst>
            </a:custGeom>
            <a:ln w="963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6457392" y="1571886"/>
              <a:ext cx="1128861" cy="65112"/>
            </a:xfrm>
            <a:custGeom>
              <a:avLst/>
              <a:gdLst/>
              <a:ahLst/>
              <a:cxnLst/>
              <a:rect l="l" t="t" r="r" b="b"/>
              <a:pathLst>
                <a:path w="1926590" h="111125">
                  <a:moveTo>
                    <a:pt x="0" y="110761"/>
                  </a:moveTo>
                  <a:lnTo>
                    <a:pt x="1926278" y="110761"/>
                  </a:lnTo>
                  <a:lnTo>
                    <a:pt x="1926278" y="0"/>
                  </a:lnTo>
                  <a:lnTo>
                    <a:pt x="0" y="0"/>
                  </a:lnTo>
                  <a:lnTo>
                    <a:pt x="0" y="110761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7021731" y="1168383"/>
              <a:ext cx="0" cy="39812"/>
            </a:xfrm>
            <a:custGeom>
              <a:avLst/>
              <a:gdLst/>
              <a:ahLst/>
              <a:cxnLst/>
              <a:rect l="l" t="t" r="r" b="b"/>
              <a:pathLst>
                <a:path h="67944">
                  <a:moveTo>
                    <a:pt x="0" y="67419"/>
                  </a:moveTo>
                  <a:lnTo>
                    <a:pt x="0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7010446" y="1168382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7021731" y="1238926"/>
              <a:ext cx="0" cy="39812"/>
            </a:xfrm>
            <a:custGeom>
              <a:avLst/>
              <a:gdLst/>
              <a:ahLst/>
              <a:cxnLst/>
              <a:rect l="l" t="t" r="r" b="b"/>
              <a:pathLst>
                <a:path h="67944">
                  <a:moveTo>
                    <a:pt x="0" y="0"/>
                  </a:moveTo>
                  <a:lnTo>
                    <a:pt x="0" y="67419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7010446" y="1278429"/>
              <a:ext cx="22696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0" y="0"/>
                  </a:moveTo>
                  <a:lnTo>
                    <a:pt x="38525" y="0"/>
                  </a:lnTo>
                </a:path>
              </a:pathLst>
            </a:custGeom>
            <a:ln w="96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7006212" y="1209298"/>
              <a:ext cx="31254" cy="31254"/>
            </a:xfrm>
            <a:custGeom>
              <a:avLst/>
              <a:gdLst/>
              <a:ahLst/>
              <a:cxnLst/>
              <a:rect l="l" t="t" r="r" b="b"/>
              <a:pathLst>
                <a:path w="53340" h="53339">
                  <a:moveTo>
                    <a:pt x="26485" y="0"/>
                  </a:moveTo>
                  <a:lnTo>
                    <a:pt x="16179" y="2082"/>
                  </a:lnTo>
                  <a:lnTo>
                    <a:pt x="7760" y="7760"/>
                  </a:lnTo>
                  <a:lnTo>
                    <a:pt x="2082" y="16179"/>
                  </a:lnTo>
                  <a:lnTo>
                    <a:pt x="0" y="26485"/>
                  </a:lnTo>
                  <a:lnTo>
                    <a:pt x="2082" y="36792"/>
                  </a:lnTo>
                  <a:lnTo>
                    <a:pt x="7760" y="45211"/>
                  </a:lnTo>
                  <a:lnTo>
                    <a:pt x="16179" y="50890"/>
                  </a:lnTo>
                  <a:lnTo>
                    <a:pt x="26485" y="52972"/>
                  </a:lnTo>
                  <a:lnTo>
                    <a:pt x="36792" y="50890"/>
                  </a:lnTo>
                  <a:lnTo>
                    <a:pt x="45212" y="45211"/>
                  </a:lnTo>
                  <a:lnTo>
                    <a:pt x="50890" y="36792"/>
                  </a:lnTo>
                  <a:lnTo>
                    <a:pt x="52972" y="26485"/>
                  </a:lnTo>
                  <a:lnTo>
                    <a:pt x="50890" y="16179"/>
                  </a:lnTo>
                  <a:lnTo>
                    <a:pt x="45212" y="7760"/>
                  </a:lnTo>
                  <a:lnTo>
                    <a:pt x="36792" y="2082"/>
                  </a:lnTo>
                  <a:lnTo>
                    <a:pt x="264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6457392" y="1676288"/>
              <a:ext cx="1128861" cy="0"/>
            </a:xfrm>
            <a:custGeom>
              <a:avLst/>
              <a:gdLst/>
              <a:ahLst/>
              <a:cxnLst/>
              <a:rect l="l" t="t" r="r" b="b"/>
              <a:pathLst>
                <a:path w="1926590">
                  <a:moveTo>
                    <a:pt x="0" y="0"/>
                  </a:moveTo>
                  <a:lnTo>
                    <a:pt x="1926278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6457392" y="699981"/>
              <a:ext cx="0" cy="976312"/>
            </a:xfrm>
            <a:custGeom>
              <a:avLst/>
              <a:gdLst/>
              <a:ahLst/>
              <a:cxnLst/>
              <a:rect l="l" t="t" r="r" b="b"/>
              <a:pathLst>
                <a:path h="1666239">
                  <a:moveTo>
                    <a:pt x="0" y="1666231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6457393" y="125585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6457392" y="1162740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6457392" y="106962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6457392" y="976507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6457392" y="886213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6457393" y="793097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6457393" y="1255855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6457392" y="134897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6457392" y="1439266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6457392" y="1532382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6457392" y="1625497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6457393" y="793097"/>
              <a:ext cx="33858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57788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6457392" y="699981"/>
              <a:ext cx="17115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94" y="0"/>
                  </a:moveTo>
                  <a:lnTo>
                    <a:pt x="0" y="0"/>
                  </a:lnTo>
                </a:path>
              </a:pathLst>
            </a:custGeom>
            <a:ln w="4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54" name="object 1154"/>
            <p:cNvSpPr txBox="1"/>
            <p:nvPr/>
          </p:nvSpPr>
          <p:spPr>
            <a:xfrm>
              <a:off x="3151196" y="730756"/>
              <a:ext cx="972591" cy="123179"/>
            </a:xfrm>
            <a:prstGeom prst="rect">
              <a:avLst/>
            </a:prstGeom>
          </p:spPr>
          <p:txBody>
            <a:bodyPr vert="horz" wrap="square" lIns="0" tIns="10418" rIns="0" bIns="0" rtlCol="0">
              <a:spAutoFit/>
            </a:bodyPr>
            <a:lstStyle/>
            <a:p>
              <a:pPr marL="7441">
                <a:spcBef>
                  <a:spcPts val="82"/>
                </a:spcBef>
              </a:pPr>
              <a:r>
                <a:rPr sz="732" spc="9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2015 </a:t>
              </a:r>
              <a:r>
                <a:rPr sz="732" spc="1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+ </a:t>
              </a:r>
              <a:r>
                <a:rPr sz="732" spc="9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2018</a:t>
              </a:r>
              <a:r>
                <a:rPr sz="732" spc="-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sz="732" spc="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p</a:t>
              </a:r>
              <a:r>
                <a:rPr sz="732" spc="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reliminary</a:t>
              </a:r>
              <a:endParaRPr sz="732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6180864" y="1016010"/>
              <a:ext cx="34230" cy="34230"/>
            </a:xfrm>
            <a:custGeom>
              <a:avLst/>
              <a:gdLst/>
              <a:ahLst/>
              <a:cxnLst/>
              <a:rect l="l" t="t" r="r" b="b"/>
              <a:pathLst>
                <a:path w="58420" h="58419">
                  <a:moveTo>
                    <a:pt x="28896" y="0"/>
                  </a:moveTo>
                  <a:lnTo>
                    <a:pt x="17651" y="2272"/>
                  </a:lnTo>
                  <a:lnTo>
                    <a:pt x="8466" y="8466"/>
                  </a:lnTo>
                  <a:lnTo>
                    <a:pt x="2271" y="17652"/>
                  </a:lnTo>
                  <a:lnTo>
                    <a:pt x="0" y="28896"/>
                  </a:lnTo>
                  <a:lnTo>
                    <a:pt x="2271" y="40140"/>
                  </a:lnTo>
                  <a:lnTo>
                    <a:pt x="8466" y="49326"/>
                  </a:lnTo>
                  <a:lnTo>
                    <a:pt x="17651" y="55520"/>
                  </a:lnTo>
                  <a:lnTo>
                    <a:pt x="28896" y="57792"/>
                  </a:lnTo>
                  <a:lnTo>
                    <a:pt x="40140" y="55520"/>
                  </a:lnTo>
                  <a:lnTo>
                    <a:pt x="49325" y="49326"/>
                  </a:lnTo>
                  <a:lnTo>
                    <a:pt x="55520" y="40140"/>
                  </a:lnTo>
                  <a:lnTo>
                    <a:pt x="57792" y="28896"/>
                  </a:lnTo>
                  <a:lnTo>
                    <a:pt x="55520" y="17652"/>
                  </a:lnTo>
                  <a:lnTo>
                    <a:pt x="49325" y="8466"/>
                  </a:lnTo>
                  <a:lnTo>
                    <a:pt x="40140" y="2272"/>
                  </a:lnTo>
                  <a:lnTo>
                    <a:pt x="288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6180833" y="1016029"/>
              <a:ext cx="34230" cy="34230"/>
            </a:xfrm>
            <a:custGeom>
              <a:avLst/>
              <a:gdLst/>
              <a:ahLst/>
              <a:cxnLst/>
              <a:rect l="l" t="t" r="r" b="b"/>
              <a:pathLst>
                <a:path w="58420" h="58419">
                  <a:moveTo>
                    <a:pt x="28896" y="0"/>
                  </a:moveTo>
                  <a:lnTo>
                    <a:pt x="17651" y="2271"/>
                  </a:lnTo>
                  <a:lnTo>
                    <a:pt x="8466" y="8466"/>
                  </a:lnTo>
                  <a:lnTo>
                    <a:pt x="2271" y="17651"/>
                  </a:lnTo>
                  <a:lnTo>
                    <a:pt x="0" y="28896"/>
                  </a:lnTo>
                  <a:lnTo>
                    <a:pt x="2271" y="40140"/>
                  </a:lnTo>
                  <a:lnTo>
                    <a:pt x="8466" y="49325"/>
                  </a:lnTo>
                  <a:lnTo>
                    <a:pt x="17651" y="55519"/>
                  </a:lnTo>
                  <a:lnTo>
                    <a:pt x="28896" y="57791"/>
                  </a:lnTo>
                  <a:lnTo>
                    <a:pt x="40140" y="55519"/>
                  </a:lnTo>
                  <a:lnTo>
                    <a:pt x="49325" y="49325"/>
                  </a:lnTo>
                  <a:lnTo>
                    <a:pt x="55519" y="40140"/>
                  </a:lnTo>
                  <a:lnTo>
                    <a:pt x="57791" y="28896"/>
                  </a:lnTo>
                  <a:lnTo>
                    <a:pt x="55519" y="17651"/>
                  </a:lnTo>
                  <a:lnTo>
                    <a:pt x="49325" y="8466"/>
                  </a:lnTo>
                  <a:lnTo>
                    <a:pt x="40140" y="2271"/>
                  </a:lnTo>
                  <a:lnTo>
                    <a:pt x="288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2656565" y="1114770"/>
              <a:ext cx="34230" cy="34230"/>
            </a:xfrm>
            <a:custGeom>
              <a:avLst/>
              <a:gdLst/>
              <a:ahLst/>
              <a:cxnLst/>
              <a:rect l="l" t="t" r="r" b="b"/>
              <a:pathLst>
                <a:path w="58420" h="58419">
                  <a:moveTo>
                    <a:pt x="28896" y="0"/>
                  </a:moveTo>
                  <a:lnTo>
                    <a:pt x="17651" y="2272"/>
                  </a:lnTo>
                  <a:lnTo>
                    <a:pt x="8466" y="8466"/>
                  </a:lnTo>
                  <a:lnTo>
                    <a:pt x="2271" y="17652"/>
                  </a:lnTo>
                  <a:lnTo>
                    <a:pt x="0" y="28896"/>
                  </a:lnTo>
                  <a:lnTo>
                    <a:pt x="2271" y="40140"/>
                  </a:lnTo>
                  <a:lnTo>
                    <a:pt x="8466" y="49326"/>
                  </a:lnTo>
                  <a:lnTo>
                    <a:pt x="17651" y="55520"/>
                  </a:lnTo>
                  <a:lnTo>
                    <a:pt x="28896" y="57792"/>
                  </a:lnTo>
                  <a:lnTo>
                    <a:pt x="40140" y="55520"/>
                  </a:lnTo>
                  <a:lnTo>
                    <a:pt x="49325" y="49326"/>
                  </a:lnTo>
                  <a:lnTo>
                    <a:pt x="55520" y="40140"/>
                  </a:lnTo>
                  <a:lnTo>
                    <a:pt x="57792" y="28896"/>
                  </a:lnTo>
                  <a:lnTo>
                    <a:pt x="55520" y="17652"/>
                  </a:lnTo>
                  <a:lnTo>
                    <a:pt x="49325" y="8466"/>
                  </a:lnTo>
                  <a:lnTo>
                    <a:pt x="40140" y="2272"/>
                  </a:lnTo>
                  <a:lnTo>
                    <a:pt x="288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3074177" y="787454"/>
              <a:ext cx="33858" cy="33858"/>
            </a:xfrm>
            <a:custGeom>
              <a:avLst/>
              <a:gdLst/>
              <a:ahLst/>
              <a:cxnLst/>
              <a:rect l="l" t="t" r="r" b="b"/>
              <a:pathLst>
                <a:path w="57785" h="57784">
                  <a:moveTo>
                    <a:pt x="28895" y="0"/>
                  </a:moveTo>
                  <a:lnTo>
                    <a:pt x="17651" y="2271"/>
                  </a:lnTo>
                  <a:lnTo>
                    <a:pt x="8466" y="8466"/>
                  </a:lnTo>
                  <a:lnTo>
                    <a:pt x="2271" y="17651"/>
                  </a:lnTo>
                  <a:lnTo>
                    <a:pt x="0" y="28895"/>
                  </a:lnTo>
                  <a:lnTo>
                    <a:pt x="2271" y="40139"/>
                  </a:lnTo>
                  <a:lnTo>
                    <a:pt x="8466" y="49324"/>
                  </a:lnTo>
                  <a:lnTo>
                    <a:pt x="17651" y="55519"/>
                  </a:lnTo>
                  <a:lnTo>
                    <a:pt x="28895" y="57791"/>
                  </a:lnTo>
                  <a:lnTo>
                    <a:pt x="40139" y="55519"/>
                  </a:lnTo>
                  <a:lnTo>
                    <a:pt x="49324" y="49324"/>
                  </a:lnTo>
                  <a:lnTo>
                    <a:pt x="55519" y="40139"/>
                  </a:lnTo>
                  <a:lnTo>
                    <a:pt x="57791" y="28895"/>
                  </a:lnTo>
                  <a:lnTo>
                    <a:pt x="55519" y="17651"/>
                  </a:lnTo>
                  <a:lnTo>
                    <a:pt x="49324" y="8466"/>
                  </a:lnTo>
                  <a:lnTo>
                    <a:pt x="40139" y="2271"/>
                  </a:lnTo>
                  <a:lnTo>
                    <a:pt x="288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9" name="object 1159"/>
              <p:cNvSpPr txBox="1"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dirty="0" smtClean="0"/>
                  <a:t> weighted asymmetries: 2015+2018</a:t>
                </a:r>
                <a:endParaRPr lang="en-US" dirty="0"/>
              </a:p>
            </p:txBody>
          </p:sp>
        </mc:Choice>
        <mc:Fallback xmlns="">
          <p:sp>
            <p:nvSpPr>
              <p:cNvPr id="1159" name="object 115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3" name="object 116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F3F4-C913-4A90-B268-85360C3239CF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1161" name="object 1161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 Wars 2019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0" name="object 1160"/>
              <p:cNvSpPr txBox="1"/>
              <p:nvPr/>
            </p:nvSpPr>
            <p:spPr>
              <a:xfrm>
                <a:off x="864777" y="4442291"/>
                <a:ext cx="7525122" cy="955465"/>
              </a:xfrm>
              <a:prstGeom prst="rect">
                <a:avLst/>
              </a:prstGeom>
            </p:spPr>
            <p:txBody>
              <a:bodyPr vert="horz" wrap="square" lIns="0" tIns="7441" rIns="0" bIns="0" rtlCol="0">
                <a:spAutoFit/>
              </a:bodyPr>
              <a:lstStyle/>
              <a:p>
                <a:pPr marL="193464" marR="74037" indent="-186023">
                  <a:lnSpc>
                    <a:spcPct val="110000"/>
                  </a:lnSpc>
                  <a:spcBef>
                    <a:spcPts val="59"/>
                  </a:spcBef>
                  <a:buSzPct val="144000"/>
                  <a:buChar char="•"/>
                  <a:tabLst>
                    <a:tab pos="193092" algn="l"/>
                    <a:tab pos="193464" algn="l"/>
                  </a:tabLst>
                </a:pPr>
                <a:r>
                  <a:rPr lang="en-US" sz="1400" spc="62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400" i="1" spc="62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ar-AE" sz="1400" b="0" i="1" spc="62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pc="62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400" spc="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-weighted </a:t>
                </a:r>
                <a:r>
                  <a:rPr lang="en-US" sz="1400" spc="9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asymmetries </a:t>
                </a:r>
                <a:r>
                  <a:rPr lang="en-US" sz="1400" spc="7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extracted </a:t>
                </a:r>
                <a:r>
                  <a:rPr lang="en-US" sz="1400" spc="-1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in </a:t>
                </a:r>
                <a:r>
                  <a:rPr lang="en-US" sz="1400" spc="38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the </a:t>
                </a:r>
                <a:r>
                  <a:rPr lang="en-US" sz="1400" b="1" spc="-18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HM </a:t>
                </a:r>
                <a:r>
                  <a:rPr lang="en-US" sz="1400" b="1" spc="5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range </a:t>
                </a:r>
                <a:r>
                  <a:rPr lang="en-US" sz="1400" spc="9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from </a:t>
                </a:r>
                <a:r>
                  <a:rPr lang="en-US" sz="1400" spc="38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the </a:t>
                </a:r>
                <a:r>
                  <a:rPr lang="en-US" sz="1400" spc="4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combined</a:t>
                </a:r>
                <a:r>
                  <a:rPr lang="en-US" sz="1400" spc="-9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7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2015-2018  </a:t>
                </a:r>
                <a:r>
                  <a:rPr lang="en-US" sz="1400" spc="7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Drell</a:t>
                </a:r>
                <a:r>
                  <a:rPr lang="en-US" sz="1400" spc="18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4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Yan</a:t>
                </a:r>
                <a:r>
                  <a:rPr lang="en-US" sz="1400" spc="3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5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data</a:t>
                </a:r>
                <a:r>
                  <a:rPr lang="en-US" sz="1400" spc="3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7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samples.</a:t>
                </a:r>
                <a:r>
                  <a:rPr lang="en-US" sz="1400" spc="3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9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For</a:t>
                </a:r>
                <a:r>
                  <a:rPr lang="en-US" sz="1400" spc="3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6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2018,</a:t>
                </a:r>
                <a:r>
                  <a:rPr lang="en-US" sz="1400" spc="3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6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only</a:t>
                </a:r>
                <a:r>
                  <a:rPr lang="en-US" sz="1400" spc="3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b="1" spc="21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50%</a:t>
                </a:r>
                <a:r>
                  <a:rPr lang="en-US" sz="1400" b="1" spc="3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8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of</a:t>
                </a:r>
                <a:r>
                  <a:rPr lang="en-US" sz="1400" spc="3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38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the</a:t>
                </a:r>
                <a:r>
                  <a:rPr lang="en-US" sz="1400" spc="3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5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data</a:t>
                </a:r>
                <a:r>
                  <a:rPr lang="en-US" sz="1400" spc="3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4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have</a:t>
                </a:r>
                <a:r>
                  <a:rPr lang="en-US" sz="1400" spc="3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been </a:t>
                </a:r>
                <a:r>
                  <a:rPr lang="en-US" sz="1400" spc="5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used.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193464" marR="2976" indent="-186023">
                  <a:lnSpc>
                    <a:spcPct val="110000"/>
                  </a:lnSpc>
                  <a:buSzPct val="144000"/>
                  <a:buChar char="•"/>
                  <a:tabLst>
                    <a:tab pos="193092" algn="l"/>
                    <a:tab pos="193464" algn="l"/>
                    <a:tab pos="2228931" algn="l"/>
                  </a:tabLst>
                </a:pPr>
                <a:r>
                  <a:rPr lang="en-US" sz="1400" spc="38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Additional</a:t>
                </a:r>
                <a:r>
                  <a:rPr lang="en-US" sz="1400" spc="2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44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uncertainties </a:t>
                </a:r>
                <a:r>
                  <a:rPr lang="en-US" sz="1400" spc="82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of</a:t>
                </a:r>
                <a:r>
                  <a:rPr lang="en-US" sz="1400" spc="32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4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about</a:t>
                </a:r>
                <a:r>
                  <a:rPr lang="en-US" sz="1400" spc="3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14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5</a:t>
                </a:r>
                <a:r>
                  <a:rPr lang="en-US" sz="1400" spc="352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%</a:t>
                </a:r>
                <a:r>
                  <a:rPr lang="en-US" sz="1400" spc="32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9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from</a:t>
                </a:r>
                <a:r>
                  <a:rPr lang="en-US" sz="1400" spc="3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38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the</a:t>
                </a:r>
                <a:r>
                  <a:rPr lang="en-US" sz="1400" spc="3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4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polarization</a:t>
                </a:r>
                <a:r>
                  <a:rPr lang="en-US" sz="1400" spc="3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and</a:t>
                </a:r>
                <a:r>
                  <a:rPr lang="en-US" sz="1400" spc="3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185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8</a:t>
                </a:r>
                <a:r>
                  <a:rPr lang="en-US" sz="1400" spc="352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%</a:t>
                </a:r>
                <a:r>
                  <a:rPr lang="en-US" sz="1400" spc="32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9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from</a:t>
                </a:r>
                <a:r>
                  <a:rPr lang="en-US" sz="1400" spc="3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2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dilution</a:t>
                </a:r>
                <a:r>
                  <a:rPr lang="en-US" sz="1400" spc="3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8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factor  </a:t>
                </a:r>
                <a:r>
                  <a:rPr lang="en-US" sz="1400" spc="5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calculation </a:t>
                </a:r>
                <a:r>
                  <a:rPr lang="en-US" sz="1400" spc="4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have </a:t>
                </a:r>
                <a:r>
                  <a:rPr lang="en-US" sz="1400" spc="5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to </a:t>
                </a:r>
                <a:r>
                  <a:rPr lang="en-US" sz="1400" spc="3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be </a:t>
                </a:r>
                <a:r>
                  <a:rPr lang="en-US" sz="1400" spc="4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added </a:t>
                </a:r>
                <a:r>
                  <a:rPr lang="en-US" sz="1400" spc="5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to </a:t>
                </a:r>
                <a:r>
                  <a:rPr lang="en-US" sz="1400" spc="38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the </a:t>
                </a:r>
                <a:r>
                  <a:rPr lang="en-US" sz="1400" spc="8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systematic</a:t>
                </a:r>
                <a:r>
                  <a:rPr lang="en-US" sz="1400" spc="-7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400" spc="7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errors.</a:t>
                </a:r>
                <a:endParaRPr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160" name="object 11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77" y="4442291"/>
                <a:ext cx="7525122" cy="955465"/>
              </a:xfrm>
              <a:prstGeom prst="rect">
                <a:avLst/>
              </a:prstGeom>
              <a:blipFill>
                <a:blip r:embed="rId8"/>
                <a:stretch>
                  <a:fillRect l="-2026" t="-14744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96" name="Group 1695"/>
          <p:cNvGrpSpPr/>
          <p:nvPr/>
        </p:nvGrpSpPr>
        <p:grpSpPr>
          <a:xfrm>
            <a:off x="914400" y="1074035"/>
            <a:ext cx="5550129" cy="3764665"/>
            <a:chOff x="1219200" y="1378835"/>
            <a:chExt cx="5092929" cy="3764665"/>
          </a:xfrm>
        </p:grpSpPr>
        <p:sp>
          <p:nvSpPr>
            <p:cNvPr id="1697" name="Rectangle 1696"/>
            <p:cNvSpPr/>
            <p:nvPr/>
          </p:nvSpPr>
          <p:spPr>
            <a:xfrm>
              <a:off x="1219200" y="1378835"/>
              <a:ext cx="5074858" cy="3764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98" name="Group 1697"/>
            <p:cNvGrpSpPr/>
            <p:nvPr/>
          </p:nvGrpSpPr>
          <p:grpSpPr>
            <a:xfrm>
              <a:off x="1447800" y="1378835"/>
              <a:ext cx="4864329" cy="3651325"/>
              <a:chOff x="784260" y="665560"/>
              <a:chExt cx="4864329" cy="3651325"/>
            </a:xfrm>
          </p:grpSpPr>
          <p:sp>
            <p:nvSpPr>
              <p:cNvPr id="1699" name="object 2"/>
              <p:cNvSpPr/>
              <p:nvPr/>
            </p:nvSpPr>
            <p:spPr>
              <a:xfrm>
                <a:off x="1190819" y="723455"/>
                <a:ext cx="872505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489075" h="1601470">
                    <a:moveTo>
                      <a:pt x="0" y="1601411"/>
                    </a:moveTo>
                    <a:lnTo>
                      <a:pt x="1488462" y="1601411"/>
                    </a:lnTo>
                    <a:lnTo>
                      <a:pt x="1488462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00" name="object 3"/>
              <p:cNvSpPr/>
              <p:nvPr/>
            </p:nvSpPr>
            <p:spPr>
              <a:xfrm>
                <a:off x="1190819" y="723455"/>
                <a:ext cx="872505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489075" h="1601470">
                    <a:moveTo>
                      <a:pt x="0" y="1601411"/>
                    </a:moveTo>
                    <a:lnTo>
                      <a:pt x="1488462" y="1601411"/>
                    </a:lnTo>
                    <a:lnTo>
                      <a:pt x="1488462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01" name="object 4"/>
              <p:cNvSpPr/>
              <p:nvPr/>
            </p:nvSpPr>
            <p:spPr>
              <a:xfrm>
                <a:off x="1190819" y="723455"/>
                <a:ext cx="872505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489075" h="1601470">
                    <a:moveTo>
                      <a:pt x="0" y="1601411"/>
                    </a:moveTo>
                    <a:lnTo>
                      <a:pt x="1488462" y="1601411"/>
                    </a:lnTo>
                    <a:lnTo>
                      <a:pt x="1488462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02" name="object 5"/>
              <p:cNvSpPr/>
              <p:nvPr/>
            </p:nvSpPr>
            <p:spPr>
              <a:xfrm>
                <a:off x="1190819" y="723455"/>
                <a:ext cx="872505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489075" h="1601470">
                    <a:moveTo>
                      <a:pt x="0" y="1601411"/>
                    </a:moveTo>
                    <a:lnTo>
                      <a:pt x="1488462" y="1601411"/>
                    </a:lnTo>
                    <a:lnTo>
                      <a:pt x="1488462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03" name="object 6"/>
              <p:cNvSpPr/>
              <p:nvPr/>
            </p:nvSpPr>
            <p:spPr>
              <a:xfrm>
                <a:off x="1190819" y="1661782"/>
                <a:ext cx="8725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89075">
                    <a:moveTo>
                      <a:pt x="0" y="0"/>
                    </a:moveTo>
                    <a:lnTo>
                      <a:pt x="1488469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04" name="object 7"/>
              <p:cNvSpPr/>
              <p:nvPr/>
            </p:nvSpPr>
            <p:spPr>
              <a:xfrm>
                <a:off x="1190820" y="1649512"/>
                <a:ext cx="0" cy="12278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941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05" name="object 8"/>
              <p:cNvSpPr/>
              <p:nvPr/>
            </p:nvSpPr>
            <p:spPr>
              <a:xfrm>
                <a:off x="1253326" y="1649512"/>
                <a:ext cx="0" cy="12278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941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06" name="object 9"/>
              <p:cNvSpPr/>
              <p:nvPr/>
            </p:nvSpPr>
            <p:spPr>
              <a:xfrm>
                <a:off x="1304398" y="1649512"/>
                <a:ext cx="0" cy="12278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941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07" name="object 10"/>
              <p:cNvSpPr/>
              <p:nvPr/>
            </p:nvSpPr>
            <p:spPr>
              <a:xfrm>
                <a:off x="1347577" y="1649512"/>
                <a:ext cx="0" cy="12278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941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08" name="object 11"/>
              <p:cNvSpPr/>
              <p:nvPr/>
            </p:nvSpPr>
            <p:spPr>
              <a:xfrm>
                <a:off x="1384982" y="1649512"/>
                <a:ext cx="0" cy="12278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941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09" name="object 12"/>
              <p:cNvSpPr/>
              <p:nvPr/>
            </p:nvSpPr>
            <p:spPr>
              <a:xfrm>
                <a:off x="1417974" y="1649512"/>
                <a:ext cx="0" cy="12278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941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10" name="object 13"/>
              <p:cNvSpPr/>
              <p:nvPr/>
            </p:nvSpPr>
            <p:spPr>
              <a:xfrm>
                <a:off x="1447488" y="1637241"/>
                <a:ext cx="0" cy="24557"/>
              </a:xfrm>
              <a:custGeom>
                <a:avLst/>
                <a:gdLst/>
                <a:ahLst/>
                <a:cxnLst/>
                <a:rect l="l" t="t" r="r" b="b"/>
                <a:pathLst>
                  <a:path h="41910">
                    <a:moveTo>
                      <a:pt x="0" y="0"/>
                    </a:moveTo>
                    <a:lnTo>
                      <a:pt x="0" y="4188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11" name="object 14"/>
              <p:cNvSpPr txBox="1"/>
              <p:nvPr/>
            </p:nvSpPr>
            <p:spPr>
              <a:xfrm>
                <a:off x="1350621" y="1627063"/>
                <a:ext cx="190128" cy="131405"/>
              </a:xfrm>
              <a:prstGeom prst="rect">
                <a:avLst/>
              </a:prstGeom>
            </p:spPr>
            <p:txBody>
              <a:bodyPr vert="horz" wrap="square" lIns="0" tIns="9674" rIns="0" bIns="0" rtlCol="0">
                <a:spAutoFit/>
              </a:bodyPr>
              <a:lstStyle/>
              <a:p>
                <a:pPr marL="7441">
                  <a:spcBef>
                    <a:spcPts val="76"/>
                  </a:spcBef>
                </a:pPr>
                <a:r>
                  <a:rPr sz="1186" spc="13" baseline="-2469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1</a:t>
                </a:r>
                <a:r>
                  <a:rPr sz="1186" spc="9" baseline="-2469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0</a:t>
                </a:r>
                <a:r>
                  <a:rPr sz="527" spc="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ymbol"/>
                    <a:cs typeface="Symbol"/>
                  </a:rPr>
                  <a:t></a:t>
                </a:r>
                <a:r>
                  <a:rPr sz="527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1</a:t>
                </a:r>
                <a:endParaRPr sz="527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712" name="object 15"/>
              <p:cNvSpPr/>
              <p:nvPr/>
            </p:nvSpPr>
            <p:spPr>
              <a:xfrm>
                <a:off x="1641649" y="1649512"/>
                <a:ext cx="0" cy="12278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941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13" name="object 16"/>
              <p:cNvSpPr/>
              <p:nvPr/>
            </p:nvSpPr>
            <p:spPr>
              <a:xfrm>
                <a:off x="1755226" y="1649512"/>
                <a:ext cx="0" cy="12278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941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14" name="object 17"/>
              <p:cNvSpPr/>
              <p:nvPr/>
            </p:nvSpPr>
            <p:spPr>
              <a:xfrm>
                <a:off x="1835808" y="1649512"/>
                <a:ext cx="0" cy="12278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941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15" name="object 18"/>
              <p:cNvSpPr/>
              <p:nvPr/>
            </p:nvSpPr>
            <p:spPr>
              <a:xfrm>
                <a:off x="1898317" y="1649512"/>
                <a:ext cx="0" cy="12278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941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16" name="object 19"/>
              <p:cNvSpPr/>
              <p:nvPr/>
            </p:nvSpPr>
            <p:spPr>
              <a:xfrm>
                <a:off x="1949384" y="1649512"/>
                <a:ext cx="0" cy="12278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941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17" name="object 20"/>
              <p:cNvSpPr/>
              <p:nvPr/>
            </p:nvSpPr>
            <p:spPr>
              <a:xfrm>
                <a:off x="1992568" y="1649512"/>
                <a:ext cx="0" cy="12278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941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18" name="object 21"/>
              <p:cNvSpPr/>
              <p:nvPr/>
            </p:nvSpPr>
            <p:spPr>
              <a:xfrm>
                <a:off x="2029975" y="1649512"/>
                <a:ext cx="0" cy="12278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941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19" name="object 22"/>
              <p:cNvSpPr/>
              <p:nvPr/>
            </p:nvSpPr>
            <p:spPr>
              <a:xfrm>
                <a:off x="2062969" y="1649512"/>
                <a:ext cx="0" cy="12278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941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20" name="object 23"/>
              <p:cNvSpPr/>
              <p:nvPr/>
            </p:nvSpPr>
            <p:spPr>
              <a:xfrm>
                <a:off x="1190819" y="723455"/>
                <a:ext cx="0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h="1601470">
                    <a:moveTo>
                      <a:pt x="0" y="1601411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21" name="object 24"/>
              <p:cNvSpPr/>
              <p:nvPr/>
            </p:nvSpPr>
            <p:spPr>
              <a:xfrm>
                <a:off x="1190819" y="1575609"/>
                <a:ext cx="30138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1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22" name="object 25"/>
              <p:cNvSpPr/>
              <p:nvPr/>
            </p:nvSpPr>
            <p:spPr>
              <a:xfrm>
                <a:off x="1190819" y="1527735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2561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23" name="object 26"/>
              <p:cNvSpPr/>
              <p:nvPr/>
            </p:nvSpPr>
            <p:spPr>
              <a:xfrm>
                <a:off x="1190819" y="1479861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2561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24" name="object 27"/>
              <p:cNvSpPr/>
              <p:nvPr/>
            </p:nvSpPr>
            <p:spPr>
              <a:xfrm>
                <a:off x="1190819" y="1431987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2561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25" name="object 28"/>
              <p:cNvSpPr/>
              <p:nvPr/>
            </p:nvSpPr>
            <p:spPr>
              <a:xfrm>
                <a:off x="1190819" y="1384113"/>
                <a:ext cx="30138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1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26" name="object 29"/>
              <p:cNvSpPr/>
              <p:nvPr/>
            </p:nvSpPr>
            <p:spPr>
              <a:xfrm>
                <a:off x="1190819" y="1336238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2561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27" name="object 30"/>
              <p:cNvSpPr/>
              <p:nvPr/>
            </p:nvSpPr>
            <p:spPr>
              <a:xfrm>
                <a:off x="1190819" y="1288365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2561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28" name="object 31"/>
              <p:cNvSpPr/>
              <p:nvPr/>
            </p:nvSpPr>
            <p:spPr>
              <a:xfrm>
                <a:off x="1190819" y="1240491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2561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29" name="object 32"/>
              <p:cNvSpPr/>
              <p:nvPr/>
            </p:nvSpPr>
            <p:spPr>
              <a:xfrm>
                <a:off x="1190819" y="1192617"/>
                <a:ext cx="30138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1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30" name="object 33"/>
              <p:cNvSpPr/>
              <p:nvPr/>
            </p:nvSpPr>
            <p:spPr>
              <a:xfrm>
                <a:off x="1190819" y="1144743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2561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31" name="object 34"/>
              <p:cNvSpPr/>
              <p:nvPr/>
            </p:nvSpPr>
            <p:spPr>
              <a:xfrm>
                <a:off x="1190819" y="1096869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2561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32" name="object 35"/>
              <p:cNvSpPr/>
              <p:nvPr/>
            </p:nvSpPr>
            <p:spPr>
              <a:xfrm>
                <a:off x="1190819" y="1048992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2561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33" name="object 36"/>
              <p:cNvSpPr/>
              <p:nvPr/>
            </p:nvSpPr>
            <p:spPr>
              <a:xfrm>
                <a:off x="1190819" y="1001118"/>
                <a:ext cx="30138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1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34" name="object 37"/>
              <p:cNvSpPr/>
              <p:nvPr/>
            </p:nvSpPr>
            <p:spPr>
              <a:xfrm>
                <a:off x="1190819" y="953245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2561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35" name="object 38"/>
              <p:cNvSpPr/>
              <p:nvPr/>
            </p:nvSpPr>
            <p:spPr>
              <a:xfrm>
                <a:off x="1190819" y="905371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2561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36" name="object 39"/>
              <p:cNvSpPr/>
              <p:nvPr/>
            </p:nvSpPr>
            <p:spPr>
              <a:xfrm>
                <a:off x="1190819" y="857497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2561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37" name="object 40"/>
              <p:cNvSpPr/>
              <p:nvPr/>
            </p:nvSpPr>
            <p:spPr>
              <a:xfrm>
                <a:off x="1190819" y="809623"/>
                <a:ext cx="30138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1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38" name="object 41"/>
              <p:cNvSpPr/>
              <p:nvPr/>
            </p:nvSpPr>
            <p:spPr>
              <a:xfrm>
                <a:off x="1190819" y="1575609"/>
                <a:ext cx="30138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1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39" name="object 42"/>
              <p:cNvSpPr/>
              <p:nvPr/>
            </p:nvSpPr>
            <p:spPr>
              <a:xfrm>
                <a:off x="1190819" y="1623483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2561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40" name="object 43"/>
              <p:cNvSpPr/>
              <p:nvPr/>
            </p:nvSpPr>
            <p:spPr>
              <a:xfrm>
                <a:off x="1190819" y="809623"/>
                <a:ext cx="30138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1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41" name="object 44"/>
              <p:cNvSpPr/>
              <p:nvPr/>
            </p:nvSpPr>
            <p:spPr>
              <a:xfrm>
                <a:off x="1190819" y="761749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2561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42" name="object 45"/>
              <p:cNvSpPr txBox="1"/>
              <p:nvPr/>
            </p:nvSpPr>
            <p:spPr>
              <a:xfrm>
                <a:off x="970579" y="1244951"/>
                <a:ext cx="204267" cy="384539"/>
              </a:xfrm>
              <a:prstGeom prst="rect">
                <a:avLst/>
              </a:prstGeom>
            </p:spPr>
            <p:txBody>
              <a:bodyPr vert="horz" wrap="square" lIns="0" tIns="76274" rIns="0" bIns="0" rtlCol="0">
                <a:spAutoFit/>
              </a:bodyPr>
              <a:lstStyle/>
              <a:p>
                <a:pPr marL="7441">
                  <a:spcBef>
                    <a:spcPts val="601"/>
                  </a:spcBef>
                </a:pPr>
                <a:r>
                  <a:rPr sz="791" spc="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ymbol"/>
                    <a:cs typeface="Symbol"/>
                  </a:rPr>
                  <a:t></a:t>
                </a:r>
                <a:r>
                  <a:rPr sz="791" spc="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0.2</a:t>
                </a:r>
                <a:endParaRPr sz="79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  <a:p>
                <a:pPr marL="11161">
                  <a:spcBef>
                    <a:spcPts val="548"/>
                  </a:spcBef>
                </a:pPr>
                <a:r>
                  <a:rPr sz="791" spc="1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ymbol"/>
                    <a:cs typeface="Symbol"/>
                  </a:rPr>
                  <a:t></a:t>
                </a:r>
                <a:r>
                  <a:rPr sz="791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0.4</a:t>
                </a:r>
                <a:endParaRPr sz="79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743" name="object 46"/>
              <p:cNvSpPr txBox="1"/>
              <p:nvPr/>
            </p:nvSpPr>
            <p:spPr>
              <a:xfrm>
                <a:off x="1107394" y="1117806"/>
                <a:ext cx="66600" cy="131468"/>
              </a:xfrm>
              <a:prstGeom prst="rect">
                <a:avLst/>
              </a:prstGeom>
            </p:spPr>
            <p:txBody>
              <a:bodyPr vert="horz" wrap="square" lIns="0" tIns="9674" rIns="0" bIns="0" rtlCol="0">
                <a:spAutoFit/>
              </a:bodyPr>
              <a:lstStyle/>
              <a:p>
                <a:pPr marL="7441">
                  <a:spcBef>
                    <a:spcPts val="76"/>
                  </a:spcBef>
                </a:pPr>
                <a:r>
                  <a:rPr sz="791" spc="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0</a:t>
                </a:r>
                <a:endParaRPr sz="79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744" name="object 47"/>
              <p:cNvSpPr txBox="1"/>
              <p:nvPr/>
            </p:nvSpPr>
            <p:spPr>
              <a:xfrm>
                <a:off x="1027585" y="927782"/>
                <a:ext cx="143619" cy="131468"/>
              </a:xfrm>
              <a:prstGeom prst="rect">
                <a:avLst/>
              </a:prstGeom>
            </p:spPr>
            <p:txBody>
              <a:bodyPr vert="horz" wrap="square" lIns="0" tIns="9674" rIns="0" bIns="0" rtlCol="0">
                <a:spAutoFit/>
              </a:bodyPr>
              <a:lstStyle/>
              <a:p>
                <a:pPr marL="7441">
                  <a:spcBef>
                    <a:spcPts val="76"/>
                  </a:spcBef>
                </a:pPr>
                <a:r>
                  <a:rPr sz="791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0.2</a:t>
                </a:r>
                <a:endParaRPr sz="79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745" name="object 48"/>
              <p:cNvSpPr txBox="1"/>
              <p:nvPr/>
            </p:nvSpPr>
            <p:spPr>
              <a:xfrm>
                <a:off x="1031385" y="733964"/>
                <a:ext cx="143619" cy="131468"/>
              </a:xfrm>
              <a:prstGeom prst="rect">
                <a:avLst/>
              </a:prstGeom>
            </p:spPr>
            <p:txBody>
              <a:bodyPr vert="horz" wrap="square" lIns="0" tIns="9674" rIns="0" bIns="0" rtlCol="0">
                <a:spAutoFit/>
              </a:bodyPr>
              <a:lstStyle/>
              <a:p>
                <a:pPr marL="7441">
                  <a:spcBef>
                    <a:spcPts val="76"/>
                  </a:spcBef>
                </a:pPr>
                <a:r>
                  <a:rPr sz="791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0.4</a:t>
                </a:r>
                <a:endParaRPr sz="79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746" name="object 49"/>
              <p:cNvSpPr/>
              <p:nvPr/>
            </p:nvSpPr>
            <p:spPr>
              <a:xfrm>
                <a:off x="1190819" y="1192617"/>
                <a:ext cx="8725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89075">
                    <a:moveTo>
                      <a:pt x="0" y="0"/>
                    </a:moveTo>
                    <a:lnTo>
                      <a:pt x="1488469" y="0"/>
                    </a:lnTo>
                  </a:path>
                </a:pathLst>
              </a:custGeom>
              <a:ln w="5568">
                <a:solidFill>
                  <a:srgbClr val="333333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47" name="object 50"/>
              <p:cNvSpPr/>
              <p:nvPr/>
            </p:nvSpPr>
            <p:spPr>
              <a:xfrm>
                <a:off x="1487967" y="1553105"/>
                <a:ext cx="250403" cy="61764"/>
              </a:xfrm>
              <a:custGeom>
                <a:avLst/>
                <a:gdLst/>
                <a:ahLst/>
                <a:cxnLst/>
                <a:rect l="l" t="t" r="r" b="b"/>
                <a:pathLst>
                  <a:path w="427355" h="105410">
                    <a:moveTo>
                      <a:pt x="0" y="0"/>
                    </a:moveTo>
                    <a:lnTo>
                      <a:pt x="0" y="105404"/>
                    </a:lnTo>
                    <a:lnTo>
                      <a:pt x="426734" y="105404"/>
                    </a:lnTo>
                    <a:lnTo>
                      <a:pt x="426734" y="74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48" name="object 51"/>
              <p:cNvSpPr/>
              <p:nvPr/>
            </p:nvSpPr>
            <p:spPr>
              <a:xfrm>
                <a:off x="1467028" y="1121018"/>
                <a:ext cx="0" cy="87809"/>
              </a:xfrm>
              <a:custGeom>
                <a:avLst/>
                <a:gdLst/>
                <a:ahLst/>
                <a:cxnLst/>
                <a:rect l="l" t="t" r="r" b="b"/>
                <a:pathLst>
                  <a:path h="149860">
                    <a:moveTo>
                      <a:pt x="0" y="149719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49" name="object 52"/>
              <p:cNvSpPr/>
              <p:nvPr/>
            </p:nvSpPr>
            <p:spPr>
              <a:xfrm>
                <a:off x="1459427" y="1121018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4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50" name="object 53"/>
              <p:cNvSpPr/>
              <p:nvPr/>
            </p:nvSpPr>
            <p:spPr>
              <a:xfrm>
                <a:off x="1467028" y="1231546"/>
                <a:ext cx="0" cy="87809"/>
              </a:xfrm>
              <a:custGeom>
                <a:avLst/>
                <a:gdLst/>
                <a:ahLst/>
                <a:cxnLst/>
                <a:rect l="l" t="t" r="r" b="b"/>
                <a:pathLst>
                  <a:path h="149860">
                    <a:moveTo>
                      <a:pt x="0" y="0"/>
                    </a:moveTo>
                    <a:lnTo>
                      <a:pt x="0" y="149717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51" name="object 54"/>
              <p:cNvSpPr/>
              <p:nvPr/>
            </p:nvSpPr>
            <p:spPr>
              <a:xfrm>
                <a:off x="1459427" y="1319272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4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52" name="object 55"/>
              <p:cNvSpPr/>
              <p:nvPr/>
            </p:nvSpPr>
            <p:spPr>
              <a:xfrm>
                <a:off x="1589776" y="967671"/>
                <a:ext cx="0" cy="82972"/>
              </a:xfrm>
              <a:custGeom>
                <a:avLst/>
                <a:gdLst/>
                <a:ahLst/>
                <a:cxnLst/>
                <a:rect l="l" t="t" r="r" b="b"/>
                <a:pathLst>
                  <a:path h="141605">
                    <a:moveTo>
                      <a:pt x="0" y="14152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53" name="object 56"/>
              <p:cNvSpPr/>
              <p:nvPr/>
            </p:nvSpPr>
            <p:spPr>
              <a:xfrm>
                <a:off x="1582174" y="967671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4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54" name="object 57"/>
              <p:cNvSpPr/>
              <p:nvPr/>
            </p:nvSpPr>
            <p:spPr>
              <a:xfrm>
                <a:off x="1589776" y="1073393"/>
                <a:ext cx="0" cy="82972"/>
              </a:xfrm>
              <a:custGeom>
                <a:avLst/>
                <a:gdLst/>
                <a:ahLst/>
                <a:cxnLst/>
                <a:rect l="l" t="t" r="r" b="b"/>
                <a:pathLst>
                  <a:path h="141605">
                    <a:moveTo>
                      <a:pt x="0" y="0"/>
                    </a:moveTo>
                    <a:lnTo>
                      <a:pt x="0" y="141511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55" name="object 58"/>
              <p:cNvSpPr/>
              <p:nvPr/>
            </p:nvSpPr>
            <p:spPr>
              <a:xfrm>
                <a:off x="1582174" y="1156310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4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56" name="object 59"/>
              <p:cNvSpPr/>
              <p:nvPr/>
            </p:nvSpPr>
            <p:spPr>
              <a:xfrm>
                <a:off x="1716932" y="1048035"/>
                <a:ext cx="0" cy="80367"/>
              </a:xfrm>
              <a:custGeom>
                <a:avLst/>
                <a:gdLst/>
                <a:ahLst/>
                <a:cxnLst/>
                <a:rect l="l" t="t" r="r" b="b"/>
                <a:pathLst>
                  <a:path h="137160">
                    <a:moveTo>
                      <a:pt x="0" y="136798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57" name="object 60"/>
              <p:cNvSpPr/>
              <p:nvPr/>
            </p:nvSpPr>
            <p:spPr>
              <a:xfrm>
                <a:off x="1709336" y="1048035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58" name="object 61"/>
              <p:cNvSpPr/>
              <p:nvPr/>
            </p:nvSpPr>
            <p:spPr>
              <a:xfrm>
                <a:off x="1716932" y="1150993"/>
                <a:ext cx="0" cy="80367"/>
              </a:xfrm>
              <a:custGeom>
                <a:avLst/>
                <a:gdLst/>
                <a:ahLst/>
                <a:cxnLst/>
                <a:rect l="l" t="t" r="r" b="b"/>
                <a:pathLst>
                  <a:path h="137160">
                    <a:moveTo>
                      <a:pt x="0" y="0"/>
                    </a:moveTo>
                    <a:lnTo>
                      <a:pt x="0" y="136792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59" name="object 62"/>
              <p:cNvSpPr/>
              <p:nvPr/>
            </p:nvSpPr>
            <p:spPr>
              <a:xfrm>
                <a:off x="1709336" y="1231144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60" name="object 63"/>
              <p:cNvSpPr/>
              <p:nvPr/>
            </p:nvSpPr>
            <p:spPr>
              <a:xfrm>
                <a:off x="1453346" y="1206464"/>
                <a:ext cx="27533" cy="27533"/>
              </a:xfrm>
              <a:custGeom>
                <a:avLst/>
                <a:gdLst/>
                <a:ahLst/>
                <a:cxnLst/>
                <a:rect l="l" t="t" r="r" b="b"/>
                <a:pathLst>
                  <a:path w="46990" h="46989">
                    <a:moveTo>
                      <a:pt x="0" y="23349"/>
                    </a:moveTo>
                    <a:lnTo>
                      <a:pt x="7296" y="5837"/>
                    </a:lnTo>
                    <a:lnTo>
                      <a:pt x="23350" y="0"/>
                    </a:lnTo>
                    <a:lnTo>
                      <a:pt x="39403" y="5837"/>
                    </a:lnTo>
                    <a:lnTo>
                      <a:pt x="46700" y="23349"/>
                    </a:lnTo>
                    <a:lnTo>
                      <a:pt x="39403" y="40862"/>
                    </a:lnTo>
                    <a:lnTo>
                      <a:pt x="23350" y="46699"/>
                    </a:lnTo>
                    <a:lnTo>
                      <a:pt x="7296" y="40862"/>
                    </a:lnTo>
                    <a:lnTo>
                      <a:pt x="0" y="23349"/>
                    </a:lnTo>
                    <a:close/>
                  </a:path>
                </a:pathLst>
              </a:custGeom>
              <a:ln w="5568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61" name="object 64"/>
              <p:cNvSpPr/>
              <p:nvPr/>
            </p:nvSpPr>
            <p:spPr>
              <a:xfrm>
                <a:off x="1576094" y="1048307"/>
                <a:ext cx="27533" cy="27533"/>
              </a:xfrm>
              <a:custGeom>
                <a:avLst/>
                <a:gdLst/>
                <a:ahLst/>
                <a:cxnLst/>
                <a:rect l="l" t="t" r="r" b="b"/>
                <a:pathLst>
                  <a:path w="46990" h="46989">
                    <a:moveTo>
                      <a:pt x="0" y="23355"/>
                    </a:moveTo>
                    <a:lnTo>
                      <a:pt x="7296" y="5838"/>
                    </a:lnTo>
                    <a:lnTo>
                      <a:pt x="23349" y="0"/>
                    </a:lnTo>
                    <a:lnTo>
                      <a:pt x="39402" y="5838"/>
                    </a:lnTo>
                    <a:lnTo>
                      <a:pt x="46698" y="23355"/>
                    </a:lnTo>
                    <a:lnTo>
                      <a:pt x="39402" y="40867"/>
                    </a:lnTo>
                    <a:lnTo>
                      <a:pt x="23349" y="46705"/>
                    </a:lnTo>
                    <a:lnTo>
                      <a:pt x="7296" y="40867"/>
                    </a:lnTo>
                    <a:lnTo>
                      <a:pt x="0" y="23355"/>
                    </a:lnTo>
                    <a:close/>
                  </a:path>
                </a:pathLst>
              </a:custGeom>
              <a:ln w="5568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62" name="object 65"/>
              <p:cNvSpPr/>
              <p:nvPr/>
            </p:nvSpPr>
            <p:spPr>
              <a:xfrm>
                <a:off x="1703254" y="1125910"/>
                <a:ext cx="27533" cy="27533"/>
              </a:xfrm>
              <a:custGeom>
                <a:avLst/>
                <a:gdLst/>
                <a:ahLst/>
                <a:cxnLst/>
                <a:rect l="l" t="t" r="r" b="b"/>
                <a:pathLst>
                  <a:path w="46989" h="46989">
                    <a:moveTo>
                      <a:pt x="0" y="23349"/>
                    </a:moveTo>
                    <a:lnTo>
                      <a:pt x="7297" y="5837"/>
                    </a:lnTo>
                    <a:lnTo>
                      <a:pt x="23351" y="0"/>
                    </a:lnTo>
                    <a:lnTo>
                      <a:pt x="39405" y="5837"/>
                    </a:lnTo>
                    <a:lnTo>
                      <a:pt x="46703" y="23349"/>
                    </a:lnTo>
                    <a:lnTo>
                      <a:pt x="39405" y="40862"/>
                    </a:lnTo>
                    <a:lnTo>
                      <a:pt x="23351" y="46699"/>
                    </a:lnTo>
                    <a:lnTo>
                      <a:pt x="7297" y="40862"/>
                    </a:lnTo>
                    <a:lnTo>
                      <a:pt x="0" y="23349"/>
                    </a:lnTo>
                    <a:close/>
                  </a:path>
                </a:pathLst>
              </a:custGeom>
              <a:ln w="5568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63" name="object 66"/>
              <p:cNvSpPr/>
              <p:nvPr/>
            </p:nvSpPr>
            <p:spPr>
              <a:xfrm>
                <a:off x="1487967" y="1194307"/>
                <a:ext cx="0" cy="63624"/>
              </a:xfrm>
              <a:custGeom>
                <a:avLst/>
                <a:gdLst/>
                <a:ahLst/>
                <a:cxnLst/>
                <a:rect l="l" t="t" r="r" b="b"/>
                <a:pathLst>
                  <a:path h="108585">
                    <a:moveTo>
                      <a:pt x="0" y="10816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64" name="object 67"/>
              <p:cNvSpPr/>
              <p:nvPr/>
            </p:nvSpPr>
            <p:spPr>
              <a:xfrm>
                <a:off x="1480366" y="1194307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4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65" name="object 68"/>
              <p:cNvSpPr/>
              <p:nvPr/>
            </p:nvSpPr>
            <p:spPr>
              <a:xfrm>
                <a:off x="1487967" y="1280485"/>
                <a:ext cx="0" cy="63624"/>
              </a:xfrm>
              <a:custGeom>
                <a:avLst/>
                <a:gdLst/>
                <a:ahLst/>
                <a:cxnLst/>
                <a:rect l="l" t="t" r="r" b="b"/>
                <a:pathLst>
                  <a:path h="108585">
                    <a:moveTo>
                      <a:pt x="0" y="0"/>
                    </a:moveTo>
                    <a:lnTo>
                      <a:pt x="0" y="10816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66" name="object 69"/>
              <p:cNvSpPr/>
              <p:nvPr/>
            </p:nvSpPr>
            <p:spPr>
              <a:xfrm>
                <a:off x="1480366" y="1343860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4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67" name="object 70"/>
              <p:cNvSpPr/>
              <p:nvPr/>
            </p:nvSpPr>
            <p:spPr>
              <a:xfrm>
                <a:off x="1610430" y="971805"/>
                <a:ext cx="0" cy="59903"/>
              </a:xfrm>
              <a:custGeom>
                <a:avLst/>
                <a:gdLst/>
                <a:ahLst/>
                <a:cxnLst/>
                <a:rect l="l" t="t" r="r" b="b"/>
                <a:pathLst>
                  <a:path h="102235">
                    <a:moveTo>
                      <a:pt x="0" y="102197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68" name="object 71"/>
              <p:cNvSpPr/>
              <p:nvPr/>
            </p:nvSpPr>
            <p:spPr>
              <a:xfrm>
                <a:off x="1602829" y="971804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4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69" name="object 72"/>
              <p:cNvSpPr/>
              <p:nvPr/>
            </p:nvSpPr>
            <p:spPr>
              <a:xfrm>
                <a:off x="1610430" y="1054492"/>
                <a:ext cx="0" cy="59903"/>
              </a:xfrm>
              <a:custGeom>
                <a:avLst/>
                <a:gdLst/>
                <a:ahLst/>
                <a:cxnLst/>
                <a:rect l="l" t="t" r="r" b="b"/>
                <a:pathLst>
                  <a:path h="102235">
                    <a:moveTo>
                      <a:pt x="0" y="0"/>
                    </a:moveTo>
                    <a:lnTo>
                      <a:pt x="0" y="102212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70" name="object 73"/>
              <p:cNvSpPr/>
              <p:nvPr/>
            </p:nvSpPr>
            <p:spPr>
              <a:xfrm>
                <a:off x="1602829" y="1114382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4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71" name="object 74"/>
              <p:cNvSpPr/>
              <p:nvPr/>
            </p:nvSpPr>
            <p:spPr>
              <a:xfrm>
                <a:off x="1738006" y="1049105"/>
                <a:ext cx="0" cy="58787"/>
              </a:xfrm>
              <a:custGeom>
                <a:avLst/>
                <a:gdLst/>
                <a:ahLst/>
                <a:cxnLst/>
                <a:rect l="l" t="t" r="r" b="b"/>
                <a:pathLst>
                  <a:path h="100330">
                    <a:moveTo>
                      <a:pt x="0" y="99967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72" name="object 75"/>
              <p:cNvSpPr/>
              <p:nvPr/>
            </p:nvSpPr>
            <p:spPr>
              <a:xfrm>
                <a:off x="1730401" y="1049105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73" name="object 76"/>
              <p:cNvSpPr/>
              <p:nvPr/>
            </p:nvSpPr>
            <p:spPr>
              <a:xfrm>
                <a:off x="1738006" y="1130483"/>
                <a:ext cx="0" cy="58787"/>
              </a:xfrm>
              <a:custGeom>
                <a:avLst/>
                <a:gdLst/>
                <a:ahLst/>
                <a:cxnLst/>
                <a:rect l="l" t="t" r="r" b="b"/>
                <a:pathLst>
                  <a:path h="100330">
                    <a:moveTo>
                      <a:pt x="0" y="0"/>
                    </a:moveTo>
                    <a:lnTo>
                      <a:pt x="0" y="9996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74" name="object 77"/>
              <p:cNvSpPr/>
              <p:nvPr/>
            </p:nvSpPr>
            <p:spPr>
              <a:xfrm>
                <a:off x="1730401" y="1189058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75" name="object 78"/>
              <p:cNvSpPr/>
              <p:nvPr/>
            </p:nvSpPr>
            <p:spPr>
              <a:xfrm>
                <a:off x="1474286" y="1029407"/>
                <a:ext cx="277564" cy="253379"/>
              </a:xfrm>
              <a:custGeom>
                <a:avLst/>
                <a:gdLst/>
                <a:ahLst/>
                <a:cxnLst/>
                <a:rect l="l" t="t" r="r" b="b"/>
                <a:pathLst>
                  <a:path w="473710" h="432435">
                    <a:moveTo>
                      <a:pt x="23349" y="385697"/>
                    </a:moveTo>
                    <a:lnTo>
                      <a:pt x="7296" y="391534"/>
                    </a:lnTo>
                    <a:lnTo>
                      <a:pt x="0" y="409046"/>
                    </a:lnTo>
                    <a:lnTo>
                      <a:pt x="7296" y="426558"/>
                    </a:lnTo>
                    <a:lnTo>
                      <a:pt x="23349" y="432396"/>
                    </a:lnTo>
                    <a:lnTo>
                      <a:pt x="39402" y="426558"/>
                    </a:lnTo>
                    <a:lnTo>
                      <a:pt x="46698" y="409046"/>
                    </a:lnTo>
                    <a:lnTo>
                      <a:pt x="39402" y="391534"/>
                    </a:lnTo>
                    <a:lnTo>
                      <a:pt x="23349" y="385697"/>
                    </a:lnTo>
                    <a:close/>
                  </a:path>
                  <a:path w="473710" h="432435">
                    <a:moveTo>
                      <a:pt x="232353" y="0"/>
                    </a:moveTo>
                    <a:lnTo>
                      <a:pt x="216300" y="5838"/>
                    </a:lnTo>
                    <a:lnTo>
                      <a:pt x="209004" y="23355"/>
                    </a:lnTo>
                    <a:lnTo>
                      <a:pt x="216300" y="40863"/>
                    </a:lnTo>
                    <a:lnTo>
                      <a:pt x="232353" y="46700"/>
                    </a:lnTo>
                    <a:lnTo>
                      <a:pt x="248405" y="40863"/>
                    </a:lnTo>
                    <a:lnTo>
                      <a:pt x="255702" y="23355"/>
                    </a:lnTo>
                    <a:lnTo>
                      <a:pt x="248405" y="5838"/>
                    </a:lnTo>
                    <a:lnTo>
                      <a:pt x="232353" y="0"/>
                    </a:lnTo>
                    <a:close/>
                  </a:path>
                  <a:path w="473710" h="432435">
                    <a:moveTo>
                      <a:pt x="450075" y="129693"/>
                    </a:moveTo>
                    <a:lnTo>
                      <a:pt x="434021" y="135530"/>
                    </a:lnTo>
                    <a:lnTo>
                      <a:pt x="426724" y="153042"/>
                    </a:lnTo>
                    <a:lnTo>
                      <a:pt x="434021" y="170554"/>
                    </a:lnTo>
                    <a:lnTo>
                      <a:pt x="450075" y="176392"/>
                    </a:lnTo>
                    <a:lnTo>
                      <a:pt x="466129" y="170554"/>
                    </a:lnTo>
                    <a:lnTo>
                      <a:pt x="473427" y="153042"/>
                    </a:lnTo>
                    <a:lnTo>
                      <a:pt x="466129" y="135530"/>
                    </a:lnTo>
                    <a:lnTo>
                      <a:pt x="450075" y="129693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76" name="object 79"/>
              <p:cNvSpPr txBox="1"/>
              <p:nvPr/>
            </p:nvSpPr>
            <p:spPr>
              <a:xfrm>
                <a:off x="846051" y="1048653"/>
                <a:ext cx="51296" cy="42416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7441">
                  <a:lnSpc>
                    <a:spcPts val="428"/>
                  </a:lnSpc>
                </a:pPr>
                <a:r>
                  <a:rPr sz="38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S</a:t>
                </a:r>
                <a:endParaRPr sz="38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777" name="object 80"/>
              <p:cNvSpPr txBox="1"/>
              <p:nvPr/>
            </p:nvSpPr>
            <p:spPr>
              <a:xfrm>
                <a:off x="784260" y="1024219"/>
                <a:ext cx="76944" cy="219149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7441">
                  <a:lnSpc>
                    <a:spcPts val="624"/>
                  </a:lnSpc>
                </a:pPr>
                <a:r>
                  <a:rPr sz="586" spc="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sin(</a:t>
                </a:r>
                <a:r>
                  <a:rPr sz="586" spc="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ymbol"/>
                    <a:cs typeface="Symbol"/>
                  </a:rPr>
                  <a:t></a:t>
                </a:r>
                <a:r>
                  <a:rPr sz="586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 </a:t>
                </a:r>
                <a:r>
                  <a:rPr sz="586" spc="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)</a:t>
                </a:r>
                <a:endParaRPr sz="586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778" name="object 81"/>
              <p:cNvSpPr txBox="1"/>
              <p:nvPr/>
            </p:nvSpPr>
            <p:spPr>
              <a:xfrm>
                <a:off x="846919" y="1181685"/>
                <a:ext cx="115416" cy="145107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7441">
                  <a:lnSpc>
                    <a:spcPts val="908"/>
                  </a:lnSpc>
                </a:pPr>
                <a:r>
                  <a:rPr sz="879" spc="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A</a:t>
                </a:r>
                <a:r>
                  <a:rPr sz="879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T</a:t>
                </a:r>
                <a:endParaRPr sz="879" baseline="-250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779" name="object 82"/>
              <p:cNvSpPr txBox="1"/>
              <p:nvPr/>
            </p:nvSpPr>
            <p:spPr>
              <a:xfrm>
                <a:off x="1221407" y="714984"/>
                <a:ext cx="834554" cy="117564"/>
              </a:xfrm>
              <a:prstGeom prst="rect">
                <a:avLst/>
              </a:prstGeom>
            </p:spPr>
            <p:txBody>
              <a:bodyPr vert="horz" wrap="square" lIns="0" tIns="9302" rIns="0" bIns="0" rtlCol="0">
                <a:spAutoFit/>
              </a:bodyPr>
              <a:lstStyle/>
              <a:p>
                <a:pPr marL="7441">
                  <a:spcBef>
                    <a:spcPts val="73"/>
                  </a:spcBef>
                </a:pPr>
                <a:r>
                  <a:rPr sz="703" spc="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COMPASS</a:t>
                </a:r>
                <a:r>
                  <a:rPr sz="703" spc="-2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 </a:t>
                </a:r>
                <a:r>
                  <a:rPr sz="703" spc="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Drell-Yan</a:t>
                </a:r>
                <a:endParaRPr sz="703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780" name="object 83"/>
              <p:cNvSpPr txBox="1"/>
              <p:nvPr/>
            </p:nvSpPr>
            <p:spPr>
              <a:xfrm>
                <a:off x="1939690" y="1760092"/>
                <a:ext cx="111249" cy="122052"/>
              </a:xfrm>
              <a:prstGeom prst="rect">
                <a:avLst/>
              </a:prstGeom>
            </p:spPr>
            <p:txBody>
              <a:bodyPr vert="horz" wrap="square" lIns="0" tIns="9302" rIns="0" bIns="0" rtlCol="0">
                <a:spAutoFit/>
              </a:bodyPr>
              <a:lstStyle/>
              <a:p>
                <a:pPr marL="7441">
                  <a:spcBef>
                    <a:spcPts val="73"/>
                  </a:spcBef>
                </a:pPr>
                <a:r>
                  <a:rPr sz="732" spc="18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x</a:t>
                </a:r>
                <a:r>
                  <a:rPr sz="747" spc="9" baseline="-2287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N</a:t>
                </a:r>
                <a:endParaRPr sz="747" baseline="-22875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781" name="object 84"/>
              <p:cNvSpPr/>
              <p:nvPr/>
            </p:nvSpPr>
            <p:spPr>
              <a:xfrm>
                <a:off x="2062970" y="723455"/>
                <a:ext cx="888132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515745" h="1601470">
                    <a:moveTo>
                      <a:pt x="0" y="1601411"/>
                    </a:moveTo>
                    <a:lnTo>
                      <a:pt x="1515400" y="1601411"/>
                    </a:lnTo>
                    <a:lnTo>
                      <a:pt x="1515400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82" name="object 85"/>
              <p:cNvSpPr/>
              <p:nvPr/>
            </p:nvSpPr>
            <p:spPr>
              <a:xfrm>
                <a:off x="2062970" y="723455"/>
                <a:ext cx="888132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515745" h="1601470">
                    <a:moveTo>
                      <a:pt x="0" y="1601411"/>
                    </a:moveTo>
                    <a:lnTo>
                      <a:pt x="1515400" y="1601411"/>
                    </a:lnTo>
                    <a:lnTo>
                      <a:pt x="1515400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83" name="object 86"/>
              <p:cNvSpPr/>
              <p:nvPr/>
            </p:nvSpPr>
            <p:spPr>
              <a:xfrm>
                <a:off x="2062970" y="723455"/>
                <a:ext cx="888132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515745" h="1601470">
                    <a:moveTo>
                      <a:pt x="0" y="1601411"/>
                    </a:moveTo>
                    <a:lnTo>
                      <a:pt x="1515400" y="1601411"/>
                    </a:lnTo>
                    <a:lnTo>
                      <a:pt x="1515400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84" name="object 87"/>
              <p:cNvSpPr/>
              <p:nvPr/>
            </p:nvSpPr>
            <p:spPr>
              <a:xfrm>
                <a:off x="2062970" y="723455"/>
                <a:ext cx="888132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515745" h="1601470">
                    <a:moveTo>
                      <a:pt x="0" y="1601411"/>
                    </a:moveTo>
                    <a:lnTo>
                      <a:pt x="1515400" y="1601411"/>
                    </a:lnTo>
                    <a:lnTo>
                      <a:pt x="1515400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85" name="object 88"/>
              <p:cNvSpPr/>
              <p:nvPr/>
            </p:nvSpPr>
            <p:spPr>
              <a:xfrm>
                <a:off x="2062970" y="1661782"/>
                <a:ext cx="888132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15745">
                    <a:moveTo>
                      <a:pt x="0" y="0"/>
                    </a:moveTo>
                    <a:lnTo>
                      <a:pt x="151540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86" name="object 89"/>
              <p:cNvSpPr/>
              <p:nvPr/>
            </p:nvSpPr>
            <p:spPr>
              <a:xfrm>
                <a:off x="2062969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87" name="object 90"/>
              <p:cNvSpPr/>
              <p:nvPr/>
            </p:nvSpPr>
            <p:spPr>
              <a:xfrm>
                <a:off x="2126601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88" name="object 91"/>
              <p:cNvSpPr/>
              <p:nvPr/>
            </p:nvSpPr>
            <p:spPr>
              <a:xfrm>
                <a:off x="2178599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89" name="object 92"/>
              <p:cNvSpPr/>
              <p:nvPr/>
            </p:nvSpPr>
            <p:spPr>
              <a:xfrm>
                <a:off x="2222558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90" name="object 93"/>
              <p:cNvSpPr/>
              <p:nvPr/>
            </p:nvSpPr>
            <p:spPr>
              <a:xfrm>
                <a:off x="2260643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91" name="object 94"/>
              <p:cNvSpPr/>
              <p:nvPr/>
            </p:nvSpPr>
            <p:spPr>
              <a:xfrm>
                <a:off x="2294229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92" name="object 95"/>
              <p:cNvSpPr/>
              <p:nvPr/>
            </p:nvSpPr>
            <p:spPr>
              <a:xfrm>
                <a:off x="2324283" y="1625692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159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93" name="object 96"/>
              <p:cNvSpPr txBox="1"/>
              <p:nvPr/>
            </p:nvSpPr>
            <p:spPr>
              <a:xfrm>
                <a:off x="2232319" y="1630768"/>
                <a:ext cx="184175" cy="127045"/>
              </a:xfrm>
              <a:prstGeom prst="rect">
                <a:avLst/>
              </a:prstGeom>
            </p:spPr>
            <p:txBody>
              <a:bodyPr vert="horz" wrap="square" lIns="0" tIns="9674" rIns="0" bIns="0" rtlCol="0">
                <a:spAutoFit/>
              </a:bodyPr>
              <a:lstStyle/>
              <a:p>
                <a:pPr marL="7441">
                  <a:spcBef>
                    <a:spcPts val="76"/>
                  </a:spcBef>
                </a:pPr>
                <a:r>
                  <a:rPr sz="1143" spc="13" baseline="-2350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1</a:t>
                </a:r>
                <a:r>
                  <a:rPr sz="1143" spc="9" baseline="-2350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0</a:t>
                </a:r>
                <a:r>
                  <a:rPr sz="498" spc="2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ymbol"/>
                    <a:cs typeface="Symbol"/>
                  </a:rPr>
                  <a:t></a:t>
                </a:r>
                <a:r>
                  <a:rPr sz="498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1</a:t>
                </a:r>
                <a:endParaRPr sz="498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794" name="object 97"/>
              <p:cNvSpPr/>
              <p:nvPr/>
            </p:nvSpPr>
            <p:spPr>
              <a:xfrm>
                <a:off x="2521957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95" name="object 98"/>
              <p:cNvSpPr/>
              <p:nvPr/>
            </p:nvSpPr>
            <p:spPr>
              <a:xfrm>
                <a:off x="2637587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96" name="object 99"/>
              <p:cNvSpPr/>
              <p:nvPr/>
            </p:nvSpPr>
            <p:spPr>
              <a:xfrm>
                <a:off x="2719631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97" name="object 100"/>
              <p:cNvSpPr/>
              <p:nvPr/>
            </p:nvSpPr>
            <p:spPr>
              <a:xfrm>
                <a:off x="2783271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98" name="object 101"/>
              <p:cNvSpPr/>
              <p:nvPr/>
            </p:nvSpPr>
            <p:spPr>
              <a:xfrm>
                <a:off x="2835261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99" name="object 102"/>
              <p:cNvSpPr/>
              <p:nvPr/>
            </p:nvSpPr>
            <p:spPr>
              <a:xfrm>
                <a:off x="2879228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00" name="object 103"/>
              <p:cNvSpPr/>
              <p:nvPr/>
            </p:nvSpPr>
            <p:spPr>
              <a:xfrm>
                <a:off x="2917304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01" name="object 104"/>
              <p:cNvSpPr/>
              <p:nvPr/>
            </p:nvSpPr>
            <p:spPr>
              <a:xfrm>
                <a:off x="2950899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02" name="object 105"/>
              <p:cNvSpPr/>
              <p:nvPr/>
            </p:nvSpPr>
            <p:spPr>
              <a:xfrm>
                <a:off x="2062969" y="723455"/>
                <a:ext cx="0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h="1601470">
                    <a:moveTo>
                      <a:pt x="0" y="1601411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03" name="object 106"/>
              <p:cNvSpPr/>
              <p:nvPr/>
            </p:nvSpPr>
            <p:spPr>
              <a:xfrm>
                <a:off x="2062969" y="1575609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47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04" name="object 107"/>
              <p:cNvSpPr/>
              <p:nvPr/>
            </p:nvSpPr>
            <p:spPr>
              <a:xfrm>
                <a:off x="2062969" y="1527735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80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05" name="object 108"/>
              <p:cNvSpPr/>
              <p:nvPr/>
            </p:nvSpPr>
            <p:spPr>
              <a:xfrm>
                <a:off x="2062969" y="1479861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80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06" name="object 109"/>
              <p:cNvSpPr/>
              <p:nvPr/>
            </p:nvSpPr>
            <p:spPr>
              <a:xfrm>
                <a:off x="2062969" y="1431987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80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07" name="object 110"/>
              <p:cNvSpPr/>
              <p:nvPr/>
            </p:nvSpPr>
            <p:spPr>
              <a:xfrm>
                <a:off x="2062969" y="1384113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47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08" name="object 111"/>
              <p:cNvSpPr/>
              <p:nvPr/>
            </p:nvSpPr>
            <p:spPr>
              <a:xfrm>
                <a:off x="2062969" y="1336238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80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09" name="object 112"/>
              <p:cNvSpPr/>
              <p:nvPr/>
            </p:nvSpPr>
            <p:spPr>
              <a:xfrm>
                <a:off x="2062969" y="1288365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80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10" name="object 113"/>
              <p:cNvSpPr/>
              <p:nvPr/>
            </p:nvSpPr>
            <p:spPr>
              <a:xfrm>
                <a:off x="2062969" y="1240491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80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11" name="object 114"/>
              <p:cNvSpPr/>
              <p:nvPr/>
            </p:nvSpPr>
            <p:spPr>
              <a:xfrm>
                <a:off x="2062969" y="1192617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47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12" name="object 115"/>
              <p:cNvSpPr/>
              <p:nvPr/>
            </p:nvSpPr>
            <p:spPr>
              <a:xfrm>
                <a:off x="2062969" y="1144743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80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13" name="object 116"/>
              <p:cNvSpPr/>
              <p:nvPr/>
            </p:nvSpPr>
            <p:spPr>
              <a:xfrm>
                <a:off x="2062969" y="1096869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80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14" name="object 117"/>
              <p:cNvSpPr/>
              <p:nvPr/>
            </p:nvSpPr>
            <p:spPr>
              <a:xfrm>
                <a:off x="2062969" y="1048992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80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15" name="object 118"/>
              <p:cNvSpPr/>
              <p:nvPr/>
            </p:nvSpPr>
            <p:spPr>
              <a:xfrm>
                <a:off x="2062969" y="1001118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47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16" name="object 119"/>
              <p:cNvSpPr/>
              <p:nvPr/>
            </p:nvSpPr>
            <p:spPr>
              <a:xfrm>
                <a:off x="2062969" y="953245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80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17" name="object 120"/>
              <p:cNvSpPr/>
              <p:nvPr/>
            </p:nvSpPr>
            <p:spPr>
              <a:xfrm>
                <a:off x="2062969" y="905371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80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18" name="object 121"/>
              <p:cNvSpPr/>
              <p:nvPr/>
            </p:nvSpPr>
            <p:spPr>
              <a:xfrm>
                <a:off x="2062969" y="857497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80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19" name="object 122"/>
              <p:cNvSpPr/>
              <p:nvPr/>
            </p:nvSpPr>
            <p:spPr>
              <a:xfrm>
                <a:off x="2062969" y="809623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47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20" name="object 123"/>
              <p:cNvSpPr/>
              <p:nvPr/>
            </p:nvSpPr>
            <p:spPr>
              <a:xfrm>
                <a:off x="2062969" y="1575609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47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21" name="object 124"/>
              <p:cNvSpPr/>
              <p:nvPr/>
            </p:nvSpPr>
            <p:spPr>
              <a:xfrm>
                <a:off x="2062969" y="1623483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80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22" name="object 125"/>
              <p:cNvSpPr/>
              <p:nvPr/>
            </p:nvSpPr>
            <p:spPr>
              <a:xfrm>
                <a:off x="2062969" y="809623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47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23" name="object 126"/>
              <p:cNvSpPr/>
              <p:nvPr/>
            </p:nvSpPr>
            <p:spPr>
              <a:xfrm>
                <a:off x="2062969" y="761749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80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24" name="object 127"/>
              <p:cNvSpPr/>
              <p:nvPr/>
            </p:nvSpPr>
            <p:spPr>
              <a:xfrm>
                <a:off x="2062970" y="1192617"/>
                <a:ext cx="888132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15745">
                    <a:moveTo>
                      <a:pt x="0" y="0"/>
                    </a:moveTo>
                    <a:lnTo>
                      <a:pt x="1515400" y="0"/>
                    </a:lnTo>
                  </a:path>
                </a:pathLst>
              </a:custGeom>
              <a:ln w="5568">
                <a:solidFill>
                  <a:srgbClr val="333333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25" name="object 128"/>
              <p:cNvSpPr/>
              <p:nvPr/>
            </p:nvSpPr>
            <p:spPr>
              <a:xfrm>
                <a:off x="2687384" y="1553064"/>
                <a:ext cx="222126" cy="62136"/>
              </a:xfrm>
              <a:custGeom>
                <a:avLst/>
                <a:gdLst/>
                <a:ahLst/>
                <a:cxnLst/>
                <a:rect l="l" t="t" r="r" b="b"/>
                <a:pathLst>
                  <a:path w="379095" h="106044">
                    <a:moveTo>
                      <a:pt x="378839" y="0"/>
                    </a:moveTo>
                    <a:lnTo>
                      <a:pt x="201456" y="5637"/>
                    </a:lnTo>
                    <a:lnTo>
                      <a:pt x="0" y="6050"/>
                    </a:lnTo>
                    <a:lnTo>
                      <a:pt x="0" y="105473"/>
                    </a:lnTo>
                    <a:lnTo>
                      <a:pt x="378839" y="105473"/>
                    </a:lnTo>
                    <a:lnTo>
                      <a:pt x="378839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26" name="object 129"/>
              <p:cNvSpPr/>
              <p:nvPr/>
            </p:nvSpPr>
            <p:spPr>
              <a:xfrm>
                <a:off x="2665196" y="1161270"/>
                <a:ext cx="0" cy="81483"/>
              </a:xfrm>
              <a:custGeom>
                <a:avLst/>
                <a:gdLst/>
                <a:ahLst/>
                <a:cxnLst/>
                <a:rect l="l" t="t" r="r" b="b"/>
                <a:pathLst>
                  <a:path h="139064">
                    <a:moveTo>
                      <a:pt x="0" y="138905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27" name="object 130"/>
              <p:cNvSpPr/>
              <p:nvPr/>
            </p:nvSpPr>
            <p:spPr>
              <a:xfrm>
                <a:off x="2657600" y="1161270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28" name="object 131"/>
              <p:cNvSpPr/>
              <p:nvPr/>
            </p:nvSpPr>
            <p:spPr>
              <a:xfrm>
                <a:off x="2665196" y="1265463"/>
                <a:ext cx="0" cy="81483"/>
              </a:xfrm>
              <a:custGeom>
                <a:avLst/>
                <a:gdLst/>
                <a:ahLst/>
                <a:cxnLst/>
                <a:rect l="l" t="t" r="r" b="b"/>
                <a:pathLst>
                  <a:path h="139064">
                    <a:moveTo>
                      <a:pt x="0" y="0"/>
                    </a:moveTo>
                    <a:lnTo>
                      <a:pt x="0" y="13890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29" name="object 132"/>
              <p:cNvSpPr/>
              <p:nvPr/>
            </p:nvSpPr>
            <p:spPr>
              <a:xfrm>
                <a:off x="2657600" y="1346852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30" name="object 133"/>
              <p:cNvSpPr/>
              <p:nvPr/>
            </p:nvSpPr>
            <p:spPr>
              <a:xfrm>
                <a:off x="2783845" y="1057903"/>
                <a:ext cx="0" cy="82972"/>
              </a:xfrm>
              <a:custGeom>
                <a:avLst/>
                <a:gdLst/>
                <a:ahLst/>
                <a:cxnLst/>
                <a:rect l="l" t="t" r="r" b="b"/>
                <a:pathLst>
                  <a:path h="141605">
                    <a:moveTo>
                      <a:pt x="0" y="141137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31" name="object 134"/>
              <p:cNvSpPr/>
              <p:nvPr/>
            </p:nvSpPr>
            <p:spPr>
              <a:xfrm>
                <a:off x="2776241" y="1057903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32" name="object 135"/>
              <p:cNvSpPr/>
              <p:nvPr/>
            </p:nvSpPr>
            <p:spPr>
              <a:xfrm>
                <a:off x="2783845" y="1163402"/>
                <a:ext cx="0" cy="82972"/>
              </a:xfrm>
              <a:custGeom>
                <a:avLst/>
                <a:gdLst/>
                <a:ahLst/>
                <a:cxnLst/>
                <a:rect l="l" t="t" r="r" b="b"/>
                <a:pathLst>
                  <a:path h="141605">
                    <a:moveTo>
                      <a:pt x="0" y="0"/>
                    </a:moveTo>
                    <a:lnTo>
                      <a:pt x="0" y="141131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33" name="object 136"/>
              <p:cNvSpPr/>
              <p:nvPr/>
            </p:nvSpPr>
            <p:spPr>
              <a:xfrm>
                <a:off x="2776241" y="1246097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34" name="object 137"/>
              <p:cNvSpPr/>
              <p:nvPr/>
            </p:nvSpPr>
            <p:spPr>
              <a:xfrm>
                <a:off x="2887850" y="911331"/>
                <a:ext cx="0" cy="86320"/>
              </a:xfrm>
              <a:custGeom>
                <a:avLst/>
                <a:gdLst/>
                <a:ahLst/>
                <a:cxnLst/>
                <a:rect l="l" t="t" r="r" b="b"/>
                <a:pathLst>
                  <a:path h="147319">
                    <a:moveTo>
                      <a:pt x="0" y="146866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35" name="object 138"/>
              <p:cNvSpPr/>
              <p:nvPr/>
            </p:nvSpPr>
            <p:spPr>
              <a:xfrm>
                <a:off x="2880254" y="911331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36" name="object 139"/>
              <p:cNvSpPr/>
              <p:nvPr/>
            </p:nvSpPr>
            <p:spPr>
              <a:xfrm>
                <a:off x="2887850" y="1020183"/>
                <a:ext cx="0" cy="86320"/>
              </a:xfrm>
              <a:custGeom>
                <a:avLst/>
                <a:gdLst/>
                <a:ahLst/>
                <a:cxnLst/>
                <a:rect l="l" t="t" r="r" b="b"/>
                <a:pathLst>
                  <a:path h="147319">
                    <a:moveTo>
                      <a:pt x="0" y="0"/>
                    </a:moveTo>
                    <a:lnTo>
                      <a:pt x="0" y="146854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37" name="object 140"/>
              <p:cNvSpPr/>
              <p:nvPr/>
            </p:nvSpPr>
            <p:spPr>
              <a:xfrm>
                <a:off x="2880254" y="1106231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38" name="object 141"/>
              <p:cNvSpPr/>
              <p:nvPr/>
            </p:nvSpPr>
            <p:spPr>
              <a:xfrm>
                <a:off x="2651518" y="1240379"/>
                <a:ext cx="27533" cy="27533"/>
              </a:xfrm>
              <a:custGeom>
                <a:avLst/>
                <a:gdLst/>
                <a:ahLst/>
                <a:cxnLst/>
                <a:rect l="l" t="t" r="r" b="b"/>
                <a:pathLst>
                  <a:path w="46989" h="46989">
                    <a:moveTo>
                      <a:pt x="0" y="23349"/>
                    </a:moveTo>
                    <a:lnTo>
                      <a:pt x="7297" y="5837"/>
                    </a:lnTo>
                    <a:lnTo>
                      <a:pt x="23351" y="0"/>
                    </a:lnTo>
                    <a:lnTo>
                      <a:pt x="39405" y="5837"/>
                    </a:lnTo>
                    <a:lnTo>
                      <a:pt x="46703" y="23349"/>
                    </a:lnTo>
                    <a:lnTo>
                      <a:pt x="39405" y="40862"/>
                    </a:lnTo>
                    <a:lnTo>
                      <a:pt x="23351" y="46699"/>
                    </a:lnTo>
                    <a:lnTo>
                      <a:pt x="7297" y="40862"/>
                    </a:lnTo>
                    <a:lnTo>
                      <a:pt x="0" y="23349"/>
                    </a:lnTo>
                    <a:close/>
                  </a:path>
                </a:pathLst>
              </a:custGeom>
              <a:ln w="5568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39" name="object 142"/>
              <p:cNvSpPr/>
              <p:nvPr/>
            </p:nvSpPr>
            <p:spPr>
              <a:xfrm>
                <a:off x="2770159" y="1138320"/>
                <a:ext cx="27533" cy="27533"/>
              </a:xfrm>
              <a:custGeom>
                <a:avLst/>
                <a:gdLst/>
                <a:ahLst/>
                <a:cxnLst/>
                <a:rect l="l" t="t" r="r" b="b"/>
                <a:pathLst>
                  <a:path w="46989" h="46989">
                    <a:moveTo>
                      <a:pt x="0" y="23349"/>
                    </a:moveTo>
                    <a:lnTo>
                      <a:pt x="7297" y="5837"/>
                    </a:lnTo>
                    <a:lnTo>
                      <a:pt x="23351" y="0"/>
                    </a:lnTo>
                    <a:lnTo>
                      <a:pt x="39405" y="5837"/>
                    </a:lnTo>
                    <a:lnTo>
                      <a:pt x="46703" y="23349"/>
                    </a:lnTo>
                    <a:lnTo>
                      <a:pt x="39405" y="40862"/>
                    </a:lnTo>
                    <a:lnTo>
                      <a:pt x="23351" y="46699"/>
                    </a:lnTo>
                    <a:lnTo>
                      <a:pt x="7297" y="40862"/>
                    </a:lnTo>
                    <a:lnTo>
                      <a:pt x="0" y="23349"/>
                    </a:lnTo>
                    <a:close/>
                  </a:path>
                </a:pathLst>
              </a:custGeom>
              <a:ln w="5568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40" name="object 143"/>
              <p:cNvSpPr/>
              <p:nvPr/>
            </p:nvSpPr>
            <p:spPr>
              <a:xfrm>
                <a:off x="2874172" y="995100"/>
                <a:ext cx="27533" cy="27533"/>
              </a:xfrm>
              <a:custGeom>
                <a:avLst/>
                <a:gdLst/>
                <a:ahLst/>
                <a:cxnLst/>
                <a:rect l="l" t="t" r="r" b="b"/>
                <a:pathLst>
                  <a:path w="46989" h="46989">
                    <a:moveTo>
                      <a:pt x="0" y="23355"/>
                    </a:moveTo>
                    <a:lnTo>
                      <a:pt x="7297" y="5838"/>
                    </a:lnTo>
                    <a:lnTo>
                      <a:pt x="23351" y="0"/>
                    </a:lnTo>
                    <a:lnTo>
                      <a:pt x="39405" y="5838"/>
                    </a:lnTo>
                    <a:lnTo>
                      <a:pt x="46703" y="23355"/>
                    </a:lnTo>
                    <a:lnTo>
                      <a:pt x="39405" y="40863"/>
                    </a:lnTo>
                    <a:lnTo>
                      <a:pt x="23351" y="46699"/>
                    </a:lnTo>
                    <a:lnTo>
                      <a:pt x="7297" y="40863"/>
                    </a:lnTo>
                    <a:lnTo>
                      <a:pt x="0" y="23355"/>
                    </a:lnTo>
                    <a:close/>
                  </a:path>
                </a:pathLst>
              </a:custGeom>
              <a:ln w="5568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41" name="object 144"/>
              <p:cNvSpPr/>
              <p:nvPr/>
            </p:nvSpPr>
            <p:spPr>
              <a:xfrm>
                <a:off x="2687384" y="1110547"/>
                <a:ext cx="0" cy="59531"/>
              </a:xfrm>
              <a:custGeom>
                <a:avLst/>
                <a:gdLst/>
                <a:ahLst/>
                <a:cxnLst/>
                <a:rect l="l" t="t" r="r" b="b"/>
                <a:pathLst>
                  <a:path h="101600">
                    <a:moveTo>
                      <a:pt x="0" y="101228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42" name="object 145"/>
              <p:cNvSpPr/>
              <p:nvPr/>
            </p:nvSpPr>
            <p:spPr>
              <a:xfrm>
                <a:off x="2679788" y="1110547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43" name="object 146"/>
              <p:cNvSpPr/>
              <p:nvPr/>
            </p:nvSpPr>
            <p:spPr>
              <a:xfrm>
                <a:off x="2687384" y="1192664"/>
                <a:ext cx="0" cy="59531"/>
              </a:xfrm>
              <a:custGeom>
                <a:avLst/>
                <a:gdLst/>
                <a:ahLst/>
                <a:cxnLst/>
                <a:rect l="l" t="t" r="r" b="b"/>
                <a:pathLst>
                  <a:path h="101600">
                    <a:moveTo>
                      <a:pt x="0" y="0"/>
                    </a:moveTo>
                    <a:lnTo>
                      <a:pt x="0" y="10122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44" name="object 147"/>
              <p:cNvSpPr/>
              <p:nvPr/>
            </p:nvSpPr>
            <p:spPr>
              <a:xfrm>
                <a:off x="2679788" y="1251977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45" name="object 148"/>
              <p:cNvSpPr/>
              <p:nvPr/>
            </p:nvSpPr>
            <p:spPr>
              <a:xfrm>
                <a:off x="2805424" y="1097040"/>
                <a:ext cx="0" cy="59903"/>
              </a:xfrm>
              <a:custGeom>
                <a:avLst/>
                <a:gdLst/>
                <a:ahLst/>
                <a:cxnLst/>
                <a:rect l="l" t="t" r="r" b="b"/>
                <a:pathLst>
                  <a:path h="102235">
                    <a:moveTo>
                      <a:pt x="0" y="102226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46" name="object 149"/>
              <p:cNvSpPr/>
              <p:nvPr/>
            </p:nvSpPr>
            <p:spPr>
              <a:xfrm>
                <a:off x="2797819" y="1097039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47" name="object 150"/>
              <p:cNvSpPr/>
              <p:nvPr/>
            </p:nvSpPr>
            <p:spPr>
              <a:xfrm>
                <a:off x="2805424" y="1179740"/>
                <a:ext cx="0" cy="59903"/>
              </a:xfrm>
              <a:custGeom>
                <a:avLst/>
                <a:gdLst/>
                <a:ahLst/>
                <a:cxnLst/>
                <a:rect l="l" t="t" r="r" b="b"/>
                <a:pathLst>
                  <a:path h="102235">
                    <a:moveTo>
                      <a:pt x="0" y="0"/>
                    </a:moveTo>
                    <a:lnTo>
                      <a:pt x="0" y="102226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48" name="object 151"/>
              <p:cNvSpPr/>
              <p:nvPr/>
            </p:nvSpPr>
            <p:spPr>
              <a:xfrm>
                <a:off x="2797819" y="1239638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49" name="object 152"/>
              <p:cNvSpPr/>
              <p:nvPr/>
            </p:nvSpPr>
            <p:spPr>
              <a:xfrm>
                <a:off x="2909360" y="984073"/>
                <a:ext cx="0" cy="62508"/>
              </a:xfrm>
              <a:custGeom>
                <a:avLst/>
                <a:gdLst/>
                <a:ahLst/>
                <a:cxnLst/>
                <a:rect l="l" t="t" r="r" b="b"/>
                <a:pathLst>
                  <a:path h="106680">
                    <a:moveTo>
                      <a:pt x="0" y="106207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50" name="object 153"/>
              <p:cNvSpPr/>
              <p:nvPr/>
            </p:nvSpPr>
            <p:spPr>
              <a:xfrm>
                <a:off x="2901764" y="984073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51" name="object 154"/>
              <p:cNvSpPr/>
              <p:nvPr/>
            </p:nvSpPr>
            <p:spPr>
              <a:xfrm>
                <a:off x="2909360" y="1069107"/>
                <a:ext cx="0" cy="62508"/>
              </a:xfrm>
              <a:custGeom>
                <a:avLst/>
                <a:gdLst/>
                <a:ahLst/>
                <a:cxnLst/>
                <a:rect l="l" t="t" r="r" b="b"/>
                <a:pathLst>
                  <a:path h="106680">
                    <a:moveTo>
                      <a:pt x="0" y="0"/>
                    </a:moveTo>
                    <a:lnTo>
                      <a:pt x="0" y="106204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52" name="object 155"/>
              <p:cNvSpPr/>
              <p:nvPr/>
            </p:nvSpPr>
            <p:spPr>
              <a:xfrm>
                <a:off x="2901764" y="1131337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53" name="object 156"/>
              <p:cNvSpPr/>
              <p:nvPr/>
            </p:nvSpPr>
            <p:spPr>
              <a:xfrm>
                <a:off x="2673706" y="1044024"/>
                <a:ext cx="249659" cy="151061"/>
              </a:xfrm>
              <a:custGeom>
                <a:avLst/>
                <a:gdLst/>
                <a:ahLst/>
                <a:cxnLst/>
                <a:rect l="l" t="t" r="r" b="b"/>
                <a:pathLst>
                  <a:path w="426085" h="257810">
                    <a:moveTo>
                      <a:pt x="23344" y="210870"/>
                    </a:moveTo>
                    <a:lnTo>
                      <a:pt x="7295" y="216707"/>
                    </a:lnTo>
                    <a:lnTo>
                      <a:pt x="0" y="234219"/>
                    </a:lnTo>
                    <a:lnTo>
                      <a:pt x="7295" y="251731"/>
                    </a:lnTo>
                    <a:lnTo>
                      <a:pt x="23344" y="257569"/>
                    </a:lnTo>
                    <a:lnTo>
                      <a:pt x="39393" y="251731"/>
                    </a:lnTo>
                    <a:lnTo>
                      <a:pt x="46689" y="234219"/>
                    </a:lnTo>
                    <a:lnTo>
                      <a:pt x="39393" y="216707"/>
                    </a:lnTo>
                    <a:lnTo>
                      <a:pt x="23344" y="210870"/>
                    </a:lnTo>
                    <a:close/>
                  </a:path>
                  <a:path w="426085" h="257810">
                    <a:moveTo>
                      <a:pt x="224792" y="188814"/>
                    </a:moveTo>
                    <a:lnTo>
                      <a:pt x="208738" y="194651"/>
                    </a:lnTo>
                    <a:lnTo>
                      <a:pt x="201441" y="212163"/>
                    </a:lnTo>
                    <a:lnTo>
                      <a:pt x="208738" y="229675"/>
                    </a:lnTo>
                    <a:lnTo>
                      <a:pt x="224792" y="235513"/>
                    </a:lnTo>
                    <a:lnTo>
                      <a:pt x="240846" y="229675"/>
                    </a:lnTo>
                    <a:lnTo>
                      <a:pt x="248144" y="212163"/>
                    </a:lnTo>
                    <a:lnTo>
                      <a:pt x="240846" y="194651"/>
                    </a:lnTo>
                    <a:lnTo>
                      <a:pt x="224792" y="188814"/>
                    </a:lnTo>
                    <a:close/>
                  </a:path>
                  <a:path w="426085" h="257810">
                    <a:moveTo>
                      <a:pt x="402191" y="0"/>
                    </a:moveTo>
                    <a:lnTo>
                      <a:pt x="386137" y="5835"/>
                    </a:lnTo>
                    <a:lnTo>
                      <a:pt x="378839" y="23343"/>
                    </a:lnTo>
                    <a:lnTo>
                      <a:pt x="386137" y="40860"/>
                    </a:lnTo>
                    <a:lnTo>
                      <a:pt x="402191" y="46699"/>
                    </a:lnTo>
                    <a:lnTo>
                      <a:pt x="418245" y="40860"/>
                    </a:lnTo>
                    <a:lnTo>
                      <a:pt x="425542" y="23343"/>
                    </a:lnTo>
                    <a:lnTo>
                      <a:pt x="418245" y="5835"/>
                    </a:lnTo>
                    <a:lnTo>
                      <a:pt x="402191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54" name="object 157"/>
              <p:cNvSpPr/>
              <p:nvPr/>
            </p:nvSpPr>
            <p:spPr>
              <a:xfrm>
                <a:off x="2104779" y="781947"/>
                <a:ext cx="27533" cy="27533"/>
              </a:xfrm>
              <a:custGeom>
                <a:avLst/>
                <a:gdLst/>
                <a:ahLst/>
                <a:cxnLst/>
                <a:rect l="l" t="t" r="r" b="b"/>
                <a:pathLst>
                  <a:path w="46989" h="46990">
                    <a:moveTo>
                      <a:pt x="0" y="23355"/>
                    </a:moveTo>
                    <a:lnTo>
                      <a:pt x="7297" y="5838"/>
                    </a:lnTo>
                    <a:lnTo>
                      <a:pt x="23351" y="0"/>
                    </a:lnTo>
                    <a:lnTo>
                      <a:pt x="39405" y="5838"/>
                    </a:lnTo>
                    <a:lnTo>
                      <a:pt x="46703" y="23355"/>
                    </a:lnTo>
                    <a:lnTo>
                      <a:pt x="39405" y="40863"/>
                    </a:lnTo>
                    <a:lnTo>
                      <a:pt x="23351" y="46699"/>
                    </a:lnTo>
                    <a:lnTo>
                      <a:pt x="7297" y="40863"/>
                    </a:lnTo>
                    <a:lnTo>
                      <a:pt x="0" y="23355"/>
                    </a:lnTo>
                    <a:close/>
                  </a:path>
                </a:pathLst>
              </a:custGeom>
              <a:ln w="5568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55" name="object 158"/>
              <p:cNvSpPr txBox="1"/>
              <p:nvPr/>
            </p:nvSpPr>
            <p:spPr>
              <a:xfrm>
                <a:off x="2141114" y="722510"/>
                <a:ext cx="812974" cy="207652"/>
              </a:xfrm>
              <a:prstGeom prst="rect">
                <a:avLst/>
              </a:prstGeom>
            </p:spPr>
            <p:txBody>
              <a:bodyPr vert="horz" wrap="square" lIns="0" tIns="9302" rIns="0" bIns="0" rtlCol="0">
                <a:spAutoFit/>
              </a:bodyPr>
              <a:lstStyle/>
              <a:p>
                <a:pPr marL="7441">
                  <a:spcBef>
                    <a:spcPts val="73"/>
                  </a:spcBef>
                </a:pPr>
                <a:r>
                  <a:rPr sz="644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2015</a:t>
                </a:r>
                <a:endParaRPr sz="644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  <a:p>
                <a:pPr marL="7441">
                  <a:spcBef>
                    <a:spcPts val="6"/>
                  </a:spcBef>
                </a:pPr>
                <a:r>
                  <a:rPr sz="644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2015+2018</a:t>
                </a:r>
                <a:r>
                  <a:rPr sz="64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 </a:t>
                </a:r>
                <a:r>
                  <a:rPr sz="644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preliminary</a:t>
                </a:r>
                <a:endParaRPr sz="644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856" name="object 159"/>
              <p:cNvSpPr/>
              <p:nvPr/>
            </p:nvSpPr>
            <p:spPr>
              <a:xfrm>
                <a:off x="2104779" y="878188"/>
                <a:ext cx="27533" cy="27533"/>
              </a:xfrm>
              <a:custGeom>
                <a:avLst/>
                <a:gdLst/>
                <a:ahLst/>
                <a:cxnLst/>
                <a:rect l="l" t="t" r="r" b="b"/>
                <a:pathLst>
                  <a:path w="46989" h="46990">
                    <a:moveTo>
                      <a:pt x="23351" y="0"/>
                    </a:moveTo>
                    <a:lnTo>
                      <a:pt x="7297" y="5835"/>
                    </a:lnTo>
                    <a:lnTo>
                      <a:pt x="0" y="23343"/>
                    </a:lnTo>
                    <a:lnTo>
                      <a:pt x="7297" y="40860"/>
                    </a:lnTo>
                    <a:lnTo>
                      <a:pt x="23351" y="46699"/>
                    </a:lnTo>
                    <a:lnTo>
                      <a:pt x="39405" y="40860"/>
                    </a:lnTo>
                    <a:lnTo>
                      <a:pt x="46702" y="23343"/>
                    </a:lnTo>
                    <a:lnTo>
                      <a:pt x="39405" y="5835"/>
                    </a:lnTo>
                    <a:lnTo>
                      <a:pt x="23351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57" name="object 160"/>
              <p:cNvSpPr txBox="1"/>
              <p:nvPr/>
            </p:nvSpPr>
            <p:spPr>
              <a:xfrm>
                <a:off x="2882193" y="1820883"/>
                <a:ext cx="50602" cy="85641"/>
              </a:xfrm>
              <a:prstGeom prst="rect">
                <a:avLst/>
              </a:prstGeom>
            </p:spPr>
            <p:txBody>
              <a:bodyPr vert="horz" wrap="square" lIns="0" tIns="8930" rIns="0" bIns="0" rtlCol="0">
                <a:spAutoFit/>
              </a:bodyPr>
              <a:lstStyle/>
              <a:p>
                <a:pPr marL="7441">
                  <a:spcBef>
                    <a:spcPts val="70"/>
                  </a:spcBef>
                </a:pPr>
                <a:r>
                  <a:rPr sz="498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ymbol"/>
                    <a:cs typeface="Symbol"/>
                  </a:rPr>
                  <a:t></a:t>
                </a:r>
                <a:endParaRPr sz="498">
                  <a:solidFill>
                    <a:schemeClr val="tx1">
                      <a:lumMod val="75000"/>
                      <a:lumOff val="25000"/>
                    </a:schemeClr>
                  </a:solidFill>
                  <a:latin typeface="Symbol"/>
                  <a:cs typeface="Symbol"/>
                </a:endParaRPr>
              </a:p>
            </p:txBody>
          </p:sp>
          <p:sp>
            <p:nvSpPr>
              <p:cNvPr id="1858" name="object 161"/>
              <p:cNvSpPr txBox="1"/>
              <p:nvPr/>
            </p:nvSpPr>
            <p:spPr>
              <a:xfrm>
                <a:off x="2832788" y="1767584"/>
                <a:ext cx="64740" cy="127045"/>
              </a:xfrm>
              <a:prstGeom prst="rect">
                <a:avLst/>
              </a:prstGeom>
            </p:spPr>
            <p:txBody>
              <a:bodyPr vert="horz" wrap="square" lIns="0" tIns="9674" rIns="0" bIns="0" rtlCol="0">
                <a:spAutoFit/>
              </a:bodyPr>
              <a:lstStyle/>
              <a:p>
                <a:pPr marL="7441">
                  <a:spcBef>
                    <a:spcPts val="76"/>
                  </a:spcBef>
                </a:pPr>
                <a:r>
                  <a:rPr sz="762" spc="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x</a:t>
                </a:r>
                <a:endParaRPr sz="762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859" name="object 162"/>
              <p:cNvSpPr/>
              <p:nvPr/>
            </p:nvSpPr>
            <p:spPr>
              <a:xfrm>
                <a:off x="2950899" y="723455"/>
                <a:ext cx="888132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515745" h="1601470">
                    <a:moveTo>
                      <a:pt x="0" y="1601411"/>
                    </a:moveTo>
                    <a:lnTo>
                      <a:pt x="1515400" y="1601411"/>
                    </a:lnTo>
                    <a:lnTo>
                      <a:pt x="1515400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60" name="object 163"/>
              <p:cNvSpPr/>
              <p:nvPr/>
            </p:nvSpPr>
            <p:spPr>
              <a:xfrm>
                <a:off x="2950899" y="723455"/>
                <a:ext cx="888132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515745" h="1601470">
                    <a:moveTo>
                      <a:pt x="0" y="1601411"/>
                    </a:moveTo>
                    <a:lnTo>
                      <a:pt x="1515400" y="1601411"/>
                    </a:lnTo>
                    <a:lnTo>
                      <a:pt x="1515400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61" name="object 164"/>
              <p:cNvSpPr/>
              <p:nvPr/>
            </p:nvSpPr>
            <p:spPr>
              <a:xfrm>
                <a:off x="2950899" y="723455"/>
                <a:ext cx="888132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515745" h="1601470">
                    <a:moveTo>
                      <a:pt x="0" y="1601411"/>
                    </a:moveTo>
                    <a:lnTo>
                      <a:pt x="1515400" y="1601411"/>
                    </a:lnTo>
                    <a:lnTo>
                      <a:pt x="1515400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62" name="object 165"/>
              <p:cNvSpPr/>
              <p:nvPr/>
            </p:nvSpPr>
            <p:spPr>
              <a:xfrm>
                <a:off x="2950899" y="723455"/>
                <a:ext cx="888132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515745" h="1601470">
                    <a:moveTo>
                      <a:pt x="0" y="1601411"/>
                    </a:moveTo>
                    <a:lnTo>
                      <a:pt x="1515400" y="1601411"/>
                    </a:lnTo>
                    <a:lnTo>
                      <a:pt x="1515400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63" name="object 166"/>
              <p:cNvSpPr/>
              <p:nvPr/>
            </p:nvSpPr>
            <p:spPr>
              <a:xfrm>
                <a:off x="2950899" y="1661782"/>
                <a:ext cx="888132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15745">
                    <a:moveTo>
                      <a:pt x="0" y="0"/>
                    </a:moveTo>
                    <a:lnTo>
                      <a:pt x="151540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64" name="object 167"/>
              <p:cNvSpPr/>
              <p:nvPr/>
            </p:nvSpPr>
            <p:spPr>
              <a:xfrm>
                <a:off x="3018621" y="1625692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159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65" name="object 168"/>
              <p:cNvSpPr/>
              <p:nvPr/>
            </p:nvSpPr>
            <p:spPr>
              <a:xfrm>
                <a:off x="3056245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66" name="object 169"/>
              <p:cNvSpPr/>
              <p:nvPr/>
            </p:nvSpPr>
            <p:spPr>
              <a:xfrm>
                <a:off x="3093868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67" name="object 170"/>
              <p:cNvSpPr/>
              <p:nvPr/>
            </p:nvSpPr>
            <p:spPr>
              <a:xfrm>
                <a:off x="3131493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68" name="object 171"/>
              <p:cNvSpPr/>
              <p:nvPr/>
            </p:nvSpPr>
            <p:spPr>
              <a:xfrm>
                <a:off x="3169116" y="1625692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159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69" name="object 172"/>
              <p:cNvSpPr/>
              <p:nvPr/>
            </p:nvSpPr>
            <p:spPr>
              <a:xfrm>
                <a:off x="3206740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70" name="object 173"/>
              <p:cNvSpPr/>
              <p:nvPr/>
            </p:nvSpPr>
            <p:spPr>
              <a:xfrm>
                <a:off x="3244364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71" name="object 174"/>
              <p:cNvSpPr/>
              <p:nvPr/>
            </p:nvSpPr>
            <p:spPr>
              <a:xfrm>
                <a:off x="3281988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72" name="object 175"/>
              <p:cNvSpPr/>
              <p:nvPr/>
            </p:nvSpPr>
            <p:spPr>
              <a:xfrm>
                <a:off x="3319612" y="1625692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159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73" name="object 176"/>
              <p:cNvSpPr/>
              <p:nvPr/>
            </p:nvSpPr>
            <p:spPr>
              <a:xfrm>
                <a:off x="3357236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74" name="object 177"/>
              <p:cNvSpPr/>
              <p:nvPr/>
            </p:nvSpPr>
            <p:spPr>
              <a:xfrm>
                <a:off x="3394860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75" name="object 178"/>
              <p:cNvSpPr/>
              <p:nvPr/>
            </p:nvSpPr>
            <p:spPr>
              <a:xfrm>
                <a:off x="3432484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76" name="object 179"/>
              <p:cNvSpPr/>
              <p:nvPr/>
            </p:nvSpPr>
            <p:spPr>
              <a:xfrm>
                <a:off x="3470116" y="1625692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159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77" name="object 180"/>
              <p:cNvSpPr/>
              <p:nvPr/>
            </p:nvSpPr>
            <p:spPr>
              <a:xfrm>
                <a:off x="3507740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78" name="object 181"/>
              <p:cNvSpPr/>
              <p:nvPr/>
            </p:nvSpPr>
            <p:spPr>
              <a:xfrm>
                <a:off x="3545364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79" name="object 182"/>
              <p:cNvSpPr/>
              <p:nvPr/>
            </p:nvSpPr>
            <p:spPr>
              <a:xfrm>
                <a:off x="3582988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80" name="object 183"/>
              <p:cNvSpPr/>
              <p:nvPr/>
            </p:nvSpPr>
            <p:spPr>
              <a:xfrm>
                <a:off x="3620612" y="1625692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159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81" name="object 184"/>
              <p:cNvSpPr/>
              <p:nvPr/>
            </p:nvSpPr>
            <p:spPr>
              <a:xfrm>
                <a:off x="3658236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82" name="object 185"/>
              <p:cNvSpPr/>
              <p:nvPr/>
            </p:nvSpPr>
            <p:spPr>
              <a:xfrm>
                <a:off x="3695860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83" name="object 186"/>
              <p:cNvSpPr/>
              <p:nvPr/>
            </p:nvSpPr>
            <p:spPr>
              <a:xfrm>
                <a:off x="3733484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84" name="object 187"/>
              <p:cNvSpPr/>
              <p:nvPr/>
            </p:nvSpPr>
            <p:spPr>
              <a:xfrm>
                <a:off x="3771108" y="1625692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159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85" name="object 188"/>
              <p:cNvSpPr/>
              <p:nvPr/>
            </p:nvSpPr>
            <p:spPr>
              <a:xfrm>
                <a:off x="3018621" y="1625692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159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86" name="object 189"/>
              <p:cNvSpPr/>
              <p:nvPr/>
            </p:nvSpPr>
            <p:spPr>
              <a:xfrm>
                <a:off x="2980996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87" name="object 190"/>
              <p:cNvSpPr/>
              <p:nvPr/>
            </p:nvSpPr>
            <p:spPr>
              <a:xfrm>
                <a:off x="3771108" y="1625692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159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88" name="object 191"/>
              <p:cNvSpPr/>
              <p:nvPr/>
            </p:nvSpPr>
            <p:spPr>
              <a:xfrm>
                <a:off x="3808731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89" name="object 192"/>
              <p:cNvSpPr txBox="1"/>
              <p:nvPr/>
            </p:nvSpPr>
            <p:spPr>
              <a:xfrm>
                <a:off x="2916398" y="1661172"/>
                <a:ext cx="281285" cy="127045"/>
              </a:xfrm>
              <a:prstGeom prst="rect">
                <a:avLst/>
              </a:prstGeom>
            </p:spPr>
            <p:txBody>
              <a:bodyPr vert="horz" wrap="square" lIns="0" tIns="9674" rIns="0" bIns="0" rtlCol="0">
                <a:spAutoFit/>
              </a:bodyPr>
              <a:lstStyle/>
              <a:p>
                <a:pPr marL="7441">
                  <a:spcBef>
                    <a:spcPts val="76"/>
                  </a:spcBef>
                </a:pPr>
                <a:r>
                  <a:rPr sz="762" spc="1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ymbol"/>
                    <a:cs typeface="Symbol"/>
                  </a:rPr>
                  <a:t></a:t>
                </a:r>
                <a:r>
                  <a:rPr sz="762" spc="1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0.2</a:t>
                </a:r>
                <a:r>
                  <a:rPr sz="762" spc="4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 </a:t>
                </a:r>
                <a:r>
                  <a:rPr sz="762" spc="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0</a:t>
                </a:r>
                <a:endParaRPr sz="762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890" name="object 193"/>
              <p:cNvSpPr/>
              <p:nvPr/>
            </p:nvSpPr>
            <p:spPr>
              <a:xfrm>
                <a:off x="2950899" y="723455"/>
                <a:ext cx="0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h="1601470">
                    <a:moveTo>
                      <a:pt x="0" y="1601411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91" name="object 194"/>
              <p:cNvSpPr/>
              <p:nvPr/>
            </p:nvSpPr>
            <p:spPr>
              <a:xfrm>
                <a:off x="2950899" y="1575609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61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92" name="object 195"/>
              <p:cNvSpPr/>
              <p:nvPr/>
            </p:nvSpPr>
            <p:spPr>
              <a:xfrm>
                <a:off x="2950899" y="1527735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93" name="object 196"/>
              <p:cNvSpPr/>
              <p:nvPr/>
            </p:nvSpPr>
            <p:spPr>
              <a:xfrm>
                <a:off x="2950899" y="1479861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94" name="object 197"/>
              <p:cNvSpPr/>
              <p:nvPr/>
            </p:nvSpPr>
            <p:spPr>
              <a:xfrm>
                <a:off x="2950899" y="1431987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95" name="object 198"/>
              <p:cNvSpPr/>
              <p:nvPr/>
            </p:nvSpPr>
            <p:spPr>
              <a:xfrm>
                <a:off x="2950899" y="1384113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61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96" name="object 199"/>
              <p:cNvSpPr/>
              <p:nvPr/>
            </p:nvSpPr>
            <p:spPr>
              <a:xfrm>
                <a:off x="2950899" y="1336238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97" name="object 200"/>
              <p:cNvSpPr/>
              <p:nvPr/>
            </p:nvSpPr>
            <p:spPr>
              <a:xfrm>
                <a:off x="2950899" y="1288365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98" name="object 201"/>
              <p:cNvSpPr/>
              <p:nvPr/>
            </p:nvSpPr>
            <p:spPr>
              <a:xfrm>
                <a:off x="2950899" y="1240491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99" name="object 202"/>
              <p:cNvSpPr/>
              <p:nvPr/>
            </p:nvSpPr>
            <p:spPr>
              <a:xfrm>
                <a:off x="2950899" y="1192617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61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00" name="object 203"/>
              <p:cNvSpPr/>
              <p:nvPr/>
            </p:nvSpPr>
            <p:spPr>
              <a:xfrm>
                <a:off x="2950899" y="1144743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01" name="object 204"/>
              <p:cNvSpPr/>
              <p:nvPr/>
            </p:nvSpPr>
            <p:spPr>
              <a:xfrm>
                <a:off x="2950899" y="1096869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02" name="object 205"/>
              <p:cNvSpPr/>
              <p:nvPr/>
            </p:nvSpPr>
            <p:spPr>
              <a:xfrm>
                <a:off x="2950899" y="1048992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03" name="object 206"/>
              <p:cNvSpPr/>
              <p:nvPr/>
            </p:nvSpPr>
            <p:spPr>
              <a:xfrm>
                <a:off x="2950899" y="1001118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61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04" name="object 207"/>
              <p:cNvSpPr/>
              <p:nvPr/>
            </p:nvSpPr>
            <p:spPr>
              <a:xfrm>
                <a:off x="2950899" y="953245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05" name="object 208"/>
              <p:cNvSpPr/>
              <p:nvPr/>
            </p:nvSpPr>
            <p:spPr>
              <a:xfrm>
                <a:off x="2950899" y="905371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06" name="object 209"/>
              <p:cNvSpPr/>
              <p:nvPr/>
            </p:nvSpPr>
            <p:spPr>
              <a:xfrm>
                <a:off x="2950899" y="857497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07" name="object 210"/>
              <p:cNvSpPr/>
              <p:nvPr/>
            </p:nvSpPr>
            <p:spPr>
              <a:xfrm>
                <a:off x="2950899" y="809623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61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08" name="object 211"/>
              <p:cNvSpPr/>
              <p:nvPr/>
            </p:nvSpPr>
            <p:spPr>
              <a:xfrm>
                <a:off x="2950899" y="1575609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61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09" name="object 212"/>
              <p:cNvSpPr/>
              <p:nvPr/>
            </p:nvSpPr>
            <p:spPr>
              <a:xfrm>
                <a:off x="2950899" y="1623483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10" name="object 213"/>
              <p:cNvSpPr/>
              <p:nvPr/>
            </p:nvSpPr>
            <p:spPr>
              <a:xfrm>
                <a:off x="2950899" y="809623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61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11" name="object 214"/>
              <p:cNvSpPr/>
              <p:nvPr/>
            </p:nvSpPr>
            <p:spPr>
              <a:xfrm>
                <a:off x="2950899" y="761749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12" name="object 215"/>
              <p:cNvSpPr/>
              <p:nvPr/>
            </p:nvSpPr>
            <p:spPr>
              <a:xfrm>
                <a:off x="2950899" y="1192617"/>
                <a:ext cx="888132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15745">
                    <a:moveTo>
                      <a:pt x="0" y="0"/>
                    </a:moveTo>
                    <a:lnTo>
                      <a:pt x="1515400" y="0"/>
                    </a:lnTo>
                  </a:path>
                </a:pathLst>
              </a:custGeom>
              <a:ln w="5568">
                <a:solidFill>
                  <a:srgbClr val="333333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13" name="object 216"/>
              <p:cNvSpPr/>
              <p:nvPr/>
            </p:nvSpPr>
            <p:spPr>
              <a:xfrm>
                <a:off x="3264056" y="1554677"/>
                <a:ext cx="353095" cy="60275"/>
              </a:xfrm>
              <a:custGeom>
                <a:avLst/>
                <a:gdLst/>
                <a:ahLst/>
                <a:cxnLst/>
                <a:rect l="l" t="t" r="r" b="b"/>
                <a:pathLst>
                  <a:path w="602614" h="102869">
                    <a:moveTo>
                      <a:pt x="602390" y="0"/>
                    </a:moveTo>
                    <a:lnTo>
                      <a:pt x="0" y="2018"/>
                    </a:lnTo>
                    <a:lnTo>
                      <a:pt x="0" y="102721"/>
                    </a:lnTo>
                    <a:lnTo>
                      <a:pt x="602390" y="102721"/>
                    </a:lnTo>
                    <a:lnTo>
                      <a:pt x="602390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14" name="object 217"/>
              <p:cNvSpPr/>
              <p:nvPr/>
            </p:nvSpPr>
            <p:spPr>
              <a:xfrm>
                <a:off x="3244486" y="1171827"/>
                <a:ext cx="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h="140969">
                    <a:moveTo>
                      <a:pt x="0" y="140524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15" name="object 218"/>
              <p:cNvSpPr/>
              <p:nvPr/>
            </p:nvSpPr>
            <p:spPr>
              <a:xfrm>
                <a:off x="3236881" y="1171827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16" name="object 219"/>
              <p:cNvSpPr/>
              <p:nvPr/>
            </p:nvSpPr>
            <p:spPr>
              <a:xfrm>
                <a:off x="3244486" y="1276967"/>
                <a:ext cx="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h="140969">
                    <a:moveTo>
                      <a:pt x="0" y="0"/>
                    </a:moveTo>
                    <a:lnTo>
                      <a:pt x="0" y="140522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17" name="object 220"/>
              <p:cNvSpPr/>
              <p:nvPr/>
            </p:nvSpPr>
            <p:spPr>
              <a:xfrm>
                <a:off x="3236881" y="1359305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18" name="object 221"/>
              <p:cNvSpPr/>
              <p:nvPr/>
            </p:nvSpPr>
            <p:spPr>
              <a:xfrm>
                <a:off x="3410556" y="959544"/>
                <a:ext cx="0" cy="82972"/>
              </a:xfrm>
              <a:custGeom>
                <a:avLst/>
                <a:gdLst/>
                <a:ahLst/>
                <a:cxnLst/>
                <a:rect l="l" t="t" r="r" b="b"/>
                <a:pathLst>
                  <a:path h="141605">
                    <a:moveTo>
                      <a:pt x="0" y="141253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19" name="object 222"/>
              <p:cNvSpPr/>
              <p:nvPr/>
            </p:nvSpPr>
            <p:spPr>
              <a:xfrm>
                <a:off x="3402952" y="959544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57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20" name="object 223"/>
              <p:cNvSpPr/>
              <p:nvPr/>
            </p:nvSpPr>
            <p:spPr>
              <a:xfrm>
                <a:off x="3410556" y="1065107"/>
                <a:ext cx="0" cy="82972"/>
              </a:xfrm>
              <a:custGeom>
                <a:avLst/>
                <a:gdLst/>
                <a:ahLst/>
                <a:cxnLst/>
                <a:rect l="l" t="t" r="r" b="b"/>
                <a:pathLst>
                  <a:path h="141605">
                    <a:moveTo>
                      <a:pt x="0" y="0"/>
                    </a:moveTo>
                    <a:lnTo>
                      <a:pt x="0" y="14125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21" name="object 224"/>
              <p:cNvSpPr/>
              <p:nvPr/>
            </p:nvSpPr>
            <p:spPr>
              <a:xfrm>
                <a:off x="3402952" y="1147873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57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22" name="object 225"/>
              <p:cNvSpPr/>
              <p:nvPr/>
            </p:nvSpPr>
            <p:spPr>
              <a:xfrm>
                <a:off x="3597449" y="998752"/>
                <a:ext cx="0" cy="85204"/>
              </a:xfrm>
              <a:custGeom>
                <a:avLst/>
                <a:gdLst/>
                <a:ahLst/>
                <a:cxnLst/>
                <a:rect l="l" t="t" r="r" b="b"/>
                <a:pathLst>
                  <a:path h="145414">
                    <a:moveTo>
                      <a:pt x="0" y="145161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23" name="object 226"/>
              <p:cNvSpPr/>
              <p:nvPr/>
            </p:nvSpPr>
            <p:spPr>
              <a:xfrm>
                <a:off x="3589845" y="998752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24" name="object 227"/>
              <p:cNvSpPr/>
              <p:nvPr/>
            </p:nvSpPr>
            <p:spPr>
              <a:xfrm>
                <a:off x="3597449" y="1106610"/>
                <a:ext cx="0" cy="85204"/>
              </a:xfrm>
              <a:custGeom>
                <a:avLst/>
                <a:gdLst/>
                <a:ahLst/>
                <a:cxnLst/>
                <a:rect l="l" t="t" r="r" b="b"/>
                <a:pathLst>
                  <a:path h="145414">
                    <a:moveTo>
                      <a:pt x="0" y="0"/>
                    </a:moveTo>
                    <a:lnTo>
                      <a:pt x="0" y="145167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25" name="object 228"/>
              <p:cNvSpPr/>
              <p:nvPr/>
            </p:nvSpPr>
            <p:spPr>
              <a:xfrm>
                <a:off x="3589845" y="1191669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26" name="object 229"/>
              <p:cNvSpPr/>
              <p:nvPr/>
            </p:nvSpPr>
            <p:spPr>
              <a:xfrm>
                <a:off x="3230799" y="1251885"/>
                <a:ext cx="27533" cy="27533"/>
              </a:xfrm>
              <a:custGeom>
                <a:avLst/>
                <a:gdLst/>
                <a:ahLst/>
                <a:cxnLst/>
                <a:rect l="l" t="t" r="r" b="b"/>
                <a:pathLst>
                  <a:path w="46989" h="46989">
                    <a:moveTo>
                      <a:pt x="0" y="23349"/>
                    </a:moveTo>
                    <a:lnTo>
                      <a:pt x="7297" y="5837"/>
                    </a:lnTo>
                    <a:lnTo>
                      <a:pt x="23351" y="0"/>
                    </a:lnTo>
                    <a:lnTo>
                      <a:pt x="39405" y="5837"/>
                    </a:lnTo>
                    <a:lnTo>
                      <a:pt x="46703" y="23349"/>
                    </a:lnTo>
                    <a:lnTo>
                      <a:pt x="39405" y="40862"/>
                    </a:lnTo>
                    <a:lnTo>
                      <a:pt x="23351" y="46699"/>
                    </a:lnTo>
                    <a:lnTo>
                      <a:pt x="7297" y="40862"/>
                    </a:lnTo>
                    <a:lnTo>
                      <a:pt x="0" y="23349"/>
                    </a:lnTo>
                    <a:close/>
                  </a:path>
                </a:pathLst>
              </a:custGeom>
              <a:ln w="5568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27" name="object 230"/>
              <p:cNvSpPr/>
              <p:nvPr/>
            </p:nvSpPr>
            <p:spPr>
              <a:xfrm>
                <a:off x="3396878" y="1040030"/>
                <a:ext cx="27533" cy="27533"/>
              </a:xfrm>
              <a:custGeom>
                <a:avLst/>
                <a:gdLst/>
                <a:ahLst/>
                <a:cxnLst/>
                <a:rect l="l" t="t" r="r" b="b"/>
                <a:pathLst>
                  <a:path w="46989" h="46989">
                    <a:moveTo>
                      <a:pt x="0" y="23344"/>
                    </a:moveTo>
                    <a:lnTo>
                      <a:pt x="7295" y="5836"/>
                    </a:lnTo>
                    <a:lnTo>
                      <a:pt x="23344" y="0"/>
                    </a:lnTo>
                    <a:lnTo>
                      <a:pt x="39393" y="5836"/>
                    </a:lnTo>
                    <a:lnTo>
                      <a:pt x="46688" y="23344"/>
                    </a:lnTo>
                    <a:lnTo>
                      <a:pt x="39393" y="40856"/>
                    </a:lnTo>
                    <a:lnTo>
                      <a:pt x="23344" y="46694"/>
                    </a:lnTo>
                    <a:lnTo>
                      <a:pt x="7295" y="40856"/>
                    </a:lnTo>
                    <a:lnTo>
                      <a:pt x="0" y="23344"/>
                    </a:lnTo>
                    <a:close/>
                  </a:path>
                </a:pathLst>
              </a:custGeom>
              <a:ln w="5568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28" name="object 231"/>
              <p:cNvSpPr/>
              <p:nvPr/>
            </p:nvSpPr>
            <p:spPr>
              <a:xfrm>
                <a:off x="3583763" y="1081527"/>
                <a:ext cx="27533" cy="27533"/>
              </a:xfrm>
              <a:custGeom>
                <a:avLst/>
                <a:gdLst/>
                <a:ahLst/>
                <a:cxnLst/>
                <a:rect l="l" t="t" r="r" b="b"/>
                <a:pathLst>
                  <a:path w="46989" h="46989">
                    <a:moveTo>
                      <a:pt x="0" y="23349"/>
                    </a:moveTo>
                    <a:lnTo>
                      <a:pt x="7297" y="5837"/>
                    </a:lnTo>
                    <a:lnTo>
                      <a:pt x="23351" y="0"/>
                    </a:lnTo>
                    <a:lnTo>
                      <a:pt x="39405" y="5837"/>
                    </a:lnTo>
                    <a:lnTo>
                      <a:pt x="46703" y="23349"/>
                    </a:lnTo>
                    <a:lnTo>
                      <a:pt x="39405" y="40862"/>
                    </a:lnTo>
                    <a:lnTo>
                      <a:pt x="23351" y="46699"/>
                    </a:lnTo>
                    <a:lnTo>
                      <a:pt x="7297" y="40862"/>
                    </a:lnTo>
                    <a:lnTo>
                      <a:pt x="0" y="23349"/>
                    </a:lnTo>
                    <a:close/>
                  </a:path>
                </a:pathLst>
              </a:custGeom>
              <a:ln w="5568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29" name="object 232"/>
              <p:cNvSpPr/>
              <p:nvPr/>
            </p:nvSpPr>
            <p:spPr>
              <a:xfrm>
                <a:off x="3264055" y="1108804"/>
                <a:ext cx="0" cy="60275"/>
              </a:xfrm>
              <a:custGeom>
                <a:avLst/>
                <a:gdLst/>
                <a:ahLst/>
                <a:cxnLst/>
                <a:rect l="l" t="t" r="r" b="b"/>
                <a:pathLst>
                  <a:path h="102869">
                    <a:moveTo>
                      <a:pt x="0" y="102453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30" name="object 233"/>
              <p:cNvSpPr/>
              <p:nvPr/>
            </p:nvSpPr>
            <p:spPr>
              <a:xfrm>
                <a:off x="3256450" y="1108804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31" name="object 234"/>
              <p:cNvSpPr/>
              <p:nvPr/>
            </p:nvSpPr>
            <p:spPr>
              <a:xfrm>
                <a:off x="3264055" y="1191638"/>
                <a:ext cx="0" cy="60275"/>
              </a:xfrm>
              <a:custGeom>
                <a:avLst/>
                <a:gdLst/>
                <a:ahLst/>
                <a:cxnLst/>
                <a:rect l="l" t="t" r="r" b="b"/>
                <a:pathLst>
                  <a:path h="102869">
                    <a:moveTo>
                      <a:pt x="0" y="0"/>
                    </a:moveTo>
                    <a:lnTo>
                      <a:pt x="0" y="10245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32" name="object 235"/>
              <p:cNvSpPr/>
              <p:nvPr/>
            </p:nvSpPr>
            <p:spPr>
              <a:xfrm>
                <a:off x="3256450" y="1251669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33" name="object 236"/>
              <p:cNvSpPr/>
              <p:nvPr/>
            </p:nvSpPr>
            <p:spPr>
              <a:xfrm>
                <a:off x="3429577" y="1033504"/>
                <a:ext cx="0" cy="60275"/>
              </a:xfrm>
              <a:custGeom>
                <a:avLst/>
                <a:gdLst/>
                <a:ahLst/>
                <a:cxnLst/>
                <a:rect l="l" t="t" r="r" b="b"/>
                <a:pathLst>
                  <a:path h="102869">
                    <a:moveTo>
                      <a:pt x="0" y="102319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34" name="object 237"/>
              <p:cNvSpPr/>
              <p:nvPr/>
            </p:nvSpPr>
            <p:spPr>
              <a:xfrm>
                <a:off x="3421981" y="1033504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35" name="object 238"/>
              <p:cNvSpPr/>
              <p:nvPr/>
            </p:nvSpPr>
            <p:spPr>
              <a:xfrm>
                <a:off x="3429577" y="1116260"/>
                <a:ext cx="0" cy="60275"/>
              </a:xfrm>
              <a:custGeom>
                <a:avLst/>
                <a:gdLst/>
                <a:ahLst/>
                <a:cxnLst/>
                <a:rect l="l" t="t" r="r" b="b"/>
                <a:pathLst>
                  <a:path h="102869">
                    <a:moveTo>
                      <a:pt x="0" y="0"/>
                    </a:moveTo>
                    <a:lnTo>
                      <a:pt x="0" y="10231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36" name="object 239"/>
              <p:cNvSpPr/>
              <p:nvPr/>
            </p:nvSpPr>
            <p:spPr>
              <a:xfrm>
                <a:off x="3421981" y="1176212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37" name="object 240"/>
              <p:cNvSpPr/>
              <p:nvPr/>
            </p:nvSpPr>
            <p:spPr>
              <a:xfrm>
                <a:off x="3617019" y="1055039"/>
                <a:ext cx="0" cy="61764"/>
              </a:xfrm>
              <a:custGeom>
                <a:avLst/>
                <a:gdLst/>
                <a:ahLst/>
                <a:cxnLst/>
                <a:rect l="l" t="t" r="r" b="b"/>
                <a:pathLst>
                  <a:path h="105410">
                    <a:moveTo>
                      <a:pt x="0" y="104937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38" name="object 241"/>
              <p:cNvSpPr/>
              <p:nvPr/>
            </p:nvSpPr>
            <p:spPr>
              <a:xfrm>
                <a:off x="3609423" y="1055040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39" name="object 242"/>
              <p:cNvSpPr/>
              <p:nvPr/>
            </p:nvSpPr>
            <p:spPr>
              <a:xfrm>
                <a:off x="3617019" y="1139328"/>
                <a:ext cx="0" cy="61764"/>
              </a:xfrm>
              <a:custGeom>
                <a:avLst/>
                <a:gdLst/>
                <a:ahLst/>
                <a:cxnLst/>
                <a:rect l="l" t="t" r="r" b="b"/>
                <a:pathLst>
                  <a:path h="105410">
                    <a:moveTo>
                      <a:pt x="0" y="0"/>
                    </a:moveTo>
                    <a:lnTo>
                      <a:pt x="0" y="10493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40" name="object 243"/>
              <p:cNvSpPr/>
              <p:nvPr/>
            </p:nvSpPr>
            <p:spPr>
              <a:xfrm>
                <a:off x="3609423" y="1200813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41" name="object 244"/>
              <p:cNvSpPr/>
              <p:nvPr/>
            </p:nvSpPr>
            <p:spPr>
              <a:xfrm>
                <a:off x="3250369" y="1091177"/>
                <a:ext cx="380628" cy="103063"/>
              </a:xfrm>
              <a:custGeom>
                <a:avLst/>
                <a:gdLst/>
                <a:ahLst/>
                <a:cxnLst/>
                <a:rect l="l" t="t" r="r" b="b"/>
                <a:pathLst>
                  <a:path w="649604" h="175894">
                    <a:moveTo>
                      <a:pt x="23351" y="128644"/>
                    </a:moveTo>
                    <a:lnTo>
                      <a:pt x="7297" y="134482"/>
                    </a:lnTo>
                    <a:lnTo>
                      <a:pt x="0" y="151995"/>
                    </a:lnTo>
                    <a:lnTo>
                      <a:pt x="7297" y="169507"/>
                    </a:lnTo>
                    <a:lnTo>
                      <a:pt x="23351" y="175345"/>
                    </a:lnTo>
                    <a:lnTo>
                      <a:pt x="39405" y="169507"/>
                    </a:lnTo>
                    <a:lnTo>
                      <a:pt x="46702" y="151995"/>
                    </a:lnTo>
                    <a:lnTo>
                      <a:pt x="39405" y="134482"/>
                    </a:lnTo>
                    <a:lnTo>
                      <a:pt x="23351" y="128644"/>
                    </a:lnTo>
                    <a:close/>
                  </a:path>
                  <a:path w="649604" h="175894">
                    <a:moveTo>
                      <a:pt x="305857" y="0"/>
                    </a:moveTo>
                    <a:lnTo>
                      <a:pt x="289803" y="5837"/>
                    </a:lnTo>
                    <a:lnTo>
                      <a:pt x="282506" y="23349"/>
                    </a:lnTo>
                    <a:lnTo>
                      <a:pt x="289803" y="40861"/>
                    </a:lnTo>
                    <a:lnTo>
                      <a:pt x="305857" y="46699"/>
                    </a:lnTo>
                    <a:lnTo>
                      <a:pt x="321912" y="40861"/>
                    </a:lnTo>
                    <a:lnTo>
                      <a:pt x="329209" y="23349"/>
                    </a:lnTo>
                    <a:lnTo>
                      <a:pt x="321912" y="5837"/>
                    </a:lnTo>
                    <a:lnTo>
                      <a:pt x="305857" y="0"/>
                    </a:lnTo>
                    <a:close/>
                  </a:path>
                  <a:path w="649604" h="175894">
                    <a:moveTo>
                      <a:pt x="625749" y="39371"/>
                    </a:moveTo>
                    <a:lnTo>
                      <a:pt x="609700" y="45208"/>
                    </a:lnTo>
                    <a:lnTo>
                      <a:pt x="602405" y="62720"/>
                    </a:lnTo>
                    <a:lnTo>
                      <a:pt x="609700" y="80233"/>
                    </a:lnTo>
                    <a:lnTo>
                      <a:pt x="625749" y="86070"/>
                    </a:lnTo>
                    <a:lnTo>
                      <a:pt x="641799" y="80233"/>
                    </a:lnTo>
                    <a:lnTo>
                      <a:pt x="649094" y="62720"/>
                    </a:lnTo>
                    <a:lnTo>
                      <a:pt x="641799" y="45208"/>
                    </a:lnTo>
                    <a:lnTo>
                      <a:pt x="625749" y="39371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42" name="object 245"/>
              <p:cNvSpPr txBox="1"/>
              <p:nvPr/>
            </p:nvSpPr>
            <p:spPr>
              <a:xfrm>
                <a:off x="2984807" y="722510"/>
                <a:ext cx="810741" cy="108523"/>
              </a:xfrm>
              <a:prstGeom prst="rect">
                <a:avLst/>
              </a:prstGeom>
            </p:spPr>
            <p:txBody>
              <a:bodyPr vert="horz" wrap="square" lIns="0" tIns="9302" rIns="0" bIns="0" rtlCol="0">
                <a:spAutoFit/>
              </a:bodyPr>
              <a:lstStyle/>
              <a:p>
                <a:pPr marL="7441">
                  <a:spcBef>
                    <a:spcPts val="73"/>
                  </a:spcBef>
                </a:pPr>
                <a:r>
                  <a:rPr sz="644" spc="1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4.3&lt;</a:t>
                </a:r>
                <a:r>
                  <a:rPr sz="644" i="1" spc="1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M</a:t>
                </a:r>
                <a:r>
                  <a:rPr sz="659" spc="22" baseline="-1481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ymbol"/>
                    <a:cs typeface="Symbol"/>
                  </a:rPr>
                  <a:t></a:t>
                </a:r>
                <a:r>
                  <a:rPr sz="644" spc="1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/(GeV/</a:t>
                </a:r>
                <a:r>
                  <a:rPr sz="644" i="1" spc="1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c</a:t>
                </a:r>
                <a:r>
                  <a:rPr sz="644" i="1" spc="-6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 </a:t>
                </a:r>
                <a:r>
                  <a:rPr sz="659" spc="4" baseline="2222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2</a:t>
                </a:r>
                <a:r>
                  <a:rPr sz="644" spc="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)&lt;8.5</a:t>
                </a:r>
                <a:endParaRPr sz="644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943" name="object 246"/>
              <p:cNvSpPr txBox="1"/>
              <p:nvPr/>
            </p:nvSpPr>
            <p:spPr>
              <a:xfrm>
                <a:off x="3767695" y="1828484"/>
                <a:ext cx="50974" cy="85641"/>
              </a:xfrm>
              <a:prstGeom prst="rect">
                <a:avLst/>
              </a:prstGeom>
            </p:spPr>
            <p:txBody>
              <a:bodyPr vert="horz" wrap="square" lIns="0" tIns="8930" rIns="0" bIns="0" rtlCol="0">
                <a:spAutoFit/>
              </a:bodyPr>
              <a:lstStyle/>
              <a:p>
                <a:pPr marL="7441">
                  <a:spcBef>
                    <a:spcPts val="70"/>
                  </a:spcBef>
                </a:pPr>
                <a:r>
                  <a:rPr sz="498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F</a:t>
                </a:r>
                <a:endParaRPr sz="498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944" name="object 247"/>
              <p:cNvSpPr txBox="1"/>
              <p:nvPr/>
            </p:nvSpPr>
            <p:spPr>
              <a:xfrm>
                <a:off x="3250836" y="1661171"/>
                <a:ext cx="587499" cy="240601"/>
              </a:xfrm>
              <a:prstGeom prst="rect">
                <a:avLst/>
              </a:prstGeom>
            </p:spPr>
            <p:txBody>
              <a:bodyPr vert="horz" wrap="square" lIns="0" tIns="9674" rIns="0" bIns="0" rtlCol="0">
                <a:spAutoFit/>
              </a:bodyPr>
              <a:lstStyle/>
              <a:p>
                <a:pPr marL="7441">
                  <a:lnSpc>
                    <a:spcPts val="876"/>
                  </a:lnSpc>
                  <a:spcBef>
                    <a:spcPts val="76"/>
                  </a:spcBef>
                </a:pPr>
                <a:r>
                  <a:rPr sz="762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0.2 0.4 0.6</a:t>
                </a:r>
                <a:r>
                  <a:rPr sz="762" spc="-18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 </a:t>
                </a:r>
                <a:r>
                  <a:rPr sz="762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0.8</a:t>
                </a:r>
                <a:endParaRPr sz="762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  <a:p>
                <a:pPr marR="58039" algn="r">
                  <a:lnSpc>
                    <a:spcPts val="876"/>
                  </a:lnSpc>
                </a:pPr>
                <a:r>
                  <a:rPr sz="762" spc="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x</a:t>
                </a:r>
                <a:endParaRPr sz="762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945" name="object 248"/>
              <p:cNvSpPr/>
              <p:nvPr/>
            </p:nvSpPr>
            <p:spPr>
              <a:xfrm>
                <a:off x="3838830" y="723455"/>
                <a:ext cx="888132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515745" h="1601470">
                    <a:moveTo>
                      <a:pt x="0" y="1601411"/>
                    </a:moveTo>
                    <a:lnTo>
                      <a:pt x="1515400" y="1601411"/>
                    </a:lnTo>
                    <a:lnTo>
                      <a:pt x="1515400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46" name="object 249"/>
              <p:cNvSpPr/>
              <p:nvPr/>
            </p:nvSpPr>
            <p:spPr>
              <a:xfrm>
                <a:off x="3838830" y="723455"/>
                <a:ext cx="888132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515745" h="1601470">
                    <a:moveTo>
                      <a:pt x="0" y="1601411"/>
                    </a:moveTo>
                    <a:lnTo>
                      <a:pt x="1515400" y="1601411"/>
                    </a:lnTo>
                    <a:lnTo>
                      <a:pt x="1515400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47" name="object 250"/>
              <p:cNvSpPr/>
              <p:nvPr/>
            </p:nvSpPr>
            <p:spPr>
              <a:xfrm>
                <a:off x="3838830" y="723455"/>
                <a:ext cx="888132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515745" h="1601470">
                    <a:moveTo>
                      <a:pt x="0" y="1601411"/>
                    </a:moveTo>
                    <a:lnTo>
                      <a:pt x="1515400" y="1601411"/>
                    </a:lnTo>
                    <a:lnTo>
                      <a:pt x="1515400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48" name="object 251"/>
              <p:cNvSpPr/>
              <p:nvPr/>
            </p:nvSpPr>
            <p:spPr>
              <a:xfrm>
                <a:off x="3838830" y="723455"/>
                <a:ext cx="888132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515745" h="1601470">
                    <a:moveTo>
                      <a:pt x="0" y="1601411"/>
                    </a:moveTo>
                    <a:lnTo>
                      <a:pt x="1515400" y="1601411"/>
                    </a:lnTo>
                    <a:lnTo>
                      <a:pt x="1515400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49" name="object 252"/>
              <p:cNvSpPr/>
              <p:nvPr/>
            </p:nvSpPr>
            <p:spPr>
              <a:xfrm>
                <a:off x="3838830" y="1661782"/>
                <a:ext cx="888132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15745">
                    <a:moveTo>
                      <a:pt x="0" y="0"/>
                    </a:moveTo>
                    <a:lnTo>
                      <a:pt x="151540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50" name="object 253"/>
              <p:cNvSpPr/>
              <p:nvPr/>
            </p:nvSpPr>
            <p:spPr>
              <a:xfrm>
                <a:off x="4064807" y="1625692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159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51" name="object 254"/>
              <p:cNvSpPr/>
              <p:nvPr/>
            </p:nvSpPr>
            <p:spPr>
              <a:xfrm>
                <a:off x="4110463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52" name="object 255"/>
              <p:cNvSpPr/>
              <p:nvPr/>
            </p:nvSpPr>
            <p:spPr>
              <a:xfrm>
                <a:off x="4156109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53" name="object 256"/>
              <p:cNvSpPr/>
              <p:nvPr/>
            </p:nvSpPr>
            <p:spPr>
              <a:xfrm>
                <a:off x="4201764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54" name="object 257"/>
              <p:cNvSpPr/>
              <p:nvPr/>
            </p:nvSpPr>
            <p:spPr>
              <a:xfrm>
                <a:off x="4247419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55" name="object 258"/>
              <p:cNvSpPr/>
              <p:nvPr/>
            </p:nvSpPr>
            <p:spPr>
              <a:xfrm>
                <a:off x="4293066" y="1625692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159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56" name="object 259"/>
              <p:cNvSpPr/>
              <p:nvPr/>
            </p:nvSpPr>
            <p:spPr>
              <a:xfrm>
                <a:off x="4338721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57" name="object 260"/>
              <p:cNvSpPr/>
              <p:nvPr/>
            </p:nvSpPr>
            <p:spPr>
              <a:xfrm>
                <a:off x="4384367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58" name="object 261"/>
              <p:cNvSpPr/>
              <p:nvPr/>
            </p:nvSpPr>
            <p:spPr>
              <a:xfrm>
                <a:off x="4430022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59" name="object 262"/>
              <p:cNvSpPr/>
              <p:nvPr/>
            </p:nvSpPr>
            <p:spPr>
              <a:xfrm>
                <a:off x="4475678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60" name="object 263"/>
              <p:cNvSpPr/>
              <p:nvPr/>
            </p:nvSpPr>
            <p:spPr>
              <a:xfrm>
                <a:off x="4521324" y="1625692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159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61" name="object 264"/>
              <p:cNvSpPr/>
              <p:nvPr/>
            </p:nvSpPr>
            <p:spPr>
              <a:xfrm>
                <a:off x="4064807" y="1625692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159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62" name="object 265"/>
              <p:cNvSpPr/>
              <p:nvPr/>
            </p:nvSpPr>
            <p:spPr>
              <a:xfrm>
                <a:off x="4019152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63" name="object 266"/>
              <p:cNvSpPr/>
              <p:nvPr/>
            </p:nvSpPr>
            <p:spPr>
              <a:xfrm>
                <a:off x="3973506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64" name="object 267"/>
              <p:cNvSpPr/>
              <p:nvPr/>
            </p:nvSpPr>
            <p:spPr>
              <a:xfrm>
                <a:off x="3927851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65" name="object 268"/>
              <p:cNvSpPr/>
              <p:nvPr/>
            </p:nvSpPr>
            <p:spPr>
              <a:xfrm>
                <a:off x="3882196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66" name="object 269"/>
              <p:cNvSpPr/>
              <p:nvPr/>
            </p:nvSpPr>
            <p:spPr>
              <a:xfrm>
                <a:off x="4521324" y="1625692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159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67" name="object 270"/>
              <p:cNvSpPr/>
              <p:nvPr/>
            </p:nvSpPr>
            <p:spPr>
              <a:xfrm>
                <a:off x="4566979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68" name="object 271"/>
              <p:cNvSpPr/>
              <p:nvPr/>
            </p:nvSpPr>
            <p:spPr>
              <a:xfrm>
                <a:off x="4612634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69" name="object 272"/>
              <p:cNvSpPr/>
              <p:nvPr/>
            </p:nvSpPr>
            <p:spPr>
              <a:xfrm>
                <a:off x="4658280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70" name="object 273"/>
              <p:cNvSpPr/>
              <p:nvPr/>
            </p:nvSpPr>
            <p:spPr>
              <a:xfrm>
                <a:off x="4703936" y="164373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79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71" name="object 274"/>
              <p:cNvSpPr txBox="1"/>
              <p:nvPr/>
            </p:nvSpPr>
            <p:spPr>
              <a:xfrm>
                <a:off x="4033726" y="1661172"/>
                <a:ext cx="520526" cy="127045"/>
              </a:xfrm>
              <a:prstGeom prst="rect">
                <a:avLst/>
              </a:prstGeom>
            </p:spPr>
            <p:txBody>
              <a:bodyPr vert="horz" wrap="square" lIns="0" tIns="9674" rIns="0" bIns="0" rtlCol="0">
                <a:spAutoFit/>
              </a:bodyPr>
              <a:lstStyle/>
              <a:p>
                <a:pPr marL="7441">
                  <a:spcBef>
                    <a:spcPts val="76"/>
                  </a:spcBef>
                  <a:tabLst>
                    <a:tab pos="231413" algn="l"/>
                    <a:tab pos="463198" algn="l"/>
                  </a:tabLst>
                </a:pPr>
                <a:r>
                  <a:rPr sz="762" spc="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1	2	3</a:t>
                </a:r>
                <a:endParaRPr sz="762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972" name="object 275"/>
              <p:cNvSpPr/>
              <p:nvPr/>
            </p:nvSpPr>
            <p:spPr>
              <a:xfrm>
                <a:off x="3838829" y="723455"/>
                <a:ext cx="0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h="1601470">
                    <a:moveTo>
                      <a:pt x="0" y="1601411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73" name="object 276"/>
              <p:cNvSpPr/>
              <p:nvPr/>
            </p:nvSpPr>
            <p:spPr>
              <a:xfrm>
                <a:off x="3838829" y="1575609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61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74" name="object 277"/>
              <p:cNvSpPr/>
              <p:nvPr/>
            </p:nvSpPr>
            <p:spPr>
              <a:xfrm>
                <a:off x="3838829" y="1527735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75" name="object 278"/>
              <p:cNvSpPr/>
              <p:nvPr/>
            </p:nvSpPr>
            <p:spPr>
              <a:xfrm>
                <a:off x="3838829" y="1479861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76" name="object 279"/>
              <p:cNvSpPr/>
              <p:nvPr/>
            </p:nvSpPr>
            <p:spPr>
              <a:xfrm>
                <a:off x="3838829" y="1431987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77" name="object 280"/>
              <p:cNvSpPr/>
              <p:nvPr/>
            </p:nvSpPr>
            <p:spPr>
              <a:xfrm>
                <a:off x="3838829" y="1384113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61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78" name="object 281"/>
              <p:cNvSpPr/>
              <p:nvPr/>
            </p:nvSpPr>
            <p:spPr>
              <a:xfrm>
                <a:off x="3838829" y="1336238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79" name="object 282"/>
              <p:cNvSpPr/>
              <p:nvPr/>
            </p:nvSpPr>
            <p:spPr>
              <a:xfrm>
                <a:off x="3838829" y="1288365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80" name="object 283"/>
              <p:cNvSpPr/>
              <p:nvPr/>
            </p:nvSpPr>
            <p:spPr>
              <a:xfrm>
                <a:off x="3838829" y="1240491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81" name="object 284"/>
              <p:cNvSpPr/>
              <p:nvPr/>
            </p:nvSpPr>
            <p:spPr>
              <a:xfrm>
                <a:off x="3838829" y="1192617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61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82" name="object 285"/>
              <p:cNvSpPr/>
              <p:nvPr/>
            </p:nvSpPr>
            <p:spPr>
              <a:xfrm>
                <a:off x="3838829" y="1144743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83" name="object 286"/>
              <p:cNvSpPr/>
              <p:nvPr/>
            </p:nvSpPr>
            <p:spPr>
              <a:xfrm>
                <a:off x="3838829" y="1096869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84" name="object 287"/>
              <p:cNvSpPr/>
              <p:nvPr/>
            </p:nvSpPr>
            <p:spPr>
              <a:xfrm>
                <a:off x="3838829" y="1048992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85" name="object 288"/>
              <p:cNvSpPr/>
              <p:nvPr/>
            </p:nvSpPr>
            <p:spPr>
              <a:xfrm>
                <a:off x="3838829" y="1001118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61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86" name="object 289"/>
              <p:cNvSpPr/>
              <p:nvPr/>
            </p:nvSpPr>
            <p:spPr>
              <a:xfrm>
                <a:off x="3838829" y="953245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87" name="object 290"/>
              <p:cNvSpPr/>
              <p:nvPr/>
            </p:nvSpPr>
            <p:spPr>
              <a:xfrm>
                <a:off x="3838829" y="905371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88" name="object 291"/>
              <p:cNvSpPr/>
              <p:nvPr/>
            </p:nvSpPr>
            <p:spPr>
              <a:xfrm>
                <a:off x="3838829" y="857497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89" name="object 292"/>
              <p:cNvSpPr/>
              <p:nvPr/>
            </p:nvSpPr>
            <p:spPr>
              <a:xfrm>
                <a:off x="3838829" y="809623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61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90" name="object 293"/>
              <p:cNvSpPr/>
              <p:nvPr/>
            </p:nvSpPr>
            <p:spPr>
              <a:xfrm>
                <a:off x="3838829" y="1575609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61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91" name="object 294"/>
              <p:cNvSpPr/>
              <p:nvPr/>
            </p:nvSpPr>
            <p:spPr>
              <a:xfrm>
                <a:off x="3838829" y="1623483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92" name="object 295"/>
              <p:cNvSpPr/>
              <p:nvPr/>
            </p:nvSpPr>
            <p:spPr>
              <a:xfrm>
                <a:off x="3838829" y="809623"/>
                <a:ext cx="2083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560">
                    <a:moveTo>
                      <a:pt x="35461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93" name="object 296"/>
              <p:cNvSpPr/>
              <p:nvPr/>
            </p:nvSpPr>
            <p:spPr>
              <a:xfrm>
                <a:off x="3838829" y="761749"/>
                <a:ext cx="1041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79">
                    <a:moveTo>
                      <a:pt x="1773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94" name="object 297"/>
              <p:cNvSpPr/>
              <p:nvPr/>
            </p:nvSpPr>
            <p:spPr>
              <a:xfrm>
                <a:off x="3838830" y="1192617"/>
                <a:ext cx="888132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15745">
                    <a:moveTo>
                      <a:pt x="0" y="0"/>
                    </a:moveTo>
                    <a:lnTo>
                      <a:pt x="1515400" y="0"/>
                    </a:lnTo>
                  </a:path>
                </a:pathLst>
              </a:custGeom>
              <a:ln w="5568">
                <a:solidFill>
                  <a:srgbClr val="333333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95" name="object 298"/>
              <p:cNvSpPr/>
              <p:nvPr/>
            </p:nvSpPr>
            <p:spPr>
              <a:xfrm>
                <a:off x="4027942" y="1553800"/>
                <a:ext cx="298772" cy="61392"/>
              </a:xfrm>
              <a:custGeom>
                <a:avLst/>
                <a:gdLst/>
                <a:ahLst/>
                <a:cxnLst/>
                <a:rect l="l" t="t" r="r" b="b"/>
                <a:pathLst>
                  <a:path w="509904" h="104775">
                    <a:moveTo>
                      <a:pt x="185193" y="0"/>
                    </a:moveTo>
                    <a:lnTo>
                      <a:pt x="0" y="3983"/>
                    </a:lnTo>
                    <a:lnTo>
                      <a:pt x="0" y="104217"/>
                    </a:lnTo>
                    <a:lnTo>
                      <a:pt x="509889" y="104217"/>
                    </a:lnTo>
                    <a:lnTo>
                      <a:pt x="509889" y="5549"/>
                    </a:lnTo>
                    <a:lnTo>
                      <a:pt x="185193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96" name="object 299"/>
              <p:cNvSpPr/>
              <p:nvPr/>
            </p:nvSpPr>
            <p:spPr>
              <a:xfrm>
                <a:off x="3998904" y="1017320"/>
                <a:ext cx="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h="140969">
                    <a:moveTo>
                      <a:pt x="0" y="140573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97" name="object 300"/>
              <p:cNvSpPr/>
              <p:nvPr/>
            </p:nvSpPr>
            <p:spPr>
              <a:xfrm>
                <a:off x="3991309" y="1017320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98" name="object 301"/>
              <p:cNvSpPr/>
              <p:nvPr/>
            </p:nvSpPr>
            <p:spPr>
              <a:xfrm>
                <a:off x="3998904" y="1122489"/>
                <a:ext cx="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h="140969">
                    <a:moveTo>
                      <a:pt x="0" y="0"/>
                    </a:moveTo>
                    <a:lnTo>
                      <a:pt x="0" y="140567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99" name="object 302"/>
              <p:cNvSpPr/>
              <p:nvPr/>
            </p:nvSpPr>
            <p:spPr>
              <a:xfrm>
                <a:off x="3991309" y="1204853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00" name="object 303"/>
              <p:cNvSpPr/>
              <p:nvPr/>
            </p:nvSpPr>
            <p:spPr>
              <a:xfrm>
                <a:off x="4106721" y="973614"/>
                <a:ext cx="0" cy="86320"/>
              </a:xfrm>
              <a:custGeom>
                <a:avLst/>
                <a:gdLst/>
                <a:ahLst/>
                <a:cxnLst/>
                <a:rect l="l" t="t" r="r" b="b"/>
                <a:pathLst>
                  <a:path h="147319">
                    <a:moveTo>
                      <a:pt x="0" y="146822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01" name="object 304"/>
              <p:cNvSpPr/>
              <p:nvPr/>
            </p:nvSpPr>
            <p:spPr>
              <a:xfrm>
                <a:off x="4099116" y="973614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02" name="object 305"/>
              <p:cNvSpPr/>
              <p:nvPr/>
            </p:nvSpPr>
            <p:spPr>
              <a:xfrm>
                <a:off x="4106721" y="1082448"/>
                <a:ext cx="0" cy="86320"/>
              </a:xfrm>
              <a:custGeom>
                <a:avLst/>
                <a:gdLst/>
                <a:ahLst/>
                <a:cxnLst/>
                <a:rect l="l" t="t" r="r" b="b"/>
                <a:pathLst>
                  <a:path h="147319">
                    <a:moveTo>
                      <a:pt x="0" y="0"/>
                    </a:moveTo>
                    <a:lnTo>
                      <a:pt x="0" y="14682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03" name="object 306"/>
              <p:cNvSpPr/>
              <p:nvPr/>
            </p:nvSpPr>
            <p:spPr>
              <a:xfrm>
                <a:off x="4099116" y="1168479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04" name="object 307"/>
              <p:cNvSpPr/>
              <p:nvPr/>
            </p:nvSpPr>
            <p:spPr>
              <a:xfrm>
                <a:off x="4297068" y="1117245"/>
                <a:ext cx="0" cy="81483"/>
              </a:xfrm>
              <a:custGeom>
                <a:avLst/>
                <a:gdLst/>
                <a:ahLst/>
                <a:cxnLst/>
                <a:rect l="l" t="t" r="r" b="b"/>
                <a:pathLst>
                  <a:path h="139064">
                    <a:moveTo>
                      <a:pt x="0" y="13878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05" name="object 308"/>
              <p:cNvSpPr/>
              <p:nvPr/>
            </p:nvSpPr>
            <p:spPr>
              <a:xfrm>
                <a:off x="4289463" y="1117245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06" name="object 309"/>
              <p:cNvSpPr/>
              <p:nvPr/>
            </p:nvSpPr>
            <p:spPr>
              <a:xfrm>
                <a:off x="4297068" y="1221364"/>
                <a:ext cx="0" cy="81483"/>
              </a:xfrm>
              <a:custGeom>
                <a:avLst/>
                <a:gdLst/>
                <a:ahLst/>
                <a:cxnLst/>
                <a:rect l="l" t="t" r="r" b="b"/>
                <a:pathLst>
                  <a:path h="139064">
                    <a:moveTo>
                      <a:pt x="0" y="0"/>
                    </a:moveTo>
                    <a:lnTo>
                      <a:pt x="0" y="138782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07" name="object 310"/>
              <p:cNvSpPr/>
              <p:nvPr/>
            </p:nvSpPr>
            <p:spPr>
              <a:xfrm>
                <a:off x="4289463" y="1302681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08" name="object 311"/>
              <p:cNvSpPr/>
              <p:nvPr/>
            </p:nvSpPr>
            <p:spPr>
              <a:xfrm>
                <a:off x="3985226" y="1097407"/>
                <a:ext cx="27533" cy="27533"/>
              </a:xfrm>
              <a:custGeom>
                <a:avLst/>
                <a:gdLst/>
                <a:ahLst/>
                <a:cxnLst/>
                <a:rect l="l" t="t" r="r" b="b"/>
                <a:pathLst>
                  <a:path w="46989" h="46989">
                    <a:moveTo>
                      <a:pt x="0" y="23349"/>
                    </a:moveTo>
                    <a:lnTo>
                      <a:pt x="7297" y="5837"/>
                    </a:lnTo>
                    <a:lnTo>
                      <a:pt x="23351" y="0"/>
                    </a:lnTo>
                    <a:lnTo>
                      <a:pt x="39405" y="5837"/>
                    </a:lnTo>
                    <a:lnTo>
                      <a:pt x="46703" y="23349"/>
                    </a:lnTo>
                    <a:lnTo>
                      <a:pt x="39405" y="40862"/>
                    </a:lnTo>
                    <a:lnTo>
                      <a:pt x="23351" y="46699"/>
                    </a:lnTo>
                    <a:lnTo>
                      <a:pt x="7297" y="40862"/>
                    </a:lnTo>
                    <a:lnTo>
                      <a:pt x="0" y="23349"/>
                    </a:lnTo>
                    <a:close/>
                  </a:path>
                </a:pathLst>
              </a:custGeom>
              <a:ln w="5568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09" name="object 312"/>
              <p:cNvSpPr/>
              <p:nvPr/>
            </p:nvSpPr>
            <p:spPr>
              <a:xfrm>
                <a:off x="4093034" y="1057364"/>
                <a:ext cx="27533" cy="27533"/>
              </a:xfrm>
              <a:custGeom>
                <a:avLst/>
                <a:gdLst/>
                <a:ahLst/>
                <a:cxnLst/>
                <a:rect l="l" t="t" r="r" b="b"/>
                <a:pathLst>
                  <a:path w="46989" h="46989">
                    <a:moveTo>
                      <a:pt x="0" y="23350"/>
                    </a:moveTo>
                    <a:lnTo>
                      <a:pt x="7297" y="5837"/>
                    </a:lnTo>
                    <a:lnTo>
                      <a:pt x="23351" y="0"/>
                    </a:lnTo>
                    <a:lnTo>
                      <a:pt x="39405" y="5837"/>
                    </a:lnTo>
                    <a:lnTo>
                      <a:pt x="46703" y="23350"/>
                    </a:lnTo>
                    <a:lnTo>
                      <a:pt x="39405" y="40863"/>
                    </a:lnTo>
                    <a:lnTo>
                      <a:pt x="23351" y="46700"/>
                    </a:lnTo>
                    <a:lnTo>
                      <a:pt x="7297" y="40863"/>
                    </a:lnTo>
                    <a:lnTo>
                      <a:pt x="0" y="23350"/>
                    </a:lnTo>
                    <a:close/>
                  </a:path>
                </a:pathLst>
              </a:custGeom>
              <a:ln w="5568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10" name="object 313"/>
              <p:cNvSpPr/>
              <p:nvPr/>
            </p:nvSpPr>
            <p:spPr>
              <a:xfrm>
                <a:off x="4283381" y="1196281"/>
                <a:ext cx="27533" cy="27533"/>
              </a:xfrm>
              <a:custGeom>
                <a:avLst/>
                <a:gdLst/>
                <a:ahLst/>
                <a:cxnLst/>
                <a:rect l="l" t="t" r="r" b="b"/>
                <a:pathLst>
                  <a:path w="46989" h="46989">
                    <a:moveTo>
                      <a:pt x="0" y="23349"/>
                    </a:moveTo>
                    <a:lnTo>
                      <a:pt x="7297" y="5837"/>
                    </a:lnTo>
                    <a:lnTo>
                      <a:pt x="23351" y="0"/>
                    </a:lnTo>
                    <a:lnTo>
                      <a:pt x="39405" y="5837"/>
                    </a:lnTo>
                    <a:lnTo>
                      <a:pt x="46703" y="23349"/>
                    </a:lnTo>
                    <a:lnTo>
                      <a:pt x="39405" y="40862"/>
                    </a:lnTo>
                    <a:lnTo>
                      <a:pt x="23351" y="46699"/>
                    </a:lnTo>
                    <a:lnTo>
                      <a:pt x="7297" y="40862"/>
                    </a:lnTo>
                    <a:lnTo>
                      <a:pt x="0" y="23349"/>
                    </a:lnTo>
                    <a:close/>
                  </a:path>
                </a:pathLst>
              </a:custGeom>
              <a:ln w="5568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11" name="object 314"/>
              <p:cNvSpPr/>
              <p:nvPr/>
            </p:nvSpPr>
            <p:spPr>
              <a:xfrm>
                <a:off x="4027941" y="1018060"/>
                <a:ext cx="0" cy="59903"/>
              </a:xfrm>
              <a:custGeom>
                <a:avLst/>
                <a:gdLst/>
                <a:ahLst/>
                <a:cxnLst/>
                <a:rect l="l" t="t" r="r" b="b"/>
                <a:pathLst>
                  <a:path h="102235">
                    <a:moveTo>
                      <a:pt x="0" y="101632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12" name="object 315"/>
              <p:cNvSpPr/>
              <p:nvPr/>
            </p:nvSpPr>
            <p:spPr>
              <a:xfrm>
                <a:off x="4020345" y="1018059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13" name="object 316"/>
              <p:cNvSpPr/>
              <p:nvPr/>
            </p:nvSpPr>
            <p:spPr>
              <a:xfrm>
                <a:off x="4027941" y="1100412"/>
                <a:ext cx="0" cy="59903"/>
              </a:xfrm>
              <a:custGeom>
                <a:avLst/>
                <a:gdLst/>
                <a:ahLst/>
                <a:cxnLst/>
                <a:rect l="l" t="t" r="r" b="b"/>
                <a:pathLst>
                  <a:path h="102235">
                    <a:moveTo>
                      <a:pt x="0" y="0"/>
                    </a:moveTo>
                    <a:lnTo>
                      <a:pt x="0" y="101633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14" name="object 317"/>
              <p:cNvSpPr/>
              <p:nvPr/>
            </p:nvSpPr>
            <p:spPr>
              <a:xfrm>
                <a:off x="4020345" y="1159963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15" name="object 318"/>
              <p:cNvSpPr/>
              <p:nvPr/>
            </p:nvSpPr>
            <p:spPr>
              <a:xfrm>
                <a:off x="4136453" y="1043719"/>
                <a:ext cx="0" cy="62508"/>
              </a:xfrm>
              <a:custGeom>
                <a:avLst/>
                <a:gdLst/>
                <a:ahLst/>
                <a:cxnLst/>
                <a:rect l="l" t="t" r="r" b="b"/>
                <a:pathLst>
                  <a:path h="106680">
                    <a:moveTo>
                      <a:pt x="0" y="10640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16" name="object 319"/>
              <p:cNvSpPr/>
              <p:nvPr/>
            </p:nvSpPr>
            <p:spPr>
              <a:xfrm>
                <a:off x="4128849" y="1043719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17" name="object 320"/>
              <p:cNvSpPr/>
              <p:nvPr/>
            </p:nvSpPr>
            <p:spPr>
              <a:xfrm>
                <a:off x="4136453" y="1128865"/>
                <a:ext cx="0" cy="62508"/>
              </a:xfrm>
              <a:custGeom>
                <a:avLst/>
                <a:gdLst/>
                <a:ahLst/>
                <a:cxnLst/>
                <a:rect l="l" t="t" r="r" b="b"/>
                <a:pathLst>
                  <a:path h="106680">
                    <a:moveTo>
                      <a:pt x="0" y="0"/>
                    </a:moveTo>
                    <a:lnTo>
                      <a:pt x="0" y="106401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18" name="object 321"/>
              <p:cNvSpPr/>
              <p:nvPr/>
            </p:nvSpPr>
            <p:spPr>
              <a:xfrm>
                <a:off x="4128849" y="1191210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19" name="object 322"/>
              <p:cNvSpPr/>
              <p:nvPr/>
            </p:nvSpPr>
            <p:spPr>
              <a:xfrm>
                <a:off x="4326704" y="1111518"/>
                <a:ext cx="0" cy="59531"/>
              </a:xfrm>
              <a:custGeom>
                <a:avLst/>
                <a:gdLst/>
                <a:ahLst/>
                <a:cxnLst/>
                <a:rect l="l" t="t" r="r" b="b"/>
                <a:pathLst>
                  <a:path h="101600">
                    <a:moveTo>
                      <a:pt x="0" y="101075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20" name="object 323"/>
              <p:cNvSpPr/>
              <p:nvPr/>
            </p:nvSpPr>
            <p:spPr>
              <a:xfrm>
                <a:off x="4319100" y="1111518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21" name="object 324"/>
              <p:cNvSpPr/>
              <p:nvPr/>
            </p:nvSpPr>
            <p:spPr>
              <a:xfrm>
                <a:off x="4326704" y="1193544"/>
                <a:ext cx="0" cy="59531"/>
              </a:xfrm>
              <a:custGeom>
                <a:avLst/>
                <a:gdLst/>
                <a:ahLst/>
                <a:cxnLst/>
                <a:rect l="l" t="t" r="r" b="b"/>
                <a:pathLst>
                  <a:path h="101600">
                    <a:moveTo>
                      <a:pt x="0" y="0"/>
                    </a:moveTo>
                    <a:lnTo>
                      <a:pt x="0" y="101075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22" name="object 325"/>
              <p:cNvSpPr/>
              <p:nvPr/>
            </p:nvSpPr>
            <p:spPr>
              <a:xfrm>
                <a:off x="4319100" y="1252768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5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23" name="object 326"/>
              <p:cNvSpPr/>
              <p:nvPr/>
            </p:nvSpPr>
            <p:spPr>
              <a:xfrm>
                <a:off x="4014263" y="1075329"/>
                <a:ext cx="326306" cy="120551"/>
              </a:xfrm>
              <a:custGeom>
                <a:avLst/>
                <a:gdLst/>
                <a:ahLst/>
                <a:cxnLst/>
                <a:rect l="l" t="t" r="r" b="b"/>
                <a:pathLst>
                  <a:path w="556895" h="205739">
                    <a:moveTo>
                      <a:pt x="23351" y="0"/>
                    </a:moveTo>
                    <a:lnTo>
                      <a:pt x="7297" y="5837"/>
                    </a:lnTo>
                    <a:lnTo>
                      <a:pt x="0" y="23349"/>
                    </a:lnTo>
                    <a:lnTo>
                      <a:pt x="7297" y="40862"/>
                    </a:lnTo>
                    <a:lnTo>
                      <a:pt x="23351" y="46700"/>
                    </a:lnTo>
                    <a:lnTo>
                      <a:pt x="39405" y="40862"/>
                    </a:lnTo>
                    <a:lnTo>
                      <a:pt x="46702" y="23349"/>
                    </a:lnTo>
                    <a:lnTo>
                      <a:pt x="39405" y="5837"/>
                    </a:lnTo>
                    <a:lnTo>
                      <a:pt x="23351" y="0"/>
                    </a:lnTo>
                    <a:close/>
                  </a:path>
                  <a:path w="556895" h="205739">
                    <a:moveTo>
                      <a:pt x="208530" y="48561"/>
                    </a:moveTo>
                    <a:lnTo>
                      <a:pt x="192476" y="54398"/>
                    </a:lnTo>
                    <a:lnTo>
                      <a:pt x="185178" y="71911"/>
                    </a:lnTo>
                    <a:lnTo>
                      <a:pt x="192476" y="89424"/>
                    </a:lnTo>
                    <a:lnTo>
                      <a:pt x="208530" y="95261"/>
                    </a:lnTo>
                    <a:lnTo>
                      <a:pt x="224585" y="89424"/>
                    </a:lnTo>
                    <a:lnTo>
                      <a:pt x="231882" y="71911"/>
                    </a:lnTo>
                    <a:lnTo>
                      <a:pt x="224585" y="54398"/>
                    </a:lnTo>
                    <a:lnTo>
                      <a:pt x="208530" y="48561"/>
                    </a:lnTo>
                    <a:close/>
                  </a:path>
                  <a:path w="556895" h="205739">
                    <a:moveTo>
                      <a:pt x="533226" y="158945"/>
                    </a:moveTo>
                    <a:lnTo>
                      <a:pt x="517172" y="164783"/>
                    </a:lnTo>
                    <a:lnTo>
                      <a:pt x="509874" y="182296"/>
                    </a:lnTo>
                    <a:lnTo>
                      <a:pt x="517172" y="199808"/>
                    </a:lnTo>
                    <a:lnTo>
                      <a:pt x="533226" y="205646"/>
                    </a:lnTo>
                    <a:lnTo>
                      <a:pt x="549281" y="199808"/>
                    </a:lnTo>
                    <a:lnTo>
                      <a:pt x="556578" y="182296"/>
                    </a:lnTo>
                    <a:lnTo>
                      <a:pt x="549281" y="164783"/>
                    </a:lnTo>
                    <a:lnTo>
                      <a:pt x="533226" y="158945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24" name="object 327"/>
              <p:cNvSpPr txBox="1"/>
              <p:nvPr/>
            </p:nvSpPr>
            <p:spPr>
              <a:xfrm>
                <a:off x="4276950" y="1851287"/>
                <a:ext cx="54694" cy="85641"/>
              </a:xfrm>
              <a:prstGeom prst="rect">
                <a:avLst/>
              </a:prstGeom>
            </p:spPr>
            <p:txBody>
              <a:bodyPr vert="horz" wrap="square" lIns="0" tIns="8930" rIns="0" bIns="0" rtlCol="0">
                <a:spAutoFit/>
              </a:bodyPr>
              <a:lstStyle/>
              <a:p>
                <a:pPr marL="7441">
                  <a:spcBef>
                    <a:spcPts val="70"/>
                  </a:spcBef>
                </a:pPr>
                <a:r>
                  <a:rPr sz="498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T</a:t>
                </a:r>
                <a:endParaRPr sz="498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025" name="object 328"/>
              <p:cNvSpPr txBox="1"/>
              <p:nvPr/>
            </p:nvSpPr>
            <p:spPr>
              <a:xfrm>
                <a:off x="4227545" y="1767584"/>
                <a:ext cx="455786" cy="127045"/>
              </a:xfrm>
              <a:prstGeom prst="rect">
                <a:avLst/>
              </a:prstGeom>
            </p:spPr>
            <p:txBody>
              <a:bodyPr vert="horz" wrap="square" lIns="0" tIns="9674" rIns="0" bIns="0" rtlCol="0">
                <a:spAutoFit/>
              </a:bodyPr>
              <a:lstStyle/>
              <a:p>
                <a:pPr marL="7441">
                  <a:spcBef>
                    <a:spcPts val="76"/>
                  </a:spcBef>
                </a:pPr>
                <a:r>
                  <a:rPr sz="762" spc="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q</a:t>
                </a:r>
                <a:r>
                  <a:rPr sz="762" spc="9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 </a:t>
                </a:r>
                <a:r>
                  <a:rPr sz="762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(GeV/c)</a:t>
                </a:r>
                <a:endParaRPr sz="762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026" name="object 329"/>
              <p:cNvSpPr/>
              <p:nvPr/>
            </p:nvSpPr>
            <p:spPr>
              <a:xfrm>
                <a:off x="4726759" y="723455"/>
                <a:ext cx="903759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542415" h="1601470">
                    <a:moveTo>
                      <a:pt x="0" y="1601411"/>
                    </a:moveTo>
                    <a:lnTo>
                      <a:pt x="1541922" y="1601411"/>
                    </a:lnTo>
                    <a:lnTo>
                      <a:pt x="1541922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27" name="object 330"/>
              <p:cNvSpPr/>
              <p:nvPr/>
            </p:nvSpPr>
            <p:spPr>
              <a:xfrm>
                <a:off x="4726759" y="723455"/>
                <a:ext cx="903759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542415" h="1601470">
                    <a:moveTo>
                      <a:pt x="0" y="1601411"/>
                    </a:moveTo>
                    <a:lnTo>
                      <a:pt x="1541922" y="1601411"/>
                    </a:lnTo>
                    <a:lnTo>
                      <a:pt x="1541922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28" name="object 331"/>
              <p:cNvSpPr/>
              <p:nvPr/>
            </p:nvSpPr>
            <p:spPr>
              <a:xfrm>
                <a:off x="4726759" y="723455"/>
                <a:ext cx="903759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542415" h="1601470">
                    <a:moveTo>
                      <a:pt x="0" y="1601411"/>
                    </a:moveTo>
                    <a:lnTo>
                      <a:pt x="1541922" y="1601411"/>
                    </a:lnTo>
                    <a:lnTo>
                      <a:pt x="1541922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29" name="object 332"/>
              <p:cNvSpPr/>
              <p:nvPr/>
            </p:nvSpPr>
            <p:spPr>
              <a:xfrm>
                <a:off x="4726759" y="723455"/>
                <a:ext cx="903759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w="1542415" h="1601470">
                    <a:moveTo>
                      <a:pt x="0" y="1601411"/>
                    </a:moveTo>
                    <a:lnTo>
                      <a:pt x="1541922" y="1601411"/>
                    </a:lnTo>
                    <a:lnTo>
                      <a:pt x="1541922" y="0"/>
                    </a:lnTo>
                    <a:lnTo>
                      <a:pt x="0" y="0"/>
                    </a:lnTo>
                    <a:lnTo>
                      <a:pt x="0" y="160141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30" name="object 333"/>
              <p:cNvSpPr/>
              <p:nvPr/>
            </p:nvSpPr>
            <p:spPr>
              <a:xfrm>
                <a:off x="4726759" y="1661782"/>
                <a:ext cx="903759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42415">
                    <a:moveTo>
                      <a:pt x="0" y="0"/>
                    </a:moveTo>
                    <a:lnTo>
                      <a:pt x="154192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31" name="object 334"/>
              <p:cNvSpPr/>
              <p:nvPr/>
            </p:nvSpPr>
            <p:spPr>
              <a:xfrm>
                <a:off x="4764409" y="1626053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0977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32" name="object 335"/>
              <p:cNvSpPr/>
              <p:nvPr/>
            </p:nvSpPr>
            <p:spPr>
              <a:xfrm>
                <a:off x="4802050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33" name="object 336"/>
              <p:cNvSpPr/>
              <p:nvPr/>
            </p:nvSpPr>
            <p:spPr>
              <a:xfrm>
                <a:off x="4839691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34" name="object 337"/>
              <p:cNvSpPr/>
              <p:nvPr/>
            </p:nvSpPr>
            <p:spPr>
              <a:xfrm>
                <a:off x="4877341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35" name="object 338"/>
              <p:cNvSpPr/>
              <p:nvPr/>
            </p:nvSpPr>
            <p:spPr>
              <a:xfrm>
                <a:off x="4914983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36" name="object 339"/>
              <p:cNvSpPr/>
              <p:nvPr/>
            </p:nvSpPr>
            <p:spPr>
              <a:xfrm>
                <a:off x="4952633" y="1626053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0977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37" name="object 340"/>
              <p:cNvSpPr/>
              <p:nvPr/>
            </p:nvSpPr>
            <p:spPr>
              <a:xfrm>
                <a:off x="4990274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38" name="object 341"/>
              <p:cNvSpPr/>
              <p:nvPr/>
            </p:nvSpPr>
            <p:spPr>
              <a:xfrm>
                <a:off x="5027915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39" name="object 342"/>
              <p:cNvSpPr/>
              <p:nvPr/>
            </p:nvSpPr>
            <p:spPr>
              <a:xfrm>
                <a:off x="5065566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40" name="object 343"/>
              <p:cNvSpPr/>
              <p:nvPr/>
            </p:nvSpPr>
            <p:spPr>
              <a:xfrm>
                <a:off x="5103207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41" name="object 344"/>
              <p:cNvSpPr/>
              <p:nvPr/>
            </p:nvSpPr>
            <p:spPr>
              <a:xfrm>
                <a:off x="5140848" y="1626053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0977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42" name="object 345"/>
              <p:cNvSpPr/>
              <p:nvPr/>
            </p:nvSpPr>
            <p:spPr>
              <a:xfrm>
                <a:off x="5178498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43" name="object 346"/>
              <p:cNvSpPr/>
              <p:nvPr/>
            </p:nvSpPr>
            <p:spPr>
              <a:xfrm>
                <a:off x="5216140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44" name="object 347"/>
              <p:cNvSpPr/>
              <p:nvPr/>
            </p:nvSpPr>
            <p:spPr>
              <a:xfrm>
                <a:off x="5253789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45" name="object 348"/>
              <p:cNvSpPr/>
              <p:nvPr/>
            </p:nvSpPr>
            <p:spPr>
              <a:xfrm>
                <a:off x="5291430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46" name="object 349"/>
              <p:cNvSpPr/>
              <p:nvPr/>
            </p:nvSpPr>
            <p:spPr>
              <a:xfrm>
                <a:off x="5329072" y="1626053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0977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47" name="object 350"/>
              <p:cNvSpPr/>
              <p:nvPr/>
            </p:nvSpPr>
            <p:spPr>
              <a:xfrm>
                <a:off x="5366722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48" name="object 351"/>
              <p:cNvSpPr/>
              <p:nvPr/>
            </p:nvSpPr>
            <p:spPr>
              <a:xfrm>
                <a:off x="5404363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49" name="object 352"/>
              <p:cNvSpPr/>
              <p:nvPr/>
            </p:nvSpPr>
            <p:spPr>
              <a:xfrm>
                <a:off x="5442013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50" name="object 353"/>
              <p:cNvSpPr/>
              <p:nvPr/>
            </p:nvSpPr>
            <p:spPr>
              <a:xfrm>
                <a:off x="5479655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51" name="object 354"/>
              <p:cNvSpPr/>
              <p:nvPr/>
            </p:nvSpPr>
            <p:spPr>
              <a:xfrm>
                <a:off x="5517296" y="1626053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0977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52" name="object 355"/>
              <p:cNvSpPr/>
              <p:nvPr/>
            </p:nvSpPr>
            <p:spPr>
              <a:xfrm>
                <a:off x="4764409" y="1626053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0977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53" name="object 356"/>
              <p:cNvSpPr/>
              <p:nvPr/>
            </p:nvSpPr>
            <p:spPr>
              <a:xfrm>
                <a:off x="4726758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54" name="object 357"/>
              <p:cNvSpPr/>
              <p:nvPr/>
            </p:nvSpPr>
            <p:spPr>
              <a:xfrm>
                <a:off x="5517296" y="1626053"/>
                <a:ext cx="0" cy="36090"/>
              </a:xfrm>
              <a:custGeom>
                <a:avLst/>
                <a:gdLst/>
                <a:ahLst/>
                <a:cxnLst/>
                <a:rect l="l" t="t" r="r" b="b"/>
                <a:pathLst>
                  <a:path h="61594">
                    <a:moveTo>
                      <a:pt x="0" y="0"/>
                    </a:moveTo>
                    <a:lnTo>
                      <a:pt x="0" y="60977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55" name="object 358"/>
              <p:cNvSpPr/>
              <p:nvPr/>
            </p:nvSpPr>
            <p:spPr>
              <a:xfrm>
                <a:off x="5554946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56" name="object 359"/>
              <p:cNvSpPr/>
              <p:nvPr/>
            </p:nvSpPr>
            <p:spPr>
              <a:xfrm>
                <a:off x="5592587" y="1643918"/>
                <a:ext cx="0" cy="18231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0" y="0"/>
                    </a:moveTo>
                    <a:lnTo>
                      <a:pt x="0" y="3048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57" name="object 360"/>
              <p:cNvSpPr/>
              <p:nvPr/>
            </p:nvSpPr>
            <p:spPr>
              <a:xfrm>
                <a:off x="4726758" y="723455"/>
                <a:ext cx="0" cy="938361"/>
              </a:xfrm>
              <a:custGeom>
                <a:avLst/>
                <a:gdLst/>
                <a:ahLst/>
                <a:cxnLst/>
                <a:rect l="l" t="t" r="r" b="b"/>
                <a:pathLst>
                  <a:path h="1601470">
                    <a:moveTo>
                      <a:pt x="0" y="1601411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58" name="object 361"/>
              <p:cNvSpPr/>
              <p:nvPr/>
            </p:nvSpPr>
            <p:spPr>
              <a:xfrm>
                <a:off x="4726758" y="1575609"/>
                <a:ext cx="21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6829">
                    <a:moveTo>
                      <a:pt x="36456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59" name="object 362"/>
              <p:cNvSpPr/>
              <p:nvPr/>
            </p:nvSpPr>
            <p:spPr>
              <a:xfrm>
                <a:off x="4726759" y="1527735"/>
                <a:ext cx="10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415">
                    <a:moveTo>
                      <a:pt x="18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60" name="object 363"/>
              <p:cNvSpPr/>
              <p:nvPr/>
            </p:nvSpPr>
            <p:spPr>
              <a:xfrm>
                <a:off x="4726759" y="1479861"/>
                <a:ext cx="10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415">
                    <a:moveTo>
                      <a:pt x="18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61" name="object 364"/>
              <p:cNvSpPr/>
              <p:nvPr/>
            </p:nvSpPr>
            <p:spPr>
              <a:xfrm>
                <a:off x="4726759" y="1431987"/>
                <a:ext cx="10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415">
                    <a:moveTo>
                      <a:pt x="18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62" name="object 365"/>
              <p:cNvSpPr/>
              <p:nvPr/>
            </p:nvSpPr>
            <p:spPr>
              <a:xfrm>
                <a:off x="4726758" y="1384113"/>
                <a:ext cx="21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6829">
                    <a:moveTo>
                      <a:pt x="36456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63" name="object 366"/>
              <p:cNvSpPr/>
              <p:nvPr/>
            </p:nvSpPr>
            <p:spPr>
              <a:xfrm>
                <a:off x="4726759" y="1336238"/>
                <a:ext cx="10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415">
                    <a:moveTo>
                      <a:pt x="18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64" name="object 367"/>
              <p:cNvSpPr/>
              <p:nvPr/>
            </p:nvSpPr>
            <p:spPr>
              <a:xfrm>
                <a:off x="4726759" y="1288365"/>
                <a:ext cx="10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415">
                    <a:moveTo>
                      <a:pt x="18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65" name="object 368"/>
              <p:cNvSpPr/>
              <p:nvPr/>
            </p:nvSpPr>
            <p:spPr>
              <a:xfrm>
                <a:off x="4726759" y="1240491"/>
                <a:ext cx="10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415">
                    <a:moveTo>
                      <a:pt x="18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66" name="object 369"/>
              <p:cNvSpPr/>
              <p:nvPr/>
            </p:nvSpPr>
            <p:spPr>
              <a:xfrm>
                <a:off x="4726758" y="1192617"/>
                <a:ext cx="21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6829">
                    <a:moveTo>
                      <a:pt x="36456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67" name="object 370"/>
              <p:cNvSpPr/>
              <p:nvPr/>
            </p:nvSpPr>
            <p:spPr>
              <a:xfrm>
                <a:off x="4726759" y="1144743"/>
                <a:ext cx="10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415">
                    <a:moveTo>
                      <a:pt x="18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68" name="object 371"/>
              <p:cNvSpPr/>
              <p:nvPr/>
            </p:nvSpPr>
            <p:spPr>
              <a:xfrm>
                <a:off x="4726759" y="1096869"/>
                <a:ext cx="10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415">
                    <a:moveTo>
                      <a:pt x="18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69" name="object 372"/>
              <p:cNvSpPr/>
              <p:nvPr/>
            </p:nvSpPr>
            <p:spPr>
              <a:xfrm>
                <a:off x="4726759" y="1048992"/>
                <a:ext cx="10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415">
                    <a:moveTo>
                      <a:pt x="18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70" name="object 373"/>
              <p:cNvSpPr/>
              <p:nvPr/>
            </p:nvSpPr>
            <p:spPr>
              <a:xfrm>
                <a:off x="4726758" y="1001118"/>
                <a:ext cx="21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6829">
                    <a:moveTo>
                      <a:pt x="36456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71" name="object 374"/>
              <p:cNvSpPr/>
              <p:nvPr/>
            </p:nvSpPr>
            <p:spPr>
              <a:xfrm>
                <a:off x="4726759" y="953245"/>
                <a:ext cx="10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415">
                    <a:moveTo>
                      <a:pt x="18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72" name="object 375"/>
              <p:cNvSpPr/>
              <p:nvPr/>
            </p:nvSpPr>
            <p:spPr>
              <a:xfrm>
                <a:off x="4726759" y="905371"/>
                <a:ext cx="10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415">
                    <a:moveTo>
                      <a:pt x="18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73" name="object 376"/>
              <p:cNvSpPr/>
              <p:nvPr/>
            </p:nvSpPr>
            <p:spPr>
              <a:xfrm>
                <a:off x="4726759" y="857497"/>
                <a:ext cx="10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415">
                    <a:moveTo>
                      <a:pt x="18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74" name="object 377"/>
              <p:cNvSpPr/>
              <p:nvPr/>
            </p:nvSpPr>
            <p:spPr>
              <a:xfrm>
                <a:off x="4726758" y="809623"/>
                <a:ext cx="21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6829">
                    <a:moveTo>
                      <a:pt x="36456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75" name="object 378"/>
              <p:cNvSpPr/>
              <p:nvPr/>
            </p:nvSpPr>
            <p:spPr>
              <a:xfrm>
                <a:off x="4726758" y="1575609"/>
                <a:ext cx="21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6829">
                    <a:moveTo>
                      <a:pt x="36456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76" name="object 379"/>
              <p:cNvSpPr/>
              <p:nvPr/>
            </p:nvSpPr>
            <p:spPr>
              <a:xfrm>
                <a:off x="4726759" y="1623483"/>
                <a:ext cx="10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415">
                    <a:moveTo>
                      <a:pt x="18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77" name="object 380"/>
              <p:cNvSpPr/>
              <p:nvPr/>
            </p:nvSpPr>
            <p:spPr>
              <a:xfrm>
                <a:off x="4726758" y="809623"/>
                <a:ext cx="21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6829">
                    <a:moveTo>
                      <a:pt x="36456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78" name="object 381"/>
              <p:cNvSpPr/>
              <p:nvPr/>
            </p:nvSpPr>
            <p:spPr>
              <a:xfrm>
                <a:off x="4726759" y="761749"/>
                <a:ext cx="10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415">
                    <a:moveTo>
                      <a:pt x="18220" y="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79" name="object 382"/>
              <p:cNvSpPr/>
              <p:nvPr/>
            </p:nvSpPr>
            <p:spPr>
              <a:xfrm>
                <a:off x="4726759" y="1192617"/>
                <a:ext cx="903759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42415">
                    <a:moveTo>
                      <a:pt x="0" y="0"/>
                    </a:moveTo>
                    <a:lnTo>
                      <a:pt x="1541922" y="0"/>
                    </a:lnTo>
                  </a:path>
                </a:pathLst>
              </a:custGeom>
              <a:ln w="5568">
                <a:solidFill>
                  <a:srgbClr val="333333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80" name="object 383"/>
              <p:cNvSpPr/>
              <p:nvPr/>
            </p:nvSpPr>
            <p:spPr>
              <a:xfrm>
                <a:off x="4893284" y="1553707"/>
                <a:ext cx="362024" cy="61392"/>
              </a:xfrm>
              <a:custGeom>
                <a:avLst/>
                <a:gdLst/>
                <a:ahLst/>
                <a:cxnLst/>
                <a:rect l="l" t="t" r="r" b="b"/>
                <a:pathLst>
                  <a:path w="617854" h="104775">
                    <a:moveTo>
                      <a:pt x="184911" y="0"/>
                    </a:moveTo>
                    <a:lnTo>
                      <a:pt x="0" y="1996"/>
                    </a:lnTo>
                    <a:lnTo>
                      <a:pt x="0" y="104377"/>
                    </a:lnTo>
                    <a:lnTo>
                      <a:pt x="617820" y="104377"/>
                    </a:lnTo>
                    <a:lnTo>
                      <a:pt x="617820" y="4133"/>
                    </a:lnTo>
                    <a:lnTo>
                      <a:pt x="184911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81" name="object 384"/>
              <p:cNvSpPr/>
              <p:nvPr/>
            </p:nvSpPr>
            <p:spPr>
              <a:xfrm>
                <a:off x="4869058" y="1066578"/>
                <a:ext cx="0" cy="84460"/>
              </a:xfrm>
              <a:custGeom>
                <a:avLst/>
                <a:gdLst/>
                <a:ahLst/>
                <a:cxnLst/>
                <a:rect l="l" t="t" r="r" b="b"/>
                <a:pathLst>
                  <a:path h="144144">
                    <a:moveTo>
                      <a:pt x="0" y="143869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82" name="object 385"/>
              <p:cNvSpPr/>
              <p:nvPr/>
            </p:nvSpPr>
            <p:spPr>
              <a:xfrm>
                <a:off x="4861453" y="1066577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83" name="object 386"/>
              <p:cNvSpPr/>
              <p:nvPr/>
            </p:nvSpPr>
            <p:spPr>
              <a:xfrm>
                <a:off x="4869058" y="1173679"/>
                <a:ext cx="0" cy="84460"/>
              </a:xfrm>
              <a:custGeom>
                <a:avLst/>
                <a:gdLst/>
                <a:ahLst/>
                <a:cxnLst/>
                <a:rect l="l" t="t" r="r" b="b"/>
                <a:pathLst>
                  <a:path h="144144">
                    <a:moveTo>
                      <a:pt x="0" y="0"/>
                    </a:moveTo>
                    <a:lnTo>
                      <a:pt x="0" y="143869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84" name="object 387"/>
              <p:cNvSpPr/>
              <p:nvPr/>
            </p:nvSpPr>
            <p:spPr>
              <a:xfrm>
                <a:off x="4861453" y="1257977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85" name="object 388"/>
              <p:cNvSpPr/>
              <p:nvPr/>
            </p:nvSpPr>
            <p:spPr>
              <a:xfrm>
                <a:off x="4977466" y="1210287"/>
                <a:ext cx="0" cy="86692"/>
              </a:xfrm>
              <a:custGeom>
                <a:avLst/>
                <a:gdLst/>
                <a:ahLst/>
                <a:cxnLst/>
                <a:rect l="l" t="t" r="r" b="b"/>
                <a:pathLst>
                  <a:path h="147955">
                    <a:moveTo>
                      <a:pt x="0" y="147420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86" name="object 389"/>
              <p:cNvSpPr/>
              <p:nvPr/>
            </p:nvSpPr>
            <p:spPr>
              <a:xfrm>
                <a:off x="4969870" y="1210287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87" name="object 390"/>
              <p:cNvSpPr/>
              <p:nvPr/>
            </p:nvSpPr>
            <p:spPr>
              <a:xfrm>
                <a:off x="4977466" y="1319470"/>
                <a:ext cx="0" cy="86692"/>
              </a:xfrm>
              <a:custGeom>
                <a:avLst/>
                <a:gdLst/>
                <a:ahLst/>
                <a:cxnLst/>
                <a:rect l="l" t="t" r="r" b="b"/>
                <a:pathLst>
                  <a:path h="147955">
                    <a:moveTo>
                      <a:pt x="0" y="0"/>
                    </a:moveTo>
                    <a:lnTo>
                      <a:pt x="0" y="14742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88" name="object 391"/>
              <p:cNvSpPr/>
              <p:nvPr/>
            </p:nvSpPr>
            <p:spPr>
              <a:xfrm>
                <a:off x="4969870" y="1405849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89" name="object 392"/>
              <p:cNvSpPr/>
              <p:nvPr/>
            </p:nvSpPr>
            <p:spPr>
              <a:xfrm>
                <a:off x="5230706" y="883905"/>
                <a:ext cx="0" cy="79251"/>
              </a:xfrm>
              <a:custGeom>
                <a:avLst/>
                <a:gdLst/>
                <a:ahLst/>
                <a:cxnLst/>
                <a:rect l="l" t="t" r="r" b="b"/>
                <a:pathLst>
                  <a:path h="135255">
                    <a:moveTo>
                      <a:pt x="0" y="135179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90" name="object 393"/>
              <p:cNvSpPr/>
              <p:nvPr/>
            </p:nvSpPr>
            <p:spPr>
              <a:xfrm>
                <a:off x="5223109" y="883905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91" name="object 394"/>
              <p:cNvSpPr/>
              <p:nvPr/>
            </p:nvSpPr>
            <p:spPr>
              <a:xfrm>
                <a:off x="5230706" y="985917"/>
                <a:ext cx="0" cy="79251"/>
              </a:xfrm>
              <a:custGeom>
                <a:avLst/>
                <a:gdLst/>
                <a:ahLst/>
                <a:cxnLst/>
                <a:rect l="l" t="t" r="r" b="b"/>
                <a:pathLst>
                  <a:path h="135255">
                    <a:moveTo>
                      <a:pt x="0" y="0"/>
                    </a:moveTo>
                    <a:lnTo>
                      <a:pt x="0" y="135179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92" name="object 395"/>
              <p:cNvSpPr/>
              <p:nvPr/>
            </p:nvSpPr>
            <p:spPr>
              <a:xfrm>
                <a:off x="5223109" y="1065124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93" name="object 396"/>
              <p:cNvSpPr/>
              <p:nvPr/>
            </p:nvSpPr>
            <p:spPr>
              <a:xfrm>
                <a:off x="4855371" y="1148596"/>
                <a:ext cx="27533" cy="27533"/>
              </a:xfrm>
              <a:custGeom>
                <a:avLst/>
                <a:gdLst/>
                <a:ahLst/>
                <a:cxnLst/>
                <a:rect l="l" t="t" r="r" b="b"/>
                <a:pathLst>
                  <a:path w="46990" h="46989">
                    <a:moveTo>
                      <a:pt x="0" y="23349"/>
                    </a:moveTo>
                    <a:lnTo>
                      <a:pt x="7297" y="5837"/>
                    </a:lnTo>
                    <a:lnTo>
                      <a:pt x="23351" y="0"/>
                    </a:lnTo>
                    <a:lnTo>
                      <a:pt x="39405" y="5837"/>
                    </a:lnTo>
                    <a:lnTo>
                      <a:pt x="46703" y="23349"/>
                    </a:lnTo>
                    <a:lnTo>
                      <a:pt x="39405" y="40862"/>
                    </a:lnTo>
                    <a:lnTo>
                      <a:pt x="23351" y="46699"/>
                    </a:lnTo>
                    <a:lnTo>
                      <a:pt x="7297" y="40862"/>
                    </a:lnTo>
                    <a:lnTo>
                      <a:pt x="0" y="23349"/>
                    </a:lnTo>
                    <a:close/>
                  </a:path>
                </a:pathLst>
              </a:custGeom>
              <a:ln w="5568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94" name="object 397"/>
              <p:cNvSpPr/>
              <p:nvPr/>
            </p:nvSpPr>
            <p:spPr>
              <a:xfrm>
                <a:off x="4963788" y="1294386"/>
                <a:ext cx="27533" cy="27533"/>
              </a:xfrm>
              <a:custGeom>
                <a:avLst/>
                <a:gdLst/>
                <a:ahLst/>
                <a:cxnLst/>
                <a:rect l="l" t="t" r="r" b="b"/>
                <a:pathLst>
                  <a:path w="46990" h="46989">
                    <a:moveTo>
                      <a:pt x="0" y="23349"/>
                    </a:moveTo>
                    <a:lnTo>
                      <a:pt x="7297" y="5837"/>
                    </a:lnTo>
                    <a:lnTo>
                      <a:pt x="23351" y="0"/>
                    </a:lnTo>
                    <a:lnTo>
                      <a:pt x="39405" y="5837"/>
                    </a:lnTo>
                    <a:lnTo>
                      <a:pt x="46703" y="23349"/>
                    </a:lnTo>
                    <a:lnTo>
                      <a:pt x="39405" y="40862"/>
                    </a:lnTo>
                    <a:lnTo>
                      <a:pt x="23351" y="46699"/>
                    </a:lnTo>
                    <a:lnTo>
                      <a:pt x="7297" y="40862"/>
                    </a:lnTo>
                    <a:lnTo>
                      <a:pt x="0" y="23349"/>
                    </a:lnTo>
                    <a:close/>
                  </a:path>
                </a:pathLst>
              </a:custGeom>
              <a:ln w="5568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95" name="object 398"/>
              <p:cNvSpPr/>
              <p:nvPr/>
            </p:nvSpPr>
            <p:spPr>
              <a:xfrm>
                <a:off x="5217027" y="960834"/>
                <a:ext cx="27533" cy="27533"/>
              </a:xfrm>
              <a:custGeom>
                <a:avLst/>
                <a:gdLst/>
                <a:ahLst/>
                <a:cxnLst/>
                <a:rect l="l" t="t" r="r" b="b"/>
                <a:pathLst>
                  <a:path w="46990" h="46989">
                    <a:moveTo>
                      <a:pt x="0" y="23355"/>
                    </a:moveTo>
                    <a:lnTo>
                      <a:pt x="7297" y="5838"/>
                    </a:lnTo>
                    <a:lnTo>
                      <a:pt x="23351" y="0"/>
                    </a:lnTo>
                    <a:lnTo>
                      <a:pt x="39405" y="5838"/>
                    </a:lnTo>
                    <a:lnTo>
                      <a:pt x="46703" y="23355"/>
                    </a:lnTo>
                    <a:lnTo>
                      <a:pt x="39405" y="40863"/>
                    </a:lnTo>
                    <a:lnTo>
                      <a:pt x="23351" y="46699"/>
                    </a:lnTo>
                    <a:lnTo>
                      <a:pt x="7297" y="40863"/>
                    </a:lnTo>
                    <a:lnTo>
                      <a:pt x="0" y="23355"/>
                    </a:lnTo>
                    <a:close/>
                  </a:path>
                </a:pathLst>
              </a:custGeom>
              <a:ln w="5568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96" name="object 399"/>
              <p:cNvSpPr/>
              <p:nvPr/>
            </p:nvSpPr>
            <p:spPr>
              <a:xfrm>
                <a:off x="4893282" y="1040831"/>
                <a:ext cx="0" cy="61764"/>
              </a:xfrm>
              <a:custGeom>
                <a:avLst/>
                <a:gdLst/>
                <a:ahLst/>
                <a:cxnLst/>
                <a:rect l="l" t="t" r="r" b="b"/>
                <a:pathLst>
                  <a:path h="105410">
                    <a:moveTo>
                      <a:pt x="0" y="104905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97" name="object 400"/>
              <p:cNvSpPr/>
              <p:nvPr/>
            </p:nvSpPr>
            <p:spPr>
              <a:xfrm>
                <a:off x="4885686" y="1040831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98" name="object 401"/>
              <p:cNvSpPr/>
              <p:nvPr/>
            </p:nvSpPr>
            <p:spPr>
              <a:xfrm>
                <a:off x="4893282" y="1125101"/>
                <a:ext cx="0" cy="61764"/>
              </a:xfrm>
              <a:custGeom>
                <a:avLst/>
                <a:gdLst/>
                <a:ahLst/>
                <a:cxnLst/>
                <a:rect l="l" t="t" r="r" b="b"/>
                <a:pathLst>
                  <a:path h="105410">
                    <a:moveTo>
                      <a:pt x="0" y="0"/>
                    </a:moveTo>
                    <a:lnTo>
                      <a:pt x="0" y="104902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99" name="object 402"/>
              <p:cNvSpPr/>
              <p:nvPr/>
            </p:nvSpPr>
            <p:spPr>
              <a:xfrm>
                <a:off x="4885686" y="1186567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00" name="object 403"/>
              <p:cNvSpPr/>
              <p:nvPr/>
            </p:nvSpPr>
            <p:spPr>
              <a:xfrm>
                <a:off x="5001629" y="1233606"/>
                <a:ext cx="0" cy="62508"/>
              </a:xfrm>
              <a:custGeom>
                <a:avLst/>
                <a:gdLst/>
                <a:ahLst/>
                <a:cxnLst/>
                <a:rect l="l" t="t" r="r" b="b"/>
                <a:pathLst>
                  <a:path h="106680">
                    <a:moveTo>
                      <a:pt x="0" y="106078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01" name="object 404"/>
              <p:cNvSpPr/>
              <p:nvPr/>
            </p:nvSpPr>
            <p:spPr>
              <a:xfrm>
                <a:off x="4994033" y="1233606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02" name="object 405"/>
              <p:cNvSpPr/>
              <p:nvPr/>
            </p:nvSpPr>
            <p:spPr>
              <a:xfrm>
                <a:off x="5001629" y="1318564"/>
                <a:ext cx="0" cy="62508"/>
              </a:xfrm>
              <a:custGeom>
                <a:avLst/>
                <a:gdLst/>
                <a:ahLst/>
                <a:cxnLst/>
                <a:rect l="l" t="t" r="r" b="b"/>
                <a:pathLst>
                  <a:path h="106680">
                    <a:moveTo>
                      <a:pt x="0" y="0"/>
                    </a:moveTo>
                    <a:lnTo>
                      <a:pt x="0" y="106078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03" name="object 406"/>
              <p:cNvSpPr/>
              <p:nvPr/>
            </p:nvSpPr>
            <p:spPr>
              <a:xfrm>
                <a:off x="4994033" y="1380719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04" name="object 407"/>
              <p:cNvSpPr/>
              <p:nvPr/>
            </p:nvSpPr>
            <p:spPr>
              <a:xfrm>
                <a:off x="5255286" y="935721"/>
                <a:ext cx="0" cy="57671"/>
              </a:xfrm>
              <a:custGeom>
                <a:avLst/>
                <a:gdLst/>
                <a:ahLst/>
                <a:cxnLst/>
                <a:rect l="l" t="t" r="r" b="b"/>
                <a:pathLst>
                  <a:path h="98425">
                    <a:moveTo>
                      <a:pt x="0" y="98262"/>
                    </a:moveTo>
                    <a:lnTo>
                      <a:pt x="0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05" name="object 408"/>
              <p:cNvSpPr/>
              <p:nvPr/>
            </p:nvSpPr>
            <p:spPr>
              <a:xfrm>
                <a:off x="5247681" y="935721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06" name="object 409"/>
              <p:cNvSpPr/>
              <p:nvPr/>
            </p:nvSpPr>
            <p:spPr>
              <a:xfrm>
                <a:off x="5255286" y="1016102"/>
                <a:ext cx="0" cy="57671"/>
              </a:xfrm>
              <a:custGeom>
                <a:avLst/>
                <a:gdLst/>
                <a:ahLst/>
                <a:cxnLst/>
                <a:rect l="l" t="t" r="r" b="b"/>
                <a:pathLst>
                  <a:path h="98425">
                    <a:moveTo>
                      <a:pt x="0" y="0"/>
                    </a:moveTo>
                    <a:lnTo>
                      <a:pt x="0" y="98274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07" name="object 410"/>
              <p:cNvSpPr/>
              <p:nvPr/>
            </p:nvSpPr>
            <p:spPr>
              <a:xfrm>
                <a:off x="5247681" y="1073685"/>
                <a:ext cx="15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034">
                    <a:moveTo>
                      <a:pt x="0" y="0"/>
                    </a:moveTo>
                    <a:lnTo>
                      <a:pt x="25942" y="0"/>
                    </a:lnTo>
                  </a:path>
                </a:pathLst>
              </a:custGeom>
              <a:ln w="556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08" name="object 411"/>
              <p:cNvSpPr/>
              <p:nvPr/>
            </p:nvSpPr>
            <p:spPr>
              <a:xfrm>
                <a:off x="4879605" y="991018"/>
                <a:ext cx="389558" cy="330026"/>
              </a:xfrm>
              <a:custGeom>
                <a:avLst/>
                <a:gdLst/>
                <a:ahLst/>
                <a:cxnLst/>
                <a:rect l="l" t="t" r="r" b="b"/>
                <a:pathLst>
                  <a:path w="664845" h="563244">
                    <a:moveTo>
                      <a:pt x="23351" y="186026"/>
                    </a:moveTo>
                    <a:lnTo>
                      <a:pt x="7297" y="191863"/>
                    </a:lnTo>
                    <a:lnTo>
                      <a:pt x="0" y="209376"/>
                    </a:lnTo>
                    <a:lnTo>
                      <a:pt x="7297" y="226888"/>
                    </a:lnTo>
                    <a:lnTo>
                      <a:pt x="23351" y="232725"/>
                    </a:lnTo>
                    <a:lnTo>
                      <a:pt x="39405" y="226888"/>
                    </a:lnTo>
                    <a:lnTo>
                      <a:pt x="46702" y="209376"/>
                    </a:lnTo>
                    <a:lnTo>
                      <a:pt x="39405" y="191863"/>
                    </a:lnTo>
                    <a:lnTo>
                      <a:pt x="23351" y="186026"/>
                    </a:lnTo>
                    <a:close/>
                  </a:path>
                  <a:path w="664845" h="563244">
                    <a:moveTo>
                      <a:pt x="208263" y="516203"/>
                    </a:moveTo>
                    <a:lnTo>
                      <a:pt x="192209" y="522040"/>
                    </a:lnTo>
                    <a:lnTo>
                      <a:pt x="184912" y="539553"/>
                    </a:lnTo>
                    <a:lnTo>
                      <a:pt x="192209" y="557065"/>
                    </a:lnTo>
                    <a:lnTo>
                      <a:pt x="208263" y="562902"/>
                    </a:lnTo>
                    <a:lnTo>
                      <a:pt x="224317" y="557065"/>
                    </a:lnTo>
                    <a:lnTo>
                      <a:pt x="231614" y="539553"/>
                    </a:lnTo>
                    <a:lnTo>
                      <a:pt x="224317" y="522040"/>
                    </a:lnTo>
                    <a:lnTo>
                      <a:pt x="208263" y="516203"/>
                    </a:lnTo>
                    <a:close/>
                  </a:path>
                  <a:path w="664845" h="563244">
                    <a:moveTo>
                      <a:pt x="641163" y="0"/>
                    </a:moveTo>
                    <a:lnTo>
                      <a:pt x="625114" y="5838"/>
                    </a:lnTo>
                    <a:lnTo>
                      <a:pt x="617819" y="23355"/>
                    </a:lnTo>
                    <a:lnTo>
                      <a:pt x="625114" y="40863"/>
                    </a:lnTo>
                    <a:lnTo>
                      <a:pt x="641163" y="46700"/>
                    </a:lnTo>
                    <a:lnTo>
                      <a:pt x="657213" y="40863"/>
                    </a:lnTo>
                    <a:lnTo>
                      <a:pt x="664508" y="23355"/>
                    </a:lnTo>
                    <a:lnTo>
                      <a:pt x="657213" y="5838"/>
                    </a:lnTo>
                    <a:lnTo>
                      <a:pt x="641163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09" name="object 412"/>
              <p:cNvSpPr txBox="1"/>
              <p:nvPr/>
            </p:nvSpPr>
            <p:spPr>
              <a:xfrm>
                <a:off x="5154848" y="1817223"/>
                <a:ext cx="96366" cy="90130"/>
              </a:xfrm>
              <a:prstGeom prst="rect">
                <a:avLst/>
              </a:prstGeom>
            </p:spPr>
            <p:txBody>
              <a:bodyPr vert="horz" wrap="square" lIns="0" tIns="8930" rIns="0" bIns="0" rtlCol="0">
                <a:spAutoFit/>
              </a:bodyPr>
              <a:lstStyle/>
              <a:p>
                <a:pPr marL="7441">
                  <a:spcBef>
                    <a:spcPts val="70"/>
                  </a:spcBef>
                </a:pPr>
                <a:r>
                  <a:rPr sz="527" spc="2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ymbol"/>
                    <a:cs typeface="Symbol"/>
                  </a:rPr>
                  <a:t></a:t>
                </a:r>
                <a:r>
                  <a:rPr sz="527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ymbol"/>
                    <a:cs typeface="Symbol"/>
                  </a:rPr>
                  <a:t></a:t>
                </a:r>
                <a:endParaRPr sz="527">
                  <a:solidFill>
                    <a:schemeClr val="tx1">
                      <a:lumMod val="75000"/>
                      <a:lumOff val="25000"/>
                    </a:schemeClr>
                  </a:solidFill>
                  <a:latin typeface="Symbol"/>
                  <a:cs typeface="Symbol"/>
                </a:endParaRPr>
              </a:p>
            </p:txBody>
          </p:sp>
          <p:sp>
            <p:nvSpPr>
              <p:cNvPr id="2110" name="object 413"/>
              <p:cNvSpPr txBox="1"/>
              <p:nvPr/>
            </p:nvSpPr>
            <p:spPr>
              <a:xfrm>
                <a:off x="4729203" y="1657587"/>
                <a:ext cx="919386" cy="240601"/>
              </a:xfrm>
              <a:prstGeom prst="rect">
                <a:avLst/>
              </a:prstGeom>
            </p:spPr>
            <p:txBody>
              <a:bodyPr vert="horz" wrap="square" lIns="0" tIns="9674" rIns="0" bIns="0" rtlCol="0">
                <a:spAutoFit/>
              </a:bodyPr>
              <a:lstStyle/>
              <a:p>
                <a:pPr marL="7441">
                  <a:lnSpc>
                    <a:spcPts val="893"/>
                  </a:lnSpc>
                  <a:spcBef>
                    <a:spcPts val="76"/>
                  </a:spcBef>
                  <a:tabLst>
                    <a:tab pos="197185" algn="l"/>
                    <a:tab pos="383580" algn="l"/>
                    <a:tab pos="569603" algn="l"/>
                    <a:tab pos="759719" algn="l"/>
                  </a:tabLst>
                </a:pPr>
                <a:r>
                  <a:rPr sz="791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4	5	6	7	8</a:t>
                </a:r>
                <a:endParaRPr sz="79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  <a:p>
                <a:pPr marL="341539">
                  <a:lnSpc>
                    <a:spcPts val="893"/>
                  </a:lnSpc>
                  <a:tabLst>
                    <a:tab pos="542071" algn="l"/>
                  </a:tabLst>
                </a:pPr>
                <a:r>
                  <a:rPr sz="791" spc="1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M	</a:t>
                </a:r>
                <a:r>
                  <a:rPr sz="791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(GeV/</a:t>
                </a:r>
                <a:r>
                  <a:rPr sz="791" spc="-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c</a:t>
                </a:r>
                <a:r>
                  <a:rPr sz="791" baseline="3703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2</a:t>
                </a:r>
                <a:r>
                  <a:rPr sz="791" spc="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)</a:t>
                </a:r>
                <a:endParaRPr sz="79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111" name="object 477"/>
              <p:cNvSpPr/>
              <p:nvPr/>
            </p:nvSpPr>
            <p:spPr>
              <a:xfrm>
                <a:off x="3034954" y="665560"/>
                <a:ext cx="2372534" cy="3651325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12" name="object 479"/>
              <p:cNvSpPr/>
              <p:nvPr/>
            </p:nvSpPr>
            <p:spPr>
              <a:xfrm>
                <a:off x="3727400" y="2268692"/>
                <a:ext cx="24557" cy="1553021"/>
              </a:xfrm>
              <a:custGeom>
                <a:avLst/>
                <a:gdLst/>
                <a:ahLst/>
                <a:cxnLst/>
                <a:rect l="l" t="t" r="r" b="b"/>
                <a:pathLst>
                  <a:path w="41910" h="2650490">
                    <a:moveTo>
                      <a:pt x="0" y="2650330"/>
                    </a:moveTo>
                    <a:lnTo>
                      <a:pt x="41595" y="2650330"/>
                    </a:lnTo>
                    <a:lnTo>
                      <a:pt x="41595" y="0"/>
                    </a:lnTo>
                    <a:lnTo>
                      <a:pt x="0" y="0"/>
                    </a:lnTo>
                    <a:lnTo>
                      <a:pt x="0" y="26503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13" name="object 480"/>
              <p:cNvSpPr/>
              <p:nvPr/>
            </p:nvSpPr>
            <p:spPr>
              <a:xfrm>
                <a:off x="3727400" y="3041110"/>
                <a:ext cx="24557" cy="5581"/>
              </a:xfrm>
              <a:custGeom>
                <a:avLst/>
                <a:gdLst/>
                <a:ahLst/>
                <a:cxnLst/>
                <a:rect l="l" t="t" r="r" b="b"/>
                <a:pathLst>
                  <a:path w="41910" h="9525">
                    <a:moveTo>
                      <a:pt x="0" y="0"/>
                    </a:moveTo>
                    <a:lnTo>
                      <a:pt x="0" y="9200"/>
                    </a:lnTo>
                    <a:lnTo>
                      <a:pt x="41595" y="9200"/>
                    </a:lnTo>
                    <a:lnTo>
                      <a:pt x="415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33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14" name="object 481"/>
              <p:cNvSpPr/>
              <p:nvPr/>
            </p:nvSpPr>
            <p:spPr>
              <a:xfrm>
                <a:off x="3751773" y="2268692"/>
                <a:ext cx="1467073" cy="1550417"/>
              </a:xfrm>
              <a:custGeom>
                <a:avLst/>
                <a:gdLst/>
                <a:ahLst/>
                <a:cxnLst/>
                <a:rect l="l" t="t" r="r" b="b"/>
                <a:pathLst>
                  <a:path w="2503804" h="2646045">
                    <a:moveTo>
                      <a:pt x="0" y="2645730"/>
                    </a:moveTo>
                    <a:lnTo>
                      <a:pt x="2503628" y="2645730"/>
                    </a:lnTo>
                    <a:lnTo>
                      <a:pt x="2503628" y="0"/>
                    </a:lnTo>
                    <a:lnTo>
                      <a:pt x="0" y="0"/>
                    </a:lnTo>
                    <a:lnTo>
                      <a:pt x="0" y="264573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15" name="object 482"/>
              <p:cNvSpPr/>
              <p:nvPr/>
            </p:nvSpPr>
            <p:spPr>
              <a:xfrm>
                <a:off x="3751773" y="2268692"/>
                <a:ext cx="1467073" cy="1550417"/>
              </a:xfrm>
              <a:custGeom>
                <a:avLst/>
                <a:gdLst/>
                <a:ahLst/>
                <a:cxnLst/>
                <a:rect l="l" t="t" r="r" b="b"/>
                <a:pathLst>
                  <a:path w="2503804" h="2646045">
                    <a:moveTo>
                      <a:pt x="0" y="2645730"/>
                    </a:moveTo>
                    <a:lnTo>
                      <a:pt x="2503628" y="2645730"/>
                    </a:lnTo>
                    <a:lnTo>
                      <a:pt x="2503628" y="0"/>
                    </a:lnTo>
                    <a:lnTo>
                      <a:pt x="0" y="0"/>
                    </a:lnTo>
                    <a:lnTo>
                      <a:pt x="0" y="264573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16" name="object 483"/>
              <p:cNvSpPr/>
              <p:nvPr/>
            </p:nvSpPr>
            <p:spPr>
              <a:xfrm>
                <a:off x="3751773" y="2268692"/>
                <a:ext cx="1467073" cy="1550417"/>
              </a:xfrm>
              <a:custGeom>
                <a:avLst/>
                <a:gdLst/>
                <a:ahLst/>
                <a:cxnLst/>
                <a:rect l="l" t="t" r="r" b="b"/>
                <a:pathLst>
                  <a:path w="2503804" h="2646045">
                    <a:moveTo>
                      <a:pt x="0" y="2645730"/>
                    </a:moveTo>
                    <a:lnTo>
                      <a:pt x="2503628" y="2645730"/>
                    </a:lnTo>
                    <a:lnTo>
                      <a:pt x="2503628" y="0"/>
                    </a:lnTo>
                    <a:lnTo>
                      <a:pt x="0" y="0"/>
                    </a:lnTo>
                    <a:lnTo>
                      <a:pt x="0" y="264573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17" name="object 484"/>
              <p:cNvSpPr/>
              <p:nvPr/>
            </p:nvSpPr>
            <p:spPr>
              <a:xfrm>
                <a:off x="3751773" y="2268692"/>
                <a:ext cx="1467073" cy="1550417"/>
              </a:xfrm>
              <a:custGeom>
                <a:avLst/>
                <a:gdLst/>
                <a:ahLst/>
                <a:cxnLst/>
                <a:rect l="l" t="t" r="r" b="b"/>
                <a:pathLst>
                  <a:path w="2503804" h="2646045">
                    <a:moveTo>
                      <a:pt x="0" y="2645730"/>
                    </a:moveTo>
                    <a:lnTo>
                      <a:pt x="2503628" y="2645730"/>
                    </a:lnTo>
                    <a:lnTo>
                      <a:pt x="2503628" y="0"/>
                    </a:lnTo>
                    <a:lnTo>
                      <a:pt x="0" y="0"/>
                    </a:lnTo>
                    <a:lnTo>
                      <a:pt x="0" y="264573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18" name="object 485"/>
              <p:cNvSpPr/>
              <p:nvPr/>
            </p:nvSpPr>
            <p:spPr>
              <a:xfrm>
                <a:off x="3751773" y="3818924"/>
                <a:ext cx="1467073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03804">
                    <a:moveTo>
                      <a:pt x="0" y="0"/>
                    </a:moveTo>
                    <a:lnTo>
                      <a:pt x="2503628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19" name="object 486"/>
              <p:cNvSpPr/>
              <p:nvPr/>
            </p:nvSpPr>
            <p:spPr>
              <a:xfrm>
                <a:off x="4125117" y="3759300"/>
                <a:ext cx="0" cy="59903"/>
              </a:xfrm>
              <a:custGeom>
                <a:avLst/>
                <a:gdLst/>
                <a:ahLst/>
                <a:cxnLst/>
                <a:rect l="l" t="t" r="r" b="b"/>
                <a:pathLst>
                  <a:path h="102234">
                    <a:moveTo>
                      <a:pt x="0" y="0"/>
                    </a:moveTo>
                    <a:lnTo>
                      <a:pt x="0" y="101759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20" name="object 487"/>
              <p:cNvSpPr/>
              <p:nvPr/>
            </p:nvSpPr>
            <p:spPr>
              <a:xfrm>
                <a:off x="4200545" y="3789113"/>
                <a:ext cx="0" cy="30138"/>
              </a:xfrm>
              <a:custGeom>
                <a:avLst/>
                <a:gdLst/>
                <a:ahLst/>
                <a:cxnLst/>
                <a:rect l="l" t="t" r="r" b="b"/>
                <a:pathLst>
                  <a:path h="51434">
                    <a:moveTo>
                      <a:pt x="0" y="0"/>
                    </a:moveTo>
                    <a:lnTo>
                      <a:pt x="0" y="50878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21" name="object 488"/>
              <p:cNvSpPr/>
              <p:nvPr/>
            </p:nvSpPr>
            <p:spPr>
              <a:xfrm>
                <a:off x="4275959" y="3789113"/>
                <a:ext cx="0" cy="30138"/>
              </a:xfrm>
              <a:custGeom>
                <a:avLst/>
                <a:gdLst/>
                <a:ahLst/>
                <a:cxnLst/>
                <a:rect l="l" t="t" r="r" b="b"/>
                <a:pathLst>
                  <a:path h="51434">
                    <a:moveTo>
                      <a:pt x="0" y="0"/>
                    </a:moveTo>
                    <a:lnTo>
                      <a:pt x="0" y="50878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22" name="object 489"/>
              <p:cNvSpPr/>
              <p:nvPr/>
            </p:nvSpPr>
            <p:spPr>
              <a:xfrm>
                <a:off x="4351386" y="3789113"/>
                <a:ext cx="0" cy="30138"/>
              </a:xfrm>
              <a:custGeom>
                <a:avLst/>
                <a:gdLst/>
                <a:ahLst/>
                <a:cxnLst/>
                <a:rect l="l" t="t" r="r" b="b"/>
                <a:pathLst>
                  <a:path h="51434">
                    <a:moveTo>
                      <a:pt x="0" y="0"/>
                    </a:moveTo>
                    <a:lnTo>
                      <a:pt x="0" y="50878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23" name="object 490"/>
              <p:cNvSpPr/>
              <p:nvPr/>
            </p:nvSpPr>
            <p:spPr>
              <a:xfrm>
                <a:off x="4426815" y="3789113"/>
                <a:ext cx="0" cy="30138"/>
              </a:xfrm>
              <a:custGeom>
                <a:avLst/>
                <a:gdLst/>
                <a:ahLst/>
                <a:cxnLst/>
                <a:rect l="l" t="t" r="r" b="b"/>
                <a:pathLst>
                  <a:path h="51434">
                    <a:moveTo>
                      <a:pt x="0" y="0"/>
                    </a:moveTo>
                    <a:lnTo>
                      <a:pt x="0" y="50878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24" name="object 491"/>
              <p:cNvSpPr/>
              <p:nvPr/>
            </p:nvSpPr>
            <p:spPr>
              <a:xfrm>
                <a:off x="4502228" y="3759300"/>
                <a:ext cx="0" cy="59903"/>
              </a:xfrm>
              <a:custGeom>
                <a:avLst/>
                <a:gdLst/>
                <a:ahLst/>
                <a:cxnLst/>
                <a:rect l="l" t="t" r="r" b="b"/>
                <a:pathLst>
                  <a:path h="102234">
                    <a:moveTo>
                      <a:pt x="0" y="0"/>
                    </a:moveTo>
                    <a:lnTo>
                      <a:pt x="0" y="101759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25" name="object 492"/>
              <p:cNvSpPr/>
              <p:nvPr/>
            </p:nvSpPr>
            <p:spPr>
              <a:xfrm>
                <a:off x="4577655" y="3789113"/>
                <a:ext cx="0" cy="30138"/>
              </a:xfrm>
              <a:custGeom>
                <a:avLst/>
                <a:gdLst/>
                <a:ahLst/>
                <a:cxnLst/>
                <a:rect l="l" t="t" r="r" b="b"/>
                <a:pathLst>
                  <a:path h="51434">
                    <a:moveTo>
                      <a:pt x="0" y="0"/>
                    </a:moveTo>
                    <a:lnTo>
                      <a:pt x="0" y="50878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26" name="object 493"/>
              <p:cNvSpPr/>
              <p:nvPr/>
            </p:nvSpPr>
            <p:spPr>
              <a:xfrm>
                <a:off x="4653069" y="3789113"/>
                <a:ext cx="0" cy="30138"/>
              </a:xfrm>
              <a:custGeom>
                <a:avLst/>
                <a:gdLst/>
                <a:ahLst/>
                <a:cxnLst/>
                <a:rect l="l" t="t" r="r" b="b"/>
                <a:pathLst>
                  <a:path h="51434">
                    <a:moveTo>
                      <a:pt x="0" y="0"/>
                    </a:moveTo>
                    <a:lnTo>
                      <a:pt x="0" y="50878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27" name="object 494"/>
              <p:cNvSpPr/>
              <p:nvPr/>
            </p:nvSpPr>
            <p:spPr>
              <a:xfrm>
                <a:off x="4728497" y="3789113"/>
                <a:ext cx="0" cy="30138"/>
              </a:xfrm>
              <a:custGeom>
                <a:avLst/>
                <a:gdLst/>
                <a:ahLst/>
                <a:cxnLst/>
                <a:rect l="l" t="t" r="r" b="b"/>
                <a:pathLst>
                  <a:path h="51434">
                    <a:moveTo>
                      <a:pt x="0" y="0"/>
                    </a:moveTo>
                    <a:lnTo>
                      <a:pt x="0" y="50878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28" name="object 495"/>
              <p:cNvSpPr/>
              <p:nvPr/>
            </p:nvSpPr>
            <p:spPr>
              <a:xfrm>
                <a:off x="4803925" y="3789113"/>
                <a:ext cx="0" cy="30138"/>
              </a:xfrm>
              <a:custGeom>
                <a:avLst/>
                <a:gdLst/>
                <a:ahLst/>
                <a:cxnLst/>
                <a:rect l="l" t="t" r="r" b="b"/>
                <a:pathLst>
                  <a:path h="51434">
                    <a:moveTo>
                      <a:pt x="0" y="0"/>
                    </a:moveTo>
                    <a:lnTo>
                      <a:pt x="0" y="50878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29" name="object 496"/>
              <p:cNvSpPr/>
              <p:nvPr/>
            </p:nvSpPr>
            <p:spPr>
              <a:xfrm>
                <a:off x="4879339" y="3759300"/>
                <a:ext cx="0" cy="59903"/>
              </a:xfrm>
              <a:custGeom>
                <a:avLst/>
                <a:gdLst/>
                <a:ahLst/>
                <a:cxnLst/>
                <a:rect l="l" t="t" r="r" b="b"/>
                <a:pathLst>
                  <a:path h="102234">
                    <a:moveTo>
                      <a:pt x="0" y="0"/>
                    </a:moveTo>
                    <a:lnTo>
                      <a:pt x="0" y="101759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30" name="object 497"/>
              <p:cNvSpPr/>
              <p:nvPr/>
            </p:nvSpPr>
            <p:spPr>
              <a:xfrm>
                <a:off x="4125117" y="3759300"/>
                <a:ext cx="0" cy="59903"/>
              </a:xfrm>
              <a:custGeom>
                <a:avLst/>
                <a:gdLst/>
                <a:ahLst/>
                <a:cxnLst/>
                <a:rect l="l" t="t" r="r" b="b"/>
                <a:pathLst>
                  <a:path h="102234">
                    <a:moveTo>
                      <a:pt x="0" y="0"/>
                    </a:moveTo>
                    <a:lnTo>
                      <a:pt x="0" y="101759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31" name="object 498"/>
              <p:cNvSpPr/>
              <p:nvPr/>
            </p:nvSpPr>
            <p:spPr>
              <a:xfrm>
                <a:off x="4049689" y="3789113"/>
                <a:ext cx="0" cy="30138"/>
              </a:xfrm>
              <a:custGeom>
                <a:avLst/>
                <a:gdLst/>
                <a:ahLst/>
                <a:cxnLst/>
                <a:rect l="l" t="t" r="r" b="b"/>
                <a:pathLst>
                  <a:path h="51434">
                    <a:moveTo>
                      <a:pt x="0" y="0"/>
                    </a:moveTo>
                    <a:lnTo>
                      <a:pt x="0" y="50878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32" name="object 499"/>
              <p:cNvSpPr/>
              <p:nvPr/>
            </p:nvSpPr>
            <p:spPr>
              <a:xfrm>
                <a:off x="3974276" y="3789113"/>
                <a:ext cx="0" cy="30138"/>
              </a:xfrm>
              <a:custGeom>
                <a:avLst/>
                <a:gdLst/>
                <a:ahLst/>
                <a:cxnLst/>
                <a:rect l="l" t="t" r="r" b="b"/>
                <a:pathLst>
                  <a:path h="51434">
                    <a:moveTo>
                      <a:pt x="0" y="0"/>
                    </a:moveTo>
                    <a:lnTo>
                      <a:pt x="0" y="50878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33" name="object 500"/>
              <p:cNvSpPr/>
              <p:nvPr/>
            </p:nvSpPr>
            <p:spPr>
              <a:xfrm>
                <a:off x="3898847" y="3789113"/>
                <a:ext cx="0" cy="30138"/>
              </a:xfrm>
              <a:custGeom>
                <a:avLst/>
                <a:gdLst/>
                <a:ahLst/>
                <a:cxnLst/>
                <a:rect l="l" t="t" r="r" b="b"/>
                <a:pathLst>
                  <a:path h="51434">
                    <a:moveTo>
                      <a:pt x="0" y="0"/>
                    </a:moveTo>
                    <a:lnTo>
                      <a:pt x="0" y="50878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34" name="object 501"/>
              <p:cNvSpPr/>
              <p:nvPr/>
            </p:nvSpPr>
            <p:spPr>
              <a:xfrm>
                <a:off x="3823420" y="3789113"/>
                <a:ext cx="0" cy="30138"/>
              </a:xfrm>
              <a:custGeom>
                <a:avLst/>
                <a:gdLst/>
                <a:ahLst/>
                <a:cxnLst/>
                <a:rect l="l" t="t" r="r" b="b"/>
                <a:pathLst>
                  <a:path h="51434">
                    <a:moveTo>
                      <a:pt x="0" y="0"/>
                    </a:moveTo>
                    <a:lnTo>
                      <a:pt x="0" y="50878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35" name="object 502"/>
              <p:cNvSpPr/>
              <p:nvPr/>
            </p:nvSpPr>
            <p:spPr>
              <a:xfrm>
                <a:off x="4879339" y="3759300"/>
                <a:ext cx="0" cy="59903"/>
              </a:xfrm>
              <a:custGeom>
                <a:avLst/>
                <a:gdLst/>
                <a:ahLst/>
                <a:cxnLst/>
                <a:rect l="l" t="t" r="r" b="b"/>
                <a:pathLst>
                  <a:path h="102234">
                    <a:moveTo>
                      <a:pt x="0" y="0"/>
                    </a:moveTo>
                    <a:lnTo>
                      <a:pt x="0" y="101759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36" name="object 503"/>
              <p:cNvSpPr/>
              <p:nvPr/>
            </p:nvSpPr>
            <p:spPr>
              <a:xfrm>
                <a:off x="4954767" y="3789113"/>
                <a:ext cx="0" cy="30138"/>
              </a:xfrm>
              <a:custGeom>
                <a:avLst/>
                <a:gdLst/>
                <a:ahLst/>
                <a:cxnLst/>
                <a:rect l="l" t="t" r="r" b="b"/>
                <a:pathLst>
                  <a:path h="51434">
                    <a:moveTo>
                      <a:pt x="0" y="0"/>
                    </a:moveTo>
                    <a:lnTo>
                      <a:pt x="0" y="50878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37" name="object 504"/>
              <p:cNvSpPr/>
              <p:nvPr/>
            </p:nvSpPr>
            <p:spPr>
              <a:xfrm>
                <a:off x="5030194" y="3789113"/>
                <a:ext cx="0" cy="30138"/>
              </a:xfrm>
              <a:custGeom>
                <a:avLst/>
                <a:gdLst/>
                <a:ahLst/>
                <a:cxnLst/>
                <a:rect l="l" t="t" r="r" b="b"/>
                <a:pathLst>
                  <a:path h="51434">
                    <a:moveTo>
                      <a:pt x="0" y="0"/>
                    </a:moveTo>
                    <a:lnTo>
                      <a:pt x="0" y="50878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38" name="object 505"/>
              <p:cNvSpPr/>
              <p:nvPr/>
            </p:nvSpPr>
            <p:spPr>
              <a:xfrm>
                <a:off x="5105608" y="3789113"/>
                <a:ext cx="0" cy="30138"/>
              </a:xfrm>
              <a:custGeom>
                <a:avLst/>
                <a:gdLst/>
                <a:ahLst/>
                <a:cxnLst/>
                <a:rect l="l" t="t" r="r" b="b"/>
                <a:pathLst>
                  <a:path h="51434">
                    <a:moveTo>
                      <a:pt x="0" y="0"/>
                    </a:moveTo>
                    <a:lnTo>
                      <a:pt x="0" y="50878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39" name="object 506"/>
              <p:cNvSpPr/>
              <p:nvPr/>
            </p:nvSpPr>
            <p:spPr>
              <a:xfrm>
                <a:off x="5181036" y="3789113"/>
                <a:ext cx="0" cy="30138"/>
              </a:xfrm>
              <a:custGeom>
                <a:avLst/>
                <a:gdLst/>
                <a:ahLst/>
                <a:cxnLst/>
                <a:rect l="l" t="t" r="r" b="b"/>
                <a:pathLst>
                  <a:path h="51434">
                    <a:moveTo>
                      <a:pt x="0" y="0"/>
                    </a:moveTo>
                    <a:lnTo>
                      <a:pt x="0" y="50878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40" name="object 507"/>
              <p:cNvSpPr/>
              <p:nvPr/>
            </p:nvSpPr>
            <p:spPr>
              <a:xfrm>
                <a:off x="3751772" y="2268692"/>
                <a:ext cx="0" cy="1550417"/>
              </a:xfrm>
              <a:custGeom>
                <a:avLst/>
                <a:gdLst/>
                <a:ahLst/>
                <a:cxnLst/>
                <a:rect l="l" t="t" r="r" b="b"/>
                <a:pathLst>
                  <a:path h="2646045">
                    <a:moveTo>
                      <a:pt x="0" y="264573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41" name="object 508"/>
              <p:cNvSpPr/>
              <p:nvPr/>
            </p:nvSpPr>
            <p:spPr>
              <a:xfrm>
                <a:off x="3751773" y="3676556"/>
                <a:ext cx="34603" cy="0"/>
              </a:xfrm>
              <a:custGeom>
                <a:avLst/>
                <a:gdLst/>
                <a:ahLst/>
                <a:cxnLst/>
                <a:rect l="l" t="t" r="r" b="b"/>
                <a:pathLst>
                  <a:path w="59054">
                    <a:moveTo>
                      <a:pt x="58587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42" name="object 509"/>
              <p:cNvSpPr/>
              <p:nvPr/>
            </p:nvSpPr>
            <p:spPr>
              <a:xfrm>
                <a:off x="3751773" y="3597462"/>
                <a:ext cx="174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845">
                    <a:moveTo>
                      <a:pt x="2929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43" name="object 510"/>
              <p:cNvSpPr/>
              <p:nvPr/>
            </p:nvSpPr>
            <p:spPr>
              <a:xfrm>
                <a:off x="3751773" y="3518369"/>
                <a:ext cx="174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845">
                    <a:moveTo>
                      <a:pt x="2929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44" name="object 511"/>
              <p:cNvSpPr/>
              <p:nvPr/>
            </p:nvSpPr>
            <p:spPr>
              <a:xfrm>
                <a:off x="3751773" y="3439275"/>
                <a:ext cx="174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845">
                    <a:moveTo>
                      <a:pt x="2929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45" name="object 512"/>
              <p:cNvSpPr/>
              <p:nvPr/>
            </p:nvSpPr>
            <p:spPr>
              <a:xfrm>
                <a:off x="3751773" y="3360182"/>
                <a:ext cx="34603" cy="0"/>
              </a:xfrm>
              <a:custGeom>
                <a:avLst/>
                <a:gdLst/>
                <a:ahLst/>
                <a:cxnLst/>
                <a:rect l="l" t="t" r="r" b="b"/>
                <a:pathLst>
                  <a:path w="59054">
                    <a:moveTo>
                      <a:pt x="58587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46" name="object 513"/>
              <p:cNvSpPr/>
              <p:nvPr/>
            </p:nvSpPr>
            <p:spPr>
              <a:xfrm>
                <a:off x="3751773" y="3281087"/>
                <a:ext cx="174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845">
                    <a:moveTo>
                      <a:pt x="2929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47" name="object 514"/>
              <p:cNvSpPr/>
              <p:nvPr/>
            </p:nvSpPr>
            <p:spPr>
              <a:xfrm>
                <a:off x="3751773" y="3201993"/>
                <a:ext cx="174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845">
                    <a:moveTo>
                      <a:pt x="2929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48" name="object 515"/>
              <p:cNvSpPr/>
              <p:nvPr/>
            </p:nvSpPr>
            <p:spPr>
              <a:xfrm>
                <a:off x="3751773" y="3122899"/>
                <a:ext cx="174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845">
                    <a:moveTo>
                      <a:pt x="2929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49" name="object 516"/>
              <p:cNvSpPr/>
              <p:nvPr/>
            </p:nvSpPr>
            <p:spPr>
              <a:xfrm>
                <a:off x="3751773" y="3043805"/>
                <a:ext cx="34603" cy="0"/>
              </a:xfrm>
              <a:custGeom>
                <a:avLst/>
                <a:gdLst/>
                <a:ahLst/>
                <a:cxnLst/>
                <a:rect l="l" t="t" r="r" b="b"/>
                <a:pathLst>
                  <a:path w="59054">
                    <a:moveTo>
                      <a:pt x="58587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50" name="object 517"/>
              <p:cNvSpPr/>
              <p:nvPr/>
            </p:nvSpPr>
            <p:spPr>
              <a:xfrm>
                <a:off x="3751773" y="2964712"/>
                <a:ext cx="174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845">
                    <a:moveTo>
                      <a:pt x="2929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51" name="object 518"/>
              <p:cNvSpPr/>
              <p:nvPr/>
            </p:nvSpPr>
            <p:spPr>
              <a:xfrm>
                <a:off x="3751773" y="2885618"/>
                <a:ext cx="174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845">
                    <a:moveTo>
                      <a:pt x="2929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52" name="object 519"/>
              <p:cNvSpPr/>
              <p:nvPr/>
            </p:nvSpPr>
            <p:spPr>
              <a:xfrm>
                <a:off x="3751773" y="2806520"/>
                <a:ext cx="174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845">
                    <a:moveTo>
                      <a:pt x="2929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53" name="object 520"/>
              <p:cNvSpPr/>
              <p:nvPr/>
            </p:nvSpPr>
            <p:spPr>
              <a:xfrm>
                <a:off x="3751773" y="2727427"/>
                <a:ext cx="34603" cy="0"/>
              </a:xfrm>
              <a:custGeom>
                <a:avLst/>
                <a:gdLst/>
                <a:ahLst/>
                <a:cxnLst/>
                <a:rect l="l" t="t" r="r" b="b"/>
                <a:pathLst>
                  <a:path w="59054">
                    <a:moveTo>
                      <a:pt x="58587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54" name="object 521"/>
              <p:cNvSpPr/>
              <p:nvPr/>
            </p:nvSpPr>
            <p:spPr>
              <a:xfrm>
                <a:off x="3751773" y="2648333"/>
                <a:ext cx="174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845">
                    <a:moveTo>
                      <a:pt x="2929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55" name="object 522"/>
              <p:cNvSpPr/>
              <p:nvPr/>
            </p:nvSpPr>
            <p:spPr>
              <a:xfrm>
                <a:off x="3751773" y="2569239"/>
                <a:ext cx="174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845">
                    <a:moveTo>
                      <a:pt x="2929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56" name="object 523"/>
              <p:cNvSpPr/>
              <p:nvPr/>
            </p:nvSpPr>
            <p:spPr>
              <a:xfrm>
                <a:off x="3751773" y="2490146"/>
                <a:ext cx="174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845">
                    <a:moveTo>
                      <a:pt x="2929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57" name="object 524"/>
              <p:cNvSpPr/>
              <p:nvPr/>
            </p:nvSpPr>
            <p:spPr>
              <a:xfrm>
                <a:off x="3751773" y="2411052"/>
                <a:ext cx="34603" cy="0"/>
              </a:xfrm>
              <a:custGeom>
                <a:avLst/>
                <a:gdLst/>
                <a:ahLst/>
                <a:cxnLst/>
                <a:rect l="l" t="t" r="r" b="b"/>
                <a:pathLst>
                  <a:path w="59054">
                    <a:moveTo>
                      <a:pt x="58587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58" name="object 525"/>
              <p:cNvSpPr/>
              <p:nvPr/>
            </p:nvSpPr>
            <p:spPr>
              <a:xfrm>
                <a:off x="3751773" y="3676556"/>
                <a:ext cx="34603" cy="0"/>
              </a:xfrm>
              <a:custGeom>
                <a:avLst/>
                <a:gdLst/>
                <a:ahLst/>
                <a:cxnLst/>
                <a:rect l="l" t="t" r="r" b="b"/>
                <a:pathLst>
                  <a:path w="59054">
                    <a:moveTo>
                      <a:pt x="58587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59" name="object 526"/>
              <p:cNvSpPr/>
              <p:nvPr/>
            </p:nvSpPr>
            <p:spPr>
              <a:xfrm>
                <a:off x="3751773" y="3755650"/>
                <a:ext cx="174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845">
                    <a:moveTo>
                      <a:pt x="2929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60" name="object 527"/>
              <p:cNvSpPr/>
              <p:nvPr/>
            </p:nvSpPr>
            <p:spPr>
              <a:xfrm>
                <a:off x="3751773" y="2411052"/>
                <a:ext cx="34603" cy="0"/>
              </a:xfrm>
              <a:custGeom>
                <a:avLst/>
                <a:gdLst/>
                <a:ahLst/>
                <a:cxnLst/>
                <a:rect l="l" t="t" r="r" b="b"/>
                <a:pathLst>
                  <a:path w="59054">
                    <a:moveTo>
                      <a:pt x="58587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61" name="object 528"/>
              <p:cNvSpPr/>
              <p:nvPr/>
            </p:nvSpPr>
            <p:spPr>
              <a:xfrm>
                <a:off x="3751773" y="2331959"/>
                <a:ext cx="174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845">
                    <a:moveTo>
                      <a:pt x="2929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62" name="object 529"/>
              <p:cNvSpPr/>
              <p:nvPr/>
            </p:nvSpPr>
            <p:spPr>
              <a:xfrm>
                <a:off x="3751773" y="3043805"/>
                <a:ext cx="1467073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03804">
                    <a:moveTo>
                      <a:pt x="0" y="0"/>
                    </a:moveTo>
                    <a:lnTo>
                      <a:pt x="2503628" y="0"/>
                    </a:lnTo>
                  </a:path>
                </a:pathLst>
              </a:custGeom>
              <a:ln w="9200">
                <a:solidFill>
                  <a:srgbClr val="333333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63" name="object 530"/>
              <p:cNvSpPr/>
              <p:nvPr/>
            </p:nvSpPr>
            <p:spPr>
              <a:xfrm>
                <a:off x="4064208" y="3640525"/>
                <a:ext cx="493737" cy="101203"/>
              </a:xfrm>
              <a:custGeom>
                <a:avLst/>
                <a:gdLst/>
                <a:ahLst/>
                <a:cxnLst/>
                <a:rect l="l" t="t" r="r" b="b"/>
                <a:pathLst>
                  <a:path w="842645" h="172720">
                    <a:moveTo>
                      <a:pt x="305964" y="0"/>
                    </a:moveTo>
                    <a:lnTo>
                      <a:pt x="0" y="6582"/>
                    </a:lnTo>
                    <a:lnTo>
                      <a:pt x="0" y="172180"/>
                    </a:lnTo>
                    <a:lnTo>
                      <a:pt x="842401" y="172180"/>
                    </a:lnTo>
                    <a:lnTo>
                      <a:pt x="842401" y="9170"/>
                    </a:lnTo>
                    <a:lnTo>
                      <a:pt x="305964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64" name="object 531"/>
              <p:cNvSpPr/>
              <p:nvPr/>
            </p:nvSpPr>
            <p:spPr>
              <a:xfrm>
                <a:off x="4016238" y="2754193"/>
                <a:ext cx="0" cy="136178"/>
              </a:xfrm>
              <a:custGeom>
                <a:avLst/>
                <a:gdLst/>
                <a:ahLst/>
                <a:cxnLst/>
                <a:rect l="l" t="t" r="r" b="b"/>
                <a:pathLst>
                  <a:path h="232410">
                    <a:moveTo>
                      <a:pt x="0" y="232244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65" name="object 532"/>
              <p:cNvSpPr/>
              <p:nvPr/>
            </p:nvSpPr>
            <p:spPr>
              <a:xfrm>
                <a:off x="4003687" y="2754193"/>
                <a:ext cx="25301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179">
                    <a:moveTo>
                      <a:pt x="0" y="0"/>
                    </a:moveTo>
                    <a:lnTo>
                      <a:pt x="42861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66" name="object 533"/>
              <p:cNvSpPr/>
              <p:nvPr/>
            </p:nvSpPr>
            <p:spPr>
              <a:xfrm>
                <a:off x="4016238" y="2927947"/>
                <a:ext cx="0" cy="136178"/>
              </a:xfrm>
              <a:custGeom>
                <a:avLst/>
                <a:gdLst/>
                <a:ahLst/>
                <a:cxnLst/>
                <a:rect l="l" t="t" r="r" b="b"/>
                <a:pathLst>
                  <a:path h="232410">
                    <a:moveTo>
                      <a:pt x="0" y="0"/>
                    </a:moveTo>
                    <a:lnTo>
                      <a:pt x="0" y="232234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67" name="object 534"/>
              <p:cNvSpPr/>
              <p:nvPr/>
            </p:nvSpPr>
            <p:spPr>
              <a:xfrm>
                <a:off x="4003687" y="3064022"/>
                <a:ext cx="25301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179">
                    <a:moveTo>
                      <a:pt x="0" y="0"/>
                    </a:moveTo>
                    <a:lnTo>
                      <a:pt x="42861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68" name="object 535"/>
              <p:cNvSpPr/>
              <p:nvPr/>
            </p:nvSpPr>
            <p:spPr>
              <a:xfrm>
                <a:off x="4194363" y="2681986"/>
                <a:ext cx="0" cy="142131"/>
              </a:xfrm>
              <a:custGeom>
                <a:avLst/>
                <a:gdLst/>
                <a:ahLst/>
                <a:cxnLst/>
                <a:rect l="l" t="t" r="r" b="b"/>
                <a:pathLst>
                  <a:path h="242570">
                    <a:moveTo>
                      <a:pt x="0" y="242568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69" name="object 536"/>
              <p:cNvSpPr/>
              <p:nvPr/>
            </p:nvSpPr>
            <p:spPr>
              <a:xfrm>
                <a:off x="4181800" y="2681986"/>
                <a:ext cx="25301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179">
                    <a:moveTo>
                      <a:pt x="0" y="0"/>
                    </a:moveTo>
                    <a:lnTo>
                      <a:pt x="42861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70" name="object 537"/>
              <p:cNvSpPr/>
              <p:nvPr/>
            </p:nvSpPr>
            <p:spPr>
              <a:xfrm>
                <a:off x="4194363" y="2861792"/>
                <a:ext cx="0" cy="142502"/>
              </a:xfrm>
              <a:custGeom>
                <a:avLst/>
                <a:gdLst/>
                <a:ahLst/>
                <a:cxnLst/>
                <a:rect l="l" t="t" r="r" b="b"/>
                <a:pathLst>
                  <a:path h="243204">
                    <a:moveTo>
                      <a:pt x="0" y="0"/>
                    </a:moveTo>
                    <a:lnTo>
                      <a:pt x="0" y="242578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71" name="object 538"/>
              <p:cNvSpPr/>
              <p:nvPr/>
            </p:nvSpPr>
            <p:spPr>
              <a:xfrm>
                <a:off x="4181800" y="3003928"/>
                <a:ext cx="25301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179">
                    <a:moveTo>
                      <a:pt x="0" y="0"/>
                    </a:moveTo>
                    <a:lnTo>
                      <a:pt x="42861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72" name="object 539"/>
              <p:cNvSpPr/>
              <p:nvPr/>
            </p:nvSpPr>
            <p:spPr>
              <a:xfrm>
                <a:off x="4508841" y="2919281"/>
                <a:ext cx="0" cy="134689"/>
              </a:xfrm>
              <a:custGeom>
                <a:avLst/>
                <a:gdLst/>
                <a:ahLst/>
                <a:cxnLst/>
                <a:rect l="l" t="t" r="r" b="b"/>
                <a:pathLst>
                  <a:path h="229870">
                    <a:moveTo>
                      <a:pt x="0" y="229283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73" name="object 540"/>
              <p:cNvSpPr/>
              <p:nvPr/>
            </p:nvSpPr>
            <p:spPr>
              <a:xfrm>
                <a:off x="4496276" y="2919281"/>
                <a:ext cx="25301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179">
                    <a:moveTo>
                      <a:pt x="0" y="0"/>
                    </a:moveTo>
                    <a:lnTo>
                      <a:pt x="42861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74" name="object 541"/>
              <p:cNvSpPr/>
              <p:nvPr/>
            </p:nvSpPr>
            <p:spPr>
              <a:xfrm>
                <a:off x="4508841" y="3091299"/>
                <a:ext cx="0" cy="134689"/>
              </a:xfrm>
              <a:custGeom>
                <a:avLst/>
                <a:gdLst/>
                <a:ahLst/>
                <a:cxnLst/>
                <a:rect l="l" t="t" r="r" b="b"/>
                <a:pathLst>
                  <a:path h="229870">
                    <a:moveTo>
                      <a:pt x="0" y="0"/>
                    </a:moveTo>
                    <a:lnTo>
                      <a:pt x="0" y="229285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75" name="object 542"/>
              <p:cNvSpPr/>
              <p:nvPr/>
            </p:nvSpPr>
            <p:spPr>
              <a:xfrm>
                <a:off x="4496276" y="3225646"/>
                <a:ext cx="25301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179">
                    <a:moveTo>
                      <a:pt x="0" y="0"/>
                    </a:moveTo>
                    <a:lnTo>
                      <a:pt x="42861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76" name="object 543"/>
              <p:cNvSpPr/>
              <p:nvPr/>
            </p:nvSpPr>
            <p:spPr>
              <a:xfrm>
                <a:off x="3993639" y="2886507"/>
                <a:ext cx="45393" cy="45393"/>
              </a:xfrm>
              <a:custGeom>
                <a:avLst/>
                <a:gdLst/>
                <a:ahLst/>
                <a:cxnLst/>
                <a:rect l="l" t="t" r="r" b="b"/>
                <a:pathLst>
                  <a:path w="77470" h="77470">
                    <a:moveTo>
                      <a:pt x="0" y="38576"/>
                    </a:moveTo>
                    <a:lnTo>
                      <a:pt x="12056" y="9644"/>
                    </a:lnTo>
                    <a:lnTo>
                      <a:pt x="38579" y="0"/>
                    </a:lnTo>
                    <a:lnTo>
                      <a:pt x="65103" y="9644"/>
                    </a:lnTo>
                    <a:lnTo>
                      <a:pt x="77159" y="38576"/>
                    </a:lnTo>
                    <a:lnTo>
                      <a:pt x="65103" y="67509"/>
                    </a:lnTo>
                    <a:lnTo>
                      <a:pt x="38579" y="77153"/>
                    </a:lnTo>
                    <a:lnTo>
                      <a:pt x="12056" y="67509"/>
                    </a:lnTo>
                    <a:lnTo>
                      <a:pt x="0" y="38576"/>
                    </a:lnTo>
                    <a:close/>
                  </a:path>
                </a:pathLst>
              </a:custGeom>
              <a:ln w="920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77" name="object 544"/>
              <p:cNvSpPr/>
              <p:nvPr/>
            </p:nvSpPr>
            <p:spPr>
              <a:xfrm>
                <a:off x="4171751" y="2820351"/>
                <a:ext cx="45393" cy="45393"/>
              </a:xfrm>
              <a:custGeom>
                <a:avLst/>
                <a:gdLst/>
                <a:ahLst/>
                <a:cxnLst/>
                <a:rect l="l" t="t" r="r" b="b"/>
                <a:pathLst>
                  <a:path w="77470" h="77470">
                    <a:moveTo>
                      <a:pt x="0" y="38578"/>
                    </a:moveTo>
                    <a:lnTo>
                      <a:pt x="12056" y="9644"/>
                    </a:lnTo>
                    <a:lnTo>
                      <a:pt x="38579" y="0"/>
                    </a:lnTo>
                    <a:lnTo>
                      <a:pt x="65103" y="9644"/>
                    </a:lnTo>
                    <a:lnTo>
                      <a:pt x="77159" y="38578"/>
                    </a:lnTo>
                    <a:lnTo>
                      <a:pt x="65103" y="67511"/>
                    </a:lnTo>
                    <a:lnTo>
                      <a:pt x="38579" y="77155"/>
                    </a:lnTo>
                    <a:lnTo>
                      <a:pt x="12056" y="67511"/>
                    </a:lnTo>
                    <a:lnTo>
                      <a:pt x="0" y="38578"/>
                    </a:lnTo>
                    <a:close/>
                  </a:path>
                </a:pathLst>
              </a:custGeom>
              <a:ln w="920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78" name="object 545"/>
              <p:cNvSpPr/>
              <p:nvPr/>
            </p:nvSpPr>
            <p:spPr>
              <a:xfrm>
                <a:off x="4486228" y="3049859"/>
                <a:ext cx="45393" cy="45393"/>
              </a:xfrm>
              <a:custGeom>
                <a:avLst/>
                <a:gdLst/>
                <a:ahLst/>
                <a:cxnLst/>
                <a:rect l="l" t="t" r="r" b="b"/>
                <a:pathLst>
                  <a:path w="77470" h="77470">
                    <a:moveTo>
                      <a:pt x="0" y="38576"/>
                    </a:moveTo>
                    <a:lnTo>
                      <a:pt x="12056" y="9644"/>
                    </a:lnTo>
                    <a:lnTo>
                      <a:pt x="38579" y="0"/>
                    </a:lnTo>
                    <a:lnTo>
                      <a:pt x="65103" y="9644"/>
                    </a:lnTo>
                    <a:lnTo>
                      <a:pt x="77159" y="38576"/>
                    </a:lnTo>
                    <a:lnTo>
                      <a:pt x="65103" y="67509"/>
                    </a:lnTo>
                    <a:lnTo>
                      <a:pt x="38579" y="77153"/>
                    </a:lnTo>
                    <a:lnTo>
                      <a:pt x="12056" y="67509"/>
                    </a:lnTo>
                    <a:lnTo>
                      <a:pt x="0" y="38576"/>
                    </a:lnTo>
                    <a:close/>
                  </a:path>
                </a:pathLst>
              </a:custGeom>
              <a:ln w="920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79" name="object 546"/>
              <p:cNvSpPr/>
              <p:nvPr/>
            </p:nvSpPr>
            <p:spPr>
              <a:xfrm>
                <a:off x="4064208" y="2755416"/>
                <a:ext cx="0" cy="98599"/>
              </a:xfrm>
              <a:custGeom>
                <a:avLst/>
                <a:gdLst/>
                <a:ahLst/>
                <a:cxnLst/>
                <a:rect l="l" t="t" r="r" b="b"/>
                <a:pathLst>
                  <a:path h="168275">
                    <a:moveTo>
                      <a:pt x="0" y="167908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80" name="object 547"/>
              <p:cNvSpPr/>
              <p:nvPr/>
            </p:nvSpPr>
            <p:spPr>
              <a:xfrm>
                <a:off x="4051659" y="2755416"/>
                <a:ext cx="25301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179">
                    <a:moveTo>
                      <a:pt x="0" y="0"/>
                    </a:moveTo>
                    <a:lnTo>
                      <a:pt x="42861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81" name="object 548"/>
              <p:cNvSpPr/>
              <p:nvPr/>
            </p:nvSpPr>
            <p:spPr>
              <a:xfrm>
                <a:off x="4064208" y="2891472"/>
                <a:ext cx="0" cy="98599"/>
              </a:xfrm>
              <a:custGeom>
                <a:avLst/>
                <a:gdLst/>
                <a:ahLst/>
                <a:cxnLst/>
                <a:rect l="l" t="t" r="r" b="b"/>
                <a:pathLst>
                  <a:path h="168275">
                    <a:moveTo>
                      <a:pt x="0" y="0"/>
                    </a:moveTo>
                    <a:lnTo>
                      <a:pt x="0" y="167911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82" name="object 549"/>
              <p:cNvSpPr/>
              <p:nvPr/>
            </p:nvSpPr>
            <p:spPr>
              <a:xfrm>
                <a:off x="4051659" y="2989857"/>
                <a:ext cx="25301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179">
                    <a:moveTo>
                      <a:pt x="0" y="0"/>
                    </a:moveTo>
                    <a:lnTo>
                      <a:pt x="42861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83" name="object 550"/>
              <p:cNvSpPr/>
              <p:nvPr/>
            </p:nvSpPr>
            <p:spPr>
              <a:xfrm>
                <a:off x="4243484" y="2797809"/>
                <a:ext cx="0" cy="103063"/>
              </a:xfrm>
              <a:custGeom>
                <a:avLst/>
                <a:gdLst/>
                <a:ahLst/>
                <a:cxnLst/>
                <a:rect l="l" t="t" r="r" b="b"/>
                <a:pathLst>
                  <a:path h="175895">
                    <a:moveTo>
                      <a:pt x="0" y="175786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84" name="object 551"/>
              <p:cNvSpPr/>
              <p:nvPr/>
            </p:nvSpPr>
            <p:spPr>
              <a:xfrm>
                <a:off x="4230920" y="2797809"/>
                <a:ext cx="25301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179">
                    <a:moveTo>
                      <a:pt x="0" y="0"/>
                    </a:moveTo>
                    <a:lnTo>
                      <a:pt x="42861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85" name="object 552"/>
              <p:cNvSpPr/>
              <p:nvPr/>
            </p:nvSpPr>
            <p:spPr>
              <a:xfrm>
                <a:off x="4243484" y="2938481"/>
                <a:ext cx="0" cy="103063"/>
              </a:xfrm>
              <a:custGeom>
                <a:avLst/>
                <a:gdLst/>
                <a:ahLst/>
                <a:cxnLst/>
                <a:rect l="l" t="t" r="r" b="b"/>
                <a:pathLst>
                  <a:path h="175895">
                    <a:moveTo>
                      <a:pt x="0" y="0"/>
                    </a:moveTo>
                    <a:lnTo>
                      <a:pt x="0" y="175789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86" name="object 553"/>
              <p:cNvSpPr/>
              <p:nvPr/>
            </p:nvSpPr>
            <p:spPr>
              <a:xfrm>
                <a:off x="4230920" y="3041483"/>
                <a:ext cx="25301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179">
                    <a:moveTo>
                      <a:pt x="0" y="0"/>
                    </a:moveTo>
                    <a:lnTo>
                      <a:pt x="42861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87" name="object 554"/>
              <p:cNvSpPr/>
              <p:nvPr/>
            </p:nvSpPr>
            <p:spPr>
              <a:xfrm>
                <a:off x="4557803" y="2909821"/>
                <a:ext cx="0" cy="97854"/>
              </a:xfrm>
              <a:custGeom>
                <a:avLst/>
                <a:gdLst/>
                <a:ahLst/>
                <a:cxnLst/>
                <a:rect l="l" t="t" r="r" b="b"/>
                <a:pathLst>
                  <a:path h="167004">
                    <a:moveTo>
                      <a:pt x="0" y="166988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88" name="object 555"/>
              <p:cNvSpPr/>
              <p:nvPr/>
            </p:nvSpPr>
            <p:spPr>
              <a:xfrm>
                <a:off x="4545239" y="2909821"/>
                <a:ext cx="25301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179">
                    <a:moveTo>
                      <a:pt x="0" y="0"/>
                    </a:moveTo>
                    <a:lnTo>
                      <a:pt x="42861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89" name="object 556"/>
              <p:cNvSpPr/>
              <p:nvPr/>
            </p:nvSpPr>
            <p:spPr>
              <a:xfrm>
                <a:off x="4557803" y="3045338"/>
                <a:ext cx="0" cy="97854"/>
              </a:xfrm>
              <a:custGeom>
                <a:avLst/>
                <a:gdLst/>
                <a:ahLst/>
                <a:cxnLst/>
                <a:rect l="l" t="t" r="r" b="b"/>
                <a:pathLst>
                  <a:path h="167004">
                    <a:moveTo>
                      <a:pt x="0" y="0"/>
                    </a:moveTo>
                    <a:lnTo>
                      <a:pt x="0" y="166988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90" name="object 557"/>
              <p:cNvSpPr/>
              <p:nvPr/>
            </p:nvSpPr>
            <p:spPr>
              <a:xfrm>
                <a:off x="4545239" y="3143183"/>
                <a:ext cx="25301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179">
                    <a:moveTo>
                      <a:pt x="0" y="0"/>
                    </a:moveTo>
                    <a:lnTo>
                      <a:pt x="42861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91" name="object 558"/>
              <p:cNvSpPr/>
              <p:nvPr/>
            </p:nvSpPr>
            <p:spPr>
              <a:xfrm>
                <a:off x="4041610" y="2850032"/>
                <a:ext cx="539130" cy="199430"/>
              </a:xfrm>
              <a:custGeom>
                <a:avLst/>
                <a:gdLst/>
                <a:ahLst/>
                <a:cxnLst/>
                <a:rect l="l" t="t" r="r" b="b"/>
                <a:pathLst>
                  <a:path w="920115" h="340360">
                    <a:moveTo>
                      <a:pt x="38579" y="0"/>
                    </a:moveTo>
                    <a:lnTo>
                      <a:pt x="12056" y="9644"/>
                    </a:lnTo>
                    <a:lnTo>
                      <a:pt x="0" y="38576"/>
                    </a:lnTo>
                    <a:lnTo>
                      <a:pt x="12056" y="67509"/>
                    </a:lnTo>
                    <a:lnTo>
                      <a:pt x="38579" y="77153"/>
                    </a:lnTo>
                    <a:lnTo>
                      <a:pt x="65102" y="67509"/>
                    </a:lnTo>
                    <a:lnTo>
                      <a:pt x="77158" y="38576"/>
                    </a:lnTo>
                    <a:lnTo>
                      <a:pt x="65102" y="9644"/>
                    </a:lnTo>
                    <a:lnTo>
                      <a:pt x="38579" y="0"/>
                    </a:lnTo>
                    <a:close/>
                  </a:path>
                  <a:path w="920115" h="340360">
                    <a:moveTo>
                      <a:pt x="344519" y="80228"/>
                    </a:moveTo>
                    <a:lnTo>
                      <a:pt x="317995" y="89873"/>
                    </a:lnTo>
                    <a:lnTo>
                      <a:pt x="305939" y="118805"/>
                    </a:lnTo>
                    <a:lnTo>
                      <a:pt x="317995" y="147738"/>
                    </a:lnTo>
                    <a:lnTo>
                      <a:pt x="344519" y="157382"/>
                    </a:lnTo>
                    <a:lnTo>
                      <a:pt x="371043" y="147738"/>
                    </a:lnTo>
                    <a:lnTo>
                      <a:pt x="383099" y="118805"/>
                    </a:lnTo>
                    <a:lnTo>
                      <a:pt x="371043" y="89873"/>
                    </a:lnTo>
                    <a:lnTo>
                      <a:pt x="344519" y="80228"/>
                    </a:lnTo>
                    <a:close/>
                  </a:path>
                  <a:path w="920115" h="340360">
                    <a:moveTo>
                      <a:pt x="880957" y="262597"/>
                    </a:moveTo>
                    <a:lnTo>
                      <a:pt x="854433" y="272241"/>
                    </a:lnTo>
                    <a:lnTo>
                      <a:pt x="842377" y="301174"/>
                    </a:lnTo>
                    <a:lnTo>
                      <a:pt x="854433" y="330107"/>
                    </a:lnTo>
                    <a:lnTo>
                      <a:pt x="880957" y="339751"/>
                    </a:lnTo>
                    <a:lnTo>
                      <a:pt x="907480" y="330107"/>
                    </a:lnTo>
                    <a:lnTo>
                      <a:pt x="919537" y="301174"/>
                    </a:lnTo>
                    <a:lnTo>
                      <a:pt x="907480" y="272241"/>
                    </a:lnTo>
                    <a:lnTo>
                      <a:pt x="880957" y="262597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92" name="object 560"/>
              <p:cNvSpPr/>
              <p:nvPr/>
            </p:nvSpPr>
            <p:spPr>
              <a:xfrm>
                <a:off x="5232752" y="2268692"/>
                <a:ext cx="0" cy="1553021"/>
              </a:xfrm>
              <a:custGeom>
                <a:avLst/>
                <a:gdLst/>
                <a:ahLst/>
                <a:cxnLst/>
                <a:rect l="l" t="t" r="r" b="b"/>
                <a:pathLst>
                  <a:path h="2650490">
                    <a:moveTo>
                      <a:pt x="0" y="0"/>
                    </a:moveTo>
                    <a:lnTo>
                      <a:pt x="0" y="2650330"/>
                    </a:lnTo>
                  </a:path>
                </a:pathLst>
              </a:custGeom>
              <a:ln w="4781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93" name="object 561"/>
              <p:cNvSpPr/>
              <p:nvPr/>
            </p:nvSpPr>
            <p:spPr>
              <a:xfrm>
                <a:off x="5218743" y="3789411"/>
                <a:ext cx="0" cy="29766"/>
              </a:xfrm>
              <a:custGeom>
                <a:avLst/>
                <a:gdLst/>
                <a:ahLst/>
                <a:cxnLst/>
                <a:rect l="l" t="t" r="r" b="b"/>
                <a:pathLst>
                  <a:path h="50800">
                    <a:moveTo>
                      <a:pt x="0" y="0"/>
                    </a:moveTo>
                    <a:lnTo>
                      <a:pt x="0" y="5037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94" name="object 562"/>
              <p:cNvSpPr/>
              <p:nvPr/>
            </p:nvSpPr>
            <p:spPr>
              <a:xfrm>
                <a:off x="5218743" y="2268692"/>
                <a:ext cx="0" cy="1550417"/>
              </a:xfrm>
              <a:custGeom>
                <a:avLst/>
                <a:gdLst/>
                <a:ahLst/>
                <a:cxnLst/>
                <a:rect l="l" t="t" r="r" b="b"/>
                <a:pathLst>
                  <a:path h="2646045">
                    <a:moveTo>
                      <a:pt x="0" y="264573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95" name="object 563"/>
              <p:cNvSpPr/>
              <p:nvPr/>
            </p:nvSpPr>
            <p:spPr>
              <a:xfrm>
                <a:off x="5218743" y="3597462"/>
                <a:ext cx="1785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479">
                    <a:moveTo>
                      <a:pt x="3010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96" name="object 564"/>
              <p:cNvSpPr/>
              <p:nvPr/>
            </p:nvSpPr>
            <p:spPr>
              <a:xfrm>
                <a:off x="5218743" y="3518369"/>
                <a:ext cx="1785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479">
                    <a:moveTo>
                      <a:pt x="3010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97" name="object 565"/>
              <p:cNvSpPr/>
              <p:nvPr/>
            </p:nvSpPr>
            <p:spPr>
              <a:xfrm>
                <a:off x="5218743" y="3439275"/>
                <a:ext cx="1785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479">
                    <a:moveTo>
                      <a:pt x="3010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98" name="object 566"/>
              <p:cNvSpPr/>
              <p:nvPr/>
            </p:nvSpPr>
            <p:spPr>
              <a:xfrm>
                <a:off x="5218743" y="3281087"/>
                <a:ext cx="1785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479">
                    <a:moveTo>
                      <a:pt x="3010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99" name="object 567"/>
              <p:cNvSpPr/>
              <p:nvPr/>
            </p:nvSpPr>
            <p:spPr>
              <a:xfrm>
                <a:off x="5218743" y="3201993"/>
                <a:ext cx="1785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479">
                    <a:moveTo>
                      <a:pt x="3010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00" name="object 568"/>
              <p:cNvSpPr/>
              <p:nvPr/>
            </p:nvSpPr>
            <p:spPr>
              <a:xfrm>
                <a:off x="5218743" y="3122899"/>
                <a:ext cx="1785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479">
                    <a:moveTo>
                      <a:pt x="3010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01" name="object 569"/>
              <p:cNvSpPr/>
              <p:nvPr/>
            </p:nvSpPr>
            <p:spPr>
              <a:xfrm>
                <a:off x="5218743" y="2964712"/>
                <a:ext cx="1785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479">
                    <a:moveTo>
                      <a:pt x="3010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02" name="object 570"/>
              <p:cNvSpPr/>
              <p:nvPr/>
            </p:nvSpPr>
            <p:spPr>
              <a:xfrm>
                <a:off x="5218743" y="2885618"/>
                <a:ext cx="1785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479">
                    <a:moveTo>
                      <a:pt x="3010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03" name="object 571"/>
              <p:cNvSpPr/>
              <p:nvPr/>
            </p:nvSpPr>
            <p:spPr>
              <a:xfrm>
                <a:off x="5218743" y="2806520"/>
                <a:ext cx="1785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479">
                    <a:moveTo>
                      <a:pt x="3010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04" name="object 572"/>
              <p:cNvSpPr/>
              <p:nvPr/>
            </p:nvSpPr>
            <p:spPr>
              <a:xfrm>
                <a:off x="5218743" y="2648333"/>
                <a:ext cx="1785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479">
                    <a:moveTo>
                      <a:pt x="3010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05" name="object 573"/>
              <p:cNvSpPr/>
              <p:nvPr/>
            </p:nvSpPr>
            <p:spPr>
              <a:xfrm>
                <a:off x="5218743" y="2569239"/>
                <a:ext cx="1785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479">
                    <a:moveTo>
                      <a:pt x="3010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06" name="object 574"/>
              <p:cNvSpPr/>
              <p:nvPr/>
            </p:nvSpPr>
            <p:spPr>
              <a:xfrm>
                <a:off x="5218743" y="2490146"/>
                <a:ext cx="1785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479">
                    <a:moveTo>
                      <a:pt x="3010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07" name="object 575"/>
              <p:cNvSpPr/>
              <p:nvPr/>
            </p:nvSpPr>
            <p:spPr>
              <a:xfrm>
                <a:off x="5218743" y="3755650"/>
                <a:ext cx="1785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479">
                    <a:moveTo>
                      <a:pt x="3010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08" name="object 576"/>
              <p:cNvSpPr/>
              <p:nvPr/>
            </p:nvSpPr>
            <p:spPr>
              <a:xfrm>
                <a:off x="5218743" y="2331959"/>
                <a:ext cx="1785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479">
                    <a:moveTo>
                      <a:pt x="30103" y="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09" name="object 577"/>
              <p:cNvSpPr/>
              <p:nvPr/>
            </p:nvSpPr>
            <p:spPr>
              <a:xfrm>
                <a:off x="5218743" y="3041110"/>
                <a:ext cx="28277" cy="5581"/>
              </a:xfrm>
              <a:custGeom>
                <a:avLst/>
                <a:gdLst/>
                <a:ahLst/>
                <a:cxnLst/>
                <a:rect l="l" t="t" r="r" b="b"/>
                <a:pathLst>
                  <a:path w="48259" h="9525">
                    <a:moveTo>
                      <a:pt x="0" y="9200"/>
                    </a:moveTo>
                    <a:lnTo>
                      <a:pt x="47818" y="9200"/>
                    </a:lnTo>
                    <a:lnTo>
                      <a:pt x="47818" y="0"/>
                    </a:lnTo>
                    <a:lnTo>
                      <a:pt x="0" y="0"/>
                    </a:lnTo>
                    <a:lnTo>
                      <a:pt x="0" y="9200"/>
                    </a:lnTo>
                    <a:close/>
                  </a:path>
                </a:pathLst>
              </a:custGeom>
              <a:solidFill>
                <a:srgbClr val="333333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10" name="object 578"/>
              <p:cNvSpPr/>
              <p:nvPr/>
            </p:nvSpPr>
            <p:spPr>
              <a:xfrm>
                <a:off x="3753424" y="2268692"/>
                <a:ext cx="19720" cy="1553021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2650490">
                    <a:moveTo>
                      <a:pt x="0" y="2650330"/>
                    </a:moveTo>
                    <a:lnTo>
                      <a:pt x="33497" y="2650330"/>
                    </a:lnTo>
                    <a:lnTo>
                      <a:pt x="33497" y="0"/>
                    </a:lnTo>
                    <a:lnTo>
                      <a:pt x="0" y="0"/>
                    </a:lnTo>
                    <a:lnTo>
                      <a:pt x="0" y="26503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11" name="object 579"/>
              <p:cNvSpPr/>
              <p:nvPr/>
            </p:nvSpPr>
            <p:spPr>
              <a:xfrm>
                <a:off x="3753425" y="3798652"/>
                <a:ext cx="0" cy="20464"/>
              </a:xfrm>
              <a:custGeom>
                <a:avLst/>
                <a:gdLst/>
                <a:ahLst/>
                <a:cxnLst/>
                <a:rect l="l" t="t" r="r" b="b"/>
                <a:pathLst>
                  <a:path h="34925">
                    <a:moveTo>
                      <a:pt x="0" y="0"/>
                    </a:moveTo>
                    <a:lnTo>
                      <a:pt x="0" y="34597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12" name="object 580"/>
              <p:cNvSpPr/>
              <p:nvPr/>
            </p:nvSpPr>
            <p:spPr>
              <a:xfrm>
                <a:off x="3753424" y="2268692"/>
                <a:ext cx="0" cy="1550417"/>
              </a:xfrm>
              <a:custGeom>
                <a:avLst/>
                <a:gdLst/>
                <a:ahLst/>
                <a:cxnLst/>
                <a:rect l="l" t="t" r="r" b="b"/>
                <a:pathLst>
                  <a:path h="2646045">
                    <a:moveTo>
                      <a:pt x="0" y="2645730"/>
                    </a:moveTo>
                    <a:lnTo>
                      <a:pt x="0" y="0"/>
                    </a:lnTo>
                  </a:path>
                </a:pathLst>
              </a:custGeom>
              <a:ln w="92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13" name="object 581"/>
              <p:cNvSpPr txBox="1"/>
              <p:nvPr/>
            </p:nvSpPr>
            <p:spPr>
              <a:xfrm>
                <a:off x="3394411" y="3135120"/>
                <a:ext cx="327794" cy="642017"/>
              </a:xfrm>
              <a:prstGeom prst="rect">
                <a:avLst/>
              </a:prstGeom>
            </p:spPr>
            <p:txBody>
              <a:bodyPr vert="horz" wrap="square" lIns="0" tIns="119807" rIns="0" bIns="0" rtlCol="0">
                <a:spAutoFit/>
              </a:bodyPr>
              <a:lstStyle/>
              <a:p>
                <a:pPr marL="7441">
                  <a:spcBef>
                    <a:spcPts val="943"/>
                  </a:spcBef>
                </a:pPr>
                <a:r>
                  <a:rPr sz="1318" spc="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ymbol"/>
                    <a:cs typeface="Symbol"/>
                  </a:rPr>
                  <a:t></a:t>
                </a:r>
                <a:r>
                  <a:rPr sz="1318" spc="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0.2</a:t>
                </a:r>
                <a:endParaRPr sz="1318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  <a:p>
                <a:pPr marL="13394">
                  <a:spcBef>
                    <a:spcPts val="891"/>
                  </a:spcBef>
                </a:pPr>
                <a:r>
                  <a:rPr sz="1318" spc="1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ymbol"/>
                    <a:cs typeface="Symbol"/>
                  </a:rPr>
                  <a:t></a:t>
                </a:r>
                <a:r>
                  <a:rPr sz="1318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0.4</a:t>
                </a:r>
                <a:endParaRPr sz="1318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214" name="object 582"/>
              <p:cNvSpPr txBox="1"/>
              <p:nvPr/>
            </p:nvSpPr>
            <p:spPr>
              <a:xfrm>
                <a:off x="3620447" y="2925062"/>
                <a:ext cx="100087" cy="212581"/>
              </a:xfrm>
              <a:prstGeom prst="rect">
                <a:avLst/>
              </a:prstGeom>
            </p:spPr>
            <p:txBody>
              <a:bodyPr vert="horz" wrap="square" lIns="0" tIns="9674" rIns="0" bIns="0" rtlCol="0">
                <a:spAutoFit/>
              </a:bodyPr>
              <a:lstStyle/>
              <a:p>
                <a:pPr marL="7441">
                  <a:spcBef>
                    <a:spcPts val="76"/>
                  </a:spcBef>
                </a:pPr>
                <a:r>
                  <a:rPr sz="1318" spc="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0</a:t>
                </a:r>
                <a:endParaRPr sz="1318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215" name="object 583"/>
              <p:cNvSpPr txBox="1"/>
              <p:nvPr/>
            </p:nvSpPr>
            <p:spPr>
              <a:xfrm>
                <a:off x="3488593" y="2611120"/>
                <a:ext cx="227335" cy="212581"/>
              </a:xfrm>
              <a:prstGeom prst="rect">
                <a:avLst/>
              </a:prstGeom>
            </p:spPr>
            <p:txBody>
              <a:bodyPr vert="horz" wrap="square" lIns="0" tIns="9674" rIns="0" bIns="0" rtlCol="0">
                <a:spAutoFit/>
              </a:bodyPr>
              <a:lstStyle/>
              <a:p>
                <a:pPr marL="7441">
                  <a:spcBef>
                    <a:spcPts val="76"/>
                  </a:spcBef>
                </a:pPr>
                <a:r>
                  <a:rPr sz="1318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0.2</a:t>
                </a:r>
                <a:endParaRPr sz="1318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216" name="object 584"/>
              <p:cNvSpPr txBox="1"/>
              <p:nvPr/>
            </p:nvSpPr>
            <p:spPr>
              <a:xfrm>
                <a:off x="3494871" y="2290907"/>
                <a:ext cx="227335" cy="212581"/>
              </a:xfrm>
              <a:prstGeom prst="rect">
                <a:avLst/>
              </a:prstGeom>
            </p:spPr>
            <p:txBody>
              <a:bodyPr vert="horz" wrap="square" lIns="0" tIns="9674" rIns="0" bIns="0" rtlCol="0">
                <a:spAutoFit/>
              </a:bodyPr>
              <a:lstStyle/>
              <a:p>
                <a:pPr marL="7441">
                  <a:spcBef>
                    <a:spcPts val="76"/>
                  </a:spcBef>
                </a:pPr>
                <a:r>
                  <a:rPr sz="1318" spc="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0.4</a:t>
                </a:r>
                <a:endParaRPr sz="1318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217" name="object 585"/>
              <p:cNvSpPr/>
              <p:nvPr/>
            </p:nvSpPr>
            <p:spPr>
              <a:xfrm>
                <a:off x="3753424" y="3041110"/>
                <a:ext cx="19720" cy="5581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9525">
                    <a:moveTo>
                      <a:pt x="0" y="9200"/>
                    </a:moveTo>
                    <a:lnTo>
                      <a:pt x="33497" y="9200"/>
                    </a:lnTo>
                    <a:lnTo>
                      <a:pt x="33497" y="0"/>
                    </a:lnTo>
                    <a:lnTo>
                      <a:pt x="0" y="0"/>
                    </a:lnTo>
                    <a:lnTo>
                      <a:pt x="0" y="9200"/>
                    </a:lnTo>
                    <a:close/>
                  </a:path>
                </a:pathLst>
              </a:custGeom>
              <a:solidFill>
                <a:srgbClr val="333333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18" name="object 586"/>
              <p:cNvSpPr txBox="1"/>
              <p:nvPr/>
            </p:nvSpPr>
            <p:spPr>
              <a:xfrm>
                <a:off x="3188677" y="2810814"/>
                <a:ext cx="89768" cy="60647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7441">
                  <a:lnSpc>
                    <a:spcPts val="671"/>
                  </a:lnSpc>
                </a:pPr>
                <a:r>
                  <a:rPr sz="64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S</a:t>
                </a:r>
                <a:endParaRPr sz="644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219" name="object 587"/>
              <p:cNvSpPr txBox="1"/>
              <p:nvPr/>
            </p:nvSpPr>
            <p:spPr>
              <a:xfrm>
                <a:off x="3086590" y="2770444"/>
                <a:ext cx="128240" cy="351979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7441">
                  <a:lnSpc>
                    <a:spcPts val="1002"/>
                  </a:lnSpc>
                </a:pPr>
                <a:r>
                  <a:rPr sz="996" spc="-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sin(</a:t>
                </a:r>
                <a:r>
                  <a:rPr sz="996" spc="-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ymbol"/>
                    <a:cs typeface="Symbol"/>
                  </a:rPr>
                  <a:t></a:t>
                </a:r>
                <a:r>
                  <a:rPr sz="996" spc="2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 </a:t>
                </a:r>
                <a:r>
                  <a:rPr sz="996" spc="-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)</a:t>
                </a:r>
                <a:endParaRPr sz="996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220" name="object 588"/>
              <p:cNvSpPr txBox="1"/>
              <p:nvPr/>
            </p:nvSpPr>
            <p:spPr>
              <a:xfrm>
                <a:off x="3190109" y="3030599"/>
                <a:ext cx="192360" cy="229939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7441">
                  <a:lnSpc>
                    <a:spcPts val="1465"/>
                  </a:lnSpc>
                </a:pPr>
                <a:r>
                  <a:rPr sz="1465" spc="1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A</a:t>
                </a:r>
                <a:r>
                  <a:rPr sz="1494" baseline="-2450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T</a:t>
                </a:r>
                <a:endParaRPr sz="1494" baseline="-24509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</p:grpSp>
      </p:grpSp>
      <p:sp>
        <p:nvSpPr>
          <p:cNvPr id="1164" name="Slide Number Placeholder 11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2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object 1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Weighted asymmetries: from SIDIS to DY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2" name="Rectangle 451"/>
              <p:cNvSpPr/>
              <p:nvPr/>
            </p:nvSpPr>
            <p:spPr>
              <a:xfrm>
                <a:off x="228600" y="1485900"/>
                <a:ext cx="4572000" cy="6278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7441" marR="2976" algn="ctr">
                  <a:lnSpc>
                    <a:spcPct val="109800"/>
                  </a:lnSpc>
                  <a:spcBef>
                    <a:spcPts val="1345"/>
                  </a:spcBef>
                </a:pPr>
                <a:r>
                  <a:rPr lang="en-US" sz="1600" spc="-2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1</a:t>
                </a:r>
                <a:r>
                  <a:rPr lang="en-US" sz="1600" spc="-21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st</a:t>
                </a:r>
                <a:r>
                  <a:rPr lang="en-US" sz="1600" spc="-2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pc="62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SupPr>
                      <m:e>
                        <m:r>
                          <a:rPr lang="en-US" sz="1600" b="0" i="1" spc="62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𝑘</m:t>
                        </m:r>
                      </m:e>
                      <m:sub>
                        <m:r>
                          <a:rPr lang="en-US" sz="1600" i="1" spc="62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⊥</m:t>
                        </m:r>
                      </m:sub>
                      <m:sup>
                        <m:r>
                          <a:rPr lang="en-US" sz="1600" b="0" i="1" spc="62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600" spc="62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-moment </a:t>
                </a:r>
                <a:r>
                  <a:rPr lang="en-US" sz="1600" spc="7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of </a:t>
                </a:r>
                <a:r>
                  <a:rPr lang="en-US" sz="1600" spc="3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the </a:t>
                </a:r>
                <a:r>
                  <a:rPr lang="en-US" sz="1600" spc="7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Sivers  </a:t>
                </a:r>
                <a:r>
                  <a:rPr lang="en-US" sz="1600" spc="3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function </a:t>
                </a:r>
                <a:r>
                  <a:rPr lang="en-US" sz="1600" spc="82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from </a:t>
                </a:r>
                <a:r>
                  <a:rPr lang="en-US" sz="1600" spc="5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SIDIS</a:t>
                </a:r>
                <a:r>
                  <a:rPr lang="en-US" sz="1600" spc="-35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1600" spc="47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data </a:t>
                </a:r>
                <a:r>
                  <a:rPr lang="en-US" sz="1600" spc="53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pc="53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SupPr>
                      <m:e>
                        <m:r>
                          <a:rPr lang="en-US" sz="1600" b="0" i="1" spc="53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pc="53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𝑆𝐼𝐷𝐼𝑆</m:t>
                        </m:r>
                      </m:sub>
                      <m:sup>
                        <m:r>
                          <a:rPr lang="en-US" sz="1600" b="0" i="1" spc="53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sz="1600" i="1" spc="53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dPr>
                      <m:e>
                        <m:r>
                          <a:rPr lang="en-US" sz="1600" b="0" i="1" spc="53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452" name="Rectangle 4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485900"/>
                <a:ext cx="4572000" cy="627801"/>
              </a:xfrm>
              <a:prstGeom prst="rect">
                <a:avLst/>
              </a:prstGeom>
              <a:blipFill>
                <a:blip r:embed="rId2"/>
                <a:stretch>
                  <a:fillRect t="-971" b="-1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1" name="Picture 4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07" y="2874566"/>
            <a:ext cx="3478377" cy="25425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object 448"/>
              <p:cNvSpPr txBox="1"/>
              <p:nvPr/>
            </p:nvSpPr>
            <p:spPr>
              <a:xfrm>
                <a:off x="5638800" y="1097234"/>
                <a:ext cx="3048000" cy="1722983"/>
              </a:xfrm>
              <a:prstGeom prst="rect">
                <a:avLst/>
              </a:prstGeom>
            </p:spPr>
            <p:txBody>
              <a:bodyPr vert="horz" wrap="square" lIns="0" tIns="7441" rIns="0" bIns="0" rtlCol="0">
                <a:spAutoFit/>
              </a:bodyPr>
              <a:lstStyle/>
              <a:p>
                <a:pPr marL="7441">
                  <a:spcBef>
                    <a:spcPts val="59"/>
                  </a:spcBef>
                  <a:buSzPct val="143478"/>
                  <a:tabLst>
                    <a:tab pos="185651" algn="l"/>
                    <a:tab pos="186023" algn="l"/>
                  </a:tabLst>
                </a:pPr>
                <a:r>
                  <a:rPr lang="en-US" sz="1348" spc="59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Assuming:</a:t>
                </a:r>
              </a:p>
              <a:p>
                <a:pPr marL="293191" indent="-285750">
                  <a:spcBef>
                    <a:spcPts val="59"/>
                  </a:spcBef>
                  <a:buSzPct val="143478"/>
                  <a:buFont typeface="Calibri Light" panose="020F0302020204030204" pitchFamily="34" charset="0"/>
                  <a:buChar char="‒"/>
                  <a:tabLst>
                    <a:tab pos="185651" algn="l"/>
                    <a:tab pos="186023" algn="l"/>
                  </a:tabLst>
                </a:pPr>
                <a14:m>
                  <m:oMath xmlns:m="http://schemas.openxmlformats.org/officeDocument/2006/math">
                    <m:r>
                      <a:rPr lang="en-US" sz="1348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𝑢</m:t>
                    </m:r>
                  </m:oMath>
                </a14:m>
                <a:r>
                  <a:rPr lang="en-US" sz="1348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-</a:t>
                </a:r>
                <a:r>
                  <a:rPr lang="en-US" sz="1348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dominance</a:t>
                </a:r>
              </a:p>
              <a:p>
                <a:pPr marL="7441">
                  <a:spcBef>
                    <a:spcPts val="59"/>
                  </a:spcBef>
                  <a:buSzPct val="143478"/>
                  <a:tabLst>
                    <a:tab pos="185651" algn="l"/>
                    <a:tab pos="18602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348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SupPr>
                        <m:e>
                          <m:r>
                            <a:rPr lang="en-US" sz="1348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sz="1348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𝑇</m:t>
                          </m:r>
                        </m:sub>
                        <m:sup>
                          <m:func>
                            <m:funcPr>
                              <m:ctrlPr>
                                <a:rPr lang="en-US" sz="1348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348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348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48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 Light" panose="020F03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48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libri Light" panose="020F0302020204030204" pitchFamily="34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348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 Light" panose="020F0302020204030204" pitchFamily="34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  <m:f>
                                <m:fPr>
                                  <m:ctrlPr>
                                    <a:rPr lang="en-US" sz="1348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348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 Light" panose="020F03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48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 Light" panose="020F0302020204030204" pitchFamily="34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1348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 Light" panose="020F0302020204030204" pitchFamily="34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348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 Light" panose="020F03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48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 Light" panose="020F0302020204030204" pitchFamily="34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348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 Light" panose="020F0302020204030204" pitchFamily="34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sup>
                      </m:sSubSup>
                      <m:r>
                        <a:rPr lang="en-US" sz="1348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panose="020F0302020204030204" pitchFamily="34" charset="0"/>
                        </a:rPr>
                        <m:t>~</m:t>
                      </m:r>
                      <m:f>
                        <m:fPr>
                          <m:ctrlPr>
                            <a:rPr lang="en-US" sz="1348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348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1348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348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1</m:t>
                              </m:r>
                              <m:r>
                                <a:rPr lang="en-US" sz="1348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1348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⊥</m:t>
                              </m:r>
                              <m:d>
                                <m:dPr>
                                  <m:ctrlPr>
                                    <a:rPr lang="en-US" sz="1348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48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sz="1348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𝑢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348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1348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348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348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𝑢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348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293191" indent="-285750">
                  <a:spcBef>
                    <a:spcPts val="59"/>
                  </a:spcBef>
                  <a:buSzPct val="143478"/>
                  <a:buFont typeface="Calibri Light" panose="020F0302020204030204" pitchFamily="34" charset="0"/>
                  <a:buChar char="‒"/>
                  <a:tabLst>
                    <a:tab pos="185651" algn="l"/>
                    <a:tab pos="186023" algn="l"/>
                  </a:tabLst>
                </a:pPr>
                <a:r>
                  <a:rPr lang="en-US" sz="1348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Same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348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en-US" sz="1348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1348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348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for SIDIS and DY</a:t>
                </a:r>
              </a:p>
              <a:p>
                <a:pPr marL="293191" indent="-285750">
                  <a:spcBef>
                    <a:spcPts val="59"/>
                  </a:spcBef>
                  <a:buSzPct val="143478"/>
                  <a:buFont typeface="Calibri Light" panose="020F0302020204030204" pitchFamily="34" charset="0"/>
                  <a:buChar char="‒"/>
                  <a:tabLst>
                    <a:tab pos="185651" algn="l"/>
                    <a:tab pos="186023" algn="l"/>
                  </a:tabLst>
                </a:pPr>
                <a:r>
                  <a:rPr lang="en-US" sz="1348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Sine change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48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1348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1348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348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348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1</m:t>
                                </m:r>
                                <m:r>
                                  <a:rPr lang="en-US" sz="1348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US" sz="1348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⊥</m:t>
                                </m:r>
                                <m:d>
                                  <m:dPr>
                                    <m:ctrlPr>
                                      <a:rPr lang="en-US" sz="1348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 Light" panose="020F03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48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 Light" panose="020F0302020204030204" pitchFamily="34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sz="1348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𝑢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en-US" sz="1348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𝐷𝑌</m:t>
                        </m:r>
                      </m:sub>
                    </m:sSub>
                    <m:r>
                      <a:rPr lang="en-US" sz="1348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sz="1348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1348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1348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348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348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1</m:t>
                                </m:r>
                                <m:r>
                                  <a:rPr lang="en-US" sz="1348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US" sz="1348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⊥</m:t>
                                </m:r>
                                <m:d>
                                  <m:dPr>
                                    <m:ctrlPr>
                                      <a:rPr lang="en-US" sz="1348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 Light" panose="020F03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48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 Light" panose="020F0302020204030204" pitchFamily="34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sz="1348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𝑢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en-US" sz="1348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𝐷𝐼𝑆</m:t>
                        </m:r>
                      </m:sub>
                    </m:sSub>
                  </m:oMath>
                </a14:m>
                <a:endParaRPr lang="en-US" sz="1348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293191" indent="-285750">
                  <a:spcBef>
                    <a:spcPts val="59"/>
                  </a:spcBef>
                  <a:buSzPct val="143478"/>
                  <a:buFont typeface="Arial" panose="020B0604020202020204" pitchFamily="34" charset="0"/>
                  <a:buChar char="•"/>
                  <a:tabLst>
                    <a:tab pos="185651" algn="l"/>
                    <a:tab pos="186023" algn="l"/>
                  </a:tabLst>
                </a:pPr>
                <a:endParaRPr lang="en-US" sz="1348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16" name="object 4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1097234"/>
                <a:ext cx="3048000" cy="1722983"/>
              </a:xfrm>
              <a:prstGeom prst="rect">
                <a:avLst/>
              </a:prstGeom>
              <a:blipFill>
                <a:blip r:embed="rId4"/>
                <a:stretch>
                  <a:fillRect l="-4800" t="-2827" r="-3800" b="-42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7" name="Picture 4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2953209"/>
            <a:ext cx="3527642" cy="2480891"/>
          </a:xfrm>
          <a:prstGeom prst="rect">
            <a:avLst/>
          </a:prstGeom>
        </p:spPr>
      </p:pic>
      <p:cxnSp>
        <p:nvCxnSpPr>
          <p:cNvPr id="459" name="Straight Arrow Connector 458"/>
          <p:cNvCxnSpPr/>
          <p:nvPr/>
        </p:nvCxnSpPr>
        <p:spPr>
          <a:xfrm>
            <a:off x="4114800" y="4076700"/>
            <a:ext cx="1371600" cy="0"/>
          </a:xfrm>
          <a:prstGeom prst="straightConnector1">
            <a:avLst/>
          </a:prstGeom>
          <a:ln w="34925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A6836363-6C4A-46EB-9062-62B75783260C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7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Sivers </a:t>
            </a:r>
            <a:r>
              <a:rPr lang="it-IT" dirty="0" err="1" smtClean="0"/>
              <a:t>Asymmetry</a:t>
            </a:r>
            <a:r>
              <a:rPr lang="it-IT" dirty="0" smtClean="0"/>
              <a:t> for </a:t>
            </a:r>
            <a:r>
              <a:rPr lang="it-IT" dirty="0" err="1" smtClean="0"/>
              <a:t>Gluon</a:t>
            </a:r>
            <a:r>
              <a:rPr lang="it-IT" dirty="0" smtClean="0"/>
              <a:t> from SIDIS</a:t>
            </a:r>
            <a:endParaRPr lang="it-IT" dirty="0"/>
          </a:p>
        </p:txBody>
      </p:sp>
      <p:sp>
        <p:nvSpPr>
          <p:cNvPr id="4" name="object 4"/>
          <p:cNvSpPr txBox="1"/>
          <p:nvPr/>
        </p:nvSpPr>
        <p:spPr>
          <a:xfrm>
            <a:off x="1124219" y="5221965"/>
            <a:ext cx="4947380" cy="241519"/>
          </a:xfrm>
          <a:prstGeom prst="rect">
            <a:avLst/>
          </a:prstGeom>
          <a:solidFill>
            <a:srgbClr val="D7D447"/>
          </a:solidFill>
        </p:spPr>
        <p:txBody>
          <a:bodyPr vert="horz" wrap="none" lIns="0" tIns="10583" rIns="0" bIns="0" rtlCol="0" anchor="ctr" anchorCtr="0">
            <a:spAutoFit/>
          </a:bodyPr>
          <a:lstStyle/>
          <a:p>
            <a:pPr marL="10583">
              <a:lnSpc>
                <a:spcPts val="1804"/>
              </a:lnSpc>
              <a:spcBef>
                <a:spcPts val="83"/>
              </a:spcBef>
            </a:pPr>
            <a:r>
              <a:rPr sz="1190" i="1" dirty="0">
                <a:solidFill>
                  <a:srgbClr val="942193"/>
                </a:solidFill>
                <a:cs typeface="Arial" panose="020B0604020202020204" pitchFamily="34" charset="0"/>
              </a:rPr>
              <a:t>C. </a:t>
            </a:r>
            <a:r>
              <a:rPr sz="1190" i="1" spc="-4" dirty="0">
                <a:solidFill>
                  <a:srgbClr val="942193"/>
                </a:solidFill>
                <a:cs typeface="Arial" panose="020B0604020202020204" pitchFamily="34" charset="0"/>
              </a:rPr>
              <a:t>Adolph </a:t>
            </a:r>
            <a:r>
              <a:rPr sz="1190" i="1" spc="-4" dirty="0">
                <a:solidFill>
                  <a:srgbClr val="A73BA4"/>
                </a:solidFill>
                <a:cs typeface="Arial" panose="020B0604020202020204" pitchFamily="34" charset="0"/>
              </a:rPr>
              <a:t>et al. </a:t>
            </a:r>
            <a:r>
              <a:rPr sz="1190" i="1" spc="-21" dirty="0">
                <a:solidFill>
                  <a:srgbClr val="942193"/>
                </a:solidFill>
                <a:cs typeface="Arial" panose="020B0604020202020204" pitchFamily="34" charset="0"/>
              </a:rPr>
              <a:t>(COMPASS </a:t>
            </a:r>
            <a:r>
              <a:rPr sz="1190" i="1" spc="-4" dirty="0">
                <a:solidFill>
                  <a:srgbClr val="942193"/>
                </a:solidFill>
                <a:cs typeface="Arial" panose="020B0604020202020204" pitchFamily="34" charset="0"/>
              </a:rPr>
              <a:t>Collaboration), Phys. Lett. </a:t>
            </a:r>
            <a:r>
              <a:rPr sz="1190" i="1" dirty="0">
                <a:solidFill>
                  <a:srgbClr val="942193"/>
                </a:solidFill>
                <a:cs typeface="Arial" panose="020B0604020202020204" pitchFamily="34" charset="0"/>
              </a:rPr>
              <a:t>B 772, 854</a:t>
            </a:r>
            <a:r>
              <a:rPr sz="1190" i="1" spc="-21" dirty="0">
                <a:solidFill>
                  <a:srgbClr val="942193"/>
                </a:solidFill>
                <a:cs typeface="Arial" panose="020B0604020202020204" pitchFamily="34" charset="0"/>
              </a:rPr>
              <a:t> </a:t>
            </a:r>
            <a:r>
              <a:rPr sz="1190" i="1" spc="-4" dirty="0">
                <a:solidFill>
                  <a:srgbClr val="942193"/>
                </a:solidFill>
                <a:cs typeface="Arial" panose="020B0604020202020204" pitchFamily="34" charset="0"/>
              </a:rPr>
              <a:t>(2017).</a:t>
            </a:r>
            <a:endParaRPr sz="1190" i="1" dirty="0"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70556" y="1408170"/>
            <a:ext cx="6590790" cy="29894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44060" y="4553978"/>
            <a:ext cx="2895448" cy="2270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29745" y="4867449"/>
            <a:ext cx="801811" cy="1711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72485" y="4541759"/>
            <a:ext cx="2899448" cy="2250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75059" y="4841265"/>
            <a:ext cx="752841" cy="1628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CF745DD9-1F48-44EF-B367-0FF67E2F2A40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9/18/2019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  <a:latin typeface="Corbel" panose="020B0503020204020204"/>
              </a:rPr>
              <a:t>Sar Wars 2019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43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97547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Corbel" panose="020B0503020204020204" pitchFamily="34" charset="0"/>
              </a:rPr>
              <a:t>WHAT WILL COME NEXT</a:t>
            </a:r>
            <a:endParaRPr lang="it-IT" sz="4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475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2021 Deuteron run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7BB43-1A4F-4C6D-B16B-C0C2260B8603}" type="datetime1">
              <a:rPr lang="en-US" smtClean="0"/>
              <a:t>9/18/2019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INT-18 Symposyum Week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45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Benchmark: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 smtClean="0"/>
                  <a:t> extraction </a:t>
                </a:r>
                <a:r>
                  <a:rPr lang="en-US" sz="1800" dirty="0"/>
                  <a:t>from Collins asymmetries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684213" y="900113"/>
                <a:ext cx="8459787" cy="4200525"/>
              </a:xfrm>
              <a:blipFill>
                <a:blip r:embed="rId2"/>
                <a:stretch>
                  <a:fillRect t="-14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1470988"/>
            <a:ext cx="5917928" cy="3586323"/>
          </a:xfrm>
          <a:prstGeom prst="rect">
            <a:avLst/>
          </a:prstGeom>
        </p:spPr>
      </p:pic>
      <p:sp>
        <p:nvSpPr>
          <p:cNvPr id="9" name="object 35"/>
          <p:cNvSpPr txBox="1"/>
          <p:nvPr/>
        </p:nvSpPr>
        <p:spPr>
          <a:xfrm>
            <a:off x="6096000" y="4955503"/>
            <a:ext cx="2599708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err="1">
                <a:solidFill>
                  <a:schemeClr val="tx1"/>
                </a:solidFill>
                <a:latin typeface="Arial"/>
                <a:cs typeface="Arial"/>
              </a:rPr>
              <a:t>T</a:t>
            </a:r>
            <a:r>
              <a:rPr sz="1600" spc="-5" dirty="0" err="1" smtClean="0">
                <a:solidFill>
                  <a:schemeClr val="tx1"/>
                </a:solidFill>
                <a:latin typeface="Arial"/>
                <a:cs typeface="Arial"/>
              </a:rPr>
              <a:t>ransversity</a:t>
            </a:r>
            <a:r>
              <a:rPr sz="1600" spc="-5" dirty="0" smtClean="0">
                <a:solidFill>
                  <a:schemeClr val="tx1"/>
                </a:solidFill>
                <a:latin typeface="Arial"/>
                <a:cs typeface="Arial"/>
              </a:rPr>
              <a:t>  extract</a:t>
            </a:r>
            <a:r>
              <a:rPr lang="en-US" sz="1600" spc="-5" dirty="0" smtClean="0">
                <a:solidFill>
                  <a:schemeClr val="tx1"/>
                </a:solidFill>
                <a:latin typeface="Arial"/>
                <a:cs typeface="Arial"/>
              </a:rPr>
              <a:t>ed</a:t>
            </a:r>
            <a:r>
              <a:rPr sz="1600" spc="-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spc="-15" dirty="0" smtClean="0">
                <a:solidFill>
                  <a:schemeClr val="tx1"/>
                </a:solidFill>
                <a:latin typeface="Arial"/>
                <a:cs typeface="Arial"/>
              </a:rPr>
              <a:t>as in</a:t>
            </a:r>
            <a:r>
              <a:rPr sz="16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chemeClr val="tx1"/>
                </a:solidFill>
                <a:latin typeface="Arial"/>
                <a:cs typeface="Arial"/>
              </a:rPr>
              <a:t>PRD 91(2015)</a:t>
            </a:r>
            <a:r>
              <a:rPr sz="16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chemeClr val="tx1"/>
                </a:solidFill>
                <a:latin typeface="Arial"/>
                <a:cs typeface="Arial"/>
              </a:rPr>
              <a:t>014034</a:t>
            </a:r>
            <a:endParaRPr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39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2021 Deuteron Run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D6F0DD2F-4D40-452C-9BC4-194D8DA82B80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INT-18 Symposyum Week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COMPASS proposed to CERN to run a full year </a:t>
            </a:r>
            <a:r>
              <a:rPr lang="en-US" dirty="0"/>
              <a:t>with the transversely polarized deuteron </a:t>
            </a:r>
            <a:r>
              <a:rPr lang="en-US" dirty="0" smtClean="0"/>
              <a:t>target and this proposal has been approved 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7" name="object 28"/>
          <p:cNvSpPr/>
          <p:nvPr/>
        </p:nvSpPr>
        <p:spPr>
          <a:xfrm>
            <a:off x="1447800" y="2171700"/>
            <a:ext cx="6019799" cy="31287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94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deuteron data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A7C2F-7E29-421F-8277-253BB26A367B}" type="datetime1">
              <a:rPr lang="en-US" smtClean="0"/>
              <a:pPr/>
              <a:t>9/18/2019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INT-18 Symposyum Week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47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/>
                  <a:t>1 full year (same as 2010). We also gain from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𝑝𝑇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𝐷𝑇</m:t>
                            </m:r>
                          </m:sub>
                        </m:sSub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155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40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228600" y="939799"/>
                <a:ext cx="8686800" cy="455099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bject 5"/>
          <p:cNvSpPr>
            <a:spLocks noChangeAspect="1"/>
          </p:cNvSpPr>
          <p:nvPr/>
        </p:nvSpPr>
        <p:spPr>
          <a:xfrm>
            <a:off x="726869" y="1562100"/>
            <a:ext cx="3848490" cy="1885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>
            <a:spLocks noChangeAspect="1"/>
          </p:cNvSpPr>
          <p:nvPr/>
        </p:nvSpPr>
        <p:spPr>
          <a:xfrm>
            <a:off x="684213" y="3423336"/>
            <a:ext cx="3977030" cy="20674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/>
          <p:cNvSpPr txBox="1"/>
          <p:nvPr/>
        </p:nvSpPr>
        <p:spPr>
          <a:xfrm>
            <a:off x="5308582" y="2479358"/>
            <a:ext cx="7023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002060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00206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002060"/>
                </a:solidFill>
                <a:latin typeface="Arial"/>
                <a:cs typeface="Arial"/>
              </a:rPr>
              <a:t>ent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4731028" y="2628900"/>
            <a:ext cx="429259" cy="0"/>
          </a:xfrm>
          <a:custGeom>
            <a:avLst/>
            <a:gdLst/>
            <a:ahLst/>
            <a:cxnLst/>
            <a:rect l="l" t="t" r="r" b="b"/>
            <a:pathLst>
              <a:path w="429260">
                <a:moveTo>
                  <a:pt x="42926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308582" y="1634358"/>
            <a:ext cx="860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002060"/>
                </a:solidFill>
                <a:latin typeface="Arial"/>
                <a:cs typeface="Arial"/>
              </a:rPr>
              <a:t>projected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31027" y="1790700"/>
            <a:ext cx="429259" cy="0"/>
          </a:xfrm>
          <a:custGeom>
            <a:avLst/>
            <a:gdLst/>
            <a:ahLst/>
            <a:cxnLst/>
            <a:rect l="l" t="t" r="r" b="b"/>
            <a:pathLst>
              <a:path w="429260">
                <a:moveTo>
                  <a:pt x="42926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5"/>
          <p:cNvSpPr txBox="1"/>
          <p:nvPr/>
        </p:nvSpPr>
        <p:spPr>
          <a:xfrm>
            <a:off x="5659737" y="4076700"/>
            <a:ext cx="2599708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err="1">
                <a:solidFill>
                  <a:schemeClr val="tx1"/>
                </a:solidFill>
                <a:latin typeface="Arial"/>
                <a:cs typeface="Arial"/>
              </a:rPr>
              <a:t>T</a:t>
            </a:r>
            <a:r>
              <a:rPr sz="1600" spc="-5" dirty="0" err="1" smtClean="0">
                <a:solidFill>
                  <a:schemeClr val="tx1"/>
                </a:solidFill>
                <a:latin typeface="Arial"/>
                <a:cs typeface="Arial"/>
              </a:rPr>
              <a:t>ransversity</a:t>
            </a:r>
            <a:r>
              <a:rPr sz="1600" spc="-5" dirty="0" smtClean="0">
                <a:solidFill>
                  <a:schemeClr val="tx1"/>
                </a:solidFill>
                <a:latin typeface="Arial"/>
                <a:cs typeface="Arial"/>
              </a:rPr>
              <a:t>  extract</a:t>
            </a:r>
            <a:r>
              <a:rPr lang="en-US" sz="1600" spc="-5" dirty="0" smtClean="0">
                <a:solidFill>
                  <a:schemeClr val="tx1"/>
                </a:solidFill>
                <a:latin typeface="Arial"/>
                <a:cs typeface="Arial"/>
              </a:rPr>
              <a:t>ed</a:t>
            </a:r>
            <a:r>
              <a:rPr sz="1600" spc="-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spc="-15" dirty="0" smtClean="0">
                <a:solidFill>
                  <a:schemeClr val="tx1"/>
                </a:solidFill>
                <a:latin typeface="Arial"/>
                <a:cs typeface="Arial"/>
              </a:rPr>
              <a:t>as in</a:t>
            </a:r>
            <a:r>
              <a:rPr sz="16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chemeClr val="tx1"/>
                </a:solidFill>
                <a:latin typeface="Arial"/>
                <a:cs typeface="Arial"/>
              </a:rPr>
              <a:t>PRD 91(2015)</a:t>
            </a:r>
            <a:r>
              <a:rPr sz="16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chemeClr val="tx1"/>
                </a:solidFill>
                <a:latin typeface="Arial"/>
                <a:cs typeface="Arial"/>
              </a:rPr>
              <a:t>014034</a:t>
            </a:r>
            <a:endParaRPr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deuteron data in 2021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81000" y="1181100"/>
            <a:ext cx="8763000" cy="4268788"/>
          </a:xfrm>
        </p:spPr>
        <p:txBody>
          <a:bodyPr/>
          <a:lstStyle/>
          <a:p>
            <a:r>
              <a:rPr lang="en-US" sz="1800" dirty="0"/>
              <a:t>Expected gain in precision on u- and d-quark </a:t>
            </a:r>
            <a:r>
              <a:rPr lang="en-US" sz="1800" dirty="0" err="1"/>
              <a:t>transversity</a:t>
            </a:r>
            <a:endParaRPr lang="en-US" sz="1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EDB25A1A-12E2-4EC2-9666-8616BFBE5570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9/18/2019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  <a:latin typeface="Corbel" panose="020B0503020204020204"/>
              </a:rPr>
              <a:t>Sar Wars 2019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48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2" y="1866902"/>
            <a:ext cx="6225965" cy="3185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75342"/>
            <a:ext cx="7678643" cy="336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2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QCD facility at CERN M2</a:t>
            </a:r>
            <a:endParaRPr lang="it-IT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939800"/>
            <a:ext cx="5153760" cy="44751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F2056-C7B7-4174-B2DB-7B00586E501B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9/18/2019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Sar Wars 2019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5DFB4-3D23-4866-8D46-AE36D04BFD7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14" y="972898"/>
            <a:ext cx="3291566" cy="44847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939798"/>
            <a:ext cx="20730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4"/>
              </a:rPr>
              <a:t>https://arxiv.org/abs/1808.00848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16" y="939798"/>
            <a:ext cx="8842144" cy="455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5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Targets 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71EE5-F7BB-42F0-B826-D03AB30A626F}" type="datetime1">
              <a:rPr lang="en-US" smtClean="0"/>
              <a:t>9/18/2019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Sar Wars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9218" name="Picture 2" descr="C:\ERWIN_TEMP\photos from Didier\Camera\cible Hydrogene\DSC01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43" y="1257299"/>
            <a:ext cx="2700000" cy="34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57300"/>
            <a:ext cx="5867497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57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3352802" y="1409700"/>
            <a:ext cx="6096000" cy="951178"/>
          </a:xfrm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5400" dirty="0">
                <a:solidFill>
                  <a:srgbClr val="C00000"/>
                </a:solidFill>
              </a:rPr>
              <a:t>Thank you</a:t>
            </a:r>
          </a:p>
        </p:txBody>
      </p:sp>
      <p:pic>
        <p:nvPicPr>
          <p:cNvPr id="54275" name="Picture 4" descr="C:\Andrea\Spin2004-Pres\new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2" y="3968750"/>
            <a:ext cx="316230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437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stage spectrometer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65EEEF4C-B95D-4072-861B-11B0406ACBAB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Content Placeholder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9" r="14823" b="33476"/>
          <a:stretch/>
        </p:blipFill>
        <p:spPr>
          <a:xfrm>
            <a:off x="180000" y="900000"/>
            <a:ext cx="8640000" cy="457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1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 beam: </a:t>
            </a:r>
            <a:r>
              <a:rPr lang="en-US" dirty="0" err="1" smtClean="0"/>
              <a:t>Drell</a:t>
            </a:r>
            <a:r>
              <a:rPr lang="en-US" dirty="0" smtClean="0"/>
              <a:t>-Yan setup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8970-F7FF-4E12-8DFD-5EA2F57BDE7D}" type="datetime1">
              <a:rPr lang="en-US" smtClean="0"/>
              <a:t>9/18/2019</a:t>
            </a:fld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Sar Wars 2019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D183-51D8-4E14-896F-B82575AC502D}" type="slidenum">
              <a:rPr lang="en-GB" smtClean="0"/>
              <a:pPr/>
              <a:t>7</a:t>
            </a:fld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051560" y="1714500"/>
            <a:ext cx="1554480" cy="110490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628275"/>
            <a:ext cx="8610600" cy="30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53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beam – DVCS setup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9D0CF036-14A2-4062-BD54-01846889FC91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object 10"/>
          <p:cNvSpPr>
            <a:spLocks noChangeAspect="1"/>
          </p:cNvSpPr>
          <p:nvPr/>
        </p:nvSpPr>
        <p:spPr>
          <a:xfrm>
            <a:off x="182250" y="3477289"/>
            <a:ext cx="1382306" cy="19552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2"/>
          <p:cNvSpPr>
            <a:spLocks noChangeAspect="1"/>
          </p:cNvSpPr>
          <p:nvPr/>
        </p:nvSpPr>
        <p:spPr>
          <a:xfrm>
            <a:off x="1288714" y="3258253"/>
            <a:ext cx="2764864" cy="2110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4"/>
          <p:cNvSpPr>
            <a:spLocks noChangeAspect="1"/>
          </p:cNvSpPr>
          <p:nvPr/>
        </p:nvSpPr>
        <p:spPr>
          <a:xfrm>
            <a:off x="6629400" y="3793115"/>
            <a:ext cx="1728030" cy="1453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/>
          <p:cNvSpPr>
            <a:spLocks noChangeAspect="1"/>
          </p:cNvSpPr>
          <p:nvPr/>
        </p:nvSpPr>
        <p:spPr>
          <a:xfrm>
            <a:off x="4046657" y="3671146"/>
            <a:ext cx="2259912" cy="16973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2"/>
          <p:cNvSpPr>
            <a:spLocks noChangeAspect="1"/>
          </p:cNvSpPr>
          <p:nvPr/>
        </p:nvSpPr>
        <p:spPr>
          <a:xfrm>
            <a:off x="1288714" y="954917"/>
            <a:ext cx="6054344" cy="26522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892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Spectrometer elements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" y="986157"/>
            <a:ext cx="1746806" cy="224206"/>
          </a:xfrm>
        </p:spPr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CF824D90-B762-48F6-8236-18A9F2270090}" type="datetime1">
              <a:rPr lang="en-US" smtClean="0">
                <a:solidFill>
                  <a:srgbClr val="FFFFFF"/>
                </a:solidFill>
              </a:rPr>
              <a:t>9/18/2019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200" y="986157"/>
            <a:ext cx="3538331" cy="224206"/>
          </a:xfrm>
        </p:spPr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Sar Wars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" y="986157"/>
            <a:ext cx="1279663" cy="224205"/>
          </a:xfrm>
        </p:spPr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Content Placeholder 1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r="14823" b="29325"/>
          <a:stretch/>
        </p:blipFill>
        <p:spPr>
          <a:xfrm>
            <a:off x="76200" y="986157"/>
            <a:ext cx="8640000" cy="4517818"/>
          </a:xfrm>
        </p:spPr>
      </p:pic>
      <p:pic>
        <p:nvPicPr>
          <p:cNvPr id="14" name="Content Placeholder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6" r="14823" b="29325"/>
          <a:stretch/>
        </p:blipFill>
        <p:spPr>
          <a:xfrm>
            <a:off x="76200" y="986157"/>
            <a:ext cx="8640000" cy="4516363"/>
          </a:xfrm>
          <a:prstGeom prst="rect">
            <a:avLst/>
          </a:prstGeom>
        </p:spPr>
      </p:pic>
      <p:pic>
        <p:nvPicPr>
          <p:cNvPr id="15" name="Content Placeholder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2" r="14823" b="29325"/>
          <a:stretch/>
        </p:blipFill>
        <p:spPr>
          <a:xfrm>
            <a:off x="76200" y="986157"/>
            <a:ext cx="8640000" cy="4504874"/>
          </a:xfrm>
          <a:prstGeom prst="rect">
            <a:avLst/>
          </a:prstGeom>
        </p:spPr>
      </p:pic>
      <p:pic>
        <p:nvPicPr>
          <p:cNvPr id="16" name="Content Placeholder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r="14823" b="29325"/>
          <a:stretch/>
        </p:blipFill>
        <p:spPr>
          <a:xfrm>
            <a:off x="76200" y="986157"/>
            <a:ext cx="8640000" cy="4517818"/>
          </a:xfrm>
          <a:prstGeom prst="rect">
            <a:avLst/>
          </a:prstGeom>
        </p:spPr>
      </p:pic>
      <p:pic>
        <p:nvPicPr>
          <p:cNvPr id="17" name="Content Placeholder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2" r="14823" b="29325"/>
          <a:stretch/>
        </p:blipFill>
        <p:spPr>
          <a:xfrm>
            <a:off x="76200" y="986157"/>
            <a:ext cx="8640000" cy="4504874"/>
          </a:xfrm>
          <a:prstGeom prst="rect">
            <a:avLst/>
          </a:prstGeom>
        </p:spPr>
      </p:pic>
      <p:pic>
        <p:nvPicPr>
          <p:cNvPr id="18" name="Content Placeholder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9" r="14823" b="29325"/>
          <a:stretch/>
        </p:blipFill>
        <p:spPr>
          <a:xfrm>
            <a:off x="76200" y="986157"/>
            <a:ext cx="8640000" cy="4517820"/>
          </a:xfrm>
          <a:prstGeom prst="rect">
            <a:avLst/>
          </a:prstGeom>
        </p:spPr>
      </p:pic>
      <p:pic>
        <p:nvPicPr>
          <p:cNvPr id="19" name="Content Placeholder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r="14185" b="30247"/>
          <a:stretch/>
        </p:blipFill>
        <p:spPr>
          <a:xfrm>
            <a:off x="76200" y="986157"/>
            <a:ext cx="8640000" cy="4445678"/>
          </a:xfrm>
          <a:prstGeom prst="rect">
            <a:avLst/>
          </a:prstGeom>
        </p:spPr>
      </p:pic>
      <p:pic>
        <p:nvPicPr>
          <p:cNvPr id="20" name="Content Placeholder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5" r="14823" b="29325"/>
          <a:stretch/>
        </p:blipFill>
        <p:spPr>
          <a:xfrm>
            <a:off x="76200" y="986157"/>
            <a:ext cx="8640000" cy="4530765"/>
          </a:xfrm>
          <a:prstGeom prst="rect">
            <a:avLst/>
          </a:prstGeom>
        </p:spPr>
      </p:pic>
      <p:pic>
        <p:nvPicPr>
          <p:cNvPr id="22" name="Content Placeholder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2" r="14823" b="29325"/>
          <a:stretch/>
        </p:blipFill>
        <p:spPr>
          <a:xfrm>
            <a:off x="76200" y="992628"/>
            <a:ext cx="8640000" cy="45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2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1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2609</TotalTime>
  <Words>1417</Words>
  <Application>Microsoft Office PowerPoint</Application>
  <PresentationFormat>On-screen Show (16:10)</PresentationFormat>
  <Paragraphs>597</Paragraphs>
  <Slides>50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70" baseType="lpstr">
      <vt:lpstr>Adobe Fan Heiti Std B</vt:lpstr>
      <vt:lpstr>Arial</vt:lpstr>
      <vt:lpstr>Arial Black</vt:lpstr>
      <vt:lpstr>Calibri</vt:lpstr>
      <vt:lpstr>Calibri Light</vt:lpstr>
      <vt:lpstr>Cambria Math</vt:lpstr>
      <vt:lpstr>CMR9</vt:lpstr>
      <vt:lpstr>Comic Sans MS</vt:lpstr>
      <vt:lpstr>Corbel</vt:lpstr>
      <vt:lpstr>High Tower Text</vt:lpstr>
      <vt:lpstr>Symbol</vt:lpstr>
      <vt:lpstr>Tahoma</vt:lpstr>
      <vt:lpstr>Times New Roman</vt:lpstr>
      <vt:lpstr>Trebuchet MS</vt:lpstr>
      <vt:lpstr>Wingdings</vt:lpstr>
      <vt:lpstr>Wingdings 3</vt:lpstr>
      <vt:lpstr>Default Design</vt:lpstr>
      <vt:lpstr>Basis</vt:lpstr>
      <vt:lpstr>1_Basis</vt:lpstr>
      <vt:lpstr>Equation</vt:lpstr>
      <vt:lpstr>COMPASS studies of TMDs; recent results and future perspectives</vt:lpstr>
      <vt:lpstr>Muon beam: SIDIS setup</vt:lpstr>
      <vt:lpstr>COMPASS target area</vt:lpstr>
      <vt:lpstr>Operations on the target area</vt:lpstr>
      <vt:lpstr>Targets </vt:lpstr>
      <vt:lpstr>Two stage spectrometer</vt:lpstr>
      <vt:lpstr>Hadron beam: Drell-Yan setup</vt:lpstr>
      <vt:lpstr>Muon beam – DVCS setup</vt:lpstr>
      <vt:lpstr>Spectrometer elements</vt:lpstr>
      <vt:lpstr>Spectrometer: momentum determination</vt:lpstr>
      <vt:lpstr>the polarized target system  (&gt;2005)</vt:lpstr>
      <vt:lpstr>Vertex determination</vt:lpstr>
      <vt:lpstr>Kinematic distributions</vt:lpstr>
      <vt:lpstr>Kinematic distributions - 2</vt:lpstr>
      <vt:lpstr>COMPASS data taking</vt:lpstr>
      <vt:lpstr>Measurements with the target longitudinally polarized:</vt:lpstr>
      <vt:lpstr>Measurements with the target transversely polarized:</vt:lpstr>
      <vt:lpstr>Measurements with unpolarised targets:</vt:lpstr>
      <vt:lpstr>Importance of unpolarized SIDIS </vt:lpstr>
      <vt:lpstr>Positive vs Negative charged hadrons ((_^6)LiD)</vt:lpstr>
      <vt:lpstr>Positive vs Negative charged hadrons (p)</vt:lpstr>
      <vt:lpstr>Positive charged hadrons (p)</vt:lpstr>
      <vt:lpstr>Negative charged hadrons (p)</vt:lpstr>
      <vt:lpstr>The matching problem (q_T∕Q&gt;1" "region)</vt:lpstr>
      <vt:lpstr>Unpolarised Azimuthal Modulation</vt:lpstr>
      <vt:lpstr>Azimuthal modulations on p</vt:lpstr>
      <vt:lpstr>Contribution of diffractive VMs</vt:lpstr>
      <vt:lpstr>Transversity PDF</vt:lpstr>
      <vt:lpstr>Transversity</vt:lpstr>
      <vt:lpstr>A_Coll^p on  proton and (_^3)P_0  model for FF</vt:lpstr>
      <vt:lpstr>2h asymmetries on p and (_^3)P_0  model for FF</vt:lpstr>
      <vt:lpstr>Λ transverse spin transfer from COMPASS</vt:lpstr>
      <vt:lpstr>Sivers Asymmetry</vt:lpstr>
      <vt:lpstr>Sivers Asymmetry</vt:lpstr>
      <vt:lpstr>Sivers asymmetry on p</vt:lpstr>
      <vt:lpstr>Drell-Yan measurements at COMPASS</vt:lpstr>
      <vt:lpstr>Transverse Spin Asymmetry in Drell-Yan</vt:lpstr>
      <vt:lpstr>The weighted Sivers asymmetry</vt:lpstr>
      <vt:lpstr>The weighted Sivers asymmetry</vt:lpstr>
      <vt:lpstr>The weighted Sivers asymmetry</vt:lpstr>
      <vt:lpstr>q_T weighted asymmetries: 2015+2018</vt:lpstr>
      <vt:lpstr>Weighted asymmetries: from SIDIS to DY</vt:lpstr>
      <vt:lpstr>Sivers Asymmetry for Gluon from SIDIS</vt:lpstr>
      <vt:lpstr>WHAT WILL COME NEXT</vt:lpstr>
      <vt:lpstr>2021 Deuteron run</vt:lpstr>
      <vt:lpstr>2021 Deuteron Run</vt:lpstr>
      <vt:lpstr>New deuteron data</vt:lpstr>
      <vt:lpstr>COMPASS deuteron data in 2021</vt:lpstr>
      <vt:lpstr>New QCD facility at CERN M2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Spin/3D Results and Implications for EIC</dc:title>
  <dc:creator>Andrea Bressan</dc:creator>
  <cp:lastModifiedBy>Andrea Bressan</cp:lastModifiedBy>
  <cp:revision>79</cp:revision>
  <dcterms:modified xsi:type="dcterms:W3CDTF">2019-09-18T12:03:43Z</dcterms:modified>
</cp:coreProperties>
</file>