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embeddings/oleObject1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9.xml" ContentType="application/vnd.openxmlformats-officedocument.presentationml.notesSlide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44"/>
  </p:notesMasterIdLst>
  <p:handoutMasterIdLst>
    <p:handoutMasterId r:id="rId45"/>
  </p:handoutMasterIdLst>
  <p:sldIdLst>
    <p:sldId id="457" r:id="rId2"/>
    <p:sldId id="441" r:id="rId3"/>
    <p:sldId id="465" r:id="rId4"/>
    <p:sldId id="574" r:id="rId5"/>
    <p:sldId id="575" r:id="rId6"/>
    <p:sldId id="475" r:id="rId7"/>
    <p:sldId id="467" r:id="rId8"/>
    <p:sldId id="427" r:id="rId9"/>
    <p:sldId id="428" r:id="rId10"/>
    <p:sldId id="429" r:id="rId11"/>
    <p:sldId id="493" r:id="rId12"/>
    <p:sldId id="500" r:id="rId13"/>
    <p:sldId id="576" r:id="rId14"/>
    <p:sldId id="577" r:id="rId15"/>
    <p:sldId id="580" r:id="rId16"/>
    <p:sldId id="578" r:id="rId17"/>
    <p:sldId id="579" r:id="rId18"/>
    <p:sldId id="581" r:id="rId19"/>
    <p:sldId id="582" r:id="rId20"/>
    <p:sldId id="590" r:id="rId21"/>
    <p:sldId id="481" r:id="rId22"/>
    <p:sldId id="401" r:id="rId23"/>
    <p:sldId id="483" r:id="rId24"/>
    <p:sldId id="484" r:id="rId25"/>
    <p:sldId id="584" r:id="rId26"/>
    <p:sldId id="487" r:id="rId27"/>
    <p:sldId id="583" r:id="rId28"/>
    <p:sldId id="489" r:id="rId29"/>
    <p:sldId id="490" r:id="rId30"/>
    <p:sldId id="486" r:id="rId31"/>
    <p:sldId id="585" r:id="rId32"/>
    <p:sldId id="488" r:id="rId33"/>
    <p:sldId id="586" r:id="rId34"/>
    <p:sldId id="501" r:id="rId35"/>
    <p:sldId id="587" r:id="rId36"/>
    <p:sldId id="589" r:id="rId37"/>
    <p:sldId id="444" r:id="rId38"/>
    <p:sldId id="591" r:id="rId39"/>
    <p:sldId id="497" r:id="rId40"/>
    <p:sldId id="498" r:id="rId41"/>
    <p:sldId id="473" r:id="rId42"/>
    <p:sldId id="430" r:id="rId43"/>
  </p:sldIdLst>
  <p:sldSz cx="9144000" cy="6858000" type="screen4x3"/>
  <p:notesSz cx="6745288" cy="988218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F5DA5"/>
    <a:srgbClr val="264D74"/>
    <a:srgbClr val="6F0000"/>
    <a:srgbClr val="4F5649"/>
    <a:srgbClr val="4D4D4D"/>
    <a:srgbClr val="333333"/>
    <a:srgbClr val="336600"/>
    <a:srgbClr val="1C1C1C"/>
    <a:srgbClr val="333300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34580" autoAdjust="0"/>
    <p:restoredTop sz="86410" autoAdjust="0"/>
  </p:normalViewPr>
  <p:slideViewPr>
    <p:cSldViewPr>
      <p:cViewPr>
        <p:scale>
          <a:sx n="76" d="100"/>
          <a:sy n="76" d="100"/>
        </p:scale>
        <p:origin x="-3672" y="-360"/>
      </p:cViewPr>
      <p:guideLst>
        <p:guide orient="horz" pos="2045"/>
        <p:guide pos="2822"/>
      </p:guideLst>
    </p:cSldViewPr>
  </p:slideViewPr>
  <p:outlineViewPr>
    <p:cViewPr>
      <p:scale>
        <a:sx n="33" d="100"/>
        <a:sy n="33" d="100"/>
      </p:scale>
      <p:origin x="0" y="93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notesViewPr>
    <p:cSldViewPr>
      <p:cViewPr varScale="1">
        <p:scale>
          <a:sx n="46" d="100"/>
          <a:sy n="46" d="100"/>
        </p:scale>
        <p:origin x="-1646" y="-77"/>
      </p:cViewPr>
      <p:guideLst>
        <p:guide orient="horz" pos="3113"/>
        <p:guide pos="2125"/>
      </p:guideLst>
    </p:cSldViewPr>
  </p:notesViewPr>
  <p:gridSpacing cx="45720" cy="4572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Relationship Id="rId2" Type="http://schemas.openxmlformats.org/officeDocument/2006/relationships/image" Target="../media/image7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Relationship Id="rId2" Type="http://schemas.openxmlformats.org/officeDocument/2006/relationships/image" Target="../media/image79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4" Type="http://schemas.openxmlformats.org/officeDocument/2006/relationships/image" Target="../media/image85.wmf"/><Relationship Id="rId5" Type="http://schemas.openxmlformats.org/officeDocument/2006/relationships/image" Target="../media/image86.wmf"/><Relationship Id="rId6" Type="http://schemas.openxmlformats.org/officeDocument/2006/relationships/image" Target="../media/image87.wmf"/><Relationship Id="rId7" Type="http://schemas.openxmlformats.org/officeDocument/2006/relationships/image" Target="../media/image88.wmf"/><Relationship Id="rId8" Type="http://schemas.openxmlformats.org/officeDocument/2006/relationships/image" Target="../media/image89.wmf"/><Relationship Id="rId1" Type="http://schemas.openxmlformats.org/officeDocument/2006/relationships/image" Target="../media/image82.wmf"/><Relationship Id="rId2" Type="http://schemas.openxmlformats.org/officeDocument/2006/relationships/image" Target="../media/image8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1" Type="http://schemas.openxmlformats.org/officeDocument/2006/relationships/image" Target="../media/image14.emf"/><Relationship Id="rId2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Relationship Id="rId2" Type="http://schemas.openxmlformats.org/officeDocument/2006/relationships/image" Target="../media/image2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Relationship Id="rId2" Type="http://schemas.openxmlformats.org/officeDocument/2006/relationships/image" Target="../media/image31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6" Type="http://schemas.openxmlformats.org/officeDocument/2006/relationships/image" Target="../media/image50.emf"/><Relationship Id="rId7" Type="http://schemas.openxmlformats.org/officeDocument/2006/relationships/image" Target="../media/image51.emf"/><Relationship Id="rId1" Type="http://schemas.openxmlformats.org/officeDocument/2006/relationships/image" Target="../media/image45.emf"/><Relationship Id="rId2" Type="http://schemas.openxmlformats.org/officeDocument/2006/relationships/image" Target="../media/image4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1113" y="0"/>
            <a:ext cx="292258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86888"/>
            <a:ext cx="2922588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809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1113" y="9386888"/>
            <a:ext cx="2922587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6385120-35F9-3D4C-A1EB-69D0AF90DB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9775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1113" y="0"/>
            <a:ext cx="292258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41363"/>
            <a:ext cx="4940300" cy="3705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688" y="4694238"/>
            <a:ext cx="5395912" cy="444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6888"/>
            <a:ext cx="2922588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1113" y="9386888"/>
            <a:ext cx="2922587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7F883E2-E232-534E-8E3D-CD871C711A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368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883E2-E232-534E-8E3D-CD871C711AA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8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883E2-E232-534E-8E3D-CD871C711AA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93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883E2-E232-534E-8E3D-CD871C711AA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659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883E2-E232-534E-8E3D-CD871C711AA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385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883E2-E232-534E-8E3D-CD871C711AA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512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883E2-E232-534E-8E3D-CD871C711AA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2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B3FC35-8547-F04C-BB50-1E2443F663A5}" type="slidenum">
              <a:rPr lang="en-US"/>
              <a:pPr/>
              <a:t>22</a:t>
            </a:fld>
            <a:endParaRPr lang="en-US"/>
          </a:p>
        </p:txBody>
      </p:sp>
      <p:sp>
        <p:nvSpPr>
          <p:cNvPr id="60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883E2-E232-534E-8E3D-CD871C711AA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61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883E2-E232-534E-8E3D-CD871C711AA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41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compass.cern.ch/compass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7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692275" y="304800"/>
            <a:ext cx="5546725" cy="146208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657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960120" y="2362200"/>
            <a:ext cx="7498081" cy="3215640"/>
          </a:xfrm>
        </p:spPr>
        <p:txBody>
          <a:bodyPr/>
          <a:lstStyle>
            <a:lvl1pPr marL="0" indent="0" algn="ctr">
              <a:buFont typeface="Wingdings" charset="0"/>
              <a:buNone/>
              <a:defRPr b="0"/>
            </a:lvl1pPr>
            <a:lvl2pPr marL="457200" lvl="1" indent="0" algn="ctr">
              <a:buFont typeface="Wingdings" charset="0"/>
              <a:buNone/>
              <a:defRPr/>
            </a:lvl2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0"/>
            <a:endParaRPr lang="en-US" noProof="0" dirty="0" smtClean="0"/>
          </a:p>
          <a:p>
            <a:pPr lvl="1"/>
            <a:endParaRPr lang="en-US" noProof="0" dirty="0" smtClean="0"/>
          </a:p>
          <a:p>
            <a:pPr lvl="1"/>
            <a:r>
              <a:rPr lang="en-US" noProof="0" dirty="0" smtClean="0"/>
              <a:t>	</a:t>
            </a:r>
          </a:p>
        </p:txBody>
      </p:sp>
      <p:sp>
        <p:nvSpPr>
          <p:cNvPr id="66574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66575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66576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360A34E-0BA9-214E-8F70-F133C5455607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66577" name="Picture 17" descr="COMPAS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320040"/>
            <a:ext cx="1447800" cy="143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82" name="Rectangle 22"/>
          <p:cNvSpPr>
            <a:spLocks noChangeArrowheads="1"/>
          </p:cNvSpPr>
          <p:nvPr userDrawn="1"/>
        </p:nvSpPr>
        <p:spPr bwMode="gray">
          <a:xfrm>
            <a:off x="315913" y="2009775"/>
            <a:ext cx="8599487" cy="74613"/>
          </a:xfrm>
          <a:prstGeom prst="rect">
            <a:avLst/>
          </a:prstGeom>
          <a:gradFill rotWithShape="0">
            <a:gsLst>
              <a:gs pos="0">
                <a:schemeClr val="bg2">
                  <a:lumMod val="50000"/>
                  <a:lumOff val="50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 eaLnBrk="1" hangingPunct="1"/>
            <a:endParaRPr kumimoji="1" lang="fr-FR" sz="2400">
              <a:latin typeface="Tahoma" charset="0"/>
            </a:endParaRPr>
          </a:p>
        </p:txBody>
      </p:sp>
      <p:grpSp>
        <p:nvGrpSpPr>
          <p:cNvPr id="9" name="Group 10"/>
          <p:cNvGrpSpPr>
            <a:grpSpLocks/>
          </p:cNvGrpSpPr>
          <p:nvPr userDrawn="1"/>
        </p:nvGrpSpPr>
        <p:grpSpPr bwMode="auto">
          <a:xfrm>
            <a:off x="7543800" y="411480"/>
            <a:ext cx="1325880" cy="1309070"/>
            <a:chOff x="3197" y="1742"/>
            <a:chExt cx="662" cy="623"/>
          </a:xfrm>
        </p:grpSpPr>
        <p:sp>
          <p:nvSpPr>
            <p:cNvPr id="10" name="Text Box 11"/>
            <p:cNvSpPr txBox="1">
              <a:spLocks noChangeArrowheads="1"/>
            </p:cNvSpPr>
            <p:nvPr userDrawn="1"/>
          </p:nvSpPr>
          <p:spPr bwMode="auto">
            <a:xfrm>
              <a:off x="3197" y="2189"/>
              <a:ext cx="662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fr-FR" sz="1800" dirty="0">
                  <a:solidFill>
                    <a:srgbClr val="4D4D4D"/>
                  </a:solidFill>
                  <a:latin typeface="Arial" charset="0"/>
                </a:rPr>
                <a:t>I R F U</a:t>
              </a:r>
              <a:endParaRPr lang="fr-FR" sz="1800" dirty="0">
                <a:solidFill>
                  <a:srgbClr val="4D4D4D"/>
                </a:solidFill>
                <a:latin typeface="Times New Roman" pitchFamily="18" charset="0"/>
              </a:endParaRPr>
            </a:p>
          </p:txBody>
        </p:sp>
        <p:pic>
          <p:nvPicPr>
            <p:cNvPr id="11" name="Picture 12" descr="logo_cea_couleur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55" y="1742"/>
              <a:ext cx="540" cy="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AAE880-FBAD-0849-A4E8-8C93D224FA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67346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8625" y="274638"/>
            <a:ext cx="2090738" cy="6065837"/>
          </a:xfrm>
        </p:spPr>
        <p:txBody>
          <a:bodyPr vert="eaVert"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274638"/>
            <a:ext cx="6122987" cy="6065837"/>
          </a:xfrm>
        </p:spPr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4B9D3D-0661-8B44-BCDA-7BBFD6972C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91683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274638"/>
            <a:ext cx="7543800" cy="609600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3725" y="1235075"/>
            <a:ext cx="8275638" cy="2476500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3725" y="3863975"/>
            <a:ext cx="8275638" cy="2476500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3400" y="64008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400800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42150" y="6400800"/>
            <a:ext cx="1905000" cy="300038"/>
          </a:xfrm>
        </p:spPr>
        <p:txBody>
          <a:bodyPr/>
          <a:lstStyle>
            <a:lvl1pPr>
              <a:defRPr/>
            </a:lvl1pPr>
          </a:lstStyle>
          <a:p>
            <a:fld id="{D070A6FA-57EF-CA43-BA5E-E132720E4E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46215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274638"/>
            <a:ext cx="7543800" cy="609600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93725" y="1235075"/>
            <a:ext cx="4060825" cy="5105400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6950" y="1235075"/>
            <a:ext cx="4062413" cy="2476500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6950" y="3863975"/>
            <a:ext cx="4062413" cy="2476500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533400" y="64008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352800" y="6400800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42150" y="6400800"/>
            <a:ext cx="1905000" cy="300038"/>
          </a:xfrm>
        </p:spPr>
        <p:txBody>
          <a:bodyPr/>
          <a:lstStyle>
            <a:lvl1pPr>
              <a:defRPr/>
            </a:lvl1pPr>
          </a:lstStyle>
          <a:p>
            <a:fld id="{84918F45-E300-8441-9604-5C563F1ADC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16283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274638"/>
            <a:ext cx="7543800" cy="609600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93725" y="1235075"/>
            <a:ext cx="4060825" cy="5105400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6950" y="1235075"/>
            <a:ext cx="4062413" cy="5105400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3400" y="64008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400800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42150" y="6400800"/>
            <a:ext cx="1905000" cy="300038"/>
          </a:xfrm>
        </p:spPr>
        <p:txBody>
          <a:bodyPr/>
          <a:lstStyle>
            <a:lvl1pPr>
              <a:defRPr/>
            </a:lvl1pPr>
          </a:lstStyle>
          <a:p>
            <a:fld id="{AC388088-6F75-F941-B6A3-DCE284CB5E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25091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03238" y="274638"/>
            <a:ext cx="7543800" cy="609600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93725" y="1235075"/>
            <a:ext cx="4060825" cy="2476500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6950" y="1235075"/>
            <a:ext cx="4062413" cy="2476500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93725" y="3863975"/>
            <a:ext cx="4060825" cy="2476500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6950" y="3863975"/>
            <a:ext cx="4062413" cy="2476500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33400" y="64008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52800" y="6400800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42150" y="6400800"/>
            <a:ext cx="1905000" cy="300038"/>
          </a:xfrm>
        </p:spPr>
        <p:txBody>
          <a:bodyPr/>
          <a:lstStyle>
            <a:lvl1pPr>
              <a:defRPr/>
            </a:lvl1pPr>
          </a:lstStyle>
          <a:p>
            <a:fld id="{F19CE0BA-DD1F-E54C-9238-E628056BBC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97177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274638"/>
            <a:ext cx="7543800" cy="609600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93725" y="1235075"/>
            <a:ext cx="8275638" cy="2476500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725" y="3863975"/>
            <a:ext cx="8275638" cy="2476500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3400" y="64008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400800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42150" y="6400800"/>
            <a:ext cx="1905000" cy="300038"/>
          </a:xfrm>
        </p:spPr>
        <p:txBody>
          <a:bodyPr/>
          <a:lstStyle>
            <a:lvl1pPr>
              <a:defRPr/>
            </a:lvl1pPr>
          </a:lstStyle>
          <a:p>
            <a:fld id="{3419ADAD-C376-0F41-92D1-CABC5C8425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89162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B6F19A-55F4-B544-9C14-4805EB10D0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64983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8876E-E50C-8240-915E-6F69059DF7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28740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3725" y="1235075"/>
            <a:ext cx="4060825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6950" y="1235075"/>
            <a:ext cx="4062413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140A32-BECA-5A42-8CD0-C82664BAB9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38495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7B51E-6B5B-8D4F-9FD5-AF9C74A604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295838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0331B1-D495-204D-9F16-276CFB457F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70579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73B8D6-5B2D-434E-AB82-9487AB98F5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54091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C23650-7165-7C45-A4A3-2A322D44D9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810390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B3D935-01E2-AF40-A4CA-7BA18D6BCA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92148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oleObject" Target="../embeddings/oleObject1.bin"/><Relationship Id="rId21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vmlDrawing" Target="../drawings/vmlDrawing1.v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68" name="Picture 32" descr="compass-0"/>
          <p:cNvPicPr>
            <a:picLocks noChangeAspect="1" noChangeArrowheads="1"/>
          </p:cNvPicPr>
          <p:nvPr userDrawn="1"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" y="182880"/>
            <a:ext cx="480196" cy="4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4" name="Rectangle 8"/>
          <p:cNvSpPr>
            <a:spLocks noChangeArrowheads="1"/>
          </p:cNvSpPr>
          <p:nvPr/>
        </p:nvSpPr>
        <p:spPr bwMode="gray">
          <a:xfrm flipV="1">
            <a:off x="594360" y="1143000"/>
            <a:ext cx="8229600" cy="4445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lumOff val="2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  <a:effectLst/>
          <a:extLst/>
        </p:spPr>
        <p:txBody>
          <a:bodyPr rot="10800000" wrap="none" anchor="ctr"/>
          <a:lstStyle/>
          <a:p>
            <a:pPr algn="ctr" eaLnBrk="1" hangingPunct="1"/>
            <a:endParaRPr kumimoji="1" lang="fr-FR" sz="2400">
              <a:latin typeface="Tahoma" charset="0"/>
            </a:endParaRPr>
          </a:p>
        </p:txBody>
      </p:sp>
      <p:sp>
        <p:nvSpPr>
          <p:cNvPr id="6554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94360" y="137160"/>
            <a:ext cx="745267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554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3725" y="1371600"/>
            <a:ext cx="8275638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554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4008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333333"/>
                </a:solidFill>
                <a:latin typeface="+mn-lt"/>
              </a:defRPr>
            </a:lvl1pPr>
          </a:lstStyle>
          <a:p>
            <a:r>
              <a:rPr lang="fr-FR" smtClean="0"/>
              <a:t>After workshop, Jan.14, 2014</a:t>
            </a:r>
            <a:endParaRPr lang="en-US" dirty="0"/>
          </a:p>
        </p:txBody>
      </p:sp>
      <p:sp>
        <p:nvSpPr>
          <p:cNvPr id="6554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4008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333333"/>
                </a:solidFill>
                <a:latin typeface="+mn-lt"/>
              </a:defRPr>
            </a:lvl1pPr>
          </a:lstStyle>
          <a:p>
            <a:r>
              <a:rPr lang="en-US" smtClean="0"/>
              <a:t>S. Platchkov, Saclay</a:t>
            </a:r>
            <a:endParaRPr lang="en-US" dirty="0"/>
          </a:p>
        </p:txBody>
      </p:sp>
      <p:sp>
        <p:nvSpPr>
          <p:cNvPr id="6554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400800"/>
            <a:ext cx="1905000" cy="30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333333"/>
                </a:solidFill>
                <a:latin typeface="+mn-lt"/>
              </a:defRPr>
            </a:lvl1pPr>
          </a:lstStyle>
          <a:p>
            <a:fld id="{2117C1B0-BF13-D24B-B852-D63252D76A57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65555" name="Base" hidden="1"/>
          <p:cNvGraphicFramePr>
            <a:graphicFrameLocks/>
          </p:cNvGraphicFramePr>
          <p:nvPr userDrawn="1"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50" r:id="rId20" imgW="0" imgH="0" progId="PowerPoint.Show.8">
                  <p:embed/>
                </p:oleObj>
              </mc:Choice>
              <mc:Fallback>
                <p:oleObj r:id="rId20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10"/>
          <p:cNvGrpSpPr>
            <a:grpSpLocks/>
          </p:cNvGrpSpPr>
          <p:nvPr userDrawn="1"/>
        </p:nvGrpSpPr>
        <p:grpSpPr bwMode="auto">
          <a:xfrm>
            <a:off x="8183880" y="137160"/>
            <a:ext cx="792163" cy="828675"/>
            <a:chOff x="3197" y="1742"/>
            <a:chExt cx="662" cy="631"/>
          </a:xfrm>
        </p:grpSpPr>
        <p:sp>
          <p:nvSpPr>
            <p:cNvPr id="11" name="Text Box 11"/>
            <p:cNvSpPr txBox="1">
              <a:spLocks noChangeArrowheads="1"/>
            </p:cNvSpPr>
            <p:nvPr userDrawn="1"/>
          </p:nvSpPr>
          <p:spPr bwMode="auto">
            <a:xfrm>
              <a:off x="3197" y="2189"/>
              <a:ext cx="662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fr-FR" sz="1200" dirty="0">
                  <a:solidFill>
                    <a:srgbClr val="4D4D4D"/>
                  </a:solidFill>
                  <a:latin typeface="Arial" charset="0"/>
                </a:rPr>
                <a:t>I R F U</a:t>
              </a:r>
              <a:endParaRPr lang="fr-FR" sz="1200" dirty="0">
                <a:solidFill>
                  <a:srgbClr val="4D4D4D"/>
                </a:solidFill>
                <a:latin typeface="Times New Roman" pitchFamily="18" charset="0"/>
              </a:endParaRPr>
            </a:p>
          </p:txBody>
        </p:sp>
        <p:pic>
          <p:nvPicPr>
            <p:cNvPr id="12" name="Picture 12" descr="logo_cea_couleur"/>
            <p:cNvPicPr>
              <a:picLocks noChangeAspect="1" noChangeArrowheads="1"/>
            </p:cNvPicPr>
            <p:nvPr userDrawn="1"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3255" y="1742"/>
              <a:ext cx="540" cy="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chemeClr val="accent4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6A4076"/>
          </a:solidFill>
          <a:latin typeface="Tahoma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6A4076"/>
          </a:solidFill>
          <a:latin typeface="Tahoma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6A4076"/>
          </a:solidFill>
          <a:latin typeface="Tahoma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6A4076"/>
          </a:solidFill>
          <a:latin typeface="Tahoma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6A4076"/>
          </a:solidFill>
          <a:latin typeface="Tahoma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6A4076"/>
          </a:solidFill>
          <a:latin typeface="Tahoma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6A4076"/>
          </a:solidFill>
          <a:latin typeface="Tahoma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6A4076"/>
          </a:solidFill>
          <a:latin typeface="Tahoma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60000"/>
        <a:buFont typeface="Wingdings" charset="0"/>
        <a:buChar char="n"/>
        <a:defRPr sz="2200">
          <a:solidFill>
            <a:srgbClr val="264D74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4F5649"/>
        </a:buClr>
        <a:buSzPct val="55000"/>
        <a:buFont typeface="Wingdings" charset="0"/>
        <a:buChar char="n"/>
        <a:defRPr sz="2000">
          <a:solidFill>
            <a:srgbClr val="4F5649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2F5DA5"/>
        </a:buClr>
        <a:buSzPct val="50000"/>
        <a:buFont typeface="Wingdings" charset="0"/>
        <a:buChar char="n"/>
        <a:defRPr sz="2000">
          <a:solidFill>
            <a:srgbClr val="2F5DA5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663300"/>
        </a:buClr>
        <a:buFont typeface="Wingdings" charset="0"/>
        <a:buChar char="§"/>
        <a:defRPr>
          <a:solidFill>
            <a:srgbClr val="333300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è"/>
        <a:defRPr sz="2000" b="0">
          <a:solidFill>
            <a:srgbClr val="FF0000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è"/>
        <a:defRPr sz="2000" b="1">
          <a:solidFill>
            <a:srgbClr val="CC0000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è"/>
        <a:defRPr sz="2000" b="1">
          <a:solidFill>
            <a:srgbClr val="CC0000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è"/>
        <a:defRPr sz="2000" b="1">
          <a:solidFill>
            <a:srgbClr val="CC0000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è"/>
        <a:defRPr sz="2000" b="1">
          <a:solidFill>
            <a:srgbClr val="CC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28.e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29.emf"/><Relationship Id="rId7" Type="http://schemas.openxmlformats.org/officeDocument/2006/relationships/image" Target="../media/image22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18.png"/><Relationship Id="rId6" Type="http://schemas.openxmlformats.org/officeDocument/2006/relationships/oleObject" Target="../embeddings/oleObject9.bin"/><Relationship Id="rId7" Type="http://schemas.openxmlformats.org/officeDocument/2006/relationships/image" Target="../media/image30.emf"/><Relationship Id="rId8" Type="http://schemas.openxmlformats.org/officeDocument/2006/relationships/oleObject" Target="../embeddings/oleObject10.bin"/><Relationship Id="rId9" Type="http://schemas.openxmlformats.org/officeDocument/2006/relationships/image" Target="../media/image31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4.bin"/><Relationship Id="rId12" Type="http://schemas.openxmlformats.org/officeDocument/2006/relationships/image" Target="../media/image48.emf"/><Relationship Id="rId13" Type="http://schemas.openxmlformats.org/officeDocument/2006/relationships/oleObject" Target="../embeddings/oleObject15.bin"/><Relationship Id="rId14" Type="http://schemas.openxmlformats.org/officeDocument/2006/relationships/image" Target="../media/image49.emf"/><Relationship Id="rId15" Type="http://schemas.openxmlformats.org/officeDocument/2006/relationships/oleObject" Target="../embeddings/oleObject16.bin"/><Relationship Id="rId16" Type="http://schemas.openxmlformats.org/officeDocument/2006/relationships/image" Target="../media/image50.emf"/><Relationship Id="rId17" Type="http://schemas.openxmlformats.org/officeDocument/2006/relationships/oleObject" Target="../embeddings/oleObject17.bin"/><Relationship Id="rId18" Type="http://schemas.openxmlformats.org/officeDocument/2006/relationships/image" Target="../media/image51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<Relationship Id="rId4" Type="http://schemas.openxmlformats.org/officeDocument/2006/relationships/image" Target="../media/image52.emf"/><Relationship Id="rId5" Type="http://schemas.openxmlformats.org/officeDocument/2006/relationships/oleObject" Target="../embeddings/oleObject11.bin"/><Relationship Id="rId6" Type="http://schemas.openxmlformats.org/officeDocument/2006/relationships/image" Target="../media/image45.e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46.emf"/><Relationship Id="rId9" Type="http://schemas.openxmlformats.org/officeDocument/2006/relationships/oleObject" Target="../embeddings/oleObject13.bin"/><Relationship Id="rId10" Type="http://schemas.openxmlformats.org/officeDocument/2006/relationships/image" Target="../media/image4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oleObject" Target="../embeddings/oleObject18.bin"/><Relationship Id="rId5" Type="http://schemas.openxmlformats.org/officeDocument/2006/relationships/image" Target="../media/image53.emf"/><Relationship Id="rId6" Type="http://schemas.openxmlformats.org/officeDocument/2006/relationships/image" Target="../media/image55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62.png"/><Relationship Id="rId5" Type="http://schemas.openxmlformats.org/officeDocument/2006/relationships/oleObject" Target="../embeddings/oleObject19.bin"/><Relationship Id="rId6" Type="http://schemas.openxmlformats.org/officeDocument/2006/relationships/image" Target="../media/image61.emf"/><Relationship Id="rId7" Type="http://schemas.openxmlformats.org/officeDocument/2006/relationships/image" Target="../media/image63.png"/><Relationship Id="rId8" Type="http://schemas.openxmlformats.org/officeDocument/2006/relationships/image" Target="../media/image64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oleObject" Target="../embeddings/oleObject20.bin"/><Relationship Id="rId5" Type="http://schemas.openxmlformats.org/officeDocument/2006/relationships/image" Target="../media/image66.emf"/><Relationship Id="rId6" Type="http://schemas.openxmlformats.org/officeDocument/2006/relationships/image" Target="../media/image68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oleObject" Target="../embeddings/oleObject21.bin"/><Relationship Id="rId5" Type="http://schemas.openxmlformats.org/officeDocument/2006/relationships/image" Target="../media/image69.emf"/><Relationship Id="rId6" Type="http://schemas.openxmlformats.org/officeDocument/2006/relationships/oleObject" Target="../embeddings/oleObject22.bin"/><Relationship Id="rId7" Type="http://schemas.openxmlformats.org/officeDocument/2006/relationships/image" Target="../media/image70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image" Target="../media/image78.wmf"/><Relationship Id="rId5" Type="http://schemas.openxmlformats.org/officeDocument/2006/relationships/image" Target="../media/image80.png"/><Relationship Id="rId6" Type="http://schemas.openxmlformats.org/officeDocument/2006/relationships/oleObject" Target="../embeddings/oleObject24.bin"/><Relationship Id="rId7" Type="http://schemas.openxmlformats.org/officeDocument/2006/relationships/image" Target="../media/image79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emf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9.bin"/><Relationship Id="rId12" Type="http://schemas.openxmlformats.org/officeDocument/2006/relationships/image" Target="../media/image86.wmf"/><Relationship Id="rId13" Type="http://schemas.openxmlformats.org/officeDocument/2006/relationships/oleObject" Target="../embeddings/oleObject30.bin"/><Relationship Id="rId14" Type="http://schemas.openxmlformats.org/officeDocument/2006/relationships/image" Target="../media/image87.wmf"/><Relationship Id="rId15" Type="http://schemas.openxmlformats.org/officeDocument/2006/relationships/oleObject" Target="../embeddings/oleObject31.bin"/><Relationship Id="rId16" Type="http://schemas.openxmlformats.org/officeDocument/2006/relationships/image" Target="../media/image88.wmf"/><Relationship Id="rId17" Type="http://schemas.openxmlformats.org/officeDocument/2006/relationships/oleObject" Target="../embeddings/oleObject32.bin"/><Relationship Id="rId18" Type="http://schemas.openxmlformats.org/officeDocument/2006/relationships/image" Target="../media/image89.wmf"/><Relationship Id="rId19" Type="http://schemas.openxmlformats.org/officeDocument/2006/relationships/image" Target="../media/image90.jpe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5.bin"/><Relationship Id="rId4" Type="http://schemas.openxmlformats.org/officeDocument/2006/relationships/image" Target="../media/image82.wmf"/><Relationship Id="rId5" Type="http://schemas.openxmlformats.org/officeDocument/2006/relationships/oleObject" Target="../embeddings/oleObject26.bin"/><Relationship Id="rId6" Type="http://schemas.openxmlformats.org/officeDocument/2006/relationships/image" Target="../media/image83.wmf"/><Relationship Id="rId7" Type="http://schemas.openxmlformats.org/officeDocument/2006/relationships/oleObject" Target="../embeddings/oleObject27.bin"/><Relationship Id="rId8" Type="http://schemas.openxmlformats.org/officeDocument/2006/relationships/image" Target="../media/image84.wmf"/><Relationship Id="rId9" Type="http://schemas.openxmlformats.org/officeDocument/2006/relationships/oleObject" Target="../embeddings/oleObject28.bin"/><Relationship Id="rId10" Type="http://schemas.openxmlformats.org/officeDocument/2006/relationships/image" Target="../media/image85.w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14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15.e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16.emf"/><Relationship Id="rId10" Type="http://schemas.openxmlformats.org/officeDocument/2006/relationships/oleObject" Target="../embeddings/oleObject5.bin"/><Relationship Id="rId11" Type="http://schemas.openxmlformats.org/officeDocument/2006/relationships/image" Target="../media/image1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oleObject" Target="../embeddings/oleObject6.bin"/><Relationship Id="rId5" Type="http://schemas.openxmlformats.org/officeDocument/2006/relationships/image" Target="../media/image20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502920"/>
            <a:ext cx="5897880" cy="1462088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0" dirty="0" smtClean="0">
                <a:latin typeface="Arial"/>
                <a:cs typeface="Arial"/>
              </a:rPr>
              <a:t>COMPASS</a:t>
            </a:r>
            <a:r>
              <a:rPr lang="en-US" b="0" dirty="0">
                <a:latin typeface="Arial"/>
                <a:cs typeface="Arial"/>
              </a:rPr>
              <a:t/>
            </a:r>
            <a:br>
              <a:rPr lang="en-US" b="0" dirty="0">
                <a:latin typeface="Arial"/>
                <a:cs typeface="Arial"/>
              </a:rPr>
            </a:br>
            <a:r>
              <a:rPr lang="en-US" b="0" dirty="0" smtClean="0">
                <a:latin typeface="Arial"/>
                <a:cs typeface="Arial"/>
              </a:rPr>
              <a:t>Present issues and near future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0120" y="2362200"/>
            <a:ext cx="7498081" cy="4084320"/>
          </a:xfrm>
        </p:spPr>
        <p:txBody>
          <a:bodyPr>
            <a:normAutofit lnSpcReduction="10000"/>
          </a:bodyPr>
          <a:lstStyle/>
          <a:p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On the strange quark PDFs</a:t>
            </a:r>
          </a:p>
          <a:p>
            <a:r>
              <a:rPr lang="en-US" sz="2000" dirty="0" smtClean="0">
                <a:latin typeface="Arial"/>
                <a:cs typeface="Arial"/>
              </a:rPr>
              <a:t>The COMPASS </a:t>
            </a:r>
            <a:r>
              <a:rPr lang="en-US" sz="2000" dirty="0" err="1" smtClean="0">
                <a:latin typeface="Arial"/>
                <a:cs typeface="Arial"/>
              </a:rPr>
              <a:t>programme</a:t>
            </a:r>
            <a:r>
              <a:rPr lang="en-US" sz="2000" dirty="0" smtClean="0">
                <a:latin typeface="Arial"/>
                <a:cs typeface="Arial"/>
              </a:rPr>
              <a:t> for GPDs</a:t>
            </a:r>
          </a:p>
          <a:p>
            <a:pPr marL="457200" indent="-457200">
              <a:buAutoNum type="arabicPeriod"/>
            </a:pPr>
            <a:endParaRPr lang="en-US" sz="2000" dirty="0">
              <a:latin typeface="Arial"/>
              <a:cs typeface="Arial"/>
            </a:endParaRPr>
          </a:p>
          <a:p>
            <a:endParaRPr lang="en-US" sz="2000" dirty="0" smtClean="0">
              <a:latin typeface="Arial"/>
              <a:cs typeface="Arial"/>
            </a:endParaRPr>
          </a:p>
          <a:p>
            <a:endParaRPr lang="en-US" sz="2000" dirty="0">
              <a:latin typeface="Arial"/>
              <a:cs typeface="Arial"/>
            </a:endParaRPr>
          </a:p>
          <a:p>
            <a:endParaRPr lang="en-US" sz="2000" dirty="0">
              <a:latin typeface="Arial"/>
              <a:cs typeface="Arial"/>
            </a:endParaRPr>
          </a:p>
          <a:p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Stephane </a:t>
            </a:r>
            <a:r>
              <a:rPr lang="en-US" sz="2000" dirty="0" err="1">
                <a:latin typeface="Arial"/>
                <a:cs typeface="Arial"/>
              </a:rPr>
              <a:t>Platchkov</a:t>
            </a:r>
            <a:endParaRPr lang="en-US" sz="2000" dirty="0">
              <a:latin typeface="Arial"/>
              <a:cs typeface="Arial"/>
            </a:endParaRPr>
          </a:p>
          <a:p>
            <a:pPr marL="400050" lvl="1"/>
            <a:r>
              <a:rPr lang="en-US" sz="1800" dirty="0">
                <a:latin typeface="Arial"/>
                <a:cs typeface="Arial"/>
              </a:rPr>
              <a:t>IRFU*/Department of Nuclear </a:t>
            </a:r>
            <a:r>
              <a:rPr lang="en-US" sz="1800" dirty="0" smtClean="0">
                <a:latin typeface="Arial"/>
                <a:cs typeface="Arial"/>
              </a:rPr>
              <a:t>Physics, CEA </a:t>
            </a:r>
            <a:r>
              <a:rPr lang="en-US" sz="1800" dirty="0" err="1">
                <a:latin typeface="Arial"/>
                <a:cs typeface="Arial"/>
              </a:rPr>
              <a:t>Saclay</a:t>
            </a:r>
            <a:endParaRPr lang="en-US" sz="1800" dirty="0">
              <a:latin typeface="Arial"/>
              <a:cs typeface="Arial"/>
            </a:endParaRPr>
          </a:p>
          <a:p>
            <a:pPr marL="400050" lvl="1" algn="r"/>
            <a:r>
              <a:rPr lang="en-US" sz="1400" dirty="0">
                <a:latin typeface="Arial"/>
                <a:cs typeface="Arial"/>
              </a:rPr>
              <a:t>*Institute for Research on the Fundamental laws of the Universe</a:t>
            </a:r>
          </a:p>
          <a:p>
            <a:pPr marL="400050" lvl="1"/>
            <a:r>
              <a:rPr lang="en-US" dirty="0">
                <a:latin typeface="Arial"/>
                <a:cs typeface="Arial"/>
              </a:rPr>
              <a:t>	</a:t>
            </a:r>
          </a:p>
          <a:p>
            <a:pPr marL="400050" lvl="1"/>
            <a:endParaRPr lang="en-US" dirty="0" smtClean="0"/>
          </a:p>
          <a:p>
            <a:pPr marL="400050" lvl="1"/>
            <a:endParaRPr lang="en-US" dirty="0" smtClean="0"/>
          </a:p>
          <a:p>
            <a:pPr marL="400050" lvl="1"/>
            <a:endParaRPr lang="en-US" dirty="0"/>
          </a:p>
          <a:p>
            <a:pPr marL="400050" lvl="1"/>
            <a:endParaRPr lang="en-US" dirty="0" smtClean="0"/>
          </a:p>
          <a:p>
            <a:pPr marL="400050" lvl="1"/>
            <a:endParaRPr lang="en-US" dirty="0"/>
          </a:p>
          <a:p>
            <a:pPr marL="400050" lvl="1"/>
            <a:endParaRPr lang="en-US" dirty="0" smtClean="0"/>
          </a:p>
          <a:p>
            <a:pPr marL="400050" lvl="1"/>
            <a:endParaRPr lang="en-US" dirty="0"/>
          </a:p>
          <a:p>
            <a:pPr marL="400050" lvl="1"/>
            <a:endParaRPr lang="en-US" dirty="0"/>
          </a:p>
          <a:p>
            <a:pPr marL="400050" lvl="1"/>
            <a:endParaRPr lang="en-US" sz="1400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360A34E-0BA9-214E-8F70-F133C5455607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4" descr="Cern Logo 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" y="219456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Andrea\Spin2004-Pres\new-1.jpg"/>
          <p:cNvPicPr>
            <a:picLocks noChangeAspect="1" noChangeArrowheads="1"/>
          </p:cNvPicPr>
          <p:nvPr/>
        </p:nvPicPr>
        <p:blipFill rotWithShape="1">
          <a:blip r:embed="rId4" cstate="print"/>
          <a:srcRect l="-1" r="5933"/>
          <a:stretch/>
        </p:blipFill>
        <p:spPr bwMode="auto">
          <a:xfrm>
            <a:off x="6903720" y="2880360"/>
            <a:ext cx="2076891" cy="146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36849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itle 1"/>
          <p:cNvSpPr>
            <a:spLocks noGrp="1"/>
          </p:cNvSpPr>
          <p:nvPr>
            <p:ph type="title"/>
          </p:nvPr>
        </p:nvSpPr>
        <p:spPr>
          <a:xfrm>
            <a:off x="336550" y="274638"/>
            <a:ext cx="7964488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555555"/>
                </a:solidFill>
              </a:rPr>
              <a:t>Results for </a:t>
            </a:r>
            <a:r>
              <a:rPr lang="en-US" dirty="0" smtClean="0">
                <a:solidFill>
                  <a:srgbClr val="555555"/>
                </a:solidFill>
                <a:latin typeface="Symbol" pitchFamily="18" charset="2"/>
              </a:rPr>
              <a:t>D</a:t>
            </a:r>
            <a:r>
              <a:rPr lang="en-US" dirty="0" smtClean="0">
                <a:solidFill>
                  <a:srgbClr val="555555"/>
                </a:solidFill>
              </a:rPr>
              <a:t>u(x), </a:t>
            </a:r>
            <a:r>
              <a:rPr lang="en-US" dirty="0" err="1" smtClean="0">
                <a:solidFill>
                  <a:srgbClr val="555555"/>
                </a:solidFill>
                <a:latin typeface="Symbol" pitchFamily="18" charset="2"/>
              </a:rPr>
              <a:t>D</a:t>
            </a:r>
            <a:r>
              <a:rPr lang="en-US" dirty="0" err="1" smtClean="0">
                <a:solidFill>
                  <a:srgbClr val="555555"/>
                </a:solidFill>
              </a:rPr>
              <a:t>d</a:t>
            </a:r>
            <a:r>
              <a:rPr lang="en-US" dirty="0" smtClean="0">
                <a:solidFill>
                  <a:srgbClr val="555555"/>
                </a:solidFill>
              </a:rPr>
              <a:t>(x), </a:t>
            </a:r>
            <a:r>
              <a:rPr lang="en-US" dirty="0" smtClean="0">
                <a:solidFill>
                  <a:srgbClr val="555555"/>
                </a:solidFill>
                <a:latin typeface="Symbol" pitchFamily="18" charset="2"/>
              </a:rPr>
              <a:t>D</a:t>
            </a:r>
            <a:r>
              <a:rPr lang="en-US" dirty="0" smtClean="0">
                <a:solidFill>
                  <a:srgbClr val="555555"/>
                </a:solidFill>
              </a:rPr>
              <a:t>s(x)</a:t>
            </a:r>
          </a:p>
        </p:txBody>
      </p:sp>
      <p:sp>
        <p:nvSpPr>
          <p:cNvPr id="4198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S. Platchkov, Saclay</a:t>
            </a:r>
          </a:p>
        </p:txBody>
      </p:sp>
      <p:pic>
        <p:nvPicPr>
          <p:cNvPr id="41999" name="Picture 1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568"/>
          <a:stretch>
            <a:fillRect/>
          </a:stretch>
        </p:blipFill>
        <p:spPr bwMode="auto">
          <a:xfrm>
            <a:off x="365760" y="1600200"/>
            <a:ext cx="6537960" cy="4569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502920" y="4297680"/>
            <a:ext cx="3657600" cy="2057400"/>
          </a:xfrm>
          <a:prstGeom prst="ellipse">
            <a:avLst/>
          </a:prstGeom>
          <a:noFill/>
          <a:ln w="19050" algn="ctr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617720" y="4892040"/>
            <a:ext cx="3406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2000" dirty="0">
                <a:solidFill>
                  <a:srgbClr val="FF0000"/>
                </a:solidFill>
              </a:rPr>
              <a:t>s: </a:t>
            </a:r>
            <a:r>
              <a:rPr lang="en-US" sz="2000" dirty="0" smtClean="0">
                <a:solidFill>
                  <a:srgbClr val="FF0000"/>
                </a:solidFill>
              </a:rPr>
              <a:t>Truncated first moment: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2" name="Picture 21" descr="Eqn1-ds.gif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 scaling="3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71682" y="5398452"/>
            <a:ext cx="3951288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6" name="TextBox 18"/>
          <p:cNvSpPr txBox="1">
            <a:spLocks noChangeArrowheads="1"/>
          </p:cNvSpPr>
          <p:nvPr/>
        </p:nvSpPr>
        <p:spPr bwMode="auto">
          <a:xfrm>
            <a:off x="5943600" y="1371600"/>
            <a:ext cx="2697480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264D74"/>
                </a:solidFill>
              </a:rPr>
              <a:t>DSSV, Phys. Rev. D80, 2009  </a:t>
            </a:r>
            <a:endParaRPr lang="en-US" sz="1400" dirty="0">
              <a:solidFill>
                <a:srgbClr val="264D74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6083" y="1231941"/>
            <a:ext cx="4069080" cy="307777"/>
          </a:xfrm>
          <a:prstGeom prst="rect">
            <a:avLst/>
          </a:prstGeom>
          <a:solidFill>
            <a:schemeClr val="bg1"/>
          </a:solidFill>
          <a:ln>
            <a:solidFill>
              <a:srgbClr val="5F5F5F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264D74"/>
                </a:solidFill>
              </a:rPr>
              <a:t>COMPASS data  Phys. </a:t>
            </a:r>
            <a:r>
              <a:rPr lang="en-US" sz="1400" dirty="0" err="1" smtClean="0">
                <a:solidFill>
                  <a:srgbClr val="264D74"/>
                </a:solidFill>
              </a:rPr>
              <a:t>Lett</a:t>
            </a:r>
            <a:r>
              <a:rPr lang="en-US" sz="1400" dirty="0" smtClean="0">
                <a:solidFill>
                  <a:srgbClr val="264D74"/>
                </a:solidFill>
              </a:rPr>
              <a:t>. B693, 2010.</a:t>
            </a:r>
            <a:endParaRPr lang="en-US" sz="1400" dirty="0">
              <a:solidFill>
                <a:srgbClr val="264D74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246120" y="5212080"/>
            <a:ext cx="1920240" cy="64633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264D74"/>
                </a:solidFill>
              </a:rPr>
              <a:t>SIDIS – HERMES</a:t>
            </a:r>
            <a:endParaRPr lang="en-GB" dirty="0">
              <a:solidFill>
                <a:srgbClr val="264D7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strangeness puzzle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S. </a:t>
            </a:r>
            <a:r>
              <a:rPr lang="en-US" dirty="0" err="1" smtClean="0"/>
              <a:t>Platchkov</a:t>
            </a:r>
            <a:r>
              <a:rPr lang="en-US" dirty="0" smtClean="0"/>
              <a:t>, </a:t>
            </a:r>
            <a:r>
              <a:rPr lang="en-US" dirty="0" err="1" smtClean="0"/>
              <a:t>Saclay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19A-55F4-B544-9C14-4805EB10D03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5" t="48628" r="48562" b="783"/>
          <a:stretch/>
        </p:blipFill>
        <p:spPr>
          <a:xfrm>
            <a:off x="502920" y="1280160"/>
            <a:ext cx="2971800" cy="2148840"/>
          </a:xfrm>
        </p:spPr>
      </p:pic>
      <p:sp>
        <p:nvSpPr>
          <p:cNvPr id="11" name="Rectangle 10"/>
          <p:cNvSpPr/>
          <p:nvPr/>
        </p:nvSpPr>
        <p:spPr>
          <a:xfrm>
            <a:off x="3337560" y="2788920"/>
            <a:ext cx="2754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2F5DA5"/>
                </a:solidFill>
                <a:latin typeface="Symbol" charset="2"/>
                <a:cs typeface="Symbol" charset="2"/>
              </a:rPr>
              <a:t>2D</a:t>
            </a:r>
            <a:r>
              <a:rPr lang="en-US" dirty="0" smtClean="0">
                <a:solidFill>
                  <a:srgbClr val="2F5DA5"/>
                </a:solidFill>
                <a:cs typeface="Tahoma" pitchFamily="34" charset="0"/>
              </a:rPr>
              <a:t>s = </a:t>
            </a:r>
            <a:r>
              <a:rPr lang="en-US" dirty="0">
                <a:solidFill>
                  <a:srgbClr val="2F5DA5"/>
                </a:solidFill>
                <a:cs typeface="Tahoma" pitchFamily="34" charset="0"/>
              </a:rPr>
              <a:t>-</a:t>
            </a:r>
            <a:r>
              <a:rPr lang="en-US" dirty="0" smtClean="0">
                <a:solidFill>
                  <a:srgbClr val="2F5DA5"/>
                </a:solidFill>
                <a:cs typeface="Tahoma" pitchFamily="34" charset="0"/>
              </a:rPr>
              <a:t>0.08 ± 0.01 ± 0.01</a:t>
            </a:r>
            <a:endParaRPr lang="en-US" dirty="0">
              <a:solidFill>
                <a:srgbClr val="2F5DA5"/>
              </a:solidFill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l="-4444" t="40836" r="4444" b="2982"/>
          <a:stretch/>
        </p:blipFill>
        <p:spPr bwMode="auto">
          <a:xfrm>
            <a:off x="61200" y="5074920"/>
            <a:ext cx="3240000" cy="128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3303828" y="4480560"/>
            <a:ext cx="2638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2F5DA5"/>
                </a:solidFill>
                <a:latin typeface="Symbol" charset="2"/>
                <a:cs typeface="Symbol" charset="2"/>
              </a:rPr>
              <a:t>D</a:t>
            </a:r>
            <a:r>
              <a:rPr lang="en-US" dirty="0">
                <a:solidFill>
                  <a:srgbClr val="2F5DA5"/>
                </a:solidFill>
                <a:cs typeface="Tahoma" pitchFamily="34" charset="0"/>
              </a:rPr>
              <a:t>s = -</a:t>
            </a:r>
            <a:r>
              <a:rPr lang="en-US" dirty="0" smtClean="0">
                <a:solidFill>
                  <a:srgbClr val="2F5DA5"/>
                </a:solidFill>
                <a:cs typeface="Tahoma" pitchFamily="34" charset="0"/>
              </a:rPr>
              <a:t>0.01 </a:t>
            </a:r>
            <a:r>
              <a:rPr lang="en-US" dirty="0">
                <a:solidFill>
                  <a:srgbClr val="2F5DA5"/>
                </a:solidFill>
                <a:cs typeface="Tahoma" pitchFamily="34" charset="0"/>
              </a:rPr>
              <a:t>± </a:t>
            </a:r>
            <a:r>
              <a:rPr lang="en-US" dirty="0" smtClean="0">
                <a:solidFill>
                  <a:srgbClr val="2F5DA5"/>
                </a:solidFill>
                <a:cs typeface="Tahoma" pitchFamily="34" charset="0"/>
              </a:rPr>
              <a:t>0.01 </a:t>
            </a:r>
            <a:r>
              <a:rPr lang="en-US" dirty="0">
                <a:solidFill>
                  <a:srgbClr val="2F5DA5"/>
                </a:solidFill>
                <a:cs typeface="Tahoma" pitchFamily="34" charset="0"/>
              </a:rPr>
              <a:t>± </a:t>
            </a:r>
            <a:r>
              <a:rPr lang="en-US" dirty="0" smtClean="0">
                <a:solidFill>
                  <a:srgbClr val="2F5DA5"/>
                </a:solidFill>
                <a:cs typeface="Tahoma" pitchFamily="34" charset="0"/>
              </a:rPr>
              <a:t>0.02</a:t>
            </a:r>
            <a:endParaRPr lang="en-US" dirty="0">
              <a:solidFill>
                <a:srgbClr val="2F5DA5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46120" y="5806440"/>
            <a:ext cx="3082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2F5DA5"/>
                </a:solidFill>
                <a:latin typeface="Symbol" charset="2"/>
                <a:cs typeface="Symbol" charset="2"/>
              </a:rPr>
              <a:t>D</a:t>
            </a:r>
            <a:r>
              <a:rPr lang="en-US" dirty="0">
                <a:solidFill>
                  <a:srgbClr val="2F5DA5"/>
                </a:solidFill>
                <a:cs typeface="Tahoma" pitchFamily="34" charset="0"/>
              </a:rPr>
              <a:t>s = </a:t>
            </a:r>
            <a:r>
              <a:rPr lang="en-US" dirty="0" smtClean="0">
                <a:solidFill>
                  <a:srgbClr val="2F5DA5"/>
                </a:solidFill>
                <a:cs typeface="Tahoma" pitchFamily="34" charset="0"/>
              </a:rPr>
              <a:t>+0.037 </a:t>
            </a:r>
            <a:r>
              <a:rPr lang="en-US" dirty="0">
                <a:solidFill>
                  <a:srgbClr val="2F5DA5"/>
                </a:solidFill>
                <a:cs typeface="Tahoma" pitchFamily="34" charset="0"/>
              </a:rPr>
              <a:t>± </a:t>
            </a:r>
            <a:r>
              <a:rPr lang="en-US" dirty="0" smtClean="0">
                <a:solidFill>
                  <a:srgbClr val="2F5DA5"/>
                </a:solidFill>
                <a:cs typeface="Tahoma" pitchFamily="34" charset="0"/>
              </a:rPr>
              <a:t>0.019 </a:t>
            </a:r>
            <a:r>
              <a:rPr lang="en-US" dirty="0">
                <a:solidFill>
                  <a:srgbClr val="2F5DA5"/>
                </a:solidFill>
                <a:cs typeface="Tahoma" pitchFamily="34" charset="0"/>
              </a:rPr>
              <a:t>± </a:t>
            </a:r>
            <a:r>
              <a:rPr lang="en-US" dirty="0" smtClean="0">
                <a:solidFill>
                  <a:srgbClr val="2F5DA5"/>
                </a:solidFill>
                <a:cs typeface="Tahoma" pitchFamily="34" charset="0"/>
              </a:rPr>
              <a:t>0.027</a:t>
            </a:r>
            <a:endParaRPr lang="en-US" dirty="0">
              <a:solidFill>
                <a:srgbClr val="2F5DA5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46120" y="1371600"/>
            <a:ext cx="192024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264D74"/>
                </a:solidFill>
              </a:rPr>
              <a:t>DIS – all data</a:t>
            </a:r>
            <a:endParaRPr lang="en-GB" dirty="0">
              <a:solidFill>
                <a:srgbClr val="264D74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46120" y="3886200"/>
            <a:ext cx="1920240" cy="64633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264D74"/>
                </a:solidFill>
              </a:rPr>
              <a:t>SIDIS – COMPASS</a:t>
            </a:r>
            <a:endParaRPr lang="en-GB" dirty="0">
              <a:solidFill>
                <a:srgbClr val="264D74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49" y="3429000"/>
            <a:ext cx="3079737" cy="15087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7920" y="2194560"/>
            <a:ext cx="2755900" cy="3886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446520" y="1965960"/>
            <a:ext cx="2411048" cy="2743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264D74"/>
                </a:solidFill>
              </a:rPr>
              <a:t>Pate et al., PRC78, 2008</a:t>
            </a:r>
            <a:endParaRPr lang="en-GB" sz="1200" dirty="0">
              <a:solidFill>
                <a:srgbClr val="264D7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46520" y="1234440"/>
            <a:ext cx="2514600" cy="646331"/>
          </a:xfrm>
          <a:prstGeom prst="rect">
            <a:avLst/>
          </a:prstGeom>
          <a:solidFill>
            <a:schemeClr val="bg1"/>
          </a:solidFill>
          <a:ln>
            <a:solidFill>
              <a:srgbClr val="264D7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264D74"/>
                </a:solidFill>
              </a:rPr>
              <a:t>Analysis of PV </a:t>
            </a:r>
            <a:r>
              <a:rPr lang="en-GB" dirty="0" err="1" smtClean="0">
                <a:solidFill>
                  <a:srgbClr val="264D74"/>
                </a:solidFill>
              </a:rPr>
              <a:t>ep</a:t>
            </a:r>
            <a:r>
              <a:rPr lang="en-GB" dirty="0" smtClean="0">
                <a:solidFill>
                  <a:srgbClr val="264D74"/>
                </a:solidFill>
              </a:rPr>
              <a:t> and </a:t>
            </a:r>
            <a:r>
              <a:rPr lang="en-GB" dirty="0" err="1" smtClean="0">
                <a:solidFill>
                  <a:srgbClr val="264D74"/>
                </a:solidFill>
              </a:rPr>
              <a:t>vp</a:t>
            </a:r>
            <a:r>
              <a:rPr lang="en-GB" dirty="0" smtClean="0">
                <a:solidFill>
                  <a:srgbClr val="264D74"/>
                </a:solidFill>
              </a:rPr>
              <a:t> data </a:t>
            </a:r>
            <a:endParaRPr lang="en-GB" dirty="0">
              <a:solidFill>
                <a:srgbClr val="264D74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>
            <a:off x="5303520" y="1508760"/>
            <a:ext cx="1097280" cy="128016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" name="TextBox 26"/>
          <p:cNvSpPr txBox="1"/>
          <p:nvPr/>
        </p:nvSpPr>
        <p:spPr>
          <a:xfrm>
            <a:off x="6126480" y="6217920"/>
            <a:ext cx="2788920" cy="369332"/>
          </a:xfrm>
          <a:prstGeom prst="rect">
            <a:avLst/>
          </a:prstGeom>
          <a:solidFill>
            <a:schemeClr val="bg1"/>
          </a:solidFill>
          <a:ln>
            <a:solidFill>
              <a:srgbClr val="264D74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“Favours” negative </a:t>
            </a:r>
            <a:r>
              <a:rPr lang="en-GB" dirty="0" err="1" smtClean="0"/>
              <a:t>G</a:t>
            </a:r>
            <a:r>
              <a:rPr lang="en-GB" baseline="30000" dirty="0" err="1" smtClean="0"/>
              <a:t>s</a:t>
            </a:r>
            <a:r>
              <a:rPr lang="en-GB" baseline="-25000" dirty="0" err="1" smtClean="0"/>
              <a:t>A</a:t>
            </a:r>
            <a:endParaRPr lang="en-GB" baseline="30000" dirty="0"/>
          </a:p>
        </p:txBody>
      </p:sp>
      <p:sp>
        <p:nvSpPr>
          <p:cNvPr id="3" name="Oval 2"/>
          <p:cNvSpPr/>
          <p:nvPr/>
        </p:nvSpPr>
        <p:spPr>
          <a:xfrm>
            <a:off x="6035040" y="2423160"/>
            <a:ext cx="1965960" cy="777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43357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7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strange quark polarization puzzle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93725" y="1188720"/>
            <a:ext cx="8275638" cy="5151755"/>
          </a:xfrm>
        </p:spPr>
        <p:txBody>
          <a:bodyPr/>
          <a:lstStyle/>
          <a:p>
            <a:r>
              <a:rPr lang="en-GB" dirty="0" smtClean="0"/>
              <a:t>DIS (only) data: </a:t>
            </a:r>
          </a:p>
          <a:p>
            <a:pPr lvl="1"/>
            <a:r>
              <a:rPr lang="en-GB" sz="1800" dirty="0" smtClean="0">
                <a:solidFill>
                  <a:srgbClr val="4F5649"/>
                </a:solidFill>
              </a:rPr>
              <a:t>Sensitive to the </a:t>
            </a:r>
            <a:r>
              <a:rPr lang="en-GB" sz="1800" dirty="0" smtClean="0">
                <a:solidFill>
                  <a:srgbClr val="FF0000"/>
                </a:solidFill>
              </a:rPr>
              <a:t>integral value of </a:t>
            </a:r>
            <a:r>
              <a:rPr lang="en-GB" sz="1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GB" sz="1800" dirty="0" smtClean="0">
                <a:solidFill>
                  <a:srgbClr val="FF0000"/>
                </a:solidFill>
              </a:rPr>
              <a:t>s(x)</a:t>
            </a:r>
            <a:r>
              <a:rPr lang="en-GB" sz="1800" dirty="0"/>
              <a:t>;</a:t>
            </a:r>
            <a:r>
              <a:rPr lang="en-GB" sz="1800" dirty="0" smtClean="0">
                <a:solidFill>
                  <a:srgbClr val="4F5649"/>
                </a:solidFill>
              </a:rPr>
              <a:t> assuming that SU(3) is valid and using hyperon decay data:</a:t>
            </a:r>
          </a:p>
          <a:p>
            <a:pPr marL="0" indent="0">
              <a:buNone/>
            </a:pPr>
            <a:endParaRPr lang="en-GB" sz="2000" dirty="0" smtClean="0"/>
          </a:p>
          <a:p>
            <a:r>
              <a:rPr lang="en-GB" dirty="0" smtClean="0"/>
              <a:t>SIDIS data: </a:t>
            </a:r>
          </a:p>
          <a:p>
            <a:pPr lvl="1"/>
            <a:r>
              <a:rPr lang="en-GB" sz="1800" dirty="0" smtClean="0"/>
              <a:t>Measures the </a:t>
            </a:r>
            <a:r>
              <a:rPr lang="en-GB" sz="1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GB" sz="1800" dirty="0" smtClean="0">
                <a:solidFill>
                  <a:srgbClr val="FF0000"/>
                </a:solidFill>
              </a:rPr>
              <a:t>s</a:t>
            </a:r>
            <a:r>
              <a:rPr lang="en-GB" sz="1800" dirty="0">
                <a:solidFill>
                  <a:srgbClr val="FF0000"/>
                </a:solidFill>
              </a:rPr>
              <a:t>(x</a:t>
            </a:r>
            <a:r>
              <a:rPr lang="en-GB" sz="1800" dirty="0" smtClean="0">
                <a:solidFill>
                  <a:srgbClr val="FF0000"/>
                </a:solidFill>
              </a:rPr>
              <a:t>) directly</a:t>
            </a:r>
            <a:r>
              <a:rPr lang="en-GB" sz="1800" dirty="0"/>
              <a:t>;</a:t>
            </a:r>
            <a:r>
              <a:rPr lang="en-GB" sz="1800" dirty="0" smtClean="0">
                <a:solidFill>
                  <a:srgbClr val="FF0000"/>
                </a:solidFill>
              </a:rPr>
              <a:t> </a:t>
            </a:r>
            <a:r>
              <a:rPr lang="en-GB" sz="1800" dirty="0"/>
              <a:t>assuming that </a:t>
            </a:r>
            <a:r>
              <a:rPr lang="en-GB" sz="1800" dirty="0" smtClean="0"/>
              <a:t>the fragmentation functions, specifically </a:t>
            </a:r>
            <a:r>
              <a:rPr lang="en-GB" sz="1800" dirty="0" err="1" smtClean="0"/>
              <a:t>D</a:t>
            </a:r>
            <a:r>
              <a:rPr lang="en-GB" sz="1800" baseline="-25000" dirty="0" err="1" smtClean="0"/>
              <a:t>s</a:t>
            </a:r>
            <a:r>
              <a:rPr lang="en-GB" sz="1800" baseline="30000" dirty="0" err="1" smtClean="0"/>
              <a:t>K</a:t>
            </a:r>
            <a:r>
              <a:rPr lang="en-GB" sz="1800" dirty="0" smtClean="0"/>
              <a:t>, is known:</a:t>
            </a:r>
          </a:p>
          <a:p>
            <a:pPr lvl="1"/>
            <a:endParaRPr lang="en-GB" sz="1800" dirty="0" smtClean="0"/>
          </a:p>
          <a:p>
            <a:r>
              <a:rPr lang="en-GB" dirty="0" smtClean="0"/>
              <a:t>Possible explanations:</a:t>
            </a:r>
          </a:p>
          <a:p>
            <a:pPr marL="914400" lvl="1" indent="-457200">
              <a:buSzPct val="80000"/>
              <a:buFont typeface="+mj-lt"/>
              <a:buAutoNum type="arabicPeriod"/>
            </a:pPr>
            <a:r>
              <a:rPr lang="en-GB" sz="1800" dirty="0" smtClean="0"/>
              <a:t>Changing sign of </a:t>
            </a:r>
            <a:r>
              <a:rPr lang="en-GB" sz="1800" dirty="0" smtClean="0">
                <a:latin typeface="Symbol" charset="2"/>
                <a:cs typeface="Symbol" charset="2"/>
              </a:rPr>
              <a:t>D</a:t>
            </a:r>
            <a:r>
              <a:rPr lang="en-GB" sz="1800" dirty="0" smtClean="0"/>
              <a:t>s(x)</a:t>
            </a:r>
          </a:p>
          <a:p>
            <a:pPr marL="1314450" lvl="3" indent="0">
              <a:buSzPct val="80000"/>
              <a:buNone/>
            </a:pPr>
            <a:r>
              <a:rPr lang="en-GB" sz="1400" dirty="0" smtClean="0">
                <a:solidFill>
                  <a:srgbClr val="2F5DA5"/>
                </a:solidFill>
              </a:rPr>
              <a:t>DSSV and LSS global QCD fits</a:t>
            </a:r>
            <a:endParaRPr lang="en-GB" sz="1400" dirty="0">
              <a:solidFill>
                <a:srgbClr val="2F5DA5"/>
              </a:solidFill>
            </a:endParaRPr>
          </a:p>
          <a:p>
            <a:pPr marL="914400" lvl="1" indent="-457200">
              <a:buSzPct val="80000"/>
              <a:buFont typeface="+mj-lt"/>
              <a:buAutoNum type="arabicPeriod"/>
            </a:pPr>
            <a:r>
              <a:rPr lang="en-GB" sz="1800" dirty="0" smtClean="0"/>
              <a:t>Assume strong SU(3) violation</a:t>
            </a:r>
            <a:endParaRPr lang="en-GB" sz="1600" dirty="0" smtClean="0"/>
          </a:p>
          <a:p>
            <a:pPr marL="1314450" lvl="3" indent="0">
              <a:buSzPct val="80000"/>
              <a:buNone/>
            </a:pPr>
            <a:r>
              <a:rPr lang="en-GB" sz="1400" dirty="0" smtClean="0">
                <a:solidFill>
                  <a:srgbClr val="2F5DA5"/>
                </a:solidFill>
              </a:rPr>
              <a:t>Bass and Thomas, PLB 684(2010)216</a:t>
            </a:r>
            <a:r>
              <a:rPr lang="en-GB" sz="1600" dirty="0" smtClean="0">
                <a:solidFill>
                  <a:srgbClr val="2F5DA5"/>
                </a:solidFill>
              </a:rPr>
              <a:t>.</a:t>
            </a:r>
          </a:p>
          <a:p>
            <a:pPr marL="914400" lvl="1" indent="-457200">
              <a:buSzPct val="80000"/>
              <a:buFont typeface="+mj-lt"/>
              <a:buAutoNum type="arabicPeriod"/>
            </a:pPr>
            <a:r>
              <a:rPr lang="en-GB" sz="1800" dirty="0"/>
              <a:t>Large uncertainty on </a:t>
            </a:r>
            <a:r>
              <a:rPr lang="en-GB" sz="1800" dirty="0" smtClean="0"/>
              <a:t>the </a:t>
            </a:r>
            <a:r>
              <a:rPr lang="en-GB" sz="1800" dirty="0" err="1" smtClean="0"/>
              <a:t>D</a:t>
            </a:r>
            <a:r>
              <a:rPr lang="en-GB" sz="1800" baseline="-25000" dirty="0" err="1" smtClean="0"/>
              <a:t>s</a:t>
            </a:r>
            <a:r>
              <a:rPr lang="en-GB" sz="1800" baseline="30000" dirty="0" err="1" smtClean="0"/>
              <a:t>K</a:t>
            </a:r>
            <a:r>
              <a:rPr lang="en-GB" sz="1800" dirty="0" smtClean="0"/>
              <a:t> fragmentation function</a:t>
            </a:r>
          </a:p>
          <a:p>
            <a:pPr marL="1314450" lvl="3" indent="0">
              <a:buSzPct val="80000"/>
              <a:buNone/>
            </a:pPr>
            <a:r>
              <a:rPr lang="en-GB" sz="1400" dirty="0" smtClean="0">
                <a:solidFill>
                  <a:srgbClr val="2F5DA5"/>
                </a:solidFill>
              </a:rPr>
              <a:t>2013: data from Hermes and Compass </a:t>
            </a:r>
            <a:endParaRPr lang="en-GB" sz="1400" dirty="0">
              <a:solidFill>
                <a:srgbClr val="2F5DA5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0A32-BECA-5A42-8CD0-C82664BAB984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3611563" y="2011363"/>
            <a:ext cx="5166677" cy="960437"/>
            <a:chOff x="3611563" y="2194243"/>
            <a:chExt cx="5166677" cy="960437"/>
          </a:xfrm>
        </p:grpSpPr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42649679"/>
                </p:ext>
              </p:extLst>
            </p:nvPr>
          </p:nvGraphicFramePr>
          <p:xfrm>
            <a:off x="3611563" y="2194243"/>
            <a:ext cx="5148262" cy="9604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93142" name="Equation" r:id="rId3" imgW="2451100" imgH="457200" progId="Equation.3">
                    <p:embed/>
                  </p:oleObj>
                </mc:Choice>
                <mc:Fallback>
                  <p:oleObj name="Equation" r:id="rId3" imgW="2451100" imgH="457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611563" y="2194243"/>
                          <a:ext cx="5148262" cy="9604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Rectangle 10"/>
            <p:cNvSpPr/>
            <p:nvPr/>
          </p:nvSpPr>
          <p:spPr>
            <a:xfrm>
              <a:off x="6492240" y="2423160"/>
              <a:ext cx="2286000" cy="5029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8902775"/>
              </p:ext>
            </p:extLst>
          </p:nvPr>
        </p:nvGraphicFramePr>
        <p:xfrm>
          <a:off x="6537960" y="3474720"/>
          <a:ext cx="14001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3143" name="Equation" r:id="rId5" imgW="622300" imgH="203200" progId="Equation.3">
                  <p:embed/>
                </p:oleObj>
              </mc:Choice>
              <mc:Fallback>
                <p:oleObj name="Equation" r:id="rId5" imgW="6223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37960" y="3474720"/>
                        <a:ext cx="1400175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6492240" y="3429000"/>
            <a:ext cx="2286000" cy="5029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5" name="Picture 15"/>
          <p:cNvPicPr>
            <a:picLocks noChangeAspect="1" noChangeArrowheads="1"/>
          </p:cNvPicPr>
          <p:nvPr/>
        </p:nvPicPr>
        <p:blipFill rotWithShape="1">
          <a:blip r:embed="rId7" cstate="print"/>
          <a:srcRect l="-533" t="62638" r="45137" b="615"/>
          <a:stretch/>
        </p:blipFill>
        <p:spPr bwMode="auto">
          <a:xfrm>
            <a:off x="5806440" y="4032000"/>
            <a:ext cx="3164400" cy="14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2278646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idx="4294967295"/>
          </p:nvPr>
        </p:nvSpPr>
        <p:spPr>
          <a:xfrm>
            <a:off x="594360" y="1280160"/>
            <a:ext cx="8229282" cy="4968875"/>
          </a:xfrm>
        </p:spPr>
        <p:txBody>
          <a:bodyPr/>
          <a:lstStyle/>
          <a:p>
            <a:r>
              <a:rPr lang="en-US" dirty="0" smtClean="0"/>
              <a:t>Dependence on the FF ratios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s </a:t>
            </a:r>
            <a:r>
              <a:rPr lang="en-US" dirty="0" err="1" smtClean="0"/>
              <a:t>vs</a:t>
            </a:r>
            <a:r>
              <a:rPr lang="en-US" dirty="0" smtClean="0"/>
              <a:t> Fragmentation </a:t>
            </a:r>
            <a:r>
              <a:rPr lang="en-US" dirty="0"/>
              <a:t>F</a:t>
            </a:r>
            <a:r>
              <a:rPr lang="en-US" dirty="0" smtClean="0"/>
              <a:t>unctions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S. </a:t>
            </a:r>
            <a:r>
              <a:rPr lang="en-US" dirty="0" err="1" smtClean="0"/>
              <a:t>Platchkov</a:t>
            </a:r>
            <a:r>
              <a:rPr lang="en-US" dirty="0" smtClean="0"/>
              <a:t>, </a:t>
            </a:r>
            <a:r>
              <a:rPr lang="en-US" dirty="0" err="1" smtClean="0"/>
              <a:t>Saclay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19A-55F4-B544-9C14-4805EB10D03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" name="Picture 1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1524"/>
          <a:stretch>
            <a:fillRect/>
          </a:stretch>
        </p:blipFill>
        <p:spPr bwMode="auto">
          <a:xfrm>
            <a:off x="457200" y="3200400"/>
            <a:ext cx="4069080" cy="2360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10" descr="Capture d’écran 2011-04-08 à 16.59.5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920" y="3154680"/>
            <a:ext cx="3383280" cy="2577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5"/>
          <p:cNvSpPr>
            <a:spLocks noChangeArrowheads="1"/>
          </p:cNvSpPr>
          <p:nvPr/>
        </p:nvSpPr>
        <p:spPr bwMode="auto">
          <a:xfrm>
            <a:off x="1371600" y="2880360"/>
            <a:ext cx="286389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 dirty="0" err="1" smtClean="0">
                <a:solidFill>
                  <a:srgbClr val="264D74"/>
                </a:solidFill>
                <a:latin typeface="+mj-lt"/>
              </a:rPr>
              <a:t>Compass</a:t>
            </a:r>
            <a:r>
              <a:rPr lang="fr-FR" sz="1400" dirty="0" smtClean="0">
                <a:solidFill>
                  <a:srgbClr val="264D74"/>
                </a:solidFill>
                <a:latin typeface="+mj-lt"/>
              </a:rPr>
              <a:t> </a:t>
            </a:r>
            <a:r>
              <a:rPr lang="fr-FR" sz="1400" dirty="0" err="1" smtClean="0">
                <a:solidFill>
                  <a:srgbClr val="264D74"/>
                </a:solidFill>
                <a:latin typeface="+mj-lt"/>
              </a:rPr>
              <a:t>Coll</a:t>
            </a:r>
            <a:r>
              <a:rPr lang="fr-FR" sz="1400" dirty="0" smtClean="0">
                <a:solidFill>
                  <a:srgbClr val="264D74"/>
                </a:solidFill>
                <a:latin typeface="+mj-lt"/>
              </a:rPr>
              <a:t>: PLB </a:t>
            </a:r>
            <a:r>
              <a:rPr lang="fr-FR" sz="1400" dirty="0">
                <a:solidFill>
                  <a:srgbClr val="264D74"/>
                </a:solidFill>
                <a:latin typeface="+mj-lt"/>
              </a:rPr>
              <a:t>693(2010)</a:t>
            </a:r>
            <a:r>
              <a:rPr lang="fr-FR" sz="1400" dirty="0" smtClean="0">
                <a:solidFill>
                  <a:srgbClr val="264D74"/>
                </a:solidFill>
                <a:latin typeface="+mj-lt"/>
              </a:rPr>
              <a:t>227</a:t>
            </a:r>
            <a:endParaRPr lang="fr-FR" sz="1400" b="1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3680" y="1280160"/>
            <a:ext cx="2148840" cy="1668511"/>
          </a:xfrm>
          <a:prstGeom prst="rect">
            <a:avLst/>
          </a:prstGeom>
        </p:spPr>
      </p:pic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0876095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926122"/>
              </p:ext>
            </p:extLst>
          </p:nvPr>
        </p:nvGraphicFramePr>
        <p:xfrm>
          <a:off x="640080" y="1828800"/>
          <a:ext cx="3622675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Equation" r:id="rId8" imgW="2171700" imgH="520700" progId="Equation.3">
                  <p:embed/>
                </p:oleObj>
              </mc:Choice>
              <mc:Fallback>
                <p:oleObj name="Equation" r:id="rId8" imgW="21717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40080" y="1828800"/>
                        <a:ext cx="3622675" cy="868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182880" y="5532120"/>
            <a:ext cx="46634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264D74"/>
                </a:solidFill>
              </a:rPr>
              <a:t>DSS</a:t>
            </a:r>
            <a:r>
              <a:rPr lang="en-US" sz="1200" dirty="0">
                <a:solidFill>
                  <a:srgbClr val="264D74"/>
                </a:solidFill>
              </a:rPr>
              <a:t>: </a:t>
            </a:r>
            <a:r>
              <a:rPr lang="en-US" sz="1200" dirty="0" smtClean="0">
                <a:solidFill>
                  <a:srgbClr val="264D74"/>
                </a:solidFill>
              </a:rPr>
              <a:t>   De </a:t>
            </a:r>
            <a:r>
              <a:rPr lang="en-US" sz="1200" dirty="0">
                <a:solidFill>
                  <a:srgbClr val="264D74"/>
                </a:solidFill>
              </a:rPr>
              <a:t>Florian, </a:t>
            </a:r>
            <a:r>
              <a:rPr lang="en-US" sz="1200" dirty="0" err="1">
                <a:solidFill>
                  <a:srgbClr val="264D74"/>
                </a:solidFill>
              </a:rPr>
              <a:t>Sassot</a:t>
            </a:r>
            <a:r>
              <a:rPr lang="en-US" sz="1200" dirty="0">
                <a:solidFill>
                  <a:srgbClr val="264D74"/>
                </a:solidFill>
              </a:rPr>
              <a:t>, </a:t>
            </a:r>
            <a:r>
              <a:rPr lang="en-US" sz="1200" dirty="0" err="1">
                <a:solidFill>
                  <a:srgbClr val="264D74"/>
                </a:solidFill>
              </a:rPr>
              <a:t>Stratman</a:t>
            </a:r>
            <a:r>
              <a:rPr lang="en-US" sz="1200" dirty="0">
                <a:solidFill>
                  <a:srgbClr val="264D74"/>
                </a:solidFill>
              </a:rPr>
              <a:t>, Phys. Rev. D75, 2007</a:t>
            </a:r>
          </a:p>
          <a:p>
            <a:r>
              <a:rPr lang="en-US" sz="1200" b="1" dirty="0" smtClean="0">
                <a:solidFill>
                  <a:srgbClr val="264D74"/>
                </a:solidFill>
              </a:rPr>
              <a:t>EMC</a:t>
            </a:r>
            <a:r>
              <a:rPr lang="en-US" sz="1200" dirty="0" smtClean="0">
                <a:solidFill>
                  <a:srgbClr val="264D74"/>
                </a:solidFill>
              </a:rPr>
              <a:t>:   </a:t>
            </a:r>
            <a:r>
              <a:rPr lang="en-US" sz="1200" dirty="0">
                <a:solidFill>
                  <a:srgbClr val="264D74"/>
                </a:solidFill>
              </a:rPr>
              <a:t>EMC collaboration, </a:t>
            </a:r>
            <a:r>
              <a:rPr lang="en-US" sz="1200" dirty="0" err="1">
                <a:solidFill>
                  <a:srgbClr val="264D74"/>
                </a:solidFill>
              </a:rPr>
              <a:t>Arneodo</a:t>
            </a:r>
            <a:r>
              <a:rPr lang="en-US" sz="1200" dirty="0">
                <a:solidFill>
                  <a:srgbClr val="264D74"/>
                </a:solidFill>
              </a:rPr>
              <a:t> et al, </a:t>
            </a:r>
            <a:r>
              <a:rPr lang="en-US" sz="1200" dirty="0" err="1">
                <a:solidFill>
                  <a:srgbClr val="264D74"/>
                </a:solidFill>
              </a:rPr>
              <a:t>Nucl</a:t>
            </a:r>
            <a:r>
              <a:rPr lang="en-US" sz="1200" dirty="0">
                <a:solidFill>
                  <a:srgbClr val="264D74"/>
                </a:solidFill>
              </a:rPr>
              <a:t>. Phys. B321, </a:t>
            </a:r>
            <a:r>
              <a:rPr lang="en-US" sz="1200" dirty="0" smtClean="0">
                <a:solidFill>
                  <a:srgbClr val="264D74"/>
                </a:solidFill>
              </a:rPr>
              <a:t>1989</a:t>
            </a:r>
          </a:p>
          <a:p>
            <a:r>
              <a:rPr lang="en-US" sz="1200" b="1" dirty="0" smtClean="0">
                <a:solidFill>
                  <a:srgbClr val="264D74"/>
                </a:solidFill>
              </a:rPr>
              <a:t>HKNS</a:t>
            </a:r>
            <a:r>
              <a:rPr lang="en-US" sz="1200" dirty="0" smtClean="0">
                <a:solidFill>
                  <a:srgbClr val="264D74"/>
                </a:solidFill>
              </a:rPr>
              <a:t>: Hirai et al., Phys</a:t>
            </a:r>
            <a:r>
              <a:rPr lang="en-US" sz="1200" dirty="0">
                <a:solidFill>
                  <a:srgbClr val="264D74"/>
                </a:solidFill>
              </a:rPr>
              <a:t>. Rev. D 75, </a:t>
            </a:r>
            <a:r>
              <a:rPr lang="en-US" sz="1200" dirty="0" smtClean="0">
                <a:solidFill>
                  <a:srgbClr val="264D74"/>
                </a:solidFill>
              </a:rPr>
              <a:t>2007</a:t>
            </a:r>
            <a:endParaRPr lang="en-US" sz="1200" dirty="0">
              <a:solidFill>
                <a:srgbClr val="264D74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486400" y="2880360"/>
            <a:ext cx="30123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264D74"/>
                </a:solidFill>
              </a:rPr>
              <a:t>LSS, </a:t>
            </a:r>
            <a:r>
              <a:rPr lang="en-US" sz="1400" dirty="0" err="1" smtClean="0">
                <a:solidFill>
                  <a:srgbClr val="264D74"/>
                </a:solidFill>
              </a:rPr>
              <a:t>Phys.Rev</a:t>
            </a:r>
            <a:r>
              <a:rPr lang="en-US" sz="1400" dirty="0">
                <a:solidFill>
                  <a:srgbClr val="264D74"/>
                </a:solidFill>
              </a:rPr>
              <a:t>. D84 (2011) 014002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00400" y="6080760"/>
            <a:ext cx="516636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SIDIS analysis strongly depends on the s--&gt;K FF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3411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Hadron multiplicities in SIDIS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Allows </a:t>
            </a:r>
            <a:r>
              <a:rPr lang="en-US" dirty="0" err="1" smtClean="0"/>
              <a:t>flavour</a:t>
            </a:r>
            <a:r>
              <a:rPr lang="en-US" dirty="0" smtClean="0"/>
              <a:t>/charge separation </a:t>
            </a:r>
          </a:p>
          <a:p>
            <a:pPr lvl="1"/>
            <a:r>
              <a:rPr lang="en-US" dirty="0" smtClean="0"/>
              <a:t>Map out z dependence</a:t>
            </a:r>
          </a:p>
          <a:p>
            <a:pPr lvl="1"/>
            <a:r>
              <a:rPr lang="en-US" dirty="0" smtClean="0"/>
              <a:t>Relevant for spin physics studies</a:t>
            </a:r>
          </a:p>
          <a:p>
            <a:r>
              <a:rPr lang="en-US" dirty="0" smtClean="0"/>
              <a:t>Cons</a:t>
            </a:r>
          </a:p>
          <a:p>
            <a:pPr lvl="1"/>
            <a:r>
              <a:rPr lang="en-US" dirty="0" smtClean="0"/>
              <a:t>Dependence on the PDFs</a:t>
            </a:r>
          </a:p>
          <a:p>
            <a:r>
              <a:rPr lang="en-US" dirty="0" smtClean="0"/>
              <a:t>Requirements</a:t>
            </a:r>
          </a:p>
          <a:p>
            <a:pPr lvl="1"/>
            <a:r>
              <a:rPr lang="en-US" dirty="0" smtClean="0"/>
              <a:t>High statistics: bins in x, z, Q</a:t>
            </a:r>
            <a:r>
              <a:rPr lang="en-US" baseline="30000" dirty="0" smtClean="0"/>
              <a:t>2</a:t>
            </a:r>
            <a:r>
              <a:rPr lang="en-US" dirty="0" smtClean="0"/>
              <a:t>, ...</a:t>
            </a:r>
          </a:p>
          <a:p>
            <a:pPr lvl="1"/>
            <a:r>
              <a:rPr lang="en-US" dirty="0" smtClean="0"/>
              <a:t>Particle identification: </a:t>
            </a:r>
            <a:r>
              <a:rPr lang="en-US" dirty="0" err="1" smtClean="0"/>
              <a:t>pions</a:t>
            </a:r>
            <a:r>
              <a:rPr lang="en-US" dirty="0" smtClean="0"/>
              <a:t>, </a:t>
            </a:r>
            <a:r>
              <a:rPr lang="en-US" dirty="0" err="1" smtClean="0"/>
              <a:t>kaons</a:t>
            </a:r>
            <a:endParaRPr lang="en-US" dirty="0" smtClean="0"/>
          </a:p>
          <a:p>
            <a:pPr lvl="1"/>
            <a:r>
              <a:rPr lang="en-US" dirty="0" smtClean="0"/>
              <a:t>Excellent acceptance corrections (MC simulation)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19A-55F4-B544-9C14-4805EB10D039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" y="1188720"/>
            <a:ext cx="7327232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412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FF: use symmetries to reduce their number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19A-55F4-B544-9C14-4805EB10D039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rcRect l="-872" r="-872"/>
          <a:stretch>
            <a:fillRect/>
          </a:stretch>
        </p:blipFill>
        <p:spPr>
          <a:xfrm>
            <a:off x="777240" y="1280160"/>
            <a:ext cx="7889124" cy="4736804"/>
          </a:xfrm>
        </p:spPr>
      </p:pic>
    </p:spTree>
    <p:extLst>
      <p:ext uri="{BB962C8B-B14F-4D97-AF65-F5344CB8AC3E}">
        <p14:creationId xmlns:p14="http://schemas.microsoft.com/office/powerpoint/2010/main" val="35948962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Charged pion multiplicities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19A-55F4-B544-9C14-4805EB10D039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325880"/>
            <a:ext cx="6492240" cy="50156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081759" y="4045416"/>
            <a:ext cx="184666" cy="369332"/>
          </a:xfrm>
          <a:prstGeom prst="rect">
            <a:avLst/>
          </a:prstGeom>
          <a:solidFill>
            <a:schemeClr val="bg1"/>
          </a:solidFill>
          <a:ln>
            <a:solidFill>
              <a:srgbClr val="264D74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1868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Charged </a:t>
            </a:r>
            <a:r>
              <a:rPr lang="en-US" dirty="0" err="1"/>
              <a:t>k</a:t>
            </a:r>
            <a:r>
              <a:rPr lang="en-US" dirty="0" err="1" smtClean="0"/>
              <a:t>aon</a:t>
            </a:r>
            <a:r>
              <a:rPr lang="en-US" dirty="0" smtClean="0"/>
              <a:t> multiplicities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19A-55F4-B544-9C14-4805EB10D039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440" y="1188720"/>
            <a:ext cx="6766560" cy="499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1233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/>
              <a:t>R</a:t>
            </a:r>
            <a:r>
              <a:rPr lang="en-US" dirty="0" smtClean="0"/>
              <a:t>esults for pion FF  (fit by LSS, arXiv:1312.5200)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8088-6F75-F941-B6A3-DCE284CB5E2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468880" y="2423160"/>
            <a:ext cx="45720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264D74"/>
                </a:solidFill>
              </a:rPr>
              <a:t>NLO fit to ~200 exp. points</a:t>
            </a:r>
            <a:endParaRPr lang="en-GB" dirty="0">
              <a:solidFill>
                <a:srgbClr val="264D7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45920" y="5943600"/>
            <a:ext cx="644652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“Reasonable” agreement with older extractions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7613" b="5341"/>
          <a:stretch/>
        </p:blipFill>
        <p:spPr>
          <a:xfrm>
            <a:off x="1280160" y="1325880"/>
            <a:ext cx="713232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511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Extraction of s(x) from multiplicity data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8088-6F75-F941-B6A3-DCE284CB5E21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234440"/>
            <a:ext cx="4209690" cy="2788920"/>
          </a:xfrm>
          <a:prstGeom prst="rect">
            <a:avLst/>
          </a:prstGeom>
        </p:spPr>
      </p:pic>
      <p:pic>
        <p:nvPicPr>
          <p:cNvPr id="9" name="Image 10" descr="SumMult_kp_km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" y="1143000"/>
            <a:ext cx="4475841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743" y="3574863"/>
            <a:ext cx="4160519" cy="32654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4320" y="5303520"/>
            <a:ext cx="5120640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Agreement COMPASS </a:t>
            </a:r>
            <a:r>
              <a:rPr lang="en-US" dirty="0" err="1" smtClean="0">
                <a:solidFill>
                  <a:srgbClr val="FF0000"/>
                </a:solidFill>
              </a:rPr>
              <a:t>vs</a:t>
            </a:r>
            <a:r>
              <a:rPr lang="en-US" dirty="0" smtClean="0">
                <a:solidFill>
                  <a:srgbClr val="FF0000"/>
                </a:solidFill>
              </a:rPr>
              <a:t> HERMES is  marginal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PDFs are sensitive to FFs and FFs to PDFs</a:t>
            </a:r>
          </a:p>
        </p:txBody>
      </p:sp>
    </p:spTree>
    <p:extLst>
      <p:ext uri="{BB962C8B-B14F-4D97-AF65-F5344CB8AC3E}">
        <p14:creationId xmlns:p14="http://schemas.microsoft.com/office/powerpoint/2010/main" val="34145466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55555"/>
                </a:solidFill>
              </a:rPr>
              <a:t>COMPASS: </a:t>
            </a:r>
            <a:r>
              <a:rPr lang="en-US" dirty="0">
                <a:solidFill>
                  <a:srgbClr val="555555"/>
                </a:solidFill>
              </a:rPr>
              <a:t>experimental </a:t>
            </a:r>
            <a:r>
              <a:rPr lang="en-US" dirty="0" smtClean="0">
                <a:solidFill>
                  <a:srgbClr val="555555"/>
                </a:solidFill>
              </a:rPr>
              <a:t>setup (for a </a:t>
            </a:r>
            <a:r>
              <a:rPr lang="en-US" dirty="0" err="1" smtClean="0">
                <a:solidFill>
                  <a:srgbClr val="555555"/>
                </a:solidFill>
              </a:rPr>
              <a:t>muon</a:t>
            </a:r>
            <a:r>
              <a:rPr lang="en-US" dirty="0" smtClean="0">
                <a:solidFill>
                  <a:srgbClr val="555555"/>
                </a:solidFill>
              </a:rPr>
              <a:t> beam)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Saclay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19A-55F4-B544-9C14-4805EB10D039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1560" y="1188720"/>
            <a:ext cx="7395562" cy="329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916246" y="3337560"/>
            <a:ext cx="777240" cy="228600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2148840" y="2514600"/>
            <a:ext cx="6263640" cy="1874520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12700" cap="flat" cmpd="sng" algn="ctr">
            <a:solidFill>
              <a:schemeClr val="tx2"/>
            </a:solidFill>
            <a:prstDash val="solid"/>
            <a:round/>
            <a:headEnd type="triangle" w="med" len="med"/>
            <a:tailEnd type="triangle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cxnSp>
      <p:sp>
        <p:nvSpPr>
          <p:cNvPr id="10" name="TextBox 9"/>
          <p:cNvSpPr txBox="1"/>
          <p:nvPr/>
        </p:nvSpPr>
        <p:spPr>
          <a:xfrm rot="20596120">
            <a:off x="5111222" y="3336712"/>
            <a:ext cx="1005840" cy="400110"/>
          </a:xfrm>
          <a:prstGeom prst="rect">
            <a:avLst/>
          </a:prstGeom>
          <a:noFill/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99"/>
                </a:solidFill>
              </a:rPr>
              <a:t>50 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4846" y="3794760"/>
            <a:ext cx="1325880" cy="411480"/>
          </a:xfrm>
          <a:prstGeom prst="rect">
            <a:avLst/>
          </a:prstGeom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FFFF00"/>
                </a:solidFill>
              </a:rPr>
              <a:t>beam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8640" y="4526280"/>
            <a:ext cx="832104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5F5F5F"/>
              </a:buClr>
              <a:buFont typeface="Arial" charset="0"/>
              <a:buChar char="•"/>
            </a:pPr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dirty="0">
                <a:solidFill>
                  <a:srgbClr val="333333"/>
                </a:solidFill>
              </a:rPr>
              <a:t>Various beams: </a:t>
            </a:r>
            <a:r>
              <a:rPr lang="en-US" dirty="0" err="1" smtClean="0">
                <a:solidFill>
                  <a:srgbClr val="333333"/>
                </a:solidFill>
              </a:rPr>
              <a:t>polarised</a:t>
            </a:r>
            <a:r>
              <a:rPr lang="en-US" dirty="0" smtClean="0">
                <a:solidFill>
                  <a:srgbClr val="333333"/>
                </a:solidFill>
              </a:rPr>
              <a:t> </a:t>
            </a:r>
            <a:r>
              <a:rPr lang="en-US" dirty="0">
                <a:solidFill>
                  <a:srgbClr val="333333"/>
                </a:solidFill>
              </a:rPr>
              <a:t>µ</a:t>
            </a:r>
            <a:r>
              <a:rPr lang="en-US" baseline="30000" dirty="0">
                <a:solidFill>
                  <a:srgbClr val="333333"/>
                </a:solidFill>
              </a:rPr>
              <a:t>+</a:t>
            </a:r>
            <a:r>
              <a:rPr lang="en-US" dirty="0">
                <a:solidFill>
                  <a:srgbClr val="333333"/>
                </a:solidFill>
              </a:rPr>
              <a:t>/µ</a:t>
            </a:r>
            <a:r>
              <a:rPr lang="en-US" baseline="30000" dirty="0">
                <a:solidFill>
                  <a:srgbClr val="333333"/>
                </a:solidFill>
              </a:rPr>
              <a:t>-</a:t>
            </a:r>
            <a:r>
              <a:rPr lang="en-US" dirty="0">
                <a:solidFill>
                  <a:srgbClr val="333333"/>
                </a:solidFill>
              </a:rPr>
              <a:t> (P</a:t>
            </a:r>
            <a:r>
              <a:rPr lang="en-US" baseline="-25000" dirty="0">
                <a:solidFill>
                  <a:srgbClr val="333333"/>
                </a:solidFill>
              </a:rPr>
              <a:t>µ</a:t>
            </a:r>
            <a:r>
              <a:rPr lang="en-US" dirty="0">
                <a:solidFill>
                  <a:srgbClr val="333333"/>
                </a:solidFill>
              </a:rPr>
              <a:t>=80%), p, </a:t>
            </a:r>
            <a:r>
              <a:rPr lang="en-US" dirty="0">
                <a:solidFill>
                  <a:srgbClr val="333333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solidFill>
                  <a:srgbClr val="333333"/>
                </a:solidFill>
              </a:rPr>
              <a:t>+</a:t>
            </a:r>
            <a:r>
              <a:rPr lang="en-US" dirty="0">
                <a:solidFill>
                  <a:srgbClr val="333333"/>
                </a:solidFill>
              </a:rPr>
              <a:t>, </a:t>
            </a:r>
            <a:r>
              <a:rPr lang="en-US" dirty="0">
                <a:solidFill>
                  <a:srgbClr val="333333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solidFill>
                  <a:srgbClr val="333333"/>
                </a:solidFill>
              </a:rPr>
              <a:t>-</a:t>
            </a:r>
            <a:r>
              <a:rPr lang="en-US" dirty="0">
                <a:solidFill>
                  <a:srgbClr val="333333"/>
                </a:solidFill>
              </a:rPr>
              <a:t>, e</a:t>
            </a:r>
            <a:r>
              <a:rPr lang="en-US" baseline="30000" dirty="0">
                <a:solidFill>
                  <a:srgbClr val="333333"/>
                </a:solidFill>
              </a:rPr>
              <a:t>-</a:t>
            </a:r>
          </a:p>
          <a:p>
            <a:pPr>
              <a:spcBef>
                <a:spcPts val="600"/>
              </a:spcBef>
              <a:buClr>
                <a:srgbClr val="5F5F5F"/>
              </a:buClr>
              <a:buFont typeface="Arial" charset="0"/>
              <a:buChar char="•"/>
            </a:pPr>
            <a:r>
              <a:rPr lang="ru-RU" dirty="0">
                <a:solidFill>
                  <a:srgbClr val="333333"/>
                </a:solidFill>
              </a:rPr>
              <a:t>  </a:t>
            </a:r>
            <a:r>
              <a:rPr lang="en-US" dirty="0">
                <a:solidFill>
                  <a:srgbClr val="333333"/>
                </a:solidFill>
              </a:rPr>
              <a:t>High beam energy: 100-200 </a:t>
            </a:r>
            <a:r>
              <a:rPr lang="en-US" dirty="0" err="1">
                <a:solidFill>
                  <a:srgbClr val="333333"/>
                </a:solidFill>
              </a:rPr>
              <a:t>GeV</a:t>
            </a:r>
            <a:endParaRPr lang="en-US" dirty="0">
              <a:solidFill>
                <a:srgbClr val="333333"/>
              </a:solidFill>
            </a:endParaRPr>
          </a:p>
          <a:p>
            <a:pPr>
              <a:spcBef>
                <a:spcPts val="600"/>
              </a:spcBef>
              <a:buClr>
                <a:srgbClr val="5F5F5F"/>
              </a:buClr>
              <a:buFont typeface="Arial" charset="0"/>
              <a:buChar char="•"/>
            </a:pPr>
            <a:r>
              <a:rPr lang="ru-RU" dirty="0">
                <a:solidFill>
                  <a:srgbClr val="333333"/>
                </a:solidFill>
              </a:rPr>
              <a:t>  </a:t>
            </a:r>
            <a:r>
              <a:rPr lang="en-US" dirty="0">
                <a:solidFill>
                  <a:srgbClr val="333333"/>
                </a:solidFill>
              </a:rPr>
              <a:t>Large acceptance, Particle identification detectors</a:t>
            </a:r>
          </a:p>
          <a:p>
            <a:pPr>
              <a:spcBef>
                <a:spcPts val="600"/>
              </a:spcBef>
              <a:buFont typeface="Arial" charset="0"/>
              <a:buChar char="•"/>
            </a:pPr>
            <a:r>
              <a:rPr lang="en-US" dirty="0">
                <a:solidFill>
                  <a:srgbClr val="333333"/>
                </a:solidFill>
              </a:rPr>
              <a:t>  </a:t>
            </a:r>
            <a:r>
              <a:rPr lang="en-US" dirty="0" smtClean="0">
                <a:solidFill>
                  <a:srgbClr val="333333"/>
                </a:solidFill>
              </a:rPr>
              <a:t>High </a:t>
            </a:r>
            <a:r>
              <a:rPr lang="en-US" dirty="0">
                <a:solidFill>
                  <a:srgbClr val="333333"/>
                </a:solidFill>
              </a:rPr>
              <a:t>amount of collected data: up to 1000 TB/</a:t>
            </a:r>
            <a:r>
              <a:rPr lang="en-US" dirty="0" smtClean="0">
                <a:solidFill>
                  <a:srgbClr val="333333"/>
                </a:solidFill>
              </a:rPr>
              <a:t>y</a:t>
            </a:r>
          </a:p>
          <a:p>
            <a:pPr>
              <a:spcBef>
                <a:spcPts val="60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333333"/>
                </a:solidFill>
              </a:rPr>
              <a:t>  Large polarized target</a:t>
            </a:r>
            <a:endParaRPr lang="en-US" dirty="0">
              <a:solidFill>
                <a:srgbClr val="333333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2788920"/>
            <a:ext cx="2588567" cy="1529628"/>
            <a:chOff x="-460308" y="4638428"/>
            <a:chExt cx="2588567" cy="1529628"/>
          </a:xfrm>
        </p:grpSpPr>
        <p:sp>
          <p:nvSpPr>
            <p:cNvPr id="14" name="Oval 13"/>
            <p:cNvSpPr/>
            <p:nvPr/>
          </p:nvSpPr>
          <p:spPr>
            <a:xfrm rot="3343727">
              <a:off x="848099" y="4638428"/>
              <a:ext cx="1280160" cy="1280160"/>
            </a:xfrm>
            <a:prstGeom prst="ellipse">
              <a:avLst/>
            </a:prstGeom>
            <a:solidFill>
              <a:schemeClr val="tx2">
                <a:lumMod val="40000"/>
                <a:lumOff val="60000"/>
                <a:alpha val="4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 rot="3343727">
              <a:off x="225492" y="5299376"/>
              <a:ext cx="182880" cy="155448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39763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Summary: strange quarks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11480" y="1371600"/>
            <a:ext cx="8549640" cy="4968875"/>
          </a:xfrm>
        </p:spPr>
        <p:txBody>
          <a:bodyPr/>
          <a:lstStyle/>
          <a:p>
            <a:r>
              <a:rPr lang="en-GB" dirty="0" smtClean="0"/>
              <a:t>The </a:t>
            </a:r>
            <a:r>
              <a:rPr lang="en-GB" dirty="0" smtClean="0">
                <a:latin typeface="Symbol" charset="2"/>
                <a:cs typeface="Symbol" charset="2"/>
              </a:rPr>
              <a:t>D</a:t>
            </a:r>
            <a:r>
              <a:rPr lang="en-GB" dirty="0" smtClean="0"/>
              <a:t>s puzzle is not yet really understood. </a:t>
            </a:r>
          </a:p>
          <a:p>
            <a:endParaRPr lang="en-GB" dirty="0" smtClean="0"/>
          </a:p>
          <a:p>
            <a:r>
              <a:rPr lang="en-GB" dirty="0" smtClean="0"/>
              <a:t>New multiplicity data (COMPASS + HERMES) –&gt; improved FF fits </a:t>
            </a:r>
          </a:p>
          <a:p>
            <a:endParaRPr lang="en-GB" dirty="0" smtClean="0"/>
          </a:p>
          <a:p>
            <a:r>
              <a:rPr lang="en-GB" dirty="0" smtClean="0"/>
              <a:t>The </a:t>
            </a:r>
            <a:r>
              <a:rPr lang="en-GB" dirty="0" err="1" smtClean="0"/>
              <a:t>unpolarized</a:t>
            </a:r>
            <a:r>
              <a:rPr lang="en-GB" dirty="0" smtClean="0"/>
              <a:t> PDF s(x) is not well known, as it relies on the strange FF. </a:t>
            </a:r>
            <a:r>
              <a:rPr lang="en-GB" dirty="0"/>
              <a:t>A</a:t>
            </a:r>
            <a:r>
              <a:rPr lang="en-GB" dirty="0" smtClean="0"/>
              <a:t> way out would be a common determination of both FFs and s(x), if enough data are available. </a:t>
            </a:r>
          </a:p>
          <a:p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8088-6F75-F941-B6A3-DCE284CB5E2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6019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 algn="ctr">
              <a:buNone/>
            </a:pPr>
            <a:endParaRPr lang="en-US" sz="4400" dirty="0"/>
          </a:p>
          <a:p>
            <a:pPr marL="114300" indent="0" algn="ctr">
              <a:buNone/>
            </a:pPr>
            <a:endParaRPr lang="en-US" sz="4400" dirty="0" smtClean="0"/>
          </a:p>
          <a:p>
            <a:pPr marL="114300" indent="0" algn="ctr">
              <a:buNone/>
            </a:pPr>
            <a:r>
              <a:rPr lang="en-US" sz="4400" dirty="0" smtClean="0"/>
              <a:t>COMPASS II</a:t>
            </a:r>
          </a:p>
          <a:p>
            <a:pPr marL="114300" indent="0" algn="ctr">
              <a:buNone/>
            </a:pPr>
            <a:r>
              <a:rPr lang="en-US" sz="3200" dirty="0" smtClean="0"/>
              <a:t>(2012 - 2017)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19A-55F4-B544-9C14-4805EB10D03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881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42D02-53D5-8040-9FCA-60B0CFD386A8}" type="slidenum">
              <a:rPr lang="en-US"/>
              <a:pPr/>
              <a:t>22</a:t>
            </a:fld>
            <a:endParaRPr lang="en-US"/>
          </a:p>
        </p:txBody>
      </p:sp>
      <p:sp>
        <p:nvSpPr>
          <p:cNvPr id="600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COMPASS – a fixed target experiment</a:t>
            </a:r>
            <a:endParaRPr lang="en-US" dirty="0"/>
          </a:p>
        </p:txBody>
      </p:sp>
      <p:sp>
        <p:nvSpPr>
          <p:cNvPr id="600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480" y="1325880"/>
            <a:ext cx="8412163" cy="5060950"/>
          </a:xfrm>
        </p:spPr>
        <p:txBody>
          <a:bodyPr/>
          <a:lstStyle/>
          <a:p>
            <a:r>
              <a:rPr lang="en-US" sz="2000" dirty="0" smtClean="0"/>
              <a:t>Beams</a:t>
            </a:r>
          </a:p>
          <a:p>
            <a:pPr lvl="1"/>
            <a:r>
              <a:rPr lang="en-US" sz="1600" dirty="0" smtClean="0"/>
              <a:t>Possible beams: µ+, µ-, </a:t>
            </a:r>
            <a:r>
              <a:rPr lang="en-US" sz="1800" dirty="0" smtClean="0">
                <a:latin typeface="Symbol" charset="2"/>
                <a:cs typeface="Symbol" charset="2"/>
              </a:rPr>
              <a:t>p</a:t>
            </a:r>
            <a:r>
              <a:rPr lang="en-US" sz="1600" dirty="0" smtClean="0"/>
              <a:t>+, </a:t>
            </a:r>
            <a:r>
              <a:rPr lang="en-US" sz="1800" dirty="0" smtClean="0">
                <a:latin typeface="Symbol" charset="2"/>
                <a:cs typeface="Symbol" charset="2"/>
              </a:rPr>
              <a:t>p</a:t>
            </a:r>
            <a:r>
              <a:rPr lang="en-US" sz="1600" dirty="0" smtClean="0"/>
              <a:t>-, e-  =&gt; Several physics programs</a:t>
            </a:r>
            <a:endParaRPr lang="en-US" sz="1600" dirty="0"/>
          </a:p>
        </p:txBody>
      </p:sp>
      <p:sp>
        <p:nvSpPr>
          <p:cNvPr id="7" name="Rectangle 18"/>
          <p:cNvSpPr txBox="1">
            <a:spLocks noChangeArrowheads="1"/>
          </p:cNvSpPr>
          <p:nvPr/>
        </p:nvSpPr>
        <p:spPr bwMode="auto">
          <a:xfrm>
            <a:off x="365759" y="2148840"/>
            <a:ext cx="4297681" cy="4145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charset="0"/>
              <a:buChar char="n"/>
              <a:defRPr sz="24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Pct val="55000"/>
              <a:buFont typeface="Wingdings" charset="0"/>
              <a:buChar char="n"/>
              <a:defRPr sz="2000">
                <a:solidFill>
                  <a:srgbClr val="4F5649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47900"/>
              </a:buClr>
              <a:buSzPct val="50000"/>
              <a:buFont typeface="Wingdings" charset="0"/>
              <a:buChar char="n"/>
              <a:defRPr sz="20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Font typeface="Wingdings" charset="0"/>
              <a:buChar char="§"/>
              <a:defRPr>
                <a:solidFill>
                  <a:srgbClr val="333300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0">
                <a:solidFill>
                  <a:srgbClr val="FF0000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smtClean="0"/>
              <a:t>Experiments with </a:t>
            </a:r>
            <a:r>
              <a:rPr lang="en-US" sz="2000" dirty="0" err="1" smtClean="0">
                <a:solidFill>
                  <a:srgbClr val="FF0000"/>
                </a:solidFill>
              </a:rPr>
              <a:t>muon</a:t>
            </a:r>
            <a:r>
              <a:rPr lang="en-US" sz="2000" dirty="0" smtClean="0">
                <a:solidFill>
                  <a:srgbClr val="FF0000"/>
                </a:solidFill>
              </a:rPr>
              <a:t> beam</a:t>
            </a:r>
          </a:p>
          <a:p>
            <a:endParaRPr lang="en-US" sz="2000" dirty="0"/>
          </a:p>
          <a:p>
            <a:endParaRPr lang="en-US" sz="2000" dirty="0" smtClean="0"/>
          </a:p>
          <a:p>
            <a:pPr lvl="1"/>
            <a:r>
              <a:rPr lang="en-US" sz="1800" dirty="0" smtClean="0"/>
              <a:t>Spin structure, Gluon polarization</a:t>
            </a:r>
          </a:p>
          <a:p>
            <a:pPr lvl="1"/>
            <a:r>
              <a:rPr lang="en-US" sz="1800" dirty="0" smtClean="0"/>
              <a:t>Flavor decomposition </a:t>
            </a:r>
          </a:p>
          <a:p>
            <a:pPr lvl="1"/>
            <a:r>
              <a:rPr lang="en-US" sz="1800" dirty="0" err="1" smtClean="0"/>
              <a:t>Transversity</a:t>
            </a:r>
            <a:endParaRPr lang="en-US" sz="1800" dirty="0" smtClean="0"/>
          </a:p>
          <a:p>
            <a:pPr lvl="1"/>
            <a:r>
              <a:rPr lang="en-US" sz="1800" dirty="0" smtClean="0"/>
              <a:t>Transverse Momentum-dependent Distributions</a:t>
            </a:r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r>
              <a:rPr lang="en-US" sz="1800" dirty="0" smtClean="0"/>
              <a:t>DVCS and HEMP</a:t>
            </a:r>
          </a:p>
          <a:p>
            <a:pPr lvl="1"/>
            <a:r>
              <a:rPr lang="en-US" sz="1800" dirty="0" err="1" smtClean="0"/>
              <a:t>Unpolarized</a:t>
            </a:r>
            <a:r>
              <a:rPr lang="en-US" sz="1800" dirty="0" smtClean="0"/>
              <a:t> SIDIS and TMDs</a:t>
            </a:r>
          </a:p>
          <a:p>
            <a:pPr marL="457200" lvl="1" indent="0">
              <a:buFont typeface="Wingdings" charset="0"/>
              <a:buNone/>
            </a:pPr>
            <a:endParaRPr lang="en-US" sz="1800" dirty="0"/>
          </a:p>
        </p:txBody>
      </p:sp>
      <p:sp>
        <p:nvSpPr>
          <p:cNvPr id="8" name="Rectangle 19"/>
          <p:cNvSpPr txBox="1">
            <a:spLocks noChangeArrowheads="1"/>
          </p:cNvSpPr>
          <p:nvPr/>
        </p:nvSpPr>
        <p:spPr>
          <a:xfrm>
            <a:off x="4572000" y="2120112"/>
            <a:ext cx="4297363" cy="422036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charset="0"/>
              <a:buChar char="n"/>
              <a:defRPr sz="24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Pct val="55000"/>
              <a:buFont typeface="Wingdings" charset="0"/>
              <a:buChar char="n"/>
              <a:defRPr sz="2000">
                <a:solidFill>
                  <a:srgbClr val="4F5649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47900"/>
              </a:buClr>
              <a:buSzPct val="50000"/>
              <a:buFont typeface="Wingdings" charset="0"/>
              <a:buChar char="n"/>
              <a:defRPr sz="20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Font typeface="Wingdings" charset="0"/>
              <a:buChar char="§"/>
              <a:defRPr>
                <a:solidFill>
                  <a:srgbClr val="333300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0">
                <a:solidFill>
                  <a:srgbClr val="FF0000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smtClean="0"/>
              <a:t>Experiments with </a:t>
            </a:r>
            <a:r>
              <a:rPr lang="en-US" sz="2000" dirty="0" smtClean="0">
                <a:solidFill>
                  <a:srgbClr val="FF0000"/>
                </a:solidFill>
              </a:rPr>
              <a:t>hadron beams</a:t>
            </a:r>
          </a:p>
          <a:p>
            <a:endParaRPr lang="en-US" sz="2000" dirty="0"/>
          </a:p>
          <a:p>
            <a:endParaRPr lang="en-US" sz="2000" dirty="0" smtClean="0"/>
          </a:p>
          <a:p>
            <a:pPr lvl="1"/>
            <a:r>
              <a:rPr lang="en-US" sz="1800" dirty="0" smtClean="0"/>
              <a:t>Pion </a:t>
            </a:r>
            <a:r>
              <a:rPr lang="en-US" sz="1800" dirty="0" err="1" smtClean="0"/>
              <a:t>polarizability</a:t>
            </a:r>
            <a:r>
              <a:rPr lang="en-US" sz="1800" dirty="0" smtClean="0"/>
              <a:t> </a:t>
            </a:r>
          </a:p>
          <a:p>
            <a:pPr lvl="1"/>
            <a:r>
              <a:rPr lang="en-US" sz="1800" dirty="0" smtClean="0"/>
              <a:t>Diffractive and Central production</a:t>
            </a:r>
          </a:p>
          <a:p>
            <a:pPr lvl="1"/>
            <a:r>
              <a:rPr lang="en-US" sz="1800" dirty="0" smtClean="0"/>
              <a:t>Light meson spectroscopy</a:t>
            </a:r>
          </a:p>
          <a:p>
            <a:pPr lvl="1"/>
            <a:r>
              <a:rPr lang="en-US" sz="1800" dirty="0" smtClean="0"/>
              <a:t>Baryon spectroscopy</a:t>
            </a:r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r>
              <a:rPr lang="en-US" sz="1800" dirty="0" smtClean="0"/>
              <a:t>Pion and </a:t>
            </a:r>
            <a:r>
              <a:rPr lang="en-US" sz="1800" dirty="0" err="1" smtClean="0"/>
              <a:t>Kaon</a:t>
            </a:r>
            <a:r>
              <a:rPr lang="en-US" sz="1800" dirty="0" smtClean="0"/>
              <a:t> </a:t>
            </a:r>
            <a:r>
              <a:rPr lang="en-US" sz="1800" dirty="0" err="1" smtClean="0"/>
              <a:t>polarizabilities</a:t>
            </a:r>
            <a:endParaRPr lang="en-US" sz="1800" dirty="0" smtClean="0"/>
          </a:p>
          <a:p>
            <a:pPr lvl="1"/>
            <a:r>
              <a:rPr lang="en-US" sz="1800" dirty="0" err="1" smtClean="0"/>
              <a:t>Drell</a:t>
            </a:r>
            <a:r>
              <a:rPr lang="en-US" sz="1800" dirty="0" smtClean="0"/>
              <a:t>-Yan studies</a:t>
            </a: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960120" y="2697480"/>
            <a:ext cx="7360920" cy="369332"/>
          </a:xfrm>
          <a:prstGeom prst="rect">
            <a:avLst/>
          </a:prstGeom>
          <a:noFill/>
          <a:ln>
            <a:solidFill>
              <a:srgbClr val="4D4D4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COMPASS - </a:t>
            </a:r>
            <a:r>
              <a:rPr lang="en-US" dirty="0"/>
              <a:t>I   (2002 – 2011)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51560" y="4983480"/>
            <a:ext cx="7360920" cy="369332"/>
          </a:xfrm>
          <a:prstGeom prst="rect">
            <a:avLst/>
          </a:prstGeom>
          <a:noFill/>
          <a:ln>
            <a:solidFill>
              <a:srgbClr val="4D4D4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COMPASS </a:t>
            </a:r>
            <a:r>
              <a:rPr lang="en-US" dirty="0" smtClean="0"/>
              <a:t>- II   </a:t>
            </a:r>
            <a:r>
              <a:rPr lang="en-US" dirty="0"/>
              <a:t>(</a:t>
            </a:r>
            <a:r>
              <a:rPr lang="en-US" dirty="0" smtClean="0"/>
              <a:t>2012, 2015 – 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538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 smtClean="0"/>
              <a:t>Towards a 3-dimensional view of the nucleon</a:t>
            </a:r>
            <a:endParaRPr lang="en-US" sz="2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S. </a:t>
            </a:r>
            <a:r>
              <a:rPr lang="en-US" dirty="0" err="1" smtClean="0"/>
              <a:t>Platchkov</a:t>
            </a:r>
            <a:r>
              <a:rPr lang="en-US" dirty="0" smtClean="0"/>
              <a:t>, </a:t>
            </a:r>
            <a:r>
              <a:rPr lang="en-US" dirty="0" err="1" smtClean="0"/>
              <a:t>Saclay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19A-55F4-B544-9C14-4805EB10D039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" b="1416"/>
          <a:stretch>
            <a:fillRect/>
          </a:stretch>
        </p:blipFill>
        <p:spPr bwMode="auto">
          <a:xfrm>
            <a:off x="731520" y="1325880"/>
            <a:ext cx="2422525" cy="291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120" y="1280160"/>
            <a:ext cx="2587625" cy="341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440" y="1280160"/>
            <a:ext cx="2906713" cy="380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7200" y="4846320"/>
            <a:ext cx="2194560" cy="1477328"/>
          </a:xfrm>
          <a:prstGeom prst="rect">
            <a:avLst/>
          </a:prstGeom>
          <a:solidFill>
            <a:schemeClr val="bg1"/>
          </a:solidFill>
          <a:ln>
            <a:solidFill>
              <a:srgbClr val="264D7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Elastic Scattering Form Factors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Distributions in </a:t>
            </a:r>
          </a:p>
          <a:p>
            <a:pPr algn="ctr"/>
            <a:r>
              <a:rPr lang="en-US" dirty="0" smtClean="0"/>
              <a:t>coordinate space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83280" y="4846320"/>
            <a:ext cx="2286000" cy="1477328"/>
          </a:xfrm>
          <a:prstGeom prst="rect">
            <a:avLst/>
          </a:prstGeom>
          <a:solidFill>
            <a:schemeClr val="bg1"/>
          </a:solidFill>
          <a:ln>
            <a:solidFill>
              <a:srgbClr val="264D7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Deep Inelastic Scattering 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Quark distributions in momentum space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89320" y="4800600"/>
            <a:ext cx="3017520" cy="1754327"/>
          </a:xfrm>
          <a:prstGeom prst="rect">
            <a:avLst/>
          </a:prstGeom>
          <a:solidFill>
            <a:schemeClr val="bg1"/>
          </a:solidFill>
          <a:ln>
            <a:solidFill>
              <a:srgbClr val="264D7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Generalized Parton Distributions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Distributions in both momentum and coordinate </a:t>
            </a:r>
          </a:p>
          <a:p>
            <a:pPr algn="ctr"/>
            <a:r>
              <a:rPr lang="en-US" dirty="0" smtClean="0"/>
              <a:t>space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" y="3383280"/>
            <a:ext cx="2377440" cy="3139321"/>
          </a:xfrm>
          <a:prstGeom prst="rect">
            <a:avLst/>
          </a:prstGeom>
          <a:solidFill>
            <a:schemeClr val="bg1"/>
          </a:solidFill>
          <a:ln>
            <a:solidFill>
              <a:srgbClr val="264D7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“Actually </a:t>
            </a:r>
            <a:r>
              <a:rPr lang="en-US" dirty="0">
                <a:solidFill>
                  <a:srgbClr val="FF0000"/>
                </a:solidFill>
              </a:rPr>
              <a:t>all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the </a:t>
            </a:r>
            <a:r>
              <a:rPr lang="en-US" dirty="0"/>
              <a:t>electromagnetic structure of the proton is, in principle, described by the behavior of these quantities (</a:t>
            </a:r>
            <a:r>
              <a:rPr lang="en-US" i="1" dirty="0"/>
              <a:t>the FF</a:t>
            </a:r>
            <a:r>
              <a:rPr lang="en-US" dirty="0"/>
              <a:t>) as a function of </a:t>
            </a:r>
            <a:r>
              <a:rPr lang="en-US" i="1" dirty="0"/>
              <a:t>q</a:t>
            </a:r>
            <a:r>
              <a:rPr lang="en-US" dirty="0"/>
              <a:t>.</a:t>
            </a:r>
            <a:r>
              <a:rPr lang="en-US" dirty="0" smtClean="0"/>
              <a:t>”</a:t>
            </a:r>
          </a:p>
          <a:p>
            <a:endParaRPr lang="en-US" dirty="0"/>
          </a:p>
          <a:p>
            <a:r>
              <a:rPr lang="en-US" dirty="0" smtClean="0"/>
              <a:t>R. Hofstadter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Nobel lecture 1961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54680" y="3383280"/>
            <a:ext cx="2697480" cy="3139321"/>
          </a:xfrm>
          <a:prstGeom prst="rect">
            <a:avLst/>
          </a:prstGeom>
          <a:solidFill>
            <a:schemeClr val="bg1"/>
          </a:solidFill>
          <a:ln>
            <a:solidFill>
              <a:srgbClr val="264D7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“This expression [..] summarizes </a:t>
            </a:r>
            <a:r>
              <a:rPr lang="en-US" dirty="0">
                <a:solidFill>
                  <a:srgbClr val="FF0000"/>
                </a:solidFill>
              </a:rPr>
              <a:t>all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the </a:t>
            </a:r>
            <a:r>
              <a:rPr lang="en-US" dirty="0"/>
              <a:t>information about the structure of the target- </a:t>
            </a:r>
            <a:r>
              <a:rPr lang="en-US" dirty="0" smtClean="0"/>
              <a:t>particles </a:t>
            </a:r>
            <a:r>
              <a:rPr lang="en-US" dirty="0"/>
              <a:t>obtainable by scattering </a:t>
            </a:r>
            <a:r>
              <a:rPr lang="en-US" dirty="0" err="1" smtClean="0"/>
              <a:t>unpolarized</a:t>
            </a:r>
            <a:r>
              <a:rPr lang="en-US" dirty="0" smtClean="0"/>
              <a:t> </a:t>
            </a:r>
            <a:r>
              <a:rPr lang="en-US" dirty="0"/>
              <a:t>electrons from an </a:t>
            </a:r>
            <a:r>
              <a:rPr lang="en-US" dirty="0" err="1" smtClean="0"/>
              <a:t>unpolarized</a:t>
            </a:r>
            <a:r>
              <a:rPr lang="en-US" dirty="0" smtClean="0"/>
              <a:t> </a:t>
            </a:r>
            <a:r>
              <a:rPr lang="en-US" dirty="0"/>
              <a:t>target.</a:t>
            </a:r>
            <a:r>
              <a:rPr lang="en-US" dirty="0" smtClean="0"/>
              <a:t>”</a:t>
            </a:r>
          </a:p>
          <a:p>
            <a:endParaRPr lang="en-US" dirty="0"/>
          </a:p>
          <a:p>
            <a:r>
              <a:rPr lang="it-IT" dirty="0"/>
              <a:t>H</a:t>
            </a:r>
            <a:r>
              <a:rPr lang="it-IT" dirty="0" smtClean="0"/>
              <a:t>. Kendall</a:t>
            </a:r>
            <a:r>
              <a:rPr lang="it-IT" dirty="0"/>
              <a:t>, </a:t>
            </a:r>
            <a:endParaRPr lang="it-IT" dirty="0" smtClean="0"/>
          </a:p>
          <a:p>
            <a:r>
              <a:rPr lang="it-IT" dirty="0" smtClean="0"/>
              <a:t>Nobel </a:t>
            </a:r>
            <a:r>
              <a:rPr lang="it-IT" dirty="0" err="1" smtClean="0"/>
              <a:t>lecture</a:t>
            </a:r>
            <a:r>
              <a:rPr lang="it-IT" dirty="0" smtClean="0"/>
              <a:t> 1990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290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548640" y="1828800"/>
            <a:ext cx="7861300" cy="2082800"/>
            <a:chOff x="548640" y="1828800"/>
            <a:chExt cx="7861300" cy="208280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8640" y="1828800"/>
              <a:ext cx="7861300" cy="2082800"/>
            </a:xfrm>
            <a:prstGeom prst="rect">
              <a:avLst/>
            </a:prstGeom>
          </p:spPr>
        </p:pic>
        <p:graphicFrame>
          <p:nvGraphicFramePr>
            <p:cNvPr id="37" name="Object 3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02676219"/>
                </p:ext>
              </p:extLst>
            </p:nvPr>
          </p:nvGraphicFramePr>
          <p:xfrm>
            <a:off x="1097280" y="2468879"/>
            <a:ext cx="457200" cy="2709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8243" name="Equation" r:id="rId5" imgW="342900" imgH="203200" progId="Equation.3">
                    <p:embed/>
                  </p:oleObj>
                </mc:Choice>
                <mc:Fallback>
                  <p:oleObj name="Equation" r:id="rId5" imgW="3429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097280" y="2468879"/>
                          <a:ext cx="457200" cy="27093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Object 3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12302470"/>
                </p:ext>
              </p:extLst>
            </p:nvPr>
          </p:nvGraphicFramePr>
          <p:xfrm>
            <a:off x="2468880" y="2468879"/>
            <a:ext cx="457200" cy="2709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8244" name="Equation" r:id="rId7" imgW="342900" imgH="203200" progId="Equation.3">
                    <p:embed/>
                  </p:oleObj>
                </mc:Choice>
                <mc:Fallback>
                  <p:oleObj name="Equation" r:id="rId7" imgW="3429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468880" y="2468879"/>
                          <a:ext cx="457200" cy="27093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Exclusive measurements – new processes</a:t>
            </a:r>
            <a:endParaRPr lang="en-US" dirty="0"/>
          </a:p>
        </p:txBody>
      </p:sp>
      <p:sp>
        <p:nvSpPr>
          <p:cNvPr id="28" name="Content Placeholder 27"/>
          <p:cNvSpPr>
            <a:spLocks noGrp="1"/>
          </p:cNvSpPr>
          <p:nvPr>
            <p:ph idx="1"/>
          </p:nvPr>
        </p:nvSpPr>
        <p:spPr>
          <a:xfrm>
            <a:off x="914400" y="1371600"/>
            <a:ext cx="8046720" cy="496887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    DVCS 				DVMP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19A-55F4-B544-9C14-4805EB10D039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14400" y="4069080"/>
            <a:ext cx="7863840" cy="2862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4F5649"/>
                </a:solidFill>
                <a:latin typeface="+mn-lt"/>
              </a:rPr>
              <a:t>Generalized parton distributions: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srgbClr val="4F5649"/>
                </a:solidFill>
                <a:latin typeface="+mn-lt"/>
              </a:rPr>
              <a:t>Specific cases:</a:t>
            </a:r>
          </a:p>
          <a:p>
            <a:r>
              <a:rPr lang="en-US" sz="2000" dirty="0">
                <a:solidFill>
                  <a:srgbClr val="4F5649"/>
                </a:solidFill>
                <a:latin typeface="+mn-lt"/>
              </a:rPr>
              <a:t>	</a:t>
            </a:r>
            <a:r>
              <a:rPr lang="en-US" sz="2000" dirty="0" smtClean="0">
                <a:solidFill>
                  <a:srgbClr val="4F5649"/>
                </a:solidFill>
                <a:latin typeface="+mn-lt"/>
              </a:rPr>
              <a:t>momentum distribution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4F5649"/>
                </a:solidFill>
                <a:latin typeface="+mn-lt"/>
              </a:rPr>
              <a:t>	</a:t>
            </a:r>
            <a:r>
              <a:rPr lang="en-US" sz="2000" dirty="0" smtClean="0">
                <a:solidFill>
                  <a:srgbClr val="4F5649"/>
                </a:solidFill>
                <a:latin typeface="+mn-lt"/>
              </a:rPr>
              <a:t>elastic form factor</a:t>
            </a:r>
          </a:p>
          <a:p>
            <a:pPr>
              <a:spcBef>
                <a:spcPts val="0"/>
              </a:spcBef>
            </a:pPr>
            <a:endParaRPr lang="en-US" sz="2000" dirty="0" smtClean="0">
              <a:solidFill>
                <a:srgbClr val="4F5649"/>
              </a:solidFill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rgbClr val="4F5649"/>
                </a:solidFill>
                <a:latin typeface="+mn-lt"/>
              </a:rPr>
              <a:t>Ji relation:                                                        </a:t>
            </a:r>
            <a:endParaRPr lang="en-US" sz="2000" dirty="0">
              <a:solidFill>
                <a:srgbClr val="4F5649"/>
              </a:solidFill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srgbClr val="4F5649"/>
                </a:solidFill>
                <a:latin typeface="+mn-lt"/>
              </a:rPr>
              <a:t>		maybe the only access to the orbital-momentum</a:t>
            </a: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rgbClr val="4F5649"/>
                </a:solidFill>
                <a:latin typeface="+mn-lt"/>
              </a:rPr>
              <a:t>                       contribution to the nucleon spin  	</a:t>
            </a:r>
            <a:endParaRPr lang="en-US" sz="2000" dirty="0">
              <a:solidFill>
                <a:srgbClr val="4F5649"/>
              </a:solidFill>
              <a:latin typeface="+mn-lt"/>
            </a:endParaRP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7938958"/>
              </p:ext>
            </p:extLst>
          </p:nvPr>
        </p:nvGraphicFramePr>
        <p:xfrm>
          <a:off x="4892039" y="4023360"/>
          <a:ext cx="1594485" cy="478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245" name="Equation" r:id="rId9" imgW="660400" imgH="215900" progId="Equation.3">
                  <p:embed/>
                </p:oleObj>
              </mc:Choice>
              <mc:Fallback>
                <p:oleObj name="Equation" r:id="rId9" imgW="6604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892039" y="4023360"/>
                        <a:ext cx="1594485" cy="4788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5993332"/>
              </p:ext>
            </p:extLst>
          </p:nvPr>
        </p:nvGraphicFramePr>
        <p:xfrm>
          <a:off x="6903720" y="4069080"/>
          <a:ext cx="1920240" cy="451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246" name="Equation" r:id="rId11" imgW="863600" imgH="203200" progId="Equation.3">
                  <p:embed/>
                </p:oleObj>
              </mc:Choice>
              <mc:Fallback>
                <p:oleObj name="Equation" r:id="rId11" imgW="8636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903720" y="4069080"/>
                        <a:ext cx="1920240" cy="4518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7291807"/>
              </p:ext>
            </p:extLst>
          </p:nvPr>
        </p:nvGraphicFramePr>
        <p:xfrm>
          <a:off x="4754880" y="4754880"/>
          <a:ext cx="2057400" cy="411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247" name="Equation" r:id="rId13" imgW="1016000" imgH="203200" progId="Equation.3">
                  <p:embed/>
                </p:oleObj>
              </mc:Choice>
              <mc:Fallback>
                <p:oleObj name="Equation" r:id="rId13" imgW="1016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754880" y="4754880"/>
                        <a:ext cx="2057400" cy="411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2779998"/>
              </p:ext>
            </p:extLst>
          </p:nvPr>
        </p:nvGraphicFramePr>
        <p:xfrm>
          <a:off x="4709160" y="5120640"/>
          <a:ext cx="2263140" cy="502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248" name="Equation" r:id="rId15" imgW="1257300" imgH="279400" progId="Equation.3">
                  <p:embed/>
                </p:oleObj>
              </mc:Choice>
              <mc:Fallback>
                <p:oleObj name="Equation" r:id="rId15" imgW="12573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709160" y="5120640"/>
                        <a:ext cx="2263140" cy="502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548640" y="2971800"/>
            <a:ext cx="274320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</a:t>
            </a:r>
            <a:endParaRPr lang="en-GB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3291840" y="2971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p’</a:t>
            </a:r>
            <a:endParaRPr lang="en-GB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1600200" y="3017520"/>
            <a:ext cx="105156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t=(p-p’)</a:t>
            </a:r>
            <a:r>
              <a:rPr lang="en-GB" sz="1400" baseline="30000" dirty="0" smtClean="0"/>
              <a:t>2</a:t>
            </a:r>
            <a:endParaRPr lang="en-GB" sz="1400" baseline="30000" dirty="0"/>
          </a:p>
        </p:txBody>
      </p:sp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7021514"/>
              </p:ext>
            </p:extLst>
          </p:nvPr>
        </p:nvGraphicFramePr>
        <p:xfrm>
          <a:off x="2423159" y="5532120"/>
          <a:ext cx="4946075" cy="777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249" name="Equation" r:id="rId17" imgW="3200400" imgH="457200" progId="Equation.3">
                  <p:embed/>
                </p:oleObj>
              </mc:Choice>
              <mc:Fallback>
                <p:oleObj name="Equation" r:id="rId17" imgW="32004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423159" y="5532120"/>
                        <a:ext cx="4946075" cy="777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43617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389" r="-904"/>
          <a:stretch/>
        </p:blipFill>
        <p:spPr>
          <a:xfrm>
            <a:off x="182880" y="960120"/>
            <a:ext cx="4582800" cy="498348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DVCS – COMPASS kinematical coverage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4294967295"/>
          </p:nvPr>
        </p:nvSpPr>
        <p:spPr>
          <a:xfrm>
            <a:off x="4709160" y="1035050"/>
            <a:ext cx="4343400" cy="5340350"/>
          </a:xfrm>
        </p:spPr>
        <p:txBody>
          <a:bodyPr/>
          <a:lstStyle/>
          <a:p>
            <a:r>
              <a:rPr lang="en-US" dirty="0" smtClean="0"/>
              <a:t>Beams</a:t>
            </a:r>
          </a:p>
          <a:p>
            <a:pPr lvl="1"/>
            <a:r>
              <a:rPr lang="en-US" dirty="0" smtClean="0"/>
              <a:t>100 – 190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/>
              <a:t>Polarization: ~80%</a:t>
            </a:r>
          </a:p>
          <a:p>
            <a:pPr lvl="1"/>
            <a:r>
              <a:rPr lang="en-US" dirty="0" smtClean="0"/>
              <a:t>Both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baseline="30000" dirty="0" smtClean="0"/>
              <a:t>+</a:t>
            </a:r>
            <a:r>
              <a:rPr lang="en-US" dirty="0" smtClean="0"/>
              <a:t> and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baseline="30000" dirty="0" smtClean="0"/>
              <a:t>- </a:t>
            </a:r>
            <a:r>
              <a:rPr lang="en-US" dirty="0" smtClean="0"/>
              <a:t>beams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361950" lvl="1" indent="0">
              <a:buNone/>
            </a:pPr>
            <a:endParaRPr lang="en-US" dirty="0"/>
          </a:p>
          <a:p>
            <a:r>
              <a:rPr lang="en-US" dirty="0"/>
              <a:t>x</a:t>
            </a:r>
            <a:r>
              <a:rPr lang="en-US" dirty="0" smtClean="0"/>
              <a:t>-Q</a:t>
            </a:r>
            <a:r>
              <a:rPr lang="en-US" baseline="30000" dirty="0" smtClean="0"/>
              <a:t>2</a:t>
            </a:r>
            <a:r>
              <a:rPr lang="en-US" dirty="0" smtClean="0"/>
              <a:t> region: ≈ 0.01 </a:t>
            </a:r>
            <a:r>
              <a:rPr lang="en-US" dirty="0"/>
              <a:t>– 0.1 </a:t>
            </a:r>
            <a:endParaRPr lang="en-US" dirty="0" smtClean="0"/>
          </a:p>
          <a:p>
            <a:pPr lvl="1"/>
            <a:r>
              <a:rPr lang="en-US" dirty="0" smtClean="0"/>
              <a:t>Between HERA – </a:t>
            </a:r>
            <a:r>
              <a:rPr lang="en-US" dirty="0" err="1" smtClean="0"/>
              <a:t>Jlab</a:t>
            </a:r>
            <a:r>
              <a:rPr lang="en-US" dirty="0" smtClean="0"/>
              <a:t>/Hermes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3885019"/>
              </p:ext>
            </p:extLst>
          </p:nvPr>
        </p:nvGraphicFramePr>
        <p:xfrm>
          <a:off x="5577840" y="2788920"/>
          <a:ext cx="3042666" cy="1005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0291" name="Equation" r:id="rId4" imgW="1536700" imgH="508000" progId="Equation.3">
                  <p:embed/>
                </p:oleObj>
              </mc:Choice>
              <mc:Fallback>
                <p:oleObj name="Equation" r:id="rId4" imgW="15367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77840" y="2788920"/>
                        <a:ext cx="3042666" cy="1005840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Bent Arrow 13"/>
          <p:cNvSpPr/>
          <p:nvPr/>
        </p:nvSpPr>
        <p:spPr bwMode="auto">
          <a:xfrm rot="5400000">
            <a:off x="8069580" y="2217420"/>
            <a:ext cx="457200" cy="594360"/>
          </a:xfrm>
          <a:prstGeom prst="bentArrow">
            <a:avLst/>
          </a:prstGeom>
          <a:solidFill>
            <a:schemeClr val="bg2">
              <a:lumMod val="50000"/>
              <a:lumOff val="50000"/>
            </a:schemeClr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3640" y="5074920"/>
            <a:ext cx="2489200" cy="1473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7160" y="5897880"/>
            <a:ext cx="6126480" cy="411480"/>
          </a:xfrm>
          <a:prstGeom prst="rect">
            <a:avLst/>
          </a:prstGeom>
          <a:ln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Detect both outgoing photon and recoiling proton</a:t>
            </a:r>
          </a:p>
        </p:txBody>
      </p:sp>
    </p:spTree>
    <p:extLst>
      <p:ext uri="{BB962C8B-B14F-4D97-AF65-F5344CB8AC3E}">
        <p14:creationId xmlns:p14="http://schemas.microsoft.com/office/powerpoint/2010/main" val="41185344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DVCS – main new </a:t>
            </a:r>
            <a:r>
              <a:rPr lang="en-US" dirty="0" err="1" smtClean="0"/>
              <a:t>equipments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8088-6F75-F941-B6A3-DCE284CB5E21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606" t="-434" b="-1535"/>
          <a:stretch/>
        </p:blipFill>
        <p:spPr bwMode="auto">
          <a:xfrm>
            <a:off x="822960" y="1280160"/>
            <a:ext cx="8048317" cy="3383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 bwMode="auto">
          <a:xfrm>
            <a:off x="1554480" y="2788920"/>
            <a:ext cx="777240" cy="822960"/>
          </a:xfrm>
          <a:prstGeom prst="rect">
            <a:avLst/>
          </a:prstGeom>
          <a:solidFill>
            <a:srgbClr val="0080FF"/>
          </a:solidFill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2484000" lon="3378000" rev="21511557"/>
            </a:camera>
            <a:lightRig rig="threePt" dir="t"/>
          </a:scene3d>
          <a:sp3d>
            <a:bevelT w="114300" h="152400"/>
            <a:bevelB w="139700" h="146050" prst="riblet"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4F5649"/>
              </a:solidFill>
              <a:effectLst/>
              <a:latin typeface="Tahoma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" t="1856" r="4951" b="5570"/>
          <a:stretch/>
        </p:blipFill>
        <p:spPr>
          <a:xfrm rot="20665548">
            <a:off x="745808" y="2888760"/>
            <a:ext cx="1338097" cy="868834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 bwMode="auto">
          <a:xfrm flipH="1" flipV="1">
            <a:off x="2423160" y="3794761"/>
            <a:ext cx="4114800" cy="914399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 flipV="1">
            <a:off x="1645920" y="3383282"/>
            <a:ext cx="2377440" cy="1280158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1463040" y="3703322"/>
            <a:ext cx="365760" cy="1005838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Rectangle 18"/>
          <p:cNvSpPr/>
          <p:nvPr/>
        </p:nvSpPr>
        <p:spPr bwMode="auto">
          <a:xfrm>
            <a:off x="1051560" y="1325880"/>
            <a:ext cx="2286000" cy="7315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4F5649"/>
              </a:solidFill>
              <a:effectLst/>
              <a:latin typeface="Tahoma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1280160" y="2560320"/>
            <a:ext cx="7498080" cy="2286000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25400" cap="flat" cmpd="sng" algn="ctr">
            <a:solidFill>
              <a:schemeClr val="tx2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 rot="20584130">
            <a:off x="5024224" y="3392491"/>
            <a:ext cx="924352" cy="400110"/>
          </a:xfrm>
          <a:prstGeom prst="rect">
            <a:avLst/>
          </a:prstGeom>
          <a:solidFill>
            <a:schemeClr val="bg2">
              <a:lumMod val="50000"/>
              <a:lumOff val="50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4F5649"/>
                </a:solidFill>
              </a:rPr>
              <a:t>50 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74720" y="1188720"/>
            <a:ext cx="1097280" cy="411480"/>
          </a:xfrm>
          <a:prstGeom prst="rect">
            <a:avLst/>
          </a:prstGeom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4F5649"/>
                </a:solidFill>
              </a:rPr>
              <a:t>ECAL1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35040" y="1143000"/>
            <a:ext cx="1097280" cy="411480"/>
          </a:xfrm>
          <a:prstGeom prst="rect">
            <a:avLst/>
          </a:prstGeom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4F5649"/>
                </a:solidFill>
              </a:rPr>
              <a:t>ECAL2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4251960" y="1600200"/>
            <a:ext cx="0" cy="640080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6812280" y="1508760"/>
            <a:ext cx="0" cy="274320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360" y="4754880"/>
            <a:ext cx="2468880" cy="19977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3320" y="4754880"/>
            <a:ext cx="1645920" cy="181560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60" y="4785582"/>
            <a:ext cx="2468880" cy="207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394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Transverse size of the nucleon </a:t>
            </a:r>
            <a:r>
              <a:rPr lang="en-GB" dirty="0" err="1" smtClean="0"/>
              <a:t>vs</a:t>
            </a:r>
            <a:r>
              <a:rPr lang="en-GB" dirty="0" smtClean="0"/>
              <a:t> </a:t>
            </a:r>
            <a:r>
              <a:rPr lang="en-GB" dirty="0" err="1" smtClean="0"/>
              <a:t>x</a:t>
            </a:r>
            <a:r>
              <a:rPr lang="en-GB" baseline="-25000" dirty="0" err="1" smtClean="0"/>
              <a:t>B</a:t>
            </a:r>
            <a:endParaRPr lang="en-GB" baseline="-25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-7556" b="-7556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19A-55F4-B544-9C14-4805EB10D03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5506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DVCS – the COMPASS </a:t>
            </a:r>
            <a:r>
              <a:rPr lang="en-US" sz="2400" dirty="0" err="1"/>
              <a:t>x</a:t>
            </a:r>
            <a:r>
              <a:rPr lang="en-US" sz="2400" baseline="-25000" dirty="0" err="1"/>
              <a:t>B</a:t>
            </a:r>
            <a:r>
              <a:rPr lang="en-US" sz="2400" dirty="0"/>
              <a:t> regions – </a:t>
            </a:r>
            <a:r>
              <a:rPr lang="en-US" sz="2400" dirty="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S. </a:t>
            </a:r>
            <a:r>
              <a:rPr lang="en-US" dirty="0" err="1" smtClean="0"/>
              <a:t>Platchkov</a:t>
            </a:r>
            <a:r>
              <a:rPr lang="en-US" dirty="0" smtClean="0"/>
              <a:t>, </a:t>
            </a:r>
            <a:r>
              <a:rPr lang="en-US" dirty="0" err="1" smtClean="0"/>
              <a:t>Saclay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8088-6F75-F941-B6A3-DCE284CB5E21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0" name="Content Placeholder 6"/>
          <p:cNvPicPr>
            <a:picLocks noGrp="1" noChangeAspect="1"/>
          </p:cNvPicPr>
          <p:nvPr>
            <p:ph idx="1"/>
          </p:nvPr>
        </p:nvPicPr>
        <p:blipFill>
          <a:blip r:embed="rId4"/>
          <a:srcRect l="3347" r="3347"/>
          <a:stretch>
            <a:fillRect/>
          </a:stretch>
        </p:blipFill>
        <p:spPr>
          <a:xfrm>
            <a:off x="3840480" y="2240280"/>
            <a:ext cx="5111492" cy="2971800"/>
          </a:xfr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5479696"/>
              </p:ext>
            </p:extLst>
          </p:nvPr>
        </p:nvGraphicFramePr>
        <p:xfrm>
          <a:off x="3296925" y="5303520"/>
          <a:ext cx="5532115" cy="502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9565" name="Equation" r:id="rId5" imgW="3352800" imgH="304800" progId="Equation.3">
                  <p:embed/>
                </p:oleObj>
              </mc:Choice>
              <mc:Fallback>
                <p:oleObj name="Equation" r:id="rId5" imgW="33528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96925" y="5303520"/>
                        <a:ext cx="5532115" cy="502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20040" y="5943600"/>
            <a:ext cx="8549640" cy="400110"/>
          </a:xfrm>
          <a:prstGeom prst="rect">
            <a:avLst/>
          </a:prstGeom>
          <a:ln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DVCS and BH relative amplitudes change significantly as a function of x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/>
          <a:srcRect t="36" b="3685"/>
          <a:stretch/>
        </p:blipFill>
        <p:spPr>
          <a:xfrm>
            <a:off x="502920" y="1371600"/>
            <a:ext cx="2783756" cy="1143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" y="3657600"/>
            <a:ext cx="2527300" cy="15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123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DVCS – the COMPASS </a:t>
            </a:r>
            <a:r>
              <a:rPr lang="en-US" sz="2400" dirty="0" err="1"/>
              <a:t>x</a:t>
            </a:r>
            <a:r>
              <a:rPr lang="en-US" sz="2400" baseline="-25000" dirty="0" err="1"/>
              <a:t>B</a:t>
            </a:r>
            <a:r>
              <a:rPr lang="en-US" sz="2400" dirty="0"/>
              <a:t> regions – </a:t>
            </a:r>
            <a:r>
              <a:rPr lang="en-US" sz="2400" dirty="0">
                <a:solidFill>
                  <a:srgbClr val="FF0000"/>
                </a:solidFill>
              </a:rPr>
              <a:t>REAL DATA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S. </a:t>
            </a:r>
            <a:r>
              <a:rPr lang="en-US" dirty="0" err="1" smtClean="0"/>
              <a:t>Platchkov</a:t>
            </a:r>
            <a:r>
              <a:rPr lang="en-US" dirty="0" smtClean="0"/>
              <a:t>, </a:t>
            </a:r>
            <a:r>
              <a:rPr lang="en-US" dirty="0" err="1" smtClean="0"/>
              <a:t>Saclay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19A-55F4-B544-9C14-4805EB10D039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25" name="Groupe 1"/>
          <p:cNvGrpSpPr/>
          <p:nvPr/>
        </p:nvGrpSpPr>
        <p:grpSpPr>
          <a:xfrm>
            <a:off x="822960" y="1325880"/>
            <a:ext cx="7841671" cy="4445064"/>
            <a:chOff x="179512" y="764704"/>
            <a:chExt cx="8712968" cy="5040560"/>
          </a:xfrm>
        </p:grpSpPr>
        <p:sp>
          <p:nvSpPr>
            <p:cNvPr id="26" name="Rectangle 25"/>
            <p:cNvSpPr/>
            <p:nvPr/>
          </p:nvSpPr>
          <p:spPr>
            <a:xfrm>
              <a:off x="179512" y="764704"/>
              <a:ext cx="8712968" cy="50405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7" name="Groupe 20"/>
            <p:cNvGrpSpPr/>
            <p:nvPr/>
          </p:nvGrpSpPr>
          <p:grpSpPr>
            <a:xfrm>
              <a:off x="288032" y="1340768"/>
              <a:ext cx="8460432" cy="4320480"/>
              <a:chOff x="0" y="1340768"/>
              <a:chExt cx="8460432" cy="4320480"/>
            </a:xfrm>
          </p:grpSpPr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1371600"/>
                <a:ext cx="8375333" cy="42896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1563666" y="1340768"/>
                <a:ext cx="1160129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600" dirty="0" smtClean="0">
                    <a:solidFill>
                      <a:schemeClr val="tx1"/>
                    </a:solidFill>
                  </a:rPr>
                  <a:t>251 </a:t>
                </a:r>
                <a:r>
                  <a:rPr lang="fr-FR" sz="1600" dirty="0" err="1" smtClean="0">
                    <a:solidFill>
                      <a:schemeClr val="tx1"/>
                    </a:solidFill>
                  </a:rPr>
                  <a:t>evts</a:t>
                </a:r>
                <a:endParaRPr lang="fr-FR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4523994" y="1340768"/>
                <a:ext cx="1080120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600" dirty="0" smtClean="0">
                    <a:solidFill>
                      <a:schemeClr val="tx1"/>
                    </a:solidFill>
                  </a:rPr>
                  <a:t>135 </a:t>
                </a:r>
                <a:r>
                  <a:rPr lang="fr-FR" sz="1600" dirty="0" err="1" smtClean="0">
                    <a:solidFill>
                      <a:schemeClr val="tx1"/>
                    </a:solidFill>
                  </a:rPr>
                  <a:t>evts</a:t>
                </a:r>
                <a:endParaRPr lang="fr-FR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7524328" y="1340768"/>
                <a:ext cx="936104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600" dirty="0" smtClean="0">
                    <a:solidFill>
                      <a:schemeClr val="tx1"/>
                    </a:solidFill>
                  </a:rPr>
                  <a:t>54 </a:t>
                </a:r>
                <a:r>
                  <a:rPr lang="fr-FR" sz="1600" dirty="0" err="1" smtClean="0">
                    <a:solidFill>
                      <a:schemeClr val="tx1"/>
                    </a:solidFill>
                  </a:rPr>
                  <a:t>evts</a:t>
                </a:r>
                <a:endParaRPr lang="fr-FR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ZoneTexte 10"/>
              <p:cNvSpPr txBox="1"/>
              <p:nvPr/>
            </p:nvSpPr>
            <p:spPr>
              <a:xfrm rot="20060425">
                <a:off x="615154" y="2954038"/>
                <a:ext cx="15488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solidFill>
                      <a:schemeClr val="bg1">
                        <a:lumMod val="65000"/>
                      </a:schemeClr>
                    </a:solidFill>
                    <a:latin typeface="Britannic Bold" pitchFamily="34" charset="0"/>
                  </a:rPr>
                  <a:t>PRELIMINARY</a:t>
                </a:r>
                <a:endParaRPr lang="fr-FR" dirty="0">
                  <a:solidFill>
                    <a:schemeClr val="bg1">
                      <a:lumMod val="65000"/>
                    </a:schemeClr>
                  </a:solidFill>
                  <a:latin typeface="Britannic Bold" pitchFamily="34" charset="0"/>
                </a:endParaRPr>
              </a:p>
            </p:txBody>
          </p:sp>
          <p:sp>
            <p:nvSpPr>
              <p:cNvPr id="33" name="ZoneTexte 11"/>
              <p:cNvSpPr txBox="1"/>
              <p:nvPr/>
            </p:nvSpPr>
            <p:spPr>
              <a:xfrm rot="20060425">
                <a:off x="3495474" y="2882032"/>
                <a:ext cx="15488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solidFill>
                      <a:schemeClr val="bg1">
                        <a:lumMod val="65000"/>
                      </a:schemeClr>
                    </a:solidFill>
                    <a:latin typeface="Britannic Bold" pitchFamily="34" charset="0"/>
                  </a:rPr>
                  <a:t>PRELIMINARY</a:t>
                </a:r>
                <a:endParaRPr lang="fr-FR" dirty="0">
                  <a:solidFill>
                    <a:schemeClr val="bg1">
                      <a:lumMod val="65000"/>
                    </a:schemeClr>
                  </a:solidFill>
                  <a:latin typeface="Britannic Bold" pitchFamily="34" charset="0"/>
                </a:endParaRPr>
              </a:p>
            </p:txBody>
          </p:sp>
          <p:sp>
            <p:nvSpPr>
              <p:cNvPr id="34" name="ZoneTexte 12"/>
              <p:cNvSpPr txBox="1"/>
              <p:nvPr/>
            </p:nvSpPr>
            <p:spPr>
              <a:xfrm rot="20060425">
                <a:off x="6303786" y="2742541"/>
                <a:ext cx="15488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solidFill>
                      <a:schemeClr val="bg1">
                        <a:lumMod val="65000"/>
                      </a:schemeClr>
                    </a:solidFill>
                    <a:latin typeface="Britannic Bold" pitchFamily="34" charset="0"/>
                  </a:rPr>
                  <a:t>PRELIMINARY</a:t>
                </a:r>
                <a:endParaRPr lang="fr-FR" dirty="0">
                  <a:solidFill>
                    <a:schemeClr val="bg1">
                      <a:lumMod val="65000"/>
                    </a:schemeClr>
                  </a:solidFill>
                  <a:latin typeface="Britannic Bold" pitchFamily="34" charset="0"/>
                </a:endParaRPr>
              </a:p>
            </p:txBody>
          </p:sp>
          <p:sp>
            <p:nvSpPr>
              <p:cNvPr id="35" name="ZoneTexte 13"/>
              <p:cNvSpPr txBox="1"/>
              <p:nvPr/>
            </p:nvSpPr>
            <p:spPr>
              <a:xfrm>
                <a:off x="1853467" y="1835532"/>
                <a:ext cx="63030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 smtClean="0"/>
                  <a:t>|BH|</a:t>
                </a:r>
                <a:r>
                  <a:rPr lang="fr-FR" sz="1400" b="1" baseline="30000" dirty="0" smtClean="0"/>
                  <a:t>2</a:t>
                </a:r>
                <a:endParaRPr lang="fr-FR" sz="1400" b="1" baseline="30000" dirty="0"/>
              </a:p>
            </p:txBody>
          </p:sp>
          <p:cxnSp>
            <p:nvCxnSpPr>
              <p:cNvPr id="36" name="Connecteur droit 14"/>
              <p:cNvCxnSpPr/>
              <p:nvPr/>
            </p:nvCxnSpPr>
            <p:spPr>
              <a:xfrm>
                <a:off x="1763688" y="1988840"/>
                <a:ext cx="14401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ZoneTexte 15"/>
              <p:cNvSpPr txBox="1"/>
              <p:nvPr/>
            </p:nvSpPr>
            <p:spPr>
              <a:xfrm>
                <a:off x="4733787" y="1844824"/>
                <a:ext cx="63030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 smtClean="0"/>
                  <a:t>|BH|</a:t>
                </a:r>
                <a:r>
                  <a:rPr lang="fr-FR" sz="1400" b="1" baseline="30000" dirty="0" smtClean="0"/>
                  <a:t>2</a:t>
                </a:r>
                <a:endParaRPr lang="fr-FR" sz="1400" b="1" baseline="30000" dirty="0"/>
              </a:p>
            </p:txBody>
          </p:sp>
          <p:cxnSp>
            <p:nvCxnSpPr>
              <p:cNvPr id="38" name="Connecteur droit 16"/>
              <p:cNvCxnSpPr/>
              <p:nvPr/>
            </p:nvCxnSpPr>
            <p:spPr>
              <a:xfrm>
                <a:off x="4644008" y="1998132"/>
                <a:ext cx="14401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ZoneTexte 17"/>
              <p:cNvSpPr txBox="1"/>
              <p:nvPr/>
            </p:nvSpPr>
            <p:spPr>
              <a:xfrm>
                <a:off x="7614107" y="1844824"/>
                <a:ext cx="63030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 smtClean="0"/>
                  <a:t>|BH|</a:t>
                </a:r>
                <a:r>
                  <a:rPr lang="fr-FR" sz="1400" b="1" baseline="30000" dirty="0" smtClean="0"/>
                  <a:t>2</a:t>
                </a:r>
                <a:endParaRPr lang="fr-FR" sz="1400" b="1" baseline="30000" dirty="0"/>
              </a:p>
            </p:txBody>
          </p:sp>
          <p:cxnSp>
            <p:nvCxnSpPr>
              <p:cNvPr id="40" name="Connecteur droit 18"/>
              <p:cNvCxnSpPr/>
              <p:nvPr/>
            </p:nvCxnSpPr>
            <p:spPr>
              <a:xfrm>
                <a:off x="7524328" y="1998132"/>
                <a:ext cx="14401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2" name="ZoneTexte 22"/>
          <p:cNvSpPr txBox="1"/>
          <p:nvPr/>
        </p:nvSpPr>
        <p:spPr>
          <a:xfrm>
            <a:off x="7041936" y="4236908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BH</a:t>
            </a:r>
            <a:endParaRPr lang="fr-FR" b="1" dirty="0"/>
          </a:p>
        </p:txBody>
      </p:sp>
      <p:sp>
        <p:nvSpPr>
          <p:cNvPr id="46" name="ZoneTexte 26"/>
          <p:cNvSpPr txBox="1"/>
          <p:nvPr/>
        </p:nvSpPr>
        <p:spPr>
          <a:xfrm>
            <a:off x="1051560" y="1325880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264D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0.005 &lt; </a:t>
            </a:r>
            <a:r>
              <a:rPr lang="fr-FR" dirty="0" err="1" smtClean="0">
                <a:solidFill>
                  <a:srgbClr val="264D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x</a:t>
            </a:r>
            <a:r>
              <a:rPr lang="fr-FR" baseline="-25000" dirty="0" err="1" smtClean="0">
                <a:solidFill>
                  <a:srgbClr val="264D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</a:t>
            </a:r>
            <a:r>
              <a:rPr lang="fr-FR" dirty="0" smtClean="0">
                <a:solidFill>
                  <a:srgbClr val="264D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&lt; 0.01           </a:t>
            </a:r>
            <a:r>
              <a:rPr lang="fr-FR" dirty="0" smtClean="0">
                <a:solidFill>
                  <a:srgbClr val="264D74"/>
                </a:solidFill>
                <a:latin typeface="+mj-lt"/>
              </a:rPr>
              <a:t>0.01 &lt; </a:t>
            </a:r>
            <a:r>
              <a:rPr lang="fr-FR" dirty="0" err="1" smtClean="0">
                <a:solidFill>
                  <a:srgbClr val="264D74"/>
                </a:solidFill>
                <a:latin typeface="+mj-lt"/>
              </a:rPr>
              <a:t>x</a:t>
            </a:r>
            <a:r>
              <a:rPr lang="fr-FR" baseline="-25000" dirty="0" err="1" smtClean="0">
                <a:solidFill>
                  <a:srgbClr val="264D74"/>
                </a:solidFill>
                <a:latin typeface="+mj-lt"/>
              </a:rPr>
              <a:t>B</a:t>
            </a:r>
            <a:r>
              <a:rPr lang="fr-FR" dirty="0" smtClean="0">
                <a:solidFill>
                  <a:srgbClr val="264D74"/>
                </a:solidFill>
                <a:latin typeface="+mj-lt"/>
              </a:rPr>
              <a:t> &lt; 0.03                 </a:t>
            </a:r>
            <a:r>
              <a:rPr lang="fr-FR" dirty="0" smtClean="0">
                <a:solidFill>
                  <a:srgbClr val="264D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0.03 &lt; </a:t>
            </a:r>
            <a:r>
              <a:rPr lang="fr-FR" dirty="0" err="1" smtClean="0">
                <a:solidFill>
                  <a:srgbClr val="264D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x</a:t>
            </a:r>
            <a:r>
              <a:rPr lang="fr-FR" baseline="-25000" dirty="0" err="1" smtClean="0">
                <a:solidFill>
                  <a:srgbClr val="264D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</a:t>
            </a:r>
            <a:r>
              <a:rPr lang="fr-FR" dirty="0" smtClean="0">
                <a:solidFill>
                  <a:srgbClr val="264D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31520" y="5623560"/>
            <a:ext cx="7635240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From 10 days tests in 2009: 40 cm long target, small recoil detector</a:t>
            </a:r>
          </a:p>
          <a:p>
            <a:pPr algn="ctr"/>
            <a:r>
              <a:rPr lang="en-GB" dirty="0" smtClean="0">
                <a:solidFill>
                  <a:srgbClr val="FF0000"/>
                </a:solidFill>
              </a:rPr>
              <a:t>Clear sign for a DVCS signal    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3267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Polarized target system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19A-55F4-B544-9C14-4805EB10D039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3600" y="1066800"/>
            <a:ext cx="7553325" cy="472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57200" y="1508760"/>
            <a:ext cx="271097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aseline="30000" dirty="0">
                <a:solidFill>
                  <a:srgbClr val="264D74"/>
                </a:solidFill>
                <a:latin typeface="+mn-lt"/>
              </a:rPr>
              <a:t>3</a:t>
            </a:r>
            <a:r>
              <a:rPr lang="en-US" sz="2000" dirty="0">
                <a:solidFill>
                  <a:srgbClr val="264D74"/>
                </a:solidFill>
                <a:latin typeface="+mn-lt"/>
              </a:rPr>
              <a:t>He – </a:t>
            </a:r>
            <a:r>
              <a:rPr lang="en-US" sz="2000" baseline="30000" dirty="0">
                <a:solidFill>
                  <a:srgbClr val="264D74"/>
                </a:solidFill>
                <a:latin typeface="+mn-lt"/>
              </a:rPr>
              <a:t>4</a:t>
            </a:r>
            <a:r>
              <a:rPr lang="en-US" sz="2000" dirty="0">
                <a:solidFill>
                  <a:srgbClr val="264D74"/>
                </a:solidFill>
                <a:latin typeface="+mn-lt"/>
              </a:rPr>
              <a:t>He dilution</a:t>
            </a:r>
          </a:p>
          <a:p>
            <a:pPr eaLnBrk="0" hangingPunct="0">
              <a:defRPr/>
            </a:pPr>
            <a:r>
              <a:rPr lang="en-US" sz="2000" dirty="0">
                <a:solidFill>
                  <a:srgbClr val="264D74"/>
                </a:solidFill>
                <a:latin typeface="+mn-lt"/>
              </a:rPr>
              <a:t>refrigerator (T~50mK</a:t>
            </a:r>
            <a:r>
              <a:rPr lang="en-US" dirty="0">
                <a:latin typeface="+mn-lt"/>
              </a:rPr>
              <a:t>)</a:t>
            </a:r>
          </a:p>
        </p:txBody>
      </p:sp>
      <p:grpSp>
        <p:nvGrpSpPr>
          <p:cNvPr id="9" name="Group 22"/>
          <p:cNvGrpSpPr>
            <a:grpSpLocks/>
          </p:cNvGrpSpPr>
          <p:nvPr/>
        </p:nvGrpSpPr>
        <p:grpSpPr bwMode="auto">
          <a:xfrm>
            <a:off x="2067910" y="3833648"/>
            <a:ext cx="938213" cy="630238"/>
            <a:chOff x="147638" y="3340100"/>
            <a:chExt cx="938212" cy="630238"/>
          </a:xfrm>
        </p:grpSpPr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147638" y="3700463"/>
              <a:ext cx="938212" cy="269875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215900" y="3340100"/>
              <a:ext cx="347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chemeClr val="accent1"/>
                  </a:solidFill>
                  <a:cs typeface="Times New Roman" pitchFamily="18" charset="0"/>
                </a:rPr>
                <a:t>μ</a:t>
              </a:r>
              <a:endParaRPr 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12" name="AutoShape 11"/>
          <p:cNvSpPr>
            <a:spLocks noChangeArrowheads="1"/>
          </p:cNvSpPr>
          <p:nvPr/>
        </p:nvSpPr>
        <p:spPr bwMode="auto">
          <a:xfrm rot="10800000">
            <a:off x="7182343" y="4166366"/>
            <a:ext cx="512762" cy="319088"/>
          </a:xfrm>
          <a:prstGeom prst="rightArrow">
            <a:avLst>
              <a:gd name="adj1" fmla="val 50000"/>
              <a:gd name="adj2" fmla="val 6763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 rot="10800000">
            <a:off x="5540868" y="4156841"/>
            <a:ext cx="511175" cy="325438"/>
          </a:xfrm>
          <a:prstGeom prst="rightArrow">
            <a:avLst>
              <a:gd name="adj1" fmla="val 50000"/>
              <a:gd name="adj2" fmla="val 6754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4" name="AutoShape 11"/>
          <p:cNvSpPr>
            <a:spLocks noChangeArrowheads="1"/>
          </p:cNvSpPr>
          <p:nvPr/>
        </p:nvSpPr>
        <p:spPr bwMode="auto">
          <a:xfrm>
            <a:off x="6101255" y="4160520"/>
            <a:ext cx="528145" cy="323719"/>
          </a:xfrm>
          <a:prstGeom prst="rightArrow">
            <a:avLst>
              <a:gd name="adj1" fmla="val 50000"/>
              <a:gd name="adj2" fmla="val 67638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57200" y="2880360"/>
            <a:ext cx="3154680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6538" indent="-236538">
              <a:defRPr/>
            </a:pPr>
            <a:r>
              <a:rPr lang="en-US" sz="2000" baseline="30000" dirty="0">
                <a:latin typeface="+mn-lt"/>
              </a:rPr>
              <a:t> </a:t>
            </a:r>
            <a:r>
              <a:rPr lang="en-US" sz="2000" baseline="30000" dirty="0" smtClean="0">
                <a:solidFill>
                  <a:srgbClr val="264D74"/>
                </a:solidFill>
                <a:latin typeface="+mn-lt"/>
              </a:rPr>
              <a:t>6</a:t>
            </a:r>
            <a:r>
              <a:rPr lang="en-US" sz="2000" dirty="0" smtClean="0">
                <a:solidFill>
                  <a:srgbClr val="264D74"/>
                </a:solidFill>
                <a:latin typeface="+mn-lt"/>
              </a:rPr>
              <a:t>LiD(d) or NH</a:t>
            </a:r>
            <a:r>
              <a:rPr lang="en-US" sz="2000" baseline="-25000" dirty="0" smtClean="0">
                <a:solidFill>
                  <a:srgbClr val="264D74"/>
                </a:solidFill>
                <a:latin typeface="+mn-lt"/>
              </a:rPr>
              <a:t>3</a:t>
            </a:r>
            <a:r>
              <a:rPr lang="en-US" sz="2000" dirty="0" smtClean="0">
                <a:solidFill>
                  <a:srgbClr val="264D74"/>
                </a:solidFill>
                <a:latin typeface="+mn-lt"/>
              </a:rPr>
              <a:t>(p)</a:t>
            </a:r>
            <a:endParaRPr lang="en-US" sz="2000" baseline="-25000" dirty="0">
              <a:solidFill>
                <a:srgbClr val="264D74"/>
              </a:solidFill>
              <a:latin typeface="+mn-lt"/>
            </a:endParaRPr>
          </a:p>
          <a:p>
            <a:pPr marL="236538" indent="-236538">
              <a:defRPr/>
            </a:pPr>
            <a:r>
              <a:rPr lang="en-US" sz="2000" dirty="0">
                <a:solidFill>
                  <a:srgbClr val="264D74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264D74"/>
                </a:solidFill>
                <a:latin typeface="+mn-lt"/>
                <a:cs typeface="Times New Roman" pitchFamily="18" charset="0"/>
              </a:rPr>
              <a:t>50%       90</a:t>
            </a:r>
            <a:r>
              <a:rPr lang="en-US" sz="2000" dirty="0">
                <a:solidFill>
                  <a:srgbClr val="264D74"/>
                </a:solidFill>
                <a:latin typeface="+mn-lt"/>
                <a:cs typeface="Times New Roman" pitchFamily="18" charset="0"/>
              </a:rPr>
              <a:t>% pol.</a:t>
            </a:r>
            <a:endParaRPr lang="en-US" sz="2000" dirty="0">
              <a:solidFill>
                <a:srgbClr val="264D74"/>
              </a:solidFill>
              <a:latin typeface="+mn-lt"/>
            </a:endParaRPr>
          </a:p>
          <a:p>
            <a:pPr marL="236538" indent="-236538">
              <a:defRPr/>
            </a:pPr>
            <a:r>
              <a:rPr lang="en-US" sz="2000" dirty="0">
                <a:solidFill>
                  <a:srgbClr val="264D74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264D74"/>
                </a:solidFill>
                <a:latin typeface="+mn-lt"/>
              </a:rPr>
              <a:t>40%       16</a:t>
            </a:r>
            <a:r>
              <a:rPr lang="en-US" sz="2000" dirty="0">
                <a:solidFill>
                  <a:srgbClr val="264D74"/>
                </a:solidFill>
                <a:latin typeface="+mn-lt"/>
              </a:rPr>
              <a:t>% dil. </a:t>
            </a:r>
            <a:r>
              <a:rPr lang="en-US" sz="2000" dirty="0" smtClean="0">
                <a:solidFill>
                  <a:srgbClr val="264D74"/>
                </a:solidFill>
                <a:latin typeface="+mn-lt"/>
              </a:rPr>
              <a:t>factor</a:t>
            </a:r>
            <a:endParaRPr lang="en-US" sz="2000" dirty="0">
              <a:solidFill>
                <a:srgbClr val="264D74"/>
              </a:solidFill>
              <a:latin typeface="+mn-lt"/>
            </a:endParaRPr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>
            <a:off x="6629400" y="4160520"/>
            <a:ext cx="528145" cy="323719"/>
          </a:xfrm>
          <a:prstGeom prst="rightArrow">
            <a:avLst>
              <a:gd name="adj1" fmla="val 50000"/>
              <a:gd name="adj2" fmla="val 67638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914400" y="5715000"/>
            <a:ext cx="7498080" cy="7078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The largest polarized target in the world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The « coldest place » at CERN (60 </a:t>
            </a:r>
            <a:r>
              <a:rPr lang="en-US" sz="2000" dirty="0" err="1" smtClean="0">
                <a:solidFill>
                  <a:srgbClr val="FF0000"/>
                </a:solidFill>
                <a:latin typeface="Arial"/>
                <a:cs typeface="Arial"/>
              </a:rPr>
              <a:t>mK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 in frozen spin mode)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5577840" y="1417320"/>
            <a:ext cx="3081593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rgbClr val="264D74"/>
                </a:solidFill>
                <a:latin typeface="+mn-lt"/>
              </a:rPr>
              <a:t>Superconducting solenoid </a:t>
            </a:r>
          </a:p>
          <a:p>
            <a:pPr algn="ctr" eaLnBrk="0" hangingPunct="0">
              <a:defRPr/>
            </a:pPr>
            <a:r>
              <a:rPr lang="en-US" sz="2000" dirty="0" smtClean="0">
                <a:solidFill>
                  <a:srgbClr val="264D74"/>
                </a:solidFill>
                <a:latin typeface="+mn-lt"/>
              </a:rPr>
              <a:t>(B=2.5 T)</a:t>
            </a:r>
            <a:endParaRPr lang="en-US" dirty="0">
              <a:latin typeface="+mn-lt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6675120" y="1920240"/>
            <a:ext cx="1325880" cy="178308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rgbClr val="264D74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>
            <a:stCxn id="8" idx="2"/>
          </p:cNvCxnSpPr>
          <p:nvPr/>
        </p:nvCxnSpPr>
        <p:spPr bwMode="auto">
          <a:xfrm>
            <a:off x="1812687" y="2216646"/>
            <a:ext cx="1662033" cy="297954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rgbClr val="264D74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471073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DVCS – SUM of </a:t>
            </a:r>
            <a:r>
              <a:rPr lang="en-US" sz="3200" dirty="0">
                <a:latin typeface="Symbol" charset="2"/>
                <a:cs typeface="Symbol" charset="2"/>
              </a:rPr>
              <a:t>m</a:t>
            </a:r>
            <a:r>
              <a:rPr lang="en-US" baseline="30000" dirty="0"/>
              <a:t>+</a:t>
            </a:r>
            <a:r>
              <a:rPr lang="en-US" dirty="0"/>
              <a:t> and </a:t>
            </a:r>
            <a:r>
              <a:rPr lang="en-US" sz="3200" dirty="0">
                <a:latin typeface="Symbol" charset="2"/>
                <a:cs typeface="Symbol" charset="2"/>
              </a:rPr>
              <a:t>m</a:t>
            </a:r>
            <a:r>
              <a:rPr lang="en-US" baseline="30000" dirty="0"/>
              <a:t>-</a:t>
            </a:r>
            <a:r>
              <a:rPr lang="en-US" dirty="0"/>
              <a:t> cross sections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8088-6F75-F941-B6A3-DCE284CB5E21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 rotWithShape="1">
          <a:blip r:embed="rId3"/>
          <a:srcRect l="2406" t="11112" r="364" b="14812"/>
          <a:stretch/>
        </p:blipFill>
        <p:spPr bwMode="auto">
          <a:xfrm>
            <a:off x="411480" y="1280160"/>
            <a:ext cx="6035040" cy="518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9781047"/>
              </p:ext>
            </p:extLst>
          </p:nvPr>
        </p:nvGraphicFramePr>
        <p:xfrm>
          <a:off x="6903720" y="1783080"/>
          <a:ext cx="2057400" cy="698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8545" name="Equation" r:id="rId4" imgW="1270000" imgH="419100" progId="Equation.3">
                  <p:embed/>
                </p:oleObj>
              </mc:Choice>
              <mc:Fallback>
                <p:oleObj name="Equation" r:id="rId4" imgW="12700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03720" y="1783080"/>
                        <a:ext cx="2057400" cy="6983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07" y="2011680"/>
            <a:ext cx="5727768" cy="3627120"/>
          </a:xfrm>
          <a:prstGeom prst="rect">
            <a:avLst/>
          </a:prstGeom>
        </p:spPr>
      </p:pic>
      <p:cxnSp>
        <p:nvCxnSpPr>
          <p:cNvPr id="13" name="Elbow Connector 12"/>
          <p:cNvCxnSpPr/>
          <p:nvPr/>
        </p:nvCxnSpPr>
        <p:spPr bwMode="auto">
          <a:xfrm>
            <a:off x="4297680" y="1737360"/>
            <a:ext cx="2377440" cy="411480"/>
          </a:xfrm>
          <a:prstGeom prst="bentConnector3">
            <a:avLst>
              <a:gd name="adj1" fmla="val 542"/>
            </a:avLst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5806440" y="2743200"/>
            <a:ext cx="3017520" cy="1354217"/>
          </a:xfrm>
          <a:prstGeom prst="rect">
            <a:avLst/>
          </a:prstGeom>
          <a:solidFill>
            <a:schemeClr val="bg1"/>
          </a:solidFill>
          <a:ln>
            <a:solidFill>
              <a:srgbClr val="264D74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264D74"/>
                </a:solidFill>
              </a:rPr>
              <a:t>COMPASS expected results (2016+2017):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dirty="0" smtClean="0">
                <a:solidFill>
                  <a:srgbClr val="264D74"/>
                </a:solidFill>
              </a:rPr>
              <a:t>40 weeks of data, 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dirty="0" smtClean="0">
                <a:solidFill>
                  <a:srgbClr val="264D74"/>
                </a:solidFill>
              </a:rPr>
              <a:t>2.5 m LH target</a:t>
            </a:r>
            <a:endParaRPr lang="en-US" dirty="0">
              <a:solidFill>
                <a:srgbClr val="264D74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4754880" y="2971800"/>
            <a:ext cx="914400" cy="82296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>
          <a:xfrm>
            <a:off x="1280160" y="5760720"/>
            <a:ext cx="7132320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</a:t>
            </a:r>
            <a:r>
              <a:rPr lang="en-US" sz="2000" dirty="0" smtClean="0">
                <a:solidFill>
                  <a:srgbClr val="FF0000"/>
                </a:solidFill>
              </a:rPr>
              <a:t>ransverse imaging: parton distribution as a function of x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486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DVCS – </a:t>
            </a:r>
            <a:r>
              <a:rPr lang="en-US" dirty="0" smtClean="0"/>
              <a:t>DIFFERENCE </a:t>
            </a:r>
            <a:r>
              <a:rPr lang="en-US" dirty="0"/>
              <a:t>of </a:t>
            </a:r>
            <a:r>
              <a:rPr lang="en-US" sz="3200" dirty="0">
                <a:latin typeface="Symbol" charset="2"/>
                <a:cs typeface="Symbol" charset="2"/>
              </a:rPr>
              <a:t>m</a:t>
            </a:r>
            <a:r>
              <a:rPr lang="en-US" baseline="30000" dirty="0"/>
              <a:t>+</a:t>
            </a:r>
            <a:r>
              <a:rPr lang="en-US" dirty="0"/>
              <a:t> and </a:t>
            </a:r>
            <a:r>
              <a:rPr lang="en-US" sz="3200" dirty="0">
                <a:latin typeface="Symbol" charset="2"/>
                <a:cs typeface="Symbol" charset="2"/>
              </a:rPr>
              <a:t>m</a:t>
            </a:r>
            <a:r>
              <a:rPr lang="en-US" baseline="30000" dirty="0"/>
              <a:t>-</a:t>
            </a:r>
            <a:r>
              <a:rPr lang="en-US" dirty="0"/>
              <a:t> cross sections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19A-55F4-B544-9C14-4805EB10D039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4520" y="2697480"/>
            <a:ext cx="5394960" cy="381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6585317"/>
              </p:ext>
            </p:extLst>
          </p:nvPr>
        </p:nvGraphicFramePr>
        <p:xfrm>
          <a:off x="228600" y="1280160"/>
          <a:ext cx="8595360" cy="542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584" name="Equation" r:id="rId4" imgW="4025900" imgH="254000" progId="Equation.3">
                  <p:embed/>
                </p:oleObj>
              </mc:Choice>
              <mc:Fallback>
                <p:oleObj name="Equation" r:id="rId4" imgW="40259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600" y="1280160"/>
                        <a:ext cx="8595360" cy="5422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974558"/>
              </p:ext>
            </p:extLst>
          </p:nvPr>
        </p:nvGraphicFramePr>
        <p:xfrm>
          <a:off x="365759" y="1920240"/>
          <a:ext cx="2751269" cy="502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585" name="Equation" r:id="rId6" imgW="1181100" imgH="215900" progId="Equation.3">
                  <p:embed/>
                </p:oleObj>
              </mc:Choice>
              <mc:Fallback>
                <p:oleObj name="Equation" r:id="rId6" imgW="1181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65759" y="1920240"/>
                        <a:ext cx="2751269" cy="502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45893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19A-55F4-B544-9C14-4805EB10D039}" type="slidenum">
              <a:rPr lang="en-US" smtClean="0"/>
              <a:pPr/>
              <a:t>32</a:t>
            </a:fld>
            <a:endParaRPr lang="en-US"/>
          </a:p>
        </p:txBody>
      </p:sp>
      <p:grpSp>
        <p:nvGrpSpPr>
          <p:cNvPr id="7" name="Groupe 9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8" name="Imag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ZoneTexte 2"/>
            <p:cNvSpPr txBox="1"/>
            <p:nvPr/>
          </p:nvSpPr>
          <p:spPr>
            <a:xfrm>
              <a:off x="4028795" y="3977640"/>
              <a:ext cx="5109091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err="1">
                  <a:solidFill>
                    <a:schemeClr val="bg1"/>
                  </a:solidFill>
                </a:rPr>
                <a:t>R</a:t>
              </a:r>
              <a:r>
                <a:rPr lang="fr-FR" sz="2400" b="1" dirty="0" err="1" smtClean="0">
                  <a:solidFill>
                    <a:schemeClr val="bg1"/>
                  </a:solidFill>
                </a:rPr>
                <a:t>ecoil</a:t>
              </a:r>
              <a:r>
                <a:rPr lang="fr-FR" sz="2400" b="1" dirty="0" smtClean="0">
                  <a:solidFill>
                    <a:schemeClr val="bg1"/>
                  </a:solidFill>
                </a:rPr>
                <a:t> proton detector (CAMERA)</a:t>
              </a:r>
            </a:p>
            <a:p>
              <a:r>
                <a:rPr lang="fr-FR" sz="2400" b="1" dirty="0" smtClean="0">
                  <a:solidFill>
                    <a:schemeClr val="bg1"/>
                  </a:solidFill>
                </a:rPr>
                <a:t>       </a:t>
              </a:r>
              <a:r>
                <a:rPr lang="fr-FR" sz="2400" b="1" dirty="0" err="1" smtClean="0">
                  <a:solidFill>
                    <a:schemeClr val="bg1"/>
                  </a:solidFill>
                </a:rPr>
                <a:t>surrounding</a:t>
              </a:r>
              <a:r>
                <a:rPr lang="fr-FR" sz="2400" b="1" dirty="0" smtClean="0">
                  <a:solidFill>
                    <a:schemeClr val="bg1"/>
                  </a:solidFill>
                </a:rPr>
                <a:t> the 2.5m long  </a:t>
              </a:r>
            </a:p>
            <a:p>
              <a:r>
                <a:rPr lang="fr-FR" sz="2400" b="1" dirty="0" smtClean="0">
                  <a:solidFill>
                    <a:schemeClr val="bg1"/>
                  </a:solidFill>
                </a:rPr>
                <a:t>                           LH2 </a:t>
              </a:r>
              <a:r>
                <a:rPr lang="fr-FR" sz="2400" b="1" dirty="0" err="1" smtClean="0">
                  <a:solidFill>
                    <a:schemeClr val="bg1"/>
                  </a:solidFill>
                </a:rPr>
                <a:t>target</a:t>
              </a:r>
              <a:endParaRPr lang="fr-FR" sz="2400" b="1" dirty="0" smtClean="0">
                <a:solidFill>
                  <a:schemeClr val="bg1"/>
                </a:solidFill>
              </a:endParaRPr>
            </a:p>
            <a:p>
              <a:endParaRPr lang="fr-FR" sz="2400" b="1" dirty="0">
                <a:solidFill>
                  <a:schemeClr val="bg1"/>
                </a:solidFill>
              </a:endParaRPr>
            </a:p>
            <a:p>
              <a:r>
                <a:rPr lang="fr-FR" sz="2400" b="1" dirty="0" smtClean="0">
                  <a:solidFill>
                    <a:schemeClr val="bg1"/>
                  </a:solidFill>
                </a:rPr>
                <a:t>    </a:t>
              </a:r>
              <a:endParaRPr lang="fr-FR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ZoneTexte 3"/>
            <p:cNvSpPr txBox="1"/>
            <p:nvPr/>
          </p:nvSpPr>
          <p:spPr>
            <a:xfrm>
              <a:off x="6309360" y="5852160"/>
              <a:ext cx="25474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b="1" dirty="0" smtClean="0">
                  <a:solidFill>
                    <a:schemeClr val="bg1"/>
                  </a:solidFill>
                </a:rPr>
                <a:t>18 -10- 2012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ZoneTexte 5"/>
            <p:cNvSpPr txBox="1"/>
            <p:nvPr/>
          </p:nvSpPr>
          <p:spPr>
            <a:xfrm>
              <a:off x="3278289" y="2266890"/>
              <a:ext cx="8365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solidFill>
                    <a:schemeClr val="bg1"/>
                  </a:solidFill>
                </a:rPr>
                <a:t>ECAL0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ZoneTexte 7"/>
            <p:cNvSpPr txBox="1"/>
            <p:nvPr/>
          </p:nvSpPr>
          <p:spPr>
            <a:xfrm>
              <a:off x="4267200" y="590490"/>
              <a:ext cx="8365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solidFill>
                    <a:schemeClr val="bg1"/>
                  </a:solidFill>
                </a:rPr>
                <a:t>ECAL2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ZoneTexte 8"/>
            <p:cNvSpPr txBox="1"/>
            <p:nvPr/>
          </p:nvSpPr>
          <p:spPr>
            <a:xfrm>
              <a:off x="3429378" y="6029109"/>
              <a:ext cx="5229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dirty="0" smtClean="0">
                  <a:solidFill>
                    <a:schemeClr val="bg1"/>
                  </a:solidFill>
                  <a:sym typeface="Symbol"/>
                </a:rPr>
                <a:t></a:t>
              </a:r>
              <a:r>
                <a:rPr lang="fr-FR" sz="2800" b="1" baseline="30000" dirty="0" smtClean="0">
                  <a:solidFill>
                    <a:schemeClr val="bg1"/>
                  </a:solidFill>
                  <a:sym typeface="Symbol"/>
                </a:rPr>
                <a:t></a:t>
              </a:r>
              <a:endParaRPr lang="fr-FR" sz="2800" b="1" baseline="30000" dirty="0">
                <a:solidFill>
                  <a:schemeClr val="bg1"/>
                </a:solidFill>
              </a:endParaRPr>
            </a:p>
          </p:txBody>
        </p:sp>
        <p:cxnSp>
          <p:nvCxnSpPr>
            <p:cNvPr id="14" name="Connecteur droit avec flèche 10"/>
            <p:cNvCxnSpPr/>
            <p:nvPr/>
          </p:nvCxnSpPr>
          <p:spPr>
            <a:xfrm flipH="1">
              <a:off x="3048000" y="5638800"/>
              <a:ext cx="381000" cy="990600"/>
            </a:xfrm>
            <a:prstGeom prst="straightConnector1">
              <a:avLst/>
            </a:prstGeom>
            <a:ln w="57150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8"/>
            <p:cNvSpPr txBox="1"/>
            <p:nvPr/>
          </p:nvSpPr>
          <p:spPr>
            <a:xfrm>
              <a:off x="3429000" y="5791200"/>
              <a:ext cx="5966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b="1" dirty="0" smtClean="0">
                  <a:solidFill>
                    <a:schemeClr val="bg1"/>
                  </a:solidFill>
                  <a:sym typeface="Wingdings 3"/>
                </a:rPr>
                <a:t></a:t>
              </a:r>
              <a:endParaRPr lang="fr-FR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ZoneTexte 12"/>
            <p:cNvSpPr txBox="1"/>
            <p:nvPr/>
          </p:nvSpPr>
          <p:spPr>
            <a:xfrm>
              <a:off x="3810000" y="1123890"/>
              <a:ext cx="8365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solidFill>
                    <a:schemeClr val="bg1"/>
                  </a:solidFill>
                </a:rPr>
                <a:t>ECAL1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60739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DVCS strategy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19A-55F4-B544-9C14-4805EB10D039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Unpolarized</a:t>
            </a:r>
            <a:r>
              <a:rPr lang="en-GB" dirty="0" smtClean="0"/>
              <a:t> </a:t>
            </a:r>
            <a:r>
              <a:rPr lang="en-GB" dirty="0"/>
              <a:t>b</a:t>
            </a:r>
            <a:r>
              <a:rPr lang="en-GB" dirty="0" smtClean="0"/>
              <a:t>eam: Constrain GPD-H (2016-2017)</a:t>
            </a:r>
          </a:p>
          <a:p>
            <a:pPr lvl="1"/>
            <a:r>
              <a:rPr lang="en-GB" dirty="0" smtClean="0"/>
              <a:t>Sum of cross sections: </a:t>
            </a:r>
            <a:r>
              <a:rPr lang="en-GB" dirty="0" smtClean="0">
                <a:solidFill>
                  <a:srgbClr val="FF0000"/>
                </a:solidFill>
              </a:rPr>
              <a:t>imaginary</a:t>
            </a:r>
            <a:r>
              <a:rPr lang="en-GB" dirty="0" smtClean="0"/>
              <a:t> part of the Compton FF</a:t>
            </a:r>
          </a:p>
          <a:p>
            <a:pPr lvl="1"/>
            <a:r>
              <a:rPr lang="en-GB" dirty="0" smtClean="0"/>
              <a:t>Difference of cross sections: </a:t>
            </a:r>
            <a:r>
              <a:rPr lang="en-GB" dirty="0" smtClean="0">
                <a:solidFill>
                  <a:srgbClr val="FF0000"/>
                </a:solidFill>
              </a:rPr>
              <a:t>real </a:t>
            </a:r>
            <a:r>
              <a:rPr lang="en-GB" dirty="0" smtClean="0"/>
              <a:t>part of the Compton FF</a:t>
            </a:r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r>
              <a:rPr lang="en-GB" dirty="0" smtClean="0"/>
              <a:t>Transversely polarized target: Access GPD-E ( &gt; 2018)</a:t>
            </a:r>
          </a:p>
          <a:p>
            <a:pPr lvl="1"/>
            <a:r>
              <a:rPr lang="en-GB" dirty="0" smtClean="0"/>
              <a:t>new proposal</a:t>
            </a:r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marL="0" indent="0">
              <a:buNone/>
            </a:pPr>
            <a:r>
              <a:rPr lang="en-GB" dirty="0"/>
              <a:t>	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2697480"/>
            <a:ext cx="8453120" cy="107001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4846320"/>
            <a:ext cx="5981700" cy="1447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8870" y="4617720"/>
            <a:ext cx="26416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048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 polarized target system </a:t>
            </a:r>
            <a:br>
              <a:rPr lang="en-US" dirty="0" smtClean="0"/>
            </a:br>
            <a:r>
              <a:rPr lang="en-US" dirty="0" smtClean="0"/>
              <a:t>(not suitable for polarized DVCS)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19A-55F4-B544-9C14-4805EB10D039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3600" y="1066800"/>
            <a:ext cx="7553325" cy="472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57200" y="1508760"/>
            <a:ext cx="271097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aseline="30000" dirty="0">
                <a:solidFill>
                  <a:srgbClr val="264D74"/>
                </a:solidFill>
                <a:latin typeface="+mn-lt"/>
              </a:rPr>
              <a:t>3</a:t>
            </a:r>
            <a:r>
              <a:rPr lang="en-US" sz="2000" dirty="0">
                <a:solidFill>
                  <a:srgbClr val="264D74"/>
                </a:solidFill>
                <a:latin typeface="+mn-lt"/>
              </a:rPr>
              <a:t>He – </a:t>
            </a:r>
            <a:r>
              <a:rPr lang="en-US" sz="2000" baseline="30000" dirty="0">
                <a:solidFill>
                  <a:srgbClr val="264D74"/>
                </a:solidFill>
                <a:latin typeface="+mn-lt"/>
              </a:rPr>
              <a:t>4</a:t>
            </a:r>
            <a:r>
              <a:rPr lang="en-US" sz="2000" dirty="0">
                <a:solidFill>
                  <a:srgbClr val="264D74"/>
                </a:solidFill>
                <a:latin typeface="+mn-lt"/>
              </a:rPr>
              <a:t>He dilution</a:t>
            </a:r>
          </a:p>
          <a:p>
            <a:pPr eaLnBrk="0" hangingPunct="0">
              <a:defRPr/>
            </a:pPr>
            <a:r>
              <a:rPr lang="en-US" sz="2000" dirty="0">
                <a:solidFill>
                  <a:srgbClr val="264D74"/>
                </a:solidFill>
                <a:latin typeface="+mn-lt"/>
              </a:rPr>
              <a:t>refrigerator (T~50mK</a:t>
            </a:r>
            <a:r>
              <a:rPr lang="en-US" dirty="0">
                <a:latin typeface="+mn-lt"/>
              </a:rPr>
              <a:t>)</a:t>
            </a:r>
          </a:p>
        </p:txBody>
      </p:sp>
      <p:grpSp>
        <p:nvGrpSpPr>
          <p:cNvPr id="9" name="Group 22"/>
          <p:cNvGrpSpPr>
            <a:grpSpLocks/>
          </p:cNvGrpSpPr>
          <p:nvPr/>
        </p:nvGrpSpPr>
        <p:grpSpPr bwMode="auto">
          <a:xfrm>
            <a:off x="2067910" y="3833648"/>
            <a:ext cx="938213" cy="630238"/>
            <a:chOff x="147638" y="3340100"/>
            <a:chExt cx="938212" cy="630238"/>
          </a:xfrm>
        </p:grpSpPr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147638" y="3700463"/>
              <a:ext cx="938212" cy="269875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215900" y="3340100"/>
              <a:ext cx="347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chemeClr val="accent1"/>
                  </a:solidFill>
                  <a:cs typeface="Times New Roman" pitchFamily="18" charset="0"/>
                </a:rPr>
                <a:t>μ</a:t>
              </a:r>
              <a:endParaRPr 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12" name="AutoShape 11"/>
          <p:cNvSpPr>
            <a:spLocks noChangeArrowheads="1"/>
          </p:cNvSpPr>
          <p:nvPr/>
        </p:nvSpPr>
        <p:spPr bwMode="auto">
          <a:xfrm rot="10800000">
            <a:off x="7182343" y="4166366"/>
            <a:ext cx="512762" cy="319088"/>
          </a:xfrm>
          <a:prstGeom prst="rightArrow">
            <a:avLst>
              <a:gd name="adj1" fmla="val 50000"/>
              <a:gd name="adj2" fmla="val 6763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 rot="10800000">
            <a:off x="5540868" y="4156841"/>
            <a:ext cx="511175" cy="325438"/>
          </a:xfrm>
          <a:prstGeom prst="rightArrow">
            <a:avLst>
              <a:gd name="adj1" fmla="val 50000"/>
              <a:gd name="adj2" fmla="val 6754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4" name="AutoShape 11"/>
          <p:cNvSpPr>
            <a:spLocks noChangeArrowheads="1"/>
          </p:cNvSpPr>
          <p:nvPr/>
        </p:nvSpPr>
        <p:spPr bwMode="auto">
          <a:xfrm>
            <a:off x="6101255" y="4160520"/>
            <a:ext cx="528145" cy="323719"/>
          </a:xfrm>
          <a:prstGeom prst="rightArrow">
            <a:avLst>
              <a:gd name="adj1" fmla="val 50000"/>
              <a:gd name="adj2" fmla="val 67638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57200" y="2880360"/>
            <a:ext cx="3154680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6538" indent="-236538">
              <a:defRPr/>
            </a:pPr>
            <a:r>
              <a:rPr lang="en-US" sz="2000" baseline="30000" dirty="0">
                <a:latin typeface="+mn-lt"/>
              </a:rPr>
              <a:t> </a:t>
            </a:r>
            <a:r>
              <a:rPr lang="en-US" sz="2000" baseline="30000" dirty="0" smtClean="0">
                <a:solidFill>
                  <a:srgbClr val="264D74"/>
                </a:solidFill>
                <a:latin typeface="+mn-lt"/>
              </a:rPr>
              <a:t>6</a:t>
            </a:r>
            <a:r>
              <a:rPr lang="en-US" sz="2000" dirty="0" smtClean="0">
                <a:solidFill>
                  <a:srgbClr val="264D74"/>
                </a:solidFill>
                <a:latin typeface="+mn-lt"/>
              </a:rPr>
              <a:t>LiD(d) or NH</a:t>
            </a:r>
            <a:r>
              <a:rPr lang="en-US" sz="2000" baseline="-25000" dirty="0" smtClean="0">
                <a:solidFill>
                  <a:srgbClr val="264D74"/>
                </a:solidFill>
                <a:latin typeface="+mn-lt"/>
              </a:rPr>
              <a:t>3</a:t>
            </a:r>
            <a:r>
              <a:rPr lang="en-US" sz="2000" dirty="0" smtClean="0">
                <a:solidFill>
                  <a:srgbClr val="264D74"/>
                </a:solidFill>
                <a:latin typeface="+mn-lt"/>
              </a:rPr>
              <a:t>(p)</a:t>
            </a:r>
            <a:endParaRPr lang="en-US" sz="2000" baseline="-25000" dirty="0">
              <a:solidFill>
                <a:srgbClr val="264D74"/>
              </a:solidFill>
              <a:latin typeface="+mn-lt"/>
            </a:endParaRPr>
          </a:p>
          <a:p>
            <a:pPr marL="236538" indent="-236538">
              <a:defRPr/>
            </a:pPr>
            <a:r>
              <a:rPr lang="en-US" sz="2000" dirty="0">
                <a:solidFill>
                  <a:srgbClr val="264D74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264D74"/>
                </a:solidFill>
                <a:latin typeface="+mn-lt"/>
                <a:cs typeface="Times New Roman" pitchFamily="18" charset="0"/>
              </a:rPr>
              <a:t>50%       90</a:t>
            </a:r>
            <a:r>
              <a:rPr lang="en-US" sz="2000" dirty="0">
                <a:solidFill>
                  <a:srgbClr val="264D74"/>
                </a:solidFill>
                <a:latin typeface="+mn-lt"/>
                <a:cs typeface="Times New Roman" pitchFamily="18" charset="0"/>
              </a:rPr>
              <a:t>% pol.</a:t>
            </a:r>
            <a:endParaRPr lang="en-US" sz="2000" dirty="0">
              <a:solidFill>
                <a:srgbClr val="264D74"/>
              </a:solidFill>
              <a:latin typeface="+mn-lt"/>
            </a:endParaRPr>
          </a:p>
          <a:p>
            <a:pPr marL="236538" indent="-236538">
              <a:defRPr/>
            </a:pPr>
            <a:r>
              <a:rPr lang="en-US" sz="2000" dirty="0">
                <a:solidFill>
                  <a:srgbClr val="264D74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264D74"/>
                </a:solidFill>
                <a:latin typeface="+mn-lt"/>
              </a:rPr>
              <a:t>40%       16</a:t>
            </a:r>
            <a:r>
              <a:rPr lang="en-US" sz="2000" dirty="0">
                <a:solidFill>
                  <a:srgbClr val="264D74"/>
                </a:solidFill>
                <a:latin typeface="+mn-lt"/>
              </a:rPr>
              <a:t>% dil. </a:t>
            </a:r>
            <a:r>
              <a:rPr lang="en-US" sz="2000" dirty="0" smtClean="0">
                <a:solidFill>
                  <a:srgbClr val="264D74"/>
                </a:solidFill>
                <a:latin typeface="+mn-lt"/>
              </a:rPr>
              <a:t>factor</a:t>
            </a:r>
            <a:endParaRPr lang="en-US" sz="2000" dirty="0">
              <a:solidFill>
                <a:srgbClr val="264D74"/>
              </a:solidFill>
              <a:latin typeface="+mn-lt"/>
            </a:endParaRPr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>
            <a:off x="6629400" y="4160520"/>
            <a:ext cx="528145" cy="323719"/>
          </a:xfrm>
          <a:prstGeom prst="rightArrow">
            <a:avLst>
              <a:gd name="adj1" fmla="val 50000"/>
              <a:gd name="adj2" fmla="val 67638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471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DVCS with a transversely polarized target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-28166" b="-28166"/>
          <a:stretch>
            <a:fillRect/>
          </a:stretch>
        </p:blipFill>
        <p:spPr>
          <a:xfrm>
            <a:off x="594360" y="1691640"/>
            <a:ext cx="8275638" cy="483171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19A-55F4-B544-9C14-4805EB10D039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1520" y="1234440"/>
            <a:ext cx="7178040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2 “years” of data taking, after 2018....</a:t>
            </a:r>
          </a:p>
          <a:p>
            <a:r>
              <a:rPr lang="en-GB" sz="1600" dirty="0" smtClean="0"/>
              <a:t>E = 160 </a:t>
            </a:r>
            <a:r>
              <a:rPr lang="en-GB" sz="1600" dirty="0" err="1" smtClean="0"/>
              <a:t>GeV</a:t>
            </a:r>
            <a:r>
              <a:rPr lang="en-GB" sz="1600" dirty="0" smtClean="0"/>
              <a:t>, </a:t>
            </a:r>
          </a:p>
          <a:p>
            <a:r>
              <a:rPr lang="en-GB" sz="1600" dirty="0" smtClean="0"/>
              <a:t>New polarized target </a:t>
            </a:r>
          </a:p>
          <a:p>
            <a:r>
              <a:rPr lang="en-GB" sz="1600" dirty="0" smtClean="0"/>
              <a:t>10% efficiency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5210784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3" t="7720" r="-2529" b="1451"/>
          <a:stretch/>
        </p:blipFill>
        <p:spPr>
          <a:xfrm>
            <a:off x="640080" y="1417320"/>
            <a:ext cx="8033461" cy="5274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19A-55F4-B544-9C14-4805EB10D039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GB" dirty="0" smtClean="0"/>
              <a:t>In parallel: SIDIS – expected results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61321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Summary: COMPASS</a:t>
            </a:r>
            <a:r>
              <a:rPr lang="ru-RU" sz="2400" dirty="0" smtClean="0"/>
              <a:t> </a:t>
            </a:r>
            <a:r>
              <a:rPr lang="en-US" sz="2400" dirty="0" smtClean="0"/>
              <a:t>as a laboratory for QCD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A versatile experimental setup</a:t>
            </a:r>
          </a:p>
          <a:p>
            <a:pPr lvl="1"/>
            <a:r>
              <a:rPr lang="en-US" sz="1800" dirty="0" smtClean="0"/>
              <a:t>several beams available: </a:t>
            </a:r>
            <a:r>
              <a:rPr lang="en-US" sz="1800" dirty="0" err="1" smtClean="0"/>
              <a:t>muon</a:t>
            </a:r>
            <a:r>
              <a:rPr lang="en-US" sz="1800" dirty="0" smtClean="0"/>
              <a:t>, hadron, positive and negative</a:t>
            </a:r>
          </a:p>
          <a:p>
            <a:pPr lvl="1"/>
            <a:r>
              <a:rPr lang="en-US" sz="1800" dirty="0" smtClean="0"/>
              <a:t>“easily” reconfigurable target region</a:t>
            </a:r>
          </a:p>
          <a:p>
            <a:pPr lvl="1"/>
            <a:endParaRPr lang="en-US" sz="1800" dirty="0" smtClean="0"/>
          </a:p>
          <a:p>
            <a:r>
              <a:rPr lang="en-US" sz="2000" dirty="0" smtClean="0"/>
              <a:t>Hadron spectroscopy (not covered)</a:t>
            </a:r>
          </a:p>
          <a:p>
            <a:pPr lvl="1"/>
            <a:r>
              <a:rPr lang="en-US" sz="1800" dirty="0" smtClean="0"/>
              <a:t>search for new light-quark resonances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sz="2000" dirty="0" smtClean="0"/>
              <a:t>Present and near future :</a:t>
            </a:r>
          </a:p>
          <a:p>
            <a:pPr lvl="1"/>
            <a:r>
              <a:rPr lang="en-US" sz="1800" dirty="0"/>
              <a:t>2012: pion and </a:t>
            </a:r>
            <a:r>
              <a:rPr lang="en-US" sz="1800" dirty="0" err="1"/>
              <a:t>kaon</a:t>
            </a:r>
            <a:r>
              <a:rPr lang="en-US" sz="1800" dirty="0"/>
              <a:t> </a:t>
            </a:r>
            <a:r>
              <a:rPr lang="en-US" sz="1800" dirty="0" err="1" smtClean="0"/>
              <a:t>polarizabilities</a:t>
            </a:r>
            <a:endParaRPr lang="en-US" sz="1800" dirty="0"/>
          </a:p>
          <a:p>
            <a:pPr lvl="1"/>
            <a:r>
              <a:rPr lang="en-US" sz="1800" dirty="0">
                <a:solidFill>
                  <a:srgbClr val="336600"/>
                </a:solidFill>
              </a:rPr>
              <a:t>2013/14: CERN shutdown</a:t>
            </a:r>
          </a:p>
          <a:p>
            <a:pPr lvl="1"/>
            <a:r>
              <a:rPr lang="en-US" sz="1800" dirty="0"/>
              <a:t>2015: </a:t>
            </a:r>
            <a:r>
              <a:rPr lang="en-US" sz="1800" dirty="0" err="1"/>
              <a:t>Drell</a:t>
            </a:r>
            <a:r>
              <a:rPr lang="en-US" sz="1800" dirty="0"/>
              <a:t>-Yan </a:t>
            </a:r>
            <a:r>
              <a:rPr lang="en-US" sz="1800" dirty="0" smtClean="0"/>
              <a:t>measurements </a:t>
            </a:r>
          </a:p>
          <a:p>
            <a:pPr lvl="1"/>
            <a:r>
              <a:rPr lang="en-US" sz="1800" dirty="0" smtClean="0"/>
              <a:t>2016: </a:t>
            </a:r>
            <a:r>
              <a:rPr lang="en-US" sz="1800" dirty="0"/>
              <a:t>DVCS and DVMP </a:t>
            </a:r>
            <a:r>
              <a:rPr lang="en-US" sz="1800" dirty="0" smtClean="0"/>
              <a:t>measurements</a:t>
            </a:r>
          </a:p>
          <a:p>
            <a:pPr lvl="1"/>
            <a:r>
              <a:rPr lang="en-US" sz="1800" dirty="0" smtClean="0"/>
              <a:t>2017: </a:t>
            </a:r>
            <a:r>
              <a:rPr lang="en-US" sz="1800" dirty="0"/>
              <a:t>DVCS and DVMP </a:t>
            </a:r>
            <a:r>
              <a:rPr lang="en-US" sz="1800" dirty="0" smtClean="0"/>
              <a:t>measurements</a:t>
            </a:r>
          </a:p>
          <a:p>
            <a:pPr lvl="2"/>
            <a:r>
              <a:rPr lang="en-US" sz="1800" dirty="0" smtClean="0"/>
              <a:t>in </a:t>
            </a:r>
            <a:r>
              <a:rPr lang="en-US" sz="1800" dirty="0" err="1" smtClean="0"/>
              <a:t>parralel</a:t>
            </a:r>
            <a:r>
              <a:rPr lang="en-US" sz="1800" dirty="0" smtClean="0"/>
              <a:t>: SIDIS and TMDs</a:t>
            </a:r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19A-55F4-B544-9C14-4805EB10D039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8" name="Picture 4" descr="C:\Andrea\Spin2004-Pres\new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6520" y="4389120"/>
            <a:ext cx="2552839" cy="169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2937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 smtClean="0"/>
              <a:t>SPARES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19A-55F4-B544-9C14-4805EB10D039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575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“Tomography” = transverse size </a:t>
            </a:r>
            <a:r>
              <a:rPr lang="en-US" dirty="0" err="1" smtClean="0"/>
              <a:t>vs</a:t>
            </a:r>
            <a:r>
              <a:rPr lang="en-US" dirty="0" smtClean="0"/>
              <a:t> 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19A-55F4-B544-9C14-4805EB10D039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36504" y="1371600"/>
            <a:ext cx="8594725" cy="5003832"/>
          </a:xfrm>
        </p:spPr>
        <p:txBody>
          <a:bodyPr/>
          <a:lstStyle/>
          <a:p>
            <a:r>
              <a:rPr lang="en-US" dirty="0" smtClean="0"/>
              <a:t>Nucleon “tomography”, or transverse imaging</a:t>
            </a:r>
          </a:p>
          <a:p>
            <a:pPr lvl="1"/>
            <a:r>
              <a:rPr lang="en-US" dirty="0" smtClean="0"/>
              <a:t>Integrate over </a:t>
            </a:r>
            <a:r>
              <a:rPr lang="en-US" dirty="0" smtClean="0">
                <a:latin typeface="Symbol" pitchFamily="18" charset="2"/>
              </a:rPr>
              <a:t>f </a:t>
            </a:r>
            <a:r>
              <a:rPr lang="en-US" dirty="0" smtClean="0"/>
              <a:t>and subtract BH: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585079"/>
              </p:ext>
            </p:extLst>
          </p:nvPr>
        </p:nvGraphicFramePr>
        <p:xfrm>
          <a:off x="5767070" y="1862586"/>
          <a:ext cx="2393976" cy="739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9127" name="Equation" r:id="rId3" imgW="1206360" imgH="533160" progId="Equation.DSMT4">
                  <p:embed/>
                </p:oleObj>
              </mc:Choice>
              <mc:Fallback>
                <p:oleObj name="Equation" r:id="rId3" imgW="120636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7070" y="1862586"/>
                        <a:ext cx="2393976" cy="7399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700666" y="2510466"/>
            <a:ext cx="1114088" cy="584775"/>
          </a:xfrm>
          <a:prstGeom prst="rect">
            <a:avLst/>
          </a:prstGeom>
          <a:effectLst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000099"/>
                </a:solidFill>
              </a:rPr>
              <a:t>Impact </a:t>
            </a:r>
          </a:p>
          <a:p>
            <a:pPr algn="l"/>
            <a:r>
              <a:rPr lang="en-US" sz="1600" dirty="0" smtClean="0">
                <a:solidFill>
                  <a:srgbClr val="000099"/>
                </a:solidFill>
              </a:rPr>
              <a:t>parameter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rot="10800000" flipH="1">
            <a:off x="7562552" y="2280276"/>
            <a:ext cx="368304" cy="706730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583680" y="3200400"/>
            <a:ext cx="2272143" cy="33855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>
                <a:solidFill>
                  <a:srgbClr val="000099"/>
                </a:solidFill>
                <a:cs typeface="Tahoma" pitchFamily="34" charset="0"/>
              </a:rPr>
              <a:t>B</a:t>
            </a:r>
            <a:r>
              <a:rPr lang="pl-PL" sz="1600" dirty="0">
                <a:solidFill>
                  <a:srgbClr val="000099"/>
                </a:solidFill>
                <a:cs typeface="Tahoma" pitchFamily="34" charset="0"/>
              </a:rPr>
              <a:t>(x) = b</a:t>
            </a:r>
            <a:r>
              <a:rPr lang="pl-PL" sz="1600" baseline="-25000" dirty="0">
                <a:solidFill>
                  <a:srgbClr val="000099"/>
                </a:solidFill>
                <a:cs typeface="Tahoma" pitchFamily="34" charset="0"/>
              </a:rPr>
              <a:t>0</a:t>
            </a:r>
            <a:r>
              <a:rPr lang="pl-PL" sz="1600" dirty="0">
                <a:solidFill>
                  <a:srgbClr val="000099"/>
                </a:solidFill>
                <a:cs typeface="Tahoma" pitchFamily="34" charset="0"/>
              </a:rPr>
              <a:t> + 2 </a:t>
            </a:r>
            <a:r>
              <a:rPr lang="fr-FR" sz="1600" dirty="0" smtClean="0">
                <a:solidFill>
                  <a:srgbClr val="000099"/>
                </a:solidFill>
                <a:latin typeface="Symbol" pitchFamily="18" charset="2"/>
              </a:rPr>
              <a:t>a</a:t>
            </a:r>
            <a:r>
              <a:rPr lang="pl-PL" sz="1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ahoma" pitchFamily="34" charset="0"/>
              </a:rPr>
              <a:t>’</a:t>
            </a:r>
            <a:r>
              <a:rPr lang="pl-PL" sz="1600" dirty="0" smtClean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pl-PL" sz="1600" dirty="0">
                <a:solidFill>
                  <a:srgbClr val="000099"/>
                </a:solidFill>
                <a:cs typeface="Tahoma" pitchFamily="34" charset="0"/>
              </a:rPr>
              <a:t>ln(x</a:t>
            </a:r>
            <a:r>
              <a:rPr lang="pl-PL" sz="1600" baseline="-25000" dirty="0">
                <a:solidFill>
                  <a:srgbClr val="000099"/>
                </a:solidFill>
                <a:cs typeface="Tahoma" pitchFamily="34" charset="0"/>
              </a:rPr>
              <a:t>0</a:t>
            </a:r>
            <a:r>
              <a:rPr lang="pl-PL" sz="1600" dirty="0">
                <a:solidFill>
                  <a:srgbClr val="000099"/>
                </a:solidFill>
                <a:cs typeface="Tahoma" pitchFamily="34" charset="0"/>
              </a:rPr>
              <a:t>/x)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 l="2967" t="30336" r="1187"/>
          <a:stretch>
            <a:fillRect/>
          </a:stretch>
        </p:blipFill>
        <p:spPr bwMode="auto">
          <a:xfrm>
            <a:off x="411480" y="2971800"/>
            <a:ext cx="5797290" cy="28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274320" y="5943600"/>
            <a:ext cx="4926066" cy="307777"/>
          </a:xfrm>
          <a:prstGeom prst="rect">
            <a:avLst/>
          </a:prstGeom>
          <a:ln>
            <a:solidFill>
              <a:srgbClr val="FFFFFF"/>
            </a:solidFill>
          </a:ln>
          <a:effectLst/>
        </p:spPr>
        <p:txBody>
          <a:bodyPr wrap="square" rtlCol="0">
            <a:spAutoFit/>
          </a:bodyPr>
          <a:lstStyle/>
          <a:p>
            <a:pPr algn="l"/>
            <a:r>
              <a:rPr lang="pl-PL" sz="1400" dirty="0" smtClean="0">
                <a:solidFill>
                  <a:srgbClr val="264D74"/>
                </a:solidFill>
                <a:latin typeface="Arial" pitchFamily="34" charset="0"/>
              </a:rPr>
              <a:t>F</a:t>
            </a:r>
            <a:r>
              <a:rPr lang="fr-FR" sz="1400" dirty="0" smtClean="0">
                <a:solidFill>
                  <a:srgbClr val="264D74"/>
                </a:solidFill>
                <a:latin typeface="Arial" pitchFamily="34" charset="0"/>
              </a:rPr>
              <a:t>rom f</a:t>
            </a:r>
            <a:r>
              <a:rPr lang="pl-PL" sz="1400" dirty="0" smtClean="0">
                <a:solidFill>
                  <a:srgbClr val="264D74"/>
                </a:solidFill>
                <a:latin typeface="Arial" pitchFamily="34" charset="0"/>
              </a:rPr>
              <a:t>it to </a:t>
            </a:r>
            <a:r>
              <a:rPr lang="fr-FR" sz="1400" dirty="0" smtClean="0">
                <a:solidFill>
                  <a:srgbClr val="264D74"/>
                </a:solidFill>
                <a:latin typeface="Arial" pitchFamily="34" charset="0"/>
              </a:rPr>
              <a:t>FF data,</a:t>
            </a:r>
            <a:r>
              <a:rPr lang="pl-PL" sz="1400" dirty="0" smtClean="0">
                <a:solidFill>
                  <a:srgbClr val="264D74"/>
                </a:solidFill>
                <a:latin typeface="Arial" pitchFamily="34" charset="0"/>
              </a:rPr>
              <a:t> Diehl, Feldmann, Jakob, Kroll</a:t>
            </a:r>
            <a:r>
              <a:rPr lang="fr-FR" sz="1400" dirty="0" smtClean="0">
                <a:solidFill>
                  <a:srgbClr val="264D74"/>
                </a:solidFill>
                <a:latin typeface="Arial" pitchFamily="34" charset="0"/>
              </a:rPr>
              <a:t>, 2005</a:t>
            </a:r>
            <a:endParaRPr lang="en-US" sz="1400" dirty="0" smtClean="0">
              <a:solidFill>
                <a:srgbClr val="264D7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8390" y="6191280"/>
            <a:ext cx="1381140" cy="400110"/>
          </a:xfrm>
          <a:prstGeom prst="rect">
            <a:avLst/>
          </a:prstGeom>
          <a:effectLst/>
        </p:spPr>
        <p:txBody>
          <a:bodyPr wrap="square" rtlCol="0">
            <a:spAutoFit/>
          </a:bodyPr>
          <a:lstStyle/>
          <a:p>
            <a:pPr algn="l"/>
            <a:endParaRPr lang="en-US" sz="2000" dirty="0" smtClean="0">
              <a:solidFill>
                <a:srgbClr val="000099"/>
              </a:solidFill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7862826"/>
              </p:ext>
            </p:extLst>
          </p:nvPr>
        </p:nvGraphicFramePr>
        <p:xfrm>
          <a:off x="6720840" y="3657600"/>
          <a:ext cx="1289064" cy="613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9128" name="Equation" r:id="rId6" imgW="1066680" imgH="507960" progId="Equation.DSMT4">
                  <p:embed/>
                </p:oleObj>
              </mc:Choice>
              <mc:Fallback>
                <p:oleObj name="Equation" r:id="rId6" imgW="106668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0840" y="3657600"/>
                        <a:ext cx="1289064" cy="6138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651760" y="2743200"/>
            <a:ext cx="1012836" cy="338554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X=0.3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63440" y="2743200"/>
            <a:ext cx="1012836" cy="338554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X=0.5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0080" y="2697480"/>
            <a:ext cx="1012836" cy="338554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X=0.05</a:t>
            </a:r>
          </a:p>
        </p:txBody>
      </p:sp>
    </p:spTree>
    <p:extLst>
      <p:ext uri="{BB962C8B-B14F-4D97-AF65-F5344CB8AC3E}">
        <p14:creationId xmlns:p14="http://schemas.microsoft.com/office/powerpoint/2010/main" val="8868627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720" y="1554480"/>
            <a:ext cx="4072643" cy="23058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COMPASS + World g</a:t>
            </a:r>
            <a:r>
              <a:rPr lang="en-US" baseline="-25000" dirty="0" smtClean="0"/>
              <a:t>1</a:t>
            </a:r>
            <a:r>
              <a:rPr lang="en-US" dirty="0" smtClean="0"/>
              <a:t>(x) deuteron and proton 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19A-55F4-B544-9C14-4805EB10D039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-33" b="33"/>
          <a:stretch/>
        </p:blipFill>
        <p:spPr>
          <a:xfrm>
            <a:off x="0" y="1645920"/>
            <a:ext cx="4149484" cy="21488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60720" y="1691640"/>
            <a:ext cx="2240280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COMPASS data: 2007 - 2011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1234440"/>
            <a:ext cx="1554480" cy="369332"/>
          </a:xfrm>
          <a:prstGeom prst="rect">
            <a:avLst/>
          </a:prstGeom>
          <a:solidFill>
            <a:schemeClr val="bg1"/>
          </a:solidFill>
          <a:ln>
            <a:solidFill>
              <a:srgbClr val="264D7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64D74"/>
                </a:solidFill>
              </a:rPr>
              <a:t>D</a:t>
            </a:r>
            <a:r>
              <a:rPr lang="en-US" dirty="0" smtClean="0">
                <a:solidFill>
                  <a:srgbClr val="264D74"/>
                </a:solidFill>
              </a:rPr>
              <a:t>euteron</a:t>
            </a:r>
            <a:endParaRPr lang="en-US" dirty="0">
              <a:solidFill>
                <a:srgbClr val="264D7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89320" y="1234440"/>
            <a:ext cx="1554480" cy="369332"/>
          </a:xfrm>
          <a:prstGeom prst="rect">
            <a:avLst/>
          </a:prstGeom>
          <a:solidFill>
            <a:schemeClr val="bg1"/>
          </a:solidFill>
          <a:ln>
            <a:solidFill>
              <a:srgbClr val="264D7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264D74"/>
                </a:solidFill>
              </a:rPr>
              <a:t>Proton</a:t>
            </a:r>
            <a:endParaRPr lang="en-US" dirty="0">
              <a:solidFill>
                <a:srgbClr val="264D74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4320" y="3840480"/>
            <a:ext cx="7086600" cy="80021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264D74"/>
                </a:solidFill>
              </a:rPr>
              <a:t>COMPASS data: to 0.0025 </a:t>
            </a:r>
            <a:r>
              <a:rPr lang="en-US" dirty="0">
                <a:solidFill>
                  <a:srgbClr val="264D74"/>
                </a:solidFill>
              </a:rPr>
              <a:t>≤</a:t>
            </a:r>
            <a:r>
              <a:rPr lang="en-US" dirty="0" smtClean="0">
                <a:solidFill>
                  <a:srgbClr val="264D74"/>
                </a:solidFill>
              </a:rPr>
              <a:t> </a:t>
            </a:r>
            <a:r>
              <a:rPr lang="en-US" dirty="0">
                <a:solidFill>
                  <a:srgbClr val="264D74"/>
                </a:solidFill>
              </a:rPr>
              <a:t>x</a:t>
            </a:r>
            <a:r>
              <a:rPr lang="en-US" baseline="-25000" dirty="0">
                <a:solidFill>
                  <a:srgbClr val="264D74"/>
                </a:solidFill>
              </a:rPr>
              <a:t>Bj</a:t>
            </a:r>
            <a:r>
              <a:rPr lang="en-US" dirty="0">
                <a:solidFill>
                  <a:srgbClr val="264D74"/>
                </a:solidFill>
              </a:rPr>
              <a:t> ≤</a:t>
            </a:r>
            <a:r>
              <a:rPr lang="en-US" dirty="0" smtClean="0">
                <a:solidFill>
                  <a:srgbClr val="264D74"/>
                </a:solidFill>
              </a:rPr>
              <a:t> 0.7  - lowest x values today. </a:t>
            </a:r>
            <a:endParaRPr lang="en-US" dirty="0">
              <a:solidFill>
                <a:srgbClr val="264D74"/>
              </a:solidFill>
            </a:endParaRP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264D74"/>
                </a:solidFill>
              </a:rPr>
              <a:t>and 1 (</a:t>
            </a:r>
            <a:r>
              <a:rPr lang="en-US" dirty="0" err="1" smtClean="0">
                <a:solidFill>
                  <a:srgbClr val="264D74"/>
                </a:solidFill>
              </a:rPr>
              <a:t>GeV</a:t>
            </a:r>
            <a:r>
              <a:rPr lang="en-US" dirty="0" smtClean="0">
                <a:solidFill>
                  <a:srgbClr val="264D74"/>
                </a:solidFill>
              </a:rPr>
              <a:t>/c)</a:t>
            </a:r>
            <a:r>
              <a:rPr lang="en-US" baseline="30000" dirty="0" smtClean="0">
                <a:solidFill>
                  <a:srgbClr val="264D74"/>
                </a:solidFill>
              </a:rPr>
              <a:t>2</a:t>
            </a:r>
            <a:r>
              <a:rPr lang="en-US" dirty="0" smtClean="0">
                <a:solidFill>
                  <a:srgbClr val="264D74"/>
                </a:solidFill>
              </a:rPr>
              <a:t>  ≤ Q</a:t>
            </a:r>
            <a:r>
              <a:rPr lang="en-US" baseline="30000" dirty="0" smtClean="0">
                <a:solidFill>
                  <a:srgbClr val="264D74"/>
                </a:solidFill>
              </a:rPr>
              <a:t>2</a:t>
            </a:r>
            <a:r>
              <a:rPr lang="en-US" dirty="0" smtClean="0">
                <a:solidFill>
                  <a:srgbClr val="264D74"/>
                </a:solidFill>
              </a:rPr>
              <a:t> ≤ </a:t>
            </a:r>
            <a:r>
              <a:rPr lang="en-US" dirty="0">
                <a:solidFill>
                  <a:srgbClr val="264D74"/>
                </a:solidFill>
              </a:rPr>
              <a:t>120 </a:t>
            </a:r>
            <a:r>
              <a:rPr lang="en-US" dirty="0" smtClean="0">
                <a:solidFill>
                  <a:srgbClr val="264D74"/>
                </a:solidFill>
              </a:rPr>
              <a:t>(</a:t>
            </a:r>
            <a:r>
              <a:rPr lang="en-US" dirty="0" err="1" smtClean="0">
                <a:solidFill>
                  <a:srgbClr val="264D74"/>
                </a:solidFill>
              </a:rPr>
              <a:t>GeV</a:t>
            </a:r>
            <a:r>
              <a:rPr lang="en-US" dirty="0" smtClean="0">
                <a:solidFill>
                  <a:srgbClr val="264D74"/>
                </a:solidFill>
              </a:rPr>
              <a:t>/c)</a:t>
            </a:r>
            <a:r>
              <a:rPr lang="en-US" baseline="30000" dirty="0" smtClean="0">
                <a:solidFill>
                  <a:srgbClr val="264D74"/>
                </a:solidFill>
              </a:rPr>
              <a:t>2</a:t>
            </a:r>
            <a:endParaRPr lang="en-US" baseline="30000" dirty="0">
              <a:solidFill>
                <a:srgbClr val="264D7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8640" y="5760720"/>
            <a:ext cx="8046720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Data are used as an input for a QCD fit, based on  </a:t>
            </a:r>
          </a:p>
          <a:p>
            <a:pPr algn="ctr"/>
            <a:r>
              <a:rPr lang="en-GB" dirty="0" smtClean="0">
                <a:solidFill>
                  <a:srgbClr val="FF0000"/>
                </a:solidFill>
              </a:rPr>
              <a:t>Parton Distribution Function (PDF) parameterizations and  Q</a:t>
            </a:r>
            <a:r>
              <a:rPr lang="en-GB" baseline="30000" dirty="0" smtClean="0">
                <a:solidFill>
                  <a:srgbClr val="FF0000"/>
                </a:solidFill>
              </a:rPr>
              <a:t>2</a:t>
            </a:r>
            <a:r>
              <a:rPr lang="en-GB" dirty="0" smtClean="0">
                <a:solidFill>
                  <a:srgbClr val="FF0000"/>
                </a:solidFill>
              </a:rPr>
              <a:t>-evolution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269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19A-55F4-B544-9C14-4805EB10D039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700"/>
            <a:ext cx="9144000" cy="63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906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eight leading-twist PDFs (TMDs)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19A-55F4-B544-9C14-4805EB10D039}" type="slidenum">
              <a:rPr lang="en-US" smtClean="0"/>
              <a:pPr/>
              <a:t>41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085829"/>
              </p:ext>
            </p:extLst>
          </p:nvPr>
        </p:nvGraphicFramePr>
        <p:xfrm>
          <a:off x="777240" y="1325880"/>
          <a:ext cx="7772400" cy="40919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23909"/>
                <a:gridCol w="884285"/>
                <a:gridCol w="1155046"/>
                <a:gridCol w="799690"/>
                <a:gridCol w="605037"/>
                <a:gridCol w="837744"/>
                <a:gridCol w="791202"/>
                <a:gridCol w="1675487"/>
              </a:tblGrid>
              <a:tr h="4546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Symbol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k</a:t>
                      </a:r>
                      <a:r>
                        <a:rPr lang="en-US" sz="1400" baseline="-25000" dirty="0" smtClean="0">
                          <a:sym typeface="Symbol"/>
                        </a:rPr>
                        <a:t></a:t>
                      </a:r>
                      <a:r>
                        <a:rPr lang="en-US" sz="1400" baseline="0" dirty="0" smtClean="0">
                          <a:sym typeface="Symbol"/>
                        </a:rPr>
                        <a:t>-</a:t>
                      </a:r>
                      <a:r>
                        <a:rPr lang="en-US" sz="1400" baseline="0" dirty="0" err="1" smtClean="0">
                          <a:sym typeface="Symbol"/>
                        </a:rPr>
                        <a:t>dep</a:t>
                      </a:r>
                      <a:endParaRPr lang="en-US" sz="1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Azimuth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Beam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Tgt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latin typeface="Symbol" pitchFamily="18" charset="2"/>
                        </a:rPr>
                        <a:t>C</a:t>
                      </a:r>
                      <a:r>
                        <a:rPr lang="en-US" sz="1400" dirty="0" smtClean="0"/>
                        <a:t>-odd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T-odd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PDF</a:t>
                      </a:r>
                      <a:r>
                        <a:rPr lang="en-US" sz="1400" baseline="0" dirty="0" smtClean="0"/>
                        <a:t> n</a:t>
                      </a:r>
                      <a:r>
                        <a:rPr lang="en-US" sz="1400" dirty="0" smtClean="0"/>
                        <a:t>ame</a:t>
                      </a:r>
                      <a:endParaRPr lang="en-US" sz="1400" dirty="0"/>
                    </a:p>
                  </a:txBody>
                  <a:tcPr/>
                </a:tc>
              </a:tr>
              <a:tr h="4546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ym typeface="Symbol"/>
                        </a:rPr>
                        <a:t>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Mom.</a:t>
                      </a:r>
                      <a:r>
                        <a:rPr lang="en-US" baseline="0" dirty="0" smtClean="0"/>
                        <a:t> density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4546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yes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cos</a:t>
                      </a:r>
                      <a:r>
                        <a:rPr lang="en-US" dirty="0" smtClean="0"/>
                        <a:t>(2</a:t>
                      </a:r>
                      <a:r>
                        <a:rPr lang="en-US" dirty="0" smtClean="0">
                          <a:latin typeface="Symbol" pitchFamily="18" charset="2"/>
                        </a:rPr>
                        <a:t>f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</a:t>
                      </a:r>
                      <a:endParaRPr lang="en-US" dirty="0"/>
                    </a:p>
                  </a:txBody>
                  <a:tcP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</a:t>
                      </a:r>
                      <a:endParaRPr lang="en-US" dirty="0"/>
                    </a:p>
                  </a:txBody>
                  <a:tcP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X-odd</a:t>
                      </a:r>
                      <a:endParaRPr lang="en-US" dirty="0"/>
                    </a:p>
                  </a:txBody>
                  <a:tcP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T-odd</a:t>
                      </a:r>
                      <a:endParaRPr lang="en-US" dirty="0"/>
                    </a:p>
                  </a:txBody>
                  <a:tcP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Boer-</a:t>
                      </a:r>
                      <a:r>
                        <a:rPr lang="en-US" dirty="0" err="1" smtClean="0"/>
                        <a:t>Mulders</a:t>
                      </a:r>
                      <a:endParaRPr lang="en-US" dirty="0"/>
                    </a:p>
                  </a:txBody>
                  <a:tcP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4546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yes</a:t>
                      </a:r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sin(2</a:t>
                      </a:r>
                      <a:r>
                        <a:rPr lang="en-US" dirty="0" smtClean="0">
                          <a:latin typeface="Symbol" pitchFamily="18" charset="2"/>
                        </a:rPr>
                        <a:t>f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</a:t>
                      </a:r>
                      <a:endParaRPr lang="en-US" dirty="0"/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</a:t>
                      </a:r>
                      <a:endParaRPr lang="en-US" dirty="0"/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X-odd</a:t>
                      </a:r>
                      <a:endParaRPr lang="en-US" dirty="0"/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Worm-gear 1</a:t>
                      </a:r>
                      <a:endParaRPr lang="en-US" dirty="0"/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46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ym typeface="Symbol"/>
                        </a:rPr>
                        <a:t></a:t>
                      </a:r>
                      <a:endParaRPr lang="en-US" dirty="0"/>
                    </a:p>
                  </a:txBody>
                  <a:tcP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</a:t>
                      </a:r>
                      <a:endParaRPr lang="en-US" dirty="0"/>
                    </a:p>
                  </a:txBody>
                  <a:tcP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</a:t>
                      </a:r>
                      <a:endParaRPr lang="en-US" dirty="0"/>
                    </a:p>
                  </a:txBody>
                  <a:tcP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Helicity </a:t>
                      </a:r>
                      <a:endParaRPr lang="en-US" sz="1800" dirty="0"/>
                    </a:p>
                  </a:txBody>
                  <a:tcP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46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sin(</a:t>
                      </a:r>
                      <a:r>
                        <a:rPr lang="en-US" dirty="0" err="1" smtClean="0">
                          <a:latin typeface="Symbol" pitchFamily="18" charset="2"/>
                        </a:rPr>
                        <a:t>f</a:t>
                      </a:r>
                      <a:r>
                        <a:rPr lang="en-US" dirty="0" err="1" smtClean="0"/>
                        <a:t>+</a:t>
                      </a:r>
                      <a:r>
                        <a:rPr lang="en-US" dirty="0" err="1" smtClean="0">
                          <a:latin typeface="Symbol" pitchFamily="18" charset="2"/>
                        </a:rPr>
                        <a:t>f</a:t>
                      </a:r>
                      <a:r>
                        <a:rPr lang="en-US" baseline="-25000" dirty="0" err="1" smtClean="0"/>
                        <a:t>s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</a:t>
                      </a:r>
                      <a:endParaRPr lang="en-US" dirty="0"/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</a:t>
                      </a:r>
                      <a:endParaRPr lang="en-US" dirty="0"/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X-odd</a:t>
                      </a:r>
                      <a:endParaRPr lang="en-US" dirty="0"/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Transversity</a:t>
                      </a:r>
                      <a:endParaRPr lang="en-US" dirty="0"/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</a:tr>
              <a:tr h="4546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yes</a:t>
                      </a: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sin(</a:t>
                      </a:r>
                      <a:r>
                        <a:rPr lang="en-US" dirty="0" err="1" smtClean="0">
                          <a:latin typeface="Symbol" pitchFamily="18" charset="2"/>
                        </a:rPr>
                        <a:t>f</a:t>
                      </a:r>
                      <a:r>
                        <a:rPr lang="en-US" dirty="0" err="1" smtClean="0">
                          <a:latin typeface="+mn-lt"/>
                          <a:sym typeface="Symbol"/>
                        </a:rPr>
                        <a:t></a:t>
                      </a:r>
                      <a:r>
                        <a:rPr lang="en-US" dirty="0" err="1" smtClean="0">
                          <a:latin typeface="Symbol" pitchFamily="18" charset="2"/>
                        </a:rPr>
                        <a:t>f</a:t>
                      </a:r>
                      <a:r>
                        <a:rPr lang="en-US" baseline="-25000" dirty="0" err="1" smtClean="0"/>
                        <a:t>s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</a:t>
                      </a:r>
                      <a:endParaRPr lang="en-US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</a:t>
                      </a:r>
                      <a:endParaRPr lang="en-US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T-odd</a:t>
                      </a:r>
                      <a:endParaRPr lang="en-US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Sivers</a:t>
                      </a:r>
                      <a:endParaRPr lang="en-US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4546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yes</a:t>
                      </a:r>
                    </a:p>
                  </a:txBody>
                  <a:tcP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sin(3</a:t>
                      </a:r>
                      <a:r>
                        <a:rPr lang="en-US" dirty="0" smtClean="0">
                          <a:latin typeface="Symbol" pitchFamily="18" charset="2"/>
                        </a:rPr>
                        <a:t>f</a:t>
                      </a:r>
                      <a:r>
                        <a:rPr lang="en-US" dirty="0" smtClean="0">
                          <a:latin typeface="+mn-lt"/>
                          <a:sym typeface="Symbol"/>
                        </a:rPr>
                        <a:t></a:t>
                      </a:r>
                      <a:r>
                        <a:rPr lang="en-US" dirty="0" smtClean="0">
                          <a:latin typeface="Symbol" pitchFamily="18" charset="2"/>
                        </a:rPr>
                        <a:t>f</a:t>
                      </a:r>
                      <a:r>
                        <a:rPr lang="en-US" baseline="-25000" dirty="0" smtClean="0"/>
                        <a:t>s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</a:t>
                      </a:r>
                      <a:endParaRPr lang="en-US" dirty="0"/>
                    </a:p>
                  </a:txBody>
                  <a:tcP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</a:t>
                      </a:r>
                      <a:endParaRPr lang="en-US" dirty="0"/>
                    </a:p>
                  </a:txBody>
                  <a:tcP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X-odd</a:t>
                      </a:r>
                      <a:endParaRPr lang="en-US" dirty="0"/>
                    </a:p>
                  </a:txBody>
                  <a:tcP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Pretzelosity</a:t>
                      </a:r>
                      <a:endParaRPr lang="en-US" dirty="0"/>
                    </a:p>
                  </a:txBody>
                  <a:tcP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4546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yes</a:t>
                      </a:r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cos</a:t>
                      </a:r>
                      <a:r>
                        <a:rPr lang="en-US" dirty="0" smtClean="0"/>
                        <a:t>(</a:t>
                      </a:r>
                      <a:r>
                        <a:rPr lang="en-US" dirty="0" err="1" smtClean="0">
                          <a:latin typeface="Symbol" pitchFamily="18" charset="2"/>
                        </a:rPr>
                        <a:t>f</a:t>
                      </a:r>
                      <a:r>
                        <a:rPr lang="en-US" dirty="0" err="1" smtClean="0">
                          <a:latin typeface="+mn-lt"/>
                          <a:sym typeface="Symbol"/>
                        </a:rPr>
                        <a:t></a:t>
                      </a:r>
                      <a:r>
                        <a:rPr lang="en-US" dirty="0" err="1" smtClean="0">
                          <a:latin typeface="Symbol" pitchFamily="18" charset="2"/>
                        </a:rPr>
                        <a:t>f</a:t>
                      </a:r>
                      <a:r>
                        <a:rPr lang="en-US" baseline="-25000" dirty="0" err="1" smtClean="0"/>
                        <a:t>s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</a:t>
                      </a:r>
                      <a:endParaRPr lang="en-US" dirty="0"/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</a:t>
                      </a:r>
                      <a:endParaRPr lang="en-US" dirty="0"/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Worm-gear 2</a:t>
                      </a:r>
                      <a:endParaRPr lang="en-US" dirty="0"/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5077811"/>
              </p:ext>
            </p:extLst>
          </p:nvPr>
        </p:nvGraphicFramePr>
        <p:xfrm>
          <a:off x="1051560" y="1803400"/>
          <a:ext cx="311834" cy="457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4467" name="Equation" r:id="rId3" imgW="190440" imgH="279360" progId="Equation.DSMT4">
                  <p:embed/>
                </p:oleObj>
              </mc:Choice>
              <mc:Fallback>
                <p:oleObj name="Equation" r:id="rId3" imgW="1904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1560" y="1803400"/>
                        <a:ext cx="311834" cy="45751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724567"/>
              </p:ext>
            </p:extLst>
          </p:nvPr>
        </p:nvGraphicFramePr>
        <p:xfrm>
          <a:off x="1051560" y="2260600"/>
          <a:ext cx="365760" cy="461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4468" name="Equation" r:id="rId5" imgW="241200" imgH="304560" progId="Equation.DSMT4">
                  <p:embed/>
                </p:oleObj>
              </mc:Choice>
              <mc:Fallback>
                <p:oleObj name="Equation" r:id="rId5" imgW="2412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1560" y="2260600"/>
                        <a:ext cx="365760" cy="4615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9299657"/>
              </p:ext>
            </p:extLst>
          </p:nvPr>
        </p:nvGraphicFramePr>
        <p:xfrm>
          <a:off x="1051560" y="2672080"/>
          <a:ext cx="457200" cy="456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4469" name="Equation" r:id="rId7" imgW="253800" imgH="304560" progId="Equation.DSMT4">
                  <p:embed/>
                </p:oleObj>
              </mc:Choice>
              <mc:Fallback>
                <p:oleObj name="Equation" r:id="rId7" imgW="2538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1560" y="2672080"/>
                        <a:ext cx="457200" cy="4562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78997"/>
              </p:ext>
            </p:extLst>
          </p:nvPr>
        </p:nvGraphicFramePr>
        <p:xfrm>
          <a:off x="1051560" y="3129280"/>
          <a:ext cx="366077" cy="457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4470" name="Equation" r:id="rId9" imgW="203040" imgH="279360" progId="Equation.DSMT4">
                  <p:embed/>
                </p:oleObj>
              </mc:Choice>
              <mc:Fallback>
                <p:oleObj name="Equation" r:id="rId9" imgW="2030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1560" y="3129280"/>
                        <a:ext cx="366077" cy="4576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5690083"/>
              </p:ext>
            </p:extLst>
          </p:nvPr>
        </p:nvGraphicFramePr>
        <p:xfrm>
          <a:off x="1051560" y="3632200"/>
          <a:ext cx="457200" cy="432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4471" name="Equation" r:id="rId11" imgW="177480" imgH="279360" progId="Equation.DSMT4">
                  <p:embed/>
                </p:oleObj>
              </mc:Choice>
              <mc:Fallback>
                <p:oleObj name="Equation" r:id="rId11" imgW="1774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1560" y="3632200"/>
                        <a:ext cx="457200" cy="4321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538215"/>
              </p:ext>
            </p:extLst>
          </p:nvPr>
        </p:nvGraphicFramePr>
        <p:xfrm>
          <a:off x="1051560" y="4089400"/>
          <a:ext cx="377282" cy="411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4472" name="Equation" r:id="rId13" imgW="279360" imgH="304560" progId="Equation.DSMT4">
                  <p:embed/>
                </p:oleObj>
              </mc:Choice>
              <mc:Fallback>
                <p:oleObj name="Equation" r:id="rId13" imgW="27936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1560" y="4089400"/>
                        <a:ext cx="377282" cy="4114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6342396"/>
              </p:ext>
            </p:extLst>
          </p:nvPr>
        </p:nvGraphicFramePr>
        <p:xfrm>
          <a:off x="1051560" y="4500880"/>
          <a:ext cx="365442" cy="438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4473" name="Equation" r:id="rId15" imgW="253800" imgH="304560" progId="Equation.DSMT4">
                  <p:embed/>
                </p:oleObj>
              </mc:Choice>
              <mc:Fallback>
                <p:oleObj name="Equation" r:id="rId15" imgW="2538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1560" y="4500880"/>
                        <a:ext cx="365442" cy="4380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649570"/>
              </p:ext>
            </p:extLst>
          </p:nvPr>
        </p:nvGraphicFramePr>
        <p:xfrm>
          <a:off x="1051560" y="4958080"/>
          <a:ext cx="456565" cy="477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4474" name="Equation" r:id="rId17" imgW="291960" imgH="304560" progId="Equation.DSMT4">
                  <p:embed/>
                </p:oleObj>
              </mc:Choice>
              <mc:Fallback>
                <p:oleObj name="Equation" r:id="rId17" imgW="29196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1560" y="4958080"/>
                        <a:ext cx="456565" cy="477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31520" y="5532120"/>
            <a:ext cx="2240280" cy="307777"/>
          </a:xfrm>
          <a:prstGeom prst="rect">
            <a:avLst/>
          </a:prstGeom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</a:rPr>
              <a:t>NB: Amsterdam notation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77240" y="5943600"/>
            <a:ext cx="4494026" cy="369332"/>
          </a:xfrm>
          <a:prstGeom prst="rect">
            <a:avLst/>
          </a:prstGeom>
          <a:ln>
            <a:solidFill>
              <a:srgbClr val="264D74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99"/>
                </a:solidFill>
              </a:rPr>
              <a:t>f</a:t>
            </a:r>
            <a:r>
              <a:rPr lang="en-US" baseline="-25000" dirty="0">
                <a:solidFill>
                  <a:srgbClr val="000099"/>
                </a:solidFill>
              </a:rPr>
              <a:t>1</a:t>
            </a:r>
            <a:r>
              <a:rPr lang="en-US" dirty="0">
                <a:solidFill>
                  <a:srgbClr val="000099"/>
                </a:solidFill>
              </a:rPr>
              <a:t>(x)</a:t>
            </a:r>
            <a:r>
              <a:rPr lang="en-US" dirty="0">
                <a:solidFill>
                  <a:srgbClr val="5F5F5F"/>
                </a:solidFill>
              </a:rPr>
              <a:t>, </a:t>
            </a:r>
            <a:r>
              <a:rPr lang="en-US" dirty="0">
                <a:solidFill>
                  <a:srgbClr val="000099"/>
                </a:solidFill>
              </a:rPr>
              <a:t>g</a:t>
            </a:r>
            <a:r>
              <a:rPr lang="en-US" baseline="-25000" dirty="0">
                <a:solidFill>
                  <a:srgbClr val="000099"/>
                </a:solidFill>
              </a:rPr>
              <a:t>1</a:t>
            </a:r>
            <a:r>
              <a:rPr lang="en-US" dirty="0">
                <a:solidFill>
                  <a:srgbClr val="000099"/>
                </a:solidFill>
              </a:rPr>
              <a:t>(x)</a:t>
            </a:r>
            <a:r>
              <a:rPr lang="en-US" dirty="0">
                <a:solidFill>
                  <a:srgbClr val="5F5F5F"/>
                </a:solidFill>
              </a:rPr>
              <a:t> and </a:t>
            </a:r>
            <a:r>
              <a:rPr lang="en-US" dirty="0">
                <a:solidFill>
                  <a:srgbClr val="000099"/>
                </a:solidFill>
              </a:rPr>
              <a:t>h</a:t>
            </a:r>
            <a:r>
              <a:rPr lang="en-US" baseline="-25000" dirty="0">
                <a:solidFill>
                  <a:srgbClr val="000099"/>
                </a:solidFill>
              </a:rPr>
              <a:t>1</a:t>
            </a:r>
            <a:r>
              <a:rPr lang="en-US" dirty="0">
                <a:solidFill>
                  <a:srgbClr val="000099"/>
                </a:solidFill>
              </a:rPr>
              <a:t>(x)</a:t>
            </a:r>
            <a:r>
              <a:rPr lang="en-US" dirty="0">
                <a:solidFill>
                  <a:srgbClr val="5F5F5F"/>
                </a:solidFill>
              </a:rPr>
              <a:t> are integrated over k</a:t>
            </a:r>
            <a:r>
              <a:rPr lang="en-US" baseline="-25000" dirty="0">
                <a:solidFill>
                  <a:srgbClr val="5F5F5F"/>
                </a:solidFill>
                <a:sym typeface="Symbol"/>
              </a:rPr>
              <a:t></a:t>
            </a:r>
            <a:endParaRPr lang="en-US" baseline="-25000" dirty="0">
              <a:solidFill>
                <a:srgbClr val="5F5F5F"/>
              </a:solidFill>
            </a:endParaRPr>
          </a:p>
        </p:txBody>
      </p:sp>
      <p:pic>
        <p:nvPicPr>
          <p:cNvPr id="18" name="Picture 2" descr="Definition_of_angles_for_TTSA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309360" y="5394960"/>
            <a:ext cx="1907093" cy="13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96854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960120"/>
            <a:ext cx="6995160" cy="434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Check the assumption </a:t>
            </a:r>
            <a:r>
              <a:rPr lang="en-US" sz="2400" dirty="0" smtClean="0">
                <a:latin typeface="Symbol" pitchFamily="18" charset="2"/>
              </a:rPr>
              <a:t>D</a:t>
            </a:r>
            <a:r>
              <a:rPr lang="en-US" sz="2400" dirty="0" smtClean="0">
                <a:latin typeface="Times New Roman"/>
                <a:cs typeface="Times New Roman"/>
              </a:rPr>
              <a:t>s</a:t>
            </a:r>
            <a:r>
              <a:rPr lang="en-US" sz="2400" dirty="0" smtClean="0"/>
              <a:t> = </a:t>
            </a:r>
            <a:r>
              <a:rPr lang="en-US" sz="2400" dirty="0" smtClean="0">
                <a:latin typeface="Symbol" pitchFamily="18" charset="2"/>
              </a:rPr>
              <a:t>D</a:t>
            </a:r>
            <a:r>
              <a:rPr lang="en-US" sz="2400" dirty="0" smtClean="0">
                <a:latin typeface="Times New Roman Antimatter"/>
                <a:cs typeface="Times New Roman Antimatter"/>
              </a:rPr>
              <a:t>s</a:t>
            </a:r>
            <a:r>
              <a:rPr lang="en-US" sz="2400" dirty="0" smtClean="0"/>
              <a:t>  (a 6 flavors fit)</a:t>
            </a:r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14400" y="5532120"/>
            <a:ext cx="7635240" cy="400110"/>
          </a:xfrm>
          <a:prstGeom prst="rect">
            <a:avLst/>
          </a:prstGeom>
          <a:ln>
            <a:solidFill>
              <a:srgbClr val="FFFFFF"/>
            </a:solidFill>
          </a:ln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FF0000"/>
                </a:solidFill>
              </a:rPr>
              <a:t>Both strange and anti-strange distributions are compatible with 0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32320" y="1508760"/>
            <a:ext cx="1691640" cy="461665"/>
          </a:xfrm>
          <a:prstGeom prst="rect">
            <a:avLst/>
          </a:prstGeom>
          <a:effectLst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+mn-lt"/>
                <a:cs typeface="Symbol" charset="2"/>
              </a:rPr>
              <a:t>x</a:t>
            </a:r>
            <a:r>
              <a:rPr lang="en-US" sz="2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sz="2000" dirty="0" err="1" smtClean="0">
                <a:solidFill>
                  <a:srgbClr val="FF0000"/>
                </a:solidFill>
              </a:rPr>
              <a:t>s</a:t>
            </a:r>
            <a:r>
              <a:rPr lang="en-US" sz="2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+mj-lt"/>
                <a:cs typeface="Symbol" charset="2"/>
              </a:rPr>
              <a:t>and</a:t>
            </a:r>
            <a:r>
              <a:rPr lang="en-US" sz="2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+mn-lt"/>
                <a:cs typeface="Symbol" charset="2"/>
              </a:rPr>
              <a:t>x</a:t>
            </a:r>
            <a:r>
              <a:rPr lang="en-US" sz="2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sz="2400" dirty="0" err="1" smtClean="0">
                <a:solidFill>
                  <a:srgbClr val="FF0000"/>
                </a:solidFill>
                <a:latin typeface="Times New Roman Antimatter"/>
                <a:cs typeface="Times New Roman Antimatter"/>
              </a:rPr>
              <a:t>s</a:t>
            </a:r>
            <a:endParaRPr lang="en-US" sz="2400" dirty="0" smtClean="0">
              <a:solidFill>
                <a:srgbClr val="FF0000"/>
              </a:solidFill>
              <a:latin typeface="Times New Roman Antimatter"/>
              <a:cs typeface="Times New Roman Antimatter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6903720" y="2057400"/>
            <a:ext cx="822960" cy="0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6903720" y="3749040"/>
            <a:ext cx="640080" cy="0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6995160" y="3886200"/>
            <a:ext cx="1691640" cy="461665"/>
          </a:xfrm>
          <a:prstGeom prst="rect">
            <a:avLst/>
          </a:prstGeom>
          <a:effectLst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  <a:cs typeface="Symbol" charset="2"/>
              </a:rPr>
              <a:t>x</a:t>
            </a:r>
            <a:r>
              <a:rPr lang="en-US" sz="2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(D</a:t>
            </a:r>
            <a:r>
              <a:rPr lang="en-US" sz="2000" dirty="0" smtClean="0">
                <a:solidFill>
                  <a:srgbClr val="FF0000"/>
                </a:solidFill>
              </a:rPr>
              <a:t>s</a:t>
            </a:r>
            <a:r>
              <a:rPr lang="en-US" sz="2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– D</a:t>
            </a:r>
            <a:r>
              <a:rPr lang="en-US" sz="2400" dirty="0" smtClean="0">
                <a:solidFill>
                  <a:srgbClr val="FF0000"/>
                </a:solidFill>
                <a:latin typeface="Times New Roman Antimatter"/>
                <a:cs typeface="Times New Roman Antimatter"/>
              </a:rPr>
              <a:t>s)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" y="1554480"/>
            <a:ext cx="3886200" cy="47010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137160"/>
            <a:ext cx="7909560" cy="914400"/>
          </a:xfrm>
        </p:spPr>
        <p:txBody>
          <a:bodyPr/>
          <a:lstStyle/>
          <a:p>
            <a:r>
              <a:rPr lang="en-US" dirty="0" smtClean="0"/>
              <a:t>World data and QCD fits to F</a:t>
            </a:r>
            <a:r>
              <a:rPr lang="en-US" baseline="-25000" dirty="0" smtClean="0"/>
              <a:t>2 </a:t>
            </a:r>
            <a:r>
              <a:rPr lang="en-US" dirty="0" smtClean="0"/>
              <a:t>(</a:t>
            </a:r>
            <a:r>
              <a:rPr lang="en-US" dirty="0" err="1" smtClean="0">
                <a:solidFill>
                  <a:srgbClr val="FF0000"/>
                </a:solidFill>
              </a:rPr>
              <a:t>unpolarized</a:t>
            </a:r>
            <a:r>
              <a:rPr lang="en-US" dirty="0" smtClean="0">
                <a:solidFill>
                  <a:srgbClr val="FF0000"/>
                </a:solidFill>
              </a:rPr>
              <a:t>!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S. </a:t>
            </a:r>
            <a:r>
              <a:rPr lang="en-US" dirty="0" err="1" smtClean="0"/>
              <a:t>Platchkov</a:t>
            </a:r>
            <a:r>
              <a:rPr lang="en-US" dirty="0" smtClean="0"/>
              <a:t>, </a:t>
            </a:r>
            <a:r>
              <a:rPr lang="en-US" dirty="0" err="1" smtClean="0"/>
              <a:t>Saclay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19A-55F4-B544-9C14-4805EB10D039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5" descr="hera-pdfs-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720" y="1645920"/>
            <a:ext cx="4160838" cy="388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Triangle 2"/>
          <p:cNvSpPr/>
          <p:nvPr/>
        </p:nvSpPr>
        <p:spPr>
          <a:xfrm>
            <a:off x="1005840" y="4114800"/>
            <a:ext cx="1463040" cy="1691640"/>
          </a:xfrm>
          <a:prstGeom prst="rtTriangle">
            <a:avLst/>
          </a:prstGeom>
          <a:noFill/>
          <a:ln w="254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25880" y="1234440"/>
            <a:ext cx="256032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Input: data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77840" y="1234440"/>
            <a:ext cx="256032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Output: PDFs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66360" y="5715000"/>
            <a:ext cx="288036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Domain of polarized data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 bwMode="auto">
          <a:xfrm flipH="1" flipV="1">
            <a:off x="2377440" y="5532120"/>
            <a:ext cx="2788920" cy="367546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8" name="Group 17"/>
          <p:cNvGrpSpPr/>
          <p:nvPr/>
        </p:nvGrpSpPr>
        <p:grpSpPr>
          <a:xfrm>
            <a:off x="-460308" y="4638428"/>
            <a:ext cx="2588567" cy="1529628"/>
            <a:chOff x="-460308" y="4638428"/>
            <a:chExt cx="2588567" cy="1529628"/>
          </a:xfrm>
        </p:grpSpPr>
        <p:sp>
          <p:nvSpPr>
            <p:cNvPr id="15" name="Oval 14"/>
            <p:cNvSpPr/>
            <p:nvPr/>
          </p:nvSpPr>
          <p:spPr>
            <a:xfrm rot="3343727">
              <a:off x="848099" y="4638428"/>
              <a:ext cx="1280160" cy="1280160"/>
            </a:xfrm>
            <a:prstGeom prst="ellipse">
              <a:avLst/>
            </a:prstGeom>
            <a:solidFill>
              <a:schemeClr val="tx2">
                <a:lumMod val="40000"/>
                <a:lumOff val="60000"/>
                <a:alpha val="4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 rot="3343727">
              <a:off x="225492" y="5299376"/>
              <a:ext cx="182880" cy="155448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96079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QCD fit results (at NLO)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19A-55F4-B544-9C14-4805EB10D03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4360" y="4069080"/>
            <a:ext cx="52120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264D74"/>
                </a:solidFill>
                <a:cs typeface="Tahoma" pitchFamily="34" charset="0"/>
              </a:rPr>
              <a:t>Similar results:</a:t>
            </a:r>
          </a:p>
          <a:p>
            <a:r>
              <a:rPr lang="en-US" sz="1600" dirty="0" smtClean="0">
                <a:solidFill>
                  <a:srgbClr val="264D74"/>
                </a:solidFill>
                <a:cs typeface="Tahoma" pitchFamily="34" charset="0"/>
              </a:rPr>
              <a:t>COMPASS 2006, 2012 (prelim)</a:t>
            </a:r>
          </a:p>
          <a:p>
            <a:r>
              <a:rPr lang="en-US" sz="1600" dirty="0" smtClean="0">
                <a:solidFill>
                  <a:srgbClr val="264D74"/>
                </a:solidFill>
                <a:cs typeface="Tahoma" pitchFamily="34" charset="0"/>
              </a:rPr>
              <a:t>LSS</a:t>
            </a:r>
            <a:r>
              <a:rPr lang="en-US" sz="1600" dirty="0">
                <a:solidFill>
                  <a:srgbClr val="264D74"/>
                </a:solidFill>
                <a:cs typeface="Tahoma" pitchFamily="34" charset="0"/>
              </a:rPr>
              <a:t>-06 : </a:t>
            </a:r>
            <a:r>
              <a:rPr lang="en-US" sz="1600" dirty="0" smtClean="0">
                <a:solidFill>
                  <a:srgbClr val="264D74"/>
                </a:solidFill>
                <a:cs typeface="Tahoma" pitchFamily="34" charset="0"/>
              </a:rPr>
              <a:t>Phys</a:t>
            </a:r>
            <a:r>
              <a:rPr lang="en-US" sz="1600" dirty="0">
                <a:solidFill>
                  <a:srgbClr val="264D74"/>
                </a:solidFill>
                <a:cs typeface="Tahoma" pitchFamily="34" charset="0"/>
              </a:rPr>
              <a:t>. Rev. D73, </a:t>
            </a:r>
            <a:r>
              <a:rPr lang="en-US" sz="1600" dirty="0" smtClean="0">
                <a:solidFill>
                  <a:srgbClr val="264D74"/>
                </a:solidFill>
                <a:cs typeface="Tahoma" pitchFamily="34" charset="0"/>
              </a:rPr>
              <a:t>2006</a:t>
            </a:r>
          </a:p>
          <a:p>
            <a:r>
              <a:rPr lang="en-US" sz="1600" dirty="0" smtClean="0">
                <a:solidFill>
                  <a:srgbClr val="264D74"/>
                </a:solidFill>
                <a:cs typeface="Tahoma" pitchFamily="34" charset="0"/>
              </a:rPr>
              <a:t>GRSV-05: </a:t>
            </a:r>
            <a:r>
              <a:rPr lang="en-US" sz="1600" dirty="0" err="1" smtClean="0">
                <a:solidFill>
                  <a:srgbClr val="264D74"/>
                </a:solidFill>
                <a:cs typeface="Tahoma" pitchFamily="34" charset="0"/>
              </a:rPr>
              <a:t>Phys.Rev</a:t>
            </a:r>
            <a:r>
              <a:rPr lang="en-US" sz="1600" dirty="0" smtClean="0">
                <a:solidFill>
                  <a:srgbClr val="264D74"/>
                </a:solidFill>
                <a:cs typeface="Tahoma" pitchFamily="34" charset="0"/>
              </a:rPr>
              <a:t>. D63, 2005</a:t>
            </a:r>
          </a:p>
          <a:p>
            <a:r>
              <a:rPr lang="en-US" sz="1600" dirty="0" smtClean="0">
                <a:solidFill>
                  <a:srgbClr val="264D74"/>
                </a:solidFill>
                <a:cs typeface="Tahoma" pitchFamily="34" charset="0"/>
              </a:rPr>
              <a:t>BB-02: </a:t>
            </a:r>
            <a:r>
              <a:rPr lang="en-US" sz="1600" dirty="0" err="1" smtClean="0">
                <a:solidFill>
                  <a:srgbClr val="264D74"/>
                </a:solidFill>
                <a:cs typeface="Tahoma" pitchFamily="34" charset="0"/>
              </a:rPr>
              <a:t>Nucl.Phys</a:t>
            </a:r>
            <a:r>
              <a:rPr lang="en-US" sz="1600" dirty="0" smtClean="0">
                <a:solidFill>
                  <a:srgbClr val="264D74"/>
                </a:solidFill>
                <a:cs typeface="Tahoma" pitchFamily="34" charset="0"/>
              </a:rPr>
              <a:t>. B636, 2002</a:t>
            </a:r>
          </a:p>
          <a:p>
            <a:r>
              <a:rPr lang="en-US" sz="1600" dirty="0" smtClean="0">
                <a:solidFill>
                  <a:srgbClr val="264D74"/>
                </a:solidFill>
                <a:cs typeface="Tahoma" pitchFamily="34" charset="0"/>
              </a:rPr>
              <a:t>etc...</a:t>
            </a:r>
            <a:endParaRPr lang="en-US" sz="1600" dirty="0">
              <a:solidFill>
                <a:srgbClr val="264D74"/>
              </a:solidFill>
              <a:cs typeface="Tahoma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120" y="2240280"/>
            <a:ext cx="5486400" cy="20518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19" y="2194560"/>
            <a:ext cx="2648607" cy="19202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0080" y="1325880"/>
            <a:ext cx="681228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264D74"/>
                </a:solidFill>
              </a:rPr>
              <a:t>From Asymmetry Analysis Collaboration, Phys. Rev D74, 2006</a:t>
            </a:r>
            <a:endParaRPr lang="en-GB" dirty="0">
              <a:solidFill>
                <a:srgbClr val="264D7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94560" y="5440680"/>
            <a:ext cx="6537960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R</a:t>
            </a:r>
            <a:r>
              <a:rPr lang="en-GB" dirty="0" smtClean="0">
                <a:solidFill>
                  <a:srgbClr val="FF0000"/>
                </a:solidFill>
              </a:rPr>
              <a:t>easonably well determined </a:t>
            </a:r>
            <a:r>
              <a:rPr lang="en-GB" u="sng" dirty="0" smtClean="0">
                <a:solidFill>
                  <a:srgbClr val="FF0000"/>
                </a:solidFill>
              </a:rPr>
              <a:t>quark</a:t>
            </a:r>
            <a:r>
              <a:rPr lang="en-GB" dirty="0" smtClean="0">
                <a:solidFill>
                  <a:srgbClr val="FF0000"/>
                </a:solidFill>
              </a:rPr>
              <a:t> distributions, </a:t>
            </a:r>
            <a:r>
              <a:rPr lang="en-GB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DS</a:t>
            </a:r>
            <a:r>
              <a:rPr lang="en-GB" dirty="0" smtClean="0">
                <a:solidFill>
                  <a:srgbClr val="FF0000"/>
                </a:solidFill>
              </a:rPr>
              <a:t> ≈ 0.3. There are two issues: 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GB" dirty="0" smtClean="0">
                <a:solidFill>
                  <a:srgbClr val="FF0000"/>
                </a:solidFill>
              </a:rPr>
              <a:t>s(x) is negative</a:t>
            </a:r>
            <a:r>
              <a:rPr lang="en-GB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4480" y="1920240"/>
            <a:ext cx="150876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GB" dirty="0" smtClean="0">
                <a:solidFill>
                  <a:srgbClr val="FF0000"/>
                </a:solidFill>
              </a:rPr>
              <a:t>u(x)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97680" y="1920240"/>
            <a:ext cx="150876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GB" dirty="0" err="1" smtClean="0">
                <a:solidFill>
                  <a:srgbClr val="FF0000"/>
                </a:solidFill>
              </a:rPr>
              <a:t>d</a:t>
            </a:r>
            <a:r>
              <a:rPr lang="en-GB" dirty="0" smtClean="0">
                <a:solidFill>
                  <a:srgbClr val="FF0000"/>
                </a:solidFill>
              </a:rPr>
              <a:t>(x)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32320" y="1920240"/>
            <a:ext cx="150876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GB" dirty="0" smtClean="0">
                <a:solidFill>
                  <a:srgbClr val="FF0000"/>
                </a:solidFill>
              </a:rPr>
              <a:t>s(x)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612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Accessing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q</a:t>
            </a:r>
            <a:r>
              <a:rPr lang="en-US" dirty="0" smtClean="0"/>
              <a:t> and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G with Semi-Inclusive DIS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After workshop, Jan.14,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Saclay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19A-55F4-B544-9C14-4805EB10D039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" y="1691640"/>
            <a:ext cx="3238500" cy="2514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32120" y="2788920"/>
            <a:ext cx="347472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264D74"/>
                </a:solidFill>
              </a:rPr>
              <a:t>Inclusive scattering</a:t>
            </a:r>
            <a:endParaRPr lang="en-US" sz="2000" dirty="0">
              <a:solidFill>
                <a:srgbClr val="264D7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32120" y="4572001"/>
            <a:ext cx="347472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264D74"/>
                </a:solidFill>
              </a:rPr>
              <a:t>Semi-inclusive scattering</a:t>
            </a:r>
            <a:endParaRPr lang="en-US" sz="2000" dirty="0">
              <a:solidFill>
                <a:srgbClr val="264D74"/>
              </a:solidFill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6793056"/>
              </p:ext>
            </p:extLst>
          </p:nvPr>
        </p:nvGraphicFramePr>
        <p:xfrm>
          <a:off x="3429000" y="4480560"/>
          <a:ext cx="1097280" cy="654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715" name="Equation" r:id="rId4" imgW="660400" imgH="393700" progId="Equation.3">
                  <p:embed/>
                </p:oleObj>
              </mc:Choice>
              <mc:Fallback>
                <p:oleObj name="Equation" r:id="rId4" imgW="6604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29000" y="4480560"/>
                        <a:ext cx="1097280" cy="6541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77240" y="5440680"/>
            <a:ext cx="4189458" cy="800219"/>
          </a:xfrm>
          <a:prstGeom prst="rect">
            <a:avLst/>
          </a:prstGeom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264D74"/>
                </a:solidFill>
              </a:rPr>
              <a:t>Fragmentation Function: D</a:t>
            </a:r>
            <a:r>
              <a:rPr lang="en-US" baseline="-25000" dirty="0" smtClean="0">
                <a:solidFill>
                  <a:srgbClr val="264D74"/>
                </a:solidFill>
              </a:rPr>
              <a:t>1f</a:t>
            </a:r>
            <a:r>
              <a:rPr lang="en-US" baseline="30000" dirty="0" smtClean="0">
                <a:solidFill>
                  <a:srgbClr val="264D74"/>
                </a:solidFill>
              </a:rPr>
              <a:t>h</a:t>
            </a:r>
            <a:r>
              <a:rPr lang="en-US" dirty="0" smtClean="0">
                <a:solidFill>
                  <a:srgbClr val="264D74"/>
                </a:solidFill>
              </a:rPr>
              <a:t>(z,Q</a:t>
            </a:r>
            <a:r>
              <a:rPr lang="en-US" baseline="30000" dirty="0" smtClean="0">
                <a:solidFill>
                  <a:srgbClr val="264D74"/>
                </a:solidFill>
              </a:rPr>
              <a:t>2</a:t>
            </a:r>
            <a:r>
              <a:rPr lang="en-US" dirty="0" smtClean="0">
                <a:solidFill>
                  <a:srgbClr val="264D74"/>
                </a:solidFill>
              </a:rPr>
              <a:t>)</a:t>
            </a:r>
            <a:endParaRPr lang="en-US" baseline="30000" dirty="0" smtClean="0">
              <a:solidFill>
                <a:srgbClr val="264D74"/>
              </a:solidFill>
            </a:endParaRPr>
          </a:p>
          <a:p>
            <a:pPr algn="l"/>
            <a:r>
              <a:rPr lang="en-US" sz="1400" dirty="0" smtClean="0">
                <a:solidFill>
                  <a:srgbClr val="264D74"/>
                </a:solidFill>
              </a:rPr>
              <a:t>z is the fraction of energy carried by the detected hadron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0126380"/>
              </p:ext>
            </p:extLst>
          </p:nvPr>
        </p:nvGraphicFramePr>
        <p:xfrm>
          <a:off x="5623560" y="3291840"/>
          <a:ext cx="2103120" cy="1292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716" name="Equation" r:id="rId6" imgW="1219200" imgH="749300" progId="Equation.3">
                  <p:embed/>
                </p:oleObj>
              </mc:Choice>
              <mc:Fallback>
                <p:oleObj name="Equation" r:id="rId6" imgW="1219200" imgH="749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23560" y="3291840"/>
                        <a:ext cx="2103120" cy="12925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9226809"/>
              </p:ext>
            </p:extLst>
          </p:nvPr>
        </p:nvGraphicFramePr>
        <p:xfrm>
          <a:off x="5669280" y="5120640"/>
          <a:ext cx="2943902" cy="1189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717" name="Equation" r:id="rId8" imgW="1854200" imgH="749300" progId="Equation.3">
                  <p:embed/>
                </p:oleObj>
              </mc:Choice>
              <mc:Fallback>
                <p:oleObj name="Equation" r:id="rId8" imgW="1854200" imgH="749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669280" y="5120640"/>
                        <a:ext cx="2943902" cy="11896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9548808"/>
              </p:ext>
            </p:extLst>
          </p:nvPr>
        </p:nvGraphicFramePr>
        <p:xfrm>
          <a:off x="6355080" y="1554480"/>
          <a:ext cx="1828800" cy="411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718" name="Equation" r:id="rId10" imgW="1016000" imgH="228600" progId="Equation.3">
                  <p:embed/>
                </p:oleObj>
              </mc:Choice>
              <mc:Fallback>
                <p:oleObj name="Equation" r:id="rId10" imgW="1016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355080" y="1554480"/>
                        <a:ext cx="1828800" cy="411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246120" y="1417320"/>
            <a:ext cx="2560320" cy="954107"/>
          </a:xfrm>
          <a:prstGeom prst="rect">
            <a:avLst/>
          </a:prstGeom>
          <a:solidFill>
            <a:schemeClr val="bg1"/>
          </a:solidFill>
          <a:ln>
            <a:solidFill>
              <a:srgbClr val="264D74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264D74"/>
                </a:solidFill>
              </a:rPr>
              <a:t>f:    dilution factor</a:t>
            </a:r>
          </a:p>
          <a:p>
            <a:r>
              <a:rPr lang="en-GB" sz="1400" dirty="0" smtClean="0">
                <a:solidFill>
                  <a:srgbClr val="264D74"/>
                </a:solidFill>
              </a:rPr>
              <a:t>P</a:t>
            </a:r>
            <a:r>
              <a:rPr lang="en-GB" sz="1400" baseline="-25000" dirty="0" smtClean="0">
                <a:solidFill>
                  <a:srgbClr val="264D74"/>
                </a:solidFill>
              </a:rPr>
              <a:t>B</a:t>
            </a:r>
            <a:r>
              <a:rPr lang="en-GB" sz="1400" dirty="0" smtClean="0">
                <a:solidFill>
                  <a:srgbClr val="264D74"/>
                </a:solidFill>
              </a:rPr>
              <a:t>: beam polarisation</a:t>
            </a:r>
          </a:p>
          <a:p>
            <a:r>
              <a:rPr lang="en-GB" sz="1400" dirty="0" smtClean="0">
                <a:solidFill>
                  <a:srgbClr val="264D74"/>
                </a:solidFill>
              </a:rPr>
              <a:t>P</a:t>
            </a:r>
            <a:r>
              <a:rPr lang="en-GB" sz="1400" baseline="-25000" dirty="0" smtClean="0">
                <a:solidFill>
                  <a:srgbClr val="264D74"/>
                </a:solidFill>
              </a:rPr>
              <a:t>T</a:t>
            </a:r>
            <a:r>
              <a:rPr lang="en-GB" sz="1400" dirty="0" smtClean="0">
                <a:solidFill>
                  <a:srgbClr val="264D74"/>
                </a:solidFill>
              </a:rPr>
              <a:t>: target polarisation</a:t>
            </a:r>
          </a:p>
          <a:p>
            <a:r>
              <a:rPr lang="en-GB" sz="1400" dirty="0" smtClean="0">
                <a:solidFill>
                  <a:srgbClr val="264D74"/>
                </a:solidFill>
              </a:rPr>
              <a:t>D:  depolarisation factor </a:t>
            </a:r>
          </a:p>
        </p:txBody>
      </p:sp>
      <p:sp>
        <p:nvSpPr>
          <p:cNvPr id="10" name="Oval 9"/>
          <p:cNvSpPr/>
          <p:nvPr/>
        </p:nvSpPr>
        <p:spPr>
          <a:xfrm>
            <a:off x="7498080" y="5029200"/>
            <a:ext cx="1188720" cy="640080"/>
          </a:xfrm>
          <a:prstGeom prst="ellipse">
            <a:avLst/>
          </a:prstGeom>
          <a:solidFill>
            <a:schemeClr val="accent2">
              <a:alpha val="12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31395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594360" y="274638"/>
            <a:ext cx="7706678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555555"/>
                </a:solidFill>
              </a:rPr>
              <a:t>SIDIS asymmetries - deuteron</a:t>
            </a:r>
          </a:p>
        </p:txBody>
      </p:sp>
      <p:sp>
        <p:nvSpPr>
          <p:cNvPr id="4096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S. Platchkov, Saclay</a:t>
            </a:r>
          </a:p>
        </p:txBody>
      </p:sp>
      <p:sp>
        <p:nvSpPr>
          <p:cNvPr id="40966" name="TextBox 8"/>
          <p:cNvSpPr txBox="1">
            <a:spLocks noChangeArrowheads="1"/>
          </p:cNvSpPr>
          <p:nvPr/>
        </p:nvSpPr>
        <p:spPr bwMode="auto">
          <a:xfrm>
            <a:off x="2331720" y="5623560"/>
            <a:ext cx="4952365" cy="4001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5F5F5F"/>
              </a:buClr>
              <a:buSzPct val="80000"/>
            </a:pPr>
            <a:r>
              <a:rPr lang="en-US" sz="2000" dirty="0">
                <a:solidFill>
                  <a:srgbClr val="FF0000"/>
                </a:solidFill>
                <a:cs typeface="Tahoma" pitchFamily="34" charset="0"/>
              </a:rPr>
              <a:t>  B</a:t>
            </a:r>
            <a:r>
              <a:rPr lang="en-US" sz="2000" dirty="0" smtClean="0">
                <a:solidFill>
                  <a:srgbClr val="FF0000"/>
                </a:solidFill>
                <a:cs typeface="Tahoma" pitchFamily="34" charset="0"/>
              </a:rPr>
              <a:t>oth </a:t>
            </a:r>
            <a:r>
              <a:rPr lang="en-US" sz="2000" dirty="0" err="1" smtClean="0">
                <a:solidFill>
                  <a:srgbClr val="FF0000"/>
                </a:solidFill>
                <a:cs typeface="Tahoma" pitchFamily="34" charset="0"/>
              </a:rPr>
              <a:t>pions</a:t>
            </a:r>
            <a:r>
              <a:rPr lang="en-US" sz="2000" dirty="0" smtClean="0">
                <a:solidFill>
                  <a:srgbClr val="FF0000"/>
                </a:solidFill>
                <a:cs typeface="Tahoma" pitchFamily="34" charset="0"/>
              </a:rPr>
              <a:t>  </a:t>
            </a:r>
            <a:r>
              <a:rPr lang="en-US" sz="2000" dirty="0">
                <a:solidFill>
                  <a:srgbClr val="FF0000"/>
                </a:solidFill>
                <a:cs typeface="Tahoma" pitchFamily="34" charset="0"/>
              </a:rPr>
              <a:t>and </a:t>
            </a:r>
            <a:r>
              <a:rPr lang="en-US" sz="2000" dirty="0" err="1">
                <a:solidFill>
                  <a:srgbClr val="FF0000"/>
                </a:solidFill>
                <a:cs typeface="Tahoma" pitchFamily="34" charset="0"/>
              </a:rPr>
              <a:t>kaons</a:t>
            </a:r>
            <a:r>
              <a:rPr lang="en-US" sz="2000" dirty="0">
                <a:solidFill>
                  <a:srgbClr val="FF0000"/>
                </a:solidFill>
                <a:cs typeface="Tahoma" pitchFamily="34" charset="0"/>
              </a:rPr>
              <a:t> are </a:t>
            </a:r>
            <a:r>
              <a:rPr lang="en-US" sz="2000" dirty="0" smtClean="0">
                <a:solidFill>
                  <a:srgbClr val="FF0000"/>
                </a:solidFill>
                <a:cs typeface="Tahoma" pitchFamily="34" charset="0"/>
              </a:rPr>
              <a:t>identified</a:t>
            </a:r>
            <a:endParaRPr lang="en-US" sz="2000" dirty="0">
              <a:solidFill>
                <a:srgbClr val="FF0000"/>
              </a:solidFill>
              <a:cs typeface="Tahoma" pitchFamily="34" charset="0"/>
            </a:endParaRPr>
          </a:p>
        </p:txBody>
      </p:sp>
      <p:sp>
        <p:nvSpPr>
          <p:cNvPr id="40967" name="TextBox 7"/>
          <p:cNvSpPr txBox="1">
            <a:spLocks noChangeArrowheads="1"/>
          </p:cNvSpPr>
          <p:nvPr/>
        </p:nvSpPr>
        <p:spPr bwMode="auto">
          <a:xfrm>
            <a:off x="594360" y="1097280"/>
            <a:ext cx="48339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Deuteron data: 2002 – 2004, 2006 </a:t>
            </a:r>
          </a:p>
        </p:txBody>
      </p:sp>
      <p:pic>
        <p:nvPicPr>
          <p:cNvPr id="4096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1275" y="1541463"/>
            <a:ext cx="7024688" cy="382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188720" y="1463040"/>
            <a:ext cx="7132320" cy="4056504"/>
            <a:chOff x="1645920" y="1463040"/>
            <a:chExt cx="7132320" cy="4056504"/>
          </a:xfrm>
        </p:grpSpPr>
        <p:pic>
          <p:nvPicPr>
            <p:cNvPr id="3085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45920" y="1737360"/>
              <a:ext cx="7132320" cy="3782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2331720" y="1463040"/>
              <a:ext cx="1737360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F5F5F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dirty="0" smtClean="0">
                  <a:solidFill>
                    <a:schemeClr val="accent3">
                      <a:lumMod val="50000"/>
                    </a:schemeClr>
                  </a:solidFill>
                </a:rPr>
                <a:t>COMPASS preliminary</a:t>
              </a:r>
            </a:p>
          </p:txBody>
        </p:sp>
      </p:grpSp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336550" y="274638"/>
            <a:ext cx="7964488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555555"/>
                </a:solidFill>
              </a:rPr>
              <a:t>COMPASS: SIDIS asymmetries - proton</a:t>
            </a:r>
          </a:p>
        </p:txBody>
      </p:sp>
      <p:sp>
        <p:nvSpPr>
          <p:cNvPr id="307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S. Platchkov, Saclay</a:t>
            </a:r>
          </a:p>
        </p:txBody>
      </p:sp>
      <p:sp>
        <p:nvSpPr>
          <p:cNvPr id="3080" name="TextBox 8"/>
          <p:cNvSpPr txBox="1">
            <a:spLocks noChangeArrowheads="1"/>
          </p:cNvSpPr>
          <p:nvPr/>
        </p:nvSpPr>
        <p:spPr bwMode="auto">
          <a:xfrm>
            <a:off x="1188720" y="5486400"/>
            <a:ext cx="7227888" cy="78483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buSzPct val="80000"/>
            </a:pPr>
            <a:r>
              <a:rPr lang="en-US" sz="2000" dirty="0" smtClean="0">
                <a:solidFill>
                  <a:srgbClr val="FF0000"/>
                </a:solidFill>
                <a:cs typeface="Tahoma" pitchFamily="34" charset="0"/>
              </a:rPr>
              <a:t>Leading </a:t>
            </a:r>
            <a:r>
              <a:rPr lang="en-US" sz="2000" dirty="0">
                <a:solidFill>
                  <a:srgbClr val="FF0000"/>
                </a:solidFill>
                <a:cs typeface="Tahoma" pitchFamily="34" charset="0"/>
              </a:rPr>
              <a:t>Order (LO) fit of the 10 asymmetries (2x5) </a:t>
            </a:r>
          </a:p>
          <a:p>
            <a:pPr>
              <a:spcBef>
                <a:spcPts val="600"/>
              </a:spcBef>
              <a:buSzPct val="80000"/>
            </a:pPr>
            <a:r>
              <a:rPr lang="en-US" sz="2000" dirty="0" smtClean="0">
                <a:solidFill>
                  <a:srgbClr val="FF0000"/>
                </a:solidFill>
                <a:cs typeface="Tahoma" pitchFamily="34" charset="0"/>
              </a:rPr>
              <a:t>Determine 6 flavor </a:t>
            </a:r>
            <a:r>
              <a:rPr lang="en-US" sz="2000" dirty="0">
                <a:solidFill>
                  <a:srgbClr val="FF0000"/>
                </a:solidFill>
                <a:cs typeface="Tahoma" pitchFamily="34" charset="0"/>
              </a:rPr>
              <a:t>separated PDFs :</a:t>
            </a: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8794943"/>
              </p:ext>
            </p:extLst>
          </p:nvPr>
        </p:nvGraphicFramePr>
        <p:xfrm>
          <a:off x="5486400" y="5852160"/>
          <a:ext cx="27178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7391" name="Equation" r:id="rId4" imgW="2717640" imgH="393480" progId="Equation.DSMT4">
                  <p:embed/>
                </p:oleObj>
              </mc:Choice>
              <mc:Fallback>
                <p:oleObj name="Equation" r:id="rId4" imgW="271764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5852160"/>
                        <a:ext cx="2717800" cy="393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1" name="TextBox 10"/>
          <p:cNvSpPr txBox="1">
            <a:spLocks noChangeArrowheads="1"/>
          </p:cNvSpPr>
          <p:nvPr/>
        </p:nvSpPr>
        <p:spPr bwMode="auto">
          <a:xfrm>
            <a:off x="502920" y="1188720"/>
            <a:ext cx="731520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Proton </a:t>
            </a:r>
            <a:r>
              <a:rPr lang="en-US" sz="2000" dirty="0" smtClean="0">
                <a:solidFill>
                  <a:srgbClr val="000099"/>
                </a:solidFill>
              </a:rPr>
              <a:t>data, 2007 : </a:t>
            </a:r>
            <a:r>
              <a:rPr lang="en-US" sz="1400" dirty="0" smtClean="0">
                <a:solidFill>
                  <a:srgbClr val="000099"/>
                </a:solidFill>
              </a:rPr>
              <a:t>(Phys. </a:t>
            </a:r>
            <a:r>
              <a:rPr lang="en-US" sz="1400" dirty="0" err="1" smtClean="0">
                <a:solidFill>
                  <a:srgbClr val="000099"/>
                </a:solidFill>
              </a:rPr>
              <a:t>Lett</a:t>
            </a:r>
            <a:r>
              <a:rPr lang="en-US" sz="1400" dirty="0" smtClean="0">
                <a:solidFill>
                  <a:srgbClr val="000099"/>
                </a:solidFill>
              </a:rPr>
              <a:t>. B693, 2010.)</a:t>
            </a:r>
            <a:endParaRPr lang="en-US" sz="1400" dirty="0">
              <a:solidFill>
                <a:srgbClr val="000099"/>
              </a:solidFill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After workshop, Jan.14, 2014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737360" y="1554480"/>
            <a:ext cx="1874520" cy="3200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ends-Paris">
  <a:themeElements>
    <a:clrScheme name="Blends-Pari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-Paris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264D74"/>
          </a:solidFill>
        </a:ln>
      </a:spPr>
      <a:bodyPr wrap="square" rtlCol="0">
        <a:spAutoFit/>
      </a:bodyPr>
      <a:lstStyle>
        <a:defPPr algn="ctr">
          <a:defRPr dirty="0">
            <a:solidFill>
              <a:srgbClr val="FF0000"/>
            </a:solidFill>
            <a:latin typeface="Arial"/>
            <a:cs typeface="Arial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  <a:txDef>
      <a:spPr>
        <a:solidFill>
          <a:schemeClr val="bg1"/>
        </a:solidFill>
        <a:ln>
          <a:solidFill>
            <a:srgbClr val="264D74"/>
          </a:solidFill>
        </a:ln>
      </a:spPr>
      <a:bodyPr wrap="square" rtlCol="0">
        <a:spAutoFit/>
      </a:bodyPr>
      <a:lstStyle>
        <a:defPPr>
          <a:defRPr dirty="0"/>
        </a:defPPr>
      </a:lstStyle>
    </a:txDef>
  </a:objectDefaults>
  <a:extraClrSchemeLst>
    <a:extraClrScheme>
      <a:clrScheme name="Blends-Pari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-Pari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-Pari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-Pari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-Pari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-Pari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51552</TotalTime>
  <Words>2451</Words>
  <Application>Microsoft Macintosh PowerPoint</Application>
  <PresentationFormat>On-screen Show (4:3)</PresentationFormat>
  <Paragraphs>519</Paragraphs>
  <Slides>42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Blends-Paris</vt:lpstr>
      <vt:lpstr>PowerPoint.Show.8</vt:lpstr>
      <vt:lpstr>Equation</vt:lpstr>
      <vt:lpstr>COMPASS Present issues and near future </vt:lpstr>
      <vt:lpstr>COMPASS: experimental setup (for a muon beam)</vt:lpstr>
      <vt:lpstr>Polarized target system</vt:lpstr>
      <vt:lpstr>COMPASS + World g1(x) deuteron and proton data</vt:lpstr>
      <vt:lpstr>World data and QCD fits to F2 (unpolarized!)</vt:lpstr>
      <vt:lpstr>QCD fit results (at NLO)</vt:lpstr>
      <vt:lpstr>Accessing Dq and DG with Semi-Inclusive DIS </vt:lpstr>
      <vt:lpstr>SIDIS asymmetries - deuteron</vt:lpstr>
      <vt:lpstr>COMPASS: SIDIS asymmetries - proton</vt:lpstr>
      <vt:lpstr>Results for Du(x), Dd(x), Ds(x)</vt:lpstr>
      <vt:lpstr>The strangeness puzzle</vt:lpstr>
      <vt:lpstr>The strange quark polarization puzzle</vt:lpstr>
      <vt:lpstr>Ds vs Fragmentation Functions</vt:lpstr>
      <vt:lpstr>Hadron multiplicities in SIDIS</vt:lpstr>
      <vt:lpstr>FF: use symmetries to reduce their number</vt:lpstr>
      <vt:lpstr>Charged pion multiplicities</vt:lpstr>
      <vt:lpstr>Charged kaon multiplicities</vt:lpstr>
      <vt:lpstr> Results for pion FF  (fit by LSS, arXiv:1312.5200)</vt:lpstr>
      <vt:lpstr>Extraction of s(x) from multiplicity data</vt:lpstr>
      <vt:lpstr>Summary: strange quarks</vt:lpstr>
      <vt:lpstr>PowerPoint Presentation</vt:lpstr>
      <vt:lpstr>COMPASS – a fixed target experiment</vt:lpstr>
      <vt:lpstr>Towards a 3-dimensional view of the nucleon</vt:lpstr>
      <vt:lpstr>Exclusive measurements – new processes</vt:lpstr>
      <vt:lpstr>DVCS – COMPASS kinematical coverage</vt:lpstr>
      <vt:lpstr>DVCS – main new equipments</vt:lpstr>
      <vt:lpstr>Transverse size of the nucleon vs xB</vt:lpstr>
      <vt:lpstr>DVCS – the COMPASS xB regions – Simulation</vt:lpstr>
      <vt:lpstr>DVCS – the COMPASS xB regions – REAL DATA</vt:lpstr>
      <vt:lpstr>DVCS – SUM of m+ and m- cross sections</vt:lpstr>
      <vt:lpstr>DVCS – DIFFERENCE of m+ and m- cross sections</vt:lpstr>
      <vt:lpstr>PowerPoint Presentation</vt:lpstr>
      <vt:lpstr>DVCS strategy</vt:lpstr>
      <vt:lpstr>Present polarized target system  (not suitable for polarized DVCS)</vt:lpstr>
      <vt:lpstr>DVCS with a transversely polarized target</vt:lpstr>
      <vt:lpstr>In parallel: SIDIS – expected results</vt:lpstr>
      <vt:lpstr>Summary: COMPASS as a laboratory for QCD</vt:lpstr>
      <vt:lpstr>PowerPoint Presentation</vt:lpstr>
      <vt:lpstr>“Tomography” = transverse size vs x</vt:lpstr>
      <vt:lpstr>PowerPoint Presentation</vt:lpstr>
      <vt:lpstr>The eight leading-twist PDFs (TMDs)</vt:lpstr>
      <vt:lpstr>Check the assumption Ds = Ds  (a 6 flavors fit)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Technical Coordinator report</dc:title>
  <dc:creator>Platchkov</dc:creator>
  <cp:lastModifiedBy>Stephane PLATCHKOV</cp:lastModifiedBy>
  <cp:revision>864</cp:revision>
  <cp:lastPrinted>2013-10-29T16:19:22Z</cp:lastPrinted>
  <dcterms:created xsi:type="dcterms:W3CDTF">2003-09-25T15:44:27Z</dcterms:created>
  <dcterms:modified xsi:type="dcterms:W3CDTF">2014-01-22T14:57:49Z</dcterms:modified>
</cp:coreProperties>
</file>