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sldIdLst>
    <p:sldId id="339" r:id="rId2"/>
    <p:sldId id="259" r:id="rId3"/>
    <p:sldId id="295" r:id="rId4"/>
    <p:sldId id="391" r:id="rId5"/>
    <p:sldId id="260" r:id="rId6"/>
    <p:sldId id="387" r:id="rId7"/>
    <p:sldId id="294" r:id="rId8"/>
    <p:sldId id="394" r:id="rId9"/>
    <p:sldId id="392" r:id="rId10"/>
    <p:sldId id="261" r:id="rId11"/>
    <p:sldId id="393" r:id="rId12"/>
    <p:sldId id="272" r:id="rId13"/>
    <p:sldId id="293" r:id="rId14"/>
    <p:sldId id="343" r:id="rId15"/>
    <p:sldId id="263" r:id="rId16"/>
    <p:sldId id="264" r:id="rId17"/>
    <p:sldId id="385" r:id="rId18"/>
    <p:sldId id="298" r:id="rId19"/>
    <p:sldId id="389" r:id="rId20"/>
    <p:sldId id="274" r:id="rId21"/>
    <p:sldId id="269" r:id="rId22"/>
    <p:sldId id="268" r:id="rId23"/>
    <p:sldId id="390" r:id="rId24"/>
    <p:sldId id="388" r:id="rId25"/>
    <p:sldId id="271" r:id="rId26"/>
    <p:sldId id="275" r:id="rId27"/>
    <p:sldId id="300" r:id="rId28"/>
    <p:sldId id="386" r:id="rId29"/>
    <p:sldId id="278" r:id="rId30"/>
    <p:sldId id="279" r:id="rId31"/>
    <p:sldId id="280" r:id="rId32"/>
    <p:sldId id="284" r:id="rId33"/>
    <p:sldId id="396" r:id="rId34"/>
    <p:sldId id="286" r:id="rId35"/>
    <p:sldId id="395" r:id="rId36"/>
    <p:sldId id="314" r:id="rId37"/>
    <p:sldId id="316" r:id="rId38"/>
    <p:sldId id="402" r:id="rId39"/>
    <p:sldId id="397" r:id="rId40"/>
    <p:sldId id="398" r:id="rId41"/>
    <p:sldId id="400" r:id="rId42"/>
    <p:sldId id="401" r:id="rId43"/>
    <p:sldId id="368" r:id="rId44"/>
    <p:sldId id="367" r:id="rId45"/>
    <p:sldId id="384" r:id="rId46"/>
    <p:sldId id="371" r:id="rId47"/>
    <p:sldId id="375" r:id="rId48"/>
    <p:sldId id="372" r:id="rId49"/>
    <p:sldId id="383" r:id="rId50"/>
    <p:sldId id="287" r:id="rId51"/>
    <p:sldId id="290" r:id="rId52"/>
    <p:sldId id="373" r:id="rId53"/>
    <p:sldId id="374" r:id="rId54"/>
    <p:sldId id="376" r:id="rId55"/>
    <p:sldId id="377" r:id="rId56"/>
    <p:sldId id="378" r:id="rId57"/>
    <p:sldId id="379" r:id="rId58"/>
    <p:sldId id="380" r:id="rId59"/>
    <p:sldId id="381" r:id="rId60"/>
    <p:sldId id="369" r:id="rId61"/>
    <p:sldId id="370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FF0066"/>
    <a:srgbClr val="FF7D7D"/>
    <a:srgbClr val="149029"/>
    <a:srgbClr val="C7C7C7"/>
    <a:srgbClr val="C5C5C5"/>
    <a:srgbClr val="CDCDCD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747" autoAdjust="0"/>
  </p:normalViewPr>
  <p:slideViewPr>
    <p:cSldViewPr>
      <p:cViewPr varScale="1">
        <p:scale>
          <a:sx n="58" d="100"/>
          <a:sy n="58" d="100"/>
        </p:scale>
        <p:origin x="-96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4E09F-DA86-41EA-AB69-6FFED4EBF34F}" type="datetimeFigureOut">
              <a:rPr lang="en-GB" smtClean="0"/>
              <a:t>03/03/2014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A6F50-2D16-4CC9-B2A6-1E024ABE18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1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045694" y="4352400"/>
            <a:ext cx="4771059" cy="347858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400" smtClean="0">
                <a:latin typeface="Arial" pitchFamily="34" charset="0"/>
              </a:rPr>
              <a:t>s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E0C9F6-C4D4-4A63-9F2D-E13F2A4576CB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81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7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6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09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31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73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37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10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6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9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DE917-4444-451D-95E8-8163D756E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345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56" y="6648"/>
            <a:ext cx="8229600" cy="90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 dirty="0" smtClean="0"/>
              <a:t>Boston </a:t>
            </a:r>
            <a:r>
              <a:rPr lang="en-GB" dirty="0" err="1" smtClean="0"/>
              <a:t>Univ</a:t>
            </a:r>
            <a:r>
              <a:rPr lang="en-GB" dirty="0" smtClean="0"/>
              <a:t> - CERN Physics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0BDE917-4444-451D-95E8-8163D756EB3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6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6.xml"/><Relationship Id="rId7" Type="http://schemas.openxmlformats.org/officeDocument/2006/relationships/image" Target="../media/image4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0.xml"/><Relationship Id="rId7" Type="http://schemas.openxmlformats.org/officeDocument/2006/relationships/image" Target="../media/image5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gi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compass.cern.ch/compass/proposal/compass-II_proposal/compass-II_proposal.pdf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6.em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hdphoto" Target="../media/hdphoto4.wdp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15.xml"/><Relationship Id="rId7" Type="http://schemas.openxmlformats.org/officeDocument/2006/relationships/image" Target="../media/image121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67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ern_accelerator"/>
          <p:cNvPicPr>
            <a:picLocks noChangeAspect="1"/>
          </p:cNvPicPr>
          <p:nvPr/>
        </p:nvPicPr>
        <p:blipFill>
          <a:blip r:embed="rId3">
            <a:lum/>
            <a:alphaModFix amt="85000"/>
          </a:blip>
          <a:srcRect/>
          <a:stretch>
            <a:fillRect/>
          </a:stretch>
        </p:blipFill>
        <p:spPr>
          <a:xfrm>
            <a:off x="-19887" y="0"/>
            <a:ext cx="9143433" cy="68582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04925" y="1675056"/>
            <a:ext cx="610324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LHC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2124" y="4671805"/>
            <a:ext cx="602160" cy="3223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FFFFFF"/>
                </a:solidFill>
                <a:latin typeface="Bitstream Vera Sans" pitchFamily="18"/>
                <a:ea typeface="Gothic" pitchFamily="2"/>
                <a:cs typeface="Tahoma" pitchFamily="2"/>
              </a:rPr>
              <a:t>SPS</a:t>
            </a:r>
          </a:p>
        </p:txBody>
      </p:sp>
      <p:pic>
        <p:nvPicPr>
          <p:cNvPr id="2050" name="Picture 2" descr="D:\talks\icons\experiments_labs\compass_logo_125x1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29" y="2439264"/>
            <a:ext cx="973615" cy="9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52603" y="0"/>
            <a:ext cx="9143999" cy="175432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chemeClr val="bg1"/>
                </a:solidFill>
              </a:rPr>
              <a:t>COMPASS: </a:t>
            </a:r>
            <a:r>
              <a:rPr lang="en-GB" sz="3600" dirty="0" smtClean="0">
                <a:solidFill>
                  <a:schemeClr val="bg1"/>
                </a:solidFill>
              </a:rPr>
              <a:t/>
            </a:r>
            <a:br>
              <a:rPr lang="en-GB" sz="3600" dirty="0" smtClean="0">
                <a:solidFill>
                  <a:schemeClr val="bg1"/>
                </a:solidFill>
              </a:rPr>
            </a:br>
            <a:r>
              <a:rPr lang="en-GB" sz="3600" dirty="0" smtClean="0">
                <a:solidFill>
                  <a:schemeClr val="bg1"/>
                </a:solidFill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</a:rPr>
              <a:t>COmmon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Muon and Proton Apparatus for Structure and Spectroscopy</a:t>
            </a:r>
            <a:r>
              <a:rPr lang="en-GB" dirty="0"/>
              <a:t>"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Gerhard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K.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Mallot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/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CERN-PH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2226" name="Picture 2" descr="File:CERN official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97538"/>
            <a:ext cx="1167170" cy="116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1066800"/>
            <a:ext cx="7553325" cy="472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5222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</a:rPr>
              <a:t>Polarized target system</a:t>
            </a:r>
          </a:p>
        </p:txBody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5181600" y="1219200"/>
            <a:ext cx="373380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solenoid          </a:t>
            </a:r>
            <a:r>
              <a:rPr lang="en-US" sz="2000" dirty="0" smtClean="0">
                <a:latin typeface="+mn-lt"/>
              </a:rPr>
              <a:t>   2.5T</a:t>
            </a: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dipole magnet </a:t>
            </a:r>
            <a:r>
              <a:rPr lang="en-US" sz="2000" dirty="0" smtClean="0">
                <a:latin typeface="+mn-lt"/>
              </a:rPr>
              <a:t> 0.6T</a:t>
            </a: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acceptance      ± 180 </a:t>
            </a:r>
            <a:r>
              <a:rPr lang="en-US" sz="2000" dirty="0" err="1">
                <a:latin typeface="+mn-lt"/>
              </a:rPr>
              <a:t>mrad</a:t>
            </a:r>
            <a:endParaRPr lang="en-US" sz="2000" dirty="0">
              <a:latin typeface="+mn-lt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52400" y="1524000"/>
            <a:ext cx="3121025" cy="7699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aseline="30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He – </a:t>
            </a:r>
            <a:r>
              <a:rPr lang="en-US" sz="2000" baseline="30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He dilution</a:t>
            </a:r>
          </a:p>
          <a:p>
            <a:pPr eaLnBrk="0" hangingPunct="0">
              <a:defRPr/>
            </a:pPr>
            <a:r>
              <a:rPr lang="en-US" sz="2000" dirty="0">
                <a:latin typeface="+mn-lt"/>
              </a:rPr>
              <a:t>refrigerator (T~50mK</a:t>
            </a:r>
            <a:r>
              <a:rPr lang="en-US" dirty="0">
                <a:latin typeface="+mn-lt"/>
              </a:rPr>
              <a:t>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067910" y="3833648"/>
            <a:ext cx="938213" cy="630238"/>
            <a:chOff x="147638" y="3340100"/>
            <a:chExt cx="938212" cy="630238"/>
          </a:xfrm>
        </p:grpSpPr>
        <p:sp>
          <p:nvSpPr>
            <p:cNvPr id="52238" name="AutoShape 8"/>
            <p:cNvSpPr>
              <a:spLocks noChangeArrowheads="1"/>
            </p:cNvSpPr>
            <p:nvPr/>
          </p:nvSpPr>
          <p:spPr bwMode="auto">
            <a:xfrm>
              <a:off x="147638" y="3700463"/>
              <a:ext cx="938212" cy="2698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9" name="Text Box 9"/>
            <p:cNvSpPr txBox="1">
              <a:spLocks noChangeArrowheads="1"/>
            </p:cNvSpPr>
            <p:nvPr/>
          </p:nvSpPr>
          <p:spPr bwMode="auto">
            <a:xfrm>
              <a:off x="215900" y="3340100"/>
              <a:ext cx="347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chemeClr val="accent1"/>
                  </a:solidFill>
                  <a:cs typeface="Times New Roman" pitchFamily="18" charset="0"/>
                </a:rPr>
                <a:t>μ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8923" name="AutoShape 11"/>
          <p:cNvSpPr>
            <a:spLocks noChangeArrowheads="1"/>
          </p:cNvSpPr>
          <p:nvPr/>
        </p:nvSpPr>
        <p:spPr bwMode="auto">
          <a:xfrm rot="10800000">
            <a:off x="7182343" y="4166366"/>
            <a:ext cx="512762" cy="319088"/>
          </a:xfrm>
          <a:prstGeom prst="rightArrow">
            <a:avLst>
              <a:gd name="adj1" fmla="val 50000"/>
              <a:gd name="adj2" fmla="val 676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10800000">
            <a:off x="5540868" y="4156841"/>
            <a:ext cx="511175" cy="325438"/>
          </a:xfrm>
          <a:prstGeom prst="rightArrow">
            <a:avLst>
              <a:gd name="adj1" fmla="val 50000"/>
              <a:gd name="adj2" fmla="val 675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6101255" y="4156841"/>
            <a:ext cx="1031875" cy="339725"/>
          </a:xfrm>
          <a:prstGeom prst="rightArrow">
            <a:avLst>
              <a:gd name="adj1" fmla="val 50000"/>
              <a:gd name="adj2" fmla="val 6763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52400" y="2895600"/>
            <a:ext cx="2978150" cy="10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defRPr/>
            </a:pPr>
            <a:r>
              <a:rPr lang="en-US" sz="2000" baseline="30000" dirty="0">
                <a:latin typeface="+mn-lt"/>
              </a:rPr>
              <a:t> </a:t>
            </a:r>
            <a:r>
              <a:rPr lang="en-US" sz="2000" baseline="30000" dirty="0" smtClean="0">
                <a:latin typeface="+mn-lt"/>
              </a:rPr>
              <a:t>6</a:t>
            </a:r>
            <a:r>
              <a:rPr lang="en-US" sz="2000" dirty="0" smtClean="0">
                <a:latin typeface="+mn-lt"/>
              </a:rPr>
              <a:t>LiD/NH</a:t>
            </a:r>
            <a:r>
              <a:rPr lang="en-US" sz="2000" baseline="-25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 (d/p)</a:t>
            </a:r>
            <a:endParaRPr lang="en-US" sz="2000" baseline="-25000" dirty="0"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latin typeface="+mn-lt"/>
                <a:cs typeface="Times New Roman" pitchFamily="18" charset="0"/>
              </a:rPr>
              <a:t>50/90% pol.</a:t>
            </a:r>
            <a:endParaRPr lang="en-US" sz="2000" dirty="0">
              <a:latin typeface="+mn-lt"/>
            </a:endParaRPr>
          </a:p>
          <a:p>
            <a:pPr marL="236538" indent="-236538">
              <a:defRPr/>
            </a:pPr>
            <a:r>
              <a:rPr lang="en-US" sz="2000" dirty="0">
                <a:latin typeface="+mn-lt"/>
              </a:rPr>
              <a:t> 40/16% dil. </a:t>
            </a:r>
            <a:r>
              <a:rPr lang="en-US" sz="2000" dirty="0" smtClean="0">
                <a:latin typeface="+mn-lt"/>
              </a:rPr>
              <a:t>factor</a:t>
            </a:r>
            <a:endParaRPr lang="en-US" sz="2000" dirty="0">
              <a:latin typeface="+mn-lt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5486400"/>
            <a:ext cx="4134249" cy="111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ight Arrow 18"/>
          <p:cNvSpPr/>
          <p:nvPr/>
        </p:nvSpPr>
        <p:spPr>
          <a:xfrm>
            <a:off x="457200" y="5638800"/>
            <a:ext cx="3657600" cy="6370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Recontructed</a:t>
            </a:r>
            <a:r>
              <a:rPr lang="en-US" dirty="0" smtClean="0">
                <a:solidFill>
                  <a:schemeClr val="tx1"/>
                </a:solidFill>
              </a:rPr>
              <a:t> interaction vertices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compass-logo_125x12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2100"/>
            <a:ext cx="77247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51"/>
            <a:ext cx="990600" cy="990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81790" y="5936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 smtClean="0"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228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latin typeface="Arial Unicode MS" pitchFamily="34" charset="-128"/>
              </a:rPr>
              <a:t>Polarized target system</a:t>
            </a:r>
          </a:p>
        </p:txBody>
      </p:sp>
    </p:spTree>
    <p:extLst>
      <p:ext uri="{BB962C8B-B14F-4D97-AF65-F5344CB8AC3E}">
        <p14:creationId xmlns:p14="http://schemas.microsoft.com/office/powerpoint/2010/main" val="40673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helicity structure of the nucleon</a:t>
            </a: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fr-FR" sz="1800" smtClean="0"/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2" cstate="print"/>
          <a:srcRect r="829"/>
          <a:stretch>
            <a:fillRect/>
          </a:stretch>
        </p:blipFill>
        <p:spPr bwMode="auto">
          <a:xfrm>
            <a:off x="1143000" y="1524000"/>
            <a:ext cx="6858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4876800" y="1600200"/>
            <a:ext cx="3124200" cy="4495800"/>
          </a:xfrm>
          <a:prstGeom prst="rect">
            <a:avLst/>
          </a:prstGeom>
          <a:solidFill>
            <a:srgbClr val="DDDDDD">
              <a:alpha val="61960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3318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5466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/>
          <a:lstStyle/>
          <a:p>
            <a:r>
              <a:rPr lang="en-US" dirty="0" smtClean="0"/>
              <a:t>Spin: Static Quark model</a:t>
            </a:r>
          </a:p>
        </p:txBody>
      </p:sp>
      <p:sp>
        <p:nvSpPr>
          <p:cNvPr id="921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922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9221" name="Rounded Rectangle 100"/>
          <p:cNvSpPr>
            <a:spLocks noChangeArrowheads="1"/>
          </p:cNvSpPr>
          <p:nvPr/>
        </p:nvSpPr>
        <p:spPr bwMode="auto">
          <a:xfrm>
            <a:off x="685800" y="3886200"/>
            <a:ext cx="5245100" cy="7556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3319" name="TextBox 10"/>
          <p:cNvSpPr txBox="1">
            <a:spLocks noChangeArrowheads="1"/>
          </p:cNvSpPr>
          <p:nvPr/>
        </p:nvSpPr>
        <p:spPr bwMode="auto">
          <a:xfrm>
            <a:off x="420993" y="4978568"/>
            <a:ext cx="66656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6538" indent="-236538">
              <a:defRPr/>
            </a:pPr>
            <a:r>
              <a:rPr lang="en-US" sz="20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SQM: up and down quarks carry the nucleon spin</a:t>
            </a:r>
            <a:r>
              <a:rPr lang="en-US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en-US" sz="20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36538" indent="-236538">
              <a:defRPr/>
            </a:pPr>
            <a:r>
              <a:rPr lang="en-US" sz="20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EMC: Quarks spins contribute little (1987/88</a:t>
            </a:r>
            <a:r>
              <a:rPr lang="en-US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br>
              <a:rPr lang="en-US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el-GR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ΔΣ</a:t>
            </a:r>
            <a:r>
              <a:rPr lang="en-US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= 0.12</a:t>
            </a:r>
            <a:endParaRPr lang="en-US" sz="20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223" name="Picture 33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447800"/>
            <a:ext cx="767715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3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8100" y="4064000"/>
            <a:ext cx="360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39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2590800"/>
            <a:ext cx="54991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2895600"/>
            <a:ext cx="153035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9" descr="nucleon_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4B6B94"/>
              </a:clrFrom>
              <a:clrTo>
                <a:srgbClr val="4B6B94">
                  <a:alpha val="0"/>
                </a:srgbClr>
              </a:clrTo>
            </a:clrChange>
            <a:lum bright="20000" contrast="30000"/>
          </a:blip>
          <a:srcRect/>
          <a:stretch>
            <a:fillRect/>
          </a:stretch>
        </p:blipFill>
        <p:spPr bwMode="auto">
          <a:xfrm>
            <a:off x="7215188" y="4724400"/>
            <a:ext cx="15335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Where is the proton spin?</a:t>
            </a:r>
          </a:p>
        </p:txBody>
      </p:sp>
      <p:sp>
        <p:nvSpPr>
          <p:cNvPr id="29701" name="AutoShape 4"/>
          <p:cNvSpPr>
            <a:spLocks noChangeArrowheads="1"/>
          </p:cNvSpPr>
          <p:nvPr/>
        </p:nvSpPr>
        <p:spPr bwMode="auto">
          <a:xfrm>
            <a:off x="1398588" y="1898650"/>
            <a:ext cx="6345237" cy="121443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3402013" y="3743325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5021263" y="3698875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6327775" y="3743325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3222625" y="5041900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small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243925" y="5041900"/>
            <a:ext cx="1826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 smtClean="0"/>
              <a:t>smallish, </a:t>
            </a:r>
            <a:br>
              <a:rPr lang="en-US" dirty="0" smtClean="0"/>
            </a:br>
            <a:r>
              <a:rPr lang="en-US" dirty="0" smtClean="0"/>
              <a:t>till </a:t>
            </a:r>
            <a:r>
              <a:rPr lang="en-US" dirty="0"/>
              <a:t>poorly </a:t>
            </a:r>
            <a:r>
              <a:rPr lang="en-US" dirty="0" smtClean="0"/>
              <a:t>known</a:t>
            </a:r>
            <a:endParaRPr lang="en-US" dirty="0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192838" y="50419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unknown</a:t>
            </a:r>
            <a:endParaRPr lang="en-US" baseline="30000"/>
          </a:p>
        </p:txBody>
      </p:sp>
      <p:pic>
        <p:nvPicPr>
          <p:cNvPr id="29708" name="Picture 1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2178050"/>
            <a:ext cx="39766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0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457200" y="143635"/>
            <a:ext cx="8001000" cy="792163"/>
          </a:xfrm>
        </p:spPr>
        <p:txBody>
          <a:bodyPr/>
          <a:lstStyle/>
          <a:p>
            <a:r>
              <a:rPr lang="en-GB" dirty="0" err="1" smtClean="0"/>
              <a:t>Asymmerties</a:t>
            </a:r>
            <a:r>
              <a:rPr lang="en-GB" dirty="0" smtClean="0"/>
              <a:t> &amp; SF</a:t>
            </a:r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fr-FR" sz="1800" smtClean="0"/>
          </a:p>
        </p:txBody>
      </p:sp>
      <p:sp>
        <p:nvSpPr>
          <p:cNvPr id="45071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fr-FR" smtClean="0"/>
          </a:p>
        </p:txBody>
      </p:sp>
      <p:sp>
        <p:nvSpPr>
          <p:cNvPr id="15" name="TextBox 14"/>
          <p:cNvSpPr txBox="1"/>
          <p:nvPr/>
        </p:nvSpPr>
        <p:spPr>
          <a:xfrm>
            <a:off x="556229" y="1493785"/>
            <a:ext cx="71678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longitudinal double-spin x-sect. asymmetries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170" y="6889437"/>
            <a:ext cx="3298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inclusive scattering: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36432" y="2038667"/>
            <a:ext cx="1533388" cy="872828"/>
            <a:chOff x="357691" y="2450914"/>
            <a:chExt cx="1533388" cy="872828"/>
          </a:xfrm>
        </p:grpSpPr>
        <p:pic>
          <p:nvPicPr>
            <p:cNvPr id="17" name="Picture 13" descr="g_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691" y="2450914"/>
              <a:ext cx="1533387" cy="36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3" descr="g_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692" y="2963528"/>
              <a:ext cx="1533387" cy="36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991764" y="2929142"/>
              <a:ext cx="1958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tx2">
                      <a:lumMod val="75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+</a:t>
              </a:r>
            </a:p>
          </p:txBody>
        </p:sp>
      </p:grp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0" y="2001604"/>
            <a:ext cx="5884666" cy="112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73" y="3408703"/>
            <a:ext cx="2716392" cy="103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2498" y="4869160"/>
            <a:ext cx="346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2913">
              <a:tabLst>
                <a:tab pos="633413" algn="l"/>
              </a:tabLst>
            </a:pPr>
            <a:r>
              <a:rPr lang="en-GB" sz="2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:	dilution factor</a:t>
            </a:r>
          </a:p>
          <a:p>
            <a:pPr defTabSz="442913">
              <a:tabLst>
                <a:tab pos="633413" algn="l"/>
              </a:tabLst>
            </a:pPr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depolarisation factor</a:t>
            </a:r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defTabSz="442913">
              <a:tabLst>
                <a:tab pos="633413" algn="l"/>
              </a:tabLst>
            </a:pPr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l-GR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μ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	beam polarisation</a:t>
            </a:r>
          </a:p>
          <a:p>
            <a:pPr defTabSz="442913">
              <a:tabLst>
                <a:tab pos="633413" algn="l"/>
              </a:tabLst>
            </a:pPr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GB" sz="20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	target polarisation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520" y="5156529"/>
            <a:ext cx="4663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 defTabSz="442913">
              <a:tabLst>
                <a:tab pos="633413" algn="l"/>
              </a:tabLst>
            </a:pPr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Bjorken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x, fraction of nucleon           momentum carried by struck </a:t>
            </a:r>
            <a:b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quark in inf. mom. frame</a:t>
            </a:r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41783" y="3091413"/>
            <a:ext cx="2857500" cy="1997353"/>
            <a:chOff x="1115616" y="2911495"/>
            <a:chExt cx="2857500" cy="2182019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592" b="50000"/>
            <a:stretch/>
          </p:blipFill>
          <p:spPr bwMode="auto">
            <a:xfrm>
              <a:off x="1115616" y="2911495"/>
              <a:ext cx="2857500" cy="218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91365" y="4908848"/>
              <a:ext cx="28175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918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ChangeArrowheads="1"/>
          </p:cNvSpPr>
          <p:nvPr/>
        </p:nvSpPr>
        <p:spPr bwMode="auto">
          <a:xfrm>
            <a:off x="152400" y="3733800"/>
            <a:ext cx="3733800" cy="1295400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1106214" y="110359"/>
            <a:ext cx="7391400" cy="792163"/>
          </a:xfrm>
        </p:spPr>
        <p:txBody>
          <a:bodyPr/>
          <a:lstStyle/>
          <a:p>
            <a:r>
              <a:rPr lang="en-GB" dirty="0" smtClean="0"/>
              <a:t>Structure function g</a:t>
            </a:r>
            <a:r>
              <a:rPr lang="en-GB" baseline="-25000" dirty="0" smtClean="0"/>
              <a:t>1</a:t>
            </a:r>
            <a:r>
              <a:rPr lang="en-GB" dirty="0" smtClean="0"/>
              <a:t>(x,Q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5814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very precise data</a:t>
            </a:r>
          </a:p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only COMPASS for </a:t>
            </a:r>
            <a:br>
              <a:rPr lang="en-GB" sz="2400" dirty="0" smtClean="0">
                <a:cs typeface="Arial" charset="0"/>
              </a:rPr>
            </a:br>
            <a:r>
              <a:rPr lang="en-GB" sz="2400" dirty="0" smtClean="0">
                <a:cs typeface="Arial" charset="0"/>
              </a:rPr>
              <a:t>x &lt; 0.01 (Q</a:t>
            </a:r>
            <a:r>
              <a:rPr lang="en-GB" sz="2400" baseline="30000" dirty="0" smtClean="0">
                <a:cs typeface="Arial" charset="0"/>
              </a:rPr>
              <a:t>2 </a:t>
            </a:r>
            <a:r>
              <a:rPr lang="en-GB" sz="2400" dirty="0" smtClean="0">
                <a:cs typeface="Arial" charset="0"/>
              </a:rPr>
              <a:t>&gt; 1)</a:t>
            </a:r>
          </a:p>
          <a:p>
            <a:pPr>
              <a:buFontTx/>
              <a:buChar char="•"/>
              <a:defRPr/>
            </a:pPr>
            <a:endParaRPr lang="en-GB" sz="2400" dirty="0" smtClean="0"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n-GB" sz="2400" dirty="0" smtClean="0">
                <a:cs typeface="Arial" charset="0"/>
              </a:rPr>
              <a:t>deuteron data:</a:t>
            </a:r>
          </a:p>
          <a:p>
            <a:pPr marL="457200" lvl="1" indent="0"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cs typeface="Times New Roman"/>
              </a:rPr>
              <a:t>Δ</a:t>
            </a:r>
            <a:r>
              <a:rPr lang="el-GR" sz="2000" dirty="0" smtClean="0">
                <a:solidFill>
                  <a:srgbClr val="FF0000"/>
                </a:solidFill>
                <a:cs typeface="Times New Roman"/>
              </a:rPr>
              <a:t>Σ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=</a:t>
            </a:r>
            <a:br>
              <a:rPr lang="en-US" sz="2000" dirty="0" smtClean="0">
                <a:solidFill>
                  <a:srgbClr val="FF0000"/>
                </a:solidFill>
                <a:cs typeface="Arial" charset="0"/>
              </a:rPr>
            </a:b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    0.33</a:t>
            </a:r>
            <a:r>
              <a:rPr lang="en-US" sz="2000" dirty="0" smtClean="0">
                <a:solidFill>
                  <a:srgbClr val="FF0000"/>
                </a:solidFill>
                <a:cs typeface="Times New Roman"/>
              </a:rPr>
              <a:t>±0.03±0.05</a:t>
            </a:r>
          </a:p>
          <a:p>
            <a:pPr marL="457200" lvl="1" indent="0">
              <a:buNone/>
              <a:defRPr/>
            </a:pPr>
            <a:r>
              <a:rPr lang="en-US" sz="2000" dirty="0" err="1" smtClean="0">
                <a:cs typeface="Times New Roman"/>
              </a:rPr>
              <a:t>Δs+Δs</a:t>
            </a:r>
            <a:r>
              <a:rPr lang="en-US" sz="2000" dirty="0" smtClean="0">
                <a:cs typeface="Times New Roman"/>
              </a:rPr>
              <a:t>=</a:t>
            </a:r>
            <a:br>
              <a:rPr lang="en-US" sz="2000" dirty="0" smtClean="0">
                <a:cs typeface="Times New Roman"/>
              </a:rPr>
            </a:br>
            <a:r>
              <a:rPr lang="en-US" sz="2000" dirty="0" smtClean="0">
                <a:cs typeface="Times New Roman"/>
              </a:rPr>
              <a:t>   −0.08±0.01±0.02</a:t>
            </a:r>
          </a:p>
          <a:p>
            <a:pPr marL="0" indent="0">
              <a:buNone/>
              <a:defRPr/>
            </a:pPr>
            <a:endParaRPr lang="en-GB" sz="2400" dirty="0" smtClean="0">
              <a:cs typeface="Arial" charset="0"/>
            </a:endParaRPr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fr-FR" sz="180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3868738" y="1219200"/>
            <a:ext cx="5275262" cy="5421313"/>
            <a:chOff x="3868738" y="1219200"/>
            <a:chExt cx="5275262" cy="5421313"/>
          </a:xfrm>
        </p:grpSpPr>
        <p:pic>
          <p:nvPicPr>
            <p:cNvPr id="15374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68738" y="1219200"/>
              <a:ext cx="5248275" cy="302895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pic>
          <p:nvPicPr>
            <p:cNvPr id="15370" name="Picture 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3825" y="3649663"/>
              <a:ext cx="5210175" cy="299085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6400800" y="1447800"/>
              <a:ext cx="571500" cy="457200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  <a:endParaRPr lang="en-GB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448425" y="3825875"/>
              <a:ext cx="571500" cy="457200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</a:t>
              </a:r>
              <a:endParaRPr lang="en-GB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367" name="Date Placeholder 1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fr-FR" smtClean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475656" y="4509120"/>
            <a:ext cx="10801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42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compass.cern.ch/compass/results/2013/april_a1/WorldData_LSS_NLO_p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06500"/>
            <a:ext cx="4651364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en-US" smtClean="0"/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en-US" smtClean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title"/>
          </p:nvPr>
        </p:nvSpPr>
        <p:spPr>
          <a:xfrm>
            <a:off x="791580" y="204952"/>
            <a:ext cx="1907561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i="1" kern="0" dirty="0">
                <a:solidFill>
                  <a:schemeClr val="tx2"/>
                </a:solidFill>
              </a:rPr>
              <a:t>F</a:t>
            </a:r>
            <a:r>
              <a:rPr lang="en-US" sz="3200" i="1" kern="0" baseline="-25000" dirty="0">
                <a:solidFill>
                  <a:schemeClr val="tx2"/>
                </a:solidFill>
              </a:rPr>
              <a:t>2</a:t>
            </a:r>
            <a:r>
              <a:rPr lang="en-US" sz="3200" i="1" kern="0" dirty="0">
                <a:solidFill>
                  <a:schemeClr val="tx2"/>
                </a:solidFill>
              </a:rPr>
              <a:t>(x,Q</a:t>
            </a:r>
            <a:r>
              <a:rPr lang="en-US" sz="3200" i="1" kern="0" baseline="30000" dirty="0">
                <a:solidFill>
                  <a:schemeClr val="tx2"/>
                </a:solidFill>
              </a:rPr>
              <a:t>2</a:t>
            </a:r>
            <a:r>
              <a:rPr lang="en-US" sz="3200" i="1" kern="0" dirty="0">
                <a:solidFill>
                  <a:schemeClr val="tx2"/>
                </a:solidFill>
              </a:rPr>
              <a:t>)</a:t>
            </a:r>
            <a:r>
              <a:rPr lang="en-US" i="1" dirty="0" smtClean="0"/>
              <a:t>     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1206500"/>
            <a:ext cx="4516438" cy="5264150"/>
            <a:chOff x="4527550" y="1223963"/>
            <a:chExt cx="4516438" cy="5264150"/>
          </a:xfrm>
        </p:grpSpPr>
        <p:pic>
          <p:nvPicPr>
            <p:cNvPr id="471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-1987" r="-6667"/>
            <a:stretch>
              <a:fillRect/>
            </a:stretch>
          </p:blipFill>
          <p:spPr bwMode="auto">
            <a:xfrm>
              <a:off x="4527550" y="1223963"/>
              <a:ext cx="4516438" cy="526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4" name="Isosceles Triangle 8"/>
            <p:cNvSpPr>
              <a:spLocks noChangeArrowheads="1"/>
            </p:cNvSpPr>
            <p:nvPr/>
          </p:nvSpPr>
          <p:spPr bwMode="auto">
            <a:xfrm>
              <a:off x="5060950" y="4091767"/>
              <a:ext cx="1466850" cy="1946984"/>
            </a:xfrm>
            <a:prstGeom prst="triangle">
              <a:avLst>
                <a:gd name="adj" fmla="val 0"/>
              </a:avLst>
            </a:prstGeom>
            <a:solidFill>
              <a:srgbClr val="00B050">
                <a:alpha val="47842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8172400" y="9779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cs typeface="Arial" pitchFamily="34" charset="0"/>
              </a:rPr>
              <a:t>p</a:t>
            </a:r>
            <a:endParaRPr lang="en-GB" baseline="30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43488" y="228600"/>
            <a:ext cx="204372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kumimoji="0" lang="en-US" sz="3200" b="0" i="1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(x,Q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2743200" y="304800"/>
            <a:ext cx="1700524" cy="399477"/>
            <a:chOff x="2057400" y="457200"/>
            <a:chExt cx="2209800" cy="519113"/>
          </a:xfrm>
        </p:grpSpPr>
        <p:pic>
          <p:nvPicPr>
            <p:cNvPr id="12" name="Picture 13" descr="g_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57400" y="457200"/>
              <a:ext cx="22098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3133726" y="638176"/>
              <a:ext cx="45719" cy="157162"/>
            </a:xfrm>
            <a:prstGeom prst="rect">
              <a:avLst/>
            </a:prstGeom>
            <a:solidFill>
              <a:srgbClr val="3B2B8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5" name="Picture 13" descr="g_e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304800"/>
            <a:ext cx="1700524" cy="39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93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5"/>
          <p:cNvSpPr>
            <a:spLocks noChangeArrowheads="1"/>
          </p:cNvSpPr>
          <p:nvPr/>
        </p:nvSpPr>
        <p:spPr bwMode="auto">
          <a:xfrm>
            <a:off x="4217963" y="5373216"/>
            <a:ext cx="4344435" cy="86409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pic>
        <p:nvPicPr>
          <p:cNvPr id="23557" name="Picture 2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385888"/>
            <a:ext cx="2281238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82600" y="1517650"/>
            <a:ext cx="37163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indent="2317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first moment </a:t>
            </a:r>
            <a:r>
              <a:rPr lang="en-US" sz="2400" i="1" dirty="0">
                <a:latin typeface="+mn-lt"/>
                <a:sym typeface="Symbol"/>
              </a:rPr>
              <a:t></a:t>
            </a:r>
            <a:r>
              <a:rPr lang="en-US" sz="2400" baseline="-25000" dirty="0">
                <a:latin typeface="+mn-lt"/>
                <a:sym typeface="Symbol"/>
              </a:rPr>
              <a:t>1</a:t>
            </a:r>
            <a:r>
              <a:rPr lang="en-US" sz="2400" i="1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of </a:t>
            </a:r>
            <a:r>
              <a:rPr lang="en-US" sz="2400" i="1" dirty="0">
                <a:cs typeface="Arial" pitchFamily="34" charset="0"/>
              </a:rPr>
              <a:t>g</a:t>
            </a:r>
            <a:r>
              <a:rPr lang="en-US" sz="2400" baseline="-25000" dirty="0">
                <a:cs typeface="Arial" pitchFamily="34" charset="0"/>
              </a:rPr>
              <a:t>1 </a:t>
            </a:r>
            <a:r>
              <a:rPr lang="en-US" sz="2400" dirty="0">
                <a:cs typeface="Arial" pitchFamily="34" charset="0"/>
              </a:rPr>
              <a:t>with</a:t>
            </a:r>
            <a:endParaRPr lang="en-US" sz="2400" dirty="0">
              <a:latin typeface="+mn-lt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3750" y="2228850"/>
            <a:ext cx="8112125" cy="844550"/>
            <a:chOff x="793750" y="2228850"/>
            <a:chExt cx="8112125" cy="844550"/>
          </a:xfrm>
        </p:grpSpPr>
        <p:sp>
          <p:nvSpPr>
            <p:cNvPr id="23569" name="Rounded Rectangle 25"/>
            <p:cNvSpPr>
              <a:spLocks noChangeArrowheads="1"/>
            </p:cNvSpPr>
            <p:nvPr/>
          </p:nvSpPr>
          <p:spPr bwMode="auto">
            <a:xfrm>
              <a:off x="793750" y="2228850"/>
              <a:ext cx="8112125" cy="84455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3570" name="Picture 30" descr="txp_fig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250" y="2228850"/>
              <a:ext cx="7434480" cy="818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0" name="Group 34"/>
          <p:cNvGrpSpPr>
            <a:grpSpLocks/>
          </p:cNvGrpSpPr>
          <p:nvPr/>
        </p:nvGrpSpPr>
        <p:grpSpPr bwMode="auto">
          <a:xfrm>
            <a:off x="927100" y="3473450"/>
            <a:ext cx="7577138" cy="1462088"/>
            <a:chOff x="612083" y="3675159"/>
            <a:chExt cx="7577827" cy="1461991"/>
          </a:xfrm>
        </p:grpSpPr>
        <p:sp>
          <p:nvSpPr>
            <p:cNvPr id="23562" name="AutoShape 11"/>
            <p:cNvSpPr>
              <a:spLocks noChangeArrowheads="1"/>
            </p:cNvSpPr>
            <p:nvPr/>
          </p:nvSpPr>
          <p:spPr bwMode="auto">
            <a:xfrm rot="10800000" flipV="1">
              <a:off x="2964961" y="4485347"/>
              <a:ext cx="1644650" cy="570167"/>
            </a:xfrm>
            <a:prstGeom prst="wedgeRoundRectCallout">
              <a:avLst>
                <a:gd name="adj1" fmla="val 77139"/>
                <a:gd name="adj2" fmla="val -70977"/>
                <a:gd name="adj3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/>
              <a:endParaRPr lang="en-US"/>
            </a:p>
          </p:txBody>
        </p:sp>
        <p:sp>
          <p:nvSpPr>
            <p:cNvPr id="23563" name="AutoShape 12"/>
            <p:cNvSpPr>
              <a:spLocks noChangeArrowheads="1"/>
            </p:cNvSpPr>
            <p:nvPr/>
          </p:nvSpPr>
          <p:spPr bwMode="auto">
            <a:xfrm rot="10800000" flipH="1" flipV="1">
              <a:off x="5283200" y="4495800"/>
              <a:ext cx="1712913" cy="577850"/>
            </a:xfrm>
            <a:prstGeom prst="wedgeRoundRectCallout">
              <a:avLst>
                <a:gd name="adj1" fmla="val -65324"/>
                <a:gd name="adj2" fmla="val -58731"/>
                <a:gd name="adj3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564" name="Text Box 13"/>
            <p:cNvSpPr txBox="1">
              <a:spLocks noChangeArrowheads="1"/>
            </p:cNvSpPr>
            <p:nvPr/>
          </p:nvSpPr>
          <p:spPr bwMode="auto">
            <a:xfrm>
              <a:off x="2927350" y="4422749"/>
              <a:ext cx="1690040" cy="64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dirty="0"/>
                <a:t>Neutron decay</a:t>
              </a:r>
            </a:p>
            <a:p>
              <a:pPr eaLnBrk="1" hangingPunct="1"/>
              <a:r>
                <a:rPr lang="en-US" dirty="0"/>
                <a:t>      </a:t>
              </a:r>
              <a:r>
                <a:rPr lang="en-US" b="1" dirty="0"/>
                <a:t>a</a:t>
              </a:r>
              <a:r>
                <a:rPr lang="en-US" b="1" baseline="-25000" dirty="0"/>
                <a:t>3</a:t>
              </a:r>
              <a:r>
                <a:rPr lang="en-US" b="1" dirty="0"/>
                <a:t> = </a:t>
              </a:r>
              <a:r>
                <a:rPr lang="en-US" b="1" dirty="0" smtClean="0"/>
                <a:t>|</a:t>
              </a:r>
              <a:r>
                <a:rPr lang="en-US" b="1" dirty="0" err="1" smtClean="0"/>
                <a:t>g</a:t>
              </a:r>
              <a:r>
                <a:rPr lang="en-US" b="1" baseline="-25000" dirty="0" err="1" smtClean="0"/>
                <a:t>a</a:t>
              </a:r>
              <a:r>
                <a:rPr lang="en-US" b="1" dirty="0" smtClean="0"/>
                <a:t>/</a:t>
              </a:r>
              <a:r>
                <a:rPr lang="en-US" b="1" dirty="0" err="1" smtClean="0"/>
                <a:t>g</a:t>
              </a:r>
              <a:r>
                <a:rPr lang="en-US" b="1" baseline="-25000" dirty="0" err="1" smtClean="0"/>
                <a:t>v</a:t>
              </a:r>
              <a:r>
                <a:rPr lang="en-US" b="1" dirty="0" smtClean="0"/>
                <a:t>|</a:t>
              </a:r>
              <a:endParaRPr lang="en-US" b="1" dirty="0"/>
            </a:p>
          </p:txBody>
        </p:sp>
        <p:sp>
          <p:nvSpPr>
            <p:cNvPr id="23565" name="Text Box 14"/>
            <p:cNvSpPr txBox="1">
              <a:spLocks noChangeArrowheads="1"/>
            </p:cNvSpPr>
            <p:nvPr/>
          </p:nvSpPr>
          <p:spPr bwMode="auto">
            <a:xfrm>
              <a:off x="5327650" y="4495800"/>
              <a:ext cx="17208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Hyperon decay</a:t>
              </a:r>
            </a:p>
            <a:p>
              <a:pPr eaLnBrk="1" hangingPunct="1"/>
              <a:r>
                <a:rPr lang="en-US"/>
                <a:t>       (</a:t>
              </a:r>
              <a:r>
                <a:rPr lang="en-US" b="1"/>
                <a:t>3F-D)/3</a:t>
              </a:r>
            </a:p>
          </p:txBody>
        </p:sp>
        <p:sp>
          <p:nvSpPr>
            <p:cNvPr id="23566" name="AutoShape 15"/>
            <p:cNvSpPr>
              <a:spLocks noChangeArrowheads="1"/>
            </p:cNvSpPr>
            <p:nvPr/>
          </p:nvSpPr>
          <p:spPr bwMode="auto">
            <a:xfrm rot="5400000" flipH="1" flipV="1">
              <a:off x="7521574" y="4435476"/>
              <a:ext cx="563562" cy="773110"/>
            </a:xfrm>
            <a:prstGeom prst="wedgeRoundRectCallout">
              <a:avLst>
                <a:gd name="adj1" fmla="val 84222"/>
                <a:gd name="adj2" fmla="val -57963"/>
                <a:gd name="adj3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pPr algn="ctr"/>
              <a:endParaRPr lang="en-US"/>
            </a:p>
          </p:txBody>
        </p:sp>
        <p:sp>
          <p:nvSpPr>
            <p:cNvPr id="23567" name="Text Box 16"/>
            <p:cNvSpPr txBox="1">
              <a:spLocks noChangeArrowheads="1"/>
            </p:cNvSpPr>
            <p:nvPr/>
          </p:nvSpPr>
          <p:spPr bwMode="auto">
            <a:xfrm>
              <a:off x="7550150" y="4629150"/>
              <a:ext cx="46037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>
                  <a:cs typeface="Arial" pitchFamily="34" charset="0"/>
                </a:rPr>
                <a:t>∆</a:t>
              </a:r>
              <a:r>
                <a:rPr lang="el-GR" b="1">
                  <a:cs typeface="Arial" pitchFamily="34" charset="0"/>
                </a:rPr>
                <a:t>Σ</a:t>
              </a:r>
            </a:p>
          </p:txBody>
        </p:sp>
        <p:pic>
          <p:nvPicPr>
            <p:cNvPr id="23568" name="Picture 32" descr="txp_fig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83" y="3675159"/>
              <a:ext cx="7373732" cy="815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 rules for </a:t>
            </a:r>
            <a:r>
              <a:rPr lang="en-US" i="1" dirty="0" smtClean="0"/>
              <a:t>g</a:t>
            </a:r>
            <a:r>
              <a:rPr lang="en-US" baseline="-25000" dirty="0" smtClean="0"/>
              <a:t>1</a:t>
            </a:r>
            <a:endParaRPr lang="en-US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501625" y="5569373"/>
            <a:ext cx="267053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indent="231775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b="1" dirty="0" err="1">
                <a:solidFill>
                  <a:schemeClr val="accent2"/>
                </a:solidFill>
              </a:rPr>
              <a:t>B</a:t>
            </a:r>
            <a:r>
              <a:rPr lang="en-US" sz="2400" b="1" dirty="0" err="1" smtClean="0">
                <a:solidFill>
                  <a:schemeClr val="accent2"/>
                </a:solidFill>
              </a:rPr>
              <a:t>jorken</a:t>
            </a:r>
            <a:r>
              <a:rPr lang="en-US" sz="2400" b="1" dirty="0" smtClean="0">
                <a:solidFill>
                  <a:schemeClr val="accent2"/>
                </a:solidFill>
              </a:rPr>
              <a:t> sum rule:</a:t>
            </a:r>
            <a:endParaRPr lang="en-US" sz="2400" b="1" dirty="0">
              <a:cs typeface="Arial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00" y="5254741"/>
            <a:ext cx="3655715" cy="99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054612" y="6648"/>
            <a:ext cx="7650444" cy="902072"/>
          </a:xfrm>
        </p:spPr>
        <p:txBody>
          <a:bodyPr/>
          <a:lstStyle/>
          <a:p>
            <a:pPr algn="l"/>
            <a:r>
              <a:rPr lang="en-GB" dirty="0" smtClean="0"/>
              <a:t>Sum rules</a:t>
            </a:r>
            <a:endParaRPr lang="de-DE" dirty="0" smtClean="0"/>
          </a:p>
        </p:txBody>
      </p:sp>
      <p:pic>
        <p:nvPicPr>
          <p:cNvPr id="5120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80888"/>
            <a:ext cx="6426165" cy="4354301"/>
          </a:xfrm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21" y="5146917"/>
            <a:ext cx="3690060" cy="58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99338"/>
            <a:ext cx="3845883" cy="8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690036"/>
            <a:ext cx="4165290" cy="4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08" y="6058706"/>
            <a:ext cx="177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4612" y="6070374"/>
            <a:ext cx="22196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from neutron </a:t>
            </a:r>
            <a:r>
              <a:rPr lang="el-GR" dirty="0">
                <a:latin typeface="+mn-lt"/>
              </a:rPr>
              <a:t>β</a:t>
            </a:r>
            <a:r>
              <a:rPr lang="en-US" dirty="0">
                <a:latin typeface="+mn-lt"/>
              </a:rPr>
              <a:t> decay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 rot="5400000">
            <a:off x="6086994" y="2202038"/>
            <a:ext cx="1886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C00000"/>
                </a:solidFill>
              </a:rPr>
              <a:t>PLB 690 (2010) 466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7885112" cy="914400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COMPASS: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Q</a:t>
            </a:r>
            <a:r>
              <a:rPr lang="en-US" sz="2800" b="1" dirty="0">
                <a:solidFill>
                  <a:srgbClr val="009900"/>
                </a:solidFill>
              </a:rPr>
              <a:t>C</a:t>
            </a:r>
            <a:r>
              <a:rPr lang="en-US" sz="2800" b="1" dirty="0">
                <a:solidFill>
                  <a:schemeClr val="accent2"/>
                </a:solidFill>
              </a:rPr>
              <a:t>D </a:t>
            </a:r>
            <a:r>
              <a:rPr lang="en-US" sz="2800" b="1" dirty="0">
                <a:solidFill>
                  <a:schemeClr val="tx1"/>
                </a:solidFill>
              </a:rPr>
              <a:t>structure of </a:t>
            </a:r>
            <a:r>
              <a:rPr lang="en-US" sz="2800" b="1" dirty="0" smtClean="0">
                <a:solidFill>
                  <a:schemeClr val="tx1"/>
                </a:solidFill>
              </a:rPr>
              <a:t>hadrons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data taking since 2002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4537" y="1216026"/>
            <a:ext cx="4967288" cy="558151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defTabSz="169863"/>
            <a:r>
              <a:rPr lang="en-US" sz="2800" dirty="0">
                <a:solidFill>
                  <a:schemeClr val="accent2"/>
                </a:solidFill>
                <a:latin typeface="+mj-lt"/>
              </a:rPr>
              <a:t>nucleon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spin-structure (</a:t>
            </a:r>
            <a:r>
              <a:rPr lang="el-GR" sz="2800" dirty="0" smtClean="0">
                <a:solidFill>
                  <a:schemeClr val="accent2"/>
                </a:solidFill>
                <a:latin typeface="+mj-lt"/>
              </a:rPr>
              <a:t>μ</a:t>
            </a:r>
            <a:r>
              <a:rPr lang="en-GB" sz="2800" dirty="0" smtClean="0">
                <a:solidFill>
                  <a:schemeClr val="accent2"/>
                </a:solidFill>
                <a:latin typeface="+mj-lt"/>
              </a:rPr>
              <a:t>)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>
                <a:latin typeface="+mj-lt"/>
              </a:rPr>
              <a:t>helicity distributions of </a:t>
            </a:r>
            <a:r>
              <a:rPr lang="en-US" sz="2400" dirty="0">
                <a:latin typeface="+mj-lt"/>
              </a:rPr>
              <a:t>g</a:t>
            </a:r>
            <a:r>
              <a:rPr lang="en-US" sz="2400" dirty="0" smtClean="0">
                <a:latin typeface="+mj-lt"/>
              </a:rPr>
              <a:t>luons </a:t>
            </a:r>
            <a:r>
              <a:rPr lang="en-US" sz="2400" dirty="0">
                <a:latin typeface="+mj-lt"/>
              </a:rPr>
              <a:t>and quarks</a:t>
            </a: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transverse spin </a:t>
            </a:r>
            <a:r>
              <a:rPr lang="en-US" sz="2400" dirty="0">
                <a:latin typeface="+mj-lt"/>
              </a:rPr>
              <a:t>structure</a:t>
            </a: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3D structure of the nucleon</a:t>
            </a:r>
            <a:endParaRPr lang="en-US" sz="2400" dirty="0">
              <a:latin typeface="+mj-lt"/>
            </a:endParaRPr>
          </a:p>
          <a:p>
            <a:pPr defTabSz="169863"/>
            <a:r>
              <a:rPr lang="en-US" sz="2800" dirty="0">
                <a:solidFill>
                  <a:schemeClr val="accent2"/>
                </a:solidFill>
                <a:latin typeface="+mj-lt"/>
              </a:rPr>
              <a:t>hadron 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spectroscopy (p, </a:t>
            </a:r>
            <a:r>
              <a:rPr lang="el-GR" sz="2800" dirty="0" smtClean="0">
                <a:solidFill>
                  <a:schemeClr val="accent2"/>
                </a:solidFill>
                <a:latin typeface="+mj-lt"/>
              </a:rPr>
              <a:t>π</a:t>
            </a:r>
            <a:r>
              <a:rPr lang="en-GB" sz="2800" dirty="0" smtClean="0">
                <a:solidFill>
                  <a:schemeClr val="accent2"/>
                </a:solidFill>
                <a:latin typeface="+mj-lt"/>
              </a:rPr>
              <a:t>, K)</a:t>
            </a:r>
            <a:endParaRPr lang="en-US" sz="2800" dirty="0" smtClean="0">
              <a:solidFill>
                <a:schemeClr val="accent2"/>
              </a:solidFill>
              <a:latin typeface="+mj-lt"/>
            </a:endParaRP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light mesons,  glue-balls </a:t>
            </a: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exotic mesons</a:t>
            </a:r>
            <a:endParaRPr lang="en-US" sz="2400" dirty="0">
              <a:latin typeface="+mj-lt"/>
            </a:endParaRP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err="1">
                <a:latin typeface="+mj-lt"/>
              </a:rPr>
              <a:t>polarisability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of pion </a:t>
            </a:r>
            <a:r>
              <a:rPr lang="en-US" sz="2400" dirty="0">
                <a:latin typeface="+mj-lt"/>
              </a:rPr>
              <a:t>and </a:t>
            </a:r>
            <a:r>
              <a:rPr lang="en-US" sz="2400" dirty="0" smtClean="0">
                <a:latin typeface="+mj-lt"/>
              </a:rPr>
              <a:t>kaon</a:t>
            </a:r>
          </a:p>
          <a:p>
            <a:pPr defTabSz="169863"/>
            <a:r>
              <a:rPr lang="en-US" sz="2800" dirty="0">
                <a:solidFill>
                  <a:schemeClr val="accent2"/>
                </a:solidFill>
                <a:latin typeface="+mj-lt"/>
              </a:rPr>
              <a:t>m</a:t>
            </a: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embers:</a:t>
            </a:r>
          </a:p>
          <a:p>
            <a:pPr lvl="1" defTabSz="169863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220 </a:t>
            </a:r>
            <a:r>
              <a:rPr lang="en-US" sz="2400" dirty="0">
                <a:latin typeface="+mj-lt"/>
              </a:rPr>
              <a:t>physicists,  </a:t>
            </a: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23 </a:t>
            </a:r>
            <a:r>
              <a:rPr lang="en-US" sz="2400" dirty="0">
                <a:latin typeface="+mj-lt"/>
              </a:rPr>
              <a:t>institutes, </a:t>
            </a:r>
            <a:br>
              <a:rPr lang="en-US" sz="2400" dirty="0">
                <a:latin typeface="+mj-lt"/>
              </a:rPr>
            </a:br>
            <a:r>
              <a:rPr lang="en-US" sz="2400" dirty="0" smtClean="0">
                <a:latin typeface="+mj-lt"/>
              </a:rPr>
              <a:t>13 </a:t>
            </a:r>
            <a:r>
              <a:rPr lang="en-US" sz="2400" dirty="0" smtClean="0">
                <a:latin typeface="+mj-lt"/>
              </a:rPr>
              <a:t>countries</a:t>
            </a:r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pPr lvl="1" defTabSz="169863">
              <a:buFont typeface="Arial" pitchFamily="34" charset="0"/>
              <a:buChar char="•"/>
            </a:pPr>
            <a:endParaRPr lang="en-US" sz="2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49860" name="Picture 4" descr="rich"/>
          <p:cNvPicPr>
            <a:picLocks noChangeAspect="1" noChangeArrowheads="1"/>
          </p:cNvPicPr>
          <p:nvPr/>
        </p:nvPicPr>
        <p:blipFill>
          <a:blip r:embed="rId2">
            <a:lum bright="36000"/>
          </a:blip>
          <a:srcRect/>
          <a:stretch>
            <a:fillRect/>
          </a:stretch>
        </p:blipFill>
        <p:spPr bwMode="auto">
          <a:xfrm>
            <a:off x="5473016" y="914400"/>
            <a:ext cx="370295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3" name="Picture 7" descr="COMPASS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58" t="5420" b="4866"/>
          <a:stretch>
            <a:fillRect/>
          </a:stretch>
        </p:blipFill>
        <p:spPr bwMode="auto">
          <a:xfrm>
            <a:off x="3352800" y="3257550"/>
            <a:ext cx="64103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4" name="Text Box 8"/>
          <p:cNvSpPr txBox="1">
            <a:spLocks noChangeArrowheads="1"/>
          </p:cNvSpPr>
          <p:nvPr/>
        </p:nvSpPr>
        <p:spPr bwMode="auto">
          <a:xfrm>
            <a:off x="7010254" y="6308725"/>
            <a:ext cx="196720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COMPASS RICH</a:t>
            </a:r>
          </a:p>
        </p:txBody>
      </p:sp>
      <p:pic>
        <p:nvPicPr>
          <p:cNvPr id="20" name="Picture 5" descr="D:\talks\icons\experiments_labs\cer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7134" y="881661"/>
            <a:ext cx="334366" cy="33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3995489" y="914401"/>
            <a:ext cx="4752975" cy="304800"/>
            <a:chOff x="4138613" y="838200"/>
            <a:chExt cx="4752975" cy="304800"/>
          </a:xfrm>
        </p:grpSpPr>
        <p:pic>
          <p:nvPicPr>
            <p:cNvPr id="249866" name="Picture 10" descr="Cze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24363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249868" name="Picture 12" descr="France"/>
            <p:cNvPicPr>
              <a:picLocks noChangeAspect="1" noChangeArrowheads="1"/>
            </p:cNvPicPr>
            <p:nvPr/>
          </p:nvPicPr>
          <p:blipFill>
            <a:blip r:embed="rId6">
              <a:lum bright="20000"/>
            </a:blip>
            <a:srcRect/>
            <a:stretch>
              <a:fillRect/>
            </a:stretch>
          </p:blipFill>
          <p:spPr bwMode="auto">
            <a:xfrm>
              <a:off x="4872038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249869" name="Picture 13" descr="German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9713" y="838200"/>
              <a:ext cx="490538" cy="301625"/>
            </a:xfrm>
            <a:prstGeom prst="rect">
              <a:avLst/>
            </a:prstGeom>
            <a:noFill/>
          </p:spPr>
        </p:pic>
        <p:pic>
          <p:nvPicPr>
            <p:cNvPr id="249870" name="Picture 14" descr="Indi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10413" y="838200"/>
              <a:ext cx="446088" cy="301625"/>
            </a:xfrm>
            <a:prstGeom prst="rect">
              <a:avLst/>
            </a:prstGeom>
            <a:noFill/>
          </p:spPr>
        </p:pic>
        <p:pic>
          <p:nvPicPr>
            <p:cNvPr id="249871" name="Picture 15" descr="Israel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10250" y="838200"/>
              <a:ext cx="404813" cy="301625"/>
            </a:xfrm>
            <a:prstGeom prst="rect">
              <a:avLst/>
            </a:prstGeom>
            <a:noFill/>
          </p:spPr>
        </p:pic>
        <p:pic>
          <p:nvPicPr>
            <p:cNvPr id="249872" name="Picture 16" descr="Ital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15063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249873" name="Picture 17" descr="Japa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62738" y="838200"/>
              <a:ext cx="447675" cy="301625"/>
            </a:xfrm>
            <a:prstGeom prst="rect">
              <a:avLst/>
            </a:prstGeom>
            <a:noFill/>
          </p:spPr>
        </p:pic>
        <p:pic>
          <p:nvPicPr>
            <p:cNvPr id="249874" name="Picture 18" descr="Poland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546975" y="838200"/>
              <a:ext cx="466725" cy="301625"/>
            </a:xfrm>
            <a:prstGeom prst="rect">
              <a:avLst/>
            </a:prstGeom>
            <a:noFill/>
          </p:spPr>
        </p:pic>
        <p:pic>
          <p:nvPicPr>
            <p:cNvPr id="249875" name="Picture 19" descr="Portugal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008938" y="838200"/>
              <a:ext cx="436563" cy="301625"/>
            </a:xfrm>
            <a:prstGeom prst="rect">
              <a:avLst/>
            </a:prstGeom>
            <a:noFill/>
          </p:spPr>
        </p:pic>
        <p:pic>
          <p:nvPicPr>
            <p:cNvPr id="249876" name="Picture 20" descr="Russia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445500" y="838200"/>
              <a:ext cx="446088" cy="301625"/>
            </a:xfrm>
            <a:prstGeom prst="rect">
              <a:avLst/>
            </a:prstGeom>
            <a:noFill/>
          </p:spPr>
        </p:pic>
        <p:pic>
          <p:nvPicPr>
            <p:cNvPr id="21" name="Picture 5" descr="D:\talks\icons\experiments_labs\cern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38613" y="838201"/>
              <a:ext cx="304799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pic>
        <p:nvPicPr>
          <p:cNvPr id="23" name="Picture 22" descr="D:\talks\icons\compass_logo_125x12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951"/>
            <a:ext cx="990600" cy="990600"/>
          </a:xfrm>
          <a:prstGeom prst="rect">
            <a:avLst/>
          </a:prstGeom>
          <a:noFill/>
        </p:spPr>
      </p:pic>
      <p:pic>
        <p:nvPicPr>
          <p:cNvPr id="49154" name="Picture 2" descr="Flagge der Vereinigten Staate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278" y="914402"/>
            <a:ext cx="453695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wwwcompass.cern.ch/Pictures/China-Taipei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00" y="914400"/>
            <a:ext cx="457202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187" y="6381328"/>
            <a:ext cx="2133600" cy="365125"/>
          </a:xfrm>
        </p:spPr>
        <p:txBody>
          <a:bodyPr/>
          <a:lstStyle/>
          <a:p>
            <a:r>
              <a:rPr lang="de-DE" smtClean="0"/>
              <a:t>G.K. Mallot 04/03/2014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Gluon </a:t>
            </a:r>
            <a:r>
              <a:rPr lang="en-US" dirty="0" err="1" smtClean="0"/>
              <a:t>polarisation</a:t>
            </a:r>
            <a:r>
              <a:rPr lang="en-US" dirty="0" smtClean="0"/>
              <a:t> from PGF</a:t>
            </a:r>
            <a:endParaRPr lang="en-US" i="1" baseline="-250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876800"/>
          </a:xfrm>
          <a:noFill/>
        </p:spPr>
        <p:txBody>
          <a:bodyPr>
            <a:noAutofit/>
          </a:bodyPr>
          <a:lstStyle/>
          <a:p>
            <a:pPr marL="514350" indent="-457200">
              <a:lnSpc>
                <a:spcPct val="90000"/>
              </a:lnSpc>
            </a:pPr>
            <a:r>
              <a:rPr lang="en-US" sz="1800" dirty="0" smtClean="0">
                <a:solidFill>
                  <a:schemeClr val="accent2"/>
                </a:solidFill>
              </a:rPr>
              <a:t>open </a:t>
            </a:r>
            <a:r>
              <a:rPr lang="en-US" sz="1800" dirty="0">
                <a:solidFill>
                  <a:schemeClr val="accent2"/>
                </a:solidFill>
              </a:rPr>
              <a:t>charm</a:t>
            </a:r>
            <a:r>
              <a:rPr lang="en-US" sz="1800" dirty="0"/>
              <a:t>: single </a:t>
            </a:r>
            <a:r>
              <a:rPr lang="en-US" sz="1800" i="1" dirty="0"/>
              <a:t>D</a:t>
            </a:r>
            <a:r>
              <a:rPr lang="en-US" sz="1800" dirty="0"/>
              <a:t> </a:t>
            </a:r>
            <a:r>
              <a:rPr lang="en-US" sz="1800" dirty="0" smtClean="0"/>
              <a:t>meson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cleanest process </a:t>
            </a:r>
            <a:r>
              <a:rPr lang="en-US" sz="1800" dirty="0" err="1" smtClean="0"/>
              <a:t>wrt</a:t>
            </a:r>
            <a:r>
              <a:rPr lang="en-US" sz="1800" dirty="0" smtClean="0"/>
              <a:t> physics background</a:t>
            </a:r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 smtClean="0"/>
          </a:p>
          <a:p>
            <a:pPr marL="895350" lvl="1" indent="-381000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marL="514350" indent="-457200"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high-</a:t>
            </a:r>
            <a:r>
              <a:rPr lang="en-US" sz="1800" i="1" dirty="0" err="1">
                <a:solidFill>
                  <a:schemeClr val="accent2"/>
                </a:solidFill>
              </a:rPr>
              <a:t>p</a:t>
            </a:r>
            <a:r>
              <a:rPr lang="en-US" sz="1800" i="1" baseline="-25000" dirty="0" err="1">
                <a:solidFill>
                  <a:schemeClr val="accent2"/>
                </a:solidFill>
              </a:rPr>
              <a:t>T</a:t>
            </a:r>
            <a:r>
              <a:rPr lang="en-US" sz="1800" i="1" dirty="0">
                <a:solidFill>
                  <a:schemeClr val="accent2"/>
                </a:solidFill>
              </a:rPr>
              <a:t> </a:t>
            </a:r>
            <a:r>
              <a:rPr lang="en-US" sz="1800" dirty="0"/>
              <a:t>hadron pairs with </a:t>
            </a:r>
            <a:r>
              <a:rPr lang="en-US" sz="1800" i="1" dirty="0"/>
              <a:t>Q</a:t>
            </a:r>
            <a:r>
              <a:rPr lang="en-US" sz="1800" baseline="30000" dirty="0"/>
              <a:t>2</a:t>
            </a:r>
            <a:r>
              <a:rPr lang="en-US" sz="1800" i="1" dirty="0"/>
              <a:t> &gt; </a:t>
            </a:r>
            <a:r>
              <a:rPr lang="en-US" sz="1800" dirty="0"/>
              <a:t>1 </a:t>
            </a:r>
            <a:r>
              <a:rPr lang="en-US" sz="1800" dirty="0" smtClean="0"/>
              <a:t>GeV</a:t>
            </a:r>
            <a:r>
              <a:rPr lang="en-US" sz="1800" baseline="30000" dirty="0" smtClean="0"/>
              <a:t>2</a:t>
            </a:r>
            <a:r>
              <a:rPr lang="en-US" sz="1800" i="1" baseline="30000" dirty="0"/>
              <a:t/>
            </a:r>
            <a:br>
              <a:rPr lang="en-US" sz="1800" i="1" baseline="30000" dirty="0"/>
            </a:br>
            <a:r>
              <a:rPr lang="en-US" sz="1800" dirty="0" smtClean="0">
                <a:solidFill>
                  <a:schemeClr val="accent2"/>
                </a:solidFill>
              </a:rPr>
              <a:t>high-</a:t>
            </a:r>
            <a:r>
              <a:rPr lang="en-US" sz="1800" i="1" dirty="0" err="1" smtClean="0">
                <a:solidFill>
                  <a:schemeClr val="accent2"/>
                </a:solidFill>
              </a:rPr>
              <a:t>p</a:t>
            </a:r>
            <a:r>
              <a:rPr lang="en-US" sz="1800" i="1" baseline="-25000" dirty="0" err="1" smtClean="0">
                <a:solidFill>
                  <a:schemeClr val="accent2"/>
                </a:solidFill>
              </a:rPr>
              <a:t>T</a:t>
            </a:r>
            <a:r>
              <a:rPr lang="en-US" sz="1800" i="1" dirty="0" smtClean="0"/>
              <a:t> </a:t>
            </a:r>
            <a:r>
              <a:rPr lang="en-US" sz="1800" dirty="0"/>
              <a:t>hadron pairs with </a:t>
            </a:r>
            <a:r>
              <a:rPr lang="en-US" sz="1800" i="1" dirty="0"/>
              <a:t>Q</a:t>
            </a:r>
            <a:r>
              <a:rPr lang="en-US" sz="1800" baseline="30000" dirty="0"/>
              <a:t>2</a:t>
            </a:r>
            <a:r>
              <a:rPr lang="en-US" sz="1800" i="1" dirty="0"/>
              <a:t> &lt; </a:t>
            </a:r>
            <a:r>
              <a:rPr lang="en-US" sz="1800" dirty="0"/>
              <a:t>1 </a:t>
            </a:r>
            <a:r>
              <a:rPr lang="en-US" sz="1800" dirty="0" smtClean="0"/>
              <a:t>GeV</a:t>
            </a:r>
            <a:r>
              <a:rPr lang="en-US" sz="1800" baseline="30000" dirty="0" smtClean="0"/>
              <a:t>2</a:t>
            </a:r>
            <a:r>
              <a:rPr lang="en-US" sz="1800" i="1" baseline="30000" dirty="0"/>
              <a:t/>
            </a:r>
            <a:br>
              <a:rPr lang="en-US" sz="1800" i="1" baseline="30000" dirty="0"/>
            </a:br>
            <a:r>
              <a:rPr lang="en-US" sz="1800" dirty="0">
                <a:solidFill>
                  <a:schemeClr val="accent2"/>
                </a:solidFill>
              </a:rPr>
              <a:t>s</a:t>
            </a:r>
            <a:r>
              <a:rPr lang="en-US" sz="1800" dirty="0" smtClean="0">
                <a:solidFill>
                  <a:schemeClr val="accent2"/>
                </a:solidFill>
              </a:rPr>
              <a:t>ingle </a:t>
            </a:r>
            <a:r>
              <a:rPr lang="en-US" sz="1800" dirty="0" smtClean="0">
                <a:solidFill>
                  <a:schemeClr val="accent2"/>
                </a:solidFill>
              </a:rPr>
              <a:t>hadron </a:t>
            </a:r>
            <a:r>
              <a:rPr lang="en-US" sz="1800" dirty="0" smtClean="0"/>
              <a:t>production </a:t>
            </a:r>
            <a:r>
              <a:rPr lang="en-US" sz="1800" dirty="0" smtClean="0"/>
              <a:t> </a:t>
            </a:r>
            <a:r>
              <a:rPr lang="en-US" sz="1800" i="1" dirty="0" smtClean="0"/>
              <a:t>Q</a:t>
            </a:r>
            <a:r>
              <a:rPr lang="en-US" sz="1800" baseline="30000" dirty="0" smtClean="0"/>
              <a:t>2</a:t>
            </a:r>
            <a:r>
              <a:rPr lang="en-US" sz="1800" i="1" dirty="0" smtClean="0"/>
              <a:t> </a:t>
            </a:r>
            <a:r>
              <a:rPr lang="en-US" sz="1800" i="1" dirty="0" smtClean="0"/>
              <a:t>&lt; </a:t>
            </a:r>
            <a:r>
              <a:rPr lang="en-US" sz="1800" dirty="0" smtClean="0"/>
              <a:t>0.1 GeV</a:t>
            </a:r>
            <a:r>
              <a:rPr lang="en-US" sz="1800" baseline="30000" dirty="0" smtClean="0"/>
              <a:t>2</a:t>
            </a:r>
            <a:endParaRPr lang="en-US" sz="1600" dirty="0" smtClean="0">
              <a:solidFill>
                <a:srgbClr val="660033"/>
              </a:solidFill>
              <a:latin typeface="Microsoft Sans Serif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04237" y="2163073"/>
            <a:ext cx="4040436" cy="2590800"/>
            <a:chOff x="1447800" y="2514600"/>
            <a:chExt cx="4040436" cy="259080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0" y="2514600"/>
              <a:ext cx="3964236" cy="2590800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2438400" y="2590800"/>
            <a:ext cx="1322694" cy="326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9" name="Equation" r:id="rId4" imgW="927000" imgH="228600" progId="Equation.3">
                    <p:embed/>
                  </p:oleObj>
                </mc:Choice>
                <mc:Fallback>
                  <p:oleObj name="Equation" r:id="rId4" imgW="927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8400" y="2590800"/>
                          <a:ext cx="1322694" cy="326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1447800" y="4267200"/>
              <a:ext cx="1509550" cy="403107"/>
            </a:xfrm>
            <a:prstGeom prst="wedgeRoundRectCallout">
              <a:avLst>
                <a:gd name="adj1" fmla="val 51042"/>
                <a:gd name="adj2" fmla="val -157551"/>
                <a:gd name="adj3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→ K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endParaRPr lang="en-US" baseline="30000" dirty="0">
                <a:latin typeface="Times New Roman" pitchFamily="18" charset="0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3733800" y="3200400"/>
              <a:ext cx="1410873" cy="403107"/>
            </a:xfrm>
            <a:prstGeom prst="wedgeRoundRectCallout">
              <a:avLst>
                <a:gd name="adj1" fmla="val -58704"/>
                <a:gd name="adj2" fmla="val 131301"/>
                <a:gd name="adj3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D</a:t>
              </a:r>
              <a:r>
                <a:rPr lang="en-US" i="1" baseline="30000" dirty="0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  <a:r>
                <a:rPr lang="en-US" i="1" dirty="0">
                  <a:solidFill>
                    <a:schemeClr val="accent2"/>
                  </a:solidFill>
                  <a:latin typeface="Times New Roman" pitchFamily="18" charset="0"/>
                </a:rPr>
                <a:t> → K </a:t>
              </a:r>
              <a:r>
                <a:rPr lang="el-GR" i="1" dirty="0">
                  <a:solidFill>
                    <a:schemeClr val="accent2"/>
                  </a:solidFill>
                  <a:latin typeface="Times New Roman" pitchFamily="18" charset="0"/>
                </a:rPr>
                <a:t>π</a:t>
              </a:r>
              <a:endParaRPr lang="en-US" baseline="30000" dirty="0">
                <a:latin typeface="Times New Roman" pitchFamily="18" charset="0"/>
              </a:endParaRPr>
            </a:p>
          </p:txBody>
        </p:sp>
      </p:grpSp>
      <p:pic>
        <p:nvPicPr>
          <p:cNvPr id="15" name="Picture 14" descr="compass-logo_125x12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28494" r="20833" b="17404"/>
          <a:stretch>
            <a:fillRect/>
          </a:stretch>
        </p:blipFill>
        <p:spPr bwMode="auto">
          <a:xfrm>
            <a:off x="5720540" y="2205876"/>
            <a:ext cx="2621272" cy="211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7572931" y="3275836"/>
            <a:ext cx="95612" cy="169499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092280" y="3262328"/>
            <a:ext cx="93738" cy="27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</a:p>
        </p:txBody>
      </p:sp>
      <p:sp>
        <p:nvSpPr>
          <p:cNvPr id="2" name="Rectangle 1"/>
          <p:cNvSpPr/>
          <p:nvPr/>
        </p:nvSpPr>
        <p:spPr>
          <a:xfrm>
            <a:off x="7399927" y="3577997"/>
            <a:ext cx="144016" cy="177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8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475656" y="6648"/>
            <a:ext cx="7229400" cy="902072"/>
          </a:xfrm>
        </p:spPr>
        <p:txBody>
          <a:bodyPr/>
          <a:lstStyle/>
          <a:p>
            <a:pPr algn="l"/>
            <a:r>
              <a:rPr lang="el-GR" dirty="0" smtClean="0"/>
              <a:t>Δ</a:t>
            </a:r>
            <a:r>
              <a:rPr lang="en-US" i="1" dirty="0" smtClean="0"/>
              <a:t>g</a:t>
            </a:r>
            <a:r>
              <a:rPr lang="en-US" dirty="0" smtClean="0"/>
              <a:t>/</a:t>
            </a:r>
            <a:r>
              <a:rPr lang="en-US" i="1" dirty="0" smtClean="0"/>
              <a:t>g</a:t>
            </a:r>
            <a:r>
              <a:rPr lang="en-US" dirty="0" smtClean="0"/>
              <a:t> from PGF (LO)</a:t>
            </a:r>
            <a:endParaRPr lang="en-GB" dirty="0" smtClean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685799" y="5157192"/>
            <a:ext cx="7772400" cy="1137020"/>
          </a:xfrm>
        </p:spPr>
        <p:txBody>
          <a:bodyPr/>
          <a:lstStyle/>
          <a:p>
            <a:r>
              <a:rPr lang="en-GB" dirty="0" smtClean="0"/>
              <a:t>The gluon polarisation is rather small</a:t>
            </a:r>
          </a:p>
          <a:p>
            <a:r>
              <a:rPr lang="en-GB" dirty="0" smtClean="0"/>
              <a:t>confirmed by polarised </a:t>
            </a:r>
            <a:r>
              <a:rPr lang="en-GB" i="1" dirty="0" err="1" smtClean="0"/>
              <a:t>pp</a:t>
            </a:r>
            <a:r>
              <a:rPr lang="en-GB" dirty="0" smtClean="0"/>
              <a:t> at RHIC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fr-FR" sz="1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5670"/>
            <a:ext cx="5349140" cy="4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ompass-logo_125x1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ounded Rectangle 18"/>
          <p:cNvSpPr>
            <a:spLocks noChangeArrowheads="1"/>
          </p:cNvSpPr>
          <p:nvPr/>
        </p:nvSpPr>
        <p:spPr bwMode="auto">
          <a:xfrm>
            <a:off x="381000" y="2362200"/>
            <a:ext cx="4768850" cy="53340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 kern="0" dirty="0">
                <a:solidFill>
                  <a:prstClr val="black"/>
                </a:solidFill>
              </a:rPr>
              <a:t>I</a:t>
            </a:r>
            <a:r>
              <a:rPr lang="en-GB" sz="2400" kern="0" dirty="0" smtClean="0">
                <a:solidFill>
                  <a:prstClr val="black"/>
                </a:solidFill>
              </a:rPr>
              <a:t>nclusive </a:t>
            </a:r>
            <a:r>
              <a:rPr lang="en-GB" sz="2400" kern="0" dirty="0">
                <a:solidFill>
                  <a:prstClr val="black"/>
                </a:solidFill>
              </a:rPr>
              <a:t>scattering</a:t>
            </a:r>
          </a:p>
        </p:txBody>
      </p:sp>
      <p:pic>
        <p:nvPicPr>
          <p:cNvPr id="45059" name="Picture 2" descr="D:\talks\icons\sidi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65738" y="1295400"/>
            <a:ext cx="3707904" cy="289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ounded Rectangle 18"/>
          <p:cNvSpPr>
            <a:spLocks noChangeArrowheads="1"/>
          </p:cNvSpPr>
          <p:nvPr/>
        </p:nvSpPr>
        <p:spPr bwMode="auto">
          <a:xfrm>
            <a:off x="381000" y="4267200"/>
            <a:ext cx="4768850" cy="533400"/>
          </a:xfrm>
          <a:prstGeom prst="roundRect">
            <a:avLst>
              <a:gd name="adj" fmla="val 19622"/>
            </a:avLst>
          </a:prstGeom>
          <a:solidFill>
            <a:schemeClr val="bg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1095703" y="94594"/>
            <a:ext cx="8001000" cy="792163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Semi-inclusive DIS</a:t>
            </a:r>
            <a:endParaRPr lang="en-GB" dirty="0" smtClean="0"/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fr-FR" sz="1800" smtClean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457200" y="4267200"/>
            <a:ext cx="4800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 kern="0" dirty="0">
                <a:latin typeface="+mn-lt"/>
              </a:rPr>
              <a:t>Semi-inclusive scattering</a:t>
            </a:r>
          </a:p>
        </p:txBody>
      </p:sp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5181600"/>
            <a:ext cx="14049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fr-FR" smtClean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219200"/>
            <a:ext cx="2438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2971800"/>
            <a:ext cx="3143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4800600"/>
            <a:ext cx="51530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0851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The role of quark flavours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36" y="1775430"/>
            <a:ext cx="6323064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705600" y="2190929"/>
            <a:ext cx="24384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Calibri"/>
              </a:rPr>
              <a:t>Data (LO analysis):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Calibri"/>
              </a:rPr>
              <a:t>PLB693 (2010) 227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C00000"/>
                </a:solidFill>
                <a:latin typeface="Calibri"/>
              </a:rPr>
              <a:t>PRD80 (2009)</a:t>
            </a:r>
            <a:r>
              <a:rPr lang="en-US" sz="18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alibri"/>
              </a:rPr>
              <a:t>034030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9906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LO analysis of 5p+5d  asymmetries, DSS FF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Line: NLO DSSV not including these data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77917" y="1026619"/>
            <a:ext cx="2532930" cy="58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5-flavour fit,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assuming </a:t>
            </a:r>
            <a:r>
              <a:rPr lang="el-GR" sz="2000" dirty="0" smtClean="0">
                <a:solidFill>
                  <a:prstClr val="black"/>
                </a:solidFill>
                <a:latin typeface="Calibri"/>
              </a:rPr>
              <a:t>Δ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 = </a:t>
            </a:r>
            <a:r>
              <a:rPr lang="el-GR" sz="2000" dirty="0" smtClean="0">
                <a:solidFill>
                  <a:prstClr val="black"/>
                </a:solidFill>
                <a:latin typeface="Calibri"/>
              </a:rPr>
              <a:t>Δ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7448549" y="4453583"/>
            <a:ext cx="152400" cy="190508"/>
          </a:xfrm>
          <a:prstGeom prst="mathMinus">
            <a:avLst>
              <a:gd name="adj1" fmla="val 8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13" name="Picture 10" descr="D:\talks\icons\sidis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4453583"/>
            <a:ext cx="2971800" cy="231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g_e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242887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ompass-logo_125x12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600" y="2283619"/>
            <a:ext cx="383381" cy="3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Status of PDFs: global analyses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412000" cy="39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2"/>
          <a:stretch/>
        </p:blipFill>
        <p:spPr bwMode="auto">
          <a:xfrm>
            <a:off x="5004048" y="2801837"/>
            <a:ext cx="3888432" cy="35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2" b="53150"/>
          <a:stretch/>
        </p:blipFill>
        <p:spPr bwMode="auto">
          <a:xfrm>
            <a:off x="5076056" y="979319"/>
            <a:ext cx="2232248" cy="18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21549" y="6330433"/>
            <a:ext cx="1872208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C00000"/>
                </a:solidFill>
              </a:rPr>
              <a:t>DSSV PPNP (2012) 251</a:t>
            </a:r>
            <a:endParaRPr lang="en-US" sz="14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25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T</a:t>
            </a:r>
            <a:r>
              <a:rPr lang="en-US" dirty="0" smtClean="0"/>
              <a:t>ransverse spin structure</a:t>
            </a: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fr-FR" sz="1800" smtClean="0"/>
          </a:p>
        </p:txBody>
      </p:sp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2" cstate="print"/>
          <a:srcRect r="829"/>
          <a:stretch>
            <a:fillRect/>
          </a:stretch>
        </p:blipFill>
        <p:spPr bwMode="auto">
          <a:xfrm>
            <a:off x="1143000" y="1524000"/>
            <a:ext cx="6858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143000" y="1524000"/>
            <a:ext cx="3657600" cy="4572000"/>
          </a:xfrm>
          <a:prstGeom prst="rect">
            <a:avLst/>
          </a:prstGeom>
          <a:solidFill>
            <a:srgbClr val="DDDDDD">
              <a:alpha val="61960"/>
            </a:srgbClr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2534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2297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TMD parton distributions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0648" y="1052736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8 intrinsic-transverse-momentum dependent PDFs at leading twist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Azimuthal asymmetries with different angular modulations in the hadron and spin azimuthal angles,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Φ</a:t>
            </a:r>
            <a:r>
              <a:rPr kumimoji="0" lang="en-GB" sz="20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h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and </a:t>
            </a: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Φ</a:t>
            </a:r>
            <a:r>
              <a:rPr kumimoji="0" lang="en-GB" sz="20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sz="2000" noProof="0" dirty="0" smtClean="0">
                <a:cs typeface="Arial" pitchFamily="34" charset="0"/>
              </a:rPr>
              <a:t>Vanish upon integration </a:t>
            </a:r>
            <a:r>
              <a:rPr lang="en-GB" sz="2000" noProof="0" dirty="0" err="1" smtClean="0">
                <a:cs typeface="Arial" pitchFamily="34" charset="0"/>
              </a:rPr>
              <a:t>ove</a:t>
            </a:r>
            <a:r>
              <a:rPr lang="en-GB" sz="2000" dirty="0" smtClean="0">
                <a:cs typeface="Arial" pitchFamily="34" charset="0"/>
              </a:rPr>
              <a:t>r </a:t>
            </a:r>
            <a:r>
              <a:rPr lang="en-GB" sz="2000" i="1" dirty="0" err="1" smtClean="0">
                <a:cs typeface="Arial" pitchFamily="34" charset="0"/>
              </a:rPr>
              <a:t>k</a:t>
            </a:r>
            <a:r>
              <a:rPr lang="en-GB" sz="2000" i="1" baseline="-25000" dirty="0" err="1" smtClean="0">
                <a:cs typeface="Arial" pitchFamily="34" charset="0"/>
              </a:rPr>
              <a:t>T</a:t>
            </a:r>
            <a:r>
              <a:rPr lang="en-GB" sz="2000" dirty="0" smtClean="0">
                <a:cs typeface="Arial" pitchFamily="34" charset="0"/>
              </a:rPr>
              <a:t> except </a:t>
            </a:r>
            <a:r>
              <a:rPr lang="en-GB" sz="2000" i="1" dirty="0" smtClean="0">
                <a:cs typeface="Arial" pitchFamily="34" charset="0"/>
              </a:rPr>
              <a:t>f</a:t>
            </a:r>
            <a:r>
              <a:rPr lang="en-GB" sz="2000" baseline="-25000" dirty="0" smtClean="0">
                <a:cs typeface="Arial" pitchFamily="34" charset="0"/>
              </a:rPr>
              <a:t>1 </a:t>
            </a:r>
            <a:r>
              <a:rPr lang="en-GB" sz="2000" i="1" dirty="0" smtClean="0">
                <a:cs typeface="Arial" pitchFamily="34" charset="0"/>
              </a:rPr>
              <a:t>, g</a:t>
            </a:r>
            <a:r>
              <a:rPr lang="en-GB" sz="2000" baseline="-25000" dirty="0" smtClean="0">
                <a:cs typeface="Arial" pitchFamily="34" charset="0"/>
              </a:rPr>
              <a:t>1 </a:t>
            </a:r>
            <a:r>
              <a:rPr lang="en-GB" sz="2000" dirty="0" smtClean="0">
                <a:cs typeface="Arial" pitchFamily="34" charset="0"/>
              </a:rPr>
              <a:t>, and </a:t>
            </a:r>
            <a:r>
              <a:rPr lang="en-GB" sz="2000" i="1" dirty="0" smtClean="0">
                <a:cs typeface="Arial" pitchFamily="34" charset="0"/>
              </a:rPr>
              <a:t>h</a:t>
            </a:r>
            <a:r>
              <a:rPr lang="en-GB" sz="2000" baseline="-25000" dirty="0" smtClean="0">
                <a:cs typeface="Arial" pitchFamily="34" charset="0"/>
              </a:rPr>
              <a:t>1</a:t>
            </a:r>
            <a:endParaRPr kumimoji="0" lang="en-GB" sz="200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514600"/>
            <a:ext cx="6038850" cy="3848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3429000"/>
            <a:ext cx="825500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dirty="0" err="1">
                <a:latin typeface="Arial" pitchFamily="34" charset="0"/>
                <a:cs typeface="Arial" pitchFamily="34" charset="0"/>
              </a:rPr>
              <a:t>Sivers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410200"/>
            <a:ext cx="1004888" cy="646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Boer–</a:t>
            </a:r>
          </a:p>
          <a:p>
            <a:pPr>
              <a:defRPr/>
            </a:pPr>
            <a:r>
              <a:rPr lang="en-GB" sz="1800" dirty="0" err="1">
                <a:latin typeface="Arial" pitchFamily="34" charset="0"/>
                <a:cs typeface="Arial" pitchFamily="34" charset="0"/>
              </a:rPr>
              <a:t>Mulders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5181600"/>
            <a:ext cx="1433513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Transversity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00" y="3429000"/>
            <a:ext cx="719138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001000" y="2667000"/>
            <a:ext cx="736600" cy="461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aka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2913" y="5146675"/>
            <a:ext cx="700087" cy="415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81632" y="5129128"/>
            <a:ext cx="4032448" cy="1208255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Arrow 14"/>
          <p:cNvSpPr/>
          <p:nvPr/>
        </p:nvSpPr>
        <p:spPr>
          <a:xfrm>
            <a:off x="6400800" y="5602245"/>
            <a:ext cx="978408" cy="484632"/>
          </a:xfrm>
          <a:prstGeom prst="leftArrow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623829" y="5659895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chiral odd</a:t>
            </a:r>
          </a:p>
        </p:txBody>
      </p:sp>
    </p:spTree>
    <p:extLst>
      <p:ext uri="{BB962C8B-B14F-4D97-AF65-F5344CB8AC3E}">
        <p14:creationId xmlns:p14="http://schemas.microsoft.com/office/powerpoint/2010/main" val="562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SSA: </a:t>
            </a:r>
            <a:r>
              <a:rPr lang="en-GB" dirty="0" err="1" smtClean="0"/>
              <a:t>transversity</a:t>
            </a:r>
            <a:r>
              <a:rPr lang="en-GB" dirty="0" smtClean="0"/>
              <a:t> </a:t>
            </a:r>
            <a:r>
              <a:rPr lang="en-GB" dirty="0" smtClean="0"/>
              <a:t>(Collins) and Sivers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610704" cy="4525963"/>
          </a:xfrm>
        </p:spPr>
        <p:txBody>
          <a:bodyPr>
            <a:normAutofit/>
          </a:bodyPr>
          <a:lstStyle/>
          <a:p>
            <a:r>
              <a:rPr lang="en-GB" dirty="0" err="1"/>
              <a:t>T</a:t>
            </a:r>
            <a:r>
              <a:rPr lang="en-GB" dirty="0" err="1" smtClean="0"/>
              <a:t>ransversity</a:t>
            </a:r>
            <a:endParaRPr lang="en-GB" dirty="0"/>
          </a:p>
          <a:p>
            <a:pPr lvl="1"/>
            <a:r>
              <a:rPr lang="en-GB" dirty="0" smtClean="0"/>
              <a:t>chiral odd, can be measured </a:t>
            </a:r>
            <a:br>
              <a:rPr lang="en-GB" dirty="0" smtClean="0"/>
            </a:br>
            <a:r>
              <a:rPr lang="en-GB" dirty="0" smtClean="0"/>
              <a:t>in SIDIS (not in incl. DIS)</a:t>
            </a:r>
          </a:p>
          <a:p>
            <a:pPr lvl="1"/>
            <a:r>
              <a:rPr lang="en-GB" dirty="0" smtClean="0"/>
              <a:t>leads </a:t>
            </a:r>
            <a:r>
              <a:rPr lang="en-GB" dirty="0"/>
              <a:t>to </a:t>
            </a:r>
            <a:r>
              <a:rPr lang="en-GB" dirty="0" smtClean="0"/>
              <a:t>an azimuthal asymmetry </a:t>
            </a:r>
            <a:r>
              <a:rPr lang="en-GB" dirty="0"/>
              <a:t>if the </a:t>
            </a:r>
            <a:r>
              <a:rPr lang="en-GB" dirty="0" smtClean="0"/>
              <a:t>chiral-odd Collins </a:t>
            </a:r>
            <a:r>
              <a:rPr lang="en-GB" dirty="0"/>
              <a:t>fragmentation function is non-zero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Sivers function</a:t>
            </a:r>
          </a:p>
          <a:p>
            <a:pPr lvl="1"/>
            <a:r>
              <a:rPr lang="en-GB" dirty="0"/>
              <a:t>leads to a azimuthal asymmetry</a:t>
            </a:r>
          </a:p>
          <a:p>
            <a:pPr lvl="1"/>
            <a:r>
              <a:rPr lang="en-GB" dirty="0" smtClean="0"/>
              <a:t>naive T-odd</a:t>
            </a:r>
          </a:p>
          <a:p>
            <a:pPr lvl="1"/>
            <a:r>
              <a:rPr lang="en-GB" dirty="0" smtClean="0"/>
              <a:t>final/initial state interaction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 smtClean="0"/>
              <a:t>should change sign for SIDIS/DY</a:t>
            </a:r>
          </a:p>
          <a:p>
            <a:pPr lvl="1"/>
            <a:r>
              <a:rPr lang="en-GB" dirty="0" smtClean="0"/>
              <a:t>related to </a:t>
            </a:r>
            <a:r>
              <a:rPr lang="en-GB" b="1" dirty="0" smtClean="0">
                <a:solidFill>
                  <a:schemeClr val="tx2"/>
                </a:solidFill>
              </a:rPr>
              <a:t>orbital angular momentum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pic>
        <p:nvPicPr>
          <p:cNvPr id="6" name="Picture 5" descr="odd.png"/>
          <p:cNvPicPr>
            <a:picLocks noChangeAspect="1"/>
          </p:cNvPicPr>
          <p:nvPr/>
        </p:nvPicPr>
        <p:blipFill>
          <a:blip r:embed="rId2"/>
          <a:srcRect b="39619"/>
          <a:stretch>
            <a:fillRect/>
          </a:stretch>
        </p:blipFill>
        <p:spPr>
          <a:xfrm>
            <a:off x="4727316" y="836712"/>
            <a:ext cx="4146208" cy="1746320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16167"/>
            <a:ext cx="3275640" cy="25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31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12"/>
          <p:cNvSpPr>
            <a:spLocks noChangeArrowheads="1"/>
          </p:cNvSpPr>
          <p:nvPr/>
        </p:nvSpPr>
        <p:spPr bwMode="auto">
          <a:xfrm>
            <a:off x="5181600" y="4191000"/>
            <a:ext cx="2097088" cy="246063"/>
          </a:xfrm>
          <a:prstGeom prst="rect">
            <a:avLst/>
          </a:prstGeom>
          <a:solidFill>
            <a:schemeClr val="bg1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5605" name="Content Placeholder 2"/>
          <p:cNvSpPr>
            <a:spLocks noGrp="1"/>
          </p:cNvSpPr>
          <p:nvPr>
            <p:ph idx="1"/>
          </p:nvPr>
        </p:nvSpPr>
        <p:spPr>
          <a:xfrm>
            <a:off x="774700" y="3303588"/>
            <a:ext cx="7307263" cy="3662362"/>
          </a:xfrm>
        </p:spPr>
        <p:txBody>
          <a:bodyPr/>
          <a:lstStyle/>
          <a:p>
            <a:endParaRPr lang="en-US" sz="1600" smtClean="0"/>
          </a:p>
          <a:p>
            <a:endParaRPr lang="en-GB" smtClean="0"/>
          </a:p>
          <a:p>
            <a:endParaRPr lang="en-GB" smtClean="0"/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Collins Asymmetries</a:t>
            </a:r>
          </a:p>
        </p:txBody>
      </p:sp>
      <p:sp>
        <p:nvSpPr>
          <p:cNvPr id="256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fr-FR" sz="1800" smtClean="0"/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>
            <a:off x="7737475" y="3057316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 smtClean="0">
                <a:latin typeface="+mn-lt"/>
              </a:rPr>
              <a:t>h</a:t>
            </a:r>
            <a:r>
              <a:rPr lang="en-GB" baseline="30000" dirty="0"/>
              <a:t>-</a:t>
            </a:r>
            <a:endParaRPr lang="en-GB" baseline="30000" dirty="0">
              <a:latin typeface="+mn-lt"/>
            </a:endParaRPr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7737475" y="4266272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  <a:latin typeface="+mn-lt"/>
              </a:rPr>
              <a:t>h</a:t>
            </a:r>
            <a:r>
              <a:rPr lang="en-GB" baseline="30000" dirty="0">
                <a:solidFill>
                  <a:srgbClr val="FF0000"/>
                </a:solidFill>
              </a:rPr>
              <a:t>+</a:t>
            </a:r>
            <a:endParaRPr lang="en-GB" baseline="30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1104900" y="4287838"/>
            <a:ext cx="1893888" cy="246062"/>
          </a:xfrm>
          <a:prstGeom prst="rect">
            <a:avLst/>
          </a:prstGeom>
          <a:solidFill>
            <a:schemeClr val="bg1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793289" y="2578390"/>
            <a:ext cx="1028700" cy="460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25615" name="Date Placeholder 1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fr-FR" smtClean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11389" y="1219200"/>
            <a:ext cx="807536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large asymmetry for proton  ~10%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zero deuteron result important </a:t>
            </a: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</a:t>
            </a:r>
            <a:r>
              <a:rPr lang="en-GB" sz="20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opposite sign of u and d</a:t>
            </a:r>
            <a:r>
              <a:rPr lang="en-GB" sz="2000" kern="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9" name="Picture 18" descr="compass-logo_125x1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83589" y="5576850"/>
            <a:ext cx="2438400" cy="4648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PLB717 </a:t>
            </a:r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lang="en-US" dirty="0" smtClean="0">
                <a:solidFill>
                  <a:srgbClr val="C00000"/>
                </a:solidFill>
              </a:rPr>
              <a:t>2012) 326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45058" name="Picture 2" descr="http://wwwcompass.cern.ch/compass/results/2011/august_transv_1h/colli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9" y="2238772"/>
            <a:ext cx="7102404" cy="331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2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259632" y="6648"/>
            <a:ext cx="7445424" cy="902072"/>
          </a:xfrm>
        </p:spPr>
        <p:txBody>
          <a:bodyPr/>
          <a:lstStyle/>
          <a:p>
            <a:pPr algn="l"/>
            <a:r>
              <a:rPr lang="en-GB" dirty="0" smtClean="0"/>
              <a:t>Proton Sivers Asymmetry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sz="2400" dirty="0" smtClean="0"/>
              <a:t>compatible with zero for the deuteron</a:t>
            </a:r>
          </a:p>
          <a:p>
            <a:pPr>
              <a:buFontTx/>
              <a:buChar char="•"/>
            </a:pPr>
            <a:r>
              <a:rPr lang="en-GB" sz="2400" dirty="0" smtClean="0"/>
              <a:t>non-zero asymmetry for pos. hadrons</a:t>
            </a:r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fr-FR" sz="1800" smtClean="0"/>
          </a:p>
        </p:txBody>
      </p:sp>
      <p:sp>
        <p:nvSpPr>
          <p:cNvPr id="28677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fr-FR" smtClean="0"/>
          </a:p>
        </p:txBody>
      </p:sp>
      <p:pic>
        <p:nvPicPr>
          <p:cNvPr id="11" name="Picture 10" descr="compass-logo_125x1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537450" y="4221088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 smtClean="0">
                <a:latin typeface="+mn-lt"/>
              </a:rPr>
              <a:t>h</a:t>
            </a:r>
            <a:r>
              <a:rPr lang="en-GB" baseline="30000" dirty="0"/>
              <a:t>-</a:t>
            </a:r>
            <a:endParaRPr lang="en-GB" baseline="30000" dirty="0">
              <a:latin typeface="+mn-lt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562056" y="3062139"/>
            <a:ext cx="622300" cy="369888"/>
          </a:xfrm>
          <a:prstGeom prst="rect">
            <a:avLst/>
          </a:prstGeom>
          <a:solidFill>
            <a:srgbClr val="DDDDDD"/>
          </a:solidFill>
          <a:ln w="15875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  <a:latin typeface="+mn-lt"/>
              </a:rPr>
              <a:t>h</a:t>
            </a:r>
            <a:r>
              <a:rPr lang="en-GB" baseline="30000" dirty="0">
                <a:solidFill>
                  <a:srgbClr val="FF0000"/>
                </a:solidFill>
              </a:rPr>
              <a:t>+</a:t>
            </a:r>
            <a:endParaRPr lang="en-GB" baseline="30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7106" name="Picture 2" descr="http://wwwcompass.cern.ch/compass/results/2011/august_transv_1h/siv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662500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1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Tools to study the </a:t>
            </a:r>
            <a:r>
              <a:rPr lang="en-US" dirty="0" smtClean="0"/>
              <a:t>nucleon </a:t>
            </a:r>
            <a:r>
              <a:rPr lang="en-US" dirty="0" smtClean="0"/>
              <a:t>structure</a:t>
            </a:r>
          </a:p>
        </p:txBody>
      </p:sp>
      <p:sp>
        <p:nvSpPr>
          <p:cNvPr id="1126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1126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en-US"/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 cstate="print"/>
          <a:srcRect b="23186"/>
          <a:stretch>
            <a:fillRect/>
          </a:stretch>
        </p:blipFill>
        <p:spPr bwMode="auto">
          <a:xfrm>
            <a:off x="626554" y="3861048"/>
            <a:ext cx="79629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Box 11"/>
          <p:cNvSpPr txBox="1">
            <a:spLocks noChangeArrowheads="1"/>
          </p:cNvSpPr>
          <p:nvPr/>
        </p:nvSpPr>
        <p:spPr bwMode="auto">
          <a:xfrm>
            <a:off x="1162067" y="3178629"/>
            <a:ext cx="782638" cy="5238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cs typeface="Arial" pitchFamily="34" charset="0"/>
              </a:rPr>
              <a:t>DIS</a:t>
            </a:r>
          </a:p>
        </p:txBody>
      </p: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6800867" y="3178629"/>
            <a:ext cx="585788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pp</a:t>
            </a:r>
          </a:p>
        </p:txBody>
      </p:sp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3981467" y="3178629"/>
            <a:ext cx="1120775" cy="5238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SIDIS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1124634"/>
            <a:ext cx="84969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Factorization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of 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hard </a:t>
            </a:r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interaction and </a:t>
            </a:r>
            <a:r>
              <a:rPr lang="en-US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nonperturbative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nucleon structure/fragmentation: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PDF parton distribution functions </a:t>
            </a:r>
          </a:p>
          <a:p>
            <a:pPr marL="342900" indent="-342900">
              <a:buFontTx/>
              <a:buChar char="-"/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FF   fragmentation </a:t>
            </a:r>
            <a:r>
              <a:rPr lang="en-US" sz="24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functions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54865" y="599464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PDF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1467" y="6002153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PDF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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FF 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0867" y="5994648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PDF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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P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DF 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89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fr-FR" sz="18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24744"/>
            <a:ext cx="8262456" cy="499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2924944"/>
            <a:ext cx="8659688" cy="1569660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Generalized </a:t>
            </a:r>
            <a:r>
              <a:rPr lang="en-US" sz="2400" dirty="0">
                <a:solidFill>
                  <a:prstClr val="black"/>
                </a:solidFill>
              </a:rPr>
              <a:t>Parton Distributions (</a:t>
            </a:r>
            <a:r>
              <a:rPr lang="en-US" sz="2400" dirty="0">
                <a:solidFill>
                  <a:srgbClr val="C0504D"/>
                </a:solidFill>
              </a:rPr>
              <a:t>GPD</a:t>
            </a:r>
            <a:r>
              <a:rPr lang="en-US" sz="2400" dirty="0" smtClean="0">
                <a:solidFill>
                  <a:prstClr val="black"/>
                </a:solidFill>
              </a:rPr>
              <a:t>):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simultaneously SIDIS on proton:	</a:t>
            </a:r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2012), 2015/16, ...</a:t>
            </a:r>
          </a:p>
          <a:p>
            <a:pPr indent="236538">
              <a:buClr>
                <a:prstClr val="black"/>
              </a:buCl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504D"/>
                </a:solidFill>
              </a:rPr>
              <a:t>TMD </a:t>
            </a:r>
            <a:r>
              <a:rPr lang="en-GB" sz="2400" dirty="0" smtClean="0"/>
              <a:t>in</a:t>
            </a:r>
            <a:r>
              <a:rPr lang="en-GB" sz="2400" dirty="0" smtClean="0">
                <a:solidFill>
                  <a:srgbClr val="C0504D"/>
                </a:solidFill>
              </a:rPr>
              <a:t> </a:t>
            </a:r>
            <a:r>
              <a:rPr lang="el-GR" sz="2400" dirty="0" smtClean="0">
                <a:solidFill>
                  <a:srgbClr val="C0504D"/>
                </a:solidFill>
              </a:rPr>
              <a:t>π</a:t>
            </a:r>
            <a:r>
              <a:rPr lang="el-GR" sz="2400" baseline="30000" dirty="0" smtClean="0">
                <a:solidFill>
                  <a:srgbClr val="C0504D"/>
                </a:solidFill>
              </a:rPr>
              <a:t>─</a:t>
            </a:r>
            <a:r>
              <a:rPr lang="en-GB" sz="2400" dirty="0" smtClean="0">
                <a:solidFill>
                  <a:srgbClr val="C0504D"/>
                </a:solidFill>
              </a:rPr>
              <a:t> + </a:t>
            </a:r>
            <a:r>
              <a:rPr lang="en-GB" sz="2400" i="1" dirty="0" smtClean="0">
                <a:solidFill>
                  <a:srgbClr val="C0504D"/>
                </a:solidFill>
              </a:rPr>
              <a:t>p</a:t>
            </a:r>
            <a:r>
              <a:rPr lang="en-GB" sz="2400" dirty="0" smtClean="0">
                <a:solidFill>
                  <a:srgbClr val="C0504D"/>
                </a:solidFill>
              </a:rPr>
              <a:t>   </a:t>
            </a:r>
            <a:r>
              <a:rPr lang="en-US" sz="2400" dirty="0" err="1" smtClean="0">
                <a:solidFill>
                  <a:srgbClr val="C0504D"/>
                </a:solidFill>
              </a:rPr>
              <a:t>Drell</a:t>
            </a:r>
            <a:r>
              <a:rPr lang="en-US" sz="2400" dirty="0" smtClean="0">
                <a:solidFill>
                  <a:srgbClr val="C0504D"/>
                </a:solidFill>
              </a:rPr>
              <a:t>-Yan:			</a:t>
            </a:r>
            <a:r>
              <a:rPr lang="en-US" sz="2400" dirty="0" smtClean="0"/>
              <a:t>2014, ...</a:t>
            </a:r>
          </a:p>
          <a:p>
            <a:pPr indent="236538">
              <a:buClr>
                <a:prstClr val="black"/>
              </a:buCl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Pion (and kaon) </a:t>
            </a:r>
            <a:r>
              <a:rPr lang="en-US" sz="2400" dirty="0" err="1">
                <a:solidFill>
                  <a:srgbClr val="C0504D"/>
                </a:solidFill>
              </a:rPr>
              <a:t>p</a:t>
            </a:r>
            <a:r>
              <a:rPr lang="en-US" sz="2400" dirty="0" err="1" smtClean="0">
                <a:solidFill>
                  <a:srgbClr val="C0504D"/>
                </a:solidFill>
              </a:rPr>
              <a:t>olarizabilities</a:t>
            </a:r>
            <a:r>
              <a:rPr lang="en-US" sz="2400" dirty="0" smtClean="0">
                <a:solidFill>
                  <a:srgbClr val="C0504D"/>
                </a:solidFill>
              </a:rPr>
              <a:t> 		</a:t>
            </a:r>
            <a:r>
              <a:rPr lang="en-US" sz="2400" dirty="0" smtClean="0"/>
              <a:t>2012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25464" y="5050971"/>
            <a:ext cx="515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Approved December </a:t>
            </a:r>
            <a:r>
              <a:rPr lang="en-US" b="1" dirty="0" smtClean="0">
                <a:solidFill>
                  <a:srgbClr val="FF0000"/>
                </a:solidFill>
              </a:rPr>
              <a:t>2010, first measurements 2012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815697"/>
            <a:ext cx="8567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990000"/>
                </a:solidFill>
                <a:hlinkClick r:id="rId3"/>
              </a:rPr>
              <a:t>wwwcompass.cern.ch/compass/proposal/compass-</a:t>
            </a:r>
            <a:r>
              <a:rPr lang="en-US" dirty="0" err="1">
                <a:solidFill>
                  <a:srgbClr val="990000"/>
                </a:solidFill>
                <a:hlinkClick r:id="rId3"/>
              </a:rPr>
              <a:t>II_proposal</a:t>
            </a:r>
            <a:r>
              <a:rPr lang="en-US" dirty="0">
                <a:solidFill>
                  <a:srgbClr val="990000"/>
                </a:solidFill>
                <a:hlinkClick r:id="rId3"/>
              </a:rPr>
              <a:t>/compass-II_proposal.pdf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80532" y="3782434"/>
            <a:ext cx="0" cy="128308"/>
          </a:xfrm>
          <a:prstGeom prst="straightConnector1">
            <a:avLst/>
          </a:prstGeom>
          <a:ln w="19050">
            <a:solidFill>
              <a:srgbClr val="C050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COMPASS-II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9644" y="5234037"/>
            <a:ext cx="7543767" cy="1002697"/>
            <a:chOff x="628632" y="4154495"/>
            <a:chExt cx="7543767" cy="1002697"/>
          </a:xfrm>
        </p:grpSpPr>
        <p:sp>
          <p:nvSpPr>
            <p:cNvPr id="20" name="Rounded Rectangle 19"/>
            <p:cNvSpPr/>
            <p:nvPr/>
          </p:nvSpPr>
          <p:spPr>
            <a:xfrm>
              <a:off x="628632" y="4241205"/>
              <a:ext cx="7543767" cy="915987"/>
            </a:xfrm>
            <a:prstGeom prst="roundRect">
              <a:avLst/>
            </a:prstGeom>
            <a:solidFill>
              <a:schemeClr val="bg1">
                <a:lumMod val="75000"/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035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7895" y="4154495"/>
              <a:ext cx="3124200" cy="862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35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84356" y="4284702"/>
              <a:ext cx="4181475" cy="63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644" y="6648"/>
            <a:ext cx="7403411" cy="902072"/>
          </a:xfrm>
        </p:spPr>
        <p:txBody>
          <a:bodyPr/>
          <a:lstStyle/>
          <a:p>
            <a:pPr algn="l"/>
            <a:r>
              <a:rPr lang="en-GB" dirty="0" smtClean="0"/>
              <a:t>Generalized PDF’s</a:t>
            </a:r>
            <a:endParaRPr lang="en-GB" dirty="0"/>
          </a:p>
        </p:txBody>
      </p:sp>
      <p:sp>
        <p:nvSpPr>
          <p:cNvPr id="32773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7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772" name="Content Placeholder 2"/>
          <p:cNvSpPr>
            <a:spLocks noGrp="1"/>
          </p:cNvSpPr>
          <p:nvPr>
            <p:ph idx="4294967295"/>
          </p:nvPr>
        </p:nvSpPr>
        <p:spPr>
          <a:xfrm>
            <a:off x="5141243" y="5931934"/>
            <a:ext cx="2895600" cy="304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C00000"/>
                </a:solidFill>
              </a:rPr>
              <a:t>X.-D. </a:t>
            </a:r>
            <a:r>
              <a:rPr lang="en-US" sz="1400" dirty="0" err="1" smtClean="0">
                <a:solidFill>
                  <a:srgbClr val="C00000"/>
                </a:solidFill>
              </a:rPr>
              <a:t>Ji</a:t>
            </a:r>
            <a:r>
              <a:rPr lang="en-US" sz="1400" dirty="0" smtClean="0">
                <a:solidFill>
                  <a:srgbClr val="C00000"/>
                </a:solidFill>
              </a:rPr>
              <a:t>, PRL 78 (1997) 610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484" y="4772372"/>
            <a:ext cx="338240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1F497D"/>
                </a:solidFill>
              </a:rPr>
              <a:t>Total orbital momentum: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330" y="2551559"/>
            <a:ext cx="8563158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i="1" dirty="0" smtClean="0">
                <a:solidFill>
                  <a:prstClr val="black"/>
                </a:solidFill>
              </a:rPr>
              <a:t>H </a:t>
            </a:r>
            <a:r>
              <a:rPr lang="en-US" sz="2000" i="1" dirty="0">
                <a:solidFill>
                  <a:prstClr val="black"/>
                </a:solidFill>
              </a:rPr>
              <a:t>(E)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for nucleon </a:t>
            </a:r>
            <a:r>
              <a:rPr lang="en-US" sz="2000" dirty="0">
                <a:solidFill>
                  <a:prstClr val="black"/>
                </a:solidFill>
              </a:rPr>
              <a:t>helicity (</a:t>
            </a:r>
            <a:r>
              <a:rPr lang="en-US" sz="2000" dirty="0" smtClean="0">
                <a:solidFill>
                  <a:prstClr val="black"/>
                </a:solidFill>
              </a:rPr>
              <a:t>non)conservation</a:t>
            </a: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PDFs and elastic </a:t>
            </a:r>
            <a:r>
              <a:rPr lang="en-US" sz="2000" dirty="0" smtClean="0">
                <a:solidFill>
                  <a:prstClr val="black"/>
                </a:solidFill>
              </a:rPr>
              <a:t>FF as </a:t>
            </a:r>
            <a:r>
              <a:rPr lang="en-US" sz="2000" dirty="0">
                <a:solidFill>
                  <a:prstClr val="black"/>
                </a:solidFill>
              </a:rPr>
              <a:t>limiting </a:t>
            </a:r>
            <a:r>
              <a:rPr lang="en-US" sz="2000" dirty="0" smtClean="0">
                <a:solidFill>
                  <a:prstClr val="black"/>
                </a:solidFill>
              </a:rPr>
              <a:t>cases</a:t>
            </a: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i="1" dirty="0">
                <a:solidFill>
                  <a:prstClr val="black"/>
                </a:solidFill>
              </a:rPr>
              <a:t>H, </a:t>
            </a:r>
            <a:r>
              <a:rPr lang="en-US" sz="2000" i="1" dirty="0" smtClean="0">
                <a:solidFill>
                  <a:prstClr val="black"/>
                </a:solidFill>
              </a:rPr>
              <a:t>H </a:t>
            </a:r>
            <a:r>
              <a:rPr lang="en-US" sz="2000" dirty="0" smtClean="0">
                <a:solidFill>
                  <a:prstClr val="black"/>
                </a:solidFill>
                <a:sym typeface="Symbol"/>
              </a:rPr>
              <a:t></a:t>
            </a:r>
            <a:r>
              <a:rPr lang="en-US" sz="2000" i="1" dirty="0" smtClean="0">
                <a:solidFill>
                  <a:prstClr val="black"/>
                </a:solidFill>
                <a:sym typeface="Symbol"/>
              </a:rPr>
              <a:t> f</a:t>
            </a:r>
            <a:r>
              <a:rPr lang="en-US" sz="2000" baseline="-25000" dirty="0" smtClean="0">
                <a:solidFill>
                  <a:prstClr val="black"/>
                </a:solidFill>
                <a:sym typeface="Symbol"/>
              </a:rPr>
              <a:t>1 </a:t>
            </a:r>
            <a:r>
              <a:rPr lang="en-US" sz="2000" i="1" dirty="0" smtClean="0">
                <a:solidFill>
                  <a:prstClr val="black"/>
                </a:solidFill>
                <a:sym typeface="Symbol"/>
              </a:rPr>
              <a:t>, g</a:t>
            </a:r>
            <a:r>
              <a:rPr lang="en-US" sz="2000" baseline="-25000" dirty="0" smtClean="0">
                <a:solidFill>
                  <a:prstClr val="black"/>
                </a:solidFill>
                <a:sym typeface="Symbol"/>
              </a:rPr>
              <a:t>1 </a:t>
            </a:r>
            <a:r>
              <a:rPr lang="en-US" sz="2000" dirty="0" smtClean="0">
                <a:solidFill>
                  <a:prstClr val="black"/>
                </a:solidFill>
                <a:sym typeface="Symbol"/>
              </a:rPr>
              <a:t>for    0; </a:t>
            </a:r>
            <a:endParaRPr lang="en-US" sz="2000" dirty="0">
              <a:solidFill>
                <a:prstClr val="black"/>
              </a:solidFill>
            </a:endParaRPr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Correlating </a:t>
            </a:r>
            <a:r>
              <a:rPr lang="en-US" sz="2000" dirty="0">
                <a:solidFill>
                  <a:srgbClr val="C0504D"/>
                </a:solidFill>
              </a:rPr>
              <a:t>transverse spatial</a:t>
            </a:r>
            <a:r>
              <a:rPr lang="en-US" sz="2000" dirty="0">
                <a:solidFill>
                  <a:prstClr val="black"/>
                </a:solidFill>
              </a:rPr>
              <a:t> and </a:t>
            </a:r>
            <a:r>
              <a:rPr lang="en-US" sz="2000" dirty="0">
                <a:solidFill>
                  <a:srgbClr val="C0504D"/>
                </a:solidFill>
              </a:rPr>
              <a:t>longitudinal </a:t>
            </a:r>
            <a:r>
              <a:rPr lang="en-US" sz="2000" dirty="0" smtClean="0">
                <a:solidFill>
                  <a:srgbClr val="C0504D"/>
                </a:solidFill>
              </a:rPr>
              <a:t>momentum </a:t>
            </a:r>
            <a:r>
              <a:rPr lang="en-US" sz="2000" dirty="0" err="1" smtClean="0"/>
              <a:t>DoF</a:t>
            </a:r>
            <a:endParaRPr lang="en-US" sz="2000" dirty="0" smtClean="0"/>
          </a:p>
          <a:p>
            <a:pPr marL="338138" indent="-338138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tools:  DVCS,  HEMP (vector &amp; </a:t>
            </a:r>
            <a:r>
              <a:rPr lang="en-US" sz="2000" dirty="0" err="1" smtClean="0">
                <a:solidFill>
                  <a:prstClr val="black"/>
                </a:solidFill>
              </a:rPr>
              <a:t>pseudoscalar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endParaRPr lang="en-US" sz="2000" dirty="0" smtClean="0">
              <a:solidFill>
                <a:srgbClr val="C0504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515" y="3073184"/>
            <a:ext cx="454258" cy="4229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~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926" y="442712"/>
            <a:ext cx="3745074" cy="29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4"/>
          <a:stretch/>
        </p:blipFill>
        <p:spPr bwMode="auto">
          <a:xfrm>
            <a:off x="371868" y="1046389"/>
            <a:ext cx="5203190" cy="11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61469" y="1939943"/>
            <a:ext cx="73725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DVCS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266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2493579" y="5210503"/>
            <a:ext cx="304800" cy="304800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23529" y="144379"/>
            <a:ext cx="8635988" cy="7921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Restricted universality in SIDIS and </a:t>
            </a:r>
            <a:r>
              <a:rPr lang="en-US" dirty="0" smtClean="0">
                <a:solidFill>
                  <a:srgbClr val="FF0000"/>
                </a:solidFill>
              </a:rPr>
              <a:t>pol.</a:t>
            </a:r>
            <a:r>
              <a:rPr lang="en-US" dirty="0" smtClean="0"/>
              <a:t> DY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5715000" y="4191000"/>
            <a:ext cx="3429000" cy="4572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fr-FR" sz="1800" dirty="0" smtClean="0">
                <a:solidFill>
                  <a:srgbClr val="CC0000"/>
                </a:solidFill>
              </a:rPr>
              <a:t>J.C. Collins, PLB536 (2002) 43</a:t>
            </a:r>
            <a:endParaRPr lang="en-US" sz="1800" dirty="0" smtClean="0">
              <a:solidFill>
                <a:srgbClr val="CC0000"/>
              </a:solidFill>
            </a:endParaRPr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2268" y="3048000"/>
            <a:ext cx="364966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`gauge link changes sign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for T-odd TMD’, restricted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universality of T-odd TMDs</a:t>
            </a:r>
          </a:p>
        </p:txBody>
      </p:sp>
      <p:pic>
        <p:nvPicPr>
          <p:cNvPr id="3687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496252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33600" y="5791200"/>
            <a:ext cx="1134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Sivers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5000" y="5867400"/>
            <a:ext cx="2241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Boer-</a:t>
            </a:r>
            <a:r>
              <a:rPr lang="en-US" dirty="0" err="1">
                <a:solidFill>
                  <a:prstClr val="black"/>
                </a:solidFill>
              </a:rPr>
              <a:t>Mulders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1676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T-odd TMD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858000" y="5181600"/>
            <a:ext cx="304800" cy="304800"/>
          </a:xfrm>
          <a:prstGeom prst="rect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687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953000"/>
            <a:ext cx="6902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1" y="2973257"/>
            <a:ext cx="4553229" cy="177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6648"/>
            <a:ext cx="7877472" cy="902072"/>
          </a:xfrm>
        </p:spPr>
        <p:txBody>
          <a:bodyPr/>
          <a:lstStyle/>
          <a:p>
            <a:pPr algn="l"/>
            <a:r>
              <a:rPr lang="en-GB" dirty="0" smtClean="0"/>
              <a:t>Physics with hadron beams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Proton, pion (and kaon) beams</a:t>
            </a:r>
          </a:p>
          <a:p>
            <a:r>
              <a:rPr lang="en-GB" dirty="0" smtClean="0"/>
              <a:t>hydrogen, nickel and lead targets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pic>
        <p:nvPicPr>
          <p:cNvPr id="6" name="Picture 5" descr="New Im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2" y="2708920"/>
            <a:ext cx="5112568" cy="339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6176" y="3212976"/>
            <a:ext cx="2476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Inserting the liquid 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hydrogen target in</a:t>
            </a:r>
            <a:b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recoil detector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85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COMPASS hadron programme: Tests of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GB" dirty="0" smtClean="0"/>
              <a:t>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74" y="4293096"/>
            <a:ext cx="8229600" cy="1726739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Pion (and kaon) </a:t>
            </a:r>
            <a:r>
              <a:rPr lang="en-GB" sz="2800" dirty="0" err="1" smtClean="0"/>
              <a:t>polarisability</a:t>
            </a:r>
            <a:r>
              <a:rPr lang="en-GB" sz="2800" dirty="0" smtClean="0"/>
              <a:t> via </a:t>
            </a:r>
            <a:r>
              <a:rPr lang="en-GB" sz="2800" dirty="0" err="1" smtClean="0"/>
              <a:t>Primakoff</a:t>
            </a:r>
            <a:r>
              <a:rPr lang="en-GB" sz="2800" dirty="0" smtClean="0"/>
              <a:t> scattering</a:t>
            </a:r>
          </a:p>
          <a:p>
            <a:r>
              <a:rPr lang="en-GB" sz="2800" dirty="0" smtClean="0"/>
              <a:t>control measurement with muons</a:t>
            </a:r>
            <a:endParaRPr lang="en-GB" sz="2800" dirty="0"/>
          </a:p>
          <a:p>
            <a:r>
              <a:rPr lang="en-GB" sz="2800" dirty="0" smtClean="0"/>
              <a:t>present exp. situation confused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r="42489"/>
          <a:stretch/>
        </p:blipFill>
        <p:spPr bwMode="auto">
          <a:xfrm>
            <a:off x="5364088" y="1877156"/>
            <a:ext cx="3439886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07" y="2094672"/>
            <a:ext cx="3877085" cy="162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95536" y="1052736"/>
            <a:ext cx="8560838" cy="1726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Chiral perturbation theory:</a:t>
            </a:r>
            <a:r>
              <a:rPr lang="en-GB" dirty="0"/>
              <a:t> </a:t>
            </a:r>
            <a:r>
              <a:rPr lang="en-GB" dirty="0" smtClean="0"/>
              <a:t>low energy limit of QCD</a:t>
            </a:r>
          </a:p>
        </p:txBody>
      </p:sp>
    </p:spTree>
    <p:extLst>
      <p:ext uri="{BB962C8B-B14F-4D97-AF65-F5344CB8AC3E}">
        <p14:creationId xmlns:p14="http://schemas.microsoft.com/office/powerpoint/2010/main" val="34417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Pion </a:t>
            </a:r>
            <a:r>
              <a:rPr lang="en-GB" dirty="0" err="1" smtClean="0"/>
              <a:t>polarisability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pic>
        <p:nvPicPr>
          <p:cNvPr id="51202" name="Picture 2" descr="http://wwwcompass.cern.ch/compass/results/2012/september_pion_polarisability/pol_measurements_COMPA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05700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632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COMPASS </a:t>
            </a:r>
            <a:r>
              <a:rPr lang="en-GB" dirty="0" smtClean="0"/>
              <a:t>spectroscopy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Mesons quantum </a:t>
            </a:r>
            <a:r>
              <a:rPr lang="en-GB" dirty="0" smtClean="0"/>
              <a:t>numbers in CQM</a:t>
            </a:r>
          </a:p>
          <a:p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forbidden (exotic QN’s</a:t>
            </a:r>
            <a:r>
              <a:rPr lang="en-GB" sz="2000" dirty="0" smtClean="0"/>
              <a:t>)</a:t>
            </a:r>
            <a:br>
              <a:rPr lang="en-GB" sz="2000" dirty="0" smtClean="0"/>
            </a:br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more </a:t>
            </a:r>
            <a:r>
              <a:rPr lang="en-GB" sz="2000" dirty="0" smtClean="0"/>
              <a:t>states in QCD: </a:t>
            </a:r>
            <a:br>
              <a:rPr lang="en-GB" sz="2000" dirty="0" smtClean="0"/>
            </a:br>
            <a:r>
              <a:rPr lang="en-GB" sz="2000" dirty="0" smtClean="0"/>
              <a:t>hybrids        , </a:t>
            </a:r>
            <a:r>
              <a:rPr lang="en-GB" sz="2000" dirty="0" err="1" smtClean="0"/>
              <a:t>glueballs</a:t>
            </a:r>
            <a:r>
              <a:rPr lang="en-GB" sz="2000" dirty="0" smtClean="0"/>
              <a:t>      , </a:t>
            </a:r>
            <a:r>
              <a:rPr lang="en-GB" sz="2000" dirty="0" err="1" smtClean="0"/>
              <a:t>multiquark</a:t>
            </a:r>
            <a:r>
              <a:rPr lang="en-GB" sz="2000" dirty="0" smtClean="0"/>
              <a:t> states</a:t>
            </a:r>
          </a:p>
          <a:p>
            <a:endParaRPr lang="en-GB" sz="2000" dirty="0"/>
          </a:p>
          <a:p>
            <a:r>
              <a:rPr lang="en-GB" sz="2000" dirty="0" smtClean="0"/>
              <a:t>Diffractive dissociation: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pic>
        <p:nvPicPr>
          <p:cNvPr id="6" name="Picture 5" descr="compass-logo_125x1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128" y="0"/>
            <a:ext cx="908720" cy="90872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1D6E9"/>
              </a:clrFrom>
              <a:clrTo>
                <a:srgbClr val="D1D6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73" y="2466628"/>
            <a:ext cx="1661044" cy="123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8" y="1556792"/>
            <a:ext cx="6091038" cy="53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32903"/>
            <a:ext cx="4941620" cy="50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20" y="3933056"/>
            <a:ext cx="678156" cy="37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431" y="3933056"/>
            <a:ext cx="479553" cy="35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50" y="3933056"/>
            <a:ext cx="731440" cy="4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3F4F9"/>
              </a:clrFrom>
              <a:clrTo>
                <a:srgbClr val="F3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76" y="4725144"/>
            <a:ext cx="3962941" cy="154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7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n-GB" i="1" dirty="0" smtClean="0">
                <a:latin typeface="Times New Roman" pitchFamily="18" charset="0"/>
              </a:rPr>
              <a:t>p </a:t>
            </a:r>
            <a:r>
              <a:rPr lang="en-GB" dirty="0" smtClean="0">
                <a:latin typeface="Times New Roman" pitchFamily="18" charset="0"/>
                <a:sym typeface="Symbol"/>
              </a:rPr>
              <a:t> 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>
                <a:latin typeface="Times New Roman" pitchFamily="18" charset="0"/>
              </a:rPr>
              <a:t>+</a:t>
            </a:r>
            <a:r>
              <a:rPr lang="el-GR" dirty="0" smtClean="0">
                <a:latin typeface="Times New Roman" pitchFamily="18" charset="0"/>
              </a:rPr>
              <a:t>π</a:t>
            </a:r>
            <a:r>
              <a:rPr lang="en-GB" baseline="30000" dirty="0" smtClean="0"/>
              <a:t>−</a:t>
            </a:r>
            <a:r>
              <a:rPr lang="en-GB" i="1" dirty="0" smtClean="0">
                <a:latin typeface="Times New Roman" pitchFamily="18" charset="0"/>
              </a:rPr>
              <a:t>p</a:t>
            </a:r>
            <a:endParaRPr lang="en-GB" i="1" dirty="0">
              <a:latin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pic>
        <p:nvPicPr>
          <p:cNvPr id="6" name="Picture 5" descr="compass-logo_125x1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692" y="0"/>
            <a:ext cx="908720" cy="908720"/>
          </a:xfrm>
          <a:prstGeom prst="rect">
            <a:avLst/>
          </a:prstGeom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4F9"/>
              </a:clrFrom>
              <a:clrTo>
                <a:srgbClr val="F3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4432511" cy="202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3668" y="1351390"/>
            <a:ext cx="84268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Isobar model: </a:t>
            </a:r>
            <a:endParaRPr lang="en-GB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GB" sz="2400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GB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X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decay is chain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of successive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two-body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decays</a:t>
            </a:r>
          </a:p>
          <a:p>
            <a:endParaRPr lang="en-GB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Analysis: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Partial </a:t>
            </a:r>
            <a:r>
              <a:rPr lang="en-GB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w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ave analysis (PWA) in mass bins with up to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88 waves labelled 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</a:t>
            </a:r>
            <a:r>
              <a:rPr lang="en-GB" sz="2000" baseline="30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PC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r>
              <a:rPr lang="en-GB" sz="2000" baseline="30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</a:t>
            </a:r>
            <a:r>
              <a:rPr lang="en-GB" sz="2000" baseline="30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 </a:t>
            </a:r>
            <a:r>
              <a:rPr lang="en-GB" sz="200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Isobar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Symbol"/>
              </a:rPr>
              <a:t>L</a:t>
            </a:r>
            <a:endParaRPr lang="en-GB" sz="2000" dirty="0" smtClean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fit of spin-density matrix for major waves with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Breit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-Wigner 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 function of mass</a:t>
            </a:r>
            <a:endParaRPr lang="en-GB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6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waves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Major waves</a:t>
            </a:r>
            <a:endParaRPr lang="en-US" sz="24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299" b="4618"/>
          <a:stretch/>
        </p:blipFill>
        <p:spPr>
          <a:xfrm>
            <a:off x="467544" y="1628800"/>
            <a:ext cx="2451100" cy="122413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39552" y="4797152"/>
            <a:ext cx="2468870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mass independent fits</a:t>
            </a:r>
          </a:p>
          <a:p>
            <a:r>
              <a:rPr lang="en-US" dirty="0" smtClean="0"/>
              <a:t>minimal m = (0,1) waves</a:t>
            </a:r>
            <a:endParaRPr lang="en-US" dirty="0"/>
          </a:p>
        </p:txBody>
      </p:sp>
      <p:pic>
        <p:nvPicPr>
          <p:cNvPr id="4" name="Bild 3" descr="h2_incoh_su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774" y="1164850"/>
            <a:ext cx="2520281" cy="2584085"/>
          </a:xfrm>
          <a:prstGeom prst="rect">
            <a:avLst/>
          </a:prstGeom>
        </p:spPr>
      </p:pic>
      <p:pic>
        <p:nvPicPr>
          <p:cNvPr id="16" name="Bild 15" descr="h21_incoh_su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87" y="1164749"/>
            <a:ext cx="2528282" cy="2592289"/>
          </a:xfrm>
          <a:prstGeom prst="rect">
            <a:avLst/>
          </a:prstGeom>
        </p:spPr>
      </p:pic>
      <p:pic>
        <p:nvPicPr>
          <p:cNvPr id="17" name="Bild 16" descr="h26_incoh_su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317" y="3704626"/>
            <a:ext cx="2585318" cy="2650769"/>
          </a:xfrm>
          <a:prstGeom prst="rect">
            <a:avLst/>
          </a:prstGeom>
        </p:spPr>
      </p:pic>
      <p:pic>
        <p:nvPicPr>
          <p:cNvPr id="20" name="Bild 19" descr="h62_incoh_su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989" y="3674061"/>
            <a:ext cx="2592289" cy="265791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628180" y="2348880"/>
            <a:ext cx="144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830339" y="436022"/>
            <a:ext cx="98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S. Paul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87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304800" y="1196752"/>
            <a:ext cx="8392344" cy="505164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Use only lowest m = 0,1 waves (so far)</a:t>
            </a:r>
          </a:p>
          <a:p>
            <a:pPr marL="0" indent="0">
              <a:buNone/>
            </a:pPr>
            <a:r>
              <a:rPr lang="en-US" sz="2400" dirty="0"/>
              <a:t>This work: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waves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								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+ non resonant term</a:t>
            </a:r>
          </a:p>
          <a:p>
            <a:pPr marL="0" indent="0">
              <a:buNone/>
            </a:pPr>
            <a:endParaRPr lang="en-US" sz="21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Model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2000" dirty="0"/>
              <a:t>1</a:t>
            </a:r>
            <a:r>
              <a:rPr lang="en-US" sz="2000" baseline="30000" dirty="0"/>
              <a:t>++</a:t>
            </a:r>
            <a:r>
              <a:rPr lang="en-US" sz="2000" dirty="0"/>
              <a:t>1</a:t>
            </a:r>
            <a:r>
              <a:rPr lang="en-US" sz="2000" baseline="30000" dirty="0" smtClean="0"/>
              <a:t>+ </a:t>
            </a:r>
            <a:r>
              <a:rPr lang="en-US" sz="2400" dirty="0" err="1">
                <a:solidFill>
                  <a:schemeClr val="tx2"/>
                </a:solidFill>
                <a:latin typeface="Symbol" charset="2"/>
                <a:cs typeface="Symbol" charset="2"/>
              </a:rPr>
              <a:t>rp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S</a:t>
            </a:r>
            <a:r>
              <a:rPr lang="en-US" sz="2000" dirty="0" smtClean="0"/>
              <a:t>		</a:t>
            </a:r>
            <a:r>
              <a:rPr lang="en-US" sz="2000" dirty="0" smtClean="0"/>
              <a:t>2 </a:t>
            </a:r>
            <a:r>
              <a:rPr lang="en-US" sz="2000" dirty="0" smtClean="0"/>
              <a:t>resonances :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(1260) and a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´ </a:t>
            </a:r>
            <a:r>
              <a:rPr lang="en-US" sz="2000" dirty="0"/>
              <a:t>	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000" dirty="0" smtClean="0"/>
              <a:t>2</a:t>
            </a:r>
            <a:r>
              <a:rPr lang="en-US" sz="2000" baseline="30000" dirty="0"/>
              <a:t>++</a:t>
            </a:r>
            <a:r>
              <a:rPr lang="en-US" sz="2000" dirty="0"/>
              <a:t>0</a:t>
            </a:r>
            <a:r>
              <a:rPr lang="en-US" sz="2000" baseline="30000" dirty="0"/>
              <a:t>+ </a:t>
            </a:r>
            <a:r>
              <a:rPr lang="en-US" sz="2000" dirty="0" err="1">
                <a:solidFill>
                  <a:schemeClr val="tx2"/>
                </a:solidFill>
                <a:latin typeface="Symbol" charset="2"/>
                <a:cs typeface="Symbol" charset="2"/>
              </a:rPr>
              <a:t>rp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D</a:t>
            </a:r>
            <a:r>
              <a:rPr lang="en-US" sz="2000" dirty="0" smtClean="0"/>
              <a:t>		</a:t>
            </a:r>
            <a:r>
              <a:rPr lang="en-US" sz="2000" dirty="0" smtClean="0"/>
              <a:t>2 </a:t>
            </a:r>
            <a:r>
              <a:rPr lang="en-US" sz="2000" dirty="0" smtClean="0"/>
              <a:t>resonances : 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(1320) and 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´ </a:t>
            </a:r>
            <a:r>
              <a:rPr lang="en-US" sz="2000" dirty="0"/>
              <a:t>	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000" dirty="0" smtClean="0"/>
              <a:t>4</a:t>
            </a:r>
            <a:r>
              <a:rPr lang="en-US" sz="2000" baseline="30000" dirty="0"/>
              <a:t>++</a:t>
            </a:r>
            <a:r>
              <a:rPr lang="en-US" sz="2000" dirty="0"/>
              <a:t>1</a:t>
            </a:r>
            <a:r>
              <a:rPr lang="en-US" sz="2000" baseline="30000" dirty="0"/>
              <a:t>+ </a:t>
            </a:r>
            <a:r>
              <a:rPr lang="en-US" sz="2000" dirty="0" err="1">
                <a:solidFill>
                  <a:schemeClr val="tx2"/>
                </a:solidFill>
                <a:latin typeface="Symbol" charset="2"/>
                <a:cs typeface="Symbol" charset="2"/>
              </a:rPr>
              <a:t>rp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G</a:t>
            </a:r>
            <a:r>
              <a:rPr lang="en-US" sz="2000" dirty="0" smtClean="0"/>
              <a:t>		</a:t>
            </a:r>
            <a:r>
              <a:rPr lang="en-US" sz="2000" dirty="0" smtClean="0"/>
              <a:t>1 </a:t>
            </a:r>
            <a:r>
              <a:rPr lang="en-US" sz="2000" dirty="0" smtClean="0"/>
              <a:t>resonance   : a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(2040) </a:t>
            </a:r>
            <a:r>
              <a:rPr lang="en-US" sz="2000" dirty="0" smtClean="0"/>
              <a:t>              	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/>
              <a:t>	</a:t>
            </a:r>
            <a:r>
              <a:rPr lang="en-US" sz="2000" dirty="0"/>
              <a:t>2</a:t>
            </a:r>
            <a:r>
              <a:rPr lang="en-US" sz="2000" baseline="30000" dirty="0"/>
              <a:t>-+</a:t>
            </a:r>
            <a:r>
              <a:rPr lang="en-US" sz="2000" dirty="0"/>
              <a:t>0</a:t>
            </a:r>
            <a:r>
              <a:rPr lang="en-US" sz="2000" baseline="30000" dirty="0"/>
              <a:t>+ </a:t>
            </a:r>
            <a:r>
              <a:rPr lang="en-US" sz="2000" dirty="0" smtClean="0">
                <a:solidFill>
                  <a:schemeClr val="tx2"/>
                </a:solidFill>
                <a:cs typeface="Symbol" charset="2"/>
              </a:rPr>
              <a:t>f</a:t>
            </a:r>
            <a:r>
              <a:rPr lang="en-US" sz="2000" baseline="-25000" dirty="0" smtClean="0">
                <a:solidFill>
                  <a:schemeClr val="tx2"/>
                </a:solidFill>
                <a:cs typeface="Symbol" charset="2"/>
              </a:rPr>
              <a:t>2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S</a:t>
            </a:r>
            <a:r>
              <a:rPr lang="en-US" sz="2000" dirty="0" smtClean="0"/>
              <a:t>		</a:t>
            </a:r>
            <a:r>
              <a:rPr lang="en-US" sz="2000" dirty="0" smtClean="0"/>
              <a:t>2 </a:t>
            </a:r>
            <a:r>
              <a:rPr lang="en-US" sz="2000" dirty="0" smtClean="0"/>
              <a:t>resonances :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(1670) and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´ </a:t>
            </a:r>
            <a:r>
              <a:rPr lang="en-US" sz="2000" dirty="0"/>
              <a:t>	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b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000" dirty="0">
                <a:cs typeface="Comic Sans MS"/>
              </a:rPr>
              <a:t>1</a:t>
            </a:r>
            <a:r>
              <a:rPr lang="en-US" sz="2000" baseline="30000" dirty="0" smtClean="0">
                <a:cs typeface="Comic Sans MS"/>
              </a:rPr>
              <a:t>++ </a:t>
            </a:r>
            <a:r>
              <a:rPr lang="en-US" sz="2000" dirty="0" smtClean="0">
                <a:solidFill>
                  <a:schemeClr val="tx2"/>
                </a:solidFill>
                <a:cs typeface="Comic Sans MS"/>
              </a:rPr>
              <a:t>f</a:t>
            </a:r>
            <a:r>
              <a:rPr lang="en-US" sz="2000" baseline="-25000" dirty="0" smtClean="0">
                <a:solidFill>
                  <a:schemeClr val="tx2"/>
                </a:solidFill>
                <a:cs typeface="Comic Sans MS"/>
              </a:rPr>
              <a:t>0</a:t>
            </a:r>
            <a:r>
              <a:rPr lang="en-US" sz="2000" dirty="0" smtClean="0">
                <a:solidFill>
                  <a:schemeClr val="tx2"/>
                </a:solidFill>
                <a:cs typeface="Comic Sans MS"/>
              </a:rPr>
              <a:t>(980)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p </a:t>
            </a:r>
            <a:r>
              <a:rPr lang="en-US" sz="2000" dirty="0" err="1" smtClean="0">
                <a:cs typeface="Comic Sans MS"/>
              </a:rPr>
              <a:t>P</a:t>
            </a:r>
            <a:r>
              <a:rPr lang="en-US" sz="2000" dirty="0">
                <a:cs typeface="Comic Sans MS"/>
              </a:rPr>
              <a:t>	</a:t>
            </a:r>
            <a:r>
              <a:rPr lang="en-US" sz="2000" dirty="0" smtClean="0">
                <a:cs typeface="Comic Sans MS"/>
              </a:rPr>
              <a:t>	</a:t>
            </a:r>
            <a:r>
              <a:rPr lang="en-US" sz="2000" dirty="0" smtClean="0"/>
              <a:t>1 </a:t>
            </a:r>
            <a:r>
              <a:rPr lang="en-US" sz="2000" dirty="0" smtClean="0"/>
              <a:t>resonance   : </a:t>
            </a:r>
            <a:r>
              <a:rPr lang="en-US" sz="2000" dirty="0" smtClean="0">
                <a:solidFill>
                  <a:srgbClr val="FF0000"/>
                </a:solidFill>
              </a:rPr>
              <a:t>a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FF0000"/>
                </a:solidFill>
              </a:rPr>
              <a:t>(1420)</a:t>
            </a:r>
            <a:r>
              <a:rPr lang="en-US" sz="2000" dirty="0" smtClean="0"/>
              <a:t> </a:t>
            </a:r>
            <a:r>
              <a:rPr lang="en-US" sz="2000" dirty="0" smtClean="0"/>
              <a:t>             	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	</a:t>
            </a:r>
            <a:r>
              <a:rPr lang="en-US" sz="2000" dirty="0" smtClean="0">
                <a:cs typeface="Comic Sans MS"/>
              </a:rPr>
              <a:t>0</a:t>
            </a:r>
            <a:r>
              <a:rPr lang="en-US" sz="2000" baseline="30000" dirty="0" smtClean="0">
                <a:cs typeface="Comic Sans MS"/>
              </a:rPr>
              <a:t>-+ </a:t>
            </a:r>
            <a:r>
              <a:rPr lang="en-US" sz="2000" dirty="0" smtClean="0">
                <a:solidFill>
                  <a:schemeClr val="tx2"/>
                </a:solidFill>
                <a:cs typeface="Comic Sans MS"/>
              </a:rPr>
              <a:t>f</a:t>
            </a:r>
            <a:r>
              <a:rPr lang="en-US" sz="2000" baseline="-25000" dirty="0" smtClean="0">
                <a:solidFill>
                  <a:schemeClr val="tx2"/>
                </a:solidFill>
                <a:cs typeface="Comic Sans MS"/>
              </a:rPr>
              <a:t>0</a:t>
            </a:r>
            <a:r>
              <a:rPr lang="en-US" sz="2000" dirty="0" smtClean="0">
                <a:solidFill>
                  <a:schemeClr val="tx2"/>
                </a:solidFill>
                <a:cs typeface="Comic Sans MS"/>
              </a:rPr>
              <a:t>(980)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p </a:t>
            </a:r>
            <a:r>
              <a:rPr lang="en-US" sz="2000" dirty="0" smtClean="0">
                <a:cs typeface="Comic Sans MS"/>
              </a:rPr>
              <a:t>S</a:t>
            </a:r>
            <a:r>
              <a:rPr lang="en-US" sz="2000" dirty="0" smtClean="0"/>
              <a:t>		</a:t>
            </a:r>
            <a:r>
              <a:rPr lang="en-US" sz="2000" dirty="0" smtClean="0"/>
              <a:t>1 </a:t>
            </a:r>
            <a:r>
              <a:rPr lang="en-US" sz="2000" dirty="0" smtClean="0"/>
              <a:t>resonance   : </a:t>
            </a:r>
            <a:r>
              <a:rPr lang="en-US" sz="2000" dirty="0" smtClean="0">
                <a:latin typeface="Symbol" charset="2"/>
                <a:cs typeface="Symbol" charset="2"/>
              </a:rPr>
              <a:t>p </a:t>
            </a:r>
            <a:r>
              <a:rPr lang="en-US" sz="2000" dirty="0" smtClean="0"/>
              <a:t>(1800)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           	+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non resonant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term</a:t>
            </a:r>
            <a:endParaRPr lang="en-US" sz="2000" dirty="0" smtClean="0"/>
          </a:p>
          <a:p>
            <a:pPr marL="0" indent="0">
              <a:buFont typeface="Arial"/>
              <a:buNone/>
            </a:pPr>
            <a:endParaRPr lang="en-US" sz="2000" dirty="0"/>
          </a:p>
          <a:p>
            <a:r>
              <a:rPr lang="en-US" sz="2600" dirty="0" smtClean="0">
                <a:solidFill>
                  <a:srgbClr val="000000"/>
                </a:solidFill>
              </a:rPr>
              <a:t>231 </a:t>
            </a:r>
            <a:r>
              <a:rPr lang="en-US" sz="2600" dirty="0">
                <a:solidFill>
                  <a:srgbClr val="000000"/>
                </a:solidFill>
              </a:rPr>
              <a:t>mass distributions with 23100 data points </a:t>
            </a:r>
          </a:p>
          <a:p>
            <a:r>
              <a:rPr lang="en-US" sz="2600" dirty="0">
                <a:solidFill>
                  <a:schemeClr val="accent6">
                    <a:lumMod val="75000"/>
                  </a:schemeClr>
                </a:solidFill>
              </a:rPr>
              <a:t>352 free 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parameters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systematic studies </a:t>
            </a:r>
            <a:r>
              <a:rPr lang="en-US" sz="2600" dirty="0">
                <a:solidFill>
                  <a:srgbClr val="000000"/>
                </a:solidFill>
              </a:rPr>
              <a:t>with 5 and 7 waves </a:t>
            </a:r>
            <a:r>
              <a:rPr lang="en-US" sz="2600" dirty="0" smtClean="0">
                <a:solidFill>
                  <a:srgbClr val="000000"/>
                </a:solidFill>
              </a:rPr>
              <a:t>performed</a:t>
            </a:r>
            <a:endParaRPr lang="en-US" sz="2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11560" y="0"/>
            <a:ext cx="8229600" cy="8367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Mass-dependent fit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30339" y="436022"/>
            <a:ext cx="98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S. Paul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7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Deep inelastic scattering</a:t>
            </a:r>
            <a:endParaRPr lang="en-US" dirty="0" smtClean="0"/>
          </a:p>
        </p:txBody>
      </p:sp>
      <p:pic>
        <p:nvPicPr>
          <p:cNvPr id="8195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5450"/>
            <a:ext cx="320357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39"/>
          <p:cNvSpPr txBox="1">
            <a:spLocks noChangeArrowheads="1"/>
          </p:cNvSpPr>
          <p:nvPr/>
        </p:nvSpPr>
        <p:spPr bwMode="auto">
          <a:xfrm>
            <a:off x="120650" y="5419638"/>
            <a:ext cx="8839200" cy="98488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Bjorken</a:t>
            </a: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-</a:t>
            </a:r>
            <a:r>
              <a:rPr lang="en-US" sz="2000" i="1" dirty="0" smtClean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x</a:t>
            </a:r>
            <a:r>
              <a:rPr lang="en-US" sz="2000" dirty="0" smtClean="0">
                <a:latin typeface="Calibri" pitchFamily="34" charset="0"/>
                <a:cs typeface="Times New Roman" pitchFamily="18" charset="0"/>
              </a:rPr>
              <a:t>: fraction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of longitudinal momentum carried by the struck quark in infinite- </a:t>
            </a:r>
            <a:r>
              <a:rPr lang="en-US" sz="2000" dirty="0" smtClean="0">
                <a:latin typeface="Calibri" pitchFamily="34" charset="0"/>
                <a:cs typeface="Times New Roman" pitchFamily="18" charset="0"/>
              </a:rPr>
              <a:t>momentum </a:t>
            </a:r>
            <a:r>
              <a:rPr lang="en-US" sz="2000" dirty="0">
                <a:latin typeface="Calibri" pitchFamily="34" charset="0"/>
                <a:cs typeface="Times New Roman" pitchFamily="18" charset="0"/>
              </a:rPr>
              <a:t>frame (</a:t>
            </a:r>
            <a:r>
              <a:rPr lang="en-US" sz="2000" dirty="0" err="1">
                <a:latin typeface="Calibri" pitchFamily="34" charset="0"/>
                <a:cs typeface="Times New Roman" pitchFamily="18" charset="0"/>
              </a:rPr>
              <a:t>Breit</a:t>
            </a:r>
            <a:r>
              <a:rPr lang="en-US" sz="1800" dirty="0" smtClean="0">
                <a:latin typeface="Calibri" pitchFamily="34" charset="0"/>
                <a:cs typeface="Times New Roman" pitchFamily="18" charset="0"/>
              </a:rPr>
              <a:t>)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4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500188"/>
            <a:ext cx="39528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 descr="brei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88" y="5832826"/>
            <a:ext cx="471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103563"/>
            <a:ext cx="26289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83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Spin-Density Matrix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1052736"/>
            <a:ext cx="177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waves</a:t>
            </a:r>
            <a:endParaRPr lang="en-US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1835696" y="1340768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499992" y="980728"/>
            <a:ext cx="158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Interferometry</a:t>
            </a:r>
            <a:endParaRPr lang="en-US" dirty="0"/>
          </a:p>
        </p:txBody>
      </p:sp>
      <p:sp>
        <p:nvSpPr>
          <p:cNvPr id="12" name="Geschweifte Klammer rechts 11"/>
          <p:cNvSpPr/>
          <p:nvPr/>
        </p:nvSpPr>
        <p:spPr>
          <a:xfrm rot="16200000">
            <a:off x="5076056" y="-459432"/>
            <a:ext cx="360040" cy="396044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395536" y="450912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t’-slice only</a:t>
            </a:r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9350"/>
            <a:ext cx="5256584" cy="52499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0339" y="436022"/>
            <a:ext cx="98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S. Paul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19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32605"/>
            <a:ext cx="5694362" cy="52079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(1420)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99592" y="1052736"/>
            <a:ext cx="158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in 11 t-bins: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267744" y="1052736"/>
            <a:ext cx="120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medium t’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3347864" y="2204864"/>
            <a:ext cx="43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1835696" y="2132856"/>
            <a:ext cx="98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(1420)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6084168" y="515719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4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2987824" y="537321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6228184" y="2348880"/>
            <a:ext cx="43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/>
              <a:t>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9" name="Rechteck 18"/>
          <p:cNvSpPr/>
          <p:nvPr/>
        </p:nvSpPr>
        <p:spPr>
          <a:xfrm>
            <a:off x="2622550" y="1628800"/>
            <a:ext cx="400050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2622550" y="4293096"/>
            <a:ext cx="400050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5579419" y="4286746"/>
            <a:ext cx="391266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5560651" y="1641500"/>
            <a:ext cx="396818" cy="21367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1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/>
          <p:cNvSpPr txBox="1"/>
          <p:nvPr/>
        </p:nvSpPr>
        <p:spPr>
          <a:xfrm>
            <a:off x="5340052" y="1023392"/>
            <a:ext cx="972179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fit range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30339" y="436022"/>
            <a:ext cx="98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S. Paul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47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12190" r="-12190"/>
          <a:stretch>
            <a:fillRect/>
          </a:stretch>
        </p:blipFill>
        <p:spPr>
          <a:xfrm>
            <a:off x="-612576" y="1628800"/>
            <a:ext cx="8229600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en-US" dirty="0" smtClean="0"/>
              <a:t>Results of </a:t>
            </a:r>
            <a:r>
              <a:rPr lang="en-US" dirty="0"/>
              <a:t>M</a:t>
            </a:r>
            <a:r>
              <a:rPr lang="en-US" dirty="0" smtClean="0"/>
              <a:t>ass-Dependent Fit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6291" y="5282116"/>
            <a:ext cx="6187917" cy="263550"/>
          </a:xfrm>
          <a:prstGeom prst="rect">
            <a:avLst/>
          </a:prstGeom>
          <a:solidFill>
            <a:schemeClr val="accent6">
              <a:lumMod val="75000"/>
              <a:alpha val="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uppierung 15"/>
          <p:cNvGrpSpPr/>
          <p:nvPr/>
        </p:nvGrpSpPr>
        <p:grpSpPr>
          <a:xfrm>
            <a:off x="6541741" y="2780928"/>
            <a:ext cx="2602259" cy="3261826"/>
            <a:chOff x="6626406" y="2785230"/>
            <a:chExt cx="2602259" cy="3261826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26406" y="2929649"/>
              <a:ext cx="2443511" cy="324361"/>
            </a:xfrm>
            <a:prstGeom prst="rect">
              <a:avLst/>
            </a:prstGeom>
          </p:spPr>
        </p:pic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55470" y="3177076"/>
              <a:ext cx="2361862" cy="288032"/>
            </a:xfrm>
            <a:prstGeom prst="rect">
              <a:avLst/>
            </a:prstGeom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6332" y="2785230"/>
              <a:ext cx="2582333" cy="184452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4171" y="3932467"/>
              <a:ext cx="2309912" cy="148798"/>
            </a:xfrm>
            <a:prstGeom prst="rect">
              <a:avLst/>
            </a:prstGeom>
          </p:spPr>
        </p:pic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74171" y="4286787"/>
              <a:ext cx="2369254" cy="161221"/>
            </a:xfrm>
            <a:prstGeom prst="rect">
              <a:avLst/>
            </a:prstGeom>
          </p:spPr>
        </p:pic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0233" y="4572620"/>
              <a:ext cx="2376264" cy="161221"/>
            </a:xfrm>
            <a:prstGeom prst="rect">
              <a:avLst/>
            </a:prstGeom>
          </p:spPr>
        </p:pic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29400" y="3676650"/>
              <a:ext cx="2564983" cy="175683"/>
            </a:xfrm>
            <a:prstGeom prst="rect">
              <a:avLst/>
            </a:prstGeom>
          </p:spPr>
        </p:pic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60232" y="5517232"/>
              <a:ext cx="2375996" cy="258558"/>
            </a:xfrm>
            <a:prstGeom prst="rect">
              <a:avLst/>
            </a:prstGeom>
          </p:spPr>
        </p:pic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46332" y="5780620"/>
              <a:ext cx="2243668" cy="266436"/>
            </a:xfrm>
            <a:prstGeom prst="rect">
              <a:avLst/>
            </a:prstGeom>
          </p:spPr>
        </p:pic>
      </p:grpSp>
      <p:sp>
        <p:nvSpPr>
          <p:cNvPr id="17" name="Rechteck 16"/>
          <p:cNvSpPr/>
          <p:nvPr/>
        </p:nvSpPr>
        <p:spPr>
          <a:xfrm>
            <a:off x="6435493" y="1700808"/>
            <a:ext cx="2736304" cy="4536504"/>
          </a:xfrm>
          <a:prstGeom prst="rect">
            <a:avLst/>
          </a:prstGeom>
          <a:solidFill>
            <a:schemeClr val="accent1">
              <a:lumMod val="75000"/>
              <a:alpha val="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7524328" y="1844824"/>
            <a:ext cx="5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PDG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469107" y="5179805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new meson</a:t>
            </a:r>
            <a:endParaRPr lang="en-GB" b="1" dirty="0" smtClean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6648"/>
            <a:ext cx="7517432" cy="902072"/>
          </a:xfrm>
        </p:spPr>
        <p:txBody>
          <a:bodyPr/>
          <a:lstStyle/>
          <a:p>
            <a:pPr algn="l"/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8600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COMPASS </a:t>
            </a:r>
            <a:r>
              <a:rPr lang="en-GB" dirty="0" smtClean="0"/>
              <a:t>has a rich programme on QCD and hadron </a:t>
            </a:r>
            <a:r>
              <a:rPr lang="en-GB" dirty="0" smtClean="0"/>
              <a:t>physics</a:t>
            </a:r>
          </a:p>
          <a:p>
            <a:r>
              <a:rPr lang="en-GB" dirty="0" smtClean="0"/>
              <a:t>Nucleon spin:</a:t>
            </a:r>
            <a:endParaRPr lang="en-GB" dirty="0" smtClean="0"/>
          </a:p>
          <a:p>
            <a:pPr lvl="1"/>
            <a:r>
              <a:rPr lang="en-GB" dirty="0" smtClean="0"/>
              <a:t>Essential contributions to clarify the spin structure of the nucleon both longitudinal and transverse</a:t>
            </a:r>
          </a:p>
          <a:p>
            <a:pPr lvl="1"/>
            <a:r>
              <a:rPr lang="en-GB" dirty="0" smtClean="0"/>
              <a:t>Gluon polarisation</a:t>
            </a:r>
          </a:p>
          <a:p>
            <a:pPr lvl="1"/>
            <a:r>
              <a:rPr lang="en-GB" dirty="0" smtClean="0"/>
              <a:t>Flavour separation (SIDIS)</a:t>
            </a:r>
          </a:p>
          <a:p>
            <a:pPr lvl="1"/>
            <a:r>
              <a:rPr lang="en-GB" dirty="0" smtClean="0"/>
              <a:t>unpolarised asymmetries and fragmentation (not covered)</a:t>
            </a:r>
          </a:p>
          <a:p>
            <a:r>
              <a:rPr lang="en-GB" dirty="0" smtClean="0"/>
              <a:t>Huge data set on hadron spectroscopy</a:t>
            </a:r>
          </a:p>
          <a:p>
            <a:pPr lvl="1"/>
            <a:r>
              <a:rPr lang="en-GB" dirty="0" smtClean="0"/>
              <a:t>tests of chiral perturbation theory</a:t>
            </a:r>
          </a:p>
          <a:p>
            <a:pPr lvl="1"/>
            <a:r>
              <a:rPr lang="en-GB" dirty="0" smtClean="0"/>
              <a:t>new meson discovered, </a:t>
            </a:r>
            <a:r>
              <a:rPr lang="en-GB" dirty="0" smtClean="0"/>
              <a:t>exotic mesons being studied</a:t>
            </a:r>
          </a:p>
          <a:p>
            <a:pPr lvl="1"/>
            <a:r>
              <a:rPr lang="en-GB" dirty="0" smtClean="0"/>
              <a:t>many more channels, e.g. </a:t>
            </a:r>
            <a:r>
              <a:rPr lang="en-GB" dirty="0">
                <a:sym typeface="Symbol"/>
              </a:rPr>
              <a:t></a:t>
            </a:r>
            <a:r>
              <a:rPr lang="en-GB" baseline="30000" dirty="0">
                <a:sym typeface="Symbol"/>
              </a:rPr>
              <a:t>0</a:t>
            </a:r>
            <a:r>
              <a:rPr lang="en-GB" dirty="0">
                <a:sym typeface="Symbol"/>
              </a:rPr>
              <a:t>, , </a:t>
            </a:r>
            <a:r>
              <a:rPr lang="en-GB" dirty="0" smtClean="0">
                <a:sym typeface="Symbol"/>
              </a:rPr>
              <a:t>’, </a:t>
            </a:r>
            <a:r>
              <a:rPr lang="en-GB" i="1" dirty="0"/>
              <a:t>pp </a:t>
            </a:r>
            <a:r>
              <a:rPr lang="en-GB" dirty="0">
                <a:sym typeface="Symbol"/>
              </a:rPr>
              <a:t> </a:t>
            </a:r>
            <a:r>
              <a:rPr lang="en-GB" i="1" dirty="0" err="1">
                <a:sym typeface="Symbol"/>
              </a:rPr>
              <a:t>p</a:t>
            </a:r>
            <a:r>
              <a:rPr lang="en-GB" baseline="-25000" dirty="0" err="1">
                <a:sym typeface="Symbol"/>
              </a:rPr>
              <a:t>fast</a:t>
            </a:r>
            <a:r>
              <a:rPr lang="en-GB" dirty="0">
                <a:sym typeface="Symbol"/>
              </a:rPr>
              <a:t></a:t>
            </a:r>
            <a:r>
              <a:rPr lang="en-GB" baseline="30000" dirty="0">
                <a:sym typeface="Symbol"/>
              </a:rPr>
              <a:t>+</a:t>
            </a:r>
            <a:r>
              <a:rPr lang="en-GB" dirty="0">
                <a:sym typeface="Symbol"/>
              </a:rPr>
              <a:t></a:t>
            </a:r>
            <a:r>
              <a:rPr lang="en-GB" baseline="30000" dirty="0">
                <a:sym typeface="Symbol"/>
              </a:rPr>
              <a:t>−</a:t>
            </a:r>
            <a:r>
              <a:rPr lang="en-GB" i="1" dirty="0" err="1">
                <a:sym typeface="Symbol"/>
              </a:rPr>
              <a:t>p</a:t>
            </a:r>
            <a:r>
              <a:rPr lang="en-GB" baseline="-25000" dirty="0" err="1">
                <a:sym typeface="Symbol"/>
              </a:rPr>
              <a:t>slow</a:t>
            </a:r>
            <a:r>
              <a:rPr lang="en-GB" dirty="0">
                <a:sym typeface="Symbol"/>
              </a:rPr>
              <a:t> </a:t>
            </a:r>
            <a:endParaRPr lang="en-GB" dirty="0" smtClean="0"/>
          </a:p>
          <a:p>
            <a:pPr lvl="1"/>
            <a:r>
              <a:rPr lang="en-GB" dirty="0" smtClean="0"/>
              <a:t>just the beginning...</a:t>
            </a:r>
          </a:p>
          <a:p>
            <a:r>
              <a:rPr lang="en-GB" dirty="0" smtClean="0"/>
              <a:t>Future experiments</a:t>
            </a:r>
          </a:p>
          <a:p>
            <a:pPr lvl="1"/>
            <a:r>
              <a:rPr lang="en-GB" dirty="0"/>
              <a:t>Starting future program on GPDs and TMD </a:t>
            </a:r>
            <a:r>
              <a:rPr lang="en-GB" dirty="0" smtClean="0"/>
              <a:t>PDFs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aybe come back to spectroscopy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502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87824" y="2996952"/>
            <a:ext cx="3392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you!</a:t>
            </a:r>
            <a:endParaRPr lang="en-GB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31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6000" dirty="0" smtClean="0"/>
              <a:t>Backup</a:t>
            </a:r>
            <a:endParaRPr lang="en-GB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06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Deep Inelastic Scattering</a:t>
            </a:r>
          </a:p>
        </p:txBody>
      </p:sp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5450"/>
            <a:ext cx="320357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36"/>
          <p:cNvSpPr>
            <a:spLocks noChangeArrowheads="1"/>
          </p:cNvSpPr>
          <p:nvPr/>
        </p:nvSpPr>
        <p:spPr bwMode="auto">
          <a:xfrm>
            <a:off x="4883150" y="3117850"/>
            <a:ext cx="1593850" cy="16002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Text Box 39"/>
          <p:cNvSpPr txBox="1">
            <a:spLocks noChangeArrowheads="1"/>
          </p:cNvSpPr>
          <p:nvPr/>
        </p:nvSpPr>
        <p:spPr bwMode="auto">
          <a:xfrm>
            <a:off x="304800" y="5324475"/>
            <a:ext cx="8839200" cy="9223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Bjorken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fraction of longitudinal momentum carried by the struck quark in infinite-         	   momentum frame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Breit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0" name="Picture 4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500188"/>
            <a:ext cx="39528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2" descr="brei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695950"/>
            <a:ext cx="471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103563"/>
            <a:ext cx="26289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52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38"/>
          <p:cNvSpPr>
            <a:spLocks/>
          </p:cNvSpPr>
          <p:nvPr/>
        </p:nvSpPr>
        <p:spPr bwMode="auto">
          <a:xfrm>
            <a:off x="6299200" y="3135313"/>
            <a:ext cx="1274763" cy="1233487"/>
          </a:xfrm>
          <a:custGeom>
            <a:avLst/>
            <a:gdLst>
              <a:gd name="T0" fmla="*/ 130613 w 1274838"/>
              <a:gd name="T1" fmla="*/ 0 h 1233714"/>
              <a:gd name="T2" fmla="*/ 943317 w 1274838"/>
              <a:gd name="T3" fmla="*/ 710938 h 1233714"/>
              <a:gd name="T4" fmla="*/ 1117468 w 1274838"/>
              <a:gd name="T5" fmla="*/ 1102679 h 1233714"/>
              <a:gd name="T6" fmla="*/ 0 w 1274838"/>
              <a:gd name="T7" fmla="*/ 1233260 h 1233714"/>
              <a:gd name="T8" fmla="*/ 0 60000 65536"/>
              <a:gd name="T9" fmla="*/ 0 60000 65536"/>
              <a:gd name="T10" fmla="*/ 0 60000 65536"/>
              <a:gd name="T11" fmla="*/ 0 60000 65536"/>
              <a:gd name="T12" fmla="*/ 0 w 1274838"/>
              <a:gd name="T13" fmla="*/ 0 h 1233714"/>
              <a:gd name="T14" fmla="*/ 1274838 w 1274838"/>
              <a:gd name="T15" fmla="*/ 1233714 h 12337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838" h="1233714">
                <a:moveTo>
                  <a:pt x="130629" y="0"/>
                </a:moveTo>
                <a:cubicBezTo>
                  <a:pt x="454781" y="263676"/>
                  <a:pt x="778934" y="527353"/>
                  <a:pt x="943429" y="711200"/>
                </a:cubicBezTo>
                <a:cubicBezTo>
                  <a:pt x="1107924" y="895048"/>
                  <a:pt x="1274838" y="1015999"/>
                  <a:pt x="1117600" y="1103085"/>
                </a:cubicBezTo>
                <a:cubicBezTo>
                  <a:pt x="960362" y="1190171"/>
                  <a:pt x="480181" y="1211942"/>
                  <a:pt x="0" y="1233714"/>
                </a:cubicBezTo>
              </a:path>
            </a:pathLst>
          </a:cu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24581" name="AutoShape 46"/>
          <p:cNvSpPr>
            <a:spLocks noChangeArrowheads="1"/>
          </p:cNvSpPr>
          <p:nvPr/>
        </p:nvSpPr>
        <p:spPr bwMode="auto">
          <a:xfrm>
            <a:off x="1422400" y="4914900"/>
            <a:ext cx="3598863" cy="9890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AutoShape 43"/>
          <p:cNvSpPr>
            <a:spLocks noChangeArrowheads="1"/>
          </p:cNvSpPr>
          <p:nvPr/>
        </p:nvSpPr>
        <p:spPr bwMode="auto">
          <a:xfrm>
            <a:off x="4122738" y="2754313"/>
            <a:ext cx="1633537" cy="16652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AutoShape 39"/>
          <p:cNvSpPr>
            <a:spLocks noChangeArrowheads="1"/>
          </p:cNvSpPr>
          <p:nvPr/>
        </p:nvSpPr>
        <p:spPr bwMode="auto">
          <a:xfrm>
            <a:off x="7002463" y="2484438"/>
            <a:ext cx="1978025" cy="8540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AutoShape 26"/>
          <p:cNvSpPr>
            <a:spLocks noChangeArrowheads="1"/>
          </p:cNvSpPr>
          <p:nvPr/>
        </p:nvSpPr>
        <p:spPr bwMode="auto">
          <a:xfrm>
            <a:off x="2232025" y="2438400"/>
            <a:ext cx="4184650" cy="9001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>
            <a:off x="2232025" y="1403350"/>
            <a:ext cx="2881313" cy="8112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 Rules</a:t>
            </a:r>
          </a:p>
        </p:txBody>
      </p:sp>
      <p:sp>
        <p:nvSpPr>
          <p:cNvPr id="24587" name="Text Box 5"/>
          <p:cNvSpPr txBox="1">
            <a:spLocks noChangeArrowheads="1"/>
          </p:cNvSpPr>
          <p:nvPr/>
        </p:nvSpPr>
        <p:spPr bwMode="auto">
          <a:xfrm>
            <a:off x="522288" y="1493838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Bjorken</a:t>
            </a:r>
          </a:p>
          <a:p>
            <a:pPr eaLnBrk="1" hangingPunct="1"/>
            <a:r>
              <a:rPr lang="en-US"/>
              <a:t>  sum rule </a:t>
            </a:r>
          </a:p>
        </p:txBody>
      </p:sp>
      <p:sp>
        <p:nvSpPr>
          <p:cNvPr id="24588" name="Text Box 10"/>
          <p:cNvSpPr txBox="1">
            <a:spLocks noChangeArrowheads="1"/>
          </p:cNvSpPr>
          <p:nvPr/>
        </p:nvSpPr>
        <p:spPr bwMode="auto">
          <a:xfrm>
            <a:off x="566738" y="2619375"/>
            <a:ext cx="118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Ellis-Jaffe</a:t>
            </a:r>
          </a:p>
          <a:p>
            <a:pPr eaLnBrk="1" hangingPunct="1"/>
            <a:r>
              <a:rPr lang="en-US"/>
              <a:t>  sum rule</a:t>
            </a:r>
          </a:p>
        </p:txBody>
      </p:sp>
      <p:sp>
        <p:nvSpPr>
          <p:cNvPr id="24589" name="Text Box 11"/>
          <p:cNvSpPr txBox="1">
            <a:spLocks noChangeArrowheads="1"/>
          </p:cNvSpPr>
          <p:nvPr/>
        </p:nvSpPr>
        <p:spPr bwMode="auto">
          <a:xfrm>
            <a:off x="611188" y="2124075"/>
            <a:ext cx="1550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663300"/>
                </a:solidFill>
              </a:rPr>
              <a:t>PR 148 (1966) 1467</a:t>
            </a:r>
          </a:p>
        </p:txBody>
      </p:sp>
      <p:sp>
        <p:nvSpPr>
          <p:cNvPr id="24590" name="Rectangle 12"/>
          <p:cNvSpPr>
            <a:spLocks noChangeArrowheads="1"/>
          </p:cNvSpPr>
          <p:nvPr/>
        </p:nvSpPr>
        <p:spPr bwMode="auto">
          <a:xfrm>
            <a:off x="5472113" y="1358900"/>
            <a:ext cx="3511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if wrong </a:t>
            </a:r>
            <a:r>
              <a:rPr lang="en-US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 </a:t>
            </a:r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QCD wrong,</a:t>
            </a:r>
          </a:p>
          <a:p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“worthless equation”, needs neutron measurement</a:t>
            </a:r>
            <a:endParaRPr lang="en-US"/>
          </a:p>
        </p:txBody>
      </p:sp>
      <p:sp>
        <p:nvSpPr>
          <p:cNvPr id="24591" name="Text Box 18"/>
          <p:cNvSpPr txBox="1">
            <a:spLocks noChangeArrowheads="1"/>
          </p:cNvSpPr>
          <p:nvPr/>
        </p:nvSpPr>
        <p:spPr bwMode="auto">
          <a:xfrm>
            <a:off x="522288" y="3563938"/>
            <a:ext cx="29400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formulated for </a:t>
            </a:r>
            <a:r>
              <a:rPr lang="en-US">
                <a:solidFill>
                  <a:srgbClr val="FF0000"/>
                </a:solidFill>
                <a:cs typeface="Arial" pitchFamily="34" charset="0"/>
              </a:rPr>
              <a:t>∆s=0</a:t>
            </a:r>
            <a:r>
              <a:rPr lang="en-US">
                <a:cs typeface="Arial" pitchFamily="34" charset="0"/>
              </a:rPr>
              <a:t>,</a:t>
            </a:r>
          </a:p>
          <a:p>
            <a:pPr eaLnBrk="1" hangingPunct="1"/>
            <a:r>
              <a:rPr lang="en-US">
                <a:cs typeface="Arial" pitchFamily="34" charset="0"/>
              </a:rPr>
              <a:t>unpolarised strange quarks</a:t>
            </a:r>
          </a:p>
          <a:p>
            <a:pPr eaLnBrk="1" hangingPunct="1"/>
            <a:endParaRPr lang="en-US">
              <a:cs typeface="Arial" pitchFamily="34" charset="0"/>
            </a:endParaRPr>
          </a:p>
          <a:p>
            <a:pPr eaLnBrk="1" hangingPunct="1"/>
            <a:r>
              <a:rPr lang="en-US">
                <a:cs typeface="Arial" pitchFamily="34" charset="0"/>
              </a:rPr>
              <a:t>Consequences of violation:</a:t>
            </a:r>
          </a:p>
          <a:p>
            <a:pPr eaLnBrk="1" hangingPunct="1"/>
            <a:endParaRPr lang="en-US">
              <a:cs typeface="Arial" pitchFamily="34" charset="0"/>
            </a:endParaRPr>
          </a:p>
        </p:txBody>
      </p:sp>
      <p:grpSp>
        <p:nvGrpSpPr>
          <p:cNvPr id="24592" name="Group 20"/>
          <p:cNvGrpSpPr>
            <a:grpSpLocks/>
          </p:cNvGrpSpPr>
          <p:nvPr/>
        </p:nvGrpSpPr>
        <p:grpSpPr bwMode="auto">
          <a:xfrm>
            <a:off x="5340350" y="4022725"/>
            <a:ext cx="3986213" cy="2563813"/>
            <a:chOff x="442" y="1593"/>
            <a:chExt cx="3648" cy="2370"/>
          </a:xfrm>
        </p:grpSpPr>
        <p:sp>
          <p:nvSpPr>
            <p:cNvPr id="24600" name="AutoShape 21"/>
            <p:cNvSpPr>
              <a:spLocks noChangeArrowheads="1"/>
            </p:cNvSpPr>
            <p:nvPr/>
          </p:nvSpPr>
          <p:spPr bwMode="auto">
            <a:xfrm>
              <a:off x="959" y="1917"/>
              <a:ext cx="306" cy="658"/>
            </a:xfrm>
            <a:prstGeom prst="upDownArrow">
              <a:avLst>
                <a:gd name="adj1" fmla="val 50000"/>
                <a:gd name="adj2" fmla="val 4300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601" name="Picture 2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" y="1593"/>
              <a:ext cx="3648" cy="2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93" name="Text Box 36"/>
          <p:cNvSpPr txBox="1">
            <a:spLocks noChangeArrowheads="1"/>
          </p:cNvSpPr>
          <p:nvPr/>
        </p:nvSpPr>
        <p:spPr bwMode="auto">
          <a:xfrm>
            <a:off x="3579813" y="5951538"/>
            <a:ext cx="1263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663300"/>
                </a:solidFill>
              </a:rPr>
              <a:t>EMC 1987</a:t>
            </a:r>
          </a:p>
        </p:txBody>
      </p:sp>
      <p:sp>
        <p:nvSpPr>
          <p:cNvPr id="24594" name="Text Box 42"/>
          <p:cNvSpPr txBox="1">
            <a:spLocks noChangeArrowheads="1"/>
          </p:cNvSpPr>
          <p:nvPr/>
        </p:nvSpPr>
        <p:spPr bwMode="auto">
          <a:xfrm>
            <a:off x="611188" y="3203575"/>
            <a:ext cx="1492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663300"/>
                </a:solidFill>
              </a:rPr>
              <a:t>PR D9 (1974) 1444</a:t>
            </a:r>
          </a:p>
        </p:txBody>
      </p:sp>
      <p:sp>
        <p:nvSpPr>
          <p:cNvPr id="24595" name="Rectangle 44"/>
          <p:cNvSpPr>
            <a:spLocks noChangeArrowheads="1"/>
          </p:cNvSpPr>
          <p:nvPr/>
        </p:nvSpPr>
        <p:spPr bwMode="auto">
          <a:xfrm>
            <a:off x="4141788" y="3287713"/>
            <a:ext cx="1600200" cy="1793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45"/>
          <p:cNvSpPr>
            <a:spLocks noChangeShapeType="1"/>
          </p:cNvSpPr>
          <p:nvPr/>
        </p:nvSpPr>
        <p:spPr bwMode="auto">
          <a:xfrm>
            <a:off x="4095750" y="3336925"/>
            <a:ext cx="16652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4597" name="Picture 25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536700"/>
            <a:ext cx="23399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7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5045075"/>
            <a:ext cx="29114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26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527300"/>
            <a:ext cx="58547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Measurable asymmetries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84325"/>
            <a:ext cx="7772400" cy="45116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b="1" i="1" smtClean="0">
                <a:solidFill>
                  <a:schemeClr val="accent2"/>
                </a:solidFill>
              </a:rPr>
              <a:t>P</a:t>
            </a:r>
            <a:r>
              <a:rPr lang="en-US" sz="2400" b="1" i="1" baseline="-25000" smtClean="0">
                <a:solidFill>
                  <a:schemeClr val="accent2"/>
                </a:solidFill>
              </a:rPr>
              <a:t>b</a:t>
            </a:r>
            <a:r>
              <a:rPr lang="en-US" sz="2400" b="1" i="1" smtClean="0">
                <a:solidFill>
                  <a:schemeClr val="accent2"/>
                </a:solidFill>
              </a:rPr>
              <a:t>, P</a:t>
            </a:r>
            <a:r>
              <a:rPr lang="en-US" sz="2400" i="1" baseline="-25000" smtClean="0">
                <a:solidFill>
                  <a:schemeClr val="accent2"/>
                </a:solidFill>
              </a:rPr>
              <a:t>t</a:t>
            </a:r>
            <a:r>
              <a:rPr lang="en-US" sz="2400" b="1" i="1" smtClean="0"/>
              <a:t> </a:t>
            </a:r>
            <a:r>
              <a:rPr lang="en-US" sz="2400" smtClean="0"/>
              <a:t>beam and target polarisations,</a:t>
            </a:r>
          </a:p>
          <a:p>
            <a:pPr eaLnBrk="1" hangingPunct="1">
              <a:buFontTx/>
              <a:buNone/>
            </a:pPr>
            <a:r>
              <a:rPr lang="en-US" sz="2400" b="1" i="1" smtClean="0">
                <a:solidFill>
                  <a:schemeClr val="accent2"/>
                </a:solidFill>
              </a:rPr>
              <a:t>f</a:t>
            </a:r>
            <a:r>
              <a:rPr lang="en-US" sz="2400" smtClean="0">
                <a:solidFill>
                  <a:schemeClr val="accent2"/>
                </a:solidFill>
              </a:rPr>
              <a:t>         </a:t>
            </a:r>
            <a:r>
              <a:rPr lang="en-US" sz="2400" smtClean="0"/>
              <a:t>target dilution factor = polarisable N/total N</a:t>
            </a:r>
          </a:p>
          <a:p>
            <a:pPr eaLnBrk="1" hangingPunct="1">
              <a:buFontTx/>
              <a:buNone/>
            </a:pPr>
            <a:r>
              <a:rPr lang="en-US" sz="2400" smtClean="0"/>
              <a:t>note: linear in error: </a:t>
            </a:r>
            <a:r>
              <a:rPr lang="en-US" sz="2400" i="1" smtClean="0">
                <a:solidFill>
                  <a:schemeClr val="accent2"/>
                </a:solidFill>
              </a:rPr>
              <a:t>f=</a:t>
            </a:r>
            <a:r>
              <a:rPr lang="en-US" sz="2400" smtClean="0">
                <a:solidFill>
                  <a:schemeClr val="accent2"/>
                </a:solidFill>
              </a:rPr>
              <a:t>1/2</a:t>
            </a:r>
            <a:r>
              <a:rPr lang="en-US" sz="2400" smtClean="0"/>
              <a:t> =&gt; requires 4 times statistics </a:t>
            </a:r>
          </a:p>
          <a:p>
            <a:pPr eaLnBrk="1" hangingPunct="1">
              <a:buFontTx/>
              <a:buNone/>
            </a:pPr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smtClean="0"/>
              <a:t>                                                   huge rise of </a:t>
            </a:r>
            <a:r>
              <a:rPr lang="en-US" sz="2400" b="1" i="1" smtClean="0">
                <a:solidFill>
                  <a:schemeClr val="accent2"/>
                </a:solidFill>
              </a:rPr>
              <a:t>F</a:t>
            </a:r>
            <a:r>
              <a:rPr lang="en-US" sz="2400" b="1" i="1" baseline="-25000" smtClean="0">
                <a:solidFill>
                  <a:schemeClr val="accent2"/>
                </a:solidFill>
              </a:rPr>
              <a:t>2 </a:t>
            </a:r>
            <a:r>
              <a:rPr lang="en-US" sz="2400" b="1" i="1" smtClean="0">
                <a:solidFill>
                  <a:schemeClr val="accent2"/>
                </a:solidFill>
              </a:rPr>
              <a:t>/ 2x</a:t>
            </a:r>
            <a:r>
              <a:rPr lang="en-US" sz="2400" b="1" i="1" smtClean="0"/>
              <a:t> </a:t>
            </a:r>
            <a:r>
              <a:rPr lang="en-US" sz="2400" smtClean="0"/>
              <a:t>at small </a:t>
            </a:r>
            <a:r>
              <a:rPr lang="en-US" sz="2400" b="1" i="1" smtClean="0">
                <a:solidFill>
                  <a:schemeClr val="accent2"/>
                </a:solidFill>
              </a:rPr>
              <a:t>x</a:t>
            </a:r>
          </a:p>
          <a:p>
            <a:pPr eaLnBrk="1" hangingPunct="1">
              <a:buFontTx/>
              <a:buNone/>
            </a:pPr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b="1" i="1" smtClean="0">
                <a:solidFill>
                  <a:schemeClr val="accent2"/>
                </a:solidFill>
              </a:rPr>
              <a:t>D </a:t>
            </a:r>
            <a:r>
              <a:rPr lang="en-US" sz="2400" smtClean="0"/>
              <a:t>depolarisation factor, kinematics, polarisation transfer from</a:t>
            </a:r>
          </a:p>
          <a:p>
            <a:pPr eaLnBrk="1" hangingPunct="1">
              <a:buFontTx/>
              <a:buNone/>
            </a:pPr>
            <a:r>
              <a:rPr lang="en-US" sz="2400" smtClean="0"/>
              <a:t>    polarised lepton to photon, </a:t>
            </a:r>
            <a:r>
              <a:rPr lang="en-US" sz="2400" b="1" i="1" smtClean="0">
                <a:solidFill>
                  <a:schemeClr val="accent2"/>
                </a:solidFill>
              </a:rPr>
              <a:t>D </a:t>
            </a:r>
            <a:r>
              <a:rPr lang="en-US" sz="2400" b="1" i="1" smtClean="0">
                <a:solidFill>
                  <a:schemeClr val="accent2"/>
                </a:solidFill>
                <a:cs typeface="Times New Roman" pitchFamily="18" charset="0"/>
              </a:rPr>
              <a:t>≈ y</a:t>
            </a:r>
          </a:p>
          <a:p>
            <a:pPr eaLnBrk="1" hangingPunct="1">
              <a:buFontTx/>
              <a:buNone/>
            </a:pPr>
            <a:r>
              <a:rPr lang="en-US" sz="2400" smtClean="0">
                <a:solidFill>
                  <a:srgbClr val="FF0000"/>
                </a:solidFill>
                <a:cs typeface="Times New Roman" pitchFamily="18" charset="0"/>
              </a:rPr>
              <a:t>Even big</a:t>
            </a:r>
            <a:r>
              <a:rPr lang="en-US" sz="2400" b="1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FF0000"/>
                </a:solidFill>
                <a:cs typeface="Times New Roman" pitchFamily="18" charset="0"/>
              </a:rPr>
              <a:t>g</a:t>
            </a:r>
            <a:r>
              <a:rPr lang="en-US" sz="2400" b="1" i="1" baseline="-25000" smtClean="0">
                <a:solidFill>
                  <a:srgbClr val="FF0000"/>
                </a:solidFill>
                <a:cs typeface="Times New Roman" pitchFamily="18" charset="0"/>
              </a:rPr>
              <a:t>1</a:t>
            </a:r>
            <a:r>
              <a:rPr lang="en-US" sz="2400" smtClean="0">
                <a:solidFill>
                  <a:srgbClr val="FF0000"/>
                </a:solidFill>
                <a:cs typeface="Times New Roman" pitchFamily="18" charset="0"/>
              </a:rPr>
              <a:t> at small </a:t>
            </a:r>
            <a:r>
              <a:rPr lang="en-US" sz="2400" b="1" i="1" smtClean="0">
                <a:solidFill>
                  <a:srgbClr val="FF0000"/>
                </a:solidFill>
                <a:cs typeface="Times New Roman" pitchFamily="18" charset="0"/>
              </a:rPr>
              <a:t>x </a:t>
            </a:r>
            <a:r>
              <a:rPr lang="en-US" sz="2400" smtClean="0">
                <a:solidFill>
                  <a:srgbClr val="FF0000"/>
                </a:solidFill>
                <a:cs typeface="Times New Roman" pitchFamily="18" charset="0"/>
              </a:rPr>
              <a:t>causes very small asymmetries</a:t>
            </a:r>
            <a:endParaRPr lang="en-US" sz="2400" b="1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G.K. Mallot 04/03/2014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Boston Univ - CERN Physics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482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493838"/>
            <a:ext cx="32893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608388"/>
            <a:ext cx="32305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itle 1"/>
          <p:cNvSpPr>
            <a:spLocks noGrp="1"/>
          </p:cNvSpPr>
          <p:nvPr>
            <p:ph type="title"/>
          </p:nvPr>
        </p:nvSpPr>
        <p:spPr>
          <a:xfrm>
            <a:off x="457200" y="143635"/>
            <a:ext cx="8001000" cy="792163"/>
          </a:xfrm>
        </p:spPr>
        <p:txBody>
          <a:bodyPr/>
          <a:lstStyle/>
          <a:p>
            <a:r>
              <a:rPr lang="en-GB" dirty="0" err="1" smtClean="0"/>
              <a:t>Asymmerties</a:t>
            </a:r>
            <a:r>
              <a:rPr lang="en-GB" dirty="0" smtClean="0"/>
              <a:t> &amp; SF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86167" y="3584691"/>
            <a:ext cx="1371666" cy="5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Date Placeholder 2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0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2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 b="12500"/>
          <a:stretch>
            <a:fillRect/>
          </a:stretch>
        </p:blipFill>
        <p:spPr bwMode="auto">
          <a:xfrm>
            <a:off x="2258029" y="3604894"/>
            <a:ext cx="52451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5" b="46786"/>
          <a:stretch>
            <a:fillRect/>
          </a:stretch>
        </p:blipFill>
        <p:spPr bwMode="auto">
          <a:xfrm>
            <a:off x="2245329" y="2284868"/>
            <a:ext cx="52578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6229" y="1493785"/>
            <a:ext cx="53857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spin-averaged structure </a:t>
            </a:r>
            <a:r>
              <a:rPr lang="en-US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function: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5128" y="3225184"/>
            <a:ext cx="56044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spin-dependent structure </a:t>
            </a: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function:</a:t>
            </a:r>
            <a:endParaRPr lang="en-US" sz="2400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129" y="4734145"/>
            <a:ext cx="3298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inclusive scattering: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89" y="5174042"/>
            <a:ext cx="3638711" cy="113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93293"/>
            <a:ext cx="2161406" cy="59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 descr="g_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301" y="3940724"/>
            <a:ext cx="1533387" cy="36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g_n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8089" y="2420888"/>
            <a:ext cx="38704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759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polarized_target_with_support_isometric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533400"/>
            <a:ext cx="8077200" cy="6030976"/>
          </a:xfrm>
          <a:prstGeom prst="rect">
            <a:avLst/>
          </a:prstGeom>
        </p:spPr>
      </p:pic>
      <p:sp>
        <p:nvSpPr>
          <p:cNvPr id="41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4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162800" cy="990600"/>
          </a:xfrm>
        </p:spPr>
        <p:txBody>
          <a:bodyPr/>
          <a:lstStyle/>
          <a:p>
            <a:pPr algn="l" eaLnBrk="1" hangingPunct="1"/>
            <a:r>
              <a:rPr lang="en-US" sz="3200" dirty="0" smtClean="0">
                <a:latin typeface="Verdana" pitchFamily="34" charset="0"/>
              </a:rPr>
              <a:t>COMPASS spectrometer</a:t>
            </a:r>
            <a:endParaRPr lang="en-US" sz="3200" dirty="0">
              <a:latin typeface="Verdana" pitchFamily="34" charset="0"/>
            </a:endParaRPr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762000" y="35052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SM1</a:t>
            </a:r>
          </a:p>
        </p:txBody>
      </p:sp>
      <p:sp>
        <p:nvSpPr>
          <p:cNvPr id="36871" name="Text Box 5"/>
          <p:cNvSpPr txBox="1">
            <a:spLocks noChangeArrowheads="1"/>
          </p:cNvSpPr>
          <p:nvPr/>
        </p:nvSpPr>
        <p:spPr bwMode="auto">
          <a:xfrm>
            <a:off x="2895600" y="259080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SM2</a:t>
            </a:r>
          </a:p>
        </p:txBody>
      </p:sp>
      <p:sp>
        <p:nvSpPr>
          <p:cNvPr id="36872" name="Text Box 6"/>
          <p:cNvSpPr txBox="1">
            <a:spLocks noChangeArrowheads="1"/>
          </p:cNvSpPr>
          <p:nvPr/>
        </p:nvSpPr>
        <p:spPr bwMode="auto">
          <a:xfrm>
            <a:off x="1143000" y="3048000"/>
            <a:ext cx="91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rPr>
              <a:t>RICH1</a:t>
            </a:r>
          </a:p>
        </p:txBody>
      </p:sp>
      <p:sp>
        <p:nvSpPr>
          <p:cNvPr id="36873" name="Text Box 7"/>
          <p:cNvSpPr txBox="1">
            <a:spLocks noChangeArrowheads="1"/>
          </p:cNvSpPr>
          <p:nvPr/>
        </p:nvSpPr>
        <p:spPr bwMode="auto">
          <a:xfrm>
            <a:off x="0" y="4114800"/>
            <a:ext cx="1852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  <a:latin typeface="Times New Roman" pitchFamily="18" charset="0"/>
              </a:rPr>
              <a:t>Polarised Target</a:t>
            </a: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1371600" y="2438400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  <a:latin typeface="Times New Roman" pitchFamily="18" charset="0"/>
              </a:rPr>
              <a:t>E/</a:t>
            </a:r>
            <a:r>
              <a:rPr lang="en-US" sz="2000" dirty="0">
                <a:solidFill>
                  <a:srgbClr val="33CCCC"/>
                </a:solidFill>
                <a:latin typeface="Times New Roman" pitchFamily="18" charset="0"/>
              </a:rPr>
              <a:t>H</a:t>
            </a:r>
            <a:r>
              <a:rPr lang="en-US" sz="2000" dirty="0">
                <a:solidFill>
                  <a:srgbClr val="0033CC"/>
                </a:solidFill>
                <a:latin typeface="Times New Roman" pitchFamily="18" charset="0"/>
              </a:rPr>
              <a:t>CAL1</a:t>
            </a:r>
            <a:endParaRPr lang="en-US" sz="2000" dirty="0">
              <a:solidFill>
                <a:srgbClr val="33CCCC"/>
              </a:solidFill>
              <a:latin typeface="Times New Roman" pitchFamily="18" charset="0"/>
            </a:endParaRPr>
          </a:p>
        </p:txBody>
      </p:sp>
      <p:sp>
        <p:nvSpPr>
          <p:cNvPr id="36875" name="Line 9"/>
          <p:cNvSpPr>
            <a:spLocks noChangeShapeType="1"/>
          </p:cNvSpPr>
          <p:nvPr/>
        </p:nvSpPr>
        <p:spPr bwMode="auto">
          <a:xfrm>
            <a:off x="1447800" y="3733800"/>
            <a:ext cx="914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Text Box 10"/>
          <p:cNvSpPr txBox="1">
            <a:spLocks noChangeArrowheads="1"/>
          </p:cNvSpPr>
          <p:nvPr/>
        </p:nvSpPr>
        <p:spPr bwMode="auto">
          <a:xfrm>
            <a:off x="5181600" y="5105400"/>
            <a:ext cx="1536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990000"/>
                </a:solidFill>
                <a:latin typeface="Times New Roman" pitchFamily="18" charset="0"/>
              </a:rPr>
              <a:t>Muon Wall 1</a:t>
            </a:r>
          </a:p>
        </p:txBody>
      </p:sp>
      <p:sp>
        <p:nvSpPr>
          <p:cNvPr id="36877" name="Text Box 11"/>
          <p:cNvSpPr txBox="1">
            <a:spLocks noChangeArrowheads="1"/>
          </p:cNvSpPr>
          <p:nvPr/>
        </p:nvSpPr>
        <p:spPr bwMode="auto">
          <a:xfrm>
            <a:off x="7315200" y="32004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990000"/>
                </a:solidFill>
                <a:latin typeface="Times New Roman" pitchFamily="18" charset="0"/>
              </a:rPr>
              <a:t>Muon Wall 2,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MWPC</a:t>
            </a:r>
          </a:p>
        </p:txBody>
      </p:sp>
      <p:sp>
        <p:nvSpPr>
          <p:cNvPr id="36878" name="Line 12"/>
          <p:cNvSpPr>
            <a:spLocks noChangeShapeType="1"/>
          </p:cNvSpPr>
          <p:nvPr/>
        </p:nvSpPr>
        <p:spPr bwMode="auto">
          <a:xfrm flipH="1" flipV="1">
            <a:off x="4724400" y="3581400"/>
            <a:ext cx="914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3"/>
          <p:cNvSpPr>
            <a:spLocks noChangeShapeType="1"/>
          </p:cNvSpPr>
          <p:nvPr/>
        </p:nvSpPr>
        <p:spPr bwMode="auto">
          <a:xfrm flipH="1" flipV="1">
            <a:off x="4114800" y="4724400"/>
            <a:ext cx="1035050" cy="422275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14"/>
          <p:cNvSpPr>
            <a:spLocks noChangeShapeType="1"/>
          </p:cNvSpPr>
          <p:nvPr/>
        </p:nvSpPr>
        <p:spPr bwMode="auto">
          <a:xfrm>
            <a:off x="2362200" y="2971800"/>
            <a:ext cx="685800" cy="7620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15"/>
          <p:cNvSpPr>
            <a:spLocks noChangeShapeType="1"/>
          </p:cNvSpPr>
          <p:nvPr/>
        </p:nvSpPr>
        <p:spPr bwMode="auto">
          <a:xfrm>
            <a:off x="762000" y="4572000"/>
            <a:ext cx="1219200" cy="304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16"/>
          <p:cNvSpPr>
            <a:spLocks noChangeShapeType="1"/>
          </p:cNvSpPr>
          <p:nvPr/>
        </p:nvSpPr>
        <p:spPr bwMode="auto">
          <a:xfrm flipH="1" flipV="1">
            <a:off x="2819400" y="4572000"/>
            <a:ext cx="1143000" cy="1066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17"/>
          <p:cNvSpPr>
            <a:spLocks noChangeShapeType="1"/>
          </p:cNvSpPr>
          <p:nvPr/>
        </p:nvSpPr>
        <p:spPr bwMode="auto">
          <a:xfrm>
            <a:off x="4572000" y="2286000"/>
            <a:ext cx="1447800" cy="76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18"/>
          <p:cNvSpPr>
            <a:spLocks noChangeShapeType="1"/>
          </p:cNvSpPr>
          <p:nvPr/>
        </p:nvSpPr>
        <p:spPr bwMode="auto">
          <a:xfrm flipH="1" flipV="1">
            <a:off x="7239000" y="2133600"/>
            <a:ext cx="3048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19"/>
          <p:cNvSpPr>
            <a:spLocks noChangeShapeType="1"/>
          </p:cNvSpPr>
          <p:nvPr/>
        </p:nvSpPr>
        <p:spPr bwMode="auto">
          <a:xfrm flipV="1">
            <a:off x="228600" y="5105400"/>
            <a:ext cx="1295400" cy="762000"/>
          </a:xfrm>
          <a:prstGeom prst="line">
            <a:avLst/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Text Box 20"/>
          <p:cNvSpPr txBox="1">
            <a:spLocks noChangeArrowheads="1"/>
          </p:cNvSpPr>
          <p:nvPr/>
        </p:nvSpPr>
        <p:spPr bwMode="auto">
          <a:xfrm>
            <a:off x="192086" y="1111250"/>
            <a:ext cx="51038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06450">
              <a:tabLst>
                <a:tab pos="358775" algn="l"/>
                <a:tab pos="1165225" algn="l"/>
              </a:tabLst>
            </a:pPr>
            <a:r>
              <a:rPr lang="en-GB" sz="2000" b="1" dirty="0" smtClean="0"/>
              <a:t>h</a:t>
            </a:r>
            <a:r>
              <a:rPr lang="en-GB" sz="2000" b="1" baseline="30000" dirty="0" smtClean="0"/>
              <a:t>+</a:t>
            </a:r>
            <a:r>
              <a:rPr lang="en-GB" sz="2000" b="1" dirty="0" smtClean="0"/>
              <a:t>	beam:	190 GeV, p/</a:t>
            </a:r>
            <a:r>
              <a:rPr lang="el-GR" sz="2000" b="1" dirty="0" smtClean="0"/>
              <a:t>π</a:t>
            </a:r>
            <a:r>
              <a:rPr lang="en-GB" sz="2000" b="1" dirty="0" smtClean="0"/>
              <a:t>/K </a:t>
            </a:r>
            <a:r>
              <a:rPr lang="en-GB" sz="2000" b="1" dirty="0" smtClean="0"/>
              <a:t>   </a:t>
            </a:r>
            <a:r>
              <a:rPr lang="en-GB" sz="2000" dirty="0" smtClean="0"/>
              <a:t>75/24/1</a:t>
            </a:r>
            <a:r>
              <a:rPr lang="en-GB" sz="2000" dirty="0" smtClean="0"/>
              <a:t>%</a:t>
            </a:r>
          </a:p>
          <a:p>
            <a:pPr defTabSz="806450">
              <a:tabLst>
                <a:tab pos="358775" algn="l"/>
                <a:tab pos="1165225" algn="l"/>
              </a:tabLst>
            </a:pPr>
            <a:r>
              <a:rPr lang="en-GB" sz="2000" b="1" dirty="0" smtClean="0"/>
              <a:t>h</a:t>
            </a:r>
            <a:r>
              <a:rPr lang="en-GB" sz="2000" b="1" baseline="30000" dirty="0" smtClean="0">
                <a:sym typeface="Symbol"/>
              </a:rPr>
              <a:t></a:t>
            </a:r>
            <a:r>
              <a:rPr lang="en-GB" sz="2000" b="1" dirty="0"/>
              <a:t>	beam:	190 GeV, </a:t>
            </a:r>
            <a:r>
              <a:rPr lang="el-GR" sz="2000" b="1" dirty="0" smtClean="0"/>
              <a:t>π</a:t>
            </a:r>
            <a:r>
              <a:rPr lang="en-GB" sz="2000" b="1" dirty="0" smtClean="0"/>
              <a:t>/K/p </a:t>
            </a:r>
            <a:r>
              <a:rPr lang="en-GB" sz="2000" b="1" dirty="0" smtClean="0"/>
              <a:t>   </a:t>
            </a:r>
            <a:r>
              <a:rPr lang="en-GB" sz="2000" dirty="0" smtClean="0"/>
              <a:t>97/2/1</a:t>
            </a:r>
            <a:r>
              <a:rPr lang="en-GB" sz="2000" dirty="0" smtClean="0"/>
              <a:t>%</a:t>
            </a:r>
            <a:endParaRPr lang="en-US" sz="2000" b="1" dirty="0"/>
          </a:p>
          <a:p>
            <a:pPr defTabSz="806450">
              <a:tabLst>
                <a:tab pos="358775" algn="l"/>
                <a:tab pos="1165225" algn="l"/>
              </a:tabLst>
            </a:pPr>
            <a:r>
              <a:rPr lang="el-GR" sz="2000" b="1" dirty="0" smtClean="0"/>
              <a:t>μ</a:t>
            </a:r>
            <a:r>
              <a:rPr lang="en-US" sz="2000" b="1" baseline="30000" dirty="0"/>
              <a:t>+</a:t>
            </a:r>
            <a:r>
              <a:rPr lang="en-US" sz="2000" b="1" dirty="0"/>
              <a:t>	</a:t>
            </a:r>
            <a:r>
              <a:rPr lang="en-US" sz="2000" b="1" dirty="0" smtClean="0"/>
              <a:t>beam:	1</a:t>
            </a:r>
            <a:r>
              <a:rPr lang="en-US" sz="2000" b="1" dirty="0" smtClean="0">
                <a:latin typeface="+mj-lt"/>
              </a:rPr>
              <a:t>60/200 GeV, 2</a:t>
            </a:r>
            <a:r>
              <a:rPr lang="en-US" sz="2000" b="1" dirty="0" smtClean="0">
                <a:latin typeface="+mj-lt"/>
                <a:sym typeface="Symbol"/>
              </a:rPr>
              <a:t></a:t>
            </a:r>
            <a:r>
              <a:rPr lang="en-US" sz="2000" b="1" dirty="0" smtClean="0">
                <a:latin typeface="+mj-lt"/>
              </a:rPr>
              <a:t>10</a:t>
            </a:r>
            <a:r>
              <a:rPr lang="en-US" sz="2000" b="1" baseline="30000" dirty="0" smtClean="0">
                <a:latin typeface="+mj-lt"/>
              </a:rPr>
              <a:t>7</a:t>
            </a:r>
            <a:r>
              <a:rPr lang="en-US" sz="2000" b="1" dirty="0" smtClean="0">
                <a:latin typeface="+mj-lt"/>
              </a:rPr>
              <a:t>/s</a:t>
            </a:r>
          </a:p>
          <a:p>
            <a:pPr defTabSz="806450">
              <a:tabLst>
                <a:tab pos="358775" algn="l"/>
                <a:tab pos="1165225" algn="l"/>
              </a:tabLst>
            </a:pPr>
            <a:r>
              <a:rPr lang="en-US" sz="2000" b="1" dirty="0" smtClean="0">
                <a:latin typeface="+mj-lt"/>
              </a:rPr>
              <a:t> </a:t>
            </a:r>
            <a:endParaRPr lang="en-US" sz="2000" b="1" dirty="0">
              <a:latin typeface="+mj-lt"/>
            </a:endParaRPr>
          </a:p>
        </p:txBody>
      </p:sp>
      <p:sp>
        <p:nvSpPr>
          <p:cNvPr id="36887" name="Line 21"/>
          <p:cNvSpPr>
            <a:spLocks noChangeShapeType="1"/>
          </p:cNvSpPr>
          <p:nvPr/>
        </p:nvSpPr>
        <p:spPr bwMode="auto">
          <a:xfrm flipH="1" flipV="1">
            <a:off x="2514600" y="5105400"/>
            <a:ext cx="1295400" cy="914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Text Box 22"/>
          <p:cNvSpPr txBox="1">
            <a:spLocks noChangeArrowheads="1"/>
          </p:cNvSpPr>
          <p:nvPr/>
        </p:nvSpPr>
        <p:spPr bwMode="auto">
          <a:xfrm>
            <a:off x="3810000" y="5867400"/>
            <a:ext cx="2624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Micromegas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 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</a:rPr>
              <a:t>DC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endParaRPr lang="en-US" sz="20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6889" name="Line 23"/>
          <p:cNvSpPr>
            <a:spLocks noChangeShapeType="1"/>
          </p:cNvSpPr>
          <p:nvPr/>
        </p:nvSpPr>
        <p:spPr bwMode="auto">
          <a:xfrm>
            <a:off x="2133600" y="3352800"/>
            <a:ext cx="533400" cy="609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0" name="Text Box 24"/>
          <p:cNvSpPr txBox="1">
            <a:spLocks noChangeArrowheads="1"/>
          </p:cNvSpPr>
          <p:nvPr/>
        </p:nvSpPr>
        <p:spPr bwMode="auto">
          <a:xfrm>
            <a:off x="4038600" y="5486400"/>
            <a:ext cx="159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1"/>
                </a:solidFill>
                <a:latin typeface="Times New Roman" pitchFamily="18" charset="0"/>
              </a:rPr>
              <a:t>Straws, Gems</a:t>
            </a:r>
          </a:p>
        </p:txBody>
      </p:sp>
      <p:sp>
        <p:nvSpPr>
          <p:cNvPr id="36891" name="Line 25"/>
          <p:cNvSpPr>
            <a:spLocks noChangeShapeType="1"/>
          </p:cNvSpPr>
          <p:nvPr/>
        </p:nvSpPr>
        <p:spPr bwMode="auto">
          <a:xfrm>
            <a:off x="3352800" y="2971800"/>
            <a:ext cx="838200" cy="533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Text Box 26"/>
          <p:cNvSpPr txBox="1">
            <a:spLocks noChangeArrowheads="1"/>
          </p:cNvSpPr>
          <p:nvPr/>
        </p:nvSpPr>
        <p:spPr bwMode="auto">
          <a:xfrm>
            <a:off x="5961063" y="4191000"/>
            <a:ext cx="2411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MWPC, Gems, </a:t>
            </a:r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       </a:t>
            </a:r>
            <a:r>
              <a:rPr lang="en-US" sz="2000" dirty="0" smtClean="0">
                <a:solidFill>
                  <a:schemeClr val="accent1"/>
                </a:solidFill>
                <a:latin typeface="Times New Roman" pitchFamily="18" charset="0"/>
              </a:rPr>
              <a:t>W45</a:t>
            </a:r>
            <a:endParaRPr lang="en-US" sz="20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6893" name="Line 27"/>
          <p:cNvSpPr>
            <a:spLocks noChangeShapeType="1"/>
          </p:cNvSpPr>
          <p:nvPr/>
        </p:nvSpPr>
        <p:spPr bwMode="auto">
          <a:xfrm flipH="1" flipV="1">
            <a:off x="5638800" y="3276600"/>
            <a:ext cx="152400" cy="838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28"/>
          <p:cNvSpPr>
            <a:spLocks noChangeShapeType="1"/>
          </p:cNvSpPr>
          <p:nvPr/>
        </p:nvSpPr>
        <p:spPr bwMode="auto">
          <a:xfrm flipH="1" flipV="1">
            <a:off x="3810000" y="4114800"/>
            <a:ext cx="1828800" cy="152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29"/>
          <p:cNvSpPr txBox="1">
            <a:spLocks noChangeArrowheads="1"/>
          </p:cNvSpPr>
          <p:nvPr/>
        </p:nvSpPr>
        <p:spPr bwMode="auto">
          <a:xfrm>
            <a:off x="3200400" y="214256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  <a:latin typeface="Times New Roman" pitchFamily="18" charset="0"/>
              </a:rPr>
              <a:t>E/</a:t>
            </a:r>
            <a:r>
              <a:rPr lang="en-US" sz="2000" dirty="0">
                <a:solidFill>
                  <a:srgbClr val="33CCCC"/>
                </a:solidFill>
                <a:latin typeface="Times New Roman" pitchFamily="18" charset="0"/>
              </a:rPr>
              <a:t>H</a:t>
            </a:r>
            <a:r>
              <a:rPr lang="en-US" sz="2000" dirty="0">
                <a:solidFill>
                  <a:srgbClr val="0033CC"/>
                </a:solidFill>
                <a:latin typeface="Times New Roman" pitchFamily="18" charset="0"/>
              </a:rPr>
              <a:t>CAL2</a:t>
            </a:r>
            <a:endParaRPr lang="en-US" sz="2000" dirty="0">
              <a:solidFill>
                <a:srgbClr val="33CCCC"/>
              </a:solidFill>
              <a:latin typeface="Times New Roman" pitchFamily="18" charset="0"/>
            </a:endParaRPr>
          </a:p>
        </p:txBody>
      </p:sp>
      <p:sp>
        <p:nvSpPr>
          <p:cNvPr id="36896" name="Text Box 30"/>
          <p:cNvSpPr txBox="1">
            <a:spLocks noChangeArrowheads="1"/>
          </p:cNvSpPr>
          <p:nvPr/>
        </p:nvSpPr>
        <p:spPr bwMode="auto">
          <a:xfrm>
            <a:off x="5013325" y="14620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Times New Roman" pitchFamily="18" charset="0"/>
            </a:endParaRPr>
          </a:p>
        </p:txBody>
      </p:sp>
      <p:sp>
        <p:nvSpPr>
          <p:cNvPr id="36897" name="Text Box 31"/>
          <p:cNvSpPr txBox="1">
            <a:spLocks noChangeArrowheads="1"/>
          </p:cNvSpPr>
          <p:nvPr/>
        </p:nvSpPr>
        <p:spPr bwMode="auto">
          <a:xfrm>
            <a:off x="4648200" y="1676400"/>
            <a:ext cx="142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Hodoscopes</a:t>
            </a:r>
          </a:p>
        </p:txBody>
      </p:sp>
      <p:sp>
        <p:nvSpPr>
          <p:cNvPr id="36898" name="Line 32"/>
          <p:cNvSpPr>
            <a:spLocks noChangeShapeType="1"/>
          </p:cNvSpPr>
          <p:nvPr/>
        </p:nvSpPr>
        <p:spPr bwMode="auto">
          <a:xfrm>
            <a:off x="5943600" y="1828800"/>
            <a:ext cx="685800" cy="762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899" name="Line 33"/>
          <p:cNvSpPr>
            <a:spLocks noChangeShapeType="1"/>
          </p:cNvSpPr>
          <p:nvPr/>
        </p:nvSpPr>
        <p:spPr bwMode="auto">
          <a:xfrm flipH="1">
            <a:off x="4343400" y="2209800"/>
            <a:ext cx="685800" cy="14478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0" name="Line 34"/>
          <p:cNvSpPr>
            <a:spLocks noChangeShapeType="1"/>
          </p:cNvSpPr>
          <p:nvPr/>
        </p:nvSpPr>
        <p:spPr bwMode="auto">
          <a:xfrm>
            <a:off x="6019800" y="1981200"/>
            <a:ext cx="304800" cy="2286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1" name="Text Box 35"/>
          <p:cNvSpPr txBox="1">
            <a:spLocks noChangeArrowheads="1"/>
          </p:cNvSpPr>
          <p:nvPr/>
        </p:nvSpPr>
        <p:spPr bwMode="auto">
          <a:xfrm>
            <a:off x="1828800" y="5943600"/>
            <a:ext cx="150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latin typeface="Times New Roman" pitchFamily="18" charset="0"/>
              </a:rPr>
              <a:t>Scifi</a:t>
            </a:r>
            <a:r>
              <a:rPr lang="en-US" sz="2000" dirty="0">
                <a:solidFill>
                  <a:schemeClr val="accent1"/>
                </a:solidFill>
                <a:latin typeface="Times New Roman" pitchFamily="18" charset="0"/>
              </a:rPr>
              <a:t>, Silicon</a:t>
            </a:r>
          </a:p>
        </p:txBody>
      </p:sp>
      <p:sp>
        <p:nvSpPr>
          <p:cNvPr id="36902" name="Line 36"/>
          <p:cNvSpPr>
            <a:spLocks noChangeShapeType="1"/>
          </p:cNvSpPr>
          <p:nvPr/>
        </p:nvSpPr>
        <p:spPr bwMode="auto">
          <a:xfrm flipH="1" flipV="1">
            <a:off x="1295400" y="5334000"/>
            <a:ext cx="609600" cy="533400"/>
          </a:xfrm>
          <a:prstGeom prst="line">
            <a:avLst/>
          </a:prstGeom>
          <a:noFill/>
          <a:ln w="19050">
            <a:solidFill>
              <a:srgbClr val="292929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36905" name="AutoShape 39"/>
          <p:cNvSpPr>
            <a:spLocks noChangeArrowheads="1"/>
          </p:cNvSpPr>
          <p:nvPr/>
        </p:nvSpPr>
        <p:spPr bwMode="auto">
          <a:xfrm rot="5400000">
            <a:off x="-2505868" y="5934868"/>
            <a:ext cx="209550" cy="74613"/>
          </a:xfrm>
          <a:prstGeom prst="parallelogram">
            <a:avLst>
              <a:gd name="adj" fmla="val 8333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441077" y="5712767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60m long</a:t>
            </a:r>
            <a:endParaRPr lang="en-US" sz="2400" dirty="0"/>
          </a:p>
        </p:txBody>
      </p:sp>
      <p:pic>
        <p:nvPicPr>
          <p:cNvPr id="43" name="Picture 42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51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19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COMPASS-II 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807896" cy="4525963"/>
          </a:xfrm>
        </p:spPr>
        <p:txBody>
          <a:bodyPr>
            <a:normAutofit/>
          </a:bodyPr>
          <a:lstStyle/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2012 Primakoff scattering: 	</a:t>
            </a:r>
            <a:r>
              <a:rPr lang="en-US" sz="2200" dirty="0" err="1" smtClean="0"/>
              <a:t>Polarizabilities</a:t>
            </a:r>
            <a:r>
              <a:rPr lang="en-US" sz="2200" dirty="0" smtClean="0"/>
              <a:t> of p and K</a:t>
            </a:r>
            <a:br>
              <a:rPr lang="en-US" sz="2200" dirty="0" smtClean="0"/>
            </a:br>
            <a:r>
              <a:rPr lang="en-US" sz="2200" dirty="0" smtClean="0"/>
              <a:t>DVCS pilot run:            	</a:t>
            </a:r>
            <a:r>
              <a:rPr lang="en-US" sz="2200" i="1" dirty="0" smtClean="0"/>
              <a:t>t</a:t>
            </a:r>
            <a:r>
              <a:rPr lang="en-US" sz="2200" dirty="0" smtClean="0"/>
              <a:t>-slope, transverse size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2013 Accelerator shutdown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2014 </a:t>
            </a:r>
            <a:r>
              <a:rPr lang="en-US" sz="2200" dirty="0" err="1" smtClean="0"/>
              <a:t>Drell</a:t>
            </a:r>
            <a:r>
              <a:rPr lang="en-US" sz="2200" dirty="0" smtClean="0"/>
              <a:t>-Yan: 	Universality of TMDs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2015−2016 DVCS and DVMP: 	Study GPDs, </a:t>
            </a:r>
            <a:br>
              <a:rPr lang="en-US" sz="2200" dirty="0" smtClean="0"/>
            </a:br>
            <a:r>
              <a:rPr lang="en-US" sz="2200" dirty="0" smtClean="0"/>
              <a:t>		“nucleon tomography”</a:t>
            </a:r>
            <a:br>
              <a:rPr lang="en-US" sz="2200" dirty="0" smtClean="0"/>
            </a:br>
            <a:r>
              <a:rPr lang="en-US" sz="2200" dirty="0" err="1" smtClean="0"/>
              <a:t>Unpolarized</a:t>
            </a:r>
            <a:r>
              <a:rPr lang="en-US" sz="2200" dirty="0" smtClean="0"/>
              <a:t> SIDIS:	FF, strangeness PDF, TMDs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endParaRPr lang="en-US" sz="2200" dirty="0"/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... DVCS and HEMP with transversely </a:t>
            </a:r>
            <a:r>
              <a:rPr lang="en-US" sz="2200" dirty="0" err="1" smtClean="0"/>
              <a:t>polarised</a:t>
            </a:r>
            <a:r>
              <a:rPr lang="en-US" sz="2200" dirty="0" smtClean="0"/>
              <a:t> target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r>
              <a:rPr lang="en-US" sz="2200" dirty="0" smtClean="0"/>
              <a:t>... further spectroscopy measurements</a:t>
            </a:r>
          </a:p>
          <a:p>
            <a:pPr marL="896938" lvl="1" indent="-811213" defTabSz="2233613">
              <a:spcBef>
                <a:spcPts val="600"/>
              </a:spcBef>
              <a:buClr>
                <a:srgbClr val="666699"/>
              </a:buClr>
              <a:buSzPct val="100000"/>
              <a:buNone/>
            </a:pP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62100"/>
            <a:ext cx="77247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talks\icons\compass_logo_125x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51"/>
            <a:ext cx="990600" cy="990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81790" y="5936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 smtClean="0"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85800" y="228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>
                <a:latin typeface="Arial Unicode MS" pitchFamily="34" charset="-128"/>
              </a:rPr>
              <a:t>Polarized target system</a:t>
            </a:r>
          </a:p>
        </p:txBody>
      </p:sp>
    </p:spTree>
    <p:extLst>
      <p:ext uri="{BB962C8B-B14F-4D97-AF65-F5344CB8AC3E}">
        <p14:creationId xmlns:p14="http://schemas.microsoft.com/office/powerpoint/2010/main" val="11262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COMPASS Spectrometer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G.K. Mallot 04/03/2014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Boston Univ - CERN Physics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987" name="Picture 1027" descr="D:\transparencies\plots\p523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D:\transparencies\compass-0.25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2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 descr="Pictur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711325"/>
            <a:ext cx="5497513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Polarised target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G.K. Mallot 04/03/2014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Boston Univ - CERN Physics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8216900" y="4273550"/>
            <a:ext cx="428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FF0000"/>
                </a:solidFill>
                <a:latin typeface="Palatino"/>
              </a:rPr>
              <a:t>μ</a:t>
            </a:r>
          </a:p>
        </p:txBody>
      </p:sp>
      <p:sp>
        <p:nvSpPr>
          <p:cNvPr id="43015" name="AutoShape 5"/>
          <p:cNvSpPr>
            <a:spLocks noChangeArrowheads="1"/>
          </p:cNvSpPr>
          <p:nvPr/>
        </p:nvSpPr>
        <p:spPr bwMode="auto">
          <a:xfrm rot="480000" flipH="1">
            <a:off x="5086350" y="4257675"/>
            <a:ext cx="2895600" cy="3333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817 h 21600"/>
              <a:gd name="T14" fmla="*/ 20357 w 21600"/>
              <a:gd name="T15" fmla="*/ 137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100" y="0"/>
                </a:moveTo>
                <a:lnTo>
                  <a:pt x="17100" y="7817"/>
                </a:lnTo>
                <a:lnTo>
                  <a:pt x="3375" y="7817"/>
                </a:lnTo>
                <a:lnTo>
                  <a:pt x="3375" y="13783"/>
                </a:lnTo>
                <a:lnTo>
                  <a:pt x="17100" y="13783"/>
                </a:lnTo>
                <a:lnTo>
                  <a:pt x="171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817"/>
                </a:moveTo>
                <a:lnTo>
                  <a:pt x="1350" y="13783"/>
                </a:lnTo>
                <a:lnTo>
                  <a:pt x="2700" y="13783"/>
                </a:lnTo>
                <a:lnTo>
                  <a:pt x="2700" y="7817"/>
                </a:lnTo>
                <a:close/>
              </a:path>
              <a:path w="21600" h="21600">
                <a:moveTo>
                  <a:pt x="0" y="7817"/>
                </a:moveTo>
                <a:lnTo>
                  <a:pt x="0" y="13783"/>
                </a:lnTo>
                <a:lnTo>
                  <a:pt x="675" y="13783"/>
                </a:lnTo>
                <a:lnTo>
                  <a:pt x="675" y="781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3016" name="Text Box 6"/>
          <p:cNvSpPr txBox="1">
            <a:spLocks noChangeArrowheads="1"/>
          </p:cNvSpPr>
          <p:nvPr/>
        </p:nvSpPr>
        <p:spPr bwMode="auto">
          <a:xfrm>
            <a:off x="5949950" y="1828800"/>
            <a:ext cx="29781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aseline="30000" smtClean="0">
                <a:solidFill>
                  <a:srgbClr val="000000"/>
                </a:solidFill>
                <a:latin typeface="Times New Roman" pitchFamily="18" charset="0"/>
              </a:rPr>
              <a:t> 6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LiD/NH</a:t>
            </a:r>
            <a:r>
              <a:rPr lang="en-US" sz="2400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50/90% polarisation</a:t>
            </a: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50/16% dilution fact.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2.5 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smtClean="0">
                <a:solidFill>
                  <a:srgbClr val="000000"/>
                </a:solidFill>
                <a:latin typeface="Times New Roman" pitchFamily="18" charset="0"/>
              </a:rPr>
              <a:t> 50 mK</a:t>
            </a:r>
          </a:p>
        </p:txBody>
      </p:sp>
      <p:pic>
        <p:nvPicPr>
          <p:cNvPr id="43017" name="Picture 4" descr="D:\transparencies\compass-0.25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QCD Fits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idx="1"/>
          </p:nvPr>
        </p:nvSpPr>
        <p:spPr>
          <a:xfrm>
            <a:off x="4483100" y="2851150"/>
            <a:ext cx="4445000" cy="340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smtClean="0"/>
              <a:t> Marco Stratmann  (tomorrow)</a:t>
            </a:r>
          </a:p>
          <a:p>
            <a:pPr eaLnBrk="1" hangingPunct="1"/>
            <a:endParaRPr lang="en-US" sz="2000" smtClean="0"/>
          </a:p>
          <a:p>
            <a:pPr lvl="1" eaLnBrk="1" hangingPunct="1"/>
            <a:endParaRPr lang="en-US" sz="2000" smtClean="0"/>
          </a:p>
          <a:p>
            <a:pPr eaLnBrk="1" hangingPunct="1">
              <a:buFontTx/>
              <a:buNone/>
            </a:pPr>
            <a:endParaRPr lang="en-US" sz="240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55302" name="Right Arrow 7"/>
          <p:cNvSpPr>
            <a:spLocks noChangeArrowheads="1"/>
          </p:cNvSpPr>
          <p:nvPr/>
        </p:nvSpPr>
        <p:spPr bwMode="auto">
          <a:xfrm>
            <a:off x="4616450" y="2184400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330325"/>
            <a:ext cx="377825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9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8486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704850" y="274638"/>
            <a:ext cx="8134350" cy="792162"/>
          </a:xfrm>
        </p:spPr>
        <p:txBody>
          <a:bodyPr/>
          <a:lstStyle/>
          <a:p>
            <a:r>
              <a:rPr lang="en-GB" smtClean="0"/>
              <a:t>Incl. &amp; semi-incl.  A</a:t>
            </a:r>
            <a:r>
              <a:rPr lang="en-GB" baseline="-25000" smtClean="0"/>
              <a:t>1</a:t>
            </a:r>
          </a:p>
        </p:txBody>
      </p:sp>
      <p:sp>
        <p:nvSpPr>
          <p:cNvPr id="5837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828800"/>
          </a:xfrm>
        </p:spPr>
        <p:txBody>
          <a:bodyPr/>
          <a:lstStyle/>
          <a:p>
            <a:r>
              <a:rPr lang="en-GB" smtClean="0">
                <a:latin typeface="Arial" pitchFamily="34" charset="0"/>
                <a:cs typeface="Arial" pitchFamily="34" charset="0"/>
              </a:rPr>
              <a:t>proton</a:t>
            </a:r>
          </a:p>
        </p:txBody>
      </p:sp>
      <p:sp>
        <p:nvSpPr>
          <p:cNvPr id="174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fr-FR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fr-FR" sz="1800"/>
          </a:p>
        </p:txBody>
      </p:sp>
      <p:sp>
        <p:nvSpPr>
          <p:cNvPr id="7" name="Rectangle 6"/>
          <p:cNvSpPr/>
          <p:nvPr/>
        </p:nvSpPr>
        <p:spPr bwMode="auto">
          <a:xfrm>
            <a:off x="7162800" y="2209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cs typeface="Arial" pitchFamily="34" charset="0"/>
              </a:rPr>
              <a:t>K</a:t>
            </a:r>
            <a:r>
              <a:rPr lang="en-GB" baseline="30000" dirty="0">
                <a:solidFill>
                  <a:schemeClr val="bg1"/>
                </a:solidFill>
                <a:cs typeface="Arial" pitchFamily="34" charset="0"/>
              </a:rPr>
              <a:t>+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315200" y="4114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cs typeface="Arial" pitchFamily="34" charset="0"/>
              </a:rPr>
              <a:t>K</a:t>
            </a:r>
            <a:r>
              <a:rPr lang="en-GB" baseline="30000" dirty="0">
                <a:solidFill>
                  <a:schemeClr val="bg1"/>
                </a:solidFill>
                <a:cs typeface="Arial" pitchFamily="34" charset="0"/>
              </a:rPr>
              <a:t>−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724400" y="2209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GB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876800" y="4114800"/>
            <a:ext cx="5715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GB" baseline="30000" dirty="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2209800"/>
            <a:ext cx="838200" cy="457200"/>
          </a:xfrm>
          <a:prstGeom prst="rect">
            <a:avLst/>
          </a:prstGeom>
          <a:solidFill>
            <a:schemeClr val="accent6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incl.</a:t>
            </a:r>
            <a:endParaRPr lang="en-GB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927100" y="273050"/>
            <a:ext cx="7086600" cy="792163"/>
          </a:xfrm>
        </p:spPr>
        <p:txBody>
          <a:bodyPr/>
          <a:lstStyle/>
          <a:p>
            <a:r>
              <a:rPr lang="en-GB" smtClean="0"/>
              <a:t>Incl. &amp; semi-incl.  A</a:t>
            </a:r>
            <a:r>
              <a:rPr lang="en-GB" baseline="-25000" smtClean="0"/>
              <a:t>1</a:t>
            </a:r>
            <a:endParaRPr lang="en-GB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828800"/>
          </a:xfrm>
        </p:spPr>
        <p:txBody>
          <a:bodyPr/>
          <a:lstStyle/>
          <a:p>
            <a:r>
              <a:rPr lang="en-GB" smtClean="0">
                <a:latin typeface="Arial" pitchFamily="34" charset="0"/>
                <a:cs typeface="Arial" pitchFamily="34" charset="0"/>
              </a:rPr>
              <a:t>deuteron</a:t>
            </a:r>
            <a:endParaRPr lang="en-GB" baseline="300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fr-FR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fr-FR" sz="1800"/>
          </a:p>
        </p:txBody>
      </p:sp>
      <p:grpSp>
        <p:nvGrpSpPr>
          <p:cNvPr id="59398" name="Group 14"/>
          <p:cNvGrpSpPr>
            <a:grpSpLocks/>
          </p:cNvGrpSpPr>
          <p:nvPr/>
        </p:nvGrpSpPr>
        <p:grpSpPr bwMode="auto">
          <a:xfrm>
            <a:off x="152400" y="1752600"/>
            <a:ext cx="8582025" cy="4494213"/>
            <a:chOff x="0" y="1752600"/>
            <a:chExt cx="8582025" cy="4494861"/>
          </a:xfrm>
        </p:grpSpPr>
        <p:pic>
          <p:nvPicPr>
            <p:cNvPr id="59399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52600"/>
              <a:ext cx="8582025" cy="4494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7162800" y="2209866"/>
              <a:ext cx="5715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cs typeface="Arial" pitchFamily="34" charset="0"/>
                </a:rPr>
                <a:t>K</a:t>
              </a:r>
              <a:r>
                <a:rPr lang="en-GB" baseline="30000" dirty="0">
                  <a:solidFill>
                    <a:schemeClr val="bg1"/>
                  </a:solidFill>
                  <a:cs typeface="Arial" pitchFamily="34" charset="0"/>
                </a:rPr>
                <a:t>+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315200" y="4191352"/>
              <a:ext cx="5715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cs typeface="Arial" pitchFamily="34" charset="0"/>
                </a:rPr>
                <a:t>K</a:t>
              </a:r>
              <a:r>
                <a:rPr lang="en-GB" baseline="30000" dirty="0">
                  <a:solidFill>
                    <a:schemeClr val="bg1"/>
                  </a:solidFill>
                  <a:cs typeface="Arial" pitchFamily="34" charset="0"/>
                </a:rPr>
                <a:t>−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724400" y="2209866"/>
              <a:ext cx="5715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l-GR" dirty="0">
                  <a:solidFill>
                    <a:schemeClr val="bg1"/>
                  </a:solidFill>
                </a:rPr>
                <a:t>π</a:t>
              </a:r>
              <a:r>
                <a:rPr lang="en-GB" baseline="30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876800" y="4191352"/>
              <a:ext cx="5715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l-GR" dirty="0">
                  <a:solidFill>
                    <a:schemeClr val="bg1"/>
                  </a:solidFill>
                </a:rPr>
                <a:t>π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GB" baseline="30000" dirty="0">
                  <a:solidFill>
                    <a:schemeClr val="bg1"/>
                  </a:solidFill>
                </a:rPr>
                <a:t>–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209800" y="2209866"/>
              <a:ext cx="838200" cy="457266"/>
            </a:xfrm>
            <a:prstGeom prst="rect">
              <a:avLst/>
            </a:prstGeom>
            <a:solidFill>
              <a:schemeClr val="accent6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</a:rPr>
                <a:t>incl.</a:t>
              </a:r>
              <a:endParaRPr lang="en-GB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smtClean="0"/>
              <a:t>t</a:t>
            </a:r>
            <a:r>
              <a:rPr lang="en-GB" dirty="0" smtClean="0"/>
              <a:t>-slope for </a:t>
            </a:r>
            <a:r>
              <a:rPr lang="en-GB" dirty="0" smtClean="0">
                <a:sym typeface="Symbol"/>
              </a:rPr>
              <a:t></a:t>
            </a:r>
            <a:r>
              <a:rPr lang="en-GB" baseline="30000" dirty="0" smtClean="0">
                <a:sym typeface="Symbol"/>
              </a:rPr>
              <a:t>0</a:t>
            </a:r>
            <a:r>
              <a:rPr lang="en-GB" dirty="0" smtClean="0">
                <a:sym typeface="Symbol"/>
              </a:rPr>
              <a:t> production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652120" cy="35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4" y="1196752"/>
            <a:ext cx="1872208" cy="154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93918" y="111545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ym typeface="Symbol"/>
              </a:rPr>
              <a:t></a:t>
            </a:r>
            <a:r>
              <a:rPr lang="en-GB" baseline="30000" dirty="0">
                <a:sym typeface="Symbol"/>
              </a:rPr>
              <a:t>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 flipH="1" flipV="1">
            <a:off x="1979712" y="1261572"/>
            <a:ext cx="202880" cy="13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19979" y="3799969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also </a:t>
            </a:r>
            <a:r>
              <a:rPr lang="en-GB" sz="2400" dirty="0" smtClean="0">
                <a:sym typeface="Symbol"/>
              </a:rPr>
              <a:t>, , </a:t>
            </a:r>
            <a:r>
              <a:rPr lang="en-GB" dirty="0" smtClean="0">
                <a:sym typeface="Symbol"/>
              </a:rPr>
              <a:t>..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300192" y="5807965"/>
            <a:ext cx="19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Wollny</a:t>
            </a:r>
            <a:r>
              <a:rPr lang="en-GB" dirty="0" smtClean="0"/>
              <a:t>,  Wed 15:15</a:t>
            </a:r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" y="4289636"/>
            <a:ext cx="3861369" cy="188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6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162800" cy="990600"/>
          </a:xfrm>
        </p:spPr>
        <p:txBody>
          <a:bodyPr/>
          <a:lstStyle/>
          <a:p>
            <a:r>
              <a:rPr lang="en-US" dirty="0" err="1" smtClean="0"/>
              <a:t>Proj</a:t>
            </a:r>
            <a:r>
              <a:rPr lang="en-US" dirty="0" smtClean="0"/>
              <a:t>. charge &amp; spin asymmetry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0975" y="1662113"/>
            <a:ext cx="7296886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71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eam charge-and-spin </a:t>
            </a:r>
            <a:r>
              <a:rPr lang="en-GB" dirty="0" err="1" smtClean="0"/>
              <a:t>asym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8045618" cy="42484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1143217"/>
            <a:ext cx="638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amplitude of </a:t>
            </a:r>
            <a:r>
              <a:rPr lang="en-GB" sz="2800" dirty="0" err="1" smtClean="0"/>
              <a:t>cos</a:t>
            </a:r>
            <a:r>
              <a:rPr lang="en-GB" sz="2800" dirty="0" smtClean="0"/>
              <a:t> </a:t>
            </a:r>
            <a:r>
              <a:rPr lang="en-GB" sz="2800" dirty="0" smtClean="0">
                <a:sym typeface="Symbol"/>
              </a:rPr>
              <a:t> modulation as </a:t>
            </a:r>
            <a:r>
              <a:rPr lang="en-GB" sz="2800" dirty="0" err="1" smtClean="0">
                <a:sym typeface="Symbol"/>
              </a:rPr>
              <a:t>fctn</a:t>
            </a:r>
            <a:r>
              <a:rPr lang="en-GB" sz="2800" dirty="0" smtClean="0">
                <a:sym typeface="Symbol"/>
              </a:rPr>
              <a:t> of -</a:t>
            </a:r>
            <a:r>
              <a:rPr lang="en-GB" sz="2800" i="1" dirty="0" smtClean="0">
                <a:sym typeface="Symbol"/>
              </a:rPr>
              <a:t>t</a:t>
            </a:r>
            <a:endParaRPr lang="en-GB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6052646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fits by </a:t>
            </a:r>
            <a:r>
              <a:rPr lang="en-GB" dirty="0" err="1" smtClean="0"/>
              <a:t>Kumericki</a:t>
            </a:r>
            <a:r>
              <a:rPr lang="en-GB" dirty="0" smtClean="0"/>
              <a:t>, Mueller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724128" y="6237312"/>
            <a:ext cx="576064" cy="0"/>
          </a:xfrm>
          <a:prstGeom prst="line">
            <a:avLst/>
          </a:prstGeom>
          <a:ln w="19050">
            <a:solidFill>
              <a:srgbClr val="44C4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8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COMPASS Spectrometer</a:t>
            </a:r>
            <a:endParaRPr lang="en-GB" dirty="0"/>
          </a:p>
        </p:txBody>
      </p:sp>
      <p:pic>
        <p:nvPicPr>
          <p:cNvPr id="6" name="CERN-VIDEORUSH-2011-052-0600-kbps-maxH-360-25-fps-audio-128-kbps-48-kHz-ster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51025"/>
            <a:ext cx="8229600" cy="40227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G.K. Mallot 04/03/2014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Boston Univ - CERN Physics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41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098884" y="104274"/>
            <a:ext cx="7391400" cy="792163"/>
          </a:xfrm>
        </p:spPr>
        <p:txBody>
          <a:bodyPr/>
          <a:lstStyle/>
          <a:p>
            <a:r>
              <a:rPr lang="en-US" dirty="0" smtClean="0"/>
              <a:t>COMPASS-II </a:t>
            </a:r>
            <a:r>
              <a:rPr lang="en-US" dirty="0" err="1" smtClean="0"/>
              <a:t>Polarised</a:t>
            </a:r>
            <a:r>
              <a:rPr lang="en-US" dirty="0" smtClean="0"/>
              <a:t> Drell-Yan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2819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COMPASS-II:  190 GeV/</a:t>
            </a:r>
            <a:r>
              <a:rPr lang="en-US" sz="2400" i="1" dirty="0" smtClean="0"/>
              <a:t>c</a:t>
            </a:r>
            <a:r>
              <a:rPr lang="en-US" sz="2400" dirty="0" smtClean="0"/>
              <a:t> </a:t>
            </a: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 </a:t>
            </a:r>
            <a:r>
              <a:rPr lang="en-US" sz="2400" dirty="0" smtClean="0">
                <a:sym typeface="Symbol" pitchFamily="18" charset="2"/>
              </a:rPr>
              <a:t>beam on transversely pol. proton target</a:t>
            </a:r>
          </a:p>
          <a:p>
            <a:pPr>
              <a:buFontTx/>
              <a:buChar char="•"/>
            </a:pPr>
            <a:r>
              <a:rPr lang="en-US" sz="2400" dirty="0" smtClean="0">
                <a:sym typeface="Symbol" pitchFamily="18" charset="2"/>
              </a:rPr>
              <a:t></a:t>
            </a:r>
            <a:r>
              <a:rPr lang="en-US" sz="2400" baseline="30000" dirty="0" smtClean="0">
                <a:sym typeface="Symbol" pitchFamily="18" charset="2"/>
              </a:rPr>
              <a:t>−</a:t>
            </a:r>
            <a:r>
              <a:rPr lang="en-US" sz="2400" dirty="0" smtClean="0">
                <a:sym typeface="Symbol" pitchFamily="18" charset="2"/>
              </a:rPr>
              <a:t> valence u-</a:t>
            </a:r>
            <a:r>
              <a:rPr lang="en-US" sz="2400" dirty="0" err="1" smtClean="0">
                <a:sym typeface="Symbol" pitchFamily="18" charset="2"/>
              </a:rPr>
              <a:t>antiquark</a:t>
            </a:r>
            <a:r>
              <a:rPr lang="en-US" sz="2400" dirty="0" smtClean="0">
                <a:sym typeface="Symbol" pitchFamily="18" charset="2"/>
              </a:rPr>
              <a:t> picks nucleon’s u quark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in valence region (u-quark dominance)</a:t>
            </a:r>
            <a:endParaRPr lang="en-US" sz="2400" baseline="30000" dirty="0" smtClean="0"/>
          </a:p>
          <a:p>
            <a:pPr>
              <a:buFontTx/>
              <a:buChar char="•"/>
            </a:pPr>
            <a:r>
              <a:rPr lang="en-US" sz="2400" dirty="0" smtClean="0"/>
              <a:t>Access to </a:t>
            </a:r>
            <a:r>
              <a:rPr lang="en-US" sz="2400" dirty="0" err="1" smtClean="0"/>
              <a:t>transversity</a:t>
            </a:r>
            <a:r>
              <a:rPr lang="en-US" sz="2400" dirty="0" smtClean="0"/>
              <a:t> , the T-odd </a:t>
            </a:r>
            <a:r>
              <a:rPr lang="en-US" sz="2400" dirty="0" err="1" smtClean="0"/>
              <a:t>Sivers</a:t>
            </a:r>
            <a:r>
              <a:rPr lang="en-US" sz="2400" dirty="0" smtClean="0"/>
              <a:t> and Boer-</a:t>
            </a:r>
            <a:r>
              <a:rPr lang="en-US" sz="2400" dirty="0" err="1" smtClean="0"/>
              <a:t>Mulders</a:t>
            </a:r>
            <a:r>
              <a:rPr lang="en-US" sz="2400" dirty="0" smtClean="0"/>
              <a:t> TMDs</a:t>
            </a:r>
          </a:p>
        </p:txBody>
      </p:sp>
      <p:sp>
        <p:nvSpPr>
          <p:cNvPr id="378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89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fr-FR" sz="180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657600"/>
            <a:ext cx="4760563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49090" cy="25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05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region for 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3185" r="11043" b="11698"/>
          <a:stretch/>
        </p:blipFill>
        <p:spPr bwMode="auto">
          <a:xfrm>
            <a:off x="4313" y="1069732"/>
            <a:ext cx="9139688" cy="578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Callout 2 4"/>
          <p:cNvSpPr/>
          <p:nvPr/>
        </p:nvSpPr>
        <p:spPr>
          <a:xfrm>
            <a:off x="7315200" y="39624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He-pipes</a:t>
            </a:r>
          </a:p>
        </p:txBody>
      </p:sp>
      <p:sp>
        <p:nvSpPr>
          <p:cNvPr id="6" name="Line Callout 2 5"/>
          <p:cNvSpPr/>
          <p:nvPr/>
        </p:nvSpPr>
        <p:spPr>
          <a:xfrm>
            <a:off x="3429000" y="1371600"/>
            <a:ext cx="1143000" cy="3048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4166"/>
              <a:gd name="adj6" fmla="val -40001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Quench and Exhaust Lines</a:t>
            </a:r>
          </a:p>
        </p:txBody>
      </p:sp>
      <p:sp>
        <p:nvSpPr>
          <p:cNvPr id="7" name="Line Callout 2 6"/>
          <p:cNvSpPr/>
          <p:nvPr/>
        </p:nvSpPr>
        <p:spPr>
          <a:xfrm>
            <a:off x="4876800" y="22860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Transfer Line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6324600" y="50292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Micro Wave guides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4343400" y="1905000"/>
            <a:ext cx="990600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Cable trays</a:t>
            </a:r>
          </a:p>
        </p:txBody>
      </p:sp>
      <p:sp>
        <p:nvSpPr>
          <p:cNvPr id="11" name="Line Callout 2 10"/>
          <p:cNvSpPr/>
          <p:nvPr/>
        </p:nvSpPr>
        <p:spPr>
          <a:xfrm>
            <a:off x="6400800" y="2514600"/>
            <a:ext cx="1600200" cy="597494"/>
          </a:xfrm>
          <a:prstGeom prst="borderCallout2">
            <a:avLst>
              <a:gd name="adj1" fmla="val 21435"/>
              <a:gd name="adj2" fmla="val -2318"/>
              <a:gd name="adj3" fmla="val 21435"/>
              <a:gd name="adj4" fmla="val -29700"/>
              <a:gd name="adj5" fmla="val 112500"/>
              <a:gd name="adj6" fmla="val -46667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Absorber</a:t>
            </a:r>
          </a:p>
        </p:txBody>
      </p:sp>
      <p:sp>
        <p:nvSpPr>
          <p:cNvPr id="12" name="Line Callout 2 11"/>
          <p:cNvSpPr/>
          <p:nvPr/>
        </p:nvSpPr>
        <p:spPr>
          <a:xfrm>
            <a:off x="4450934" y="2687653"/>
            <a:ext cx="1103831" cy="304800"/>
          </a:xfrm>
          <a:prstGeom prst="borderCallout2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Control Racks</a:t>
            </a:r>
          </a:p>
        </p:txBody>
      </p:sp>
      <p:sp>
        <p:nvSpPr>
          <p:cNvPr id="14" name="Line Callout 2 13"/>
          <p:cNvSpPr/>
          <p:nvPr/>
        </p:nvSpPr>
        <p:spPr>
          <a:xfrm>
            <a:off x="1524000" y="3048000"/>
            <a:ext cx="1600200" cy="597494"/>
          </a:xfrm>
          <a:prstGeom prst="borderCallout2">
            <a:avLst>
              <a:gd name="adj1" fmla="val 24120"/>
              <a:gd name="adj2" fmla="val 100940"/>
              <a:gd name="adj3" fmla="val 18750"/>
              <a:gd name="adj4" fmla="val 153759"/>
              <a:gd name="adj5" fmla="val 91021"/>
              <a:gd name="adj6" fmla="val 207970"/>
            </a:avLst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Pol. target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1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Boston Univ - CERN Physics</a:t>
            </a:r>
            <a:endParaRPr lang="fr-FR" sz="1800"/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533400" y="1295400"/>
            <a:ext cx="8305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Three twist-2 PDFs</a:t>
            </a:r>
            <a:endParaRPr lang="en-US" sz="2400" dirty="0">
              <a:solidFill>
                <a:srgbClr val="80008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077200" cy="519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Structure: Parton Distribution Functions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533400" y="3200400"/>
            <a:ext cx="3733800" cy="1066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533400" y="2044700"/>
            <a:ext cx="3733800" cy="990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838200" y="2044700"/>
            <a:ext cx="12954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 q(x)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f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 (x)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762000" y="3316288"/>
            <a:ext cx="12954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Symbol" pitchFamily="18" charset="2"/>
              </a:rPr>
              <a:t>D</a:t>
            </a: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q(x)       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g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(x)</a:t>
            </a:r>
          </a:p>
        </p:txBody>
      </p:sp>
      <p:sp>
        <p:nvSpPr>
          <p:cNvPr id="10249" name="Rectangle 8"/>
          <p:cNvSpPr>
            <a:spLocks noChangeArrowheads="1"/>
          </p:cNvSpPr>
          <p:nvPr/>
        </p:nvSpPr>
        <p:spPr bwMode="auto">
          <a:xfrm>
            <a:off x="533400" y="4724400"/>
            <a:ext cx="3733800" cy="1295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762000" y="4953000"/>
            <a:ext cx="1143000" cy="839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b="1">
                <a:solidFill>
                  <a:srgbClr val="006600"/>
                </a:solidFill>
                <a:latin typeface="Symbol" pitchFamily="18" charset="2"/>
              </a:rPr>
              <a:t>D</a:t>
            </a:r>
            <a:r>
              <a:rPr lang="en-US" sz="2200" b="1" baseline="-25000">
                <a:solidFill>
                  <a:srgbClr val="006600"/>
                </a:solidFill>
                <a:latin typeface="Arial" pitchFamily="34" charset="0"/>
              </a:rPr>
              <a:t>T</a:t>
            </a:r>
            <a:r>
              <a:rPr lang="en-US" sz="2200" b="1">
                <a:solidFill>
                  <a:srgbClr val="006600"/>
                </a:solidFill>
                <a:latin typeface="Arial" pitchFamily="34" charset="0"/>
              </a:rPr>
              <a:t>q(x)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h</a:t>
            </a:r>
            <a:r>
              <a:rPr lang="en-US" sz="2200" baseline="-25000">
                <a:solidFill>
                  <a:srgbClr val="006600"/>
                </a:solidFill>
                <a:latin typeface="Arial" pitchFamily="34" charset="0"/>
              </a:rPr>
              <a:t>1</a:t>
            </a:r>
            <a:r>
              <a:rPr lang="en-US" sz="2200" baseline="30000">
                <a:solidFill>
                  <a:srgbClr val="006600"/>
                </a:solidFill>
                <a:latin typeface="Arial" pitchFamily="34" charset="0"/>
              </a:rPr>
              <a:t>q</a:t>
            </a:r>
            <a:r>
              <a:rPr lang="en-US" sz="2200">
                <a:solidFill>
                  <a:srgbClr val="006600"/>
                </a:solidFill>
                <a:latin typeface="Arial" pitchFamily="34" charset="0"/>
              </a:rPr>
              <a:t>(x)</a:t>
            </a:r>
          </a:p>
        </p:txBody>
      </p:sp>
      <p:sp>
        <p:nvSpPr>
          <p:cNvPr id="7180" name="Text Box 11"/>
          <p:cNvSpPr txBox="1">
            <a:spLocks noChangeArrowheads="1"/>
          </p:cNvSpPr>
          <p:nvPr/>
        </p:nvSpPr>
        <p:spPr bwMode="auto">
          <a:xfrm>
            <a:off x="5867400" y="5724071"/>
            <a:ext cx="2607102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176213" indent="-176213">
              <a:defRPr/>
            </a:pPr>
            <a:r>
              <a:rPr lang="en-US" sz="1600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chiral odd, </a:t>
            </a:r>
            <a:r>
              <a:rPr lang="en-US" sz="1600" i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fairly known</a:t>
            </a:r>
            <a:endParaRPr lang="en-US" sz="1600" i="1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52" name="Picture 12" descr="g_trans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4876800"/>
            <a:ext cx="1524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3" descr="g_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5666" y="3471068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4" descr="g_n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866" y="2279650"/>
            <a:ext cx="5334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4" name="Text Box 15"/>
          <p:cNvSpPr txBox="1">
            <a:spLocks noChangeArrowheads="1"/>
          </p:cNvSpPr>
          <p:nvPr/>
        </p:nvSpPr>
        <p:spPr bwMode="auto">
          <a:xfrm>
            <a:off x="4572000" y="1981200"/>
            <a:ext cx="4343400" cy="11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unpolarised</a:t>
            </a:r>
            <a:r>
              <a:rPr lang="en-US" sz="20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PDF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quark/gluon 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momentum</a:t>
            </a:r>
            <a:r>
              <a:rPr lang="en-US" sz="16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i="1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xP</a:t>
            </a:r>
            <a:r>
              <a:rPr lang="en-US" sz="16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a nucleon</a:t>
            </a:r>
          </a:p>
          <a:p>
            <a:pPr>
              <a:defRPr/>
            </a:pP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  <a:r>
              <a:rPr lang="en-US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en-US" sz="1600" i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well </a:t>
            </a:r>
            <a:r>
              <a:rPr lang="en-US" sz="1600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known – </a:t>
            </a:r>
            <a:r>
              <a:rPr lang="en-US" sz="1600" i="1" dirty="0" err="1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unpolarized</a:t>
            </a:r>
            <a:r>
              <a:rPr lang="en-US" sz="1600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DIS</a:t>
            </a:r>
          </a:p>
        </p:txBody>
      </p:sp>
      <p:sp>
        <p:nvSpPr>
          <p:cNvPr id="7185" name="Text Box 16"/>
          <p:cNvSpPr txBox="1">
            <a:spLocks noChangeArrowheads="1"/>
          </p:cNvSpPr>
          <p:nvPr/>
        </p:nvSpPr>
        <p:spPr bwMode="auto">
          <a:xfrm>
            <a:off x="4572000" y="3200400"/>
            <a:ext cx="4343400" cy="138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helicity PDF</a:t>
            </a:r>
          </a:p>
          <a:p>
            <a:pPr>
              <a:defRPr/>
            </a:pPr>
            <a:r>
              <a:rPr lang="en-US" sz="1600" dirty="0" smtClean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quark/gluon 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spin parallel to the nucleon spin</a:t>
            </a:r>
            <a:r>
              <a:rPr lang="en-US" sz="1600" i="1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a longitudinally </a:t>
            </a:r>
            <a:r>
              <a:rPr lang="en-US" sz="1600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polarised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nucleon</a:t>
            </a:r>
          </a:p>
          <a:p>
            <a:pPr>
              <a:defRPr/>
            </a:pPr>
            <a:r>
              <a:rPr lang="en-US" sz="1600" b="1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</a:t>
            </a:r>
            <a:r>
              <a:rPr lang="en-US" sz="1600" i="1" dirty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known – polarized DIS</a:t>
            </a:r>
            <a:endParaRPr lang="en-US" sz="1600" dirty="0">
              <a:solidFill>
                <a:srgbClr val="0000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186" name="Text Box 17"/>
          <p:cNvSpPr txBox="1">
            <a:spLocks noChangeArrowheads="1"/>
          </p:cNvSpPr>
          <p:nvPr/>
        </p:nvSpPr>
        <p:spPr bwMode="auto">
          <a:xfrm>
            <a:off x="4572000" y="4724400"/>
            <a:ext cx="4343400" cy="89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transversity</a:t>
            </a:r>
            <a:r>
              <a:rPr lang="en-US" sz="2000" b="1" dirty="0" smtClean="0"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PDF </a:t>
            </a:r>
            <a:endParaRPr lang="en-US" sz="2000" b="1" dirty="0">
              <a:solidFill>
                <a:srgbClr val="00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quark with spin parallel to the nucleon spin in a transversely </a:t>
            </a:r>
            <a:r>
              <a:rPr lang="en-US" sz="1600" dirty="0" err="1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polarised</a:t>
            </a:r>
            <a:r>
              <a:rPr lang="en-US" sz="1600" dirty="0">
                <a:solidFill>
                  <a:srgbClr val="0000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nucleon</a:t>
            </a:r>
          </a:p>
        </p:txBody>
      </p:sp>
      <p:sp>
        <p:nvSpPr>
          <p:cNvPr id="10258" name="Date Placeholder 1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G.K. Mallot 04/03/2014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051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Photoabsorption</a:t>
            </a:r>
            <a:r>
              <a:rPr lang="en-GB" dirty="0" smtClean="0"/>
              <a:t> &amp; </a:t>
            </a:r>
            <a:r>
              <a:rPr lang="en-GB" dirty="0" smtClean="0"/>
              <a:t>long. </a:t>
            </a:r>
            <a:r>
              <a:rPr lang="en-GB" dirty="0" smtClean="0"/>
              <a:t>s</a:t>
            </a:r>
            <a:r>
              <a:rPr lang="en-GB" dirty="0" smtClean="0"/>
              <a:t>pin 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999" y="3870984"/>
            <a:ext cx="8229600" cy="236632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Measure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cross-section asymmetry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GB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dirty="0"/>
          </a:p>
          <a:p>
            <a:r>
              <a:rPr lang="en-GB" dirty="0" smtClean="0"/>
              <a:t>Need polarised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beam</a:t>
            </a:r>
            <a:r>
              <a:rPr lang="en-GB" dirty="0" smtClean="0"/>
              <a:t> &amp;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target</a:t>
            </a:r>
            <a:b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dirty="0" smtClean="0"/>
              <a:t>(for longitudinal spin structure)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G.K. Mallot 04/03/2014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Boston Univ - CERN Physics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5087" y="1603226"/>
            <a:ext cx="8369493" cy="1554914"/>
            <a:chOff x="251520" y="2065332"/>
            <a:chExt cx="8369493" cy="15549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065332"/>
              <a:ext cx="8369493" cy="1554914"/>
            </a:xfrm>
            <a:prstGeom prst="rect">
              <a:avLst/>
            </a:prstGeom>
          </p:spPr>
        </p:pic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3419872" y="2614189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699792" y="2251720"/>
              <a:ext cx="457200" cy="457200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7499176" y="2251720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7524328" y="2996952"/>
              <a:ext cx="457200" cy="457200"/>
            </a:xfrm>
            <a:prstGeom prst="smileyFace">
              <a:avLst>
                <a:gd name="adj" fmla="val 4653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7816825" y="2602922"/>
              <a:ext cx="457200" cy="457200"/>
            </a:xfrm>
            <a:prstGeom prst="smileyFace">
              <a:avLst>
                <a:gd name="adj" fmla="val -4653"/>
              </a:avLst>
            </a:prstGeom>
            <a:solidFill>
              <a:srgbClr val="92D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AutoShape 5"/>
            <p:cNvSpPr>
              <a:spLocks noChangeArrowheads="1"/>
            </p:cNvSpPr>
            <p:nvPr/>
          </p:nvSpPr>
          <p:spPr bwMode="auto">
            <a:xfrm>
              <a:off x="2699792" y="2996952"/>
              <a:ext cx="457200" cy="457200"/>
            </a:xfrm>
            <a:prstGeom prst="smileyFace">
              <a:avLst>
                <a:gd name="adj" fmla="val -4653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7" name="Rounded Rectangular Callout 16"/>
          <p:cNvSpPr/>
          <p:nvPr/>
        </p:nvSpPr>
        <p:spPr>
          <a:xfrm>
            <a:off x="886671" y="2992046"/>
            <a:ext cx="1393304" cy="612648"/>
          </a:xfrm>
          <a:prstGeom prst="wedgeRoundRectCallout">
            <a:avLst>
              <a:gd name="adj1" fmla="val 24266"/>
              <a:gd name="adj2" fmla="val -192110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photon</a:t>
            </a:r>
            <a:endParaRPr lang="en-GB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5406572" y="2992046"/>
            <a:ext cx="1393304" cy="612648"/>
          </a:xfrm>
          <a:prstGeom prst="wedgeRoundRectCallout">
            <a:avLst>
              <a:gd name="adj1" fmla="val 65372"/>
              <a:gd name="adj2" fmla="val -107681"/>
              <a:gd name="adj3" fmla="val 16667"/>
            </a:avLst>
          </a:prstGeom>
          <a:solidFill>
            <a:srgbClr val="FF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nucleon</a:t>
            </a:r>
            <a:endParaRPr lang="en-GB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166918" y="1124744"/>
            <a:ext cx="7152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3/2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799876" y="1212637"/>
            <a:ext cx="612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black"/>
                </a:solidFill>
              </a:rPr>
              <a:t>1/2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996931" y="1124744"/>
            <a:ext cx="524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</a:t>
            </a:r>
            <a:r>
              <a:rPr lang="en-US" sz="2400" baseline="-25000" dirty="0" err="1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en-US" sz="2400" baseline="-25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</p:txBody>
      </p:sp>
      <p:pic>
        <p:nvPicPr>
          <p:cNvPr id="23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45" y="4341118"/>
            <a:ext cx="2109556" cy="96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nucleon_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4B6B94"/>
              </a:clrFrom>
              <a:clrTo>
                <a:srgbClr val="4B6B94">
                  <a:alpha val="0"/>
                </a:srgbClr>
              </a:clrTo>
            </a:clrChange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76395"/>
            <a:ext cx="1969368" cy="195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0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G.K. Mallot 04/03/2014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Boston Univ - CERN Physics</a:t>
            </a:r>
            <a:endParaRPr lang="en-US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>The CERN Muon Beam</a:t>
            </a:r>
          </a:p>
        </p:txBody>
      </p:sp>
      <p:pic>
        <p:nvPicPr>
          <p:cNvPr id="37895" name="Picture 17"/>
          <p:cNvPicPr>
            <a:picLocks noChangeAspect="1" noChangeArrowheads="1"/>
          </p:cNvPicPr>
          <p:nvPr/>
        </p:nvPicPr>
        <p:blipFill>
          <a:blip r:embed="rId2"/>
          <a:srcRect t="40865" r="33088"/>
          <a:stretch>
            <a:fillRect/>
          </a:stretch>
        </p:blipFill>
        <p:spPr bwMode="auto">
          <a:xfrm>
            <a:off x="899592" y="2844042"/>
            <a:ext cx="7343319" cy="34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/>
          <a:srcRect b="59538"/>
          <a:stretch>
            <a:fillRect/>
          </a:stretch>
        </p:blipFill>
        <p:spPr bwMode="auto">
          <a:xfrm>
            <a:off x="0" y="939800"/>
            <a:ext cx="8847137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560" y="5413866"/>
            <a:ext cx="792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0.50 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3645024"/>
            <a:ext cx="792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0.85 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&#10;\begin{eqnarray}{\blue Q^2}=&amp;-(k-k')^2&amp;\stackrel{lab}{=}4EE'\sin^2\frac{\blue\vartheta}{2}\nonumber\\&#10;P\cdot q \stackrel{lab}{=}&amp;M{\blue \nu}&amp;=M(E-E')\nonumber\\&#10;P\cdot k \stackrel{lab}{=}&amp;ME&amp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42"/>
  <p:tag name="PICTUREFILESIZE" val="1007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\[&#10;\Gamma_1 = \int_0^1 {\magenta g_1}(x)\id x&#10;\stackrel{\tiny proton}{=} \frac{1}{2}&#10;                  \left\{\frac{4}{9}\Delta u +&#10;                         \frac{1}{9}\Delta d +&#10;                         \frac{1}{9}\Delta s \right\}&#10;\]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417.9609"/>
  <p:tag name="PICTUREFILESIZE" val="179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&#10;\begin{eqnarray}{\blue Q^2}=&amp;-(k-k')^2&amp;\stackrel{lab}{=}4EE'\sin^2\frac{\blue\vartheta}{2}\nonumber\\&#10;P\cdot q \stackrel{lab}{=}&amp;M{\blue \nu}&amp;=M(E-E')\nonumber\\&#10;P\cdot k \stackrel{lab}{=}&amp;ME&amp;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42"/>
  <p:tag name="PICTUREFILESIZE" val="100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&#10;\begin{eqnarray}&#10;\blue x&#10;\stackrel{lab}{=}&amp;\blue\frac{Q^2}{2M\nu}&#10;&amp;=\displaystyle\frac{-q^2}{2P\cdot q}&#10;\nonumber\\&#10;\nonumber\\&#10;\blue y&#10;\stackrel{lab}{=}&amp;\blue\frac{\nu}{E}&#10;&amp;=\displaystyle\frac{P\cdot q}{P\cdot k}&#10;\nonumber\\[2ex]&#10;0\le &amp; x,y&amp;\le 1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405"/>
  <p:tag name="BOXHEIGHT" val="361"/>
  <p:tag name="BOXFONT" val="10"/>
  <p:tag name="BOXWRAP" val="False"/>
  <p:tag name="WORKAROUNDTRANSPARENCYBUG" val="False"/>
  <p:tag name="ALLOWFONTSUBSTITUTION" val="False"/>
  <p:tag name="BITMAPFORMAT" val="png256"/>
  <p:tag name="ORIGWIDTH" val="193.9204"/>
  <p:tag name="PICTUREFILESIZE" val="82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$\Gamma_1^\pp-\Gamma_1^\pn=\frac{1}{6}g_a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27.9202"/>
  <p:tag name="PICTUREFILESIZE" val="43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\beqa&#10;\Delta s &amp;=&amp;-0.19 \pm 0.06\nonumber\\&#10;\Delta \Sigma &amp;=&amp;\hskip6mm 0.12 \pm 0.17\nonumber&#10;\eeqa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93.9204"/>
  <p:tag name="PICTUREFILESIZE" val="88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\begin{eqnarray}&#10;\Gamma_1^\pp=&#10;\frac{1}{12}g_a&amp;+&amp;\frac{5}{36}\sqrt{3}a_8\hskip 0.5cm\Rightarrow\hskip 0.5cm\Delta\Sigma\simeq0.6\nonumber\\&#10;\nonumber\\&#10;               &amp;+&amp;\frac{1}{3}\red\Delta s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354.9607"/>
  <p:tag name="PICTUREFILESIZE" val="167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\input{colors.tex}&#10;$$A_{meas} = {\blue P_t P_b f}A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57.875"/>
  <p:tag name="PICTUREFILESIZE" val="26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\input{colors.tex}&#10;$$g_1\simeq\frac{A_\parallel}{\blue D}F_1\simeq\frac{A_\parallel}{\blue D}\frac{F_2}{2x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82.875"/>
  <p:tag name="PICTUREFILESIZE" val="38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%\usepackage[T1]{fontenc}&#10;\usepackage{amsfonts}&#10;\usepackage{cmbright}&#10;\usepackage{color}&#10;\include{mycolors}&#10;\include{mycommands}&#10;\begin{document}&#10;\begin{eqnarray}&#10;\boldmath&#10;{\ForestGreen F_1}(x)  =&#10;          &amp;\displaystyle&#10;          \frac{1}{2}&#10;          &amp;\sum_i e_i^2 \left\{ q_i^+(x) {\red +} q_i^-(x)\right\}\nonumber\\&#10;{\ForestGreen F_2}(x)  =&#10;          &amp;\displaystyle&#10;          x&#10;          &amp;\sum_i e_i^2 \left\{ q_i^+(x) {\red +} q_i^-(x)\right\}\nonumber\\&#10;{\magenta g_1}(x)  =&#10;          &amp;\displaystyle&#10;          \frac{1}{2}&#10;          &amp;\sum_i e_i^2 \left\{ q_i^+(x) {\red -} q_i^-(x)\right\}\nonumber\\&#10;%{\blue h_1}(x)  =&#10;%          &amp;\displaystyle&#10;%          \frac{1}{2}&#10;%          &amp;\sum_i e_i^2 \left\{ q_i^\uparrow(x) - q_i^\downarrow(x)&#10;%          \right\}\nonumber\\&#10;{\magenta g_2}(x)  =&#10;          &amp;\displaystyle&#10;          0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537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309.0006"/>
  <p:tag name="PICTUREFILESIZE" val="4017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%\usepackage[T1]{fontenc}&#10;\usepackage{amsfonts}&#10;\usepackage{cmbright}&#10;\usepackage{color}&#10;\include{mycolors}&#10;\include{mycommands}&#10;\begin{document}&#10;\begin{eqnarray}&#10;\boldmath&#10;{\ForestGreen F_1}(x)  =&#10;          &amp;\displaystyle&#10;          \frac{1}{2}&#10;          &amp;\sum_i e_i^2 \left\{ q_i^+(x) {\red +} q_i^-(x)\right\}\nonumber\\&#10;{\ForestGreen F_2}(x)  =&#10;          &amp;\displaystyle&#10;          x&#10;          &amp;\sum_i e_i^2 \left\{ q_i^+(x) {\red +} q_i^-(x)\right\}\nonumber\\&#10;{\magenta g_1}(x)  =&#10;          &amp;\displaystyle&#10;          \frac{1}{2}&#10;          &amp;\sum_i e_i^2 \left\{ q_i^+(x) {\red -} q_i^-(x)\right\}\nonumber\\&#10;%{\blue h_1}(x)  =&#10;%          &amp;\displaystyle&#10;%          \frac{1}{2}&#10;%          &amp;\sum_i e_i^2 \left\{ q_i^\uparrow(x) - q_i^\downarrow(x)&#10;%          \right\}\nonumber\\&#10;{\magenta g_2}(x)  =&#10;          &amp;\displaystyle&#10;          0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537"/>
  <p:tag name="BOXHEIGHT" val="331"/>
  <p:tag name="BOXFONT" val="10"/>
  <p:tag name="BOXWRAP" val="False"/>
  <p:tag name="WORKAROUNDTRANSPARENCYBUG" val="False"/>
  <p:tag name="ALLOWFONTSUBSTITUTION" val="False"/>
  <p:tag name="BITMAPFORMAT" val="png256"/>
  <p:tag name="ORIGWIDTH" val="309.0006"/>
  <p:tag name="PICTUREFILESIZE" val="401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&#10;\begin{eqnarray}&#10;\blue x&#10;\stackrel{lab}{=}&amp;\blue\frac{Q^2}{2M\nu}&#10;&amp;=\displaystyle\frac{-q^2}{2P\cdot q}&#10;\nonumber\\&#10;\nonumber\\&#10;\blue y&#10;\stackrel{lab}{=}&amp;\blue\frac{\nu}{E}&#10;&amp;=\displaystyle\frac{P\cdot q}{P\cdot k}&#10;\nonumber\\[2ex]&#10;0\le &amp; x,y&amp;\le 1\nonumber&#10;\end{eqnarray}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405"/>
  <p:tag name="BOXHEIGHT" val="361"/>
  <p:tag name="BOXFONT" val="10"/>
  <p:tag name="BOXWRAP" val="False"/>
  <p:tag name="WORKAROUNDTRANSPARENCYBUG" val="False"/>
  <p:tag name="ALLOWFONTSUBSTITUTION" val="False"/>
  <p:tag name="BITMAPFORMAT" val="png256"/>
  <p:tag name="ORIGWIDTH" val="193.9204"/>
  <p:tag name="PICTUREFILESIZE" val="8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pstricks}\begin{document}\input{commands.tex}\input{colors.tex}&#10;$$\frac{\sigma_{1/2} - \sigma_{3/2}}{\sigma_{1/2} + \sigma_{3/2}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14"/>
  <p:tag name="PICTUREFILESIZE" val="33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T1]{fontenc}&#10;\usepackage{cmbright}&#10;\usepackage{color}&#10;\setlength{\textwidth}{21cm}&#10;\begin{document}&#10;\include{mycolors}&#10;\newcommand{\Uu}{{\blue u}\!\uparrow}&#10;\newcommand{\Ud}{{\blue u}\!\downarrow}&#10;\newcommand{\Du}{{\purple d}\!\uparrow}&#10;\newcommand{\Dd}{{\purple d}\!\downarrow}&#10;&#10;\[&#10;|p\!\uparrow\rangle = \frac{1}{\sqrt{18}}\Bigg\{&#10;2|\Uu \Uu \Dd\rangle -&#10; |\Uu \Ud \Du\rangle -&#10; |\Ud \Uu \Du\rangle +&#10;%\right.&#10;\]&#10;&#10;\vspace{-4ex}&#10;\raggedleft$&#10;%\mbox{perm.}\ \  &#10;({\blue u}\leftrightarrow {\purple d})\Bigg\}&#10;$&#10;\end{document}&#10;"/>
  <p:tag name="EXTERNALNAME" val="txp_fig"/>
  <p:tag name="BLEND" val="False"/>
  <p:tag name="TRANSPARENT" val="True"/>
  <p:tag name="KEEPFILES" val="False"/>
  <p:tag name="DEBUGPAUSE" val="True"/>
  <p:tag name="RESOLUTION" val="600"/>
  <p:tag name="TIMEOUT" val="(none)"/>
  <p:tag name="BOXWIDTH" val="416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540.0011"/>
  <p:tag name="PICTUREFILESIZE" val="253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T1]{fontenc}&#10;\usepackage{amsfonts}&#10;\usepackage{cmbright}&#10;\usepackage{color}&#10;\begin{document}&#10;\include{mycolors}&#10;\newcommand{\DU}{{\blue\Delta u}}&#10;\newcommand{\DD}{{\purple\Delta d}}&#10;&#10;\[&#10;\Delta \Sigma = \DU + \DD = 1&#10;\]&#10;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416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171.0003"/>
  <p:tag name="PICTUREFILESIZE" val="64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T1]{fontenc}&#10;\usepackage{amsfonts}&#10;\usepackage{cmbright}&#10;\usepackage{color}&#10;\begin{document}&#10;\include{mycolors}&#10;\newcommand{\U}{{\blue u}}&#10;\newcommand{\D}{{\purple d}}&#10;\newcommand{\DU}{{\blue \Delta u}}&#10;\newcommand{\DD}{{\purple \Delta d}}&#10;&#10;\begin{eqnarray}&#10;\DU &amp;= \langle p\uparrow|N_{\U\uparrow}-N_{\U\downarrow}|p\uparrow\rangle= \frac{3}{18}(10-2) &amp;= \ \ \textstyle\frac{4}{3}\nonumber\\[2ex]&#10;\DD &amp;= \langle p\uparrow|N_{\D\uparrow}-N_{\D\downarrow}|p\uparrow\rangle= \frac{3}{18}(\ \ 2-4) &amp;= \textstyle -\frac{1}{3}\nonumber&#10;\end{eqnarray}&#10;&#10;\end{document}&#10;"/>
  <p:tag name="EXTERNALNAME" val="txp_fig"/>
  <p:tag name="BLEND" val="False"/>
  <p:tag name="TRANSPARENT" val="True"/>
  <p:tag name="KEEPFILES" val="False"/>
  <p:tag name="DEBUGPAUSE" val="True"/>
  <p:tag name="RESOLUTION" val="600"/>
  <p:tag name="TIMEOUT" val="(none)"/>
  <p:tag name="BOXWIDTH" val="416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432.9609"/>
  <p:tag name="PICTUREFILESIZE" val="310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mycommands}&#10;\include{mycolors}&#10;\begin{document}&#10;$\blue\frac{1}{2}=\frac{1}{2}\Delta\Sigma+\Delta G+ L_z$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180.0004"/>
  <p:tag name="PICTUREFILESIZE" val="54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&#10;\pagestyle{empty}&#10;\input{mycommands.tex}&#10;\input{mycolors.tex}&#10;\begin{document}&#10;\[&#10;\Delta q = \int_0^1 \Delta q(x) \id x&#10;\]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447"/>
  <p:tag name="BOXHEIGHT" val="338"/>
  <p:tag name="BOXFONT" val="10"/>
  <p:tag name="BOXWRAP" val="False"/>
  <p:tag name="WORKAROUNDTRANSPARENCYBUG" val="False"/>
  <p:tag name="ALLOWFONTSUBSTITUTION" val="False"/>
  <p:tag name="BITMAPFORMAT" val="png256"/>
  <p:tag name="ORIGWIDTH" val="157.9203"/>
  <p:tag name="PICTUREFILESIZE" val="72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put{mycommands.tex}\input{mycolors.tex}&#10;\begin{document}&#10;\beqa&#10;%\Gamma_1^\pp &amp; = &amp; \frac{1}{2}&#10;%                  \left\{\frac{4}{9}\Delta u +&#10;%                         \frac{1}{9}\Delta d +&#10;%                         \frac{1}{9}\Delta s \right\}\nonumber\\&#10;%            &amp; = &amp;&#10;\Gamma_1^\pp &amp; = &amp;&#10;                \frac{1}{12}&#10;\underbrace{( \Delta u - \Delta d )}_{\displaystyle&#10;\raisebox{-2mm}{$\blue a_3$} }~ +~%\nonumber\\&#10;              \frac{1}{36}&#10;\underbrace{( \Delta u + \Delta d - 2\Delta s )}_{\displaystyle \sqrt{3}\blue a_8} ~+~%\nonumber\\&#10;              \frac{1}{9}&#10;\underbrace{( \Delta u + \Delta d + \Delta s )}_{\displaystyle&#10;\raisebox{-2mm}{$\red a_0$}}\nonumber&#10;\eeqa&#10;\end{document}&#10;"/>
  <p:tag name="EXTERNALNAME" val="txp_fig"/>
  <p:tag name="BLEND" val="False"/>
  <p:tag name="TRANSPARENT" val="True"/>
  <p:tag name="KEEPFILES" val="False"/>
  <p:tag name="DEBUGPAUSE" val="False"/>
  <p:tag name="RESOLUTION" val="6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256"/>
  <p:tag name="ORIGWIDTH" val="613.9213"/>
  <p:tag name="PICTUREFILESIZE" val="24766"/>
</p:tagLst>
</file>

<file path=ppt/theme/theme1.xml><?xml version="1.0" encoding="utf-8"?>
<a:theme xmlns:a="http://schemas.openxmlformats.org/drawingml/2006/main" name="gk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Verdana" pitchFamily="34" charset="0"/>
            <a:ea typeface="Verdana" pitchFamily="34" charset="0"/>
            <a:cs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1857</Words>
  <Application>Microsoft Office PowerPoint</Application>
  <PresentationFormat>On-screen Show (4:3)</PresentationFormat>
  <Paragraphs>521</Paragraphs>
  <Slides>61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gkm</vt:lpstr>
      <vt:lpstr>Equation</vt:lpstr>
      <vt:lpstr>PowerPoint Presentation</vt:lpstr>
      <vt:lpstr>COMPASS: QCD structure of hadrons data taking since 2002</vt:lpstr>
      <vt:lpstr>Tools to study the nucleon structure</vt:lpstr>
      <vt:lpstr>Deep inelastic scattering</vt:lpstr>
      <vt:lpstr>COMPASS spectrometer</vt:lpstr>
      <vt:lpstr>COMPASS Spectrometer</vt:lpstr>
      <vt:lpstr>Structure: Parton Distribution Functions</vt:lpstr>
      <vt:lpstr>Photoabsorption &amp; long. spin structure</vt:lpstr>
      <vt:lpstr>The CERN Muon Beam</vt:lpstr>
      <vt:lpstr>Polarized target system</vt:lpstr>
      <vt:lpstr>PowerPoint Presentation</vt:lpstr>
      <vt:lpstr>helicity structure of the nucleon</vt:lpstr>
      <vt:lpstr>Spin: Static Quark model</vt:lpstr>
      <vt:lpstr>Where is the proton spin?</vt:lpstr>
      <vt:lpstr>Asymmerties &amp; SF</vt:lpstr>
      <vt:lpstr>Structure function g1(x,Q2)</vt:lpstr>
      <vt:lpstr>F2(x,Q2)      </vt:lpstr>
      <vt:lpstr>Sum rules for g1</vt:lpstr>
      <vt:lpstr>Sum rules</vt:lpstr>
      <vt:lpstr>Gluon polarisation from PGF</vt:lpstr>
      <vt:lpstr>Δg/g from PGF (LO)</vt:lpstr>
      <vt:lpstr>Semi-inclusive DIS</vt:lpstr>
      <vt:lpstr>The role of quark flavours</vt:lpstr>
      <vt:lpstr>Status of PDFs: global analyses</vt:lpstr>
      <vt:lpstr>Transverse spin structure</vt:lpstr>
      <vt:lpstr>TMD parton distributions</vt:lpstr>
      <vt:lpstr>SSA: transversity (Collins) and Sivers</vt:lpstr>
      <vt:lpstr>Collins Asymmetries</vt:lpstr>
      <vt:lpstr>Proton Sivers Asymmetry</vt:lpstr>
      <vt:lpstr>COMPASS-II</vt:lpstr>
      <vt:lpstr>Generalized PDF’s</vt:lpstr>
      <vt:lpstr>Restricted universality in SIDIS and pol. DY</vt:lpstr>
      <vt:lpstr>Physics with hadron beams</vt:lpstr>
      <vt:lpstr>COMPASS hadron programme: Tests of χPT</vt:lpstr>
      <vt:lpstr>Pion polarisability</vt:lpstr>
      <vt:lpstr>COMPASS spectroscopy</vt:lpstr>
      <vt:lpstr>π−p  π−π+π−p</vt:lpstr>
      <vt:lpstr>Major waves</vt:lpstr>
      <vt:lpstr>PowerPoint Presentation</vt:lpstr>
      <vt:lpstr>COMPASS Spin-Density Matrix</vt:lpstr>
      <vt:lpstr>Phase: a1(1420) </vt:lpstr>
      <vt:lpstr>Results of Mass-Dependent Fit</vt:lpstr>
      <vt:lpstr>Summary</vt:lpstr>
      <vt:lpstr>PowerPoint Presentation</vt:lpstr>
      <vt:lpstr>PowerPoint Presentation</vt:lpstr>
      <vt:lpstr>Deep Inelastic Scattering</vt:lpstr>
      <vt:lpstr>Sum Rules</vt:lpstr>
      <vt:lpstr>Measurable asymmetries</vt:lpstr>
      <vt:lpstr>Asymmerties &amp; SF</vt:lpstr>
      <vt:lpstr>COMPASS-II  schedule</vt:lpstr>
      <vt:lpstr>PowerPoint Presentation</vt:lpstr>
      <vt:lpstr>COMPASS Spectrometer</vt:lpstr>
      <vt:lpstr>Polarised target</vt:lpstr>
      <vt:lpstr>QCD Fits</vt:lpstr>
      <vt:lpstr>Incl. &amp; semi-incl.  A1</vt:lpstr>
      <vt:lpstr>Incl. &amp; semi-incl.  A1</vt:lpstr>
      <vt:lpstr>t-slope for 0 production</vt:lpstr>
      <vt:lpstr>Proj. charge &amp; spin asymmetry</vt:lpstr>
      <vt:lpstr>Beam charge-and-spin asym.</vt:lpstr>
      <vt:lpstr>COMPASS-II Polarised Drell-Yan</vt:lpstr>
      <vt:lpstr>Target region for DY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Mallot</dc:creator>
  <cp:lastModifiedBy>Mallot</cp:lastModifiedBy>
  <cp:revision>114</cp:revision>
  <dcterms:created xsi:type="dcterms:W3CDTF">2012-06-18T06:59:57Z</dcterms:created>
  <dcterms:modified xsi:type="dcterms:W3CDTF">2014-03-04T13:23:36Z</dcterms:modified>
</cp:coreProperties>
</file>