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1" r:id="rId3"/>
    <p:sldId id="363" r:id="rId4"/>
    <p:sldId id="364" r:id="rId5"/>
    <p:sldId id="265" r:id="rId6"/>
    <p:sldId id="262" r:id="rId7"/>
    <p:sldId id="264" r:id="rId8"/>
    <p:sldId id="271" r:id="rId9"/>
    <p:sldId id="273" r:id="rId10"/>
    <p:sldId id="269" r:id="rId11"/>
    <p:sldId id="365" r:id="rId12"/>
    <p:sldId id="366" r:id="rId13"/>
    <p:sldId id="272" r:id="rId14"/>
    <p:sldId id="267" r:id="rId15"/>
    <p:sldId id="280" r:id="rId16"/>
    <p:sldId id="279" r:id="rId17"/>
    <p:sldId id="278" r:id="rId18"/>
    <p:sldId id="277" r:id="rId19"/>
    <p:sldId id="266" r:id="rId20"/>
    <p:sldId id="282" r:id="rId21"/>
    <p:sldId id="368" r:id="rId22"/>
    <p:sldId id="288" r:id="rId23"/>
    <p:sldId id="287" r:id="rId24"/>
    <p:sldId id="289" r:id="rId25"/>
    <p:sldId id="275" r:id="rId26"/>
    <p:sldId id="274" r:id="rId27"/>
    <p:sldId id="313" r:id="rId28"/>
    <p:sldId id="308" r:id="rId29"/>
    <p:sldId id="306" r:id="rId30"/>
    <p:sldId id="293" r:id="rId31"/>
    <p:sldId id="294" r:id="rId32"/>
    <p:sldId id="298" r:id="rId33"/>
    <p:sldId id="305" r:id="rId34"/>
    <p:sldId id="299" r:id="rId35"/>
    <p:sldId id="311" r:id="rId36"/>
    <p:sldId id="304" r:id="rId37"/>
    <p:sldId id="309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2" r:id="rId46"/>
    <p:sldId id="321" r:id="rId47"/>
    <p:sldId id="323" r:id="rId48"/>
    <p:sldId id="324" r:id="rId49"/>
    <p:sldId id="325" r:id="rId50"/>
    <p:sldId id="327" r:id="rId51"/>
    <p:sldId id="328" r:id="rId52"/>
    <p:sldId id="326" r:id="rId53"/>
    <p:sldId id="340" r:id="rId54"/>
    <p:sldId id="329" r:id="rId55"/>
    <p:sldId id="330" r:id="rId56"/>
    <p:sldId id="332" r:id="rId57"/>
    <p:sldId id="334" r:id="rId58"/>
    <p:sldId id="355" r:id="rId59"/>
    <p:sldId id="341" r:id="rId60"/>
    <p:sldId id="345" r:id="rId61"/>
    <p:sldId id="358" r:id="rId62"/>
    <p:sldId id="335" r:id="rId63"/>
    <p:sldId id="360" r:id="rId64"/>
    <p:sldId id="343" r:id="rId65"/>
    <p:sldId id="344" r:id="rId66"/>
    <p:sldId id="357" r:id="rId67"/>
    <p:sldId id="339" r:id="rId68"/>
    <p:sldId id="359" r:id="rId69"/>
    <p:sldId id="259" r:id="rId70"/>
    <p:sldId id="352" r:id="rId71"/>
    <p:sldId id="367" r:id="rId72"/>
    <p:sldId id="307" r:id="rId73"/>
    <p:sldId id="300" r:id="rId74"/>
    <p:sldId id="302" r:id="rId75"/>
    <p:sldId id="337" r:id="rId76"/>
    <p:sldId id="348" r:id="rId77"/>
    <p:sldId id="350" r:id="rId78"/>
    <p:sldId id="356" r:id="rId79"/>
    <p:sldId id="346" r:id="rId80"/>
    <p:sldId id="34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0528"/>
    <a:srgbClr val="66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219" autoAdjust="0"/>
  </p:normalViewPr>
  <p:slideViewPr>
    <p:cSldViewPr>
      <p:cViewPr>
        <p:scale>
          <a:sx n="60" d="100"/>
          <a:sy n="60" d="100"/>
        </p:scale>
        <p:origin x="-9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gif"/><Relationship Id="rId7" Type="http://schemas.openxmlformats.org/officeDocument/2006/relationships/image" Target="../media/image2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2.gif"/><Relationship Id="rId4" Type="http://schemas.openxmlformats.org/officeDocument/2006/relationships/image" Target="../media/image20.jpg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gif"/><Relationship Id="rId7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2.gif"/><Relationship Id="rId4" Type="http://schemas.openxmlformats.org/officeDocument/2006/relationships/image" Target="../media/image20.jpg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4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99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728"/>
            <a:ext cx="9144000" cy="44622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38600" y="1676400"/>
            <a:ext cx="473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Transversity</a:t>
            </a:r>
            <a:r>
              <a:rPr lang="fr-FR" dirty="0" smtClean="0"/>
              <a:t> 2014, 9-13 </a:t>
            </a:r>
            <a:r>
              <a:rPr lang="fr-FR" dirty="0" err="1" smtClean="0"/>
              <a:t>June</a:t>
            </a:r>
            <a:r>
              <a:rPr lang="fr-FR" dirty="0" smtClean="0"/>
              <a:t>, 2014, Chia, Cagliari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5196" y="282714"/>
            <a:ext cx="8407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DVCS and exclusive </a:t>
            </a:r>
            <a:r>
              <a:rPr lang="fr-FR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channels</a:t>
            </a:r>
            <a:endParaRPr lang="fr-F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38600" y="1276350"/>
            <a:ext cx="302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Nicole d’Hose, </a:t>
            </a:r>
            <a:r>
              <a:rPr lang="fr-FR" dirty="0" err="1" smtClean="0"/>
              <a:t>Irfu</a:t>
            </a:r>
            <a:r>
              <a:rPr lang="fr-FR" dirty="0" smtClean="0"/>
              <a:t>, CEA </a:t>
            </a:r>
            <a:r>
              <a:rPr lang="fr-FR" dirty="0"/>
              <a:t>S</a:t>
            </a:r>
            <a:r>
              <a:rPr lang="fr-FR" dirty="0" smtClean="0"/>
              <a:t>aclay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8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4624"/>
            <a:ext cx="9043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DVCS (golden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channel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GPD H (E)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1600" y="1219200"/>
            <a:ext cx="6400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52600" y="1376363"/>
            <a:ext cx="960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DVCS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15382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47800" y="19954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43200" y="26924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5621454">
            <a:off x="3545682" y="1955006"/>
            <a:ext cx="373062" cy="454025"/>
          </a:xfrm>
          <a:custGeom>
            <a:avLst/>
            <a:gdLst>
              <a:gd name="T0" fmla="*/ 0 w 288"/>
              <a:gd name="T1" fmla="*/ 2147483647 h 416"/>
              <a:gd name="T2" fmla="*/ 2147483647 w 288"/>
              <a:gd name="T3" fmla="*/ 2147483647 h 416"/>
              <a:gd name="T4" fmla="*/ 2147483647 w 288"/>
              <a:gd name="T5" fmla="*/ 2147483647 h 416"/>
              <a:gd name="T6" fmla="*/ 2147483647 w 288"/>
              <a:gd name="T7" fmla="*/ 2147483647 h 416"/>
              <a:gd name="T8" fmla="*/ 2147483647 w 288"/>
              <a:gd name="T9" fmla="*/ 2147483647 h 416"/>
              <a:gd name="T10" fmla="*/ 2147483647 w 288"/>
              <a:gd name="T11" fmla="*/ 2147483647 h 416"/>
              <a:gd name="T12" fmla="*/ 2147483647 w 288"/>
              <a:gd name="T13" fmla="*/ 2147483647 h 416"/>
              <a:gd name="T14" fmla="*/ 2147483647 w 288"/>
              <a:gd name="T15" fmla="*/ 2147483647 h 416"/>
              <a:gd name="T16" fmla="*/ 2147483647 w 288"/>
              <a:gd name="T17" fmla="*/ 2147483647 h 416"/>
              <a:gd name="T18" fmla="*/ 2147483647 w 288"/>
              <a:gd name="T19" fmla="*/ 2147483647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667000" y="2224088"/>
            <a:ext cx="9144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752600" y="260508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429000" y="260508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 rot="-1165372">
            <a:off x="2362200" y="1919288"/>
            <a:ext cx="373063" cy="454025"/>
          </a:xfrm>
          <a:custGeom>
            <a:avLst/>
            <a:gdLst>
              <a:gd name="T0" fmla="*/ 0 w 288"/>
              <a:gd name="T1" fmla="*/ 2147483647 h 416"/>
              <a:gd name="T2" fmla="*/ 2147483647 w 288"/>
              <a:gd name="T3" fmla="*/ 2147483647 h 416"/>
              <a:gd name="T4" fmla="*/ 2147483647 w 288"/>
              <a:gd name="T5" fmla="*/ 2147483647 h 416"/>
              <a:gd name="T6" fmla="*/ 2147483647 w 288"/>
              <a:gd name="T7" fmla="*/ 2147483647 h 416"/>
              <a:gd name="T8" fmla="*/ 2147483647 w 288"/>
              <a:gd name="T9" fmla="*/ 2147483647 h 416"/>
              <a:gd name="T10" fmla="*/ 2147483647 w 288"/>
              <a:gd name="T11" fmla="*/ 2147483647 h 416"/>
              <a:gd name="T12" fmla="*/ 2147483647 w 288"/>
              <a:gd name="T13" fmla="*/ 2147483647 h 416"/>
              <a:gd name="T14" fmla="*/ 2147483647 w 288"/>
              <a:gd name="T15" fmla="*/ 2147483647 h 416"/>
              <a:gd name="T16" fmla="*/ 2147483647 w 288"/>
              <a:gd name="T17" fmla="*/ 2147483647 h 416"/>
              <a:gd name="T18" fmla="*/ 2147483647 w 288"/>
              <a:gd name="T19" fmla="*/ 2147483647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7" name="Arc 15"/>
          <p:cNvSpPr>
            <a:spLocks/>
          </p:cNvSpPr>
          <p:nvPr/>
        </p:nvSpPr>
        <p:spPr bwMode="auto">
          <a:xfrm rot="6952800">
            <a:off x="2740819" y="2201069"/>
            <a:ext cx="817562" cy="863600"/>
          </a:xfrm>
          <a:custGeom>
            <a:avLst/>
            <a:gdLst>
              <a:gd name="T0" fmla="*/ 2147483647 w 21600"/>
              <a:gd name="T1" fmla="*/ 0 h 23359"/>
              <a:gd name="T2" fmla="*/ 2147483647 w 21600"/>
              <a:gd name="T3" fmla="*/ 2147483647 h 23359"/>
              <a:gd name="T4" fmla="*/ 0 w 21600"/>
              <a:gd name="T5" fmla="*/ 2147483647 h 23359"/>
              <a:gd name="T6" fmla="*/ 0 60000 65536"/>
              <a:gd name="T7" fmla="*/ 0 60000 65536"/>
              <a:gd name="T8" fmla="*/ 0 60000 65536"/>
              <a:gd name="T9" fmla="*/ 0 w 21600"/>
              <a:gd name="T10" fmla="*/ 0 h 23359"/>
              <a:gd name="T11" fmla="*/ 21600 w 21600"/>
              <a:gd name="T12" fmla="*/ 23359 h 2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38600" y="176688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676400" y="2681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371600" y="1614488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5867400" y="16208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953000" y="20780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72200" y="27638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 rot="7794662">
            <a:off x="6364288" y="1657350"/>
            <a:ext cx="373062" cy="454025"/>
          </a:xfrm>
          <a:custGeom>
            <a:avLst/>
            <a:gdLst>
              <a:gd name="T0" fmla="*/ 0 w 288"/>
              <a:gd name="T1" fmla="*/ 6 h 416"/>
              <a:gd name="T2" fmla="*/ 52 w 288"/>
              <a:gd name="T3" fmla="*/ 6 h 416"/>
              <a:gd name="T4" fmla="*/ 26 w 288"/>
              <a:gd name="T5" fmla="*/ 36 h 416"/>
              <a:gd name="T6" fmla="*/ 78 w 288"/>
              <a:gd name="T7" fmla="*/ 36 h 416"/>
              <a:gd name="T8" fmla="*/ 52 w 288"/>
              <a:gd name="T9" fmla="*/ 67 h 416"/>
              <a:gd name="T10" fmla="*/ 104 w 288"/>
              <a:gd name="T11" fmla="*/ 67 h 416"/>
              <a:gd name="T12" fmla="*/ 78 w 288"/>
              <a:gd name="T13" fmla="*/ 99 h 416"/>
              <a:gd name="T14" fmla="*/ 131 w 288"/>
              <a:gd name="T15" fmla="*/ 99 h 416"/>
              <a:gd name="T16" fmla="*/ 104 w 288"/>
              <a:gd name="T17" fmla="*/ 130 h 416"/>
              <a:gd name="T18" fmla="*/ 157 w 288"/>
              <a:gd name="T19" fmla="*/ 130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48400" y="2382838"/>
            <a:ext cx="228600" cy="228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5334000" y="261143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400800" y="261143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 rot="20434628">
            <a:off x="5867400" y="2001838"/>
            <a:ext cx="373063" cy="454025"/>
          </a:xfrm>
          <a:custGeom>
            <a:avLst/>
            <a:gdLst>
              <a:gd name="T0" fmla="*/ 0 w 288"/>
              <a:gd name="T1" fmla="*/ 6 h 416"/>
              <a:gd name="T2" fmla="*/ 52 w 288"/>
              <a:gd name="T3" fmla="*/ 6 h 416"/>
              <a:gd name="T4" fmla="*/ 26 w 288"/>
              <a:gd name="T5" fmla="*/ 36 h 416"/>
              <a:gd name="T6" fmla="*/ 78 w 288"/>
              <a:gd name="T7" fmla="*/ 36 h 416"/>
              <a:gd name="T8" fmla="*/ 52 w 288"/>
              <a:gd name="T9" fmla="*/ 67 h 416"/>
              <a:gd name="T10" fmla="*/ 104 w 288"/>
              <a:gd name="T11" fmla="*/ 67 h 416"/>
              <a:gd name="T12" fmla="*/ 78 w 288"/>
              <a:gd name="T13" fmla="*/ 99 h 416"/>
              <a:gd name="T14" fmla="*/ 131 w 288"/>
              <a:gd name="T15" fmla="*/ 99 h 416"/>
              <a:gd name="T16" fmla="*/ 104 w 288"/>
              <a:gd name="T17" fmla="*/ 130 h 416"/>
              <a:gd name="T18" fmla="*/ 157 w 288"/>
              <a:gd name="T19" fmla="*/ 130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0" name="Arc 28"/>
          <p:cNvSpPr>
            <a:spLocks/>
          </p:cNvSpPr>
          <p:nvPr/>
        </p:nvSpPr>
        <p:spPr bwMode="auto">
          <a:xfrm rot="6952800">
            <a:off x="5965825" y="2284413"/>
            <a:ext cx="817562" cy="863600"/>
          </a:xfrm>
          <a:custGeom>
            <a:avLst/>
            <a:gdLst>
              <a:gd name="T0" fmla="*/ 0 w 21600"/>
              <a:gd name="T1" fmla="*/ 0 h 23359"/>
              <a:gd name="T2" fmla="*/ 0 w 21600"/>
              <a:gd name="T3" fmla="*/ 0 h 23359"/>
              <a:gd name="T4" fmla="*/ 0 w 21600"/>
              <a:gd name="T5" fmla="*/ 0 h 23359"/>
              <a:gd name="T6" fmla="*/ 0 60000 65536"/>
              <a:gd name="T7" fmla="*/ 0 60000 65536"/>
              <a:gd name="T8" fmla="*/ 0 60000 65536"/>
              <a:gd name="T9" fmla="*/ 0 w 21600"/>
              <a:gd name="T10" fmla="*/ 0 h 23359"/>
              <a:gd name="T11" fmla="*/ 21600 w 21600"/>
              <a:gd name="T12" fmla="*/ 23359 h 2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858000" y="177323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257800" y="2687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322917" y="1367135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BH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801938" y="2286000"/>
            <a:ext cx="6014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GPD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934200" y="2681288"/>
            <a:ext cx="788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slow p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810000" y="2667000"/>
            <a:ext cx="788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slow p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019800" y="27432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2139" y="3048000"/>
            <a:ext cx="7315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 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BH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 +   Im(T</a:t>
            </a:r>
            <a:r>
              <a:rPr lang="fr-FR" sz="24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) 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T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BH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+ </a:t>
            </a:r>
            <a:r>
              <a:rPr lang="fr-FR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Re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(T</a:t>
            </a:r>
            <a:r>
              <a:rPr lang="fr-FR" sz="24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T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BH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 + 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endParaRPr lang="fr-FR" sz="2400" dirty="0">
              <a:solidFill>
                <a:srgbClr val="0000CC"/>
              </a:solidFill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-37006" y="762000"/>
            <a:ext cx="64933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C00000"/>
                </a:solidFill>
              </a:rPr>
              <a:t>  </a:t>
            </a:r>
            <a:r>
              <a:rPr lang="fr-FR" altLang="fr-FR" sz="2400" b="1" dirty="0" smtClean="0"/>
              <a:t>Exclusive Single Photon production </a:t>
            </a:r>
            <a:r>
              <a:rPr lang="fr-FR" sz="2800" b="1" dirty="0">
                <a:latin typeface="Times"/>
                <a:sym typeface="Symbol"/>
              </a:rPr>
              <a:t>ℓ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800" b="1" dirty="0">
                <a:latin typeface="Times"/>
                <a:sym typeface="Symbol"/>
              </a:rPr>
              <a:t>ℓ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p’ </a:t>
            </a:r>
            <a:r>
              <a:rPr lang="fr-FR" sz="28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fr-FR" altLang="fr-FR" sz="2800" b="1" dirty="0">
              <a:solidFill>
                <a:srgbClr val="C0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676400" y="3429000"/>
            <a:ext cx="7599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CC"/>
                </a:solidFill>
              </a:rPr>
              <a:t>Known</a:t>
            </a:r>
            <a:r>
              <a:rPr lang="fr-FR" sz="1600" dirty="0" smtClean="0">
                <a:solidFill>
                  <a:srgbClr val="0000CC"/>
                </a:solidFill>
              </a:rPr>
              <a:t> to 1 %             </a:t>
            </a:r>
            <a:r>
              <a:rPr lang="fr-FR" sz="1600" dirty="0" err="1" smtClean="0">
                <a:solidFill>
                  <a:srgbClr val="0000CC"/>
                </a:solidFill>
              </a:rPr>
              <a:t>Linear</a:t>
            </a:r>
            <a:r>
              <a:rPr lang="fr-FR" sz="1600" dirty="0" smtClean="0">
                <a:solidFill>
                  <a:srgbClr val="0000CC"/>
                </a:solidFill>
              </a:rPr>
              <a:t> </a:t>
            </a:r>
            <a:r>
              <a:rPr lang="fr-FR" sz="1600" dirty="0" err="1" smtClean="0">
                <a:solidFill>
                  <a:srgbClr val="0000CC"/>
                </a:solidFill>
              </a:rPr>
              <a:t>combination</a:t>
            </a:r>
            <a:r>
              <a:rPr lang="fr-FR" sz="1600" dirty="0" smtClean="0">
                <a:solidFill>
                  <a:srgbClr val="0000CC"/>
                </a:solidFill>
              </a:rPr>
              <a:t> of </a:t>
            </a:r>
            <a:r>
              <a:rPr lang="fr-FR" sz="1600" dirty="0" err="1" smtClean="0">
                <a:solidFill>
                  <a:srgbClr val="0000CC"/>
                </a:solidFill>
              </a:rPr>
              <a:t>GPDs</a:t>
            </a:r>
            <a:r>
              <a:rPr lang="fr-FR" sz="1600" dirty="0" smtClean="0">
                <a:solidFill>
                  <a:srgbClr val="0000CC"/>
                </a:solidFill>
              </a:rPr>
              <a:t>                    </a:t>
            </a:r>
            <a:r>
              <a:rPr lang="fr-FR" sz="1600" dirty="0" err="1" smtClean="0">
                <a:solidFill>
                  <a:srgbClr val="0000CC"/>
                </a:solidFill>
              </a:rPr>
              <a:t>bilinear</a:t>
            </a:r>
            <a:r>
              <a:rPr lang="fr-FR" sz="1600" dirty="0" smtClean="0">
                <a:solidFill>
                  <a:srgbClr val="0000CC"/>
                </a:solidFill>
              </a:rPr>
              <a:t> </a:t>
            </a:r>
            <a:r>
              <a:rPr lang="fr-FR" sz="1600" dirty="0" err="1" smtClean="0">
                <a:solidFill>
                  <a:srgbClr val="0000CC"/>
                </a:solidFill>
              </a:rPr>
              <a:t>combination</a:t>
            </a:r>
            <a:r>
              <a:rPr lang="fr-FR" sz="1600" dirty="0" smtClean="0">
                <a:solidFill>
                  <a:srgbClr val="0000CC"/>
                </a:solidFill>
              </a:rPr>
              <a:t> of </a:t>
            </a:r>
            <a:r>
              <a:rPr lang="fr-FR" sz="1600" dirty="0" err="1" smtClean="0">
                <a:solidFill>
                  <a:srgbClr val="0000CC"/>
                </a:solidFill>
              </a:rPr>
              <a:t>GPDs</a:t>
            </a:r>
            <a:endParaRPr lang="fr-FR" sz="1600" dirty="0">
              <a:solidFill>
                <a:srgbClr val="0000CC"/>
              </a:solidFill>
            </a:endParaRP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4957718" y="1683020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endParaRPr lang="fr-FR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87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1600" y="1219200"/>
            <a:ext cx="6400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52600" y="1376363"/>
            <a:ext cx="960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DVCS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15382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47800" y="19954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43200" y="26924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5621454">
            <a:off x="3545682" y="1955006"/>
            <a:ext cx="373062" cy="454025"/>
          </a:xfrm>
          <a:custGeom>
            <a:avLst/>
            <a:gdLst>
              <a:gd name="T0" fmla="*/ 0 w 288"/>
              <a:gd name="T1" fmla="*/ 2147483647 h 416"/>
              <a:gd name="T2" fmla="*/ 2147483647 w 288"/>
              <a:gd name="T3" fmla="*/ 2147483647 h 416"/>
              <a:gd name="T4" fmla="*/ 2147483647 w 288"/>
              <a:gd name="T5" fmla="*/ 2147483647 h 416"/>
              <a:gd name="T6" fmla="*/ 2147483647 w 288"/>
              <a:gd name="T7" fmla="*/ 2147483647 h 416"/>
              <a:gd name="T8" fmla="*/ 2147483647 w 288"/>
              <a:gd name="T9" fmla="*/ 2147483647 h 416"/>
              <a:gd name="T10" fmla="*/ 2147483647 w 288"/>
              <a:gd name="T11" fmla="*/ 2147483647 h 416"/>
              <a:gd name="T12" fmla="*/ 2147483647 w 288"/>
              <a:gd name="T13" fmla="*/ 2147483647 h 416"/>
              <a:gd name="T14" fmla="*/ 2147483647 w 288"/>
              <a:gd name="T15" fmla="*/ 2147483647 h 416"/>
              <a:gd name="T16" fmla="*/ 2147483647 w 288"/>
              <a:gd name="T17" fmla="*/ 2147483647 h 416"/>
              <a:gd name="T18" fmla="*/ 2147483647 w 288"/>
              <a:gd name="T19" fmla="*/ 2147483647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667000" y="2224088"/>
            <a:ext cx="9144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752600" y="260508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429000" y="260508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 rot="-1165372">
            <a:off x="2362200" y="1919288"/>
            <a:ext cx="373063" cy="454025"/>
          </a:xfrm>
          <a:custGeom>
            <a:avLst/>
            <a:gdLst>
              <a:gd name="T0" fmla="*/ 0 w 288"/>
              <a:gd name="T1" fmla="*/ 2147483647 h 416"/>
              <a:gd name="T2" fmla="*/ 2147483647 w 288"/>
              <a:gd name="T3" fmla="*/ 2147483647 h 416"/>
              <a:gd name="T4" fmla="*/ 2147483647 w 288"/>
              <a:gd name="T5" fmla="*/ 2147483647 h 416"/>
              <a:gd name="T6" fmla="*/ 2147483647 w 288"/>
              <a:gd name="T7" fmla="*/ 2147483647 h 416"/>
              <a:gd name="T8" fmla="*/ 2147483647 w 288"/>
              <a:gd name="T9" fmla="*/ 2147483647 h 416"/>
              <a:gd name="T10" fmla="*/ 2147483647 w 288"/>
              <a:gd name="T11" fmla="*/ 2147483647 h 416"/>
              <a:gd name="T12" fmla="*/ 2147483647 w 288"/>
              <a:gd name="T13" fmla="*/ 2147483647 h 416"/>
              <a:gd name="T14" fmla="*/ 2147483647 w 288"/>
              <a:gd name="T15" fmla="*/ 2147483647 h 416"/>
              <a:gd name="T16" fmla="*/ 2147483647 w 288"/>
              <a:gd name="T17" fmla="*/ 2147483647 h 416"/>
              <a:gd name="T18" fmla="*/ 2147483647 w 288"/>
              <a:gd name="T19" fmla="*/ 2147483647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7" name="Arc 15"/>
          <p:cNvSpPr>
            <a:spLocks/>
          </p:cNvSpPr>
          <p:nvPr/>
        </p:nvSpPr>
        <p:spPr bwMode="auto">
          <a:xfrm rot="6952800">
            <a:off x="2740819" y="2201069"/>
            <a:ext cx="817562" cy="863600"/>
          </a:xfrm>
          <a:custGeom>
            <a:avLst/>
            <a:gdLst>
              <a:gd name="T0" fmla="*/ 2147483647 w 21600"/>
              <a:gd name="T1" fmla="*/ 0 h 23359"/>
              <a:gd name="T2" fmla="*/ 2147483647 w 21600"/>
              <a:gd name="T3" fmla="*/ 2147483647 h 23359"/>
              <a:gd name="T4" fmla="*/ 0 w 21600"/>
              <a:gd name="T5" fmla="*/ 2147483647 h 23359"/>
              <a:gd name="T6" fmla="*/ 0 60000 65536"/>
              <a:gd name="T7" fmla="*/ 0 60000 65536"/>
              <a:gd name="T8" fmla="*/ 0 60000 65536"/>
              <a:gd name="T9" fmla="*/ 0 w 21600"/>
              <a:gd name="T10" fmla="*/ 0 h 23359"/>
              <a:gd name="T11" fmla="*/ 21600 w 21600"/>
              <a:gd name="T12" fmla="*/ 23359 h 2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38600" y="176688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676400" y="2681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5867400" y="16208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953000" y="20780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72200" y="27638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 rot="7794662">
            <a:off x="6364288" y="1657350"/>
            <a:ext cx="373062" cy="454025"/>
          </a:xfrm>
          <a:custGeom>
            <a:avLst/>
            <a:gdLst>
              <a:gd name="T0" fmla="*/ 0 w 288"/>
              <a:gd name="T1" fmla="*/ 6 h 416"/>
              <a:gd name="T2" fmla="*/ 52 w 288"/>
              <a:gd name="T3" fmla="*/ 6 h 416"/>
              <a:gd name="T4" fmla="*/ 26 w 288"/>
              <a:gd name="T5" fmla="*/ 36 h 416"/>
              <a:gd name="T6" fmla="*/ 78 w 288"/>
              <a:gd name="T7" fmla="*/ 36 h 416"/>
              <a:gd name="T8" fmla="*/ 52 w 288"/>
              <a:gd name="T9" fmla="*/ 67 h 416"/>
              <a:gd name="T10" fmla="*/ 104 w 288"/>
              <a:gd name="T11" fmla="*/ 67 h 416"/>
              <a:gd name="T12" fmla="*/ 78 w 288"/>
              <a:gd name="T13" fmla="*/ 99 h 416"/>
              <a:gd name="T14" fmla="*/ 131 w 288"/>
              <a:gd name="T15" fmla="*/ 99 h 416"/>
              <a:gd name="T16" fmla="*/ 104 w 288"/>
              <a:gd name="T17" fmla="*/ 130 h 416"/>
              <a:gd name="T18" fmla="*/ 157 w 288"/>
              <a:gd name="T19" fmla="*/ 130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48400" y="2382838"/>
            <a:ext cx="228600" cy="228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5334000" y="261143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400800" y="261143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 rot="20434628">
            <a:off x="5867400" y="2001838"/>
            <a:ext cx="373063" cy="454025"/>
          </a:xfrm>
          <a:custGeom>
            <a:avLst/>
            <a:gdLst>
              <a:gd name="T0" fmla="*/ 0 w 288"/>
              <a:gd name="T1" fmla="*/ 6 h 416"/>
              <a:gd name="T2" fmla="*/ 52 w 288"/>
              <a:gd name="T3" fmla="*/ 6 h 416"/>
              <a:gd name="T4" fmla="*/ 26 w 288"/>
              <a:gd name="T5" fmla="*/ 36 h 416"/>
              <a:gd name="T6" fmla="*/ 78 w 288"/>
              <a:gd name="T7" fmla="*/ 36 h 416"/>
              <a:gd name="T8" fmla="*/ 52 w 288"/>
              <a:gd name="T9" fmla="*/ 67 h 416"/>
              <a:gd name="T10" fmla="*/ 104 w 288"/>
              <a:gd name="T11" fmla="*/ 67 h 416"/>
              <a:gd name="T12" fmla="*/ 78 w 288"/>
              <a:gd name="T13" fmla="*/ 99 h 416"/>
              <a:gd name="T14" fmla="*/ 131 w 288"/>
              <a:gd name="T15" fmla="*/ 99 h 416"/>
              <a:gd name="T16" fmla="*/ 104 w 288"/>
              <a:gd name="T17" fmla="*/ 130 h 416"/>
              <a:gd name="T18" fmla="*/ 157 w 288"/>
              <a:gd name="T19" fmla="*/ 130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0" name="Arc 28"/>
          <p:cNvSpPr>
            <a:spLocks/>
          </p:cNvSpPr>
          <p:nvPr/>
        </p:nvSpPr>
        <p:spPr bwMode="auto">
          <a:xfrm rot="6952800">
            <a:off x="5965825" y="2284413"/>
            <a:ext cx="817562" cy="863600"/>
          </a:xfrm>
          <a:custGeom>
            <a:avLst/>
            <a:gdLst>
              <a:gd name="T0" fmla="*/ 0 w 21600"/>
              <a:gd name="T1" fmla="*/ 0 h 23359"/>
              <a:gd name="T2" fmla="*/ 0 w 21600"/>
              <a:gd name="T3" fmla="*/ 0 h 23359"/>
              <a:gd name="T4" fmla="*/ 0 w 21600"/>
              <a:gd name="T5" fmla="*/ 0 h 23359"/>
              <a:gd name="T6" fmla="*/ 0 60000 65536"/>
              <a:gd name="T7" fmla="*/ 0 60000 65536"/>
              <a:gd name="T8" fmla="*/ 0 60000 65536"/>
              <a:gd name="T9" fmla="*/ 0 w 21600"/>
              <a:gd name="T10" fmla="*/ 0 h 23359"/>
              <a:gd name="T11" fmla="*/ 21600 w 21600"/>
              <a:gd name="T12" fmla="*/ 23359 h 2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858000" y="177323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257800" y="2687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322917" y="1367135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BH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801938" y="2286000"/>
            <a:ext cx="6014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GPD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934200" y="2681288"/>
            <a:ext cx="788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slow p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810000" y="2667000"/>
            <a:ext cx="788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slow p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019800" y="27432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2139" y="3048000"/>
            <a:ext cx="7315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 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BH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 +   Im(T</a:t>
            </a:r>
            <a:r>
              <a:rPr lang="fr-FR" sz="24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) 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T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BH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+ </a:t>
            </a:r>
            <a:r>
              <a:rPr lang="fr-FR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Re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(T</a:t>
            </a:r>
            <a:r>
              <a:rPr lang="fr-FR" sz="24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T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BH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 + 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endParaRPr lang="fr-FR" sz="2400" dirty="0">
              <a:solidFill>
                <a:srgbClr val="0000CC"/>
              </a:solidFill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-37006" y="762000"/>
            <a:ext cx="64933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C00000"/>
                </a:solidFill>
              </a:rPr>
              <a:t>  </a:t>
            </a:r>
            <a:r>
              <a:rPr lang="fr-FR" altLang="fr-FR" sz="2400" b="1" dirty="0" smtClean="0"/>
              <a:t>Exclusive Single Photon production </a:t>
            </a:r>
            <a:r>
              <a:rPr lang="fr-FR" sz="2800" b="1" dirty="0">
                <a:latin typeface="Times"/>
                <a:sym typeface="Symbol"/>
              </a:rPr>
              <a:t>ℓ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800" b="1" dirty="0">
                <a:latin typeface="Times"/>
                <a:sym typeface="Symbol"/>
              </a:rPr>
              <a:t>ℓ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p’ </a:t>
            </a:r>
            <a:r>
              <a:rPr lang="fr-FR" sz="28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fr-FR" altLang="fr-FR" sz="2800" b="1" dirty="0">
              <a:solidFill>
                <a:srgbClr val="C0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676400" y="3429000"/>
            <a:ext cx="7599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CC"/>
                </a:solidFill>
              </a:rPr>
              <a:t>Known</a:t>
            </a:r>
            <a:r>
              <a:rPr lang="fr-FR" sz="1600" dirty="0" smtClean="0">
                <a:solidFill>
                  <a:srgbClr val="0000CC"/>
                </a:solidFill>
              </a:rPr>
              <a:t> to 1 %             </a:t>
            </a:r>
            <a:r>
              <a:rPr lang="fr-FR" sz="1600" dirty="0" err="1" smtClean="0">
                <a:solidFill>
                  <a:srgbClr val="0000CC"/>
                </a:solidFill>
              </a:rPr>
              <a:t>Linear</a:t>
            </a:r>
            <a:r>
              <a:rPr lang="fr-FR" sz="1600" dirty="0" smtClean="0">
                <a:solidFill>
                  <a:srgbClr val="0000CC"/>
                </a:solidFill>
              </a:rPr>
              <a:t> </a:t>
            </a:r>
            <a:r>
              <a:rPr lang="fr-FR" sz="1600" dirty="0" err="1" smtClean="0">
                <a:solidFill>
                  <a:srgbClr val="0000CC"/>
                </a:solidFill>
              </a:rPr>
              <a:t>combination</a:t>
            </a:r>
            <a:r>
              <a:rPr lang="fr-FR" sz="1600" dirty="0" smtClean="0">
                <a:solidFill>
                  <a:srgbClr val="0000CC"/>
                </a:solidFill>
              </a:rPr>
              <a:t> of </a:t>
            </a:r>
            <a:r>
              <a:rPr lang="fr-FR" sz="1600" dirty="0" err="1" smtClean="0">
                <a:solidFill>
                  <a:srgbClr val="0000CC"/>
                </a:solidFill>
              </a:rPr>
              <a:t>GPDs</a:t>
            </a:r>
            <a:r>
              <a:rPr lang="fr-FR" sz="1600" dirty="0" smtClean="0">
                <a:solidFill>
                  <a:srgbClr val="0000CC"/>
                </a:solidFill>
              </a:rPr>
              <a:t>                    </a:t>
            </a:r>
            <a:r>
              <a:rPr lang="fr-FR" sz="1600" dirty="0" err="1" smtClean="0">
                <a:solidFill>
                  <a:srgbClr val="0000CC"/>
                </a:solidFill>
              </a:rPr>
              <a:t>bilinear</a:t>
            </a:r>
            <a:r>
              <a:rPr lang="fr-FR" sz="1600" dirty="0" smtClean="0">
                <a:solidFill>
                  <a:srgbClr val="0000CC"/>
                </a:solidFill>
              </a:rPr>
              <a:t> </a:t>
            </a:r>
            <a:r>
              <a:rPr lang="fr-FR" sz="1600" dirty="0" err="1" smtClean="0">
                <a:solidFill>
                  <a:srgbClr val="0000CC"/>
                </a:solidFill>
              </a:rPr>
              <a:t>combination</a:t>
            </a:r>
            <a:r>
              <a:rPr lang="fr-FR" sz="1600" dirty="0" smtClean="0">
                <a:solidFill>
                  <a:srgbClr val="0000CC"/>
                </a:solidFill>
              </a:rPr>
              <a:t> of </a:t>
            </a:r>
            <a:r>
              <a:rPr lang="fr-FR" sz="1600" dirty="0" err="1" smtClean="0">
                <a:solidFill>
                  <a:srgbClr val="0000CC"/>
                </a:solidFill>
              </a:rPr>
              <a:t>GPDs</a:t>
            </a:r>
            <a:endParaRPr lang="fr-FR" sz="1600" dirty="0">
              <a:solidFill>
                <a:srgbClr val="0000CC"/>
              </a:solidFill>
            </a:endParaRPr>
          </a:p>
        </p:txBody>
      </p:sp>
      <p:pic>
        <p:nvPicPr>
          <p:cNvPr id="67" name="Picture 15" descr="kine_phi_ph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28595" b="37173"/>
          <a:stretch>
            <a:fillRect/>
          </a:stretch>
        </p:blipFill>
        <p:spPr bwMode="auto">
          <a:xfrm>
            <a:off x="6096000" y="5105400"/>
            <a:ext cx="3202300" cy="19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235920" y="3733800"/>
            <a:ext cx="89080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Beam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Charge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Asym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on proton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lvl="0"/>
            <a:r>
              <a:rPr lang="fr-FR" sz="2800" b="1" dirty="0" smtClean="0">
                <a:solidFill>
                  <a:prstClr val="black"/>
                </a:solidFill>
                <a:sym typeface="Symbol"/>
              </a:rPr>
              <a:t>            </a:t>
            </a:r>
            <a:r>
              <a:rPr lang="fr-FR" sz="2400" b="1" dirty="0" err="1" smtClean="0">
                <a:solidFill>
                  <a:prstClr val="black"/>
                </a:solidFill>
                <a:sym typeface="Symbol"/>
              </a:rPr>
              <a:t>A</a:t>
            </a:r>
            <a:r>
              <a:rPr lang="fr-FR" sz="2400" b="1" baseline="-25000" dirty="0" err="1" smtClean="0">
                <a:solidFill>
                  <a:prstClr val="black"/>
                </a:solidFill>
                <a:sym typeface="Symbol"/>
              </a:rPr>
              <a:t>C</a:t>
            </a:r>
            <a:r>
              <a:rPr lang="fr-FR" sz="2800" baseline="30000" dirty="0" err="1" smtClean="0">
                <a:solidFill>
                  <a:prstClr val="black"/>
                </a:solidFill>
                <a:sym typeface="Symbol"/>
              </a:rPr>
              <a:t>cos</a:t>
            </a:r>
            <a:r>
              <a:rPr lang="fr-FR" sz="2800" b="1" baseline="30000" dirty="0" smtClean="0">
                <a:solidFill>
                  <a:srgbClr val="00B050"/>
                </a:solidFill>
                <a:sym typeface="Symbol"/>
              </a:rPr>
              <a:t></a:t>
            </a:r>
            <a:r>
              <a:rPr lang="fr-FR" sz="2800" baseline="30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 err="1" smtClean="0">
                <a:solidFill>
                  <a:prstClr val="black"/>
                </a:solidFill>
                <a:sym typeface="Symbol"/>
              </a:rPr>
              <a:t>Re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8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</a:t>
            </a:r>
            <a:r>
              <a:rPr lang="fr-FR" sz="28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(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t/4m</a:t>
            </a:r>
            <a:r>
              <a:rPr lang="fr-FR" sz="28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2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Wingdings 3"/>
              </a:rPr>
              <a:t> </a:t>
            </a:r>
            <a:r>
              <a:rPr lang="fr-FR" sz="2400" b="1" i="1" dirty="0" err="1">
                <a:solidFill>
                  <a:prstClr val="black"/>
                </a:solidFill>
                <a:sym typeface="Symbol"/>
              </a:rPr>
              <a:t>Re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4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</a:p>
          <a:p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Beam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S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pin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Asym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on proton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	</a:t>
            </a:r>
            <a:r>
              <a:rPr lang="fr-FR" sz="2400" b="1" dirty="0" err="1" smtClean="0">
                <a:solidFill>
                  <a:prstClr val="black"/>
                </a:solidFill>
                <a:sym typeface="Symbol"/>
              </a:rPr>
              <a:t>A</a:t>
            </a:r>
            <a:r>
              <a:rPr lang="fr-FR" sz="2400" b="1" baseline="-25000" dirty="0" err="1" smtClean="0">
                <a:solidFill>
                  <a:prstClr val="black"/>
                </a:solidFill>
                <a:sym typeface="Symbol"/>
              </a:rPr>
              <a:t>LU</a:t>
            </a:r>
            <a:r>
              <a:rPr lang="fr-FR" sz="2800" baseline="30000" dirty="0" err="1" smtClean="0">
                <a:solidFill>
                  <a:prstClr val="black"/>
                </a:solidFill>
                <a:sym typeface="Symbol"/>
              </a:rPr>
              <a:t>sin</a:t>
            </a:r>
            <a:r>
              <a:rPr lang="fr-FR" sz="2800" b="1" baseline="30000" dirty="0">
                <a:solidFill>
                  <a:srgbClr val="00B050"/>
                </a:solidFill>
                <a:sym typeface="Symbol"/>
              </a:rPr>
              <a:t>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dirty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Im 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8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</a:t>
            </a:r>
            <a:r>
              <a:rPr lang="fr-FR" sz="28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(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t/4m</a:t>
            </a:r>
            <a:r>
              <a:rPr lang="fr-FR" sz="28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2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Comic Sans MS" panose="030F0702030302020204" pitchFamily="66" charset="0"/>
                <a:sym typeface="Wingdings 3"/>
              </a:rPr>
              <a:t> 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Im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8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</a:p>
          <a:p>
            <a:pPr lvl="0"/>
            <a:endParaRPr lang="fr-FR" sz="800" b="1" i="1" dirty="0" smtClean="0">
              <a:solidFill>
                <a:prstClr val="black"/>
              </a:solidFill>
              <a:sym typeface="Symbol" pitchFamily="18" charset="2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-76200" y="3733800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  <a:endParaRPr lang="fr-FR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8768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omic Sans MS" pitchFamily="66" charset="0"/>
              </a:rPr>
              <a:t> </a:t>
            </a:r>
            <a:r>
              <a:rPr lang="fr-FR" altLang="fr-FR" sz="2400" dirty="0">
                <a:solidFill>
                  <a:srgbClr val="DC0528"/>
                </a:solidFill>
                <a:latin typeface="Comic Sans MS" pitchFamily="66" charset="0"/>
              </a:rPr>
              <a:t>~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omic Sans MS" pitchFamily="66" charset="0"/>
              </a:rPr>
              <a:t> </a:t>
            </a:r>
            <a:r>
              <a:rPr lang="fr-FR" altLang="fr-FR" sz="2400" dirty="0">
                <a:solidFill>
                  <a:srgbClr val="DC0528"/>
                </a:solidFill>
                <a:latin typeface="Comic Sans MS" pitchFamily="66" charset="0"/>
              </a:rPr>
              <a:t>~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1371600" y="1614488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4957718" y="1683020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934200" y="38978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mall</a:t>
            </a:r>
            <a:r>
              <a:rPr lang="fr-FR" dirty="0" smtClean="0"/>
              <a:t>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endParaRPr lang="fr-FR" baseline="-25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0" y="44624"/>
            <a:ext cx="9043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DVCS (golden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channel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GPD H (E)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1600" y="1219200"/>
            <a:ext cx="6400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52600" y="1376363"/>
            <a:ext cx="960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DVCS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15382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47800" y="19954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43200" y="26924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5621454">
            <a:off x="3545682" y="1955006"/>
            <a:ext cx="373062" cy="454025"/>
          </a:xfrm>
          <a:custGeom>
            <a:avLst/>
            <a:gdLst>
              <a:gd name="T0" fmla="*/ 0 w 288"/>
              <a:gd name="T1" fmla="*/ 2147483647 h 416"/>
              <a:gd name="T2" fmla="*/ 2147483647 w 288"/>
              <a:gd name="T3" fmla="*/ 2147483647 h 416"/>
              <a:gd name="T4" fmla="*/ 2147483647 w 288"/>
              <a:gd name="T5" fmla="*/ 2147483647 h 416"/>
              <a:gd name="T6" fmla="*/ 2147483647 w 288"/>
              <a:gd name="T7" fmla="*/ 2147483647 h 416"/>
              <a:gd name="T8" fmla="*/ 2147483647 w 288"/>
              <a:gd name="T9" fmla="*/ 2147483647 h 416"/>
              <a:gd name="T10" fmla="*/ 2147483647 w 288"/>
              <a:gd name="T11" fmla="*/ 2147483647 h 416"/>
              <a:gd name="T12" fmla="*/ 2147483647 w 288"/>
              <a:gd name="T13" fmla="*/ 2147483647 h 416"/>
              <a:gd name="T14" fmla="*/ 2147483647 w 288"/>
              <a:gd name="T15" fmla="*/ 2147483647 h 416"/>
              <a:gd name="T16" fmla="*/ 2147483647 w 288"/>
              <a:gd name="T17" fmla="*/ 2147483647 h 416"/>
              <a:gd name="T18" fmla="*/ 2147483647 w 288"/>
              <a:gd name="T19" fmla="*/ 2147483647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667000" y="2224088"/>
            <a:ext cx="9144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752600" y="260508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429000" y="260508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 rot="-1165372">
            <a:off x="2362200" y="1919288"/>
            <a:ext cx="373063" cy="454025"/>
          </a:xfrm>
          <a:custGeom>
            <a:avLst/>
            <a:gdLst>
              <a:gd name="T0" fmla="*/ 0 w 288"/>
              <a:gd name="T1" fmla="*/ 2147483647 h 416"/>
              <a:gd name="T2" fmla="*/ 2147483647 w 288"/>
              <a:gd name="T3" fmla="*/ 2147483647 h 416"/>
              <a:gd name="T4" fmla="*/ 2147483647 w 288"/>
              <a:gd name="T5" fmla="*/ 2147483647 h 416"/>
              <a:gd name="T6" fmla="*/ 2147483647 w 288"/>
              <a:gd name="T7" fmla="*/ 2147483647 h 416"/>
              <a:gd name="T8" fmla="*/ 2147483647 w 288"/>
              <a:gd name="T9" fmla="*/ 2147483647 h 416"/>
              <a:gd name="T10" fmla="*/ 2147483647 w 288"/>
              <a:gd name="T11" fmla="*/ 2147483647 h 416"/>
              <a:gd name="T12" fmla="*/ 2147483647 w 288"/>
              <a:gd name="T13" fmla="*/ 2147483647 h 416"/>
              <a:gd name="T14" fmla="*/ 2147483647 w 288"/>
              <a:gd name="T15" fmla="*/ 2147483647 h 416"/>
              <a:gd name="T16" fmla="*/ 2147483647 w 288"/>
              <a:gd name="T17" fmla="*/ 2147483647 h 416"/>
              <a:gd name="T18" fmla="*/ 2147483647 w 288"/>
              <a:gd name="T19" fmla="*/ 2147483647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7" name="Arc 15"/>
          <p:cNvSpPr>
            <a:spLocks/>
          </p:cNvSpPr>
          <p:nvPr/>
        </p:nvSpPr>
        <p:spPr bwMode="auto">
          <a:xfrm rot="6952800">
            <a:off x="2740819" y="2201069"/>
            <a:ext cx="817562" cy="863600"/>
          </a:xfrm>
          <a:custGeom>
            <a:avLst/>
            <a:gdLst>
              <a:gd name="T0" fmla="*/ 2147483647 w 21600"/>
              <a:gd name="T1" fmla="*/ 0 h 23359"/>
              <a:gd name="T2" fmla="*/ 2147483647 w 21600"/>
              <a:gd name="T3" fmla="*/ 2147483647 h 23359"/>
              <a:gd name="T4" fmla="*/ 0 w 21600"/>
              <a:gd name="T5" fmla="*/ 2147483647 h 23359"/>
              <a:gd name="T6" fmla="*/ 0 60000 65536"/>
              <a:gd name="T7" fmla="*/ 0 60000 65536"/>
              <a:gd name="T8" fmla="*/ 0 60000 65536"/>
              <a:gd name="T9" fmla="*/ 0 w 21600"/>
              <a:gd name="T10" fmla="*/ 0 h 23359"/>
              <a:gd name="T11" fmla="*/ 21600 w 21600"/>
              <a:gd name="T12" fmla="*/ 23359 h 2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38600" y="176688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676400" y="2681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5867400" y="16208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953000" y="20780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72200" y="27638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 rot="7794662">
            <a:off x="6364288" y="1657350"/>
            <a:ext cx="373062" cy="454025"/>
          </a:xfrm>
          <a:custGeom>
            <a:avLst/>
            <a:gdLst>
              <a:gd name="T0" fmla="*/ 0 w 288"/>
              <a:gd name="T1" fmla="*/ 6 h 416"/>
              <a:gd name="T2" fmla="*/ 52 w 288"/>
              <a:gd name="T3" fmla="*/ 6 h 416"/>
              <a:gd name="T4" fmla="*/ 26 w 288"/>
              <a:gd name="T5" fmla="*/ 36 h 416"/>
              <a:gd name="T6" fmla="*/ 78 w 288"/>
              <a:gd name="T7" fmla="*/ 36 h 416"/>
              <a:gd name="T8" fmla="*/ 52 w 288"/>
              <a:gd name="T9" fmla="*/ 67 h 416"/>
              <a:gd name="T10" fmla="*/ 104 w 288"/>
              <a:gd name="T11" fmla="*/ 67 h 416"/>
              <a:gd name="T12" fmla="*/ 78 w 288"/>
              <a:gd name="T13" fmla="*/ 99 h 416"/>
              <a:gd name="T14" fmla="*/ 131 w 288"/>
              <a:gd name="T15" fmla="*/ 99 h 416"/>
              <a:gd name="T16" fmla="*/ 104 w 288"/>
              <a:gd name="T17" fmla="*/ 130 h 416"/>
              <a:gd name="T18" fmla="*/ 157 w 288"/>
              <a:gd name="T19" fmla="*/ 130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48400" y="2382838"/>
            <a:ext cx="228600" cy="228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5334000" y="261143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400800" y="261143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 rot="20434628">
            <a:off x="5867400" y="2001838"/>
            <a:ext cx="373063" cy="454025"/>
          </a:xfrm>
          <a:custGeom>
            <a:avLst/>
            <a:gdLst>
              <a:gd name="T0" fmla="*/ 0 w 288"/>
              <a:gd name="T1" fmla="*/ 6 h 416"/>
              <a:gd name="T2" fmla="*/ 52 w 288"/>
              <a:gd name="T3" fmla="*/ 6 h 416"/>
              <a:gd name="T4" fmla="*/ 26 w 288"/>
              <a:gd name="T5" fmla="*/ 36 h 416"/>
              <a:gd name="T6" fmla="*/ 78 w 288"/>
              <a:gd name="T7" fmla="*/ 36 h 416"/>
              <a:gd name="T8" fmla="*/ 52 w 288"/>
              <a:gd name="T9" fmla="*/ 67 h 416"/>
              <a:gd name="T10" fmla="*/ 104 w 288"/>
              <a:gd name="T11" fmla="*/ 67 h 416"/>
              <a:gd name="T12" fmla="*/ 78 w 288"/>
              <a:gd name="T13" fmla="*/ 99 h 416"/>
              <a:gd name="T14" fmla="*/ 131 w 288"/>
              <a:gd name="T15" fmla="*/ 99 h 416"/>
              <a:gd name="T16" fmla="*/ 104 w 288"/>
              <a:gd name="T17" fmla="*/ 130 h 416"/>
              <a:gd name="T18" fmla="*/ 157 w 288"/>
              <a:gd name="T19" fmla="*/ 130 h 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"/>
              <a:gd name="T31" fmla="*/ 0 h 416"/>
              <a:gd name="T32" fmla="*/ 288 w 288"/>
              <a:gd name="T33" fmla="*/ 416 h 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0" name="Arc 28"/>
          <p:cNvSpPr>
            <a:spLocks/>
          </p:cNvSpPr>
          <p:nvPr/>
        </p:nvSpPr>
        <p:spPr bwMode="auto">
          <a:xfrm rot="6952800">
            <a:off x="5965825" y="2284413"/>
            <a:ext cx="817562" cy="863600"/>
          </a:xfrm>
          <a:custGeom>
            <a:avLst/>
            <a:gdLst>
              <a:gd name="T0" fmla="*/ 0 w 21600"/>
              <a:gd name="T1" fmla="*/ 0 h 23359"/>
              <a:gd name="T2" fmla="*/ 0 w 21600"/>
              <a:gd name="T3" fmla="*/ 0 h 23359"/>
              <a:gd name="T4" fmla="*/ 0 w 21600"/>
              <a:gd name="T5" fmla="*/ 0 h 23359"/>
              <a:gd name="T6" fmla="*/ 0 60000 65536"/>
              <a:gd name="T7" fmla="*/ 0 60000 65536"/>
              <a:gd name="T8" fmla="*/ 0 60000 65536"/>
              <a:gd name="T9" fmla="*/ 0 w 21600"/>
              <a:gd name="T10" fmla="*/ 0 h 23359"/>
              <a:gd name="T11" fmla="*/ 21600 w 21600"/>
              <a:gd name="T12" fmla="*/ 23359 h 23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858000" y="1773238"/>
            <a:ext cx="27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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257800" y="2687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322917" y="1367135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BH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801938" y="2286000"/>
            <a:ext cx="6014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GPD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934200" y="2681288"/>
            <a:ext cx="788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slow p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810000" y="2667000"/>
            <a:ext cx="7881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slow p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019800" y="27432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small t</a:t>
            </a:r>
            <a:endParaRPr lang="el-GR" sz="1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2139" y="3048000"/>
            <a:ext cx="7315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 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BH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 +   Im(T</a:t>
            </a:r>
            <a:r>
              <a:rPr lang="fr-FR" sz="24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) 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T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BH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+ </a:t>
            </a:r>
            <a:r>
              <a:rPr lang="fr-FR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Re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(T</a:t>
            </a:r>
            <a:r>
              <a:rPr lang="fr-FR" sz="2400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)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T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BH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 + 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T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DVCS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|</a:t>
            </a:r>
            <a:r>
              <a:rPr lang="fr-FR" sz="24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fr-FR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endParaRPr lang="fr-FR" sz="2400" dirty="0">
              <a:solidFill>
                <a:srgbClr val="0000CC"/>
              </a:solidFill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-37006" y="762000"/>
            <a:ext cx="64933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C00000"/>
                </a:solidFill>
              </a:rPr>
              <a:t>  </a:t>
            </a:r>
            <a:r>
              <a:rPr lang="fr-FR" altLang="fr-FR" sz="2400" b="1" dirty="0" smtClean="0"/>
              <a:t>Exclusive Single Photon production </a:t>
            </a:r>
            <a:r>
              <a:rPr lang="fr-FR" sz="2800" b="1" dirty="0">
                <a:latin typeface="Times"/>
                <a:sym typeface="Symbol"/>
              </a:rPr>
              <a:t>ℓ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800" b="1" dirty="0">
                <a:latin typeface="Times"/>
                <a:sym typeface="Symbol"/>
              </a:rPr>
              <a:t>ℓ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p’ </a:t>
            </a:r>
            <a:r>
              <a:rPr lang="fr-FR" sz="28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fr-FR" altLang="fr-FR" sz="2800" b="1" dirty="0">
              <a:solidFill>
                <a:srgbClr val="C0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676400" y="3429000"/>
            <a:ext cx="7599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CC"/>
                </a:solidFill>
              </a:rPr>
              <a:t>Known</a:t>
            </a:r>
            <a:r>
              <a:rPr lang="fr-FR" sz="1600" dirty="0" smtClean="0">
                <a:solidFill>
                  <a:srgbClr val="0000CC"/>
                </a:solidFill>
              </a:rPr>
              <a:t> to 1 %             </a:t>
            </a:r>
            <a:r>
              <a:rPr lang="fr-FR" sz="1600" dirty="0" err="1" smtClean="0">
                <a:solidFill>
                  <a:srgbClr val="0000CC"/>
                </a:solidFill>
              </a:rPr>
              <a:t>Linear</a:t>
            </a:r>
            <a:r>
              <a:rPr lang="fr-FR" sz="1600" dirty="0" smtClean="0">
                <a:solidFill>
                  <a:srgbClr val="0000CC"/>
                </a:solidFill>
              </a:rPr>
              <a:t> </a:t>
            </a:r>
            <a:r>
              <a:rPr lang="fr-FR" sz="1600" dirty="0" err="1" smtClean="0">
                <a:solidFill>
                  <a:srgbClr val="0000CC"/>
                </a:solidFill>
              </a:rPr>
              <a:t>combination</a:t>
            </a:r>
            <a:r>
              <a:rPr lang="fr-FR" sz="1600" dirty="0" smtClean="0">
                <a:solidFill>
                  <a:srgbClr val="0000CC"/>
                </a:solidFill>
              </a:rPr>
              <a:t> of </a:t>
            </a:r>
            <a:r>
              <a:rPr lang="fr-FR" sz="1600" dirty="0" err="1" smtClean="0">
                <a:solidFill>
                  <a:srgbClr val="0000CC"/>
                </a:solidFill>
              </a:rPr>
              <a:t>GPDs</a:t>
            </a:r>
            <a:r>
              <a:rPr lang="fr-FR" sz="1600" dirty="0" smtClean="0">
                <a:solidFill>
                  <a:srgbClr val="0000CC"/>
                </a:solidFill>
              </a:rPr>
              <a:t>                    </a:t>
            </a:r>
            <a:r>
              <a:rPr lang="fr-FR" sz="1600" dirty="0" err="1" smtClean="0">
                <a:solidFill>
                  <a:srgbClr val="0000CC"/>
                </a:solidFill>
              </a:rPr>
              <a:t>bilinear</a:t>
            </a:r>
            <a:r>
              <a:rPr lang="fr-FR" sz="1600" dirty="0" smtClean="0">
                <a:solidFill>
                  <a:srgbClr val="0000CC"/>
                </a:solidFill>
              </a:rPr>
              <a:t> </a:t>
            </a:r>
            <a:r>
              <a:rPr lang="fr-FR" sz="1600" dirty="0" err="1" smtClean="0">
                <a:solidFill>
                  <a:srgbClr val="0000CC"/>
                </a:solidFill>
              </a:rPr>
              <a:t>combination</a:t>
            </a:r>
            <a:r>
              <a:rPr lang="fr-FR" sz="1600" dirty="0" smtClean="0">
                <a:solidFill>
                  <a:srgbClr val="0000CC"/>
                </a:solidFill>
              </a:rPr>
              <a:t> of </a:t>
            </a:r>
            <a:r>
              <a:rPr lang="fr-FR" sz="1600" dirty="0" err="1" smtClean="0">
                <a:solidFill>
                  <a:srgbClr val="0000CC"/>
                </a:solidFill>
              </a:rPr>
              <a:t>GPDs</a:t>
            </a:r>
            <a:endParaRPr lang="fr-FR" sz="1600" dirty="0">
              <a:solidFill>
                <a:srgbClr val="0000CC"/>
              </a:solidFill>
            </a:endParaRPr>
          </a:p>
        </p:txBody>
      </p:sp>
      <p:pic>
        <p:nvPicPr>
          <p:cNvPr id="67" name="Picture 15" descr="kine_phi_ph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28595" b="37173"/>
          <a:stretch>
            <a:fillRect/>
          </a:stretch>
        </p:blipFill>
        <p:spPr bwMode="auto">
          <a:xfrm>
            <a:off x="6096000" y="5105400"/>
            <a:ext cx="3202300" cy="19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235920" y="3733800"/>
            <a:ext cx="89080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Beam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Charge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Asym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on proton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lvl="0"/>
            <a:r>
              <a:rPr lang="fr-FR" sz="2800" b="1" dirty="0" smtClean="0">
                <a:solidFill>
                  <a:prstClr val="black"/>
                </a:solidFill>
                <a:sym typeface="Symbol"/>
              </a:rPr>
              <a:t>            </a:t>
            </a:r>
            <a:r>
              <a:rPr lang="fr-FR" sz="2400" b="1" dirty="0" err="1" smtClean="0">
                <a:solidFill>
                  <a:prstClr val="black"/>
                </a:solidFill>
                <a:sym typeface="Symbol"/>
              </a:rPr>
              <a:t>A</a:t>
            </a:r>
            <a:r>
              <a:rPr lang="fr-FR" sz="2400" b="1" baseline="-25000" dirty="0" err="1" smtClean="0">
                <a:solidFill>
                  <a:prstClr val="black"/>
                </a:solidFill>
                <a:sym typeface="Symbol"/>
              </a:rPr>
              <a:t>C</a:t>
            </a:r>
            <a:r>
              <a:rPr lang="fr-FR" sz="2800" baseline="30000" dirty="0" err="1" smtClean="0">
                <a:solidFill>
                  <a:prstClr val="black"/>
                </a:solidFill>
                <a:sym typeface="Symbol"/>
              </a:rPr>
              <a:t>cos</a:t>
            </a:r>
            <a:r>
              <a:rPr lang="fr-FR" sz="2800" b="1" baseline="30000" dirty="0" smtClean="0">
                <a:solidFill>
                  <a:srgbClr val="00B050"/>
                </a:solidFill>
                <a:sym typeface="Symbol"/>
              </a:rPr>
              <a:t></a:t>
            </a:r>
            <a:r>
              <a:rPr lang="fr-FR" sz="2800" baseline="30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 err="1" smtClean="0">
                <a:solidFill>
                  <a:prstClr val="black"/>
                </a:solidFill>
                <a:sym typeface="Symbol"/>
              </a:rPr>
              <a:t>Re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8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</a:t>
            </a:r>
            <a:r>
              <a:rPr lang="fr-FR" sz="28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(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t/4m</a:t>
            </a:r>
            <a:r>
              <a:rPr lang="fr-FR" sz="2800" b="1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2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Wingdings 3"/>
              </a:rPr>
              <a:t> </a:t>
            </a:r>
            <a:r>
              <a:rPr lang="fr-FR" sz="2400" b="1" i="1" dirty="0" err="1">
                <a:solidFill>
                  <a:prstClr val="black"/>
                </a:solidFill>
                <a:sym typeface="Symbol"/>
              </a:rPr>
              <a:t>Re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4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</a:p>
          <a:p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Beam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S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pin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Asym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on proton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	</a:t>
            </a:r>
            <a:r>
              <a:rPr lang="fr-FR" sz="2400" b="1" dirty="0" err="1" smtClean="0">
                <a:solidFill>
                  <a:prstClr val="black"/>
                </a:solidFill>
                <a:sym typeface="Symbol"/>
              </a:rPr>
              <a:t>A</a:t>
            </a:r>
            <a:r>
              <a:rPr lang="fr-FR" sz="2400" b="1" baseline="-25000" dirty="0" err="1" smtClean="0">
                <a:solidFill>
                  <a:prstClr val="black"/>
                </a:solidFill>
                <a:sym typeface="Symbol"/>
              </a:rPr>
              <a:t>LU</a:t>
            </a:r>
            <a:r>
              <a:rPr lang="fr-FR" sz="2800" baseline="30000" dirty="0" err="1" smtClean="0">
                <a:solidFill>
                  <a:prstClr val="black"/>
                </a:solidFill>
                <a:sym typeface="Symbol"/>
              </a:rPr>
              <a:t>sin</a:t>
            </a:r>
            <a:r>
              <a:rPr lang="fr-FR" sz="2800" b="1" baseline="30000" dirty="0">
                <a:solidFill>
                  <a:srgbClr val="00B050"/>
                </a:solidFill>
                <a:sym typeface="Symbol"/>
              </a:rPr>
              <a:t>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dirty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Im 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8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</a:t>
            </a:r>
            <a:r>
              <a:rPr lang="fr-FR" sz="28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(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+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 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t/4m</a:t>
            </a:r>
            <a:r>
              <a:rPr lang="fr-FR" sz="28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2</a:t>
            </a:r>
            <a: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Comic Sans MS" panose="030F0702030302020204" pitchFamily="66" charset="0"/>
                <a:sym typeface="Wingdings 3"/>
              </a:rPr>
              <a:t> 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Im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8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</a:p>
          <a:p>
            <a:pPr lvl="0"/>
            <a:endParaRPr lang="fr-FR" sz="800" b="1" i="1" dirty="0" smtClean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BSA on neutron </a:t>
            </a:r>
            <a:r>
              <a:rPr lang="fr-FR" sz="2400" b="1" dirty="0" err="1">
                <a:solidFill>
                  <a:prstClr val="black"/>
                </a:solidFill>
                <a:sym typeface="Symbol"/>
              </a:rPr>
              <a:t>A</a:t>
            </a:r>
            <a:r>
              <a:rPr lang="fr-FR" sz="2400" b="1" baseline="-25000" dirty="0" err="1">
                <a:solidFill>
                  <a:prstClr val="black"/>
                </a:solidFill>
                <a:sym typeface="Symbol"/>
              </a:rPr>
              <a:t>LU</a:t>
            </a:r>
            <a:r>
              <a:rPr lang="fr-FR" sz="2800" baseline="30000" dirty="0" err="1">
                <a:solidFill>
                  <a:prstClr val="black"/>
                </a:solidFill>
                <a:sym typeface="Symbol"/>
              </a:rPr>
              <a:t>sin</a:t>
            </a:r>
            <a:r>
              <a:rPr lang="fr-FR" sz="2800" b="1" baseline="30000" dirty="0">
                <a:solidFill>
                  <a:srgbClr val="00B050"/>
                </a:solidFill>
                <a:sym typeface="Symbol"/>
              </a:rPr>
              <a:t> </a:t>
            </a:r>
            <a:r>
              <a:rPr lang="fr-FR" sz="2800" b="1" baseline="300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FR" sz="2800" b="1" dirty="0" smtClean="0">
                <a:solidFill>
                  <a:prstClr val="black"/>
                </a:solidFill>
                <a:latin typeface="Comic Sans MS" panose="030F0702030302020204" pitchFamily="66" charset="0"/>
                <a:sym typeface="Wingdings 3"/>
              </a:rPr>
              <a:t> 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Im 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1n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0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  </a:t>
            </a:r>
            <a:r>
              <a:rPr lang="fr-FR" sz="2000" b="1" dirty="0" smtClean="0">
                <a:latin typeface="Monotype Corsiva" pitchFamily="66" charset="0"/>
                <a:sym typeface="Symbol" pitchFamily="18" charset="2"/>
              </a:rPr>
              <a:t>- </a:t>
            </a:r>
            <a:r>
              <a:rPr lang="fr-FR" sz="20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2n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</a:p>
          <a:p>
            <a:pPr lvl="0"/>
            <a:endParaRPr lang="fr-FR" sz="800" b="1" dirty="0" smtClean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Target Spin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Asym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on proton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	</a:t>
            </a:r>
            <a:r>
              <a:rPr lang="fr-FR" sz="2400" b="1" dirty="0" err="1" smtClean="0">
                <a:solidFill>
                  <a:prstClr val="black"/>
                </a:solidFill>
                <a:sym typeface="Symbol"/>
              </a:rPr>
              <a:t>A</a:t>
            </a:r>
            <a:r>
              <a:rPr lang="fr-FR" sz="2400" b="1" baseline="-25000" dirty="0" err="1" smtClean="0">
                <a:solidFill>
                  <a:prstClr val="black"/>
                </a:solidFill>
                <a:sym typeface="Symbol"/>
              </a:rPr>
              <a:t>UT</a:t>
            </a:r>
            <a:r>
              <a:rPr lang="fr-FR" sz="2800" baseline="30000" dirty="0" err="1" smtClean="0">
                <a:solidFill>
                  <a:prstClr val="black"/>
                </a:solidFill>
                <a:sym typeface="Symbol"/>
              </a:rPr>
              <a:t>sin</a:t>
            </a:r>
            <a:r>
              <a:rPr lang="fr-FR" sz="2800" baseline="300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fr-FR" sz="2800" b="1" baseline="30000" dirty="0" smtClean="0">
                <a:solidFill>
                  <a:srgbClr val="00B050"/>
                </a:solidFill>
                <a:sym typeface="Symbol"/>
              </a:rPr>
              <a:t>-</a:t>
            </a:r>
            <a:r>
              <a:rPr lang="fr-FR" sz="2800" b="1" baseline="30000" dirty="0">
                <a:solidFill>
                  <a:srgbClr val="00B050"/>
                </a:solidFill>
                <a:sym typeface="Symbol"/>
              </a:rPr>
              <a:t> </a:t>
            </a:r>
            <a:r>
              <a:rPr lang="fr-FR" sz="2800" b="1" baseline="30000" dirty="0" smtClean="0">
                <a:solidFill>
                  <a:srgbClr val="00B050"/>
                </a:solidFill>
                <a:sym typeface="Symbol"/>
              </a:rPr>
              <a:t>s</a:t>
            </a:r>
            <a:r>
              <a:rPr lang="fr-FR" sz="2400" baseline="30000" dirty="0" smtClean="0">
                <a:solidFill>
                  <a:prstClr val="black"/>
                </a:solidFill>
                <a:sym typeface="Symbol"/>
              </a:rPr>
              <a:t>) cos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 </a:t>
            </a:r>
            <a:r>
              <a:rPr lang="fr-FR" sz="2400" baseline="30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  <a:sym typeface="Wingdings 3"/>
              </a:rPr>
              <a:t>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Im (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fr-FR" sz="2800" b="1" baseline="-25000" dirty="0" smtClean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000" b="1" i="1" dirty="0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endParaRPr lang="fr-FR" sz="2400" b="1" dirty="0">
              <a:solidFill>
                <a:prstClr val="black"/>
              </a:solidFill>
              <a:latin typeface="Comic Sans MS" panose="030F0702030302020204" pitchFamily="66" charset="0"/>
              <a:sym typeface="Symbol" pitchFamily="18" charset="2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-76200" y="3733800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  <a:endParaRPr lang="fr-FR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-76200" y="5305961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  <a:endParaRPr lang="fr-FR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8768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omic Sans MS" pitchFamily="66" charset="0"/>
              </a:rPr>
              <a:t> </a:t>
            </a:r>
            <a:r>
              <a:rPr lang="fr-FR" altLang="fr-FR" sz="2400" dirty="0">
                <a:solidFill>
                  <a:srgbClr val="DC0528"/>
                </a:solidFill>
                <a:latin typeface="Comic Sans MS" pitchFamily="66" charset="0"/>
              </a:rPr>
              <a:t>~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omic Sans MS" pitchFamily="66" charset="0"/>
              </a:rPr>
              <a:t> </a:t>
            </a:r>
            <a:r>
              <a:rPr lang="fr-FR" altLang="fr-FR" sz="2400" dirty="0">
                <a:solidFill>
                  <a:srgbClr val="DC0528"/>
                </a:solidFill>
                <a:latin typeface="Comic Sans MS" pitchFamily="66" charset="0"/>
              </a:rPr>
              <a:t>~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34200" y="38978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mall</a:t>
            </a:r>
            <a:r>
              <a:rPr lang="fr-FR" dirty="0" smtClean="0"/>
              <a:t>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endParaRPr lang="fr-FR" baseline="-25000" dirty="0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371600" y="1614488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4957718" y="1683020"/>
            <a:ext cx="300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0" y="44624"/>
            <a:ext cx="9043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DVCS (golden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channel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GPD H (E)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0762" y="1705690"/>
            <a:ext cx="6581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C00000"/>
                </a:solidFill>
              </a:rPr>
              <a:t>  </a:t>
            </a:r>
            <a:r>
              <a:rPr lang="fr-FR" altLang="fr-FR" sz="2800" b="1" dirty="0" smtClean="0">
                <a:solidFill>
                  <a:srgbClr val="6600CC"/>
                </a:solidFill>
              </a:rPr>
              <a:t>Hard </a:t>
            </a:r>
            <a:r>
              <a:rPr lang="fr-FR" altLang="fr-FR" sz="2800" b="1" dirty="0">
                <a:solidFill>
                  <a:srgbClr val="6600CC"/>
                </a:solidFill>
              </a:rPr>
              <a:t>Exclusive </a:t>
            </a:r>
            <a:r>
              <a:rPr lang="fr-FR" altLang="fr-FR" sz="2800" b="1" dirty="0" err="1">
                <a:solidFill>
                  <a:srgbClr val="6600CC"/>
                </a:solidFill>
              </a:rPr>
              <a:t>Meson</a:t>
            </a:r>
            <a:r>
              <a:rPr lang="fr-FR" altLang="fr-FR" sz="2800" b="1" dirty="0">
                <a:solidFill>
                  <a:srgbClr val="6600CC"/>
                </a:solidFill>
              </a:rPr>
              <a:t> Production (HEMP):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98649" y="2228910"/>
            <a:ext cx="696203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dirty="0" err="1" smtClean="0"/>
              <a:t>Vector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/>
              <a:t>meson</a:t>
            </a:r>
            <a:r>
              <a:rPr lang="fr-FR" altLang="fr-FR" sz="2400" b="1" dirty="0"/>
              <a:t> production  </a:t>
            </a:r>
            <a:r>
              <a:rPr lang="fr-FR" altLang="fr-FR" sz="2400" b="1" dirty="0">
                <a:solidFill>
                  <a:srgbClr val="6600CC"/>
                </a:solidFill>
              </a:rPr>
              <a:t>(</a:t>
            </a:r>
            <a:r>
              <a:rPr lang="el-GR" altLang="fr-FR" sz="2400" b="1" dirty="0">
                <a:solidFill>
                  <a:srgbClr val="6600CC"/>
                </a:solidFill>
              </a:rPr>
              <a:t>ρ</a:t>
            </a:r>
            <a:r>
              <a:rPr lang="fr-FR" altLang="fr-FR" sz="2400" b="1" dirty="0">
                <a:solidFill>
                  <a:srgbClr val="6600CC"/>
                </a:solidFill>
              </a:rPr>
              <a:t>,</a:t>
            </a:r>
            <a:r>
              <a:rPr lang="el-GR" altLang="fr-FR" sz="2400" b="1" dirty="0">
                <a:solidFill>
                  <a:srgbClr val="6600CC"/>
                </a:solidFill>
              </a:rPr>
              <a:t>ω</a:t>
            </a:r>
            <a:r>
              <a:rPr lang="fr-FR" altLang="fr-FR" sz="2400" b="1" dirty="0">
                <a:solidFill>
                  <a:srgbClr val="6600CC"/>
                </a:solidFill>
              </a:rPr>
              <a:t>,</a:t>
            </a:r>
            <a:r>
              <a:rPr lang="el-GR" altLang="fr-FR" sz="2400" b="1" dirty="0" smtClean="0">
                <a:solidFill>
                  <a:srgbClr val="6600CC"/>
                </a:solidFill>
                <a:sym typeface="Symbol" pitchFamily="18" charset="2"/>
              </a:rPr>
              <a:t></a:t>
            </a:r>
            <a:r>
              <a:rPr lang="fr-FR" altLang="fr-FR" sz="2400" b="1" dirty="0" smtClean="0">
                <a:solidFill>
                  <a:srgbClr val="6600CC"/>
                </a:solidFill>
                <a:sym typeface="Symbol" pitchFamily="18" charset="2"/>
              </a:rPr>
              <a:t>, J/</a:t>
            </a:r>
            <a:r>
              <a:rPr lang="fr-FR" altLang="fr-FR" sz="2400" b="1" dirty="0" smtClean="0">
                <a:solidFill>
                  <a:srgbClr val="6600CC"/>
                </a:solidFill>
                <a:sym typeface="Symbol"/>
              </a:rPr>
              <a:t></a:t>
            </a:r>
            <a:r>
              <a:rPr lang="fr-FR" altLang="fr-FR" sz="2400" b="1" dirty="0" smtClean="0">
                <a:solidFill>
                  <a:srgbClr val="6600CC"/>
                </a:solidFill>
                <a:sym typeface="Symbol" pitchFamily="18" charset="2"/>
              </a:rPr>
              <a:t>…</a:t>
            </a:r>
            <a:r>
              <a:rPr lang="fr-FR" altLang="fr-FR" sz="2400" b="1" dirty="0" smtClean="0">
                <a:solidFill>
                  <a:srgbClr val="6600CC"/>
                </a:solidFill>
              </a:rPr>
              <a:t>)     </a:t>
            </a:r>
            <a:r>
              <a:rPr lang="fr-FR" altLang="fr-FR" sz="2400" b="1" dirty="0">
                <a:sym typeface="Symbol" pitchFamily="18" charset="2"/>
              </a:rPr>
              <a:t></a:t>
            </a:r>
            <a:r>
              <a:rPr lang="fr-FR" altLang="fr-FR" sz="2400" b="1" dirty="0"/>
              <a:t>   </a:t>
            </a:r>
            <a:r>
              <a:rPr lang="fr-FR" altLang="fr-FR" sz="2400" b="1" dirty="0">
                <a:solidFill>
                  <a:srgbClr val="DC0528"/>
                </a:solidFill>
              </a:rPr>
              <a:t>H</a:t>
            </a:r>
            <a:r>
              <a:rPr lang="fr-FR" altLang="fr-FR" sz="2400" b="1" dirty="0"/>
              <a:t>  &amp;  </a:t>
            </a:r>
            <a:r>
              <a:rPr lang="fr-FR" altLang="fr-FR" sz="2400" b="1" dirty="0">
                <a:solidFill>
                  <a:srgbClr val="DC0528"/>
                </a:solidFill>
              </a:rPr>
              <a:t>E</a:t>
            </a:r>
          </a:p>
          <a:p>
            <a:endParaRPr lang="fr-FR" altLang="fr-FR" sz="1000" b="1" dirty="0"/>
          </a:p>
          <a:p>
            <a:r>
              <a:rPr lang="fr-FR" altLang="fr-FR" sz="2400" b="1" dirty="0"/>
              <a:t>Pseudo-</a:t>
            </a:r>
            <a:r>
              <a:rPr lang="fr-FR" altLang="fr-FR" sz="2400" b="1" dirty="0" err="1"/>
              <a:t>scalar</a:t>
            </a:r>
            <a:r>
              <a:rPr lang="fr-FR" altLang="fr-FR" sz="2400" b="1" dirty="0"/>
              <a:t> production  </a:t>
            </a:r>
            <a:r>
              <a:rPr lang="fr-FR" altLang="fr-FR" sz="2400" b="1" dirty="0">
                <a:solidFill>
                  <a:srgbClr val="6600CC"/>
                </a:solidFill>
              </a:rPr>
              <a:t>(</a:t>
            </a:r>
            <a:r>
              <a:rPr lang="el-GR" altLang="fr-FR" sz="2400" b="1" dirty="0">
                <a:solidFill>
                  <a:srgbClr val="6600CC"/>
                </a:solidFill>
              </a:rPr>
              <a:t>π</a:t>
            </a:r>
            <a:r>
              <a:rPr lang="fr-FR" altLang="fr-FR" sz="2400" b="1" dirty="0">
                <a:solidFill>
                  <a:srgbClr val="6600CC"/>
                </a:solidFill>
              </a:rPr>
              <a:t>,</a:t>
            </a:r>
            <a:r>
              <a:rPr lang="el-GR" altLang="fr-FR" sz="2400" b="1" dirty="0">
                <a:solidFill>
                  <a:srgbClr val="6600CC"/>
                </a:solidFill>
              </a:rPr>
              <a:t>η</a:t>
            </a:r>
            <a:r>
              <a:rPr lang="fr-FR" altLang="fr-FR" sz="2400" b="1" dirty="0">
                <a:solidFill>
                  <a:srgbClr val="6600CC"/>
                </a:solidFill>
              </a:rPr>
              <a:t>…</a:t>
            </a:r>
            <a:r>
              <a:rPr lang="fr-FR" altLang="fr-FR" sz="2400" b="1" dirty="0">
                <a:solidFill>
                  <a:srgbClr val="6600CC"/>
                </a:solidFill>
                <a:sym typeface="Symbol" pitchFamily="18" charset="2"/>
              </a:rPr>
              <a:t> </a:t>
            </a:r>
            <a:r>
              <a:rPr lang="fr-FR" altLang="fr-FR" sz="2400" b="1" dirty="0">
                <a:solidFill>
                  <a:srgbClr val="6600CC"/>
                </a:solidFill>
              </a:rPr>
              <a:t>)      </a:t>
            </a:r>
            <a:r>
              <a:rPr lang="fr-FR" altLang="fr-FR" sz="2400" b="1" dirty="0">
                <a:sym typeface="Symbol" pitchFamily="18" charset="2"/>
              </a:rPr>
              <a:t></a:t>
            </a:r>
            <a:r>
              <a:rPr lang="fr-FR" altLang="fr-FR" sz="2400" b="1" dirty="0"/>
              <a:t>  </a:t>
            </a:r>
            <a:r>
              <a:rPr lang="fr-FR" altLang="fr-FR" sz="2400" b="1" dirty="0">
                <a:solidFill>
                  <a:srgbClr val="DC0528"/>
                </a:solidFill>
              </a:rPr>
              <a:t> H  </a:t>
            </a:r>
            <a:r>
              <a:rPr lang="fr-FR" altLang="fr-FR" sz="2400" b="1" dirty="0"/>
              <a:t>&amp;  </a:t>
            </a:r>
            <a:r>
              <a:rPr lang="fr-FR" altLang="fr-FR" sz="2400" b="1" dirty="0">
                <a:solidFill>
                  <a:srgbClr val="DC0528"/>
                </a:solidFill>
              </a:rPr>
              <a:t>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dirty="0">
                <a:solidFill>
                  <a:srgbClr val="DC0528"/>
                </a:solidFill>
                <a:latin typeface="Comic Sans MS" pitchFamily="66" charset="0"/>
              </a:rPr>
              <a:t>~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546725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omic Sans MS" pitchFamily="66" charset="0"/>
              </a:rPr>
              <a:t> </a:t>
            </a:r>
            <a:r>
              <a:rPr lang="fr-FR" altLang="fr-FR" sz="2400" dirty="0">
                <a:solidFill>
                  <a:srgbClr val="DC0528"/>
                </a:solidFill>
                <a:latin typeface="Comic Sans MS" pitchFamily="66" charset="0"/>
              </a:rPr>
              <a:t>~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10378" y="3429000"/>
            <a:ext cx="4857420" cy="15081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fr-FR" altLang="fr-FR" sz="2400" b="1" dirty="0"/>
              <a:t>H</a:t>
            </a:r>
            <a:r>
              <a:rPr lang="el-GR" altLang="fr-FR" sz="2400" b="1" dirty="0">
                <a:solidFill>
                  <a:srgbClr val="6600CC"/>
                </a:solidFill>
              </a:rPr>
              <a:t>ρ</a:t>
            </a:r>
            <a:r>
              <a:rPr lang="fr-FR" altLang="fr-FR" sz="2400" b="1" baseline="30000" dirty="0">
                <a:solidFill>
                  <a:srgbClr val="6600CC"/>
                </a:solidFill>
              </a:rPr>
              <a:t>0 </a:t>
            </a:r>
            <a:r>
              <a:rPr lang="fr-FR" altLang="fr-FR" sz="2400" b="1" dirty="0"/>
              <a:t>= 1/</a:t>
            </a:r>
            <a:r>
              <a:rPr lang="fr-FR" altLang="fr-FR" sz="2400" b="1" dirty="0">
                <a:sym typeface="Symbol" pitchFamily="18" charset="2"/>
              </a:rPr>
              <a:t>2 (2/3 </a:t>
            </a:r>
            <a:r>
              <a:rPr lang="fr-FR" altLang="fr-FR" sz="2400" b="1" dirty="0">
                <a:solidFill>
                  <a:srgbClr val="DC0528"/>
                </a:solidFill>
                <a:sym typeface="Symbol" pitchFamily="18" charset="2"/>
              </a:rPr>
              <a:t>H</a:t>
            </a:r>
            <a:r>
              <a:rPr lang="fr-FR" altLang="fr-FR" sz="2400" b="1" baseline="30000" dirty="0">
                <a:solidFill>
                  <a:srgbClr val="DC0528"/>
                </a:solidFill>
                <a:sym typeface="Symbol" pitchFamily="18" charset="2"/>
              </a:rPr>
              <a:t>u</a:t>
            </a:r>
            <a:r>
              <a:rPr lang="fr-FR" altLang="fr-FR" sz="2400" b="1" dirty="0">
                <a:sym typeface="Symbol" pitchFamily="18" charset="2"/>
              </a:rPr>
              <a:t> + 1/3 </a:t>
            </a:r>
            <a:r>
              <a:rPr lang="fr-FR" altLang="fr-FR" sz="2400" b="1" dirty="0" err="1">
                <a:solidFill>
                  <a:srgbClr val="DC0528"/>
                </a:solidFill>
                <a:sym typeface="Symbol" pitchFamily="18" charset="2"/>
              </a:rPr>
              <a:t>H</a:t>
            </a:r>
            <a:r>
              <a:rPr lang="fr-FR" altLang="fr-FR" sz="2400" b="1" baseline="30000" dirty="0" err="1">
                <a:solidFill>
                  <a:srgbClr val="DC0528"/>
                </a:solidFill>
                <a:sym typeface="Symbol" pitchFamily="18" charset="2"/>
              </a:rPr>
              <a:t>d</a:t>
            </a:r>
            <a:r>
              <a:rPr lang="fr-FR" altLang="fr-FR" sz="2400" b="1" dirty="0">
                <a:sym typeface="Symbol" pitchFamily="18" charset="2"/>
              </a:rPr>
              <a:t> + 3/8 </a:t>
            </a:r>
            <a:r>
              <a:rPr lang="fr-FR" altLang="fr-FR" sz="2400" b="1" dirty="0">
                <a:solidFill>
                  <a:srgbClr val="DC0528"/>
                </a:solidFill>
                <a:sym typeface="Symbol" pitchFamily="18" charset="2"/>
              </a:rPr>
              <a:t>H</a:t>
            </a:r>
            <a:r>
              <a:rPr lang="fr-FR" altLang="fr-FR" sz="2400" b="1" baseline="30000" dirty="0">
                <a:solidFill>
                  <a:srgbClr val="DC0528"/>
                </a:solidFill>
                <a:sym typeface="Symbol" pitchFamily="18" charset="2"/>
              </a:rPr>
              <a:t>g</a:t>
            </a:r>
            <a:r>
              <a:rPr lang="fr-FR" altLang="fr-FR" sz="2400" b="1" dirty="0">
                <a:sym typeface="Symbol" pitchFamily="18" charset="2"/>
              </a:rPr>
              <a:t>)</a:t>
            </a:r>
          </a:p>
          <a:p>
            <a:endParaRPr lang="fr-FR" altLang="fr-FR" sz="1000" b="1" dirty="0">
              <a:sym typeface="Symbol" pitchFamily="18" charset="2"/>
            </a:endParaRPr>
          </a:p>
          <a:p>
            <a:r>
              <a:rPr lang="fr-FR" altLang="fr-FR" sz="2400" b="1" dirty="0">
                <a:sym typeface="Symbol" pitchFamily="18" charset="2"/>
              </a:rPr>
              <a:t>H</a:t>
            </a:r>
            <a:r>
              <a:rPr lang="el-GR" altLang="fr-FR" sz="2400" b="1" dirty="0">
                <a:solidFill>
                  <a:srgbClr val="6600CC"/>
                </a:solidFill>
              </a:rPr>
              <a:t>ω</a:t>
            </a:r>
            <a:r>
              <a:rPr lang="fr-FR" altLang="fr-FR" sz="2400" b="1" dirty="0">
                <a:solidFill>
                  <a:srgbClr val="A50021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fr-FR" altLang="fr-FR" sz="2400" b="1" dirty="0">
                <a:cs typeface="Times New Roman" pitchFamily="18" charset="0"/>
                <a:sym typeface="Symbol" pitchFamily="18" charset="2"/>
              </a:rPr>
              <a:t>= 1/2 (2/3 </a:t>
            </a:r>
            <a:r>
              <a:rPr lang="fr-FR" altLang="fr-FR" sz="2400" b="1" dirty="0">
                <a:solidFill>
                  <a:srgbClr val="DC0528"/>
                </a:solidFill>
                <a:cs typeface="Times New Roman" pitchFamily="18" charset="0"/>
                <a:sym typeface="Symbol" pitchFamily="18" charset="2"/>
              </a:rPr>
              <a:t>H</a:t>
            </a:r>
            <a:r>
              <a:rPr lang="fr-FR" altLang="fr-FR" sz="2400" b="1" baseline="30000" dirty="0">
                <a:solidFill>
                  <a:srgbClr val="DC0528"/>
                </a:solidFill>
                <a:cs typeface="Times New Roman" pitchFamily="18" charset="0"/>
                <a:sym typeface="Symbol" pitchFamily="18" charset="2"/>
              </a:rPr>
              <a:t>u</a:t>
            </a:r>
            <a:r>
              <a:rPr lang="fr-FR" altLang="fr-FR" sz="2400" b="1" dirty="0">
                <a:cs typeface="Times New Roman" pitchFamily="18" charset="0"/>
                <a:sym typeface="Symbol" pitchFamily="18" charset="2"/>
              </a:rPr>
              <a:t> – 1/3 </a:t>
            </a:r>
            <a:r>
              <a:rPr lang="fr-FR" altLang="fr-FR" sz="2400" b="1" dirty="0" err="1">
                <a:solidFill>
                  <a:srgbClr val="DC0528"/>
                </a:solidFill>
                <a:cs typeface="Times New Roman" pitchFamily="18" charset="0"/>
                <a:sym typeface="Symbol" pitchFamily="18" charset="2"/>
              </a:rPr>
              <a:t>H</a:t>
            </a:r>
            <a:r>
              <a:rPr lang="fr-FR" altLang="fr-FR" sz="2400" b="1" baseline="30000" dirty="0" err="1">
                <a:solidFill>
                  <a:srgbClr val="DC0528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fr-FR" altLang="fr-FR" sz="2400" b="1" dirty="0">
                <a:cs typeface="Times New Roman" pitchFamily="18" charset="0"/>
                <a:sym typeface="Symbol" pitchFamily="18" charset="2"/>
              </a:rPr>
              <a:t> + 1/8 </a:t>
            </a:r>
            <a:r>
              <a:rPr lang="fr-FR" altLang="fr-FR" sz="2400" b="1" dirty="0">
                <a:solidFill>
                  <a:srgbClr val="DC0528"/>
                </a:solidFill>
                <a:cs typeface="Times New Roman" pitchFamily="18" charset="0"/>
                <a:sym typeface="Symbol" pitchFamily="18" charset="2"/>
              </a:rPr>
              <a:t>H</a:t>
            </a:r>
            <a:r>
              <a:rPr lang="fr-FR" altLang="fr-FR" sz="2400" b="1" baseline="30000" dirty="0">
                <a:solidFill>
                  <a:srgbClr val="DC0528"/>
                </a:solidFill>
                <a:cs typeface="Times New Roman" pitchFamily="18" charset="0"/>
                <a:sym typeface="Symbol" pitchFamily="18" charset="2"/>
              </a:rPr>
              <a:t>g</a:t>
            </a:r>
            <a:r>
              <a:rPr lang="fr-FR" altLang="fr-FR" sz="2400" b="1" dirty="0">
                <a:cs typeface="Times New Roman" pitchFamily="18" charset="0"/>
                <a:sym typeface="Symbol" pitchFamily="18" charset="2"/>
              </a:rPr>
              <a:t>)</a:t>
            </a:r>
          </a:p>
          <a:p>
            <a:endParaRPr lang="fr-FR" altLang="fr-FR" sz="1000" b="1" dirty="0">
              <a:cs typeface="Times New Roman" pitchFamily="18" charset="0"/>
              <a:sym typeface="Symbol" pitchFamily="18" charset="2"/>
            </a:endParaRPr>
          </a:p>
          <a:p>
            <a:r>
              <a:rPr lang="fr-FR" altLang="fr-FR" sz="2400" b="1" dirty="0">
                <a:cs typeface="Times New Roman" pitchFamily="18" charset="0"/>
                <a:sym typeface="Symbol" pitchFamily="18" charset="2"/>
              </a:rPr>
              <a:t>H</a:t>
            </a:r>
            <a:r>
              <a:rPr lang="el-GR" altLang="fr-FR" sz="2400" b="1" dirty="0">
                <a:solidFill>
                  <a:srgbClr val="6600CC"/>
                </a:solidFill>
                <a:sym typeface="Symbol" pitchFamily="18" charset="2"/>
              </a:rPr>
              <a:t></a:t>
            </a:r>
            <a:r>
              <a:rPr lang="fr-FR" altLang="fr-FR" sz="2400" b="1" dirty="0">
                <a:solidFill>
                  <a:srgbClr val="6600CC"/>
                </a:solidFill>
                <a:sym typeface="Symbol" pitchFamily="18" charset="2"/>
              </a:rPr>
              <a:t> </a:t>
            </a:r>
            <a:r>
              <a:rPr lang="fr-FR" altLang="fr-FR" sz="2400" b="1" dirty="0">
                <a:sym typeface="Symbol" pitchFamily="18" charset="2"/>
              </a:rPr>
              <a:t> =              </a:t>
            </a:r>
            <a:r>
              <a:rPr lang="fr-FR" altLang="fr-FR" sz="2400" b="1" dirty="0" smtClean="0">
                <a:sym typeface="Symbol" pitchFamily="18" charset="2"/>
              </a:rPr>
              <a:t>              </a:t>
            </a:r>
            <a:r>
              <a:rPr lang="fr-FR" altLang="fr-FR" sz="2400" b="1" dirty="0">
                <a:sym typeface="Symbol" pitchFamily="18" charset="2"/>
              </a:rPr>
              <a:t>-1/3 </a:t>
            </a:r>
            <a:r>
              <a:rPr lang="fr-FR" altLang="fr-FR" sz="2400" b="1" dirty="0" err="1">
                <a:solidFill>
                  <a:srgbClr val="DC0528"/>
                </a:solidFill>
                <a:sym typeface="Symbol" pitchFamily="18" charset="2"/>
              </a:rPr>
              <a:t>H</a:t>
            </a:r>
            <a:r>
              <a:rPr lang="fr-FR" altLang="fr-FR" sz="2400" b="1" baseline="30000" dirty="0" err="1">
                <a:solidFill>
                  <a:srgbClr val="DC0528"/>
                </a:solidFill>
                <a:sym typeface="Symbol" pitchFamily="18" charset="2"/>
              </a:rPr>
              <a:t>s</a:t>
            </a:r>
            <a:r>
              <a:rPr lang="fr-FR" altLang="fr-FR" sz="2400" b="1" baseline="30000" dirty="0">
                <a:sym typeface="Symbol" pitchFamily="18" charset="2"/>
              </a:rPr>
              <a:t> </a:t>
            </a:r>
            <a:r>
              <a:rPr lang="fr-FR" altLang="fr-FR" sz="2400" b="1" dirty="0">
                <a:sym typeface="Symbol" pitchFamily="18" charset="2"/>
              </a:rPr>
              <a:t> - 1/8 </a:t>
            </a:r>
            <a:r>
              <a:rPr lang="fr-FR" altLang="fr-FR" sz="2400" b="1" dirty="0">
                <a:solidFill>
                  <a:srgbClr val="DC0528"/>
                </a:solidFill>
                <a:sym typeface="Symbol" pitchFamily="18" charset="2"/>
              </a:rPr>
              <a:t>H</a:t>
            </a:r>
            <a:r>
              <a:rPr lang="fr-FR" altLang="fr-FR" sz="2400" b="1" baseline="30000" dirty="0">
                <a:solidFill>
                  <a:srgbClr val="DC0528"/>
                </a:solidFill>
                <a:sym typeface="Symbol" pitchFamily="18" charset="2"/>
              </a:rPr>
              <a:t>g</a:t>
            </a:r>
            <a:endParaRPr lang="el-GR" altLang="fr-FR" sz="2400" b="1" baseline="30000" dirty="0">
              <a:solidFill>
                <a:srgbClr val="DC0528"/>
              </a:solidFill>
              <a:sym typeface="Symbol" pitchFamily="18" charset="2"/>
            </a:endParaRPr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76200" y="44624"/>
            <a:ext cx="944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HEMP 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(MFF)</a:t>
            </a:r>
            <a:r>
              <a:rPr lang="fr-FR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 3"/>
              </a:rPr>
              <a:t>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filter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GPDs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flavors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67200" y="5334000"/>
            <a:ext cx="48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Ration </a:t>
            </a:r>
            <a:r>
              <a:rPr lang="el-GR" altLang="fr-FR" sz="2400" b="1" dirty="0" smtClean="0">
                <a:solidFill>
                  <a:srgbClr val="6600CC"/>
                </a:solidFill>
                <a:sym typeface="Symbol" pitchFamily="18" charset="2"/>
              </a:rPr>
              <a:t></a:t>
            </a:r>
            <a:r>
              <a:rPr lang="fr-FR" altLang="fr-FR" sz="2400" b="1" dirty="0" smtClean="0">
                <a:solidFill>
                  <a:srgbClr val="6600CC"/>
                </a:solidFill>
                <a:sym typeface="Symbol" pitchFamily="18" charset="2"/>
              </a:rPr>
              <a:t>/</a:t>
            </a:r>
            <a:r>
              <a:rPr lang="el-GR" altLang="fr-FR" sz="2400" b="1" dirty="0">
                <a:solidFill>
                  <a:srgbClr val="6600CC"/>
                </a:solidFill>
              </a:rPr>
              <a:t> </a:t>
            </a:r>
            <a:r>
              <a:rPr lang="el-GR" altLang="fr-FR" sz="2400" b="1" dirty="0" smtClean="0">
                <a:solidFill>
                  <a:srgbClr val="6600CC"/>
                </a:solidFill>
              </a:rPr>
              <a:t>ρ</a:t>
            </a:r>
            <a:r>
              <a:rPr lang="fr-FR" altLang="fr-FR" sz="2400" b="1" baseline="30000" dirty="0">
                <a:solidFill>
                  <a:srgbClr val="6600CC"/>
                </a:solidFill>
              </a:rPr>
              <a:t> </a:t>
            </a:r>
            <a:r>
              <a:rPr lang="fr-FR" altLang="fr-FR" sz="2400" b="1" dirty="0" smtClean="0">
                <a:solidFill>
                  <a:srgbClr val="6600CC"/>
                </a:solidFill>
              </a:rPr>
              <a:t> </a:t>
            </a:r>
            <a:r>
              <a:rPr lang="fr-FR" altLang="fr-FR" sz="2400" dirty="0" smtClean="0"/>
              <a:t>= 2/9 in the </a:t>
            </a:r>
            <a:r>
              <a:rPr lang="fr-FR" altLang="fr-FR" sz="2400" dirty="0"/>
              <a:t>gluon </a:t>
            </a:r>
            <a:r>
              <a:rPr lang="fr-FR" altLang="fr-FR" sz="2400" dirty="0" err="1"/>
              <a:t>sector</a:t>
            </a:r>
            <a:r>
              <a:rPr lang="fr-FR" altLang="fr-FR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18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1200" y="68471"/>
            <a:ext cx="470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ideal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800" y="838200"/>
            <a:ext cx="6151941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High </a:t>
            </a:r>
            <a:r>
              <a:rPr lang="fr-FR" sz="2800" dirty="0" err="1" smtClean="0"/>
              <a:t>beam</a:t>
            </a:r>
            <a:r>
              <a:rPr lang="fr-FR" sz="2800" dirty="0" smtClean="0"/>
              <a:t> </a:t>
            </a:r>
            <a:r>
              <a:rPr lang="fr-FR" sz="2800" dirty="0" err="1" smtClean="0"/>
              <a:t>energy</a:t>
            </a:r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     </a:t>
            </a:r>
            <a:r>
              <a:rPr lang="fr-FR" sz="2800" dirty="0"/>
              <a:t>	</a:t>
            </a:r>
            <a:r>
              <a:rPr lang="fr-FR" sz="2000" dirty="0" err="1" smtClean="0"/>
              <a:t>ensure</a:t>
            </a:r>
            <a:r>
              <a:rPr lang="fr-FR" sz="2000" dirty="0" smtClean="0"/>
              <a:t> hard </a:t>
            </a:r>
            <a:r>
              <a:rPr lang="fr-FR" sz="2000" dirty="0" err="1" smtClean="0"/>
              <a:t>regime</a:t>
            </a:r>
            <a:r>
              <a:rPr lang="fr-FR" sz="2000" dirty="0"/>
              <a:t> </a:t>
            </a:r>
            <a:r>
              <a:rPr lang="fr-FR" sz="2000" dirty="0" smtClean="0"/>
              <a:t> and large </a:t>
            </a:r>
            <a:r>
              <a:rPr lang="fr-FR" sz="2000" dirty="0" err="1" smtClean="0"/>
              <a:t>kinematic</a:t>
            </a:r>
            <a:r>
              <a:rPr lang="fr-FR" sz="2000" dirty="0" smtClean="0"/>
              <a:t> </a:t>
            </a:r>
            <a:r>
              <a:rPr lang="fr-FR" sz="2000" dirty="0" err="1" smtClean="0"/>
              <a:t>domain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      </a:t>
            </a:r>
            <a:r>
              <a:rPr lang="fr-FR" sz="2000" b="1" dirty="0" err="1" smtClean="0"/>
              <a:t>polarized</a:t>
            </a:r>
            <a:r>
              <a:rPr lang="fr-FR" sz="2000" dirty="0" smtClean="0"/>
              <a:t>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	</a:t>
            </a:r>
            <a:r>
              <a:rPr lang="fr-FR" sz="2000" dirty="0" err="1" smtClean="0"/>
              <a:t>availability</a:t>
            </a:r>
            <a:r>
              <a:rPr lang="fr-FR" sz="2000" dirty="0" smtClean="0"/>
              <a:t> of </a:t>
            </a:r>
            <a:r>
              <a:rPr lang="fr-FR" sz="2000" b="1" dirty="0" smtClean="0"/>
              <a:t>positive </a:t>
            </a:r>
            <a:r>
              <a:rPr lang="fr-FR" sz="2000" dirty="0" smtClean="0"/>
              <a:t>and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negative</a:t>
            </a:r>
            <a:r>
              <a:rPr lang="fr-FR" sz="2000" b="1" dirty="0" smtClean="0"/>
              <a:t> </a:t>
            </a:r>
            <a:r>
              <a:rPr lang="fr-FR" sz="2000" dirty="0" smtClean="0"/>
              <a:t>leptons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variable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for: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L/T </a:t>
            </a:r>
            <a:r>
              <a:rPr lang="fr-FR" sz="2000" dirty="0" err="1" smtClean="0"/>
              <a:t>separation</a:t>
            </a:r>
            <a:r>
              <a:rPr lang="fr-FR" sz="2000" dirty="0" smtClean="0"/>
              <a:t> for pseudo </a:t>
            </a:r>
            <a:r>
              <a:rPr lang="fr-FR" sz="2000" dirty="0" err="1" smtClean="0"/>
              <a:t>scalar</a:t>
            </a:r>
            <a:r>
              <a:rPr lang="fr-FR" sz="2000" dirty="0" smtClean="0"/>
              <a:t> </a:t>
            </a:r>
            <a:r>
              <a:rPr lang="fr-FR" sz="2000" dirty="0" err="1" smtClean="0"/>
              <a:t>prod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	        </a:t>
            </a:r>
            <a:r>
              <a:rPr lang="fr-FR" sz="2000" dirty="0" smtClean="0">
                <a:sym typeface="Symbol"/>
              </a:rPr>
              <a:t> </a:t>
            </a:r>
            <a:r>
              <a:rPr lang="fr-FR" sz="2000" dirty="0" err="1" smtClean="0">
                <a:sym typeface="Symbol"/>
              </a:rPr>
              <a:t>separation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smtClean="0"/>
              <a:t>for  DVCS</a:t>
            </a:r>
            <a:r>
              <a:rPr lang="fr-FR" sz="2000" baseline="30000" dirty="0" smtClean="0"/>
              <a:t>2  </a:t>
            </a:r>
            <a:r>
              <a:rPr lang="fr-FR" sz="2000" dirty="0" smtClean="0"/>
              <a:t>and </a:t>
            </a:r>
            <a:r>
              <a:rPr lang="fr-FR" sz="2000" baseline="30000" dirty="0" smtClean="0"/>
              <a:t> </a:t>
            </a:r>
            <a:r>
              <a:rPr lang="fr-FR" sz="2000" dirty="0" err="1" smtClean="0"/>
              <a:t>Interf</a:t>
            </a:r>
            <a:r>
              <a:rPr lang="fr-FR" sz="2000" dirty="0" smtClean="0"/>
              <a:t> DVCS</a:t>
            </a:r>
            <a:r>
              <a:rPr lang="fr-FR" sz="2000" baseline="30000" dirty="0" smtClean="0"/>
              <a:t> </a:t>
            </a:r>
          </a:p>
          <a:p>
            <a:endParaRPr lang="fr-FR" sz="1400" dirty="0"/>
          </a:p>
          <a:p>
            <a:r>
              <a:rPr lang="fr-FR" sz="2800" dirty="0" smtClean="0">
                <a:sym typeface="Symbol"/>
              </a:rPr>
              <a:t>H</a:t>
            </a:r>
            <a:r>
              <a:rPr lang="fr-FR" sz="2800" baseline="-25000" dirty="0" smtClean="0">
                <a:sym typeface="Symbol"/>
              </a:rPr>
              <a:t>2</a:t>
            </a:r>
            <a:r>
              <a:rPr lang="fr-FR" sz="2800" dirty="0" smtClean="0">
                <a:sym typeface="Symbol"/>
              </a:rPr>
              <a:t>, D</a:t>
            </a:r>
            <a:r>
              <a:rPr lang="fr-FR" sz="2800" baseline="-25000" dirty="0" smtClean="0">
                <a:sym typeface="Symbol"/>
              </a:rPr>
              <a:t>2</a:t>
            </a:r>
            <a:r>
              <a:rPr lang="fr-FR" sz="2800" dirty="0" smtClean="0">
                <a:sym typeface="Symbol"/>
              </a:rPr>
              <a:t>, Long. Pol.,  </a:t>
            </a:r>
            <a:r>
              <a:rPr lang="fr-FR" sz="2800" dirty="0" err="1" smtClean="0">
                <a:sym typeface="Symbol"/>
              </a:rPr>
              <a:t>Transv</a:t>
            </a:r>
            <a:r>
              <a:rPr lang="fr-FR" sz="2800" dirty="0" smtClean="0">
                <a:sym typeface="Symbol"/>
              </a:rPr>
              <a:t>. Pol. </a:t>
            </a:r>
            <a:r>
              <a:rPr lang="fr-FR" sz="2800" dirty="0">
                <a:sym typeface="Symbol"/>
              </a:rPr>
              <a:t>Target </a:t>
            </a:r>
            <a:endParaRPr lang="fr-FR" sz="2800" dirty="0" smtClean="0">
              <a:sym typeface="Symbol"/>
            </a:endParaRPr>
          </a:p>
          <a:p>
            <a:endParaRPr lang="fr-FR" sz="1400" dirty="0">
              <a:sym typeface="Symbol"/>
            </a:endParaRPr>
          </a:p>
          <a:p>
            <a:r>
              <a:rPr lang="fr-FR" sz="3600" dirty="0"/>
              <a:t>High </a:t>
            </a:r>
            <a:r>
              <a:rPr lang="fr-FR" sz="3600" dirty="0" err="1"/>
              <a:t>luminosity</a:t>
            </a:r>
            <a:endParaRPr lang="fr-FR" sz="3600" dirty="0"/>
          </a:p>
          <a:p>
            <a:r>
              <a:rPr lang="fr-FR" sz="2000" dirty="0"/>
              <a:t>	</a:t>
            </a:r>
            <a:r>
              <a:rPr lang="fr-FR" sz="2000" dirty="0" err="1"/>
              <a:t>small</a:t>
            </a:r>
            <a:r>
              <a:rPr lang="fr-FR" sz="2000" dirty="0"/>
              <a:t> cross  section</a:t>
            </a:r>
          </a:p>
          <a:p>
            <a:r>
              <a:rPr lang="fr-FR" sz="2000" dirty="0"/>
              <a:t>	</a:t>
            </a:r>
            <a:r>
              <a:rPr lang="fr-FR" sz="2000" dirty="0" err="1"/>
              <a:t>fully</a:t>
            </a:r>
            <a:r>
              <a:rPr lang="fr-FR" sz="2000" dirty="0"/>
              <a:t> </a:t>
            </a:r>
            <a:r>
              <a:rPr lang="fr-FR" sz="2000" dirty="0" err="1"/>
              <a:t>differential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(</a:t>
            </a:r>
            <a:r>
              <a:rPr lang="fr-FR" sz="2000" dirty="0" err="1"/>
              <a:t>x</a:t>
            </a:r>
            <a:r>
              <a:rPr lang="fr-FR" sz="2000" baseline="-25000" dirty="0" err="1"/>
              <a:t>B</a:t>
            </a:r>
            <a:r>
              <a:rPr lang="fr-FR" sz="2000" dirty="0"/>
              <a:t>, Q</a:t>
            </a:r>
            <a:r>
              <a:rPr lang="fr-FR" sz="2000" baseline="30000" dirty="0"/>
              <a:t>2</a:t>
            </a:r>
            <a:r>
              <a:rPr lang="fr-FR" sz="2000" dirty="0"/>
              <a:t>, t, </a:t>
            </a:r>
            <a:r>
              <a:rPr lang="fr-FR" sz="2000" dirty="0">
                <a:sym typeface="Symbol"/>
              </a:rPr>
              <a:t></a:t>
            </a:r>
            <a:r>
              <a:rPr lang="fr-FR" sz="2000" dirty="0" smtClean="0">
                <a:sym typeface="Symbol"/>
              </a:rPr>
              <a:t>)</a:t>
            </a:r>
            <a:endParaRPr lang="fr-FR" sz="2000" dirty="0" smtClean="0"/>
          </a:p>
          <a:p>
            <a:endParaRPr lang="fr-FR" sz="1400" dirty="0"/>
          </a:p>
          <a:p>
            <a:r>
              <a:rPr lang="fr-FR" sz="2800" dirty="0" err="1" smtClean="0"/>
              <a:t>Hermetic</a:t>
            </a:r>
            <a:r>
              <a:rPr lang="fr-FR" sz="2800" dirty="0" smtClean="0"/>
              <a:t> detectors </a:t>
            </a:r>
          </a:p>
          <a:p>
            <a:r>
              <a:rPr lang="fr-FR" sz="2000" dirty="0"/>
              <a:t>	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ensure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exclusivity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486400" y="6258580"/>
            <a:ext cx="354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b</a:t>
            </a:r>
            <a:r>
              <a:rPr lang="fr-FR" sz="2800" i="1" dirty="0" smtClean="0"/>
              <a:t>ut </a:t>
            </a:r>
            <a:r>
              <a:rPr lang="fr-FR" sz="2800" i="1" dirty="0" err="1" smtClean="0"/>
              <a:t>does</a:t>
            </a:r>
            <a:r>
              <a:rPr lang="fr-FR" sz="2800" i="1" dirty="0" smtClean="0"/>
              <a:t> not </a:t>
            </a:r>
            <a:r>
              <a:rPr lang="fr-FR" sz="2800" i="1" dirty="0" err="1" smtClean="0"/>
              <a:t>exist</a:t>
            </a:r>
            <a:r>
              <a:rPr lang="fr-FR" sz="2800" i="1" dirty="0" smtClean="0"/>
              <a:t> (</a:t>
            </a:r>
            <a:r>
              <a:rPr lang="fr-FR" sz="2800" i="1" dirty="0" err="1" smtClean="0"/>
              <a:t>yet</a:t>
            </a:r>
            <a:r>
              <a:rPr lang="fr-FR" sz="2800" i="1" dirty="0" smtClean="0"/>
              <a:t>)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3550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5400" y="68471"/>
            <a:ext cx="7128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future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82" y="852494"/>
            <a:ext cx="4319293" cy="27382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44" y="1102780"/>
            <a:ext cx="720090" cy="5334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81200" y="1369480"/>
            <a:ext cx="270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err="1" smtClean="0"/>
              <a:t>Unpolarised</a:t>
            </a:r>
            <a:r>
              <a:rPr lang="fr-FR" dirty="0" smtClean="0"/>
              <a:t> 920 </a:t>
            </a:r>
            <a:r>
              <a:rPr lang="fr-FR" dirty="0" err="1" smtClean="0"/>
              <a:t>GeV</a:t>
            </a:r>
            <a:r>
              <a:rPr lang="fr-FR" dirty="0" smtClean="0"/>
              <a:t> p</a:t>
            </a:r>
          </a:p>
          <a:p>
            <a:r>
              <a:rPr lang="fr-FR" dirty="0" smtClean="0">
                <a:sym typeface="Symbol"/>
              </a:rPr>
              <a:t> Full </a:t>
            </a:r>
            <a:r>
              <a:rPr lang="fr-FR" dirty="0" err="1" smtClean="0">
                <a:sym typeface="Symbol"/>
              </a:rPr>
              <a:t>event</a:t>
            </a:r>
            <a:r>
              <a:rPr lang="fr-FR" dirty="0" smtClean="0">
                <a:sym typeface="Symbol"/>
              </a:rPr>
              <a:t> reconstruction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00600" y="8382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HERA till 2007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76200" y="762000"/>
            <a:ext cx="489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Collider</a:t>
            </a:r>
            <a:r>
              <a:rPr lang="fr-FR" sz="2800" dirty="0" smtClean="0"/>
              <a:t> mode e-p </a:t>
            </a:r>
            <a:r>
              <a:rPr lang="fr-FR" sz="2000" dirty="0" err="1" smtClean="0"/>
              <a:t>forward</a:t>
            </a:r>
            <a:r>
              <a:rPr lang="fr-FR" sz="2000" dirty="0" smtClean="0"/>
              <a:t> </a:t>
            </a:r>
            <a:r>
              <a:rPr lang="fr-FR" sz="2000" dirty="0" err="1" smtClean="0"/>
              <a:t>fast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pic>
        <p:nvPicPr>
          <p:cNvPr id="33" name="Picture 8" descr="zeus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" y="128316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727365"/>
            <a:ext cx="1209675" cy="881063"/>
          </a:xfrm>
          <a:prstGeom prst="rect">
            <a:avLst/>
          </a:prstGeom>
        </p:spPr>
      </p:pic>
      <p:pic>
        <p:nvPicPr>
          <p:cNvPr id="34" name="Picture 8" descr="zeus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73689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5400" y="68471"/>
            <a:ext cx="7128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future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82" y="852494"/>
            <a:ext cx="4319293" cy="27382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9178" r="14529" b="14861"/>
          <a:stretch/>
        </p:blipFill>
        <p:spPr>
          <a:xfrm>
            <a:off x="8607304" y="1822136"/>
            <a:ext cx="501124" cy="4280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44" y="1102780"/>
            <a:ext cx="720090" cy="533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9707"/>
            <a:ext cx="1028700" cy="762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81200" y="1369480"/>
            <a:ext cx="270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err="1" smtClean="0"/>
              <a:t>Unpolarised</a:t>
            </a:r>
            <a:r>
              <a:rPr lang="fr-FR" dirty="0" smtClean="0"/>
              <a:t> 920 </a:t>
            </a:r>
            <a:r>
              <a:rPr lang="fr-FR" dirty="0" err="1" smtClean="0"/>
              <a:t>GeV</a:t>
            </a:r>
            <a:r>
              <a:rPr lang="fr-FR" dirty="0" smtClean="0"/>
              <a:t> p</a:t>
            </a:r>
          </a:p>
          <a:p>
            <a:r>
              <a:rPr lang="fr-FR" dirty="0" smtClean="0">
                <a:sym typeface="Symbol"/>
              </a:rPr>
              <a:t> Full </a:t>
            </a:r>
            <a:r>
              <a:rPr lang="fr-FR" dirty="0" err="1" smtClean="0">
                <a:sym typeface="Symbol"/>
              </a:rPr>
              <a:t>event</a:t>
            </a:r>
            <a:r>
              <a:rPr lang="fr-FR" dirty="0" smtClean="0">
                <a:sym typeface="Symbol"/>
              </a:rPr>
              <a:t> reconstruction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00600" y="8382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HERA till 2007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590800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Fixed</a:t>
            </a:r>
            <a:r>
              <a:rPr lang="fr-FR" sz="2800" dirty="0" smtClean="0"/>
              <a:t>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mode </a:t>
            </a:r>
            <a:r>
              <a:rPr lang="fr-FR" sz="2000" dirty="0" smtClean="0"/>
              <a:t>slow </a:t>
            </a:r>
            <a:r>
              <a:rPr lang="fr-FR" sz="2000" dirty="0" err="1" smtClean="0"/>
              <a:t>recoil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-76200" y="762000"/>
            <a:ext cx="489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Collider</a:t>
            </a:r>
            <a:r>
              <a:rPr lang="fr-FR" sz="2800" dirty="0" smtClean="0"/>
              <a:t> mode e-p </a:t>
            </a:r>
            <a:r>
              <a:rPr lang="fr-FR" sz="2000" dirty="0" err="1" smtClean="0"/>
              <a:t>forward</a:t>
            </a:r>
            <a:r>
              <a:rPr lang="fr-FR" sz="2000" dirty="0" smtClean="0"/>
              <a:t> </a:t>
            </a:r>
            <a:r>
              <a:rPr lang="fr-FR" sz="2000" dirty="0" err="1" smtClean="0"/>
              <a:t>fast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569026" y="3124200"/>
            <a:ext cx="318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smtClean="0"/>
              <a:t>Long, Trans </a:t>
            </a:r>
            <a:r>
              <a:rPr lang="fr-FR" dirty="0" err="1" smtClean="0"/>
              <a:t>polarised</a:t>
            </a:r>
            <a:r>
              <a:rPr lang="fr-FR" dirty="0" smtClean="0"/>
              <a:t> p, d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err="1" smtClean="0">
                <a:sym typeface="Symbol"/>
              </a:rPr>
              <a:t>Missing</a:t>
            </a:r>
            <a:r>
              <a:rPr lang="fr-FR" dirty="0" smtClean="0">
                <a:sym typeface="Symbol"/>
              </a:rPr>
              <a:t> mass technique</a:t>
            </a:r>
          </a:p>
          <a:p>
            <a:r>
              <a:rPr lang="fr-FR" dirty="0" smtClean="0">
                <a:sym typeface="Symbol"/>
              </a:rPr>
              <a:t>2006-07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recoil</a:t>
            </a:r>
            <a:r>
              <a:rPr lang="fr-FR" dirty="0" smtClean="0">
                <a:sym typeface="Symbol"/>
              </a:rPr>
              <a:t> detector</a:t>
            </a:r>
            <a:endParaRPr lang="fr-FR" dirty="0"/>
          </a:p>
        </p:txBody>
      </p:sp>
      <p:pic>
        <p:nvPicPr>
          <p:cNvPr id="33" name="Picture 8" descr="zeus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" y="128316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727365"/>
            <a:ext cx="1209675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5400" y="68471"/>
            <a:ext cx="7128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future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82" y="852494"/>
            <a:ext cx="4319293" cy="27382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9178" r="14529" b="14861"/>
          <a:stretch/>
        </p:blipFill>
        <p:spPr>
          <a:xfrm>
            <a:off x="8607304" y="1822136"/>
            <a:ext cx="501124" cy="4280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44" y="1102780"/>
            <a:ext cx="720090" cy="533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9707"/>
            <a:ext cx="1028700" cy="762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81200" y="1369480"/>
            <a:ext cx="270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err="1" smtClean="0"/>
              <a:t>Unpolarised</a:t>
            </a:r>
            <a:r>
              <a:rPr lang="fr-FR" dirty="0" smtClean="0"/>
              <a:t> 920 </a:t>
            </a:r>
            <a:r>
              <a:rPr lang="fr-FR" dirty="0" err="1" smtClean="0"/>
              <a:t>GeV</a:t>
            </a:r>
            <a:r>
              <a:rPr lang="fr-FR" dirty="0" smtClean="0"/>
              <a:t> p</a:t>
            </a:r>
          </a:p>
          <a:p>
            <a:r>
              <a:rPr lang="fr-FR" dirty="0" smtClean="0">
                <a:sym typeface="Symbol"/>
              </a:rPr>
              <a:t> Full </a:t>
            </a:r>
            <a:r>
              <a:rPr lang="fr-FR" dirty="0" err="1" smtClean="0">
                <a:sym typeface="Symbol"/>
              </a:rPr>
              <a:t>event</a:t>
            </a:r>
            <a:r>
              <a:rPr lang="fr-FR" dirty="0" smtClean="0">
                <a:sym typeface="Symbol"/>
              </a:rPr>
              <a:t> reconstruction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00600" y="8382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HERA till 2007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590800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Fixed</a:t>
            </a:r>
            <a:r>
              <a:rPr lang="fr-FR" sz="2800" dirty="0" smtClean="0"/>
              <a:t>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mode </a:t>
            </a:r>
            <a:r>
              <a:rPr lang="fr-FR" sz="2000" dirty="0" smtClean="0"/>
              <a:t>slow </a:t>
            </a:r>
            <a:r>
              <a:rPr lang="fr-FR" sz="2000" dirty="0" err="1" smtClean="0"/>
              <a:t>recoil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-76200" y="762000"/>
            <a:ext cx="489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Collider</a:t>
            </a:r>
            <a:r>
              <a:rPr lang="fr-FR" sz="2800" dirty="0" smtClean="0"/>
              <a:t> mode e-p </a:t>
            </a:r>
            <a:r>
              <a:rPr lang="fr-FR" sz="2000" dirty="0" err="1" smtClean="0"/>
              <a:t>forward</a:t>
            </a:r>
            <a:r>
              <a:rPr lang="fr-FR" sz="2000" dirty="0" smtClean="0"/>
              <a:t> </a:t>
            </a:r>
            <a:r>
              <a:rPr lang="fr-FR" sz="2000" dirty="0" err="1" smtClean="0"/>
              <a:t>fast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569026" y="3124200"/>
            <a:ext cx="318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smtClean="0"/>
              <a:t>Long, Trans </a:t>
            </a:r>
            <a:r>
              <a:rPr lang="fr-FR" dirty="0" err="1" smtClean="0"/>
              <a:t>polarised</a:t>
            </a:r>
            <a:r>
              <a:rPr lang="fr-FR" dirty="0" smtClean="0"/>
              <a:t> p, d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err="1" smtClean="0">
                <a:sym typeface="Symbol"/>
              </a:rPr>
              <a:t>Missing</a:t>
            </a:r>
            <a:r>
              <a:rPr lang="fr-FR" dirty="0" smtClean="0">
                <a:sym typeface="Symbol"/>
              </a:rPr>
              <a:t> mass technique</a:t>
            </a:r>
          </a:p>
          <a:p>
            <a:r>
              <a:rPr lang="fr-FR" dirty="0" smtClean="0">
                <a:sym typeface="Symbol"/>
              </a:rPr>
              <a:t>2006-07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recoil</a:t>
            </a:r>
            <a:r>
              <a:rPr lang="fr-FR" dirty="0" smtClean="0">
                <a:sym typeface="Symbol"/>
              </a:rPr>
              <a:t> detector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89" y="2050442"/>
            <a:ext cx="2667000" cy="28575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693016" y="2209800"/>
            <a:ext cx="84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CEBAF</a:t>
            </a:r>
          </a:p>
          <a:p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b="1" dirty="0" smtClean="0">
                <a:solidFill>
                  <a:schemeClr val="bg1"/>
                </a:solidFill>
              </a:rPr>
              <a:t>t </a:t>
            </a:r>
            <a:r>
              <a:rPr lang="fr-FR" b="1" dirty="0" err="1" smtClean="0">
                <a:solidFill>
                  <a:schemeClr val="bg1"/>
                </a:solidFill>
              </a:rPr>
              <a:t>JLab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2" y="4486870"/>
            <a:ext cx="971550" cy="9553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89" y="4930802"/>
            <a:ext cx="2743200" cy="17830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324"/>
          <a:stretch/>
        </p:blipFill>
        <p:spPr>
          <a:xfrm>
            <a:off x="7162800" y="4937760"/>
            <a:ext cx="2030467" cy="1767840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97632" y="4338432"/>
            <a:ext cx="914400" cy="554645"/>
            <a:chOff x="3124200" y="2313477"/>
            <a:chExt cx="914400" cy="554645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3124200" y="2313477"/>
              <a:ext cx="914400" cy="554645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242204" y="240613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solidFill>
                    <a:schemeClr val="bg1"/>
                  </a:solidFill>
                </a:rPr>
                <a:t>HallA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762000" y="5029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CLAS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47452" y="4486870"/>
            <a:ext cx="372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lumi</a:t>
            </a:r>
            <a:r>
              <a:rPr lang="fr-FR" dirty="0" smtClean="0"/>
              <a:t>, </a:t>
            </a:r>
            <a:r>
              <a:rPr lang="fr-FR" dirty="0" err="1" smtClean="0"/>
              <a:t>highly</a:t>
            </a:r>
            <a:r>
              <a:rPr lang="fr-FR" dirty="0" smtClean="0"/>
              <a:t> polar.  6 &amp; </a:t>
            </a:r>
            <a:r>
              <a:rPr lang="fr-FR" b="1" dirty="0" smtClean="0">
                <a:solidFill>
                  <a:srgbClr val="0000CC"/>
                </a:solidFill>
              </a:rPr>
              <a:t>12 </a:t>
            </a:r>
            <a:r>
              <a:rPr lang="fr-FR" b="1" dirty="0" err="1" smtClean="0">
                <a:solidFill>
                  <a:srgbClr val="0000CC"/>
                </a:solidFill>
              </a:rPr>
              <a:t>GeV</a:t>
            </a:r>
            <a:r>
              <a:rPr lang="fr-FR" b="1" dirty="0" smtClean="0">
                <a:solidFill>
                  <a:srgbClr val="0000CC"/>
                </a:solidFill>
              </a:rPr>
              <a:t> e-</a:t>
            </a:r>
          </a:p>
          <a:p>
            <a:r>
              <a:rPr lang="fr-FR" dirty="0" smtClean="0"/>
              <a:t>Long, (Trans) </a:t>
            </a:r>
            <a:r>
              <a:rPr lang="fr-FR" dirty="0" err="1" smtClean="0"/>
              <a:t>polarised</a:t>
            </a:r>
            <a:r>
              <a:rPr lang="fr-FR" dirty="0" smtClean="0"/>
              <a:t> p, d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err="1" smtClean="0">
                <a:sym typeface="Symbol"/>
              </a:rPr>
              <a:t>Missing</a:t>
            </a:r>
            <a:r>
              <a:rPr lang="fr-FR" dirty="0" smtClean="0">
                <a:sym typeface="Symbol"/>
              </a:rPr>
              <a:t> mass technique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7052147" y="5474732"/>
            <a:ext cx="263053" cy="2469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67797" y="5498068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HallA</a:t>
            </a:r>
            <a:r>
              <a:rPr lang="fr-FR" dirty="0" smtClean="0"/>
              <a:t>                                   </a:t>
            </a:r>
            <a:r>
              <a:rPr lang="fr-FR" b="1" dirty="0" smtClean="0">
                <a:solidFill>
                  <a:schemeClr val="bg1"/>
                </a:solidFill>
              </a:rPr>
              <a:t>CLAS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3" name="Picture 8" descr="zeu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" y="128316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727365"/>
            <a:ext cx="1209675" cy="88106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953000" y="6553200"/>
            <a:ext cx="420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Spectrometer</a:t>
            </a:r>
            <a:r>
              <a:rPr lang="fr-FR" dirty="0" smtClean="0"/>
              <a:t>               large </a:t>
            </a:r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det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5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5400" y="68471"/>
            <a:ext cx="7128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future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82" y="852494"/>
            <a:ext cx="4319293" cy="27382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9178" r="14529" b="14861"/>
          <a:stretch/>
        </p:blipFill>
        <p:spPr>
          <a:xfrm>
            <a:off x="8607304" y="1822136"/>
            <a:ext cx="501124" cy="4280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44" y="1102780"/>
            <a:ext cx="720090" cy="533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9707"/>
            <a:ext cx="1028700" cy="762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81200" y="1369480"/>
            <a:ext cx="270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err="1" smtClean="0"/>
              <a:t>Unpolarised</a:t>
            </a:r>
            <a:r>
              <a:rPr lang="fr-FR" dirty="0" smtClean="0"/>
              <a:t> 920 </a:t>
            </a:r>
            <a:r>
              <a:rPr lang="fr-FR" dirty="0" err="1" smtClean="0"/>
              <a:t>GeV</a:t>
            </a:r>
            <a:r>
              <a:rPr lang="fr-FR" dirty="0" smtClean="0"/>
              <a:t> p</a:t>
            </a:r>
          </a:p>
          <a:p>
            <a:r>
              <a:rPr lang="fr-FR" dirty="0" smtClean="0">
                <a:sym typeface="Symbol"/>
              </a:rPr>
              <a:t> Full </a:t>
            </a:r>
            <a:r>
              <a:rPr lang="fr-FR" dirty="0" err="1" smtClean="0">
                <a:sym typeface="Symbol"/>
              </a:rPr>
              <a:t>event</a:t>
            </a:r>
            <a:r>
              <a:rPr lang="fr-FR" dirty="0" smtClean="0">
                <a:sym typeface="Symbol"/>
              </a:rPr>
              <a:t> reconstruction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00600" y="8382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HERA till 2007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590800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Fixed</a:t>
            </a:r>
            <a:r>
              <a:rPr lang="fr-FR" sz="2800" dirty="0" smtClean="0"/>
              <a:t>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mode </a:t>
            </a:r>
            <a:r>
              <a:rPr lang="fr-FR" sz="2000" dirty="0" smtClean="0"/>
              <a:t>slow </a:t>
            </a:r>
            <a:r>
              <a:rPr lang="fr-FR" sz="2000" dirty="0" err="1" smtClean="0"/>
              <a:t>recoil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-76200" y="762000"/>
            <a:ext cx="489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Collider</a:t>
            </a:r>
            <a:r>
              <a:rPr lang="fr-FR" sz="2800" dirty="0" smtClean="0"/>
              <a:t> mode e-p </a:t>
            </a:r>
            <a:r>
              <a:rPr lang="fr-FR" sz="2000" dirty="0" err="1" smtClean="0"/>
              <a:t>forward</a:t>
            </a:r>
            <a:r>
              <a:rPr lang="fr-FR" sz="2000" dirty="0" smtClean="0"/>
              <a:t> </a:t>
            </a:r>
            <a:r>
              <a:rPr lang="fr-FR" sz="2000" dirty="0" err="1" smtClean="0"/>
              <a:t>fast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569026" y="3124200"/>
            <a:ext cx="318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Polarised</a:t>
            </a:r>
            <a:r>
              <a:rPr lang="fr-FR" dirty="0" smtClean="0"/>
              <a:t> 27 </a:t>
            </a:r>
            <a:r>
              <a:rPr lang="fr-FR" dirty="0" err="1" smtClean="0"/>
              <a:t>GeV</a:t>
            </a:r>
            <a:r>
              <a:rPr lang="fr-FR" dirty="0" smtClean="0"/>
              <a:t> e-/e+</a:t>
            </a:r>
          </a:p>
          <a:p>
            <a:r>
              <a:rPr lang="fr-FR" dirty="0" smtClean="0"/>
              <a:t>Long, Trans </a:t>
            </a:r>
            <a:r>
              <a:rPr lang="fr-FR" dirty="0" err="1" smtClean="0"/>
              <a:t>polarised</a:t>
            </a:r>
            <a:r>
              <a:rPr lang="fr-FR" dirty="0" smtClean="0"/>
              <a:t> p, d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err="1" smtClean="0">
                <a:sym typeface="Symbol"/>
              </a:rPr>
              <a:t>Missing</a:t>
            </a:r>
            <a:r>
              <a:rPr lang="fr-FR" dirty="0" smtClean="0">
                <a:sym typeface="Symbol"/>
              </a:rPr>
              <a:t> mass technique</a:t>
            </a:r>
          </a:p>
          <a:p>
            <a:r>
              <a:rPr lang="fr-FR" dirty="0" smtClean="0">
                <a:sym typeface="Symbol"/>
              </a:rPr>
              <a:t>2006-07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recoil</a:t>
            </a:r>
            <a:r>
              <a:rPr lang="fr-FR" dirty="0" smtClean="0">
                <a:sym typeface="Symbol"/>
              </a:rPr>
              <a:t> detector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89" y="2050442"/>
            <a:ext cx="2667000" cy="28575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693016" y="2209800"/>
            <a:ext cx="84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CEBAF</a:t>
            </a:r>
          </a:p>
          <a:p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b="1" dirty="0" smtClean="0">
                <a:solidFill>
                  <a:schemeClr val="bg1"/>
                </a:solidFill>
              </a:rPr>
              <a:t>t </a:t>
            </a:r>
            <a:r>
              <a:rPr lang="fr-FR" b="1" dirty="0" err="1" smtClean="0">
                <a:solidFill>
                  <a:schemeClr val="bg1"/>
                </a:solidFill>
              </a:rPr>
              <a:t>JLab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2" y="4486870"/>
            <a:ext cx="971550" cy="955358"/>
          </a:xfrm>
          <a:prstGeom prst="rect">
            <a:avLst/>
          </a:prstGeom>
        </p:spPr>
      </p:pic>
      <p:pic>
        <p:nvPicPr>
          <p:cNvPr id="20" name="Picture 6" descr="compass-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471" y="5573838"/>
            <a:ext cx="1066712" cy="10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e 24"/>
          <p:cNvGrpSpPr/>
          <p:nvPr/>
        </p:nvGrpSpPr>
        <p:grpSpPr>
          <a:xfrm>
            <a:off x="97632" y="4338432"/>
            <a:ext cx="914400" cy="554645"/>
            <a:chOff x="3124200" y="2313477"/>
            <a:chExt cx="914400" cy="554645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3124200" y="2313477"/>
              <a:ext cx="914400" cy="554645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242204" y="240613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solidFill>
                    <a:schemeClr val="bg1"/>
                  </a:solidFill>
                </a:rPr>
                <a:t>HallA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762000" y="5029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CLAS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47452" y="4486870"/>
            <a:ext cx="372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lumi</a:t>
            </a:r>
            <a:r>
              <a:rPr lang="fr-FR" dirty="0" smtClean="0"/>
              <a:t>, </a:t>
            </a:r>
            <a:r>
              <a:rPr lang="fr-FR" dirty="0" err="1" smtClean="0"/>
              <a:t>highly</a:t>
            </a:r>
            <a:r>
              <a:rPr lang="fr-FR" dirty="0" smtClean="0"/>
              <a:t> polar.  6 &amp; </a:t>
            </a:r>
            <a:r>
              <a:rPr lang="fr-FR" b="1" dirty="0" smtClean="0">
                <a:solidFill>
                  <a:srgbClr val="0000CC"/>
                </a:solidFill>
              </a:rPr>
              <a:t>12 </a:t>
            </a:r>
            <a:r>
              <a:rPr lang="fr-FR" b="1" dirty="0" err="1" smtClean="0">
                <a:solidFill>
                  <a:srgbClr val="0000CC"/>
                </a:solidFill>
              </a:rPr>
              <a:t>GeV</a:t>
            </a:r>
            <a:r>
              <a:rPr lang="fr-FR" b="1" dirty="0" smtClean="0">
                <a:solidFill>
                  <a:srgbClr val="0000CC"/>
                </a:solidFill>
              </a:rPr>
              <a:t> e-</a:t>
            </a:r>
          </a:p>
          <a:p>
            <a:r>
              <a:rPr lang="fr-FR" dirty="0" smtClean="0"/>
              <a:t>Long, (Trans) </a:t>
            </a:r>
            <a:r>
              <a:rPr lang="fr-FR" dirty="0" err="1" smtClean="0"/>
              <a:t>polarised</a:t>
            </a:r>
            <a:r>
              <a:rPr lang="fr-FR" dirty="0" smtClean="0"/>
              <a:t> p, d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err="1" smtClean="0">
                <a:sym typeface="Symbol"/>
              </a:rPr>
              <a:t>Missing</a:t>
            </a:r>
            <a:r>
              <a:rPr lang="fr-FR" dirty="0" smtClean="0">
                <a:sym typeface="Symbol"/>
              </a:rPr>
              <a:t> mass technique</a:t>
            </a:r>
          </a:p>
        </p:txBody>
      </p:sp>
      <p:pic>
        <p:nvPicPr>
          <p:cNvPr id="27" name="Picture 2" descr="cern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0940" y="4267200"/>
            <a:ext cx="39130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5484908" y="52252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LHC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118564" y="58902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SPS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7153017" y="5550932"/>
            <a:ext cx="263053" cy="2469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187470" y="5305098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COMPASS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24000" y="5645529"/>
            <a:ext cx="3199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olarised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00CC"/>
                </a:solidFill>
              </a:rPr>
              <a:t>160 </a:t>
            </a:r>
            <a:r>
              <a:rPr lang="fr-FR" b="1" dirty="0" err="1" smtClean="0">
                <a:solidFill>
                  <a:srgbClr val="0000CC"/>
                </a:solidFill>
              </a:rPr>
              <a:t>GeV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fr-FR" b="1" dirty="0">
                <a:solidFill>
                  <a:srgbClr val="0000CC"/>
                </a:solidFill>
                <a:sym typeface="Symbol"/>
              </a:rPr>
              <a:t>+</a:t>
            </a:r>
            <a:r>
              <a:rPr lang="fr-FR" b="1" dirty="0" smtClean="0">
                <a:solidFill>
                  <a:srgbClr val="0000CC"/>
                </a:solidFill>
              </a:rPr>
              <a:t>/</a:t>
            </a:r>
            <a:r>
              <a:rPr lang="fr-FR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fr-FR" dirty="0">
                <a:sym typeface="Symbol"/>
              </a:rPr>
              <a:t>-</a:t>
            </a:r>
            <a:endParaRPr lang="fr-FR" dirty="0" smtClean="0"/>
          </a:p>
          <a:p>
            <a:r>
              <a:rPr lang="fr-FR" dirty="0" smtClean="0"/>
              <a:t>p </a:t>
            </a:r>
            <a:r>
              <a:rPr lang="fr-FR" dirty="0" err="1" smtClean="0"/>
              <a:t>target</a:t>
            </a:r>
            <a:r>
              <a:rPr lang="fr-FR" dirty="0" smtClean="0"/>
              <a:t>, (Trans) </a:t>
            </a:r>
            <a:r>
              <a:rPr lang="fr-FR" dirty="0" err="1" smtClean="0"/>
              <a:t>polarised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err="1">
                <a:sym typeface="Symbol"/>
              </a:rPr>
              <a:t>w</a:t>
            </a:r>
            <a:r>
              <a:rPr lang="fr-FR" dirty="0" err="1" smtClean="0">
                <a:sym typeface="Symbol"/>
              </a:rPr>
              <a:t>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recoil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detection</a:t>
            </a:r>
            <a:endParaRPr lang="fr-FR" dirty="0"/>
          </a:p>
        </p:txBody>
      </p:sp>
      <p:pic>
        <p:nvPicPr>
          <p:cNvPr id="33" name="Picture 8" descr="zeu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" y="128316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727365"/>
            <a:ext cx="1209675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1420"/>
            <a:ext cx="819340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38400" y="68471"/>
            <a:ext cx="4048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Beam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nergy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2824" y="838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Example</a:t>
            </a:r>
            <a:r>
              <a:rPr lang="fr-FR" sz="2800" dirty="0" smtClean="0"/>
              <a:t> at E</a:t>
            </a:r>
            <a:r>
              <a:rPr lang="el-GR" sz="4000" b="1" baseline="-25000" dirty="0" smtClean="0">
                <a:solidFill>
                  <a:srgbClr val="6600CC"/>
                </a:solidFill>
                <a:latin typeface="Times New Roman" pitchFamily="18" charset="0"/>
              </a:rPr>
              <a:t>ℓ</a:t>
            </a:r>
            <a:r>
              <a:rPr lang="fr-FR" sz="2800" b="1" dirty="0" smtClean="0">
                <a:solidFill>
                  <a:srgbClr val="6600CC"/>
                </a:solidFill>
                <a:latin typeface="Times New Roman" pitchFamily="18" charset="0"/>
              </a:rPr>
              <a:t>  </a:t>
            </a:r>
            <a:r>
              <a:rPr lang="fr-FR" sz="2800" dirty="0" smtClean="0"/>
              <a:t>=160 </a:t>
            </a:r>
            <a:r>
              <a:rPr lang="fr-FR" sz="2800" dirty="0" err="1" smtClean="0"/>
              <a:t>GeV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256081" y="4081612"/>
            <a:ext cx="1787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BH </a:t>
            </a:r>
            <a:r>
              <a:rPr lang="fr-FR" sz="2000" dirty="0" err="1" smtClean="0"/>
              <a:t>dominates</a:t>
            </a:r>
            <a:endParaRPr lang="fr-FR" sz="2000" dirty="0" smtClean="0"/>
          </a:p>
          <a:p>
            <a:r>
              <a:rPr lang="fr-FR" sz="2000" dirty="0" smtClean="0"/>
              <a:t>Reference </a:t>
            </a:r>
            <a:r>
              <a:rPr lang="fr-FR" sz="2000" dirty="0" err="1" smtClean="0"/>
              <a:t>yield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606704" y="4092714"/>
            <a:ext cx="2413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Access to DVCS </a:t>
            </a:r>
            <a:r>
              <a:rPr lang="fr-FR" sz="2000" dirty="0" err="1" smtClean="0"/>
              <a:t>ampl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Via </a:t>
            </a:r>
            <a:r>
              <a:rPr lang="fr-FR" sz="2000" dirty="0" err="1" smtClean="0"/>
              <a:t>interference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00800" y="4081612"/>
            <a:ext cx="1897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DVCS </a:t>
            </a:r>
            <a:r>
              <a:rPr lang="fr-FR" sz="2000" dirty="0" err="1" smtClean="0"/>
              <a:t>dominates</a:t>
            </a:r>
            <a:endParaRPr lang="fr-FR" sz="2000" dirty="0" smtClean="0"/>
          </a:p>
          <a:p>
            <a:r>
              <a:rPr lang="fr-FR" sz="2000" dirty="0" err="1" smtClean="0"/>
              <a:t>Study</a:t>
            </a:r>
            <a:r>
              <a:rPr lang="fr-FR" sz="2000" dirty="0" smtClean="0"/>
              <a:t> of d</a:t>
            </a:r>
            <a:r>
              <a:rPr lang="fr-FR" sz="2000" dirty="0" smtClean="0">
                <a:sym typeface="Symbol"/>
              </a:rPr>
              <a:t>/</a:t>
            </a:r>
            <a:r>
              <a:rPr lang="fr-FR" sz="2000" dirty="0" err="1" smtClean="0">
                <a:sym typeface="Symbol"/>
              </a:rPr>
              <a:t>dt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0547" y="5282099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0000CC"/>
                </a:solidFill>
              </a:rPr>
              <a:t>E</a:t>
            </a:r>
            <a:r>
              <a:rPr lang="el-GR" sz="4000" b="1" baseline="-25000" dirty="0" smtClean="0">
                <a:solidFill>
                  <a:srgbClr val="0000CC"/>
                </a:solidFill>
                <a:latin typeface="Times New Roman" pitchFamily="18" charset="0"/>
              </a:rPr>
              <a:t>ℓ</a:t>
            </a:r>
            <a:r>
              <a:rPr lang="fr-FR" sz="4000" b="1" baseline="-25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4000" b="1" dirty="0" smtClean="0">
                <a:solidFill>
                  <a:srgbClr val="0000CC"/>
                </a:solidFill>
                <a:latin typeface="Times New Roman" pitchFamily="18" charset="0"/>
                <a:sym typeface="Wingdings 3"/>
              </a:rPr>
              <a:t></a:t>
            </a:r>
            <a:r>
              <a:rPr lang="fr-FR" sz="4000" b="1" baseline="-25000" dirty="0" smtClean="0">
                <a:solidFill>
                  <a:srgbClr val="0000CC"/>
                </a:solidFill>
                <a:latin typeface="Times New Roman" pitchFamily="18" charset="0"/>
                <a:sym typeface="Wingdings 3"/>
              </a:rPr>
              <a:t>   BH </a:t>
            </a:r>
            <a:r>
              <a:rPr lang="fr-FR" sz="4000" b="1" dirty="0" smtClean="0">
                <a:solidFill>
                  <a:srgbClr val="0000CC"/>
                </a:solidFill>
                <a:latin typeface="Times New Roman" pitchFamily="18" charset="0"/>
                <a:sym typeface="Wingdings 3"/>
              </a:rPr>
              <a:t>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29400" y="5791200"/>
            <a:ext cx="2349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DC0528"/>
                </a:solidFill>
              </a:rPr>
              <a:t>Only</a:t>
            </a:r>
            <a:r>
              <a:rPr lang="fr-FR" sz="2000" b="1" dirty="0" smtClean="0">
                <a:solidFill>
                  <a:srgbClr val="DC0528"/>
                </a:solidFill>
              </a:rPr>
              <a:t> for high </a:t>
            </a:r>
            <a:r>
              <a:rPr lang="fr-FR" sz="2000" b="1" dirty="0" err="1" smtClean="0">
                <a:solidFill>
                  <a:srgbClr val="DC0528"/>
                </a:solidFill>
              </a:rPr>
              <a:t>energy</a:t>
            </a:r>
            <a:endParaRPr lang="fr-FR" sz="2000" b="1" dirty="0" smtClean="0">
              <a:solidFill>
                <a:srgbClr val="DC0528"/>
              </a:solidFill>
            </a:endParaRPr>
          </a:p>
          <a:p>
            <a:r>
              <a:rPr lang="fr-FR" sz="2000" b="1" dirty="0" smtClean="0">
                <a:solidFill>
                  <a:srgbClr val="DC0528"/>
                </a:solidFill>
              </a:rPr>
              <a:t>      H1 &amp;  ZEUS</a:t>
            </a:r>
          </a:p>
          <a:p>
            <a:r>
              <a:rPr lang="fr-FR" sz="2000" b="1" dirty="0" smtClean="0">
                <a:solidFill>
                  <a:srgbClr val="DC0528"/>
                </a:solidFill>
              </a:rPr>
              <a:t>     COMPASS</a:t>
            </a:r>
            <a:endParaRPr lang="fr-FR" sz="2000" b="1" dirty="0">
              <a:solidFill>
                <a:srgbClr val="DC0528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15166" y="5766137"/>
            <a:ext cx="1499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DC0528"/>
                </a:solidFill>
              </a:rPr>
              <a:t>Jlab</a:t>
            </a:r>
            <a:endParaRPr lang="fr-FR" sz="2000" b="1" dirty="0" smtClean="0">
              <a:solidFill>
                <a:srgbClr val="DC0528"/>
              </a:solidFill>
            </a:endParaRPr>
          </a:p>
          <a:p>
            <a:r>
              <a:rPr lang="fr-FR" sz="2000" b="1" dirty="0" smtClean="0">
                <a:solidFill>
                  <a:srgbClr val="DC0528"/>
                </a:solidFill>
              </a:rPr>
              <a:t>HERMES, H1</a:t>
            </a:r>
          </a:p>
          <a:p>
            <a:r>
              <a:rPr lang="fr-FR" sz="2000" b="1" dirty="0" smtClean="0">
                <a:solidFill>
                  <a:srgbClr val="DC0528"/>
                </a:solidFill>
              </a:rPr>
              <a:t>COMPASS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4516224" y="4837077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107237" y="4837077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75186" y="1688068"/>
            <a:ext cx="9124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=0.01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899609" y="1688068"/>
            <a:ext cx="8915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=0.04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591869" y="1688068"/>
            <a:ext cx="77457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=0.1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883009" y="739914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rgbClr val="0000CC"/>
                </a:solidFill>
              </a:rPr>
              <a:t>x</a:t>
            </a:r>
            <a:r>
              <a:rPr lang="fr-FR" sz="4000" baseline="-25000" dirty="0" err="1" smtClean="0">
                <a:solidFill>
                  <a:srgbClr val="0000CC"/>
                </a:solidFill>
              </a:rPr>
              <a:t>B</a:t>
            </a:r>
            <a:r>
              <a:rPr lang="fr-FR" sz="4000" b="1" dirty="0">
                <a:solidFill>
                  <a:srgbClr val="0000CC"/>
                </a:solidFill>
                <a:latin typeface="Times New Roman" pitchFamily="18" charset="0"/>
                <a:sym typeface="Wingdings 3"/>
              </a:rPr>
              <a:t> </a:t>
            </a:r>
            <a:r>
              <a:rPr lang="fr-FR" sz="4000" b="1" baseline="-25000" dirty="0" smtClean="0">
                <a:solidFill>
                  <a:srgbClr val="0000CC"/>
                </a:solidFill>
                <a:latin typeface="Times New Roman" pitchFamily="18" charset="0"/>
                <a:sym typeface="Wingdings 3"/>
              </a:rPr>
              <a:t>   BH </a:t>
            </a:r>
            <a:r>
              <a:rPr lang="fr-FR" sz="4000" b="1" dirty="0">
                <a:solidFill>
                  <a:srgbClr val="0000CC"/>
                </a:solidFill>
                <a:latin typeface="Times New Roman" pitchFamily="18" charset="0"/>
                <a:sym typeface="Wingdings 3"/>
              </a:rPr>
              <a:t>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629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54229" y="44624"/>
            <a:ext cx="6510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PDFs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to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TMDs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GPDs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000" y="168658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PDF</a:t>
            </a:r>
            <a:r>
              <a:rPr lang="fr-FR" sz="28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>
                <a:sym typeface="Wingdings" panose="05000000000000000000" pitchFamily="2" charset="2"/>
              </a:rPr>
              <a:t>(</a:t>
            </a:r>
            <a:r>
              <a:rPr lang="fr-FR" sz="2800" b="1" dirty="0" smtClean="0">
                <a:solidFill>
                  <a:prstClr val="black"/>
                </a:solidFill>
                <a:latin typeface="Script MT Bold" panose="03040602040607080904" pitchFamily="66" charset="0"/>
              </a:rPr>
              <a:t>x</a:t>
            </a:r>
            <a:r>
              <a:rPr lang="fr-FR" sz="2800" b="1" dirty="0" smtClean="0">
                <a:solidFill>
                  <a:prstClr val="black"/>
                </a:solidFill>
              </a:rPr>
              <a:t>)</a:t>
            </a:r>
            <a:endParaRPr lang="fr-FR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" y="4869665"/>
            <a:ext cx="77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25963" y="6091535"/>
            <a:ext cx="13420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Times"/>
                <a:sym typeface="Symbol"/>
              </a:rPr>
              <a:t>ℓ</a:t>
            </a:r>
            <a:r>
              <a:rPr lang="fr-FR" sz="2400" b="1" dirty="0" smtClean="0">
                <a:solidFill>
                  <a:prstClr val="black"/>
                </a:solidFill>
              </a:rPr>
              <a:t>p </a:t>
            </a:r>
            <a:r>
              <a:rPr lang="fr-FR" sz="2400" b="1" dirty="0" smtClean="0">
                <a:sym typeface="Symbol" pitchFamily="18" charset="2"/>
              </a:rPr>
              <a:t> </a:t>
            </a:r>
            <a:r>
              <a:rPr lang="fr-FR" sz="2400" b="1" dirty="0">
                <a:latin typeface="Times"/>
                <a:sym typeface="Symbol"/>
              </a:rPr>
              <a:t>ℓ</a:t>
            </a:r>
            <a:r>
              <a:rPr lang="fr-FR" sz="2400" b="1" dirty="0" smtClean="0">
                <a:sym typeface="Symbol"/>
              </a:rPr>
              <a:t>’</a:t>
            </a:r>
            <a:r>
              <a:rPr lang="fr-FR" sz="2400" b="1" dirty="0" smtClean="0">
                <a:sym typeface="Symbol" pitchFamily="18" charset="2"/>
              </a:rPr>
              <a:t>X</a:t>
            </a:r>
            <a:r>
              <a:rPr lang="fr-FR" sz="2400" b="1" i="1" dirty="0" smtClean="0">
                <a:sym typeface="Symbol" pitchFamily="18" charset="2"/>
              </a:rPr>
              <a:t> </a:t>
            </a:r>
            <a:endParaRPr lang="en-GB" sz="2400" b="1" i="1" dirty="0">
              <a:sym typeface="Symbol" pitchFamily="18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1696" y="5624784"/>
            <a:ext cx="4658904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PDF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measured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Deep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Inelastic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Scattering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52600" y="68471"/>
            <a:ext cx="582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Exclusivity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4000" b="1" dirty="0" err="1">
                <a:solidFill>
                  <a:schemeClr val="bg1"/>
                </a:solidFill>
              </a:rPr>
              <a:t>ep</a:t>
            </a:r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  <a:sym typeface="Wingdings 3"/>
              </a:rPr>
              <a:t> e + </a:t>
            </a:r>
            <a:r>
              <a:rPr lang="fr-FR" sz="4000" b="1" dirty="0">
                <a:solidFill>
                  <a:schemeClr val="bg1"/>
                </a:solidFill>
                <a:sym typeface="Symbol"/>
              </a:rPr>
              <a:t>  + </a:t>
            </a:r>
            <a:r>
              <a:rPr lang="fr-FR" sz="4000" b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514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5161042" y="1733550"/>
            <a:ext cx="154455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07500" y="1334869"/>
            <a:ext cx="475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Outgoing</a:t>
            </a:r>
            <a:r>
              <a:rPr lang="fr-FR" dirty="0" smtClean="0"/>
              <a:t> proton escapes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pipe</a:t>
            </a:r>
          </a:p>
          <a:p>
            <a:r>
              <a:rPr lang="fr-FR" dirty="0" err="1" smtClean="0"/>
              <a:t>Tagged</a:t>
            </a:r>
            <a:r>
              <a:rPr lang="fr-FR" dirty="0" smtClean="0"/>
              <a:t> in </a:t>
            </a:r>
            <a:r>
              <a:rPr lang="fr-FR" dirty="0" err="1" smtClean="0"/>
              <a:t>forward</a:t>
            </a:r>
            <a:r>
              <a:rPr lang="fr-FR" dirty="0" smtClean="0"/>
              <a:t> proton </a:t>
            </a:r>
            <a:r>
              <a:rPr lang="fr-FR" dirty="0" err="1" smtClean="0"/>
              <a:t>spectrometer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05600" y="1600200"/>
            <a:ext cx="609600" cy="133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341230" y="1733550"/>
            <a:ext cx="364370" cy="323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rectangle 15"/>
          <p:cNvSpPr/>
          <p:nvPr/>
        </p:nvSpPr>
        <p:spPr>
          <a:xfrm rot="5400000">
            <a:off x="5161042" y="914400"/>
            <a:ext cx="457200" cy="4572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551"/>
            <a:ext cx="3223260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89" y="2797016"/>
            <a:ext cx="2666048" cy="30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-76200" y="762000"/>
            <a:ext cx="489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Collider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mode e-p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proton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2865" y="6248400"/>
            <a:ext cx="807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Interference</a:t>
            </a:r>
            <a:r>
              <a:rPr lang="fr-FR" sz="2400" dirty="0" smtClean="0"/>
              <a:t> </a:t>
            </a:r>
            <a:r>
              <a:rPr lang="fr-FR" sz="2400" dirty="0" err="1" smtClean="0"/>
              <a:t>term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integrated</a:t>
            </a:r>
            <a:r>
              <a:rPr lang="fr-FR" sz="2400" dirty="0" smtClean="0"/>
              <a:t> over </a:t>
            </a:r>
            <a:r>
              <a:rPr lang="fr-FR" sz="2400" dirty="0" smtClean="0">
                <a:sym typeface="Symbol"/>
              </a:rPr>
              <a:t>  </a:t>
            </a:r>
            <a:r>
              <a:rPr lang="fr-FR" sz="2400" dirty="0" smtClean="0">
                <a:sym typeface="Wingdings 3"/>
              </a:rPr>
              <a:t> pure DVCS cross section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876800" y="16118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p’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010400" y="13070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1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514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5161042" y="1733550"/>
            <a:ext cx="154455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07500" y="1334869"/>
            <a:ext cx="475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Outgoing</a:t>
            </a:r>
            <a:r>
              <a:rPr lang="fr-FR" dirty="0" smtClean="0"/>
              <a:t> proton escapes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pipe</a:t>
            </a:r>
          </a:p>
          <a:p>
            <a:r>
              <a:rPr lang="fr-FR" dirty="0" err="1" smtClean="0"/>
              <a:t>Tagged</a:t>
            </a:r>
            <a:r>
              <a:rPr lang="fr-FR" dirty="0" smtClean="0"/>
              <a:t> in </a:t>
            </a:r>
            <a:r>
              <a:rPr lang="fr-FR" dirty="0" err="1" smtClean="0"/>
              <a:t>forward</a:t>
            </a:r>
            <a:r>
              <a:rPr lang="fr-FR" dirty="0" smtClean="0"/>
              <a:t> proton </a:t>
            </a:r>
            <a:r>
              <a:rPr lang="fr-FR" dirty="0" err="1" smtClean="0"/>
              <a:t>spectrometer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05600" y="1600200"/>
            <a:ext cx="609600" cy="133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341230" y="1733550"/>
            <a:ext cx="364370" cy="323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rectangle 15"/>
          <p:cNvSpPr/>
          <p:nvPr/>
        </p:nvSpPr>
        <p:spPr>
          <a:xfrm rot="5400000">
            <a:off x="5161042" y="914400"/>
            <a:ext cx="457200" cy="4572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551"/>
            <a:ext cx="3223260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85" y="2432685"/>
            <a:ext cx="3171825" cy="379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89" y="2797016"/>
            <a:ext cx="2666048" cy="30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-76200" y="762000"/>
            <a:ext cx="489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Collider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mode e-p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proton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2865" y="6248400"/>
            <a:ext cx="807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Interference</a:t>
            </a:r>
            <a:r>
              <a:rPr lang="fr-FR" sz="2400" dirty="0" smtClean="0"/>
              <a:t> </a:t>
            </a:r>
            <a:r>
              <a:rPr lang="fr-FR" sz="2400" dirty="0" err="1" smtClean="0"/>
              <a:t>term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integrated</a:t>
            </a:r>
            <a:r>
              <a:rPr lang="fr-FR" sz="2400" dirty="0" smtClean="0"/>
              <a:t> over </a:t>
            </a:r>
            <a:r>
              <a:rPr lang="fr-FR" sz="2400" dirty="0" smtClean="0">
                <a:sym typeface="Symbol"/>
              </a:rPr>
              <a:t>  </a:t>
            </a:r>
            <a:r>
              <a:rPr lang="fr-FR" sz="2400" dirty="0" smtClean="0">
                <a:sym typeface="Wingdings 3"/>
              </a:rPr>
              <a:t> pure DVCS cross section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876800" y="16118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p’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010400" y="13070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752600" y="68471"/>
            <a:ext cx="582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Exclusivity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4000" b="1" dirty="0" err="1">
                <a:solidFill>
                  <a:schemeClr val="bg1"/>
                </a:solidFill>
              </a:rPr>
              <a:t>ep</a:t>
            </a:r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  <a:sym typeface="Wingdings 3"/>
              </a:rPr>
              <a:t> e + </a:t>
            </a:r>
            <a:r>
              <a:rPr lang="fr-FR" sz="4000" b="1" dirty="0">
                <a:solidFill>
                  <a:schemeClr val="bg1"/>
                </a:solidFill>
                <a:sym typeface="Symbol"/>
              </a:rPr>
              <a:t>  + </a:t>
            </a:r>
            <a:r>
              <a:rPr lang="fr-FR" sz="4000" b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842962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Fixed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slow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recoil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proton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9398"/>
            <a:ext cx="6248400" cy="3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05" y="1143000"/>
            <a:ext cx="822960" cy="60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67390" y="2010430"/>
            <a:ext cx="2156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"/>
                <a:sym typeface="Symbol"/>
              </a:rPr>
              <a:t>ℓ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latin typeface="Times"/>
                <a:sym typeface="Symbol"/>
              </a:rPr>
              <a:t>ℓ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 (+p’)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fr-FR" altLang="fr-FR" sz="2400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48390" y="254731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(+</a:t>
            </a:r>
            <a:r>
              <a:rPr lang="fr-FR" sz="2400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+</a:t>
            </a:r>
            <a:r>
              <a:rPr lang="fr-F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endParaRPr lang="fr-FR" altLang="fr-FR" sz="2400" baseline="300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7915" y="329886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(+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+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p’+…) </a:t>
            </a:r>
            <a:endParaRPr lang="fr-FR" altLang="fr-FR" sz="2400" baseline="30000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8203" y="3657600"/>
            <a:ext cx="16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decay</a:t>
            </a:r>
            <a:r>
              <a:rPr lang="fr-FR" dirty="0" smtClean="0">
                <a:sym typeface="Symbol"/>
              </a:rPr>
              <a:t>…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7400" y="1300818"/>
            <a:ext cx="305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ithout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52600" y="68471"/>
            <a:ext cx="582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Exclusivity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4000" b="1" dirty="0" err="1">
                <a:solidFill>
                  <a:schemeClr val="bg1"/>
                </a:solidFill>
              </a:rPr>
              <a:t>ep</a:t>
            </a:r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  <a:sym typeface="Wingdings 3"/>
              </a:rPr>
              <a:t> e + </a:t>
            </a:r>
            <a:r>
              <a:rPr lang="fr-FR" sz="4000" b="1" dirty="0">
                <a:solidFill>
                  <a:schemeClr val="bg1"/>
                </a:solidFill>
                <a:sym typeface="Symbol"/>
              </a:rPr>
              <a:t>  + </a:t>
            </a:r>
            <a:r>
              <a:rPr lang="fr-FR" sz="4000" b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842962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Fixed</a:t>
            </a:r>
            <a:r>
              <a:rPr lang="fr-FR" sz="2800" dirty="0" smtClean="0"/>
              <a:t>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mode </a:t>
            </a:r>
            <a:r>
              <a:rPr lang="fr-FR" sz="2000" dirty="0" smtClean="0"/>
              <a:t>slow </a:t>
            </a:r>
            <a:r>
              <a:rPr lang="fr-FR" sz="2000" dirty="0" err="1" smtClean="0"/>
              <a:t>recoil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9398"/>
            <a:ext cx="6248400" cy="3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05" y="1143000"/>
            <a:ext cx="822960" cy="60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67390" y="2010430"/>
            <a:ext cx="2156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"/>
                <a:sym typeface="Symbol"/>
              </a:rPr>
              <a:t>ℓ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latin typeface="Times"/>
                <a:sym typeface="Symbol"/>
              </a:rPr>
              <a:t>ℓ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 (+p’)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fr-FR" altLang="fr-FR" sz="2400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48390" y="254731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(+</a:t>
            </a:r>
            <a:r>
              <a:rPr lang="fr-FR" sz="2400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+</a:t>
            </a:r>
            <a:r>
              <a:rPr lang="fr-F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endParaRPr lang="fr-FR" altLang="fr-FR" sz="2400" baseline="300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7915" y="329886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(+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+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p’+…) </a:t>
            </a:r>
            <a:endParaRPr lang="fr-FR" altLang="fr-FR" sz="2400" baseline="300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67400" y="1300818"/>
            <a:ext cx="305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ithout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b="2714"/>
          <a:stretch/>
        </p:blipFill>
        <p:spPr bwMode="auto">
          <a:xfrm>
            <a:off x="2956560" y="3810000"/>
            <a:ext cx="4053840" cy="30095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5816179"/>
            <a:ext cx="822960" cy="6096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293798" y="5257800"/>
            <a:ext cx="263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25281" y="426720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p</a:t>
            </a:r>
            <a:r>
              <a:rPr lang="fr-FR" dirty="0" smtClean="0"/>
              <a:t> </a:t>
            </a:r>
            <a:r>
              <a:rPr lang="fr-FR" dirty="0" smtClean="0">
                <a:sym typeface="Wingdings 3"/>
              </a:rPr>
              <a:t> e + </a:t>
            </a:r>
            <a:r>
              <a:rPr lang="fr-FR" dirty="0" smtClean="0">
                <a:sym typeface="Symbol"/>
              </a:rPr>
              <a:t> (+ p +…)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324600" y="4583668"/>
            <a:ext cx="286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p</a:t>
            </a:r>
            <a:r>
              <a:rPr lang="fr-FR" dirty="0" smtClean="0"/>
              <a:t> </a:t>
            </a:r>
            <a:r>
              <a:rPr lang="fr-FR" dirty="0" smtClean="0">
                <a:sym typeface="Wingdings 3"/>
              </a:rPr>
              <a:t> e + </a:t>
            </a:r>
            <a:r>
              <a:rPr lang="fr-FR" dirty="0" smtClean="0">
                <a:sym typeface="Symbol"/>
              </a:rPr>
              <a:t> (+ p </a:t>
            </a:r>
            <a:r>
              <a:rPr lang="fr-FR" baseline="-25000" dirty="0" smtClean="0">
                <a:sym typeface="Symbol"/>
              </a:rPr>
              <a:t>in </a:t>
            </a:r>
            <a:r>
              <a:rPr lang="fr-FR" baseline="-25000" dirty="0" err="1" smtClean="0">
                <a:sym typeface="Symbol"/>
              </a:rPr>
              <a:t>acceptance</a:t>
            </a:r>
            <a:r>
              <a:rPr lang="fr-FR" baseline="-250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+…)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486400" y="48884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 3"/>
              </a:rPr>
              <a:t> e +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  + 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98230" y="4038600"/>
            <a:ext cx="1431170" cy="29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198203" y="3657600"/>
            <a:ext cx="16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decay</a:t>
            </a:r>
            <a:r>
              <a:rPr lang="fr-FR" dirty="0" smtClean="0">
                <a:sym typeface="Symbol"/>
              </a:rPr>
              <a:t>…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752600" y="68471"/>
            <a:ext cx="582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Exclusivity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4000" b="1" dirty="0" err="1">
                <a:solidFill>
                  <a:schemeClr val="bg1"/>
                </a:solidFill>
              </a:rPr>
              <a:t>ep</a:t>
            </a:r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  <a:sym typeface="Wingdings 3"/>
              </a:rPr>
              <a:t> e + </a:t>
            </a:r>
            <a:r>
              <a:rPr lang="fr-FR" sz="4000" b="1" dirty="0">
                <a:solidFill>
                  <a:schemeClr val="bg1"/>
                </a:solidFill>
                <a:sym typeface="Symbol"/>
              </a:rPr>
              <a:t>  + </a:t>
            </a:r>
            <a:r>
              <a:rPr lang="fr-FR" sz="4000" b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842962"/>
            <a:ext cx="477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Fixed</a:t>
            </a:r>
            <a:r>
              <a:rPr lang="fr-FR" sz="2800" dirty="0" smtClean="0"/>
              <a:t>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mode </a:t>
            </a:r>
            <a:r>
              <a:rPr lang="fr-FR" sz="2000" dirty="0" smtClean="0"/>
              <a:t>slow </a:t>
            </a:r>
            <a:r>
              <a:rPr lang="fr-FR" sz="2000" dirty="0" err="1" smtClean="0"/>
              <a:t>recoil</a:t>
            </a:r>
            <a:r>
              <a:rPr lang="fr-FR" sz="2000" dirty="0" smtClean="0"/>
              <a:t> proton</a:t>
            </a:r>
            <a:endParaRPr lang="fr-F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9398"/>
            <a:ext cx="6248400" cy="3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05" y="1143000"/>
            <a:ext cx="822960" cy="60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67390" y="2010430"/>
            <a:ext cx="2156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"/>
                <a:sym typeface="Symbol"/>
              </a:rPr>
              <a:t>ℓ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latin typeface="Times"/>
                <a:sym typeface="Symbol"/>
              </a:rPr>
              <a:t>ℓ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 (+p’)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fr-FR" altLang="fr-FR" sz="2400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48390" y="254731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(+</a:t>
            </a:r>
            <a:r>
              <a:rPr lang="fr-FR" sz="2400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+</a:t>
            </a:r>
            <a:r>
              <a:rPr lang="fr-F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endParaRPr lang="fr-FR" altLang="fr-FR" sz="2400" baseline="300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7915" y="329886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dirty="0">
                <a:solidFill>
                  <a:prstClr val="black"/>
                </a:solidFill>
                <a:latin typeface="Times"/>
                <a:sym typeface="Symbol"/>
              </a:rPr>
              <a:t>ℓ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’+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(+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 +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p’+…) </a:t>
            </a:r>
            <a:endParaRPr lang="fr-FR" altLang="fr-FR" sz="2400" baseline="30000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8203" y="3790176"/>
            <a:ext cx="16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decay</a:t>
            </a:r>
            <a:r>
              <a:rPr lang="fr-FR" dirty="0" smtClean="0">
                <a:sym typeface="Symbol"/>
              </a:rPr>
              <a:t>…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7400" y="1300818"/>
            <a:ext cx="290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ithout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dtector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90" y="2838450"/>
            <a:ext cx="5337810" cy="39433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7758112" y="3202142"/>
            <a:ext cx="1309687" cy="855508"/>
            <a:chOff x="3124200" y="2313477"/>
            <a:chExt cx="914400" cy="554645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3124200" y="2313477"/>
              <a:ext cx="914400" cy="554645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42204" y="240613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solidFill>
                    <a:schemeClr val="bg1"/>
                  </a:solidFill>
                </a:rPr>
                <a:t>HallA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752600" y="68471"/>
            <a:ext cx="582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Exclusivity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4000" b="1" dirty="0" err="1">
                <a:solidFill>
                  <a:schemeClr val="bg1"/>
                </a:solidFill>
              </a:rPr>
              <a:t>ep</a:t>
            </a:r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  <a:sym typeface="Wingdings 3"/>
              </a:rPr>
              <a:t> e + </a:t>
            </a:r>
            <a:r>
              <a:rPr lang="fr-FR" sz="4000" b="1" dirty="0">
                <a:solidFill>
                  <a:schemeClr val="bg1"/>
                </a:solidFill>
                <a:sym typeface="Symbol"/>
              </a:rPr>
              <a:t>  + </a:t>
            </a:r>
            <a:r>
              <a:rPr lang="fr-FR" sz="4000" b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56768" y="68471"/>
            <a:ext cx="6487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Selected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Results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(and perspectives)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200" y="1371600"/>
            <a:ext cx="662373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Cross sections </a:t>
            </a:r>
            <a:r>
              <a:rPr lang="fr-FR" sz="2400" b="1" dirty="0" err="1" smtClean="0">
                <a:solidFill>
                  <a:srgbClr val="C00000"/>
                </a:solidFill>
              </a:rPr>
              <a:t>measurements</a:t>
            </a:r>
            <a:r>
              <a:rPr lang="fr-FR" sz="2400" b="1" dirty="0" smtClean="0">
                <a:solidFill>
                  <a:srgbClr val="C00000"/>
                </a:solidFill>
              </a:rPr>
              <a:t>: </a:t>
            </a:r>
            <a:r>
              <a:rPr lang="fr-FR" sz="2400" dirty="0" smtClean="0"/>
              <a:t>DVCS and </a:t>
            </a:r>
            <a:r>
              <a:rPr lang="fr-FR" sz="2400" dirty="0" err="1" smtClean="0"/>
              <a:t>mesons</a:t>
            </a:r>
            <a:r>
              <a:rPr lang="fr-FR" sz="2400" dirty="0" smtClean="0"/>
              <a:t>  </a:t>
            </a:r>
          </a:p>
          <a:p>
            <a:endParaRPr lang="fr-FR" sz="2400" dirty="0"/>
          </a:p>
          <a:p>
            <a:pPr marL="0" lvl="1"/>
            <a:r>
              <a:rPr lang="fr-FR" sz="2400" b="1" dirty="0" err="1" smtClean="0">
                <a:solidFill>
                  <a:srgbClr val="C00000"/>
                </a:solidFill>
              </a:rPr>
              <a:t>Study</a:t>
            </a:r>
            <a:r>
              <a:rPr lang="fr-FR" sz="2400" b="1" dirty="0" smtClean="0">
                <a:solidFill>
                  <a:srgbClr val="C00000"/>
                </a:solidFill>
              </a:rPr>
              <a:t> of the GPD H </a:t>
            </a:r>
            <a:r>
              <a:rPr lang="fr-FR" sz="2400" b="1" dirty="0" err="1" smtClean="0">
                <a:solidFill>
                  <a:srgbClr val="C00000"/>
                </a:solidFill>
              </a:rPr>
              <a:t>with</a:t>
            </a:r>
            <a:r>
              <a:rPr lang="fr-FR" sz="2400" b="1" dirty="0" smtClean="0">
                <a:solidFill>
                  <a:srgbClr val="C00000"/>
                </a:solidFill>
              </a:rPr>
              <a:t> DVCS </a:t>
            </a:r>
            <a:r>
              <a:rPr lang="fr-FR" sz="2400" b="1" dirty="0">
                <a:solidFill>
                  <a:srgbClr val="C00000"/>
                </a:solidFill>
              </a:rPr>
              <a:t>on proton</a:t>
            </a:r>
            <a:r>
              <a:rPr lang="fr-FR" sz="2400" dirty="0"/>
              <a:t> </a:t>
            </a:r>
            <a:endParaRPr lang="fr-FR" sz="2400" dirty="0" smtClean="0"/>
          </a:p>
          <a:p>
            <a:pPr lvl="1"/>
            <a:r>
              <a:rPr lang="fr-FR" sz="2000" dirty="0" err="1" smtClean="0"/>
              <a:t>Beam</a:t>
            </a:r>
            <a:r>
              <a:rPr lang="fr-FR" sz="2000" dirty="0" smtClean="0"/>
              <a:t> Spin </a:t>
            </a:r>
            <a:r>
              <a:rPr lang="fr-FR" sz="2000" dirty="0" err="1" smtClean="0"/>
              <a:t>Asym</a:t>
            </a:r>
            <a:r>
              <a:rPr lang="fr-FR" sz="2000" dirty="0" smtClean="0"/>
              <a:t>: </a:t>
            </a:r>
            <a:r>
              <a:rPr lang="fr-FR" sz="2000" dirty="0" err="1" smtClean="0"/>
              <a:t>HallA</a:t>
            </a:r>
            <a:r>
              <a:rPr lang="fr-FR" sz="2000" dirty="0" smtClean="0"/>
              <a:t> – CLAS - HERMES</a:t>
            </a:r>
          </a:p>
          <a:p>
            <a:pPr lvl="1"/>
            <a:r>
              <a:rPr lang="fr-FR" sz="2000" dirty="0" err="1" smtClean="0"/>
              <a:t>Beam</a:t>
            </a:r>
            <a:r>
              <a:rPr lang="fr-FR" sz="2000" dirty="0" smtClean="0"/>
              <a:t> Charge </a:t>
            </a:r>
            <a:r>
              <a:rPr lang="fr-FR" sz="2000" dirty="0" err="1" smtClean="0"/>
              <a:t>Asym</a:t>
            </a:r>
            <a:r>
              <a:rPr lang="fr-FR" sz="2000" dirty="0" smtClean="0"/>
              <a:t>: HERMES – H1 – (COMPASS)</a:t>
            </a:r>
          </a:p>
          <a:p>
            <a:pPr lvl="1"/>
            <a:r>
              <a:rPr lang="fr-FR" sz="2000" dirty="0" smtClean="0"/>
              <a:t>Cross section </a:t>
            </a:r>
            <a:r>
              <a:rPr lang="fr-FR" sz="2000" dirty="0" err="1" smtClean="0"/>
              <a:t>diff</a:t>
            </a:r>
            <a:r>
              <a:rPr lang="fr-FR" sz="2000" dirty="0" smtClean="0"/>
              <a:t> and </a:t>
            </a:r>
            <a:r>
              <a:rPr lang="fr-FR" sz="2000" dirty="0" err="1" smtClean="0"/>
              <a:t>sum</a:t>
            </a:r>
            <a:r>
              <a:rPr lang="fr-FR" sz="2000" dirty="0" smtClean="0"/>
              <a:t>: </a:t>
            </a:r>
            <a:r>
              <a:rPr lang="fr-FR" sz="2000" dirty="0" err="1" smtClean="0"/>
              <a:t>HallA</a:t>
            </a:r>
            <a:r>
              <a:rPr lang="fr-FR" sz="2000" dirty="0" smtClean="0"/>
              <a:t> – CLAS – (COMPASS)</a:t>
            </a:r>
          </a:p>
          <a:p>
            <a:endParaRPr lang="fr-FR" sz="2400" dirty="0" smtClean="0"/>
          </a:p>
          <a:p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GPD H</a:t>
            </a: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Long. Pol. Target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Asym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cross section</a:t>
            </a:r>
          </a:p>
          <a:p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rgbClr val="C00000"/>
                </a:solidFill>
              </a:rPr>
              <a:t>Hunting</a:t>
            </a:r>
            <a:r>
              <a:rPr lang="fr-FR" sz="2400" b="1" dirty="0" smtClean="0">
                <a:solidFill>
                  <a:srgbClr val="C00000"/>
                </a:solidFill>
              </a:rPr>
              <a:t> the GPD E</a:t>
            </a:r>
            <a:endParaRPr lang="fr-FR" sz="2400" b="1" dirty="0">
              <a:solidFill>
                <a:srgbClr val="C00000"/>
              </a:solidFill>
            </a:endParaRPr>
          </a:p>
          <a:p>
            <a:pPr lvl="1"/>
            <a:r>
              <a:rPr lang="fr-FR" sz="2000" dirty="0" err="1" smtClean="0"/>
              <a:t>Beam</a:t>
            </a:r>
            <a:r>
              <a:rPr lang="fr-FR" sz="2000" dirty="0" smtClean="0"/>
              <a:t> Spin cross section on the neutron – </a:t>
            </a:r>
            <a:r>
              <a:rPr lang="fr-FR" sz="2000" dirty="0" err="1" smtClean="0"/>
              <a:t>HallA</a:t>
            </a:r>
            <a:r>
              <a:rPr lang="fr-FR" sz="2000" dirty="0" smtClean="0"/>
              <a:t> – (</a:t>
            </a:r>
            <a:r>
              <a:rPr lang="fr-FR" sz="2000" dirty="0" err="1" smtClean="0"/>
              <a:t>Jlab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err="1" smtClean="0"/>
              <a:t>Transv</a:t>
            </a:r>
            <a:r>
              <a:rPr lang="fr-FR" sz="2000" dirty="0" smtClean="0"/>
              <a:t>. Pol. Target </a:t>
            </a:r>
            <a:r>
              <a:rPr lang="fr-FR" sz="2000" dirty="0" err="1" smtClean="0"/>
              <a:t>Asym</a:t>
            </a:r>
            <a:r>
              <a:rPr lang="fr-FR" sz="2000" dirty="0" smtClean="0"/>
              <a:t> on the proton - HERMES - (</a:t>
            </a:r>
            <a:r>
              <a:rPr lang="fr-FR" sz="2000" dirty="0" err="1" smtClean="0"/>
              <a:t>JLab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                                                      </a:t>
            </a: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715000" y="3825419"/>
            <a:ext cx="34855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 </a:t>
            </a:r>
            <a:r>
              <a:rPr lang="fr-FR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</a:t>
            </a:r>
            <a:r>
              <a:rPr lang="fr-FR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endParaRPr lang="fr-FR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gluon to quark</a:t>
            </a:r>
            <a:endParaRPr lang="fr-FR" dirty="0">
              <a:solidFill>
                <a:srgbClr val="7030A0"/>
              </a:solidFill>
            </a:endParaRPr>
          </a:p>
          <a:p>
            <a:endParaRPr lang="fr-FR" dirty="0" smtClean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 smtClean="0">
              <a:solidFill>
                <a:srgbClr val="7030A0"/>
              </a:solidFill>
            </a:endParaRPr>
          </a:p>
          <a:p>
            <a:endParaRPr lang="fr-FR" dirty="0" smtClean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‘</a:t>
            </a:r>
            <a:r>
              <a:rPr lang="fr-FR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Holy</a:t>
            </a:r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grail</a:t>
            </a:r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’ for OAM</a:t>
            </a:r>
            <a:endParaRPr lang="fr-FR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77537" y="3581400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5820"/>
            <a:ext cx="8450580" cy="60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05400" y="1607820"/>
            <a:ext cx="3166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Published</a:t>
            </a:r>
            <a:r>
              <a:rPr lang="fr-FR" sz="2800" b="1" dirty="0" smtClean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 Data for DVCS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     </a:t>
            </a:r>
            <a:r>
              <a:rPr lang="fr-FR" sz="2800" b="1" dirty="0" err="1" smtClean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Since</a:t>
            </a:r>
            <a:r>
              <a:rPr lang="fr-FR" sz="2800" b="1" dirty="0" smtClean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 2 PRL in 2001</a:t>
            </a:r>
            <a:endParaRPr lang="fr-FR" sz="2800" b="1" dirty="0">
              <a:solidFill>
                <a:srgbClr val="FF0000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84978" y="68471"/>
            <a:ext cx="2953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DVCS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Results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88460" y="5648980"/>
            <a:ext cx="737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Gluons                                  </a:t>
            </a:r>
            <a:r>
              <a:rPr lang="fr-FR" sz="2800" dirty="0" err="1" smtClean="0"/>
              <a:t>sea</a:t>
            </a:r>
            <a:r>
              <a:rPr lang="fr-FR" sz="2800" dirty="0" smtClean="0"/>
              <a:t>      valence quarks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627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529721"/>
            <a:ext cx="7338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Meson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photon Cross sections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62258" y="94079"/>
            <a:ext cx="7338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Meson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photon Cross sections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200" y="2224088"/>
            <a:ext cx="1898650" cy="2047875"/>
            <a:chOff x="288" y="1056"/>
            <a:chExt cx="1196" cy="129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88" y="1056"/>
              <a:ext cx="1196" cy="879"/>
              <a:chOff x="288" y="1056"/>
              <a:chExt cx="1196" cy="879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056"/>
                <a:ext cx="1196" cy="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864" y="1440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fr-FR">
                    <a:latin typeface="Comic Sans MS" pitchFamily="66" charset="0"/>
                  </a:rPr>
                  <a:t>IP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24" y="2016"/>
              <a:ext cx="720" cy="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2800" b="1" dirty="0">
                  <a:solidFill>
                    <a:schemeClr val="accent2"/>
                  </a:solidFill>
                </a:rPr>
                <a:t>‘soft’</a:t>
              </a:r>
            </a:p>
          </p:txBody>
        </p:sp>
      </p:grp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97982"/>
              </p:ext>
            </p:extLst>
          </p:nvPr>
        </p:nvGraphicFramePr>
        <p:xfrm>
          <a:off x="3048000" y="2057400"/>
          <a:ext cx="1981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משוואה" r:id="rId4" imgW="799920" imgH="228600" progId="Equation.3">
                  <p:embed/>
                </p:oleObj>
              </mc:Choice>
              <mc:Fallback>
                <p:oleObj name="משוואה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7400"/>
                        <a:ext cx="1981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5419725" y="2286000"/>
            <a:ext cx="2727325" cy="1981200"/>
            <a:chOff x="3408" y="1104"/>
            <a:chExt cx="1718" cy="1248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3408" y="1104"/>
              <a:ext cx="1718" cy="1248"/>
              <a:chOff x="3408" y="1104"/>
              <a:chExt cx="1718" cy="1248"/>
            </a:xfrm>
          </p:grpSpPr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104"/>
                <a:ext cx="1718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4032" y="2022"/>
                <a:ext cx="714" cy="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fr-FR" sz="2800" b="1" dirty="0">
                    <a:solidFill>
                      <a:schemeClr val="accent2"/>
                    </a:solidFill>
                  </a:rPr>
                  <a:t>‘hard’</a:t>
                </a:r>
              </a:p>
            </p:txBody>
          </p: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368" y="139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b="1"/>
                <a:t>g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032" y="139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b="1"/>
                <a:t>g</a:t>
              </a:r>
            </a:p>
          </p:txBody>
        </p:sp>
      </p:grpSp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8095"/>
              </p:ext>
            </p:extLst>
          </p:nvPr>
        </p:nvGraphicFramePr>
        <p:xfrm>
          <a:off x="3200400" y="2797175"/>
          <a:ext cx="1676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משוואה" r:id="rId7" imgW="685800" imgH="393480" progId="Equation.3">
                  <p:embed/>
                </p:oleObj>
              </mc:Choice>
              <mc:Fallback>
                <p:oleObj name="משוואה" r:id="rId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97175"/>
                        <a:ext cx="1676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81000" y="466566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SzPct val="200000"/>
              <a:buFont typeface="Wingdings" panose="05000000000000000000" pitchFamily="2" charset="2"/>
              <a:buChar char="ü"/>
            </a:pPr>
            <a:r>
              <a:rPr lang="en-US" altLang="fr-FR" sz="2400" b="1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 increases 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from soft (~</a:t>
            </a:r>
            <a:r>
              <a:rPr lang="en-US" altLang="fr-FR" sz="2400" b="1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0.2) to 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hard </a:t>
            </a:r>
            <a:r>
              <a:rPr lang="en-US" altLang="fr-FR" sz="2400" b="1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  (~0.8)</a:t>
            </a:r>
          </a:p>
          <a:p>
            <a:pPr>
              <a:spcBef>
                <a:spcPct val="50000"/>
              </a:spcBef>
              <a:buSzPct val="200000"/>
            </a:pPr>
            <a:r>
              <a:rPr lang="en-US" altLang="fr-FR" sz="24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fr-FR" sz="2400" b="1" dirty="0" smtClean="0">
                <a:solidFill>
                  <a:srgbClr val="C00000"/>
                </a:solidFill>
                <a:sym typeface="Symbol" pitchFamily="18" charset="2"/>
              </a:rPr>
              <a:t>                                 </a:t>
            </a:r>
            <a:r>
              <a:rPr lang="en-US" altLang="fr-FR" sz="2400" b="1" dirty="0">
                <a:solidFill>
                  <a:srgbClr val="C00000"/>
                </a:solidFill>
                <a:sym typeface="Symbol" pitchFamily="18" charset="2"/>
              </a:rPr>
              <a:t>‘soft </a:t>
            </a:r>
            <a:r>
              <a:rPr lang="en-US" altLang="fr-FR" sz="2400" b="1" dirty="0" err="1">
                <a:solidFill>
                  <a:srgbClr val="C00000"/>
                </a:solidFill>
                <a:sym typeface="Symbol" pitchFamily="18" charset="2"/>
              </a:rPr>
              <a:t>Pomeron</a:t>
            </a:r>
            <a:r>
              <a:rPr lang="en-US" altLang="fr-FR" sz="2400" b="1" dirty="0">
                <a:solidFill>
                  <a:srgbClr val="C00000"/>
                </a:solidFill>
                <a:sym typeface="Symbol" pitchFamily="18" charset="2"/>
              </a:rPr>
              <a:t>’ </a:t>
            </a:r>
            <a:r>
              <a:rPr lang="en-US" altLang="fr-FR" sz="2400" b="1" dirty="0" smtClean="0">
                <a:solidFill>
                  <a:srgbClr val="C00000"/>
                </a:solidFill>
                <a:sym typeface="Symbol" pitchFamily="18" charset="2"/>
              </a:rPr>
              <a:t>              </a:t>
            </a:r>
            <a:r>
              <a:rPr lang="en-US" altLang="fr-FR" sz="2400" b="1" dirty="0" err="1" smtClean="0">
                <a:solidFill>
                  <a:srgbClr val="C00000"/>
                </a:solidFill>
                <a:sym typeface="Symbol" pitchFamily="18" charset="2"/>
              </a:rPr>
              <a:t>xg</a:t>
            </a:r>
            <a:r>
              <a:rPr lang="en-US" altLang="fr-FR" sz="2400" b="1" dirty="0" smtClean="0">
                <a:solidFill>
                  <a:srgbClr val="C00000"/>
                </a:solidFill>
                <a:sym typeface="Symbol" pitchFamily="18" charset="2"/>
              </a:rPr>
              <a:t>(x,Q</a:t>
            </a:r>
            <a:r>
              <a:rPr lang="en-US" altLang="fr-FR" sz="2400" b="1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altLang="fr-FR" sz="2400" b="1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r>
              <a:rPr lang="en-US" altLang="fr-FR" sz="2400" b="1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endParaRPr lang="en-US" altLang="fr-FR" sz="2400" b="1" dirty="0" smtClean="0">
              <a:solidFill>
                <a:srgbClr val="C00000"/>
              </a:solidFill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50000"/>
              </a:spcBef>
              <a:buSzPct val="200000"/>
              <a:buFont typeface="Wingdings" panose="05000000000000000000" pitchFamily="2" charset="2"/>
              <a:buChar char="ü"/>
            </a:pPr>
            <a:r>
              <a:rPr lang="en-US" altLang="fr-FR" sz="2400" b="1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b decreases 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from soft (~10 GeV</a:t>
            </a:r>
            <a:r>
              <a:rPr lang="en-US" altLang="fr-FR" sz="2400" b="1" baseline="30000" dirty="0">
                <a:solidFill>
                  <a:srgbClr val="C00000"/>
                </a:solidFill>
                <a:latin typeface="+mj-lt"/>
                <a:sym typeface="Symbol" pitchFamily="18" charset="2"/>
              </a:rPr>
              <a:t>-2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)</a:t>
            </a:r>
            <a:r>
              <a:rPr lang="en-US" altLang="fr-FR" sz="2400" b="1" baseline="30000" dirty="0">
                <a:solidFill>
                  <a:srgbClr val="C00000"/>
                </a:solidFill>
                <a:latin typeface="+mj-lt"/>
                <a:sym typeface="Symbol" pitchFamily="18" charset="2"/>
              </a:rPr>
              <a:t>  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to hard </a:t>
            </a:r>
            <a:r>
              <a:rPr lang="en-US" altLang="fr-FR" sz="2400" b="1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(~5 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GeV</a:t>
            </a:r>
            <a:r>
              <a:rPr lang="en-US" altLang="fr-FR" sz="2400" b="1" baseline="30000" dirty="0">
                <a:solidFill>
                  <a:srgbClr val="C00000"/>
                </a:solidFill>
                <a:latin typeface="+mj-lt"/>
                <a:sym typeface="Symbol" pitchFamily="18" charset="2"/>
              </a:rPr>
              <a:t>-2</a:t>
            </a:r>
            <a:r>
              <a:rPr lang="en-US" altLang="fr-FR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5850" y="1219199"/>
            <a:ext cx="3643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Are </a:t>
            </a:r>
            <a:r>
              <a:rPr lang="fr-FR" sz="2400" dirty="0" err="1" smtClean="0"/>
              <a:t>we</a:t>
            </a:r>
            <a:r>
              <a:rPr lang="fr-FR" sz="2400" dirty="0" smtClean="0"/>
              <a:t> in the hard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?</a:t>
            </a:r>
            <a:endParaRPr lang="fr-FR" sz="24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943600" y="51054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038600" y="51054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" y="1519230"/>
            <a:ext cx="5264658" cy="493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2561"/>
          <a:stretch/>
        </p:blipFill>
        <p:spPr bwMode="auto">
          <a:xfrm>
            <a:off x="5143800" y="1695450"/>
            <a:ext cx="392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6800" y="68471"/>
            <a:ext cx="7414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W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57600" y="2895600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SOFT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603899" y="4057173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HARD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7105800" y="1781183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sym typeface="Symbol"/>
              </a:rPr>
              <a:t></a:t>
            </a:r>
            <a:endParaRPr lang="fr-FR" sz="4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85562"/>
              </p:ext>
            </p:extLst>
          </p:nvPr>
        </p:nvGraphicFramePr>
        <p:xfrm>
          <a:off x="1219200" y="909638"/>
          <a:ext cx="1981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משוואה" r:id="rId5" imgW="800100" imgH="228600" progId="Equation.3">
                  <p:embed/>
                </p:oleObj>
              </mc:Choice>
              <mc:Fallback>
                <p:oleObj name="משוואה" r:id="rId5" imgW="800100" imgH="22860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09638"/>
                        <a:ext cx="1981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28800" y="1600200"/>
            <a:ext cx="186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Photoproduction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773968" y="2743200"/>
            <a:ext cx="1322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" y="1219209"/>
            <a:ext cx="4922044" cy="387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37231" y="5259050"/>
            <a:ext cx="3829959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TMD accessible in </a:t>
            </a:r>
            <a:r>
              <a:rPr lang="fr-FR" sz="2200" b="1" dirty="0" smtClean="0">
                <a:solidFill>
                  <a:srgbClr val="C00000"/>
                </a:solidFill>
              </a:rPr>
              <a:t>SIDIS </a:t>
            </a:r>
            <a:r>
              <a:rPr lang="fr-FR" sz="2200" dirty="0" smtClean="0"/>
              <a:t>and</a:t>
            </a:r>
            <a:r>
              <a:rPr lang="fr-FR" sz="2200" b="1" dirty="0" smtClean="0">
                <a:solidFill>
                  <a:srgbClr val="C00000"/>
                </a:solidFill>
              </a:rPr>
              <a:t> DY</a:t>
            </a:r>
          </a:p>
          <a:p>
            <a:endParaRPr lang="fr-FR" sz="2200" dirty="0" smtClean="0"/>
          </a:p>
          <a:p>
            <a:r>
              <a:rPr lang="fr-FR" sz="2200" dirty="0" smtClean="0"/>
              <a:t>GPD in  </a:t>
            </a:r>
            <a:r>
              <a:rPr lang="fr-FR" sz="2200" b="1" dirty="0">
                <a:solidFill>
                  <a:srgbClr val="C00000"/>
                </a:solidFill>
              </a:rPr>
              <a:t>Exclusive </a:t>
            </a:r>
            <a:r>
              <a:rPr lang="fr-FR" sz="2200" b="1" dirty="0" err="1">
                <a:solidFill>
                  <a:srgbClr val="C00000"/>
                </a:solidFill>
              </a:rPr>
              <a:t>reactions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endParaRPr lang="fr-FR" sz="2200" b="1" dirty="0" smtClean="0">
              <a:solidFill>
                <a:srgbClr val="C00000"/>
              </a:solidFill>
            </a:endParaRPr>
          </a:p>
          <a:p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</a:rPr>
              <a:t>                         DVCS </a:t>
            </a:r>
            <a:r>
              <a:rPr lang="fr-FR" sz="2200" dirty="0" smtClean="0"/>
              <a:t>and </a:t>
            </a:r>
            <a:r>
              <a:rPr lang="fr-FR" sz="2200" b="1" dirty="0" smtClean="0">
                <a:solidFill>
                  <a:srgbClr val="DC0528"/>
                </a:solidFill>
              </a:rPr>
              <a:t>HEMP</a:t>
            </a:r>
            <a:endParaRPr lang="fr-FR" sz="2200" b="1" dirty="0">
              <a:solidFill>
                <a:srgbClr val="DC0528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98253" y="2168506"/>
            <a:ext cx="369485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>
                <a:sym typeface="Symbol"/>
              </a:rPr>
              <a:t>GPD</a:t>
            </a:r>
            <a:r>
              <a:rPr lang="fr-FR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(</a:t>
            </a:r>
            <a:r>
              <a:rPr lang="fr-FR" sz="2400" b="1" dirty="0">
                <a:solidFill>
                  <a:prstClr val="black"/>
                </a:solidFill>
                <a:latin typeface="Script MT Bold" panose="03040602040607080904" pitchFamily="66" charset="0"/>
              </a:rPr>
              <a:t>x, </a:t>
            </a:r>
            <a:r>
              <a:rPr lang="fr-FR" sz="2400" b="1" dirty="0">
                <a:solidFill>
                  <a:srgbClr val="006600"/>
                </a:solidFill>
                <a:latin typeface="Script MT Bold" panose="03040602040607080904" pitchFamily="66" charset="0"/>
              </a:rPr>
              <a:t>b</a:t>
            </a:r>
            <a:r>
              <a:rPr lang="fr-FR" sz="2400" b="1" baseline="-25000" dirty="0" smtClean="0">
                <a:solidFill>
                  <a:srgbClr val="006600"/>
                </a:solidFill>
                <a:latin typeface="Script MT Bold" panose="03040602040607080904" pitchFamily="66" charset="0"/>
                <a:sym typeface="Symbol"/>
              </a:rPr>
              <a:t>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  <a:sym typeface="Symbol"/>
              </a:rPr>
              <a:t>) </a:t>
            </a:r>
            <a:r>
              <a:rPr lang="fr-FR" dirty="0" smtClean="0">
                <a:sym typeface="Symbol"/>
              </a:rPr>
              <a:t>: </a:t>
            </a:r>
            <a:endParaRPr lang="fr-FR" dirty="0" smtClean="0">
              <a:sym typeface="Symbol"/>
            </a:endParaRPr>
          </a:p>
          <a:p>
            <a:pPr lvl="0"/>
            <a:r>
              <a:rPr lang="fr-FR" dirty="0" err="1" smtClean="0">
                <a:sym typeface="Symbol"/>
              </a:rPr>
              <a:t>Generalised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Parton Distribution </a:t>
            </a:r>
          </a:p>
          <a:p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(</a:t>
            </a:r>
            <a:r>
              <a:rPr lang="fr-FR" dirty="0">
                <a:sym typeface="Symbol"/>
              </a:rPr>
              <a:t>position in the transverse plane) </a:t>
            </a:r>
          </a:p>
          <a:p>
            <a:pPr lvl="0"/>
            <a:r>
              <a:rPr lang="fr-FR" sz="2800" b="1" dirty="0" smtClean="0">
                <a:sym typeface="Symbol"/>
              </a:rPr>
              <a:t>TMD 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(</a:t>
            </a:r>
            <a:r>
              <a:rPr lang="fr-FR" sz="2400" b="1" dirty="0">
                <a:solidFill>
                  <a:prstClr val="black"/>
                </a:solidFill>
                <a:latin typeface="Script MT Bold" panose="03040602040607080904" pitchFamily="66" charset="0"/>
              </a:rPr>
              <a:t>x, </a:t>
            </a:r>
            <a:r>
              <a:rPr lang="fr-FR" sz="2400" b="1" dirty="0" smtClean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k</a:t>
            </a:r>
            <a:r>
              <a:rPr lang="fr-FR" sz="2400" b="1" baseline="-25000" dirty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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  <a:sym typeface="Symbol"/>
              </a:rPr>
              <a:t>) </a:t>
            </a:r>
            <a:r>
              <a:rPr lang="fr-FR" dirty="0" smtClean="0">
                <a:sym typeface="Symbol"/>
              </a:rPr>
              <a:t>:</a:t>
            </a:r>
          </a:p>
          <a:p>
            <a:pPr lvl="0"/>
            <a:r>
              <a:rPr lang="fr-FR" dirty="0" smtClean="0">
                <a:sym typeface="Symbol"/>
              </a:rPr>
              <a:t>Transverse </a:t>
            </a:r>
            <a:r>
              <a:rPr lang="fr-FR" dirty="0" err="1" smtClean="0">
                <a:sym typeface="Symbol"/>
              </a:rPr>
              <a:t>Momentum</a:t>
            </a:r>
            <a:r>
              <a:rPr lang="fr-FR" dirty="0" smtClean="0">
                <a:sym typeface="Symbol"/>
              </a:rPr>
              <a:t> Distribution </a:t>
            </a:r>
          </a:p>
          <a:p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(</a:t>
            </a:r>
            <a:r>
              <a:rPr lang="fr-FR" dirty="0" err="1" smtClean="0">
                <a:sym typeface="Symbol"/>
              </a:rPr>
              <a:t>momentum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in the </a:t>
            </a:r>
            <a:r>
              <a:rPr lang="fr-FR" dirty="0" err="1">
                <a:sym typeface="Symbol"/>
              </a:rPr>
              <a:t>transv</a:t>
            </a:r>
            <a:r>
              <a:rPr lang="fr-FR" dirty="0">
                <a:sym typeface="Symbol"/>
              </a:rPr>
              <a:t>. plane)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53000" y="1143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3-dimensional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</a:p>
          <a:p>
            <a:r>
              <a:rPr lang="fr-FR" dirty="0"/>
              <a:t>in </a:t>
            </a:r>
            <a:r>
              <a:rPr lang="fr-FR" dirty="0" err="1"/>
              <a:t>momentum</a:t>
            </a:r>
            <a:r>
              <a:rPr lang="fr-FR" dirty="0"/>
              <a:t> and configuration </a:t>
            </a:r>
            <a:r>
              <a:rPr lang="fr-FR" dirty="0" err="1"/>
              <a:t>space</a:t>
            </a:r>
            <a:r>
              <a:rPr lang="fr-FR" dirty="0" smtClean="0"/>
              <a:t>:</a:t>
            </a:r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33900"/>
            <a:ext cx="177069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4229" y="44624"/>
            <a:ext cx="6510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PDFs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to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TMDs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GPDs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" y="4869665"/>
            <a:ext cx="77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3" t="21351" r="1773" b="22656"/>
          <a:stretch/>
        </p:blipFill>
        <p:spPr bwMode="auto">
          <a:xfrm>
            <a:off x="1162050" y="4896000"/>
            <a:ext cx="379095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33687"/>
            <a:ext cx="53911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838200"/>
            <a:ext cx="3886200" cy="20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6800" y="68471"/>
            <a:ext cx="7414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W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32022" y="1883569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sym typeface="Symbol"/>
              </a:rPr>
              <a:t>J/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32022" y="2980473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sym typeface="Symbol"/>
              </a:rPr>
              <a:t>J/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4531" y="3727443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85562"/>
              </p:ext>
            </p:extLst>
          </p:nvPr>
        </p:nvGraphicFramePr>
        <p:xfrm>
          <a:off x="1219200" y="910362"/>
          <a:ext cx="1981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משוואה" r:id="rId5" imgW="800100" imgH="228600" progId="Equation.3">
                  <p:embed/>
                </p:oleObj>
              </mc:Choice>
              <mc:Fallback>
                <p:oleObj name="משוואה" r:id="rId5" imgW="8001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0362"/>
                        <a:ext cx="1981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-1487"/>
          <a:stretch/>
        </p:blipFill>
        <p:spPr bwMode="auto">
          <a:xfrm>
            <a:off x="228600" y="1981200"/>
            <a:ext cx="3705225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443232" y="2133600"/>
            <a:ext cx="45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sym typeface="Symbol"/>
              </a:rPr>
              <a:t>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19557" y="9260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</a:t>
            </a:r>
            <a:r>
              <a:rPr lang="fr-FR" b="1" baseline="30000" dirty="0" smtClean="0"/>
              <a:t>2</a:t>
            </a:r>
            <a:r>
              <a:rPr lang="fr-FR" b="1" dirty="0" smtClean="0"/>
              <a:t>=0.05 GeV</a:t>
            </a:r>
            <a:r>
              <a:rPr lang="fr-FR" b="1" baseline="30000" dirty="0" smtClean="0"/>
              <a:t>2</a:t>
            </a:r>
            <a:endParaRPr lang="fr-FR" b="1" baseline="30000" dirty="0"/>
          </a:p>
        </p:txBody>
      </p:sp>
    </p:spTree>
    <p:extLst>
      <p:ext uri="{BB962C8B-B14F-4D97-AF65-F5344CB8AC3E}">
        <p14:creationId xmlns:p14="http://schemas.microsoft.com/office/powerpoint/2010/main" val="8043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b="26433"/>
          <a:stretch/>
        </p:blipFill>
        <p:spPr bwMode="auto">
          <a:xfrm>
            <a:off x="157162" y="2209800"/>
            <a:ext cx="4533900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023937"/>
            <a:ext cx="4019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6800" y="68471"/>
            <a:ext cx="7414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W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36421" y="2325825"/>
            <a:ext cx="1291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sym typeface="Symbol"/>
              </a:rPr>
              <a:t>DVCS</a:t>
            </a:r>
            <a:endParaRPr lang="fr-FR" sz="40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85562"/>
              </p:ext>
            </p:extLst>
          </p:nvPr>
        </p:nvGraphicFramePr>
        <p:xfrm>
          <a:off x="1219200" y="909638"/>
          <a:ext cx="1981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משוואה" r:id="rId5" imgW="800100" imgH="228600" progId="Equation.3">
                  <p:embed/>
                </p:oleObj>
              </mc:Choice>
              <mc:Fallback>
                <p:oleObj name="משוואה" r:id="rId5" imgW="800100" imgH="22860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09638"/>
                        <a:ext cx="1981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159945" y="3864114"/>
            <a:ext cx="1291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sym typeface="Symbol"/>
              </a:rPr>
              <a:t>DVCS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-967" r="15991" b="28122"/>
          <a:stretch/>
        </p:blipFill>
        <p:spPr bwMode="auto">
          <a:xfrm>
            <a:off x="3581400" y="1219200"/>
            <a:ext cx="5436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6800" y="68471"/>
            <a:ext cx="712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t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44193"/>
              </p:ext>
            </p:extLst>
          </p:nvPr>
        </p:nvGraphicFramePr>
        <p:xfrm>
          <a:off x="609600" y="1351050"/>
          <a:ext cx="1676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משוואה" r:id="rId4" imgW="685800" imgH="393700" progId="Equation.3">
                  <p:embed/>
                </p:oleObj>
              </mc:Choice>
              <mc:Fallback>
                <p:oleObj name="משוואה" r:id="rId4" imgW="6858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51050"/>
                        <a:ext cx="1676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152400" y="2819400"/>
            <a:ext cx="4250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      </a:t>
            </a:r>
            <a:r>
              <a:rPr lang="fr-FR" sz="2200" dirty="0" err="1" smtClean="0">
                <a:solidFill>
                  <a:srgbClr val="0000FF"/>
                </a:solidFill>
              </a:rPr>
              <a:t>sensitivity</a:t>
            </a:r>
            <a:endParaRPr lang="fr-FR" sz="2200" dirty="0" smtClean="0">
              <a:solidFill>
                <a:srgbClr val="0000FF"/>
              </a:solidFill>
            </a:endParaRPr>
          </a:p>
          <a:p>
            <a:r>
              <a:rPr lang="fr-FR" sz="2200" dirty="0" smtClean="0">
                <a:solidFill>
                  <a:srgbClr val="0000FF"/>
                </a:solidFill>
              </a:rPr>
              <a:t>      to the </a:t>
            </a:r>
            <a:r>
              <a:rPr lang="fr-FR" sz="2200" dirty="0" err="1" smtClean="0">
                <a:solidFill>
                  <a:srgbClr val="0000FF"/>
                </a:solidFill>
              </a:rPr>
              <a:t>nucleon</a:t>
            </a:r>
            <a:r>
              <a:rPr lang="fr-FR" sz="2200" dirty="0" smtClean="0">
                <a:solidFill>
                  <a:srgbClr val="0000FF"/>
                </a:solidFill>
              </a:rPr>
              <a:t> transverse size</a:t>
            </a:r>
          </a:p>
          <a:p>
            <a:r>
              <a:rPr lang="fr-FR" sz="2200" dirty="0" smtClean="0">
                <a:solidFill>
                  <a:srgbClr val="0000FF"/>
                </a:solidFill>
              </a:rPr>
              <a:t>   + to the </a:t>
            </a:r>
            <a:r>
              <a:rPr lang="fr-FR" sz="2200" dirty="0" err="1" smtClean="0">
                <a:solidFill>
                  <a:srgbClr val="0000FF"/>
                </a:solidFill>
              </a:rPr>
              <a:t>meson</a:t>
            </a:r>
            <a:r>
              <a:rPr lang="fr-FR" sz="2200" dirty="0" smtClean="0">
                <a:solidFill>
                  <a:srgbClr val="0000FF"/>
                </a:solidFill>
              </a:rPr>
              <a:t> transverse size</a:t>
            </a:r>
            <a:r>
              <a:rPr lang="fr-FR" sz="2000" dirty="0" smtClean="0">
                <a:solidFill>
                  <a:srgbClr val="0000FF"/>
                </a:solidFill>
              </a:rPr>
              <a:t>    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200" y="4419600"/>
            <a:ext cx="4256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J/</a:t>
            </a:r>
            <a:r>
              <a:rPr lang="fr-FR" sz="2400" dirty="0" smtClean="0">
                <a:solidFill>
                  <a:srgbClr val="FF0000"/>
                </a:solidFill>
                <a:sym typeface="Symbol"/>
              </a:rPr>
              <a:t> and DVCS in the hard </a:t>
            </a:r>
            <a:r>
              <a:rPr lang="fr-FR" sz="2400" dirty="0" err="1" smtClean="0">
                <a:solidFill>
                  <a:srgbClr val="FF0000"/>
                </a:solidFill>
                <a:sym typeface="Symbol"/>
              </a:rPr>
              <a:t>regime</a:t>
            </a:r>
            <a:endParaRPr lang="fr-FR" sz="2400" dirty="0" smtClean="0">
              <a:solidFill>
                <a:srgbClr val="FF0000"/>
              </a:solidFill>
              <a:sym typeface="Symbol"/>
            </a:endParaRPr>
          </a:p>
          <a:p>
            <a:r>
              <a:rPr lang="fr-FR" sz="2400" dirty="0" smtClean="0">
                <a:solidFill>
                  <a:srgbClr val="FF0000"/>
                </a:solidFill>
                <a:sym typeface="Symbol"/>
              </a:rPr>
              <a:t>at </a:t>
            </a:r>
            <a:r>
              <a:rPr lang="fr-FR" sz="2400" dirty="0" err="1" smtClean="0">
                <a:solidFill>
                  <a:srgbClr val="FF0000"/>
                </a:solidFill>
                <a:sym typeface="Symbol"/>
              </a:rPr>
              <a:t>small</a:t>
            </a:r>
            <a:r>
              <a:rPr lang="fr-FR" sz="2400" dirty="0" smtClean="0">
                <a:solidFill>
                  <a:srgbClr val="FF0000"/>
                </a:solidFill>
                <a:sym typeface="Symbol"/>
              </a:rPr>
              <a:t> Q</a:t>
            </a:r>
            <a:r>
              <a:rPr lang="fr-FR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fr-FR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836861"/>
            <a:ext cx="68484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6800" y="68471"/>
            <a:ext cx="712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t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21027" y="762000"/>
            <a:ext cx="570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Interplay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the W and t </a:t>
            </a:r>
            <a:r>
              <a:rPr lang="fr-FR" sz="2400" dirty="0" err="1" smtClean="0"/>
              <a:t>dependence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55916"/>
              </p:ext>
            </p:extLst>
          </p:nvPr>
        </p:nvGraphicFramePr>
        <p:xfrm>
          <a:off x="592138" y="1376363"/>
          <a:ext cx="79597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" name="Equation" r:id="rId4" imgW="5765760" imgH="609480" progId="Equation.3">
                  <p:embed/>
                </p:oleObj>
              </mc:Choice>
              <mc:Fallback>
                <p:oleObj name="Equation" r:id="rId4" imgW="5765760" imgH="609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76363"/>
                        <a:ext cx="7959725" cy="7572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30880"/>
              </p:ext>
            </p:extLst>
          </p:nvPr>
        </p:nvGraphicFramePr>
        <p:xfrm>
          <a:off x="444500" y="6154738"/>
          <a:ext cx="3930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" name="Equation" r:id="rId6" imgW="2336760" imgH="330120" progId="Equation.3">
                  <p:embed/>
                </p:oleObj>
              </mc:Choice>
              <mc:Fallback>
                <p:oleObj name="Equation" r:id="rId6" imgW="2336760" imgH="3301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6154738"/>
                        <a:ext cx="3930650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51626"/>
              </p:ext>
            </p:extLst>
          </p:nvPr>
        </p:nvGraphicFramePr>
        <p:xfrm>
          <a:off x="520083" y="2362200"/>
          <a:ext cx="24018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" name="Equation" r:id="rId8" imgW="1739880" imgH="304560" progId="Equation.3">
                  <p:embed/>
                </p:oleObj>
              </mc:Choice>
              <mc:Fallback>
                <p:oleObj name="Equation" r:id="rId8" imgW="1739880" imgH="30456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83" y="2362200"/>
                        <a:ext cx="2401888" cy="420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672527" y="3029403"/>
            <a:ext cx="323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aseline="30000" dirty="0" smtClean="0"/>
              <a:t>   </a:t>
            </a:r>
            <a:r>
              <a:rPr lang="fr-FR" sz="3200" dirty="0">
                <a:solidFill>
                  <a:srgbClr val="FF0000"/>
                </a:solidFill>
                <a:sym typeface="Symbol"/>
              </a:rPr>
              <a:t>J/</a:t>
            </a:r>
            <a:r>
              <a:rPr lang="fr-FR" sz="3200" dirty="0" smtClean="0">
                <a:solidFill>
                  <a:srgbClr val="FF0000"/>
                </a:solidFill>
                <a:sym typeface="Symbol"/>
              </a:rPr>
              <a:t>  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production: </a:t>
            </a:r>
          </a:p>
          <a:p>
            <a:pPr lvl="0"/>
            <a:endParaRPr lang="fr-FR" sz="800" dirty="0" smtClean="0">
              <a:solidFill>
                <a:srgbClr val="FF0000"/>
              </a:solidFill>
              <a:sym typeface="Symbol"/>
            </a:endParaRPr>
          </a:p>
          <a:p>
            <a:r>
              <a:rPr lang="fr-FR" dirty="0" smtClean="0">
                <a:sym typeface="Symbol"/>
              </a:rPr>
              <a:t>   </a:t>
            </a:r>
            <a:r>
              <a:rPr lang="fr-FR" dirty="0">
                <a:sym typeface="Symbol"/>
              </a:rPr>
              <a:t>’= </a:t>
            </a:r>
            <a:r>
              <a:rPr lang="fr-FR" dirty="0" smtClean="0"/>
              <a:t>0.13 </a:t>
            </a:r>
            <a:r>
              <a:rPr lang="fr-FR" dirty="0" smtClean="0">
                <a:sym typeface="Symbol"/>
              </a:rPr>
              <a:t> 0.03</a:t>
            </a:r>
            <a:r>
              <a:rPr lang="fr-FR" dirty="0" smtClean="0"/>
              <a:t> </a:t>
            </a:r>
            <a:r>
              <a:rPr lang="fr-FR" dirty="0"/>
              <a:t>GeV</a:t>
            </a:r>
            <a:r>
              <a:rPr lang="fr-FR" baseline="30000" dirty="0"/>
              <a:t>-2  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at  Q</a:t>
            </a:r>
            <a:r>
              <a:rPr lang="fr-FR" baseline="30000" dirty="0" smtClean="0"/>
              <a:t>2</a:t>
            </a:r>
            <a:r>
              <a:rPr lang="fr-FR" dirty="0" smtClean="0"/>
              <a:t>=0.05 GeV</a:t>
            </a:r>
            <a:r>
              <a:rPr lang="fr-FR" baseline="30000" dirty="0" smtClean="0"/>
              <a:t>2</a:t>
            </a:r>
          </a:p>
          <a:p>
            <a:r>
              <a:rPr lang="fr-FR" sz="800" dirty="0" smtClean="0">
                <a:sym typeface="Symbol"/>
              </a:rPr>
              <a:t>                                                                                 </a:t>
            </a:r>
          </a:p>
          <a:p>
            <a:r>
              <a:rPr lang="fr-FR" dirty="0" smtClean="0">
                <a:sym typeface="Symbol"/>
              </a:rPr>
              <a:t>   </a:t>
            </a:r>
            <a:r>
              <a:rPr lang="fr-FR" dirty="0">
                <a:sym typeface="Symbol"/>
              </a:rPr>
              <a:t>’= </a:t>
            </a:r>
            <a:r>
              <a:rPr lang="fr-FR" dirty="0" smtClean="0"/>
              <a:t>0.05 </a:t>
            </a:r>
            <a:r>
              <a:rPr lang="fr-FR" dirty="0">
                <a:sym typeface="Symbol"/>
              </a:rPr>
              <a:t> </a:t>
            </a:r>
            <a:r>
              <a:rPr lang="fr-FR" dirty="0" smtClean="0">
                <a:sym typeface="Symbol"/>
              </a:rPr>
              <a:t>0.05</a:t>
            </a:r>
            <a:r>
              <a:rPr lang="fr-FR" dirty="0" smtClean="0"/>
              <a:t> </a:t>
            </a:r>
            <a:r>
              <a:rPr lang="fr-FR" dirty="0"/>
              <a:t>GeV</a:t>
            </a:r>
            <a:r>
              <a:rPr lang="fr-FR" baseline="30000" dirty="0"/>
              <a:t>-2  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            at  Q</a:t>
            </a:r>
            <a:r>
              <a:rPr lang="fr-FR" baseline="30000" dirty="0" smtClean="0"/>
              <a:t>2</a:t>
            </a:r>
            <a:r>
              <a:rPr lang="fr-FR" dirty="0" smtClean="0"/>
              <a:t>=10 GeV</a:t>
            </a:r>
            <a:r>
              <a:rPr lang="fr-FR" baseline="30000" dirty="0" smtClean="0"/>
              <a:t>2   </a:t>
            </a:r>
          </a:p>
          <a:p>
            <a:endParaRPr lang="fr-FR" baseline="30000" dirty="0"/>
          </a:p>
          <a:p>
            <a:r>
              <a:rPr lang="fr-FR" dirty="0" smtClean="0"/>
              <a:t>   Soft </a:t>
            </a:r>
            <a:r>
              <a:rPr lang="fr-FR" dirty="0" err="1"/>
              <a:t>pomeron</a:t>
            </a:r>
            <a:r>
              <a:rPr lang="fr-FR" dirty="0"/>
              <a:t>   </a:t>
            </a:r>
          </a:p>
          <a:p>
            <a:r>
              <a:rPr lang="fr-FR" dirty="0" smtClean="0">
                <a:sym typeface="Symbol"/>
              </a:rPr>
              <a:t>         </a:t>
            </a:r>
            <a:r>
              <a:rPr lang="fr-FR" dirty="0">
                <a:sym typeface="Symbol"/>
              </a:rPr>
              <a:t>’= </a:t>
            </a:r>
            <a:r>
              <a:rPr lang="fr-FR" dirty="0"/>
              <a:t>0.25 GeV</a:t>
            </a:r>
            <a:r>
              <a:rPr lang="fr-FR" baseline="30000" dirty="0"/>
              <a:t>-2     </a:t>
            </a:r>
            <a:r>
              <a:rPr lang="fr-FR" baseline="30000" dirty="0" smtClean="0"/>
              <a:t>     </a:t>
            </a:r>
            <a:r>
              <a:rPr lang="fr-FR" dirty="0" smtClean="0"/>
              <a:t>               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410200" y="3356571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sym typeface="Symbol"/>
              </a:rPr>
              <a:t>J/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52862" y="3426837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sym typeface="Symbol"/>
              </a:rPr>
              <a:t>J/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2470" r="7762" b="25826"/>
          <a:stretch/>
        </p:blipFill>
        <p:spPr bwMode="auto">
          <a:xfrm>
            <a:off x="881062" y="1144575"/>
            <a:ext cx="7272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6800" y="68471"/>
            <a:ext cx="712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t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00400" y="4732377"/>
            <a:ext cx="60719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     </a:t>
            </a:r>
            <a:r>
              <a:rPr lang="fr-FR" dirty="0" err="1" smtClean="0"/>
              <a:t>Almost</a:t>
            </a:r>
            <a:r>
              <a:rPr lang="fr-FR" dirty="0" smtClean="0"/>
              <a:t> no </a:t>
            </a:r>
            <a:r>
              <a:rPr lang="fr-FR" dirty="0" err="1" smtClean="0"/>
              <a:t>evolution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W</a:t>
            </a:r>
          </a:p>
          <a:p>
            <a:endParaRPr lang="fr-FR" dirty="0"/>
          </a:p>
          <a:p>
            <a:r>
              <a:rPr lang="fr-FR" dirty="0" smtClean="0"/>
              <a:t>B= 5.45 </a:t>
            </a:r>
            <a:r>
              <a:rPr lang="fr-FR" dirty="0" smtClean="0">
                <a:sym typeface="Symbol"/>
              </a:rPr>
              <a:t> 0.19  0.34 GeV</a:t>
            </a:r>
            <a:r>
              <a:rPr lang="fr-FR" baseline="30000" dirty="0" smtClean="0">
                <a:sym typeface="Symbol"/>
              </a:rPr>
              <a:t>2</a:t>
            </a:r>
            <a:r>
              <a:rPr lang="fr-FR" dirty="0" smtClean="0">
                <a:sym typeface="Symbol"/>
              </a:rPr>
              <a:t> at &lt;Q</a:t>
            </a:r>
            <a:r>
              <a:rPr lang="fr-FR" baseline="30000" dirty="0" smtClean="0">
                <a:sym typeface="Symbol"/>
              </a:rPr>
              <a:t>2</a:t>
            </a:r>
            <a:r>
              <a:rPr lang="fr-FR" dirty="0" smtClean="0">
                <a:sym typeface="Symbol"/>
              </a:rPr>
              <a:t>&gt; = 8 GeV</a:t>
            </a:r>
            <a:r>
              <a:rPr lang="fr-FR" baseline="30000" dirty="0" smtClean="0">
                <a:sym typeface="Symbol"/>
              </a:rPr>
              <a:t>2 </a:t>
            </a:r>
            <a:r>
              <a:rPr lang="fr-FR" dirty="0" smtClean="0">
                <a:sym typeface="Symbol"/>
              </a:rPr>
              <a:t>and &lt;x&gt; </a:t>
            </a:r>
            <a:r>
              <a:rPr lang="fr-FR" dirty="0">
                <a:sym typeface="Symbol"/>
              </a:rPr>
              <a:t>= </a:t>
            </a:r>
            <a:r>
              <a:rPr lang="fr-FR" dirty="0" smtClean="0">
                <a:sym typeface="Symbol"/>
              </a:rPr>
              <a:t>1.2 10</a:t>
            </a:r>
            <a:r>
              <a:rPr lang="fr-FR" baseline="30000" dirty="0" smtClean="0">
                <a:sym typeface="Symbol"/>
              </a:rPr>
              <a:t>-3</a:t>
            </a:r>
          </a:p>
          <a:p>
            <a:endParaRPr lang="fr-FR" dirty="0">
              <a:sym typeface="Symbol"/>
            </a:endParaRPr>
          </a:p>
          <a:p>
            <a:r>
              <a:rPr lang="fr-FR" dirty="0" smtClean="0">
                <a:sym typeface="Symbol"/>
              </a:rPr>
              <a:t>                                                                 = 0.65  0.02 </a:t>
            </a:r>
            <a:r>
              <a:rPr lang="fr-FR" dirty="0" err="1" smtClean="0">
                <a:sym typeface="Symbol"/>
              </a:rPr>
              <a:t>fm</a:t>
            </a:r>
            <a:endParaRPr lang="fr-FR" dirty="0" smtClean="0">
              <a:sym typeface="Symbol"/>
            </a:endParaRPr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95112"/>
              </p:ext>
            </p:extLst>
          </p:nvPr>
        </p:nvGraphicFramePr>
        <p:xfrm>
          <a:off x="5715000" y="5743275"/>
          <a:ext cx="95583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4" imgW="533160" imgH="279360" progId="Equation.3">
                  <p:embed/>
                </p:oleObj>
              </mc:Choice>
              <mc:Fallback>
                <p:oleObj name="Equation" r:id="rId4" imgW="533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743275"/>
                        <a:ext cx="95583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127444" y="5748039"/>
            <a:ext cx="2901756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fr-FR" sz="2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</a:t>
            </a:r>
            <a:r>
              <a:rPr lang="fr-FR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2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(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x</a:t>
            </a:r>
            <a:r>
              <a:rPr lang="fr-FR" sz="24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B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)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&gt; 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  2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B(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x</a:t>
            </a:r>
            <a:r>
              <a:rPr lang="fr-FR" sz="24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B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)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 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6800" y="68471"/>
            <a:ext cx="712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t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4869"/>
          <a:stretch>
            <a:fillRect/>
          </a:stretch>
        </p:blipFill>
        <p:spPr bwMode="auto">
          <a:xfrm>
            <a:off x="17782" y="908720"/>
            <a:ext cx="61699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19600" y="2339026"/>
            <a:ext cx="1653717" cy="3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     as soft </a:t>
            </a:r>
            <a:r>
              <a:rPr lang="fr-FR" sz="1400" dirty="0" err="1" smtClean="0"/>
              <a:t>Pomeron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1612622" y="3508205"/>
            <a:ext cx="1291061" cy="2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15616" y="3501008"/>
            <a:ext cx="15841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917564" y="4543409"/>
            <a:ext cx="5525338" cy="2314591"/>
            <a:chOff x="1105244" y="4581128"/>
            <a:chExt cx="6139264" cy="2571768"/>
          </a:xfrm>
        </p:grpSpPr>
        <p:grpSp>
          <p:nvGrpSpPr>
            <p:cNvPr id="9" name="Groupe 8"/>
            <p:cNvGrpSpPr/>
            <p:nvPr/>
          </p:nvGrpSpPr>
          <p:grpSpPr>
            <a:xfrm>
              <a:off x="1105244" y="4581128"/>
              <a:ext cx="6139264" cy="2571768"/>
              <a:chOff x="1105244" y="4581128"/>
              <a:chExt cx="6139264" cy="2571768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214"/>
              <a:stretch>
                <a:fillRect/>
              </a:stretch>
            </p:blipFill>
            <p:spPr bwMode="auto">
              <a:xfrm>
                <a:off x="1403648" y="4660521"/>
                <a:ext cx="5840860" cy="2492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168834" y="4589083"/>
                <a:ext cx="3357586" cy="1785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Rectangle 12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2025958" y="5474918"/>
                <a:ext cx="1571636" cy="1142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854432" y="5124161"/>
                <a:ext cx="2442371" cy="1231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FF0066"/>
                    </a:solidFill>
                    <a:latin typeface="Comic Sans MS" pitchFamily="66" charset="0"/>
                    <a:sym typeface="Symbol" pitchFamily="18" charset="2"/>
                  </a:rPr>
                  <a:t> </a:t>
                </a:r>
                <a:r>
                  <a:rPr lang="fr-FR" sz="2000" dirty="0" smtClean="0">
                    <a:solidFill>
                      <a:srgbClr val="FF0066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fr-FR" sz="1600" dirty="0" smtClean="0">
                    <a:solidFill>
                      <a:srgbClr val="0033CC"/>
                    </a:solidFill>
                    <a:latin typeface="Comic Sans MS" pitchFamily="66" charset="0"/>
                    <a:sym typeface="Symbol" pitchFamily="18" charset="2"/>
                  </a:rPr>
                  <a:t>0.65 </a:t>
                </a:r>
                <a:r>
                  <a:rPr lang="fr-FR" sz="1600" dirty="0">
                    <a:solidFill>
                      <a:srgbClr val="0033CC"/>
                    </a:solidFill>
                    <a:latin typeface="Comic Sans MS" pitchFamily="66" charset="0"/>
                    <a:sym typeface="Symbol" pitchFamily="18" charset="2"/>
                  </a:rPr>
                  <a:t>0.02 </a:t>
                </a:r>
                <a:r>
                  <a:rPr lang="fr-FR" sz="1600" dirty="0" err="1" smtClean="0">
                    <a:solidFill>
                      <a:srgbClr val="0033CC"/>
                    </a:solidFill>
                    <a:latin typeface="Comic Sans MS" pitchFamily="66" charset="0"/>
                    <a:sym typeface="Symbol" pitchFamily="18" charset="2"/>
                  </a:rPr>
                  <a:t>fm</a:t>
                </a:r>
                <a:endParaRPr lang="fr-FR" sz="1600" dirty="0" smtClean="0">
                  <a:solidFill>
                    <a:srgbClr val="0033CC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endParaRPr lang="fr-FR" sz="800" dirty="0">
                  <a:solidFill>
                    <a:srgbClr val="0033CC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r>
                  <a:rPr lang="fr-FR" sz="1600" dirty="0" smtClean="0">
                    <a:solidFill>
                      <a:srgbClr val="0033CC"/>
                    </a:solidFill>
                    <a:latin typeface="Comic Sans MS" pitchFamily="66" charset="0"/>
                    <a:sym typeface="Symbol" pitchFamily="18" charset="2"/>
                  </a:rPr>
                  <a:t>   H1  </a:t>
                </a:r>
                <a:r>
                  <a:rPr lang="fr-FR" dirty="0">
                    <a:solidFill>
                      <a:srgbClr val="0033CC"/>
                    </a:solidFill>
                    <a:sym typeface="Symbol" pitchFamily="18" charset="2"/>
                  </a:rPr>
                  <a:t>PLB659(2008)</a:t>
                </a:r>
                <a:r>
                  <a:rPr lang="fr-FR" sz="1600" dirty="0">
                    <a:solidFill>
                      <a:srgbClr val="FF0066"/>
                    </a:solidFill>
                    <a:latin typeface="Comic Sans MS" pitchFamily="66" charset="0"/>
                    <a:sym typeface="Symbol" pitchFamily="18" charset="2"/>
                  </a:rPr>
                  <a:t> </a:t>
                </a:r>
              </a:p>
              <a:p>
                <a:r>
                  <a:rPr lang="fr-FR" sz="2000" dirty="0">
                    <a:solidFill>
                      <a:srgbClr val="FF0066"/>
                    </a:solidFill>
                    <a:latin typeface="Comic Sans MS" pitchFamily="66" charset="0"/>
                    <a:sym typeface="Symbol" pitchFamily="18" charset="2"/>
                  </a:rPr>
                  <a:t>                                                           </a:t>
                </a:r>
                <a:endParaRPr lang="fr-FR" sz="2000" dirty="0">
                  <a:solidFill>
                    <a:srgbClr val="3333FF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05244" y="5017711"/>
                <a:ext cx="428628" cy="13573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83016" y="4946273"/>
                <a:ext cx="428628" cy="1143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454454" y="4899965"/>
                <a:ext cx="476412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  1.</a:t>
                </a:r>
              </a:p>
              <a:p>
                <a:endParaRPr lang="fr-FR" sz="800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0.5</a:t>
                </a:r>
                <a:endParaRPr lang="fr-FR" dirty="0"/>
              </a:p>
            </p:txBody>
          </p:sp>
          <p:graphicFrame>
            <p:nvGraphicFramePr>
              <p:cNvPr id="1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3772780"/>
                  </p:ext>
                </p:extLst>
              </p:nvPr>
            </p:nvGraphicFramePr>
            <p:xfrm>
              <a:off x="2069803" y="4745583"/>
              <a:ext cx="1062037" cy="555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3" name="Equation" r:id="rId5" imgW="533160" imgH="279360" progId="Equation.3">
                      <p:embed/>
                    </p:oleObj>
                  </mc:Choice>
                  <mc:Fallback>
                    <p:oleObj name="Equation" r:id="rId5" imgW="53316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9803" y="4745583"/>
                            <a:ext cx="1062037" cy="555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Flèche droite 18"/>
              <p:cNvSpPr/>
              <p:nvPr/>
            </p:nvSpPr>
            <p:spPr>
              <a:xfrm rot="1360252">
                <a:off x="3790924" y="5637661"/>
                <a:ext cx="1514782" cy="318925"/>
              </a:xfrm>
              <a:prstGeom prst="rightArrow">
                <a:avLst/>
              </a:prstGeom>
              <a:solidFill>
                <a:srgbClr val="FF7C8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4296803" y="4581128"/>
                <a:ext cx="707245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?</a:t>
                </a:r>
                <a:endParaRPr lang="fr-FR" sz="8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3876495" y="6005701"/>
                <a:ext cx="11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COMPASS</a:t>
                </a:r>
                <a:endParaRPr lang="fr-F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58143" y="5423185"/>
                <a:ext cx="742311" cy="892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673636" y="6125234"/>
                <a:ext cx="3882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 smtClean="0"/>
                  <a:t>x</a:t>
                </a:r>
                <a:r>
                  <a:rPr lang="fr-FR" sz="2000" baseline="-25000" dirty="0" err="1" smtClean="0"/>
                  <a:t>B</a:t>
                </a:r>
                <a:endParaRPr lang="fr-FR" sz="2000" baseline="-250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54454" y="4660521"/>
              <a:ext cx="5133223" cy="21974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201529" y="4030418"/>
            <a:ext cx="2832827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fr-FR" sz="2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</a:t>
            </a:r>
            <a:r>
              <a:rPr lang="fr-FR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2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(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x</a:t>
            </a:r>
            <a:r>
              <a:rPr lang="fr-FR" sz="24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B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)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&gt; 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  2 B(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x</a:t>
            </a:r>
            <a:r>
              <a:rPr lang="fr-FR" sz="24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B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)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 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183856" y="2604846"/>
            <a:ext cx="1420120" cy="590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767239" y="2276872"/>
            <a:ext cx="377286" cy="918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016389" y="3343768"/>
            <a:ext cx="2717411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          in 2 </a:t>
            </a:r>
            <a:r>
              <a:rPr lang="fr-FR" sz="1400" b="1" dirty="0" err="1" smtClean="0">
                <a:solidFill>
                  <a:srgbClr val="0000FF"/>
                </a:solidFill>
              </a:rPr>
              <a:t>weeks</a:t>
            </a:r>
            <a:r>
              <a:rPr lang="fr-FR" sz="1400" b="1" dirty="0" smtClean="0">
                <a:solidFill>
                  <a:srgbClr val="0000FF"/>
                </a:solidFill>
              </a:rPr>
              <a:t>  in 2012</a:t>
            </a: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with</a:t>
            </a:r>
            <a:r>
              <a:rPr lang="fr-FR" sz="1400" b="1" dirty="0" smtClean="0">
                <a:solidFill>
                  <a:srgbClr val="FF0000"/>
                </a:solidFill>
              </a:rPr>
              <a:t>  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40  </a:t>
            </a:r>
            <a:r>
              <a:rPr lang="fr-FR" sz="1400" b="1" dirty="0" err="1" smtClean="0">
                <a:solidFill>
                  <a:srgbClr val="FF0000"/>
                </a:solidFill>
                <a:sym typeface="Symbol"/>
              </a:rPr>
              <a:t>weeks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   in  2016-17</a:t>
            </a:r>
          </a:p>
          <a:p>
            <a:r>
              <a:rPr lang="fr-FR" sz="1100" b="1" dirty="0" smtClean="0">
                <a:sym typeface="Symbol"/>
              </a:rPr>
              <a:t>1rst bar= stat. </a:t>
            </a:r>
            <a:r>
              <a:rPr lang="fr-FR" sz="1100" b="1" dirty="0" err="1" smtClean="0">
                <a:sym typeface="Symbol"/>
              </a:rPr>
              <a:t>error</a:t>
            </a:r>
            <a:r>
              <a:rPr lang="fr-FR" sz="1100" b="1" dirty="0" smtClean="0">
                <a:sym typeface="Symbol"/>
              </a:rPr>
              <a:t>; 2</a:t>
            </a:r>
            <a:r>
              <a:rPr lang="fr-FR" sz="1100" b="1" baseline="30000" dirty="0" smtClean="0">
                <a:sym typeface="Symbol"/>
              </a:rPr>
              <a:t>nd</a:t>
            </a:r>
            <a:r>
              <a:rPr lang="fr-FR" sz="1100" b="1" dirty="0" smtClean="0">
                <a:sym typeface="Symbol"/>
              </a:rPr>
              <a:t> = stat + </a:t>
            </a:r>
            <a:r>
              <a:rPr lang="fr-FR" sz="1100" b="1" dirty="0" err="1" smtClean="0">
                <a:sym typeface="Symbol"/>
              </a:rPr>
              <a:t>syst</a:t>
            </a:r>
            <a:r>
              <a:rPr lang="fr-FR" sz="1100" b="1" dirty="0" smtClean="0">
                <a:sym typeface="Symbol"/>
              </a:rPr>
              <a:t>. </a:t>
            </a:r>
            <a:r>
              <a:rPr lang="fr-FR" sz="1100" b="1" dirty="0" err="1" smtClean="0">
                <a:sym typeface="Symbol"/>
              </a:rPr>
              <a:t>errors</a:t>
            </a:r>
            <a:endParaRPr lang="fr-FR" sz="1100" b="1" dirty="0"/>
          </a:p>
        </p:txBody>
      </p:sp>
      <p:sp>
        <p:nvSpPr>
          <p:cNvPr id="28" name="Rectangle 27"/>
          <p:cNvSpPr/>
          <p:nvPr/>
        </p:nvSpPr>
        <p:spPr>
          <a:xfrm>
            <a:off x="1371600" y="3392348"/>
            <a:ext cx="1731141" cy="26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171273" y="4702973"/>
            <a:ext cx="3698700" cy="2000250"/>
            <a:chOff x="899592" y="2886247"/>
            <a:chExt cx="4203068" cy="250031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886247"/>
              <a:ext cx="4200525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Ellipse 30"/>
            <p:cNvSpPr/>
            <p:nvPr/>
          </p:nvSpPr>
          <p:spPr>
            <a:xfrm>
              <a:off x="1727684" y="3490317"/>
              <a:ext cx="180020" cy="514747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646094" y="3501008"/>
              <a:ext cx="304892" cy="523220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r</a:t>
              </a:r>
              <a:endParaRPr lang="fr-FR" sz="2800" dirty="0"/>
            </a:p>
          </p:txBody>
        </p:sp>
        <p:sp>
          <p:nvSpPr>
            <p:cNvPr id="33" name="ZoneTexte 32"/>
            <p:cNvSpPr txBox="1"/>
            <p:nvPr/>
          </p:nvSpPr>
          <p:spPr>
            <a:xfrm rot="19703747">
              <a:off x="2278180" y="3140847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a</a:t>
              </a:r>
              <a:r>
                <a:rPr lang="fr-FR" sz="1400" dirty="0" smtClean="0"/>
                <a:t>nd gluons</a:t>
              </a:r>
              <a:endParaRPr lang="fr-FR" sz="14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283968" y="49411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491880" y="478786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1/3</a:t>
              </a:r>
              <a:endParaRPr lang="fr-FR" dirty="0"/>
            </a:p>
          </p:txBody>
        </p:sp>
        <p:sp>
          <p:nvSpPr>
            <p:cNvPr id="36" name="Triangle isocèle 35"/>
            <p:cNvSpPr/>
            <p:nvPr/>
          </p:nvSpPr>
          <p:spPr>
            <a:xfrm rot="15344870">
              <a:off x="2624971" y="4604115"/>
              <a:ext cx="610016" cy="914400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iangle isocèle 36"/>
            <p:cNvSpPr/>
            <p:nvPr/>
          </p:nvSpPr>
          <p:spPr>
            <a:xfrm rot="15344870">
              <a:off x="1616859" y="4172067"/>
              <a:ext cx="610016" cy="914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99592" y="4005064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410549" y="457183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0.1</a:t>
              </a:r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403648" y="422108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0.01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716016" y="4653136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latin typeface="Script MT Bold" panose="03040602040607080904" pitchFamily="66" charset="0"/>
                  <a:cs typeface="Calibri" panose="020F0502020204030204" pitchFamily="34" charset="0"/>
                  <a:sym typeface="Symbol" pitchFamily="18" charset="2"/>
                </a:rPr>
                <a:t>x</a:t>
              </a:r>
              <a:endParaRPr lang="fr-FR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96874" y="4405754"/>
              <a:ext cx="357868" cy="350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4" name="Connecteur droit 43"/>
          <p:cNvCxnSpPr/>
          <p:nvPr/>
        </p:nvCxnSpPr>
        <p:spPr>
          <a:xfrm>
            <a:off x="620850" y="1905000"/>
            <a:ext cx="3146389" cy="304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1000" y="2286000"/>
            <a:ext cx="105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     DVCS</a:t>
            </a:r>
          </a:p>
          <a:p>
            <a:r>
              <a:rPr lang="fr-FR" sz="2000" b="1" dirty="0" smtClean="0"/>
              <a:t>     HERA</a:t>
            </a:r>
            <a:endParaRPr lang="fr-FR" sz="20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386291" y="16002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sym typeface="Symbol"/>
              </a:rPr>
              <a:t></a:t>
            </a:r>
            <a:r>
              <a:rPr lang="fr-FR" b="1" dirty="0" smtClean="0"/>
              <a:t> </a:t>
            </a:r>
            <a:r>
              <a:rPr lang="fr-FR" b="1" dirty="0" err="1" smtClean="0"/>
              <a:t>slope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514600" y="939225"/>
            <a:ext cx="502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Gluon and </a:t>
            </a:r>
            <a:r>
              <a:rPr lang="fr-FR" sz="3200" dirty="0" err="1" smtClean="0"/>
              <a:t>sea</a:t>
            </a:r>
            <a:r>
              <a:rPr lang="fr-FR" sz="3200" dirty="0" smtClean="0"/>
              <a:t> quark </a:t>
            </a:r>
            <a:r>
              <a:rPr lang="fr-FR" sz="3200" dirty="0" err="1" smtClean="0"/>
              <a:t>imaging</a:t>
            </a:r>
            <a:endParaRPr lang="fr-FR" sz="3200" dirty="0"/>
          </a:p>
        </p:txBody>
      </p:sp>
      <p:sp>
        <p:nvSpPr>
          <p:cNvPr id="52" name="ZoneTexte 51"/>
          <p:cNvSpPr txBox="1"/>
          <p:nvPr/>
        </p:nvSpPr>
        <p:spPr>
          <a:xfrm>
            <a:off x="762000" y="3352800"/>
            <a:ext cx="30317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DVCS </a:t>
            </a:r>
            <a:r>
              <a:rPr lang="fr-FR" b="1" dirty="0" err="1" smtClean="0">
                <a:solidFill>
                  <a:srgbClr val="FF0000"/>
                </a:solidFill>
              </a:rPr>
              <a:t>Prediction</a:t>
            </a:r>
            <a:r>
              <a:rPr lang="fr-FR" b="1" dirty="0" smtClean="0">
                <a:solidFill>
                  <a:srgbClr val="FF0000"/>
                </a:solidFill>
              </a:rPr>
              <a:t> at COMPASS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For 2 </a:t>
            </a:r>
            <a:r>
              <a:rPr lang="fr-FR" b="1" dirty="0" err="1" smtClean="0">
                <a:solidFill>
                  <a:srgbClr val="FF0000"/>
                </a:solidFill>
              </a:rPr>
              <a:t>years</a:t>
            </a:r>
            <a:r>
              <a:rPr lang="fr-FR" b="1" dirty="0" smtClean="0">
                <a:solidFill>
                  <a:srgbClr val="FF0000"/>
                </a:solidFill>
              </a:rPr>
              <a:t> 2016-17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 b="30125"/>
          <a:stretch/>
        </p:blipFill>
        <p:spPr bwMode="auto">
          <a:xfrm>
            <a:off x="304800" y="936000"/>
            <a:ext cx="8245221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0600" y="60209"/>
            <a:ext cx="799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Predictions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for DVCS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KM model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800" y="5257800"/>
            <a:ext cx="8503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KM10: </a:t>
            </a:r>
            <a:r>
              <a:rPr lang="fr-FR" dirty="0" err="1" smtClean="0"/>
              <a:t>Kumericki</a:t>
            </a:r>
            <a:r>
              <a:rPr lang="fr-FR" dirty="0" smtClean="0"/>
              <a:t> and Mueller NPB (2010) 841; arXiv:0904.0458</a:t>
            </a:r>
          </a:p>
          <a:p>
            <a:r>
              <a:rPr lang="fr-FR" dirty="0" smtClean="0"/>
              <a:t>one of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parameterization</a:t>
            </a:r>
            <a:r>
              <a:rPr lang="fr-FR" dirty="0" smtClean="0"/>
              <a:t> of </a:t>
            </a:r>
            <a:r>
              <a:rPr lang="fr-FR" dirty="0" err="1" smtClean="0"/>
              <a:t>GPDs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mathematic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 smtClean="0"/>
          </a:p>
          <a:p>
            <a:r>
              <a:rPr lang="fr-FR" dirty="0" smtClean="0"/>
              <a:t>fit to the DVCS data and DIS</a:t>
            </a:r>
          </a:p>
        </p:txBody>
      </p:sp>
    </p:spTree>
    <p:extLst>
      <p:ext uri="{BB962C8B-B14F-4D97-AF65-F5344CB8AC3E}">
        <p14:creationId xmlns:p14="http://schemas.microsoft.com/office/powerpoint/2010/main" val="1964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068" t="79407" r="-60483" b="9101"/>
          <a:stretch/>
        </p:blipFill>
        <p:spPr bwMode="auto">
          <a:xfrm>
            <a:off x="3048000" y="6172200"/>
            <a:ext cx="806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GK_comparaison.png"/>
          <p:cNvPicPr>
            <a:picLocks noChangeAspect="1"/>
          </p:cNvPicPr>
          <p:nvPr/>
        </p:nvPicPr>
        <p:blipFill rotWithShape="1">
          <a:blip r:embed="rId3" cstate="print"/>
          <a:srcRect l="4756" t="4584" r="3116" b="50596"/>
          <a:stretch/>
        </p:blipFill>
        <p:spPr>
          <a:xfrm>
            <a:off x="-33338" y="1981200"/>
            <a:ext cx="9080521" cy="2444431"/>
          </a:xfrm>
          <a:prstGeom prst="rect">
            <a:avLst/>
          </a:prstGeom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60209"/>
            <a:ext cx="8388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Predictions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for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mesons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GK model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73314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dominant </a:t>
            </a:r>
            <a:r>
              <a:rPr lang="fr-FR" sz="2000" dirty="0"/>
              <a:t>(longitudinal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fr-F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* p  </a:t>
            </a:r>
            <a:r>
              <a:rPr lang="fr-F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 </a:t>
            </a:r>
            <a:r>
              <a:rPr lang="fr-FR" sz="2000" dirty="0" smtClean="0">
                <a:sym typeface="Symbol"/>
              </a:rPr>
              <a:t>and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000" dirty="0" err="1" smtClean="0"/>
              <a:t>transv</a:t>
            </a:r>
            <a:r>
              <a:rPr lang="en-US" sz="2000" dirty="0" smtClean="0"/>
              <a:t>. polar.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fr-FR" sz="2000" b="1" baseline="-25000" dirty="0">
                <a:solidFill>
                  <a:srgbClr val="FF0000"/>
                </a:solidFill>
                <a:sym typeface="Symbol"/>
              </a:rPr>
              <a:t>T</a:t>
            </a:r>
            <a:r>
              <a:rPr lang="fr-FR" sz="2000" b="1" dirty="0">
                <a:solidFill>
                  <a:srgbClr val="FF0000"/>
                </a:solidFill>
                <a:sym typeface="Symbol"/>
              </a:rPr>
              <a:t>* p  </a:t>
            </a:r>
            <a:r>
              <a:rPr lang="fr-FR" sz="2000" b="1" baseline="-250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p</a:t>
            </a:r>
            <a:endParaRPr lang="fr-FR" sz="2000" b="1" dirty="0" smtClean="0">
              <a:solidFill>
                <a:srgbClr val="FF0000"/>
              </a:solidFill>
              <a:sym typeface="Symbol"/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quark and gluon contributions and </a:t>
            </a:r>
            <a:r>
              <a:rPr lang="fr-FR" sz="2000" dirty="0" err="1">
                <a:solidFill>
                  <a:srgbClr val="FF0000"/>
                </a:solidFill>
              </a:rPr>
              <a:t>beyong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leading</a:t>
            </a:r>
            <a:r>
              <a:rPr lang="fr-FR" sz="2000" dirty="0">
                <a:solidFill>
                  <a:srgbClr val="FF0000"/>
                </a:solidFill>
              </a:rPr>
              <a:t> twist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82946" y="236220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ZEUS</a:t>
            </a:r>
          </a:p>
          <a:p>
            <a:r>
              <a:rPr lang="fr-FR" dirty="0" smtClean="0"/>
              <a:t>    H1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84648" y="2819400"/>
            <a:ext cx="73152" cy="73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184648" y="2514600"/>
            <a:ext cx="73152" cy="73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>
            <a:off x="2218713" y="2474981"/>
            <a:ext cx="109085" cy="11585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71600" y="236220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ZEUS</a:t>
            </a:r>
          </a:p>
          <a:p>
            <a:r>
              <a:rPr lang="fr-FR" dirty="0" smtClean="0"/>
              <a:t>    H1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073302" y="2819400"/>
            <a:ext cx="73152" cy="73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73302" y="2514600"/>
            <a:ext cx="73152" cy="73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85800" y="2133600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733800" y="2286000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913" t="27700" r="12574" b="41432"/>
          <a:stretch/>
        </p:blipFill>
        <p:spPr bwMode="auto">
          <a:xfrm>
            <a:off x="2971800" y="4343400"/>
            <a:ext cx="3505200" cy="152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18" t="79407" r="28620" b="9102"/>
          <a:stretch/>
        </p:blipFill>
        <p:spPr bwMode="auto">
          <a:xfrm>
            <a:off x="2895600" y="5943600"/>
            <a:ext cx="6012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426" t="91157" r="81403" b="3810"/>
          <a:stretch/>
        </p:blipFill>
        <p:spPr bwMode="auto">
          <a:xfrm>
            <a:off x="5105400" y="6535102"/>
            <a:ext cx="118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GK_comparaison.png"/>
          <p:cNvPicPr>
            <a:picLocks noChangeAspect="1"/>
          </p:cNvPicPr>
          <p:nvPr/>
        </p:nvPicPr>
        <p:blipFill rotWithShape="1">
          <a:blip r:embed="rId3" cstate="print"/>
          <a:srcRect l="65978" t="7214" r="4070" b="51862"/>
          <a:stretch/>
        </p:blipFill>
        <p:spPr>
          <a:xfrm>
            <a:off x="0" y="4358498"/>
            <a:ext cx="2952000" cy="223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19800" y="2362200"/>
            <a:ext cx="304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998089" cy="25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28600" y="990600"/>
            <a:ext cx="532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GK</a:t>
            </a:r>
            <a:r>
              <a:rPr lang="fr-FR" dirty="0" smtClean="0"/>
              <a:t> model for </a:t>
            </a:r>
            <a:r>
              <a:rPr lang="fr-FR" dirty="0" err="1" smtClean="0"/>
              <a:t>GPDs</a:t>
            </a:r>
            <a:r>
              <a:rPr lang="fr-FR" dirty="0" smtClean="0"/>
              <a:t> ( </a:t>
            </a:r>
            <a:r>
              <a:rPr lang="fr-FR" dirty="0" err="1" smtClean="0"/>
              <a:t>determined</a:t>
            </a:r>
            <a:r>
              <a:rPr lang="fr-FR" dirty="0" smtClean="0"/>
              <a:t> for </a:t>
            </a:r>
            <a:r>
              <a:rPr lang="fr-FR" dirty="0" err="1" smtClean="0"/>
              <a:t>mesons</a:t>
            </a:r>
            <a:r>
              <a:rPr lang="fr-FR" dirty="0" smtClean="0"/>
              <a:t>) </a:t>
            </a:r>
            <a:r>
              <a:rPr lang="fr-FR" dirty="0" err="1" smtClean="0"/>
              <a:t>including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28800"/>
            <a:ext cx="846077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DVCS </a:t>
            </a:r>
            <a:r>
              <a:rPr lang="fr-F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interference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on the proton</a:t>
            </a:r>
          </a:p>
          <a:p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Symbol" pitchFamily="18" charset="2"/>
              </a:rPr>
              <a:t>Im</a:t>
            </a:r>
            <a:r>
              <a:rPr lang="fr-FR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DVCS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with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BSA or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Beam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Spin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difference</a:t>
            </a: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 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3200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DVCS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with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BCA or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Beam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Charge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difference</a:t>
            </a: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            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mainly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constrains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on the GPD H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22117" r="778" b="12524"/>
          <a:stretch/>
        </p:blipFill>
        <p:spPr bwMode="auto">
          <a:xfrm>
            <a:off x="241458" y="1524000"/>
            <a:ext cx="8121730" cy="39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34502"/>
            <a:ext cx="1121283" cy="830580"/>
          </a:xfrm>
          <a:prstGeom prst="rect">
            <a:avLst/>
          </a:prstGeom>
        </p:spPr>
      </p:pic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8946" y="130314"/>
            <a:ext cx="6406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First DVCS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interference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signal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7087" y="2565082"/>
            <a:ext cx="747713" cy="48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4600" y="1000780"/>
            <a:ext cx="494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BSA </a:t>
            </a:r>
            <a:r>
              <a:rPr lang="fr-FR" sz="2800" dirty="0" err="1" smtClean="0"/>
              <a:t>asymmetries</a:t>
            </a:r>
            <a:r>
              <a:rPr lang="fr-FR" sz="2800" dirty="0" smtClean="0"/>
              <a:t> – PRL87 (2001)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358515" y="5543460"/>
            <a:ext cx="6566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Validate</a:t>
            </a:r>
            <a:r>
              <a:rPr lang="fr-FR" sz="2400" dirty="0" smtClean="0"/>
              <a:t> the dominance of the </a:t>
            </a:r>
            <a:r>
              <a:rPr lang="fr-FR" sz="2400" dirty="0" err="1" smtClean="0"/>
              <a:t>handag</a:t>
            </a:r>
            <a:r>
              <a:rPr lang="fr-FR" sz="2400" dirty="0" smtClean="0"/>
              <a:t> contribution</a:t>
            </a:r>
          </a:p>
          <a:p>
            <a:r>
              <a:rPr lang="fr-FR" sz="2400" dirty="0" smtClean="0"/>
              <a:t>(Fit and VGG model)</a:t>
            </a:r>
            <a:endParaRPr lang="fr-FR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981200"/>
            <a:ext cx="4167187" cy="333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87" y="1828800"/>
            <a:ext cx="1028700" cy="10115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3942278" y="3326496"/>
            <a:ext cx="487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r>
              <a:rPr lang="fr-FR" b="1" baseline="-25000" dirty="0" smtClean="0"/>
              <a:t>LU</a:t>
            </a:r>
            <a:endParaRPr lang="fr-FR" b="1" baseline="-25000" dirty="0"/>
          </a:p>
        </p:txBody>
      </p:sp>
    </p:spTree>
    <p:extLst>
      <p:ext uri="{BB962C8B-B14F-4D97-AF65-F5344CB8AC3E}">
        <p14:creationId xmlns:p14="http://schemas.microsoft.com/office/powerpoint/2010/main" val="3893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5" y="885498"/>
            <a:ext cx="42195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6395" y="1541246"/>
            <a:ext cx="89960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Q</a:t>
            </a:r>
            <a:r>
              <a:rPr lang="fr-FR" sz="2400" b="1" dirty="0" smtClean="0">
                <a:solidFill>
                  <a:srgbClr val="0070C0"/>
                </a:solidFill>
                <a:cs typeface="Times New Roman" pitchFamily="18" charset="0"/>
              </a:rPr>
              <a:t>²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,</a:t>
            </a:r>
            <a:r>
              <a:rPr lang="fr-FR" sz="2800" b="1" dirty="0" smtClean="0">
                <a:solidFill>
                  <a:srgbClr val="0070C0"/>
                </a:solidFill>
                <a:latin typeface="Script MT Bold" panose="03040602040607080904" pitchFamily="66" charset="0"/>
                <a:cs typeface="Times New Roman" pitchFamily="18" charset="0"/>
              </a:rPr>
              <a:t>x</a:t>
            </a:r>
            <a:r>
              <a:rPr lang="fr-FR" b="1" baseline="-25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endParaRPr lang="en-GB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riangle rectangle 3"/>
          <p:cNvSpPr/>
          <p:nvPr/>
        </p:nvSpPr>
        <p:spPr>
          <a:xfrm rot="6309231">
            <a:off x="2313420" y="637020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6200" y="1362403"/>
            <a:ext cx="31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Times"/>
                <a:sym typeface="Symbol"/>
              </a:rPr>
              <a:t>ℓ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886200" y="1886278"/>
            <a:ext cx="2831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>
                <a:solidFill>
                  <a:prstClr val="black"/>
                </a:solidFill>
                <a:latin typeface="Times"/>
                <a:sym typeface="Symbol"/>
              </a:rPr>
              <a:t>  or  , , J/,… 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87561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3400" y="1876098"/>
            <a:ext cx="5116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>
                <a:solidFill>
                  <a:prstClr val="black"/>
                </a:solidFill>
                <a:latin typeface="Times"/>
                <a:sym typeface="Symbol"/>
              </a:rPr>
              <a:t>*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8200" y="44624"/>
            <a:ext cx="8009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reactions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 DVCS and HEMP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16925" y="914400"/>
            <a:ext cx="6961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"/>
                <a:sym typeface="Symbol"/>
              </a:rPr>
              <a:t>                             DVCS: 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b="1" dirty="0">
                <a:latin typeface="Times"/>
                <a:sym typeface="Symbol"/>
              </a:rPr>
              <a:t>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p’ </a:t>
            </a:r>
            <a:r>
              <a:rPr lang="fr-FR" sz="2400" b="1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fr-FR" sz="2400" dirty="0" smtClean="0">
                <a:sym typeface="Symbol" pitchFamily="18" charset="2"/>
              </a:rPr>
              <a:t>golden </a:t>
            </a:r>
            <a:r>
              <a:rPr lang="fr-FR" sz="2400" dirty="0" err="1" smtClean="0">
                <a:sym typeface="Symbol" pitchFamily="18" charset="2"/>
              </a:rPr>
              <a:t>channel</a:t>
            </a:r>
            <a:r>
              <a:rPr lang="fr-FR" sz="2400" dirty="0" smtClean="0">
                <a:sym typeface="Symbol" pitchFamily="18" charset="2"/>
              </a:rPr>
              <a:t>)</a:t>
            </a:r>
          </a:p>
          <a:p>
            <a:r>
              <a:rPr lang="fr-FR" sz="2400" b="1" dirty="0" smtClean="0">
                <a:latin typeface="Times"/>
                <a:sym typeface="Symbol"/>
              </a:rPr>
              <a:t>                          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   HEMP: </a:t>
            </a:r>
            <a:r>
              <a:rPr lang="fr-FR" sz="2400" b="1" dirty="0" smtClean="0">
                <a:latin typeface="Times"/>
                <a:sym typeface="Symbol"/>
              </a:rPr>
              <a:t>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b="1" dirty="0">
                <a:latin typeface="Times"/>
                <a:sym typeface="Symbol"/>
              </a:rPr>
              <a:t>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</a:t>
            </a:r>
            <a:r>
              <a:rPr lang="fr-FR" sz="24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’ </a:t>
            </a:r>
            <a:r>
              <a:rPr lang="fr-FR" sz="2400" b="1" dirty="0" smtClean="0">
                <a:solidFill>
                  <a:prstClr val="black"/>
                </a:solidFill>
                <a:latin typeface="Times"/>
                <a:sym typeface="Symbol"/>
              </a:rPr>
              <a:t> or  or </a:t>
            </a:r>
            <a:r>
              <a:rPr lang="fr-FR" sz="2400" b="1" dirty="0">
                <a:solidFill>
                  <a:prstClr val="black"/>
                </a:solidFill>
                <a:latin typeface="Times"/>
                <a:sym typeface="Symbol"/>
              </a:rPr>
              <a:t>J/,… </a:t>
            </a:r>
            <a:endParaRPr lang="en-GB" sz="2400" i="1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386394" y="3257223"/>
            <a:ext cx="2084859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chemeClr val="tx1"/>
                </a:solidFill>
              </a:rPr>
              <a:t>GPDs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488442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riangle rectangle 15"/>
          <p:cNvSpPr/>
          <p:nvPr/>
        </p:nvSpPr>
        <p:spPr>
          <a:xfrm rot="5662307">
            <a:off x="1406382" y="844690"/>
            <a:ext cx="567285" cy="6935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47800" y="8483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Times"/>
                <a:sym typeface="Symbol"/>
              </a:rPr>
              <a:t>ℓ’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343400" y="5858470"/>
            <a:ext cx="4845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DC0528"/>
                </a:solidFill>
              </a:rPr>
              <a:t>D. Mueller </a:t>
            </a:r>
            <a:r>
              <a:rPr lang="fr-FR" i="1" dirty="0" smtClean="0">
                <a:solidFill>
                  <a:srgbClr val="DC0528"/>
                </a:solidFill>
              </a:rPr>
              <a:t>et al</a:t>
            </a:r>
            <a:r>
              <a:rPr lang="fr-FR" dirty="0" smtClean="0">
                <a:solidFill>
                  <a:srgbClr val="DC0528"/>
                </a:solidFill>
              </a:rPr>
              <a:t>, </a:t>
            </a:r>
            <a:r>
              <a:rPr lang="fr-FR" dirty="0" err="1" smtClean="0">
                <a:solidFill>
                  <a:srgbClr val="DC0528"/>
                </a:solidFill>
              </a:rPr>
              <a:t>Fortsch</a:t>
            </a:r>
            <a:r>
              <a:rPr lang="fr-FR" dirty="0" smtClean="0">
                <a:solidFill>
                  <a:srgbClr val="DC0528"/>
                </a:solidFill>
              </a:rPr>
              <a:t>. Phys. 42 (1994) </a:t>
            </a:r>
          </a:p>
          <a:p>
            <a:pPr algn="r"/>
            <a:r>
              <a:rPr lang="fr-FR" dirty="0" smtClean="0">
                <a:solidFill>
                  <a:srgbClr val="DC0528"/>
                </a:solidFill>
              </a:rPr>
              <a:t>X.D. Ji, PRL 78 (1997), </a:t>
            </a:r>
            <a:r>
              <a:rPr lang="fr-FR" dirty="0">
                <a:solidFill>
                  <a:srgbClr val="DC0528"/>
                </a:solidFill>
              </a:rPr>
              <a:t>PRD </a:t>
            </a:r>
            <a:r>
              <a:rPr lang="fr-FR" dirty="0" smtClean="0">
                <a:solidFill>
                  <a:srgbClr val="DC0528"/>
                </a:solidFill>
              </a:rPr>
              <a:t>55 </a:t>
            </a:r>
            <a:r>
              <a:rPr lang="fr-FR" dirty="0">
                <a:solidFill>
                  <a:srgbClr val="DC0528"/>
                </a:solidFill>
              </a:rPr>
              <a:t>(1997</a:t>
            </a:r>
            <a:r>
              <a:rPr lang="fr-FR" dirty="0" smtClean="0">
                <a:solidFill>
                  <a:srgbClr val="DC0528"/>
                </a:solidFill>
              </a:rPr>
              <a:t>) </a:t>
            </a:r>
          </a:p>
          <a:p>
            <a:pPr algn="r"/>
            <a:r>
              <a:rPr lang="fr-FR" dirty="0" smtClean="0">
                <a:solidFill>
                  <a:srgbClr val="DC0528"/>
                </a:solidFill>
              </a:rPr>
              <a:t>  A. V. </a:t>
            </a:r>
            <a:r>
              <a:rPr lang="fr-FR" dirty="0" err="1" smtClean="0">
                <a:solidFill>
                  <a:srgbClr val="DC0528"/>
                </a:solidFill>
              </a:rPr>
              <a:t>Radyushkin</a:t>
            </a:r>
            <a:r>
              <a:rPr lang="fr-FR" dirty="0" smtClean="0">
                <a:solidFill>
                  <a:srgbClr val="DC0528"/>
                </a:solidFill>
              </a:rPr>
              <a:t>, PLB 385 (1996), PRD 56 (1997) </a:t>
            </a:r>
            <a:endParaRPr lang="fr-FR" dirty="0">
              <a:solidFill>
                <a:srgbClr val="DC0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739140"/>
            <a:ext cx="356616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" y="854214"/>
            <a:ext cx="6176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E00-110 </a:t>
            </a:r>
            <a:r>
              <a:rPr lang="fr-FR" sz="2000" dirty="0" err="1" smtClean="0"/>
              <a:t>pioneer</a:t>
            </a:r>
            <a:r>
              <a:rPr lang="fr-FR" sz="2000" dirty="0" smtClean="0"/>
              <a:t>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</a:t>
            </a:r>
            <a:r>
              <a:rPr lang="fr-FR" sz="2000" dirty="0" err="1" smtClean="0"/>
              <a:t>spectrometer</a:t>
            </a:r>
            <a:endParaRPr lang="fr-FR" sz="2000" dirty="0"/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7847" y="146328"/>
            <a:ext cx="906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Beam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Spin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DVCS  -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HallA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7458" y="6231969"/>
            <a:ext cx="413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</a:rPr>
              <a:t>Do </a:t>
            </a:r>
            <a:r>
              <a:rPr lang="fr-FR" sz="2400" dirty="0" err="1" smtClean="0">
                <a:solidFill>
                  <a:srgbClr val="0000CC"/>
                </a:solidFill>
              </a:rPr>
              <a:t>we</a:t>
            </a:r>
            <a:r>
              <a:rPr lang="fr-FR" sz="2400" dirty="0" smtClean="0">
                <a:solidFill>
                  <a:srgbClr val="0000CC"/>
                </a:solidFill>
              </a:rPr>
              <a:t> </a:t>
            </a:r>
            <a:r>
              <a:rPr lang="fr-FR" sz="2400" dirty="0" err="1" smtClean="0">
                <a:solidFill>
                  <a:srgbClr val="0000CC"/>
                </a:solidFill>
              </a:rPr>
              <a:t>understand</a:t>
            </a:r>
            <a:r>
              <a:rPr lang="fr-FR" sz="2400" dirty="0" smtClean="0">
                <a:solidFill>
                  <a:srgbClr val="0000CC"/>
                </a:solidFill>
              </a:rPr>
              <a:t> Hall A data?</a:t>
            </a:r>
            <a:endParaRPr lang="fr-FR" sz="2400" dirty="0">
              <a:solidFill>
                <a:srgbClr val="0000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069" r="-2545" b="25818"/>
          <a:stretch/>
        </p:blipFill>
        <p:spPr bwMode="auto">
          <a:xfrm>
            <a:off x="-76200" y="2590759"/>
            <a:ext cx="669600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525" y="1944428"/>
            <a:ext cx="7213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Data: Munoz et al. PRL97, 262002 (2006)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Model: </a:t>
            </a:r>
            <a:r>
              <a:rPr lang="fr-FR" b="1" dirty="0" err="1" smtClean="0">
                <a:solidFill>
                  <a:srgbClr val="00B050"/>
                </a:solidFill>
              </a:rPr>
              <a:t>Kroll</a:t>
            </a:r>
            <a:r>
              <a:rPr lang="fr-FR" b="1" dirty="0" smtClean="0">
                <a:solidFill>
                  <a:srgbClr val="00B050"/>
                </a:solidFill>
              </a:rPr>
              <a:t>, Moutarde, </a:t>
            </a:r>
            <a:r>
              <a:rPr lang="fr-FR" b="1" dirty="0" err="1" smtClean="0">
                <a:solidFill>
                  <a:srgbClr val="00B050"/>
                </a:solidFill>
              </a:rPr>
              <a:t>Sabatié</a:t>
            </a:r>
            <a:r>
              <a:rPr lang="fr-FR" b="1" dirty="0" smtClean="0">
                <a:solidFill>
                  <a:srgbClr val="00B050"/>
                </a:solidFill>
              </a:rPr>
              <a:t>, EPJC73 (2013) </a:t>
            </a:r>
            <a:r>
              <a:rPr lang="fr-FR" b="1" dirty="0" err="1" smtClean="0">
                <a:solidFill>
                  <a:srgbClr val="00B050"/>
                </a:solidFill>
              </a:rPr>
              <a:t>with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GPDs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from</a:t>
            </a:r>
            <a:r>
              <a:rPr lang="fr-FR" b="1" dirty="0" smtClean="0">
                <a:solidFill>
                  <a:srgbClr val="00B050"/>
                </a:solidFill>
              </a:rPr>
              <a:t> GK model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24257" y="251460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=0.36   Q</a:t>
            </a:r>
            <a:r>
              <a:rPr lang="fr-FR" baseline="30000" dirty="0" smtClean="0"/>
              <a:t>2</a:t>
            </a:r>
            <a:r>
              <a:rPr lang="fr-FR" dirty="0" smtClean="0"/>
              <a:t>= 2.3 GeV</a:t>
            </a:r>
            <a:r>
              <a:rPr lang="fr-FR" baseline="30000" dirty="0" smtClean="0"/>
              <a:t>2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96000" y="3276600"/>
            <a:ext cx="2962862" cy="267765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News: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Re-analysis</a:t>
            </a:r>
            <a:r>
              <a:rPr lang="fr-FR" dirty="0" smtClean="0"/>
              <a:t> of the data</a:t>
            </a:r>
          </a:p>
          <a:p>
            <a:r>
              <a:rPr lang="fr-FR" dirty="0" smtClean="0"/>
              <a:t>   (MC, RC, normalisation/DIS)</a:t>
            </a:r>
          </a:p>
          <a:p>
            <a:endParaRPr lang="fr-FR" sz="800" dirty="0" smtClean="0"/>
          </a:p>
          <a:p>
            <a:r>
              <a:rPr lang="fr-FR" dirty="0" smtClean="0"/>
              <a:t>- 2010: </a:t>
            </a:r>
            <a:r>
              <a:rPr lang="fr-FR" dirty="0" err="1" smtClean="0"/>
              <a:t>run</a:t>
            </a:r>
            <a:r>
              <a:rPr lang="fr-FR" dirty="0" smtClean="0"/>
              <a:t> E07-007</a:t>
            </a:r>
          </a:p>
          <a:p>
            <a:r>
              <a:rPr lang="fr-FR" dirty="0" smtClean="0"/>
              <a:t>   </a:t>
            </a:r>
            <a:r>
              <a:rPr lang="fr-FR" dirty="0" err="1" smtClean="0"/>
              <a:t>Rosenbluth-like</a:t>
            </a:r>
            <a:r>
              <a:rPr lang="fr-FR" dirty="0" smtClean="0"/>
              <a:t> DVCS</a:t>
            </a:r>
            <a:r>
              <a:rPr lang="fr-FR" baseline="30000" dirty="0" smtClean="0"/>
              <a:t>2</a:t>
            </a:r>
            <a:r>
              <a:rPr lang="fr-FR" dirty="0" smtClean="0"/>
              <a:t>/Int</a:t>
            </a:r>
          </a:p>
          <a:p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err="1" smtClean="0"/>
              <a:t>sparation</a:t>
            </a:r>
            <a:endParaRPr lang="fr-FR" dirty="0" smtClean="0"/>
          </a:p>
          <a:p>
            <a:r>
              <a:rPr lang="fr-FR" sz="800" dirty="0"/>
              <a:t> </a:t>
            </a:r>
            <a:r>
              <a:rPr lang="fr-FR" sz="800" dirty="0" smtClean="0"/>
              <a:t>  </a:t>
            </a:r>
          </a:p>
          <a:p>
            <a:r>
              <a:rPr lang="fr-FR" dirty="0" smtClean="0"/>
              <a:t>-  2014: </a:t>
            </a:r>
            <a:r>
              <a:rPr lang="fr-FR" dirty="0" err="1" smtClean="0"/>
              <a:t>HallA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11 </a:t>
            </a:r>
            <a:r>
              <a:rPr lang="fr-FR" dirty="0" err="1" smtClean="0"/>
              <a:t>GeV</a:t>
            </a:r>
            <a:endParaRPr lang="fr-FR" dirty="0" smtClean="0"/>
          </a:p>
          <a:p>
            <a:endParaRPr lang="fr-FR" sz="800" dirty="0" smtClean="0"/>
          </a:p>
          <a:p>
            <a:r>
              <a:rPr lang="fr-FR" dirty="0" smtClean="0"/>
              <a:t>-  2018: </a:t>
            </a:r>
            <a:r>
              <a:rPr lang="fr-FR" dirty="0" err="1" smtClean="0"/>
              <a:t>HallC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11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4728" y="1254324"/>
            <a:ext cx="481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measurements</a:t>
            </a:r>
            <a:r>
              <a:rPr lang="fr-FR" dirty="0" smtClean="0"/>
              <a:t>: 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=0.36   </a:t>
            </a:r>
            <a:r>
              <a:rPr lang="fr-FR" dirty="0"/>
              <a:t>Q</a:t>
            </a:r>
            <a:r>
              <a:rPr lang="fr-FR" baseline="30000" dirty="0"/>
              <a:t>2</a:t>
            </a:r>
            <a:r>
              <a:rPr lang="fr-FR" dirty="0"/>
              <a:t>= 1</a:t>
            </a:r>
            <a:r>
              <a:rPr lang="fr-FR" dirty="0" smtClean="0"/>
              <a:t>.5, 1.9, 2.3 GeV</a:t>
            </a:r>
            <a:r>
              <a:rPr lang="fr-FR" baseline="30000" dirty="0" smtClean="0"/>
              <a:t>2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14728" y="3733800"/>
            <a:ext cx="217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Beam</a:t>
            </a:r>
            <a:r>
              <a:rPr lang="fr-FR" dirty="0" smtClean="0">
                <a:solidFill>
                  <a:srgbClr val="C00000"/>
                </a:solidFill>
              </a:rPr>
              <a:t> Spin </a:t>
            </a:r>
            <a:r>
              <a:rPr lang="fr-FR" dirty="0" err="1" smtClean="0">
                <a:solidFill>
                  <a:srgbClr val="C00000"/>
                </a:solidFill>
              </a:rPr>
              <a:t>difference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0600" y="5584924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Beam</a:t>
            </a:r>
            <a:r>
              <a:rPr lang="fr-FR" dirty="0" smtClean="0">
                <a:solidFill>
                  <a:srgbClr val="C00000"/>
                </a:solidFill>
              </a:rPr>
              <a:t> Spin </a:t>
            </a:r>
            <a:r>
              <a:rPr lang="fr-FR" dirty="0" err="1" smtClean="0">
                <a:solidFill>
                  <a:srgbClr val="C00000"/>
                </a:solidFill>
              </a:rPr>
              <a:t>Sum</a:t>
            </a:r>
            <a:r>
              <a:rPr lang="fr-FR" dirty="0" smtClean="0">
                <a:solidFill>
                  <a:srgbClr val="C00000"/>
                </a:solidFill>
              </a:rPr>
              <a:t> = Total cross section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81400" y="153418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e</a:t>
            </a:r>
            <a:r>
              <a:rPr lang="fr-FR" sz="2800" dirty="0" smtClean="0">
                <a:solidFill>
                  <a:srgbClr val="C00000"/>
                </a:solidFill>
              </a:rPr>
              <a:t> p </a:t>
            </a:r>
            <a:r>
              <a:rPr lang="fr-F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e </a:t>
            </a:r>
            <a:r>
              <a:rPr lang="fr-FR" sz="2800" dirty="0" smtClean="0">
                <a:solidFill>
                  <a:srgbClr val="C00000"/>
                </a:solidFill>
                <a:sym typeface="Symbol"/>
              </a:rPr>
              <a:t> </a:t>
            </a:r>
            <a:r>
              <a:rPr lang="fr-F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p </a:t>
            </a:r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689145" y="1686580"/>
            <a:ext cx="25794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6547485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95400" y="1219200"/>
            <a:ext cx="413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</a:rPr>
              <a:t>Do </a:t>
            </a:r>
            <a:r>
              <a:rPr lang="fr-FR" sz="2400" dirty="0" err="1" smtClean="0">
                <a:solidFill>
                  <a:srgbClr val="0000CC"/>
                </a:solidFill>
              </a:rPr>
              <a:t>we</a:t>
            </a:r>
            <a:r>
              <a:rPr lang="fr-FR" sz="2400" dirty="0" smtClean="0">
                <a:solidFill>
                  <a:srgbClr val="0000CC"/>
                </a:solidFill>
              </a:rPr>
              <a:t> </a:t>
            </a:r>
            <a:r>
              <a:rPr lang="fr-FR" sz="2400" dirty="0" err="1" smtClean="0">
                <a:solidFill>
                  <a:srgbClr val="0000CC"/>
                </a:solidFill>
              </a:rPr>
              <a:t>understand</a:t>
            </a:r>
            <a:r>
              <a:rPr lang="fr-FR" sz="2400" dirty="0" smtClean="0">
                <a:solidFill>
                  <a:srgbClr val="0000CC"/>
                </a:solidFill>
              </a:rPr>
              <a:t> Hall A data?</a:t>
            </a:r>
            <a:endParaRPr lang="fr-FR" sz="2400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5" y="1944428"/>
            <a:ext cx="9050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Data: Munoz et al. PRL97, 262002 (2006)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Model: Braun, </a:t>
            </a:r>
            <a:r>
              <a:rPr lang="fr-FR" b="1" dirty="0" err="1" smtClean="0">
                <a:solidFill>
                  <a:srgbClr val="00B050"/>
                </a:solidFill>
              </a:rPr>
              <a:t>Manashov</a:t>
            </a:r>
            <a:r>
              <a:rPr lang="fr-FR" b="1" dirty="0" smtClean="0">
                <a:solidFill>
                  <a:srgbClr val="00B050"/>
                </a:solidFill>
              </a:rPr>
              <a:t>, </a:t>
            </a:r>
            <a:r>
              <a:rPr lang="fr-FR" b="1" dirty="0" err="1" smtClean="0">
                <a:solidFill>
                  <a:srgbClr val="00B050"/>
                </a:solidFill>
              </a:rPr>
              <a:t>Pirnay</a:t>
            </a:r>
            <a:r>
              <a:rPr lang="fr-FR" b="1" dirty="0" smtClean="0">
                <a:solidFill>
                  <a:srgbClr val="00B050"/>
                </a:solidFill>
              </a:rPr>
              <a:t>, Mueller PRD79 (2014)</a:t>
            </a:r>
            <a:r>
              <a:rPr lang="fr-FR" dirty="0" smtClean="0">
                <a:solidFill>
                  <a:srgbClr val="00B050"/>
                </a:solidFill>
              </a:rPr>
              <a:t>                          GK12 model </a:t>
            </a:r>
            <a:r>
              <a:rPr lang="fr-FR" dirty="0" err="1" smtClean="0">
                <a:solidFill>
                  <a:srgbClr val="00B050"/>
                </a:solidFill>
              </a:rPr>
              <a:t>evaluated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   </a:t>
            </a:r>
            <a:r>
              <a:rPr lang="fr-FR" dirty="0" err="1" smtClean="0">
                <a:solidFill>
                  <a:srgbClr val="00B050"/>
                </a:solidFill>
              </a:rPr>
              <a:t>with</a:t>
            </a:r>
            <a:r>
              <a:rPr lang="fr-FR" dirty="0" smtClean="0">
                <a:solidFill>
                  <a:srgbClr val="00B050"/>
                </a:solidFill>
              </a:rPr>
              <a:t> KM and BMP </a:t>
            </a:r>
          </a:p>
          <a:p>
            <a:r>
              <a:rPr lang="fr-FR" dirty="0">
                <a:solidFill>
                  <a:srgbClr val="00B050"/>
                </a:solidFill>
              </a:rPr>
              <a:t>	</a:t>
            </a:r>
            <a:r>
              <a:rPr lang="fr-FR" dirty="0" smtClean="0">
                <a:solidFill>
                  <a:srgbClr val="00B050"/>
                </a:solidFill>
              </a:rPr>
              <a:t>						    prescription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29400" y="3400425"/>
            <a:ext cx="262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i</a:t>
            </a:r>
            <a:r>
              <a:rPr lang="fr-FR" dirty="0" err="1" smtClean="0">
                <a:solidFill>
                  <a:srgbClr val="00B050"/>
                </a:solidFill>
              </a:rPr>
              <a:t>ncluding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FR" dirty="0" err="1" smtClean="0">
                <a:solidFill>
                  <a:srgbClr val="00B050"/>
                </a:solidFill>
              </a:rPr>
              <a:t>kinematic</a:t>
            </a:r>
            <a:r>
              <a:rPr lang="fr-FR" dirty="0" smtClean="0">
                <a:solidFill>
                  <a:srgbClr val="00B050"/>
                </a:solidFill>
              </a:rPr>
              <a:t> corrections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(</a:t>
            </a:r>
            <a:r>
              <a:rPr lang="fr-FR" dirty="0" err="1" smtClean="0">
                <a:solidFill>
                  <a:srgbClr val="00B050"/>
                </a:solidFill>
              </a:rPr>
              <a:t>finite</a:t>
            </a:r>
            <a:r>
              <a:rPr lang="fr-FR" dirty="0" smtClean="0">
                <a:solidFill>
                  <a:srgbClr val="00B050"/>
                </a:solidFill>
              </a:rPr>
              <a:t>-t, </a:t>
            </a:r>
            <a:r>
              <a:rPr lang="fr-FR" dirty="0" err="1" smtClean="0">
                <a:solidFill>
                  <a:srgbClr val="00B050"/>
                </a:solidFill>
              </a:rPr>
              <a:t>target</a:t>
            </a:r>
            <a:r>
              <a:rPr lang="fr-FR" dirty="0" smtClean="0">
                <a:solidFill>
                  <a:srgbClr val="00B050"/>
                </a:solidFill>
              </a:rPr>
              <a:t> mass corr.)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7847" y="146328"/>
            <a:ext cx="906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Beam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Spin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DVCS  -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HallA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5000" y="3677424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Beam</a:t>
            </a:r>
            <a:r>
              <a:rPr lang="fr-FR" dirty="0" smtClean="0">
                <a:solidFill>
                  <a:srgbClr val="C00000"/>
                </a:solidFill>
              </a:rPr>
              <a:t> Spin </a:t>
            </a:r>
            <a:r>
              <a:rPr lang="fr-FR" dirty="0" err="1" smtClean="0">
                <a:solidFill>
                  <a:srgbClr val="C00000"/>
                </a:solidFill>
              </a:rPr>
              <a:t>Sum</a:t>
            </a:r>
            <a:r>
              <a:rPr lang="fr-FR" dirty="0" smtClean="0">
                <a:solidFill>
                  <a:srgbClr val="C00000"/>
                </a:solidFill>
              </a:rPr>
              <a:t> = Total cross section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5000" y="5791200"/>
            <a:ext cx="217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Beam</a:t>
            </a:r>
            <a:r>
              <a:rPr lang="fr-FR" dirty="0" smtClean="0">
                <a:solidFill>
                  <a:srgbClr val="C00000"/>
                </a:solidFill>
              </a:rPr>
              <a:t> Spin </a:t>
            </a:r>
            <a:r>
              <a:rPr lang="fr-FR" dirty="0" err="1" smtClean="0">
                <a:solidFill>
                  <a:srgbClr val="C00000"/>
                </a:solidFill>
              </a:rPr>
              <a:t>difference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0" y="1219200"/>
            <a:ext cx="4207669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2"/>
            <a:ext cx="3238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3276591"/>
            <a:ext cx="381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4876791"/>
            <a:ext cx="4067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9" y="4876791"/>
            <a:ext cx="4133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" y="5997050"/>
            <a:ext cx="338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First </a:t>
            </a:r>
            <a:r>
              <a:rPr lang="fr-FR" b="1" dirty="0" err="1" smtClean="0">
                <a:solidFill>
                  <a:srgbClr val="0000CC"/>
                </a:solidFill>
              </a:rPr>
              <a:t>run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</a:rPr>
              <a:t>after</a:t>
            </a:r>
            <a:r>
              <a:rPr lang="fr-FR" b="1" dirty="0" smtClean="0">
                <a:solidFill>
                  <a:srgbClr val="0000CC"/>
                </a:solidFill>
              </a:rPr>
              <a:t> the 12GeV upgrade</a:t>
            </a:r>
          </a:p>
          <a:p>
            <a:r>
              <a:rPr lang="fr-FR" b="1" dirty="0" err="1" smtClean="0">
                <a:solidFill>
                  <a:srgbClr val="0000CC"/>
                </a:solidFill>
              </a:rPr>
              <a:t>Now</a:t>
            </a:r>
            <a:r>
              <a:rPr lang="fr-FR" b="1" dirty="0" smtClean="0">
                <a:solidFill>
                  <a:srgbClr val="0000CC"/>
                </a:solidFill>
              </a:rPr>
              <a:t> 2014 </a:t>
            </a:r>
            <a:endParaRPr lang="fr-FR" b="1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38800" y="5943600"/>
            <a:ext cx="2923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CC"/>
                </a:solidFill>
              </a:rPr>
              <a:t>Need</a:t>
            </a:r>
            <a:r>
              <a:rPr lang="fr-FR" b="1" dirty="0" smtClean="0">
                <a:solidFill>
                  <a:srgbClr val="0000CC"/>
                </a:solidFill>
              </a:rPr>
              <a:t> a new </a:t>
            </a:r>
            <a:r>
              <a:rPr lang="fr-FR" b="1" dirty="0" err="1" smtClean="0">
                <a:solidFill>
                  <a:srgbClr val="0000CC"/>
                </a:solidFill>
              </a:rPr>
              <a:t>challenging</a:t>
            </a:r>
            <a:r>
              <a:rPr lang="fr-FR" b="1" dirty="0" smtClean="0">
                <a:solidFill>
                  <a:srgbClr val="0000CC"/>
                </a:solidFill>
              </a:rPr>
              <a:t> Calo</a:t>
            </a:r>
          </a:p>
          <a:p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smtClean="0">
                <a:solidFill>
                  <a:srgbClr val="0000CC"/>
                </a:solidFill>
              </a:rPr>
              <a:t>               ~  2018 </a:t>
            </a:r>
            <a:endParaRPr lang="fr-FR" b="1" dirty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7847" y="146328"/>
            <a:ext cx="9032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Beam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Spin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DVCS  - future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838200"/>
            <a:ext cx="419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 smtClean="0"/>
              <a:t>spectrometer</a:t>
            </a:r>
            <a:r>
              <a:rPr lang="fr-FR" dirty="0" smtClean="0"/>
              <a:t> + </a:t>
            </a:r>
            <a:r>
              <a:rPr lang="fr-FR" dirty="0" err="1" smtClean="0"/>
              <a:t>Calorimeter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65157"/>
            <a:ext cx="867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BSA in a large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kinematic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domain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CLAS 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"/>
          <a:stretch/>
        </p:blipFill>
        <p:spPr bwMode="auto">
          <a:xfrm>
            <a:off x="514350" y="1447800"/>
            <a:ext cx="5095875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4834" y="6199800"/>
            <a:ext cx="399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Data: </a:t>
            </a:r>
            <a:r>
              <a:rPr lang="fr-FR" dirty="0" smtClean="0"/>
              <a:t>Girod </a:t>
            </a:r>
            <a:r>
              <a:rPr lang="fr-FR" dirty="0"/>
              <a:t>et al. </a:t>
            </a:r>
            <a:r>
              <a:rPr lang="fr-FR" dirty="0" smtClean="0"/>
              <a:t>PRL100, 162002 </a:t>
            </a:r>
            <a:r>
              <a:rPr lang="fr-FR" dirty="0"/>
              <a:t>(</a:t>
            </a:r>
            <a:r>
              <a:rPr lang="fr-FR" dirty="0" smtClean="0"/>
              <a:t>2008)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1462" y="920234"/>
            <a:ext cx="366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 1 of the E01-113 or e1-DVCS </a:t>
            </a:r>
            <a:r>
              <a:rPr lang="fr-FR" dirty="0" err="1" smtClean="0"/>
              <a:t>exp</a:t>
            </a:r>
            <a:endParaRPr lang="fr-F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914037"/>
            <a:ext cx="25431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01195" y="1295400"/>
            <a:ext cx="2509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</a:t>
            </a:r>
            <a:r>
              <a:rPr lang="fr-FR" dirty="0"/>
              <a:t> </a:t>
            </a:r>
            <a:r>
              <a:rPr lang="fr-FR" dirty="0" smtClean="0"/>
              <a:t>+ 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Calorimter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magnet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062287" y="5305425"/>
            <a:ext cx="1128713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95850"/>
            <a:ext cx="2752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05600" y="4895850"/>
            <a:ext cx="2589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No simple </a:t>
            </a:r>
          </a:p>
          <a:p>
            <a:r>
              <a:rPr lang="fr-FR" sz="2400" dirty="0" err="1" smtClean="0"/>
              <a:t>interpretation</a:t>
            </a:r>
            <a:r>
              <a:rPr lang="fr-FR" sz="2400" dirty="0" smtClean="0"/>
              <a:t> of </a:t>
            </a:r>
            <a:r>
              <a:rPr lang="fr-FR" sz="2400" dirty="0" smtClean="0">
                <a:sym typeface="Symbol"/>
              </a:rPr>
              <a:t>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3237052" y="1295400"/>
            <a:ext cx="190789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C00000"/>
                </a:solidFill>
              </a:rPr>
              <a:t>e p </a:t>
            </a:r>
            <a:r>
              <a:rPr lang="fr-FR" sz="2800" dirty="0">
                <a:solidFill>
                  <a:srgbClr val="C00000"/>
                </a:solidFill>
                <a:sym typeface="Wingdings" panose="05000000000000000000" pitchFamily="2" charset="2"/>
              </a:rPr>
              <a:t> e </a:t>
            </a:r>
            <a:r>
              <a:rPr lang="fr-FR" sz="2800" dirty="0">
                <a:solidFill>
                  <a:srgbClr val="C00000"/>
                </a:solidFill>
                <a:sym typeface="Symbol"/>
              </a:rPr>
              <a:t> </a:t>
            </a:r>
            <a:r>
              <a:rPr lang="fr-FR" sz="2800" dirty="0">
                <a:solidFill>
                  <a:srgbClr val="C00000"/>
                </a:solidFill>
                <a:sym typeface="Wingdings" panose="05000000000000000000" pitchFamily="2" charset="2"/>
              </a:rPr>
              <a:t>p </a:t>
            </a:r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352800" y="1447800"/>
            <a:ext cx="25794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2974" y="65157"/>
            <a:ext cx="6428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analysis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CLAS 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733800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214"/>
          <a:stretch/>
        </p:blipFill>
        <p:spPr bwMode="auto">
          <a:xfrm>
            <a:off x="3456000" y="3693319"/>
            <a:ext cx="5688000" cy="31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67200" y="1371600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Difficulty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task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66800" y="5791200"/>
            <a:ext cx="18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3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vs </a:t>
            </a:r>
            <a:r>
              <a:rPr lang="fr-FR" dirty="0">
                <a:solidFill>
                  <a:srgbClr val="FF0000"/>
                </a:solidFill>
              </a:rPr>
              <a:t>3 </a:t>
            </a:r>
            <a:r>
              <a:rPr lang="fr-FR" dirty="0" err="1">
                <a:solidFill>
                  <a:srgbClr val="FF0000"/>
                </a:solidFill>
              </a:rPr>
              <a:t>bins</a:t>
            </a:r>
            <a:r>
              <a:rPr lang="fr-FR" dirty="0">
                <a:solidFill>
                  <a:srgbClr val="FF0000"/>
                </a:solidFill>
              </a:rPr>
              <a:t> in </a:t>
            </a:r>
            <a:r>
              <a:rPr lang="fr-FR" dirty="0" smtClean="0">
                <a:solidFill>
                  <a:srgbClr val="FF0000"/>
                </a:solidFill>
              </a:rPr>
              <a:t>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5878" y="5525869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300000"/>
            </a:pPr>
            <a:r>
              <a:rPr lang="fr-FR" dirty="0">
                <a:solidFill>
                  <a:srgbClr val="FF0000"/>
                </a:solidFill>
              </a:rPr>
              <a:t>4 </a:t>
            </a:r>
            <a:r>
              <a:rPr lang="fr-FR" dirty="0" err="1">
                <a:solidFill>
                  <a:srgbClr val="FF0000"/>
                </a:solidFill>
              </a:rPr>
              <a:t>bins</a:t>
            </a:r>
            <a:r>
              <a:rPr lang="fr-FR" dirty="0">
                <a:solidFill>
                  <a:srgbClr val="FF0000"/>
                </a:solidFill>
              </a:rPr>
              <a:t> in Q</a:t>
            </a:r>
            <a:r>
              <a:rPr lang="fr-FR" baseline="30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(x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2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38200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71965" y="65157"/>
            <a:ext cx="5099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CLAS  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33400" y="1447800"/>
            <a:ext cx="0" cy="48006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5867400"/>
            <a:ext cx="797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|t|</a:t>
            </a:r>
          </a:p>
          <a:p>
            <a:r>
              <a:rPr lang="fr-FR" dirty="0" smtClean="0"/>
              <a:t>(GeV</a:t>
            </a:r>
            <a:r>
              <a:rPr lang="fr-FR" baseline="30000" dirty="0" smtClean="0"/>
              <a:t>2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2057400"/>
            <a:ext cx="5934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0.15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0.26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0.45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52463" y="6248400"/>
            <a:ext cx="77295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30181" y="6248400"/>
            <a:ext cx="755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1.27                             1.63                           1.80                            2.58        Q</a:t>
            </a:r>
            <a:r>
              <a:rPr lang="fr-FR" baseline="30000" dirty="0" smtClean="0"/>
              <a:t>2</a:t>
            </a:r>
            <a:r>
              <a:rPr lang="fr-FR" dirty="0" smtClean="0"/>
              <a:t>(GeV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371600" y="6488668"/>
            <a:ext cx="691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0.15                             0.18                           0.24                            0.30       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endParaRPr lang="fr-FR" baseline="-25000" dirty="0"/>
          </a:p>
        </p:txBody>
      </p:sp>
      <p:sp>
        <p:nvSpPr>
          <p:cNvPr id="2" name="ZoneTexte 1"/>
          <p:cNvSpPr txBox="1"/>
          <p:nvPr/>
        </p:nvSpPr>
        <p:spPr>
          <a:xfrm>
            <a:off x="2895600" y="914400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Hall A)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29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66775"/>
            <a:ext cx="78390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71965" y="65157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Spin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CLAS  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52463" y="6248400"/>
            <a:ext cx="77295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33400" y="1447800"/>
            <a:ext cx="0" cy="48006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30181" y="6248400"/>
            <a:ext cx="755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1.27                             1.63                           1.80                            2.58        Q</a:t>
            </a:r>
            <a:r>
              <a:rPr lang="fr-FR" baseline="30000" dirty="0" smtClean="0"/>
              <a:t>2</a:t>
            </a:r>
            <a:r>
              <a:rPr lang="fr-FR" dirty="0" smtClean="0"/>
              <a:t>(GeV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867400"/>
            <a:ext cx="797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|t|</a:t>
            </a:r>
          </a:p>
          <a:p>
            <a:r>
              <a:rPr lang="fr-FR" dirty="0" smtClean="0"/>
              <a:t>(GeV</a:t>
            </a:r>
            <a:r>
              <a:rPr lang="fr-FR" baseline="30000" dirty="0" smtClean="0"/>
              <a:t>2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057400"/>
            <a:ext cx="5934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0.15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0.26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0.45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71600" y="6488668"/>
            <a:ext cx="691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0.15                             0.18                           0.24                            0.30       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endParaRPr lang="fr-FR" baseline="-25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95600" y="914400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Hall A)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8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80129" y="130314"/>
            <a:ext cx="456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CLAS12  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61678"/>
            <a:ext cx="6947916" cy="40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r="-586"/>
          <a:stretch/>
        </p:blipFill>
        <p:spPr bwMode="auto">
          <a:xfrm>
            <a:off x="0" y="838200"/>
            <a:ext cx="3204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02" y="3962400"/>
            <a:ext cx="42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24400" y="1935002"/>
            <a:ext cx="3517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/>
              <a:t>T</a:t>
            </a:r>
            <a:r>
              <a:rPr lang="fr-FR" sz="2000" dirty="0" smtClean="0"/>
              <a:t>arget and Long. Pol. Target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in 2016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0" y="10668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smtClean="0">
                <a:sym typeface="Symbol"/>
              </a:rPr>
              <a:t>E12-06-119</a:t>
            </a:r>
            <a:endParaRPr lang="fr-FR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71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82465" y="65157"/>
            <a:ext cx="591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BSA and BCA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HERMES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1000" y="1295400"/>
            <a:ext cx="6647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Last analyses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complete</a:t>
            </a:r>
            <a:r>
              <a:rPr lang="fr-FR" sz="2000" dirty="0" smtClean="0"/>
              <a:t> set of data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2006-07 </a:t>
            </a:r>
          </a:p>
          <a:p>
            <a:endParaRPr lang="fr-FR" sz="2000" dirty="0"/>
          </a:p>
          <a:p>
            <a:r>
              <a:rPr lang="fr-FR" sz="2000" dirty="0" err="1" smtClean="0"/>
              <a:t>Combined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of charge and polarisation observables</a:t>
            </a:r>
          </a:p>
          <a:p>
            <a:r>
              <a:rPr lang="fr-FR" sz="2000" dirty="0"/>
              <a:t>t</a:t>
            </a:r>
            <a:r>
              <a:rPr lang="fr-FR" sz="2000" dirty="0" smtClean="0"/>
              <a:t>o </a:t>
            </a:r>
            <a:r>
              <a:rPr lang="fr-FR" sz="2000" dirty="0" err="1" smtClean="0"/>
              <a:t>separate</a:t>
            </a:r>
            <a:r>
              <a:rPr lang="fr-FR" sz="2000" dirty="0" smtClean="0"/>
              <a:t> </a:t>
            </a:r>
            <a:r>
              <a:rPr lang="fr-FR" sz="2000" dirty="0" err="1" smtClean="0"/>
              <a:t>interference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term</a:t>
            </a:r>
            <a:r>
              <a:rPr lang="fr-FR" sz="2000" dirty="0" smtClean="0"/>
              <a:t> and DVCS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contributions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3220"/>
            <a:ext cx="8469630" cy="18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67000" y="65157"/>
            <a:ext cx="400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BSA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HERMES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2485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1066800"/>
            <a:ext cx="1752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8257" y="3782022"/>
            <a:ext cx="576265" cy="54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162800" y="1524000"/>
            <a:ext cx="123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  <a:sym typeface="Symbol" pitchFamily="18" charset="2"/>
              </a:rPr>
              <a:t>sin </a:t>
            </a:r>
            <a:r>
              <a:rPr lang="fr-FR" dirty="0" smtClean="0">
                <a:latin typeface="+mj-lt"/>
                <a:sym typeface="Symbol"/>
              </a:rPr>
              <a:t> </a:t>
            </a:r>
            <a:r>
              <a:rPr lang="fr-FR" dirty="0" err="1" smtClean="0">
                <a:latin typeface="+mj-lt"/>
                <a:sym typeface="Symbol"/>
              </a:rPr>
              <a:t>term</a:t>
            </a:r>
            <a:r>
              <a:rPr lang="fr-FR" dirty="0" smtClean="0">
                <a:latin typeface="+mj-lt"/>
                <a:sym typeface="Symbol"/>
              </a:rPr>
              <a:t>  </a:t>
            </a:r>
            <a:endParaRPr lang="fr-FR" b="1" dirty="0">
              <a:solidFill>
                <a:srgbClr val="FF0000"/>
              </a:solidFill>
              <a:latin typeface="Monotype Corsiva" pitchFamily="66" charset="0"/>
              <a:sym typeface="Wingdings" panose="05000000000000000000" pitchFamily="2" charset="2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Im</a:t>
            </a:r>
            <a:r>
              <a:rPr lang="fr-FR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F1 </a:t>
            </a:r>
            <a:r>
              <a:rPr lang="fr-FR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62800" y="2819400"/>
            <a:ext cx="132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itchFamily="18" charset="2"/>
              </a:rPr>
              <a:t>sin</a:t>
            </a:r>
            <a:r>
              <a:rPr lang="fr-FR" dirty="0" smtClean="0">
                <a:sym typeface="Symbol"/>
              </a:rPr>
              <a:t> </a:t>
            </a:r>
            <a:r>
              <a:rPr lang="fr-FR" dirty="0" err="1" smtClean="0">
                <a:sym typeface="Symbol"/>
              </a:rPr>
              <a:t>term</a:t>
            </a:r>
            <a:r>
              <a:rPr lang="fr-FR" dirty="0" smtClean="0">
                <a:sym typeface="Symbol"/>
              </a:rPr>
              <a:t> </a:t>
            </a:r>
          </a:p>
          <a:p>
            <a:r>
              <a:rPr lang="fr-FR" dirty="0" err="1" smtClean="0">
                <a:sym typeface="Symbol"/>
              </a:rPr>
              <a:t>from</a:t>
            </a:r>
            <a:r>
              <a:rPr lang="fr-FR" dirty="0" smtClean="0">
                <a:sym typeface="Symbol"/>
              </a:rPr>
              <a:t> DVCS</a:t>
            </a:r>
            <a:r>
              <a:rPr lang="fr-FR" baseline="30000" dirty="0" smtClean="0">
                <a:sym typeface="Symbol"/>
              </a:rPr>
              <a:t>2</a:t>
            </a:r>
            <a:r>
              <a:rPr lang="fr-FR" dirty="0" smtClean="0">
                <a:sym typeface="Symbol"/>
              </a:rPr>
              <a:t> </a:t>
            </a:r>
          </a:p>
          <a:p>
            <a:r>
              <a:rPr lang="fr-FR" dirty="0">
                <a:sym typeface="Symbol"/>
              </a:rPr>
              <a:t> </a:t>
            </a:r>
            <a:endParaRPr lang="fr-FR" b="1" dirty="0" smtClean="0">
              <a:solidFill>
                <a:srgbClr val="FF0000"/>
              </a:solidFill>
              <a:latin typeface="Monotype Corsiva" pitchFamily="66" charset="0"/>
              <a:sym typeface="Symbol" pitchFamily="18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39082" y="3810000"/>
            <a:ext cx="1352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itchFamily="18" charset="2"/>
              </a:rPr>
              <a:t>sin </a:t>
            </a:r>
            <a:r>
              <a:rPr lang="fr-FR" dirty="0">
                <a:sym typeface="Symbol" pitchFamily="18" charset="2"/>
              </a:rPr>
              <a:t>2</a:t>
            </a:r>
            <a:r>
              <a:rPr lang="fr-FR" dirty="0" smtClean="0">
                <a:sym typeface="Symbol"/>
              </a:rPr>
              <a:t> </a:t>
            </a:r>
            <a:r>
              <a:rPr lang="fr-FR" dirty="0" err="1" smtClean="0">
                <a:sym typeface="Symbol"/>
              </a:rPr>
              <a:t>term</a:t>
            </a:r>
            <a:r>
              <a:rPr lang="fr-FR" dirty="0" smtClean="0">
                <a:sym typeface="Symbol"/>
              </a:rPr>
              <a:t>  </a:t>
            </a:r>
          </a:p>
          <a:p>
            <a:r>
              <a:rPr lang="fr-FR" dirty="0" err="1" smtClean="0">
                <a:sym typeface="Wingdings" panose="05000000000000000000" pitchFamily="2" charset="2"/>
              </a:rPr>
              <a:t>higher</a:t>
            </a:r>
            <a:r>
              <a:rPr lang="fr-FR" dirty="0" smtClean="0">
                <a:sym typeface="Wingdings" panose="05000000000000000000" pitchFamily="2" charset="2"/>
              </a:rPr>
              <a:t> twist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05650" y="5029200"/>
            <a:ext cx="1798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esonant</a:t>
            </a:r>
            <a:r>
              <a:rPr lang="fr-FR" dirty="0" smtClean="0"/>
              <a:t> fraction</a:t>
            </a:r>
          </a:p>
          <a:p>
            <a:r>
              <a:rPr lang="fr-FR" dirty="0" err="1"/>
              <a:t>e</a:t>
            </a:r>
            <a:r>
              <a:rPr lang="fr-FR" dirty="0" err="1" smtClean="0"/>
              <a:t>p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e</a:t>
            </a:r>
            <a:r>
              <a:rPr lang="fr-FR" dirty="0" smtClean="0">
                <a:sym typeface="Symbol"/>
              </a:rPr>
              <a:t></a:t>
            </a:r>
            <a:r>
              <a:rPr lang="fr-FR" baseline="30000" dirty="0" smtClean="0">
                <a:sym typeface="Symbol"/>
              </a:rPr>
              <a:t>+</a:t>
            </a:r>
            <a:endParaRPr lang="fr-FR" baseline="30000" dirty="0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838200" y="1920912"/>
            <a:ext cx="676656" cy="66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85800" y="882134"/>
            <a:ext cx="362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Complete data set </a:t>
            </a:r>
            <a:r>
              <a:rPr lang="fr-FR" dirty="0" err="1" smtClean="0"/>
              <a:t>including</a:t>
            </a:r>
            <a:r>
              <a:rPr lang="fr-FR" dirty="0" smtClean="0"/>
              <a:t> 2006-07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5639" y="4055161"/>
            <a:ext cx="609601" cy="43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438400" y="1368623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without</a:t>
            </a:r>
            <a:r>
              <a:rPr lang="fr-FR" sz="1200" dirty="0" smtClean="0"/>
              <a:t> Hall A)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5029200" y="5943600"/>
            <a:ext cx="34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GHL11: </a:t>
            </a:r>
            <a:r>
              <a:rPr lang="fr-FR" dirty="0" smtClean="0"/>
              <a:t>flexible  </a:t>
            </a:r>
            <a:r>
              <a:rPr lang="fr-FR" dirty="0" err="1" smtClean="0"/>
              <a:t>parameterization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2118" y="59436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KM:</a:t>
            </a:r>
            <a:endParaRPr lang="fr-F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 Box 178"/>
          <p:cNvSpPr txBox="1">
            <a:spLocks noChangeArrowheads="1"/>
          </p:cNvSpPr>
          <p:nvPr/>
        </p:nvSpPr>
        <p:spPr bwMode="auto">
          <a:xfrm>
            <a:off x="7794625" y="2590800"/>
            <a:ext cx="1120775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rgbClr val="0000CC"/>
                </a:solidFill>
                <a:latin typeface="+mj-lt"/>
              </a:rPr>
              <a:t>Q</a:t>
            </a:r>
            <a:r>
              <a:rPr lang="fr-FR" altLang="fr-FR" b="1" baseline="30000" dirty="0">
                <a:solidFill>
                  <a:srgbClr val="0000CC"/>
                </a:solidFill>
                <a:latin typeface="+mj-lt"/>
              </a:rPr>
              <a:t>2 </a:t>
            </a:r>
            <a:r>
              <a:rPr lang="fr-FR" altLang="fr-FR" b="1" dirty="0">
                <a:solidFill>
                  <a:srgbClr val="0000CC"/>
                </a:solidFill>
                <a:latin typeface="+mj-lt"/>
              </a:rPr>
              <a:t>large</a:t>
            </a:r>
          </a:p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rgbClr val="0000CC"/>
                </a:solidFill>
                <a:latin typeface="+mj-lt"/>
              </a:rPr>
              <a:t> t &lt;&lt; Q</a:t>
            </a:r>
            <a:r>
              <a:rPr lang="fr-FR" altLang="fr-FR" b="1" baseline="30000" dirty="0">
                <a:solidFill>
                  <a:srgbClr val="0000CC"/>
                </a:solidFill>
                <a:latin typeface="+mj-lt"/>
              </a:rPr>
              <a:t>2</a:t>
            </a:r>
          </a:p>
          <a:p>
            <a:pPr>
              <a:spcBef>
                <a:spcPct val="50000"/>
              </a:spcBef>
            </a:pPr>
            <a:endParaRPr lang="fr-FR" altLang="fr-FR" b="1" dirty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altLang="fr-FR" b="1" dirty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rgbClr val="0000CC"/>
                </a:solidFill>
                <a:latin typeface="Comic Sans MS" pitchFamily="66" charset="0"/>
              </a:rPr>
              <a:t>+ </a:t>
            </a:r>
            <a:r>
              <a:rPr lang="el-GR" altLang="fr-FR" sz="2400" b="1" dirty="0">
                <a:solidFill>
                  <a:srgbClr val="0000CC"/>
                </a:solidFill>
                <a:latin typeface="Times New Roman" pitchFamily="18" charset="0"/>
              </a:rPr>
              <a:t>γ</a:t>
            </a:r>
            <a:r>
              <a:rPr lang="fr-FR" altLang="fr-FR" sz="2000" b="1" dirty="0">
                <a:solidFill>
                  <a:srgbClr val="0000CC"/>
                </a:solidFill>
                <a:latin typeface="Times New Roman" pitchFamily="18" charset="0"/>
              </a:rPr>
              <a:t>*</a:t>
            </a:r>
            <a:endParaRPr lang="fr-FR" altLang="fr-FR" b="1" dirty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altLang="fr-FR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altLang="fr-FR" dirty="0">
              <a:latin typeface="Comic Sans MS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4487" y="1752600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/>
              <a:t>hard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4487" y="2133600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="1"/>
              <a:t>soft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850" y="1497013"/>
            <a:ext cx="18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000">
              <a:latin typeface="Times New Roman" pitchFamily="18" charset="0"/>
              <a:cs typeface="Times New Roman" pitchFamily="18" charset="0"/>
            </a:endParaRPr>
          </a:p>
          <a:p>
            <a:endParaRPr lang="fr-FR" altLang="fr-F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609600" y="2209800"/>
            <a:ext cx="24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i="1">
                <a:latin typeface="Times New Roman" pitchFamily="18" charset="0"/>
              </a:rPr>
              <a:t> </a:t>
            </a:r>
            <a:endParaRPr lang="el-GR" altLang="fr-FR" b="1">
              <a:latin typeface="Times New Roman" pitchFamily="18" charset="0"/>
              <a:cs typeface="Times New Roman" pitchFamily="18" charset="0"/>
            </a:endParaRPr>
          </a:p>
          <a:p>
            <a:endParaRPr lang="fr-FR" altLang="fr-FR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1175" y="2209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fr-FR" b="1">
              <a:latin typeface="Times New Roman" pitchFamily="18" charset="0"/>
              <a:cs typeface="Times New Roman" pitchFamily="18" charset="0"/>
            </a:endParaRPr>
          </a:p>
          <a:p>
            <a:endParaRPr lang="fr-FR" altLang="fr-FR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306388" y="117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 rot="-1846026">
            <a:off x="1535112" y="1312863"/>
            <a:ext cx="314325" cy="538162"/>
          </a:xfrm>
          <a:custGeom>
            <a:avLst/>
            <a:gdLst>
              <a:gd name="T0" fmla="*/ 0 w 288"/>
              <a:gd name="T1" fmla="*/ 16 h 416"/>
              <a:gd name="T2" fmla="*/ 96 w 288"/>
              <a:gd name="T3" fmla="*/ 16 h 416"/>
              <a:gd name="T4" fmla="*/ 48 w 288"/>
              <a:gd name="T5" fmla="*/ 112 h 416"/>
              <a:gd name="T6" fmla="*/ 144 w 288"/>
              <a:gd name="T7" fmla="*/ 112 h 416"/>
              <a:gd name="T8" fmla="*/ 96 w 288"/>
              <a:gd name="T9" fmla="*/ 208 h 416"/>
              <a:gd name="T10" fmla="*/ 192 w 288"/>
              <a:gd name="T11" fmla="*/ 208 h 416"/>
              <a:gd name="T12" fmla="*/ 144 w 288"/>
              <a:gd name="T13" fmla="*/ 304 h 416"/>
              <a:gd name="T14" fmla="*/ 240 w 288"/>
              <a:gd name="T15" fmla="*/ 304 h 416"/>
              <a:gd name="T16" fmla="*/ 192 w 288"/>
              <a:gd name="T17" fmla="*/ 400 h 416"/>
              <a:gd name="T18" fmla="*/ 288 w 288"/>
              <a:gd name="T19" fmla="*/ 40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682750" y="1730375"/>
            <a:ext cx="246062" cy="873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928812" y="1730375"/>
            <a:ext cx="471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187450" y="2660650"/>
            <a:ext cx="419100" cy="187325"/>
            <a:chOff x="2544" y="1248"/>
            <a:chExt cx="384" cy="14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2544" y="1248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2544" y="1296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rot="20558759" flipV="1">
              <a:off x="2777" y="1296"/>
              <a:ext cx="5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Line 21"/>
          <p:cNvSpPr>
            <a:spLocks noChangeShapeType="1"/>
          </p:cNvSpPr>
          <p:nvPr/>
        </p:nvSpPr>
        <p:spPr bwMode="auto">
          <a:xfrm rot="18300005" flipV="1">
            <a:off x="2311399" y="1812926"/>
            <a:ext cx="479425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 rot="4468450">
            <a:off x="2388393" y="1254919"/>
            <a:ext cx="373063" cy="454025"/>
          </a:xfrm>
          <a:custGeom>
            <a:avLst/>
            <a:gdLst>
              <a:gd name="T0" fmla="*/ 0 w 288"/>
              <a:gd name="T1" fmla="*/ 16 h 416"/>
              <a:gd name="T2" fmla="*/ 96 w 288"/>
              <a:gd name="T3" fmla="*/ 16 h 416"/>
              <a:gd name="T4" fmla="*/ 48 w 288"/>
              <a:gd name="T5" fmla="*/ 112 h 416"/>
              <a:gd name="T6" fmla="*/ 144 w 288"/>
              <a:gd name="T7" fmla="*/ 112 h 416"/>
              <a:gd name="T8" fmla="*/ 96 w 288"/>
              <a:gd name="T9" fmla="*/ 208 h 416"/>
              <a:gd name="T10" fmla="*/ 192 w 288"/>
              <a:gd name="T11" fmla="*/ 208 h 416"/>
              <a:gd name="T12" fmla="*/ 144 w 288"/>
              <a:gd name="T13" fmla="*/ 304 h 416"/>
              <a:gd name="T14" fmla="*/ 240 w 288"/>
              <a:gd name="T15" fmla="*/ 304 h 416"/>
              <a:gd name="T16" fmla="*/ 192 w 288"/>
              <a:gd name="T17" fmla="*/ 400 h 416"/>
              <a:gd name="T18" fmla="*/ 288 w 288"/>
              <a:gd name="T19" fmla="*/ 40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1557413">
            <a:off x="2820987" y="2660650"/>
            <a:ext cx="419100" cy="187325"/>
            <a:chOff x="2544" y="1248"/>
            <a:chExt cx="384" cy="144"/>
          </a:xfrm>
        </p:grpSpPr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2544" y="1248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2544" y="1296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rot="20558759" flipV="1">
              <a:off x="2777" y="1296"/>
              <a:ext cx="5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1584325" y="2427288"/>
            <a:ext cx="1255712" cy="6207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182687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p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3240087" y="28956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p’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782887" y="12192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fr-FR" sz="2400">
                <a:latin typeface="Times New Roman" pitchFamily="18" charset="0"/>
                <a:cs typeface="Times New Roman" pitchFamily="18" charset="0"/>
              </a:rPr>
              <a:t>γ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868487" y="2590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/>
              <a:t>GPDs</a:t>
            </a:r>
            <a:endParaRPr lang="fr-FR" altLang="fr-FR" dirty="0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877887" y="11430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fr-FR" sz="24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altLang="fr-FR" sz="200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106487" y="1752600"/>
            <a:ext cx="7016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i="1">
                <a:latin typeface="Times New Roman" pitchFamily="18" charset="0"/>
              </a:rPr>
              <a:t>x </a:t>
            </a:r>
            <a:r>
              <a:rPr lang="fr-FR" altLang="fr-FR" sz="2000" b="1">
                <a:latin typeface="Times New Roman" pitchFamily="18" charset="0"/>
              </a:rPr>
              <a:t>+</a:t>
            </a:r>
            <a:r>
              <a:rPr lang="fr-FR" altLang="fr-FR" sz="2000" b="1"/>
              <a:t> </a:t>
            </a:r>
            <a:r>
              <a:rPr lang="el-GR" altLang="fr-FR" sz="2000" b="1">
                <a:latin typeface="Times New Roman" pitchFamily="18" charset="0"/>
                <a:cs typeface="Times New Roman" pitchFamily="18" charset="0"/>
              </a:rPr>
              <a:t>ξ</a:t>
            </a:r>
          </a:p>
          <a:p>
            <a:endParaRPr lang="fr-FR" altLang="fr-FR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2554287" y="1752600"/>
            <a:ext cx="641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i="1">
                <a:latin typeface="Times New Roman" pitchFamily="18" charset="0"/>
              </a:rPr>
              <a:t>x </a:t>
            </a:r>
            <a:r>
              <a:rPr lang="fr-FR" altLang="fr-FR" sz="2000" b="1">
                <a:latin typeface="Times New Roman" pitchFamily="18" charset="0"/>
              </a:rPr>
              <a:t>-</a:t>
            </a:r>
            <a:r>
              <a:rPr lang="fr-FR" altLang="fr-FR" sz="2000" b="1"/>
              <a:t> </a:t>
            </a:r>
            <a:r>
              <a:rPr lang="el-GR" altLang="fr-FR" sz="2000" b="1">
                <a:latin typeface="Times New Roman" pitchFamily="18" charset="0"/>
                <a:cs typeface="Times New Roman" pitchFamily="18" charset="0"/>
              </a:rPr>
              <a:t>ξ</a:t>
            </a:r>
          </a:p>
          <a:p>
            <a:endParaRPr lang="fr-FR" altLang="fr-FR" sz="2000"/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2034479" y="3124200"/>
            <a:ext cx="367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t </a:t>
            </a:r>
            <a:r>
              <a:rPr lang="fr-FR" altLang="fr-FR" dirty="0" smtClean="0"/>
              <a:t> </a:t>
            </a:r>
            <a:endParaRPr lang="el-GR" altLang="fr-FR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147887" y="9906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-37006" y="762000"/>
            <a:ext cx="6654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C00000"/>
                </a:solidFill>
              </a:rPr>
              <a:t>  </a:t>
            </a:r>
            <a:r>
              <a:rPr lang="fr-FR" altLang="fr-FR" sz="2800" b="1" dirty="0" err="1" smtClean="0">
                <a:solidFill>
                  <a:srgbClr val="C00000"/>
                </a:solidFill>
              </a:rPr>
              <a:t>Deeply</a:t>
            </a:r>
            <a:r>
              <a:rPr lang="fr-FR" altLang="fr-FR" sz="28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800" b="1" dirty="0">
                <a:solidFill>
                  <a:srgbClr val="C00000"/>
                </a:solidFill>
              </a:rPr>
              <a:t>Virtual Compton </a:t>
            </a:r>
            <a:r>
              <a:rPr lang="fr-FR" altLang="fr-FR" sz="2800" b="1" dirty="0" err="1">
                <a:solidFill>
                  <a:srgbClr val="C00000"/>
                </a:solidFill>
              </a:rPr>
              <a:t>Scattering</a:t>
            </a:r>
            <a:r>
              <a:rPr lang="fr-FR" altLang="fr-FR" sz="2800" b="1" dirty="0">
                <a:solidFill>
                  <a:srgbClr val="C00000"/>
                </a:solidFill>
              </a:rPr>
              <a:t> (DVCS):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1987877" y="382677"/>
            <a:ext cx="45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Q</a:t>
            </a:r>
            <a:r>
              <a:rPr lang="fr-FR" altLang="fr-FR" baseline="30000">
                <a:latin typeface="Comic Sans MS" pitchFamily="66" charset="0"/>
              </a:rPr>
              <a:t>2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713037" y="3962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meson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987877" y="5953125"/>
            <a:ext cx="2616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t</a:t>
            </a:r>
            <a:endParaRPr lang="el-GR" altLang="fr-FR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fr-FR" altLang="fr-FR" dirty="0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5881" y="3505200"/>
            <a:ext cx="6465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rgbClr val="C00000"/>
                </a:solidFill>
              </a:rPr>
              <a:t>Hard Exclusive </a:t>
            </a:r>
            <a:r>
              <a:rPr lang="fr-FR" altLang="fr-FR" sz="2800" b="1" dirty="0" err="1">
                <a:solidFill>
                  <a:srgbClr val="C00000"/>
                </a:solidFill>
              </a:rPr>
              <a:t>Meson</a:t>
            </a:r>
            <a:r>
              <a:rPr lang="fr-FR" altLang="fr-FR" sz="2800" b="1" dirty="0">
                <a:solidFill>
                  <a:srgbClr val="C00000"/>
                </a:solidFill>
              </a:rPr>
              <a:t> Production (HEMP):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1090612" y="6418263"/>
            <a:ext cx="22216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rgbClr val="0000CC"/>
                </a:solidFill>
              </a:rPr>
              <a:t>Quark contribution</a:t>
            </a:r>
          </a:p>
        </p:txBody>
      </p:sp>
      <p:grpSp>
        <p:nvGrpSpPr>
          <p:cNvPr id="41" name="Group 44"/>
          <p:cNvGrpSpPr>
            <a:grpSpLocks/>
          </p:cNvGrpSpPr>
          <p:nvPr/>
        </p:nvGrpSpPr>
        <p:grpSpPr bwMode="auto">
          <a:xfrm>
            <a:off x="328612" y="4038600"/>
            <a:ext cx="2871788" cy="2819400"/>
            <a:chOff x="806" y="2544"/>
            <a:chExt cx="1809" cy="1776"/>
          </a:xfrm>
        </p:grpSpPr>
        <p:sp>
          <p:nvSpPr>
            <p:cNvPr id="42" name="Freeform 45"/>
            <p:cNvSpPr>
              <a:spLocks/>
            </p:cNvSpPr>
            <p:nvPr/>
          </p:nvSpPr>
          <p:spPr bwMode="auto">
            <a:xfrm rot="-1846026">
              <a:off x="1457" y="2648"/>
              <a:ext cx="212" cy="327"/>
            </a:xfrm>
            <a:custGeom>
              <a:avLst/>
              <a:gdLst>
                <a:gd name="T0" fmla="*/ 0 w 288"/>
                <a:gd name="T1" fmla="*/ 16 h 416"/>
                <a:gd name="T2" fmla="*/ 96 w 288"/>
                <a:gd name="T3" fmla="*/ 16 h 416"/>
                <a:gd name="T4" fmla="*/ 48 w 288"/>
                <a:gd name="T5" fmla="*/ 112 h 416"/>
                <a:gd name="T6" fmla="*/ 144 w 288"/>
                <a:gd name="T7" fmla="*/ 112 h 416"/>
                <a:gd name="T8" fmla="*/ 96 w 288"/>
                <a:gd name="T9" fmla="*/ 208 h 416"/>
                <a:gd name="T10" fmla="*/ 192 w 288"/>
                <a:gd name="T11" fmla="*/ 208 h 416"/>
                <a:gd name="T12" fmla="*/ 144 w 288"/>
                <a:gd name="T13" fmla="*/ 304 h 416"/>
                <a:gd name="T14" fmla="*/ 240 w 288"/>
                <a:gd name="T15" fmla="*/ 304 h 416"/>
                <a:gd name="T16" fmla="*/ 192 w 288"/>
                <a:gd name="T17" fmla="*/ 400 h 416"/>
                <a:gd name="T18" fmla="*/ 288 w 288"/>
                <a:gd name="T19" fmla="*/ 40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V="1">
              <a:off x="1609" y="2876"/>
              <a:ext cx="113" cy="5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1232" y="3515"/>
              <a:ext cx="282" cy="113"/>
              <a:chOff x="2544" y="1248"/>
              <a:chExt cx="384" cy="144"/>
            </a:xfrm>
          </p:grpSpPr>
          <p:sp>
            <p:nvSpPr>
              <p:cNvPr id="76" name="Line 48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 flipV="1">
                <a:off x="2544" y="1296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50"/>
              <p:cNvSpPr>
                <a:spLocks noChangeShapeType="1"/>
              </p:cNvSpPr>
              <p:nvPr/>
            </p:nvSpPr>
            <p:spPr bwMode="auto">
              <a:xfrm rot="20558759" flipV="1">
                <a:off x="2777" y="1296"/>
                <a:ext cx="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5" name="Group 51"/>
            <p:cNvGrpSpPr>
              <a:grpSpLocks/>
            </p:cNvGrpSpPr>
            <p:nvPr/>
          </p:nvGrpSpPr>
          <p:grpSpPr bwMode="auto">
            <a:xfrm rot="1557413">
              <a:off x="2333" y="3515"/>
              <a:ext cx="282" cy="113"/>
              <a:chOff x="2544" y="1248"/>
              <a:chExt cx="384" cy="144"/>
            </a:xfrm>
          </p:grpSpPr>
          <p:sp>
            <p:nvSpPr>
              <p:cNvPr id="73" name="Line 52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Line 53"/>
              <p:cNvSpPr>
                <a:spLocks noChangeShapeType="1"/>
              </p:cNvSpPr>
              <p:nvPr/>
            </p:nvSpPr>
            <p:spPr bwMode="auto">
              <a:xfrm flipV="1">
                <a:off x="2544" y="1296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54"/>
              <p:cNvSpPr>
                <a:spLocks noChangeShapeType="1"/>
              </p:cNvSpPr>
              <p:nvPr/>
            </p:nvSpPr>
            <p:spPr bwMode="auto">
              <a:xfrm rot="20558759" flipV="1">
                <a:off x="2777" y="1296"/>
                <a:ext cx="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" name="Group 55"/>
            <p:cNvGrpSpPr>
              <a:grpSpLocks/>
            </p:cNvGrpSpPr>
            <p:nvPr/>
          </p:nvGrpSpPr>
          <p:grpSpPr bwMode="auto">
            <a:xfrm rot="2733361">
              <a:off x="1930" y="2835"/>
              <a:ext cx="303" cy="78"/>
              <a:chOff x="1248" y="2976"/>
              <a:chExt cx="1200" cy="312"/>
            </a:xfrm>
          </p:grpSpPr>
          <p:grpSp>
            <p:nvGrpSpPr>
              <p:cNvPr id="64" name="Group 56"/>
              <p:cNvGrpSpPr>
                <a:grpSpLocks/>
              </p:cNvGrpSpPr>
              <p:nvPr/>
            </p:nvGrpSpPr>
            <p:grpSpPr bwMode="auto">
              <a:xfrm rot="-263923">
                <a:off x="1248" y="2976"/>
                <a:ext cx="432" cy="312"/>
                <a:chOff x="1248" y="3008"/>
                <a:chExt cx="432" cy="280"/>
              </a:xfrm>
            </p:grpSpPr>
            <p:sp>
              <p:nvSpPr>
                <p:cNvPr id="71" name="Freeform 57"/>
                <p:cNvSpPr>
                  <a:spLocks/>
                </p:cNvSpPr>
                <p:nvPr/>
              </p:nvSpPr>
              <p:spPr bwMode="auto">
                <a:xfrm>
                  <a:off x="1248" y="3008"/>
                  <a:ext cx="240" cy="264"/>
                </a:xfrm>
                <a:custGeom>
                  <a:avLst/>
                  <a:gdLst>
                    <a:gd name="T0" fmla="*/ 0 w 240"/>
                    <a:gd name="T1" fmla="*/ 16 h 264"/>
                    <a:gd name="T2" fmla="*/ 96 w 240"/>
                    <a:gd name="T3" fmla="*/ 16 h 264"/>
                    <a:gd name="T4" fmla="*/ 192 w 240"/>
                    <a:gd name="T5" fmla="*/ 112 h 264"/>
                    <a:gd name="T6" fmla="*/ 192 w 240"/>
                    <a:gd name="T7" fmla="*/ 208 h 264"/>
                    <a:gd name="T8" fmla="*/ 96 w 240"/>
                    <a:gd name="T9" fmla="*/ 256 h 264"/>
                    <a:gd name="T10" fmla="*/ 48 w 240"/>
                    <a:gd name="T11" fmla="*/ 160 h 264"/>
                    <a:gd name="T12" fmla="*/ 96 w 240"/>
                    <a:gd name="T13" fmla="*/ 112 h 264"/>
                    <a:gd name="T14" fmla="*/ 192 w 240"/>
                    <a:gd name="T15" fmla="*/ 16 h 264"/>
                    <a:gd name="T16" fmla="*/ 240 w 240"/>
                    <a:gd name="T17" fmla="*/ 16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64">
                      <a:moveTo>
                        <a:pt x="0" y="16"/>
                      </a:moveTo>
                      <a:cubicBezTo>
                        <a:pt x="32" y="8"/>
                        <a:pt x="64" y="0"/>
                        <a:pt x="96" y="16"/>
                      </a:cubicBezTo>
                      <a:cubicBezTo>
                        <a:pt x="128" y="32"/>
                        <a:pt x="176" y="80"/>
                        <a:pt x="192" y="112"/>
                      </a:cubicBezTo>
                      <a:cubicBezTo>
                        <a:pt x="208" y="144"/>
                        <a:pt x="208" y="184"/>
                        <a:pt x="192" y="208"/>
                      </a:cubicBezTo>
                      <a:cubicBezTo>
                        <a:pt x="176" y="232"/>
                        <a:pt x="120" y="264"/>
                        <a:pt x="96" y="256"/>
                      </a:cubicBezTo>
                      <a:cubicBezTo>
                        <a:pt x="72" y="248"/>
                        <a:pt x="48" y="184"/>
                        <a:pt x="48" y="160"/>
                      </a:cubicBezTo>
                      <a:cubicBezTo>
                        <a:pt x="48" y="136"/>
                        <a:pt x="72" y="136"/>
                        <a:pt x="96" y="112"/>
                      </a:cubicBezTo>
                      <a:cubicBezTo>
                        <a:pt x="120" y="88"/>
                        <a:pt x="168" y="32"/>
                        <a:pt x="192" y="16"/>
                      </a:cubicBezTo>
                      <a:cubicBezTo>
                        <a:pt x="216" y="0"/>
                        <a:pt x="232" y="16"/>
                        <a:pt x="240" y="1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Freeform 58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240" cy="264"/>
                </a:xfrm>
                <a:custGeom>
                  <a:avLst/>
                  <a:gdLst>
                    <a:gd name="T0" fmla="*/ 0 w 240"/>
                    <a:gd name="T1" fmla="*/ 16 h 264"/>
                    <a:gd name="T2" fmla="*/ 96 w 240"/>
                    <a:gd name="T3" fmla="*/ 16 h 264"/>
                    <a:gd name="T4" fmla="*/ 192 w 240"/>
                    <a:gd name="T5" fmla="*/ 112 h 264"/>
                    <a:gd name="T6" fmla="*/ 192 w 240"/>
                    <a:gd name="T7" fmla="*/ 208 h 264"/>
                    <a:gd name="T8" fmla="*/ 96 w 240"/>
                    <a:gd name="T9" fmla="*/ 256 h 264"/>
                    <a:gd name="T10" fmla="*/ 48 w 240"/>
                    <a:gd name="T11" fmla="*/ 160 h 264"/>
                    <a:gd name="T12" fmla="*/ 96 w 240"/>
                    <a:gd name="T13" fmla="*/ 112 h 264"/>
                    <a:gd name="T14" fmla="*/ 192 w 240"/>
                    <a:gd name="T15" fmla="*/ 16 h 264"/>
                    <a:gd name="T16" fmla="*/ 240 w 240"/>
                    <a:gd name="T17" fmla="*/ 16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64">
                      <a:moveTo>
                        <a:pt x="0" y="16"/>
                      </a:moveTo>
                      <a:cubicBezTo>
                        <a:pt x="32" y="8"/>
                        <a:pt x="64" y="0"/>
                        <a:pt x="96" y="16"/>
                      </a:cubicBezTo>
                      <a:cubicBezTo>
                        <a:pt x="128" y="32"/>
                        <a:pt x="176" y="80"/>
                        <a:pt x="192" y="112"/>
                      </a:cubicBezTo>
                      <a:cubicBezTo>
                        <a:pt x="208" y="144"/>
                        <a:pt x="208" y="184"/>
                        <a:pt x="192" y="208"/>
                      </a:cubicBezTo>
                      <a:cubicBezTo>
                        <a:pt x="176" y="232"/>
                        <a:pt x="120" y="264"/>
                        <a:pt x="96" y="256"/>
                      </a:cubicBezTo>
                      <a:cubicBezTo>
                        <a:pt x="72" y="248"/>
                        <a:pt x="48" y="184"/>
                        <a:pt x="48" y="160"/>
                      </a:cubicBezTo>
                      <a:cubicBezTo>
                        <a:pt x="48" y="136"/>
                        <a:pt x="72" y="136"/>
                        <a:pt x="96" y="112"/>
                      </a:cubicBezTo>
                      <a:cubicBezTo>
                        <a:pt x="120" y="88"/>
                        <a:pt x="168" y="32"/>
                        <a:pt x="192" y="16"/>
                      </a:cubicBezTo>
                      <a:cubicBezTo>
                        <a:pt x="216" y="0"/>
                        <a:pt x="232" y="16"/>
                        <a:pt x="240" y="1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5" name="Group 59"/>
              <p:cNvGrpSpPr>
                <a:grpSpLocks/>
              </p:cNvGrpSpPr>
              <p:nvPr/>
            </p:nvGrpSpPr>
            <p:grpSpPr bwMode="auto">
              <a:xfrm rot="-263923">
                <a:off x="1632" y="2976"/>
                <a:ext cx="432" cy="312"/>
                <a:chOff x="1248" y="3008"/>
                <a:chExt cx="432" cy="280"/>
              </a:xfrm>
            </p:grpSpPr>
            <p:sp>
              <p:nvSpPr>
                <p:cNvPr id="69" name="Freeform 60"/>
                <p:cNvSpPr>
                  <a:spLocks/>
                </p:cNvSpPr>
                <p:nvPr/>
              </p:nvSpPr>
              <p:spPr bwMode="auto">
                <a:xfrm>
                  <a:off x="1248" y="3008"/>
                  <a:ext cx="240" cy="264"/>
                </a:xfrm>
                <a:custGeom>
                  <a:avLst/>
                  <a:gdLst>
                    <a:gd name="T0" fmla="*/ 0 w 240"/>
                    <a:gd name="T1" fmla="*/ 16 h 264"/>
                    <a:gd name="T2" fmla="*/ 96 w 240"/>
                    <a:gd name="T3" fmla="*/ 16 h 264"/>
                    <a:gd name="T4" fmla="*/ 192 w 240"/>
                    <a:gd name="T5" fmla="*/ 112 h 264"/>
                    <a:gd name="T6" fmla="*/ 192 w 240"/>
                    <a:gd name="T7" fmla="*/ 208 h 264"/>
                    <a:gd name="T8" fmla="*/ 96 w 240"/>
                    <a:gd name="T9" fmla="*/ 256 h 264"/>
                    <a:gd name="T10" fmla="*/ 48 w 240"/>
                    <a:gd name="T11" fmla="*/ 160 h 264"/>
                    <a:gd name="T12" fmla="*/ 96 w 240"/>
                    <a:gd name="T13" fmla="*/ 112 h 264"/>
                    <a:gd name="T14" fmla="*/ 192 w 240"/>
                    <a:gd name="T15" fmla="*/ 16 h 264"/>
                    <a:gd name="T16" fmla="*/ 240 w 240"/>
                    <a:gd name="T17" fmla="*/ 16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64">
                      <a:moveTo>
                        <a:pt x="0" y="16"/>
                      </a:moveTo>
                      <a:cubicBezTo>
                        <a:pt x="32" y="8"/>
                        <a:pt x="64" y="0"/>
                        <a:pt x="96" y="16"/>
                      </a:cubicBezTo>
                      <a:cubicBezTo>
                        <a:pt x="128" y="32"/>
                        <a:pt x="176" y="80"/>
                        <a:pt x="192" y="112"/>
                      </a:cubicBezTo>
                      <a:cubicBezTo>
                        <a:pt x="208" y="144"/>
                        <a:pt x="208" y="184"/>
                        <a:pt x="192" y="208"/>
                      </a:cubicBezTo>
                      <a:cubicBezTo>
                        <a:pt x="176" y="232"/>
                        <a:pt x="120" y="264"/>
                        <a:pt x="96" y="256"/>
                      </a:cubicBezTo>
                      <a:cubicBezTo>
                        <a:pt x="72" y="248"/>
                        <a:pt x="48" y="184"/>
                        <a:pt x="48" y="160"/>
                      </a:cubicBezTo>
                      <a:cubicBezTo>
                        <a:pt x="48" y="136"/>
                        <a:pt x="72" y="136"/>
                        <a:pt x="96" y="112"/>
                      </a:cubicBezTo>
                      <a:cubicBezTo>
                        <a:pt x="120" y="88"/>
                        <a:pt x="168" y="32"/>
                        <a:pt x="192" y="16"/>
                      </a:cubicBezTo>
                      <a:cubicBezTo>
                        <a:pt x="216" y="0"/>
                        <a:pt x="232" y="16"/>
                        <a:pt x="240" y="1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" name="Freeform 61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240" cy="264"/>
                </a:xfrm>
                <a:custGeom>
                  <a:avLst/>
                  <a:gdLst>
                    <a:gd name="T0" fmla="*/ 0 w 240"/>
                    <a:gd name="T1" fmla="*/ 16 h 264"/>
                    <a:gd name="T2" fmla="*/ 96 w 240"/>
                    <a:gd name="T3" fmla="*/ 16 h 264"/>
                    <a:gd name="T4" fmla="*/ 192 w 240"/>
                    <a:gd name="T5" fmla="*/ 112 h 264"/>
                    <a:gd name="T6" fmla="*/ 192 w 240"/>
                    <a:gd name="T7" fmla="*/ 208 h 264"/>
                    <a:gd name="T8" fmla="*/ 96 w 240"/>
                    <a:gd name="T9" fmla="*/ 256 h 264"/>
                    <a:gd name="T10" fmla="*/ 48 w 240"/>
                    <a:gd name="T11" fmla="*/ 160 h 264"/>
                    <a:gd name="T12" fmla="*/ 96 w 240"/>
                    <a:gd name="T13" fmla="*/ 112 h 264"/>
                    <a:gd name="T14" fmla="*/ 192 w 240"/>
                    <a:gd name="T15" fmla="*/ 16 h 264"/>
                    <a:gd name="T16" fmla="*/ 240 w 240"/>
                    <a:gd name="T17" fmla="*/ 16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64">
                      <a:moveTo>
                        <a:pt x="0" y="16"/>
                      </a:moveTo>
                      <a:cubicBezTo>
                        <a:pt x="32" y="8"/>
                        <a:pt x="64" y="0"/>
                        <a:pt x="96" y="16"/>
                      </a:cubicBezTo>
                      <a:cubicBezTo>
                        <a:pt x="128" y="32"/>
                        <a:pt x="176" y="80"/>
                        <a:pt x="192" y="112"/>
                      </a:cubicBezTo>
                      <a:cubicBezTo>
                        <a:pt x="208" y="144"/>
                        <a:pt x="208" y="184"/>
                        <a:pt x="192" y="208"/>
                      </a:cubicBezTo>
                      <a:cubicBezTo>
                        <a:pt x="176" y="232"/>
                        <a:pt x="120" y="264"/>
                        <a:pt x="96" y="256"/>
                      </a:cubicBezTo>
                      <a:cubicBezTo>
                        <a:pt x="72" y="248"/>
                        <a:pt x="48" y="184"/>
                        <a:pt x="48" y="160"/>
                      </a:cubicBezTo>
                      <a:cubicBezTo>
                        <a:pt x="48" y="136"/>
                        <a:pt x="72" y="136"/>
                        <a:pt x="96" y="112"/>
                      </a:cubicBezTo>
                      <a:cubicBezTo>
                        <a:pt x="120" y="88"/>
                        <a:pt x="168" y="32"/>
                        <a:pt x="192" y="16"/>
                      </a:cubicBezTo>
                      <a:cubicBezTo>
                        <a:pt x="216" y="0"/>
                        <a:pt x="232" y="16"/>
                        <a:pt x="240" y="1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6" name="Group 62"/>
              <p:cNvGrpSpPr>
                <a:grpSpLocks/>
              </p:cNvGrpSpPr>
              <p:nvPr/>
            </p:nvGrpSpPr>
            <p:grpSpPr bwMode="auto">
              <a:xfrm rot="-263923">
                <a:off x="2016" y="2976"/>
                <a:ext cx="432" cy="312"/>
                <a:chOff x="1248" y="3008"/>
                <a:chExt cx="432" cy="280"/>
              </a:xfrm>
            </p:grpSpPr>
            <p:sp>
              <p:nvSpPr>
                <p:cNvPr id="67" name="Freeform 63"/>
                <p:cNvSpPr>
                  <a:spLocks/>
                </p:cNvSpPr>
                <p:nvPr/>
              </p:nvSpPr>
              <p:spPr bwMode="auto">
                <a:xfrm>
                  <a:off x="1248" y="3008"/>
                  <a:ext cx="240" cy="264"/>
                </a:xfrm>
                <a:custGeom>
                  <a:avLst/>
                  <a:gdLst>
                    <a:gd name="T0" fmla="*/ 0 w 240"/>
                    <a:gd name="T1" fmla="*/ 16 h 264"/>
                    <a:gd name="T2" fmla="*/ 96 w 240"/>
                    <a:gd name="T3" fmla="*/ 16 h 264"/>
                    <a:gd name="T4" fmla="*/ 192 w 240"/>
                    <a:gd name="T5" fmla="*/ 112 h 264"/>
                    <a:gd name="T6" fmla="*/ 192 w 240"/>
                    <a:gd name="T7" fmla="*/ 208 h 264"/>
                    <a:gd name="T8" fmla="*/ 96 w 240"/>
                    <a:gd name="T9" fmla="*/ 256 h 264"/>
                    <a:gd name="T10" fmla="*/ 48 w 240"/>
                    <a:gd name="T11" fmla="*/ 160 h 264"/>
                    <a:gd name="T12" fmla="*/ 96 w 240"/>
                    <a:gd name="T13" fmla="*/ 112 h 264"/>
                    <a:gd name="T14" fmla="*/ 192 w 240"/>
                    <a:gd name="T15" fmla="*/ 16 h 264"/>
                    <a:gd name="T16" fmla="*/ 240 w 240"/>
                    <a:gd name="T17" fmla="*/ 16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64">
                      <a:moveTo>
                        <a:pt x="0" y="16"/>
                      </a:moveTo>
                      <a:cubicBezTo>
                        <a:pt x="32" y="8"/>
                        <a:pt x="64" y="0"/>
                        <a:pt x="96" y="16"/>
                      </a:cubicBezTo>
                      <a:cubicBezTo>
                        <a:pt x="128" y="32"/>
                        <a:pt x="176" y="80"/>
                        <a:pt x="192" y="112"/>
                      </a:cubicBezTo>
                      <a:cubicBezTo>
                        <a:pt x="208" y="144"/>
                        <a:pt x="208" y="184"/>
                        <a:pt x="192" y="208"/>
                      </a:cubicBezTo>
                      <a:cubicBezTo>
                        <a:pt x="176" y="232"/>
                        <a:pt x="120" y="264"/>
                        <a:pt x="96" y="256"/>
                      </a:cubicBezTo>
                      <a:cubicBezTo>
                        <a:pt x="72" y="248"/>
                        <a:pt x="48" y="184"/>
                        <a:pt x="48" y="160"/>
                      </a:cubicBezTo>
                      <a:cubicBezTo>
                        <a:pt x="48" y="136"/>
                        <a:pt x="72" y="136"/>
                        <a:pt x="96" y="112"/>
                      </a:cubicBezTo>
                      <a:cubicBezTo>
                        <a:pt x="120" y="88"/>
                        <a:pt x="168" y="32"/>
                        <a:pt x="192" y="16"/>
                      </a:cubicBezTo>
                      <a:cubicBezTo>
                        <a:pt x="216" y="0"/>
                        <a:pt x="232" y="16"/>
                        <a:pt x="240" y="1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Freeform 64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240" cy="264"/>
                </a:xfrm>
                <a:custGeom>
                  <a:avLst/>
                  <a:gdLst>
                    <a:gd name="T0" fmla="*/ 0 w 240"/>
                    <a:gd name="T1" fmla="*/ 16 h 264"/>
                    <a:gd name="T2" fmla="*/ 96 w 240"/>
                    <a:gd name="T3" fmla="*/ 16 h 264"/>
                    <a:gd name="T4" fmla="*/ 192 w 240"/>
                    <a:gd name="T5" fmla="*/ 112 h 264"/>
                    <a:gd name="T6" fmla="*/ 192 w 240"/>
                    <a:gd name="T7" fmla="*/ 208 h 264"/>
                    <a:gd name="T8" fmla="*/ 96 w 240"/>
                    <a:gd name="T9" fmla="*/ 256 h 264"/>
                    <a:gd name="T10" fmla="*/ 48 w 240"/>
                    <a:gd name="T11" fmla="*/ 160 h 264"/>
                    <a:gd name="T12" fmla="*/ 96 w 240"/>
                    <a:gd name="T13" fmla="*/ 112 h 264"/>
                    <a:gd name="T14" fmla="*/ 192 w 240"/>
                    <a:gd name="T15" fmla="*/ 16 h 264"/>
                    <a:gd name="T16" fmla="*/ 240 w 240"/>
                    <a:gd name="T17" fmla="*/ 16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64">
                      <a:moveTo>
                        <a:pt x="0" y="16"/>
                      </a:moveTo>
                      <a:cubicBezTo>
                        <a:pt x="32" y="8"/>
                        <a:pt x="64" y="0"/>
                        <a:pt x="96" y="16"/>
                      </a:cubicBezTo>
                      <a:cubicBezTo>
                        <a:pt x="128" y="32"/>
                        <a:pt x="176" y="80"/>
                        <a:pt x="192" y="112"/>
                      </a:cubicBezTo>
                      <a:cubicBezTo>
                        <a:pt x="208" y="144"/>
                        <a:pt x="208" y="184"/>
                        <a:pt x="192" y="208"/>
                      </a:cubicBezTo>
                      <a:cubicBezTo>
                        <a:pt x="176" y="232"/>
                        <a:pt x="120" y="264"/>
                        <a:pt x="96" y="256"/>
                      </a:cubicBezTo>
                      <a:cubicBezTo>
                        <a:pt x="72" y="248"/>
                        <a:pt x="48" y="184"/>
                        <a:pt x="48" y="160"/>
                      </a:cubicBezTo>
                      <a:cubicBezTo>
                        <a:pt x="48" y="136"/>
                        <a:pt x="72" y="136"/>
                        <a:pt x="96" y="112"/>
                      </a:cubicBezTo>
                      <a:cubicBezTo>
                        <a:pt x="120" y="88"/>
                        <a:pt x="168" y="32"/>
                        <a:pt x="192" y="16"/>
                      </a:cubicBezTo>
                      <a:cubicBezTo>
                        <a:pt x="216" y="0"/>
                        <a:pt x="232" y="16"/>
                        <a:pt x="240" y="1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 flipH="1">
              <a:off x="2185" y="2762"/>
              <a:ext cx="30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 flipV="1">
              <a:off x="1722" y="2686"/>
              <a:ext cx="380" cy="1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67"/>
            <p:cNvSpPr>
              <a:spLocks noChangeShapeType="1"/>
            </p:cNvSpPr>
            <p:nvPr/>
          </p:nvSpPr>
          <p:spPr bwMode="auto">
            <a:xfrm flipH="1">
              <a:off x="2253" y="2572"/>
              <a:ext cx="54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Oval 68"/>
            <p:cNvSpPr>
              <a:spLocks noChangeArrowheads="1"/>
            </p:cNvSpPr>
            <p:nvPr/>
          </p:nvSpPr>
          <p:spPr bwMode="auto">
            <a:xfrm rot="1916552">
              <a:off x="2079" y="2609"/>
              <a:ext cx="247" cy="151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Oval 69"/>
            <p:cNvSpPr>
              <a:spLocks noChangeArrowheads="1"/>
            </p:cNvSpPr>
            <p:nvPr/>
          </p:nvSpPr>
          <p:spPr bwMode="auto">
            <a:xfrm>
              <a:off x="1492" y="3369"/>
              <a:ext cx="847" cy="37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Text Box 70"/>
            <p:cNvSpPr txBox="1">
              <a:spLocks noChangeArrowheads="1"/>
            </p:cNvSpPr>
            <p:nvPr/>
          </p:nvSpPr>
          <p:spPr bwMode="auto">
            <a:xfrm>
              <a:off x="1271" y="359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</a:p>
          </p:txBody>
        </p:sp>
        <p:sp>
          <p:nvSpPr>
            <p:cNvPr id="53" name="Text Box 71"/>
            <p:cNvSpPr txBox="1">
              <a:spLocks noChangeArrowheads="1"/>
            </p:cNvSpPr>
            <p:nvPr/>
          </p:nvSpPr>
          <p:spPr bwMode="auto">
            <a:xfrm>
              <a:off x="2387" y="359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p’</a:t>
              </a:r>
            </a:p>
          </p:txBody>
        </p:sp>
        <p:sp>
          <p:nvSpPr>
            <p:cNvPr id="54" name="Text Box 72"/>
            <p:cNvSpPr txBox="1">
              <a:spLocks noChangeArrowheads="1"/>
            </p:cNvSpPr>
            <p:nvPr/>
          </p:nvSpPr>
          <p:spPr bwMode="auto">
            <a:xfrm>
              <a:off x="1710" y="3446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GPDs</a:t>
              </a:r>
            </a:p>
          </p:txBody>
        </p:sp>
        <p:sp>
          <p:nvSpPr>
            <p:cNvPr id="55" name="Text Box 73"/>
            <p:cNvSpPr txBox="1">
              <a:spLocks noChangeArrowheads="1"/>
            </p:cNvSpPr>
            <p:nvPr/>
          </p:nvSpPr>
          <p:spPr bwMode="auto">
            <a:xfrm>
              <a:off x="1152" y="261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fr-FR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fr-FR" altLang="fr-FR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56" name="Text Box 74"/>
            <p:cNvSpPr txBox="1">
              <a:spLocks noChangeArrowheads="1"/>
            </p:cNvSpPr>
            <p:nvPr/>
          </p:nvSpPr>
          <p:spPr bwMode="auto">
            <a:xfrm>
              <a:off x="1248" y="2976"/>
              <a:ext cx="4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i="1">
                  <a:latin typeface="Times New Roman" pitchFamily="18" charset="0"/>
                </a:rPr>
                <a:t>x </a:t>
              </a:r>
              <a:r>
                <a:rPr lang="fr-FR" altLang="fr-FR" sz="2000" b="1">
                  <a:latin typeface="Times New Roman" pitchFamily="18" charset="0"/>
                </a:rPr>
                <a:t>+</a:t>
              </a:r>
              <a:r>
                <a:rPr lang="fr-FR" altLang="fr-FR" sz="2000" b="1"/>
                <a:t> </a:t>
              </a:r>
              <a:r>
                <a:rPr lang="el-GR" altLang="fr-FR" sz="2000" b="1">
                  <a:latin typeface="Times New Roman" pitchFamily="18" charset="0"/>
                  <a:cs typeface="Times New Roman" pitchFamily="18" charset="0"/>
                </a:rPr>
                <a:t>ξ</a:t>
              </a:r>
            </a:p>
          </p:txBody>
        </p:sp>
        <p:sp>
          <p:nvSpPr>
            <p:cNvPr id="57" name="Text Box 75"/>
            <p:cNvSpPr txBox="1">
              <a:spLocks noChangeArrowheads="1"/>
            </p:cNvSpPr>
            <p:nvPr/>
          </p:nvSpPr>
          <p:spPr bwMode="auto">
            <a:xfrm>
              <a:off x="2208" y="2976"/>
              <a:ext cx="4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i="1">
                  <a:latin typeface="Times New Roman" pitchFamily="18" charset="0"/>
                </a:rPr>
                <a:t>x </a:t>
              </a:r>
              <a:r>
                <a:rPr lang="fr-FR" altLang="fr-FR" sz="2000" b="1">
                  <a:latin typeface="Times New Roman" pitchFamily="18" charset="0"/>
                </a:rPr>
                <a:t>-</a:t>
              </a:r>
              <a:r>
                <a:rPr lang="fr-FR" altLang="fr-FR" sz="2000" b="1"/>
                <a:t> </a:t>
              </a:r>
              <a:r>
                <a:rPr lang="el-GR" altLang="fr-FR" sz="2000" b="1">
                  <a:latin typeface="Times New Roman" pitchFamily="18" charset="0"/>
                  <a:cs typeface="Times New Roman" pitchFamily="18" charset="0"/>
                </a:rPr>
                <a:t>ξ</a:t>
              </a:r>
            </a:p>
            <a:p>
              <a:endParaRPr lang="fr-FR" altLang="fr-FR" sz="2000"/>
            </a:p>
          </p:txBody>
        </p:sp>
        <p:sp>
          <p:nvSpPr>
            <p:cNvPr id="58" name="Arc 76"/>
            <p:cNvSpPr>
              <a:spLocks/>
            </p:cNvSpPr>
            <p:nvPr/>
          </p:nvSpPr>
          <p:spPr bwMode="auto">
            <a:xfrm rot="14647200" flipV="1">
              <a:off x="1653" y="3649"/>
              <a:ext cx="608" cy="734"/>
            </a:xfrm>
            <a:custGeom>
              <a:avLst/>
              <a:gdLst>
                <a:gd name="G0" fmla="+- 0 0 0"/>
                <a:gd name="G1" fmla="+- 19337 0 0"/>
                <a:gd name="G2" fmla="+- 21600 0 0"/>
                <a:gd name="T0" fmla="*/ 9625 w 21600"/>
                <a:gd name="T1" fmla="*/ 0 h 23359"/>
                <a:gd name="T2" fmla="*/ 21222 w 21600"/>
                <a:gd name="T3" fmla="*/ 23359 h 23359"/>
                <a:gd name="T4" fmla="*/ 0 w 21600"/>
                <a:gd name="T5" fmla="*/ 19337 h 2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359" fill="none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</a:path>
                <a:path w="21600" h="23359" stroke="0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  <a:lnTo>
                    <a:pt x="0" y="193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Text Box 77"/>
            <p:cNvSpPr txBox="1">
              <a:spLocks noChangeArrowheads="1"/>
            </p:cNvSpPr>
            <p:nvPr/>
          </p:nvSpPr>
          <p:spPr bwMode="auto">
            <a:xfrm>
              <a:off x="806" y="2966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hard</a:t>
              </a:r>
            </a:p>
          </p:txBody>
        </p:sp>
        <p:sp>
          <p:nvSpPr>
            <p:cNvPr id="60" name="Text Box 78"/>
            <p:cNvSpPr txBox="1">
              <a:spLocks noChangeArrowheads="1"/>
            </p:cNvSpPr>
            <p:nvPr/>
          </p:nvSpPr>
          <p:spPr bwMode="auto">
            <a:xfrm>
              <a:off x="806" y="3206"/>
              <a:ext cx="351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soft</a:t>
              </a:r>
            </a:p>
            <a:p>
              <a:endParaRPr lang="fr-FR" altLang="fr-FR">
                <a:latin typeface="Comic Sans MS" pitchFamily="66" charset="0"/>
              </a:endParaRPr>
            </a:p>
          </p:txBody>
        </p:sp>
        <p:sp>
          <p:nvSpPr>
            <p:cNvPr id="61" name="Text Box 79"/>
            <p:cNvSpPr txBox="1">
              <a:spLocks noChangeArrowheads="1"/>
            </p:cNvSpPr>
            <p:nvPr/>
          </p:nvSpPr>
          <p:spPr bwMode="auto">
            <a:xfrm>
              <a:off x="1248" y="273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Comic Sans MS" pitchFamily="66" charset="0"/>
                </a:rPr>
                <a:t>L</a:t>
              </a:r>
            </a:p>
          </p:txBody>
        </p:sp>
        <p:sp>
          <p:nvSpPr>
            <p:cNvPr id="62" name="Text Box 80"/>
            <p:cNvSpPr txBox="1">
              <a:spLocks noChangeArrowheads="1"/>
            </p:cNvSpPr>
            <p:nvPr/>
          </p:nvSpPr>
          <p:spPr bwMode="auto">
            <a:xfrm>
              <a:off x="1248" y="2736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rgbClr val="DC0528"/>
                  </a:solidFill>
                  <a:latin typeface="Comic Sans MS" pitchFamily="66" charset="0"/>
                </a:rPr>
                <a:t>L</a:t>
              </a:r>
            </a:p>
          </p:txBody>
        </p:sp>
        <p:sp>
          <p:nvSpPr>
            <p:cNvPr id="63" name="Text Box 8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Q</a:t>
              </a:r>
              <a:r>
                <a:rPr lang="fr-FR" altLang="fr-FR" baseline="30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79" name="Arc 30"/>
          <p:cNvSpPr>
            <a:spLocks/>
          </p:cNvSpPr>
          <p:nvPr/>
        </p:nvSpPr>
        <p:spPr bwMode="auto">
          <a:xfrm rot="14647200" flipV="1">
            <a:off x="1690687" y="2844800"/>
            <a:ext cx="1219200" cy="1473200"/>
          </a:xfrm>
          <a:custGeom>
            <a:avLst/>
            <a:gdLst>
              <a:gd name="G0" fmla="+- 0 0 0"/>
              <a:gd name="G1" fmla="+- 19337 0 0"/>
              <a:gd name="G2" fmla="+- 21600 0 0"/>
              <a:gd name="T0" fmla="*/ 9625 w 21600"/>
              <a:gd name="T1" fmla="*/ 0 h 23359"/>
              <a:gd name="T2" fmla="*/ 21222 w 21600"/>
              <a:gd name="T3" fmla="*/ 23359 h 23359"/>
              <a:gd name="T4" fmla="*/ 0 w 21600"/>
              <a:gd name="T5" fmla="*/ 19337 h 2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359" fill="none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</a:path>
              <a:path w="21600" h="23359" stroke="0" extrusionOk="0">
                <a:moveTo>
                  <a:pt x="9624" y="0"/>
                </a:moveTo>
                <a:cubicBezTo>
                  <a:pt x="16961" y="3651"/>
                  <a:pt x="21600" y="11141"/>
                  <a:pt x="21600" y="19337"/>
                </a:cubicBezTo>
                <a:cubicBezTo>
                  <a:pt x="21600" y="20686"/>
                  <a:pt x="21473" y="22033"/>
                  <a:pt x="21222" y="23359"/>
                </a:cubicBezTo>
                <a:lnTo>
                  <a:pt x="0" y="1933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3240087" y="28956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p’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4343400" y="1066800"/>
            <a:ext cx="2724150" cy="5791200"/>
            <a:chOff x="3168" y="672"/>
            <a:chExt cx="1716" cy="3648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68" y="72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fr-FR" sz="2400">
                  <a:latin typeface="Times New Roman" pitchFamily="18" charset="0"/>
                </a:rPr>
                <a:t>γ</a:t>
              </a:r>
              <a:endParaRPr lang="fr-FR" altLang="fr-FR">
                <a:latin typeface="Comic Sans MS" pitchFamily="66" charset="0"/>
              </a:endParaRPr>
            </a:p>
          </p:txBody>
        </p:sp>
        <p:sp>
          <p:nvSpPr>
            <p:cNvPr id="85" name="Text Box 84"/>
            <p:cNvSpPr txBox="1">
              <a:spLocks noChangeArrowheads="1"/>
            </p:cNvSpPr>
            <p:nvPr/>
          </p:nvSpPr>
          <p:spPr bwMode="auto">
            <a:xfrm>
              <a:off x="3168" y="672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fr-FR" sz="2400">
                  <a:latin typeface="Times New Roman" pitchFamily="18" charset="0"/>
                </a:rPr>
                <a:t>γ</a:t>
              </a:r>
              <a:r>
                <a:rPr lang="fr-FR" altLang="fr-FR" sz="2000">
                  <a:latin typeface="Times New Roman" pitchFamily="18" charset="0"/>
                </a:rPr>
                <a:t>*</a:t>
              </a:r>
              <a:endParaRPr lang="fr-FR" altLang="fr-FR">
                <a:latin typeface="Comic Sans MS" pitchFamily="66" charset="0"/>
              </a:endParaRPr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3648" y="720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Q</a:t>
              </a:r>
              <a:r>
                <a:rPr lang="fr-FR" altLang="fr-FR" baseline="30000"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3168" y="768"/>
              <a:ext cx="1716" cy="3552"/>
              <a:chOff x="3168" y="768"/>
              <a:chExt cx="1716" cy="3552"/>
            </a:xfrm>
          </p:grpSpPr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 rot="-1846026">
                <a:off x="3582" y="779"/>
                <a:ext cx="198" cy="339"/>
              </a:xfrm>
              <a:custGeom>
                <a:avLst/>
                <a:gdLst>
                  <a:gd name="T0" fmla="*/ 0 w 288"/>
                  <a:gd name="T1" fmla="*/ 16 h 416"/>
                  <a:gd name="T2" fmla="*/ 96 w 288"/>
                  <a:gd name="T3" fmla="*/ 16 h 416"/>
                  <a:gd name="T4" fmla="*/ 48 w 288"/>
                  <a:gd name="T5" fmla="*/ 112 h 416"/>
                  <a:gd name="T6" fmla="*/ 144 w 288"/>
                  <a:gd name="T7" fmla="*/ 112 h 416"/>
                  <a:gd name="T8" fmla="*/ 96 w 288"/>
                  <a:gd name="T9" fmla="*/ 208 h 416"/>
                  <a:gd name="T10" fmla="*/ 192 w 288"/>
                  <a:gd name="T11" fmla="*/ 208 h 416"/>
                  <a:gd name="T12" fmla="*/ 144 w 288"/>
                  <a:gd name="T13" fmla="*/ 304 h 416"/>
                  <a:gd name="T14" fmla="*/ 240 w 288"/>
                  <a:gd name="T15" fmla="*/ 304 h 416"/>
                  <a:gd name="T16" fmla="*/ 192 w 288"/>
                  <a:gd name="T17" fmla="*/ 400 h 416"/>
                  <a:gd name="T18" fmla="*/ 288 w 288"/>
                  <a:gd name="T19" fmla="*/ 40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88"/>
              <p:cNvSpPr>
                <a:spLocks noChangeShapeType="1"/>
              </p:cNvSpPr>
              <p:nvPr/>
            </p:nvSpPr>
            <p:spPr bwMode="auto">
              <a:xfrm>
                <a:off x="3830" y="1042"/>
                <a:ext cx="2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0" name="Group 89"/>
              <p:cNvGrpSpPr>
                <a:grpSpLocks/>
              </p:cNvGrpSpPr>
              <p:nvPr/>
            </p:nvGrpSpPr>
            <p:grpSpPr bwMode="auto">
              <a:xfrm>
                <a:off x="3363" y="1628"/>
                <a:ext cx="264" cy="118"/>
                <a:chOff x="2544" y="1248"/>
                <a:chExt cx="384" cy="144"/>
              </a:xfrm>
            </p:grpSpPr>
            <p:sp>
              <p:nvSpPr>
                <p:cNvPr id="17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544" y="1248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544" y="1296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Line 92"/>
                <p:cNvSpPr>
                  <a:spLocks noChangeShapeType="1"/>
                </p:cNvSpPr>
                <p:nvPr/>
              </p:nvSpPr>
              <p:spPr bwMode="auto">
                <a:xfrm rot="20558759" flipV="1">
                  <a:off x="2777" y="1296"/>
                  <a:ext cx="5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 rot="4468450">
                <a:off x="4119" y="743"/>
                <a:ext cx="235" cy="286"/>
              </a:xfrm>
              <a:custGeom>
                <a:avLst/>
                <a:gdLst>
                  <a:gd name="T0" fmla="*/ 0 w 288"/>
                  <a:gd name="T1" fmla="*/ 16 h 416"/>
                  <a:gd name="T2" fmla="*/ 96 w 288"/>
                  <a:gd name="T3" fmla="*/ 16 h 416"/>
                  <a:gd name="T4" fmla="*/ 48 w 288"/>
                  <a:gd name="T5" fmla="*/ 112 h 416"/>
                  <a:gd name="T6" fmla="*/ 144 w 288"/>
                  <a:gd name="T7" fmla="*/ 112 h 416"/>
                  <a:gd name="T8" fmla="*/ 96 w 288"/>
                  <a:gd name="T9" fmla="*/ 208 h 416"/>
                  <a:gd name="T10" fmla="*/ 192 w 288"/>
                  <a:gd name="T11" fmla="*/ 208 h 416"/>
                  <a:gd name="T12" fmla="*/ 144 w 288"/>
                  <a:gd name="T13" fmla="*/ 304 h 416"/>
                  <a:gd name="T14" fmla="*/ 240 w 288"/>
                  <a:gd name="T15" fmla="*/ 304 h 416"/>
                  <a:gd name="T16" fmla="*/ 192 w 288"/>
                  <a:gd name="T17" fmla="*/ 400 h 416"/>
                  <a:gd name="T18" fmla="*/ 288 w 288"/>
                  <a:gd name="T19" fmla="*/ 40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" name="Group 94"/>
              <p:cNvGrpSpPr>
                <a:grpSpLocks/>
              </p:cNvGrpSpPr>
              <p:nvPr/>
            </p:nvGrpSpPr>
            <p:grpSpPr bwMode="auto">
              <a:xfrm rot="1557413">
                <a:off x="4392" y="1628"/>
                <a:ext cx="264" cy="118"/>
                <a:chOff x="2544" y="1248"/>
                <a:chExt cx="384" cy="144"/>
              </a:xfrm>
            </p:grpSpPr>
            <p:sp>
              <p:nvSpPr>
                <p:cNvPr id="17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544" y="1248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544" y="1296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5" name="Line 97"/>
                <p:cNvSpPr>
                  <a:spLocks noChangeShapeType="1"/>
                </p:cNvSpPr>
                <p:nvPr/>
              </p:nvSpPr>
              <p:spPr bwMode="auto">
                <a:xfrm rot="20558759" flipV="1">
                  <a:off x="2777" y="1296"/>
                  <a:ext cx="5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3" name="Oval 98"/>
              <p:cNvSpPr>
                <a:spLocks noChangeArrowheads="1"/>
              </p:cNvSpPr>
              <p:nvPr/>
            </p:nvSpPr>
            <p:spPr bwMode="auto">
              <a:xfrm>
                <a:off x="3613" y="1481"/>
                <a:ext cx="791" cy="391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Text Box 99"/>
              <p:cNvSpPr txBox="1">
                <a:spLocks noChangeArrowheads="1"/>
              </p:cNvSpPr>
              <p:nvPr/>
            </p:nvSpPr>
            <p:spPr bwMode="auto">
              <a:xfrm>
                <a:off x="3360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p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95" name="Text Box 100"/>
              <p:cNvSpPr txBox="1">
                <a:spLocks noChangeArrowheads="1"/>
              </p:cNvSpPr>
              <p:nvPr/>
            </p:nvSpPr>
            <p:spPr bwMode="auto">
              <a:xfrm>
                <a:off x="4656" y="1776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p’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96" name="Arc 101"/>
              <p:cNvSpPr>
                <a:spLocks/>
              </p:cNvSpPr>
              <p:nvPr/>
            </p:nvSpPr>
            <p:spPr bwMode="auto">
              <a:xfrm rot="14647200" flipV="1">
                <a:off x="3680" y="1744"/>
                <a:ext cx="768" cy="928"/>
              </a:xfrm>
              <a:custGeom>
                <a:avLst/>
                <a:gdLst>
                  <a:gd name="G0" fmla="+- 0 0 0"/>
                  <a:gd name="G1" fmla="+- 19337 0 0"/>
                  <a:gd name="G2" fmla="+- 21600 0 0"/>
                  <a:gd name="T0" fmla="*/ 9625 w 21600"/>
                  <a:gd name="T1" fmla="*/ 0 h 23359"/>
                  <a:gd name="T2" fmla="*/ 21222 w 21600"/>
                  <a:gd name="T3" fmla="*/ 23359 h 23359"/>
                  <a:gd name="T4" fmla="*/ 0 w 21600"/>
                  <a:gd name="T5" fmla="*/ 19337 h 2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359" fill="none" extrusionOk="0">
                    <a:moveTo>
                      <a:pt x="9624" y="0"/>
                    </a:moveTo>
                    <a:cubicBezTo>
                      <a:pt x="16961" y="3651"/>
                      <a:pt x="21600" y="11141"/>
                      <a:pt x="21600" y="19337"/>
                    </a:cubicBezTo>
                    <a:cubicBezTo>
                      <a:pt x="21600" y="20686"/>
                      <a:pt x="21473" y="22033"/>
                      <a:pt x="21222" y="23359"/>
                    </a:cubicBezTo>
                  </a:path>
                  <a:path w="21600" h="23359" stroke="0" extrusionOk="0">
                    <a:moveTo>
                      <a:pt x="9624" y="0"/>
                    </a:moveTo>
                    <a:cubicBezTo>
                      <a:pt x="16961" y="3651"/>
                      <a:pt x="21600" y="11141"/>
                      <a:pt x="21600" y="19337"/>
                    </a:cubicBezTo>
                    <a:cubicBezTo>
                      <a:pt x="21600" y="20686"/>
                      <a:pt x="21473" y="22033"/>
                      <a:pt x="21222" y="23359"/>
                    </a:cubicBezTo>
                    <a:lnTo>
                      <a:pt x="0" y="193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Text Box 102"/>
              <p:cNvSpPr txBox="1">
                <a:spLocks noChangeArrowheads="1"/>
              </p:cNvSpPr>
              <p:nvPr/>
            </p:nvSpPr>
            <p:spPr bwMode="auto">
              <a:xfrm>
                <a:off x="3792" y="1584"/>
                <a:ext cx="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GPDs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98" name="Text Box 103"/>
              <p:cNvSpPr txBox="1">
                <a:spLocks noChangeArrowheads="1"/>
              </p:cNvSpPr>
              <p:nvPr/>
            </p:nvSpPr>
            <p:spPr bwMode="auto">
              <a:xfrm>
                <a:off x="3312" y="1104"/>
                <a:ext cx="442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b="1" i="1">
                    <a:latin typeface="Times New Roman" pitchFamily="18" charset="0"/>
                  </a:rPr>
                  <a:t>x </a:t>
                </a:r>
                <a:r>
                  <a:rPr lang="fr-FR" altLang="fr-FR" sz="2000" b="1">
                    <a:latin typeface="Times New Roman" pitchFamily="18" charset="0"/>
                  </a:rPr>
                  <a:t>+</a:t>
                </a:r>
                <a:r>
                  <a:rPr lang="fr-FR" altLang="fr-FR" sz="2000" b="1"/>
                  <a:t> </a:t>
                </a:r>
                <a:r>
                  <a:rPr lang="el-GR" altLang="fr-FR" sz="2000" b="1">
                    <a:latin typeface="Times New Roman" pitchFamily="18" charset="0"/>
                  </a:rPr>
                  <a:t>ξ</a:t>
                </a:r>
              </a:p>
              <a:p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99" name="Text Box 104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404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b="1" i="1" dirty="0">
                    <a:latin typeface="Times New Roman" pitchFamily="18" charset="0"/>
                  </a:rPr>
                  <a:t>x </a:t>
                </a:r>
                <a:r>
                  <a:rPr lang="fr-FR" altLang="fr-FR" sz="2000" b="1" dirty="0">
                    <a:latin typeface="Times New Roman" pitchFamily="18" charset="0"/>
                  </a:rPr>
                  <a:t>-</a:t>
                </a:r>
                <a:r>
                  <a:rPr lang="fr-FR" altLang="fr-FR" sz="2000" b="1" dirty="0"/>
                  <a:t> </a:t>
                </a:r>
                <a:r>
                  <a:rPr lang="el-GR" altLang="fr-FR" sz="2000" b="1" dirty="0">
                    <a:latin typeface="Times New Roman" pitchFamily="18" charset="0"/>
                  </a:rPr>
                  <a:t>ξ</a:t>
                </a:r>
              </a:p>
              <a:p>
                <a:endParaRPr lang="fr-FR" altLang="fr-FR" dirty="0">
                  <a:latin typeface="Comic Sans MS" pitchFamily="66" charset="0"/>
                </a:endParaRPr>
              </a:p>
            </p:txBody>
          </p:sp>
          <p:sp>
            <p:nvSpPr>
              <p:cNvPr id="100" name="Text Box 105"/>
              <p:cNvSpPr txBox="1">
                <a:spLocks noChangeArrowheads="1"/>
              </p:cNvSpPr>
              <p:nvPr/>
            </p:nvSpPr>
            <p:spPr bwMode="auto">
              <a:xfrm>
                <a:off x="3915" y="192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 smtClean="0"/>
                  <a:t>t</a:t>
                </a:r>
                <a:endParaRPr lang="fr-FR" altLang="fr-FR" dirty="0">
                  <a:latin typeface="Comic Sans MS" pitchFamily="66" charset="0"/>
                </a:endParaRPr>
              </a:p>
            </p:txBody>
          </p:sp>
          <p:sp>
            <p:nvSpPr>
              <p:cNvPr id="101" name="Text Box 106"/>
              <p:cNvSpPr txBox="1">
                <a:spLocks noChangeArrowheads="1"/>
              </p:cNvSpPr>
              <p:nvPr/>
            </p:nvSpPr>
            <p:spPr bwMode="auto">
              <a:xfrm>
                <a:off x="4324" y="2496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meson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02" name="Freeform 107"/>
              <p:cNvSpPr>
                <a:spLocks/>
              </p:cNvSpPr>
              <p:nvPr/>
            </p:nvSpPr>
            <p:spPr bwMode="auto">
              <a:xfrm rot="-1846026">
                <a:off x="3456" y="2592"/>
                <a:ext cx="212" cy="327"/>
              </a:xfrm>
              <a:custGeom>
                <a:avLst/>
                <a:gdLst>
                  <a:gd name="T0" fmla="*/ 0 w 288"/>
                  <a:gd name="T1" fmla="*/ 16 h 416"/>
                  <a:gd name="T2" fmla="*/ 96 w 288"/>
                  <a:gd name="T3" fmla="*/ 16 h 416"/>
                  <a:gd name="T4" fmla="*/ 48 w 288"/>
                  <a:gd name="T5" fmla="*/ 112 h 416"/>
                  <a:gd name="T6" fmla="*/ 144 w 288"/>
                  <a:gd name="T7" fmla="*/ 112 h 416"/>
                  <a:gd name="T8" fmla="*/ 96 w 288"/>
                  <a:gd name="T9" fmla="*/ 208 h 416"/>
                  <a:gd name="T10" fmla="*/ 192 w 288"/>
                  <a:gd name="T11" fmla="*/ 208 h 416"/>
                  <a:gd name="T12" fmla="*/ 144 w 288"/>
                  <a:gd name="T13" fmla="*/ 304 h 416"/>
                  <a:gd name="T14" fmla="*/ 240 w 288"/>
                  <a:gd name="T15" fmla="*/ 304 h 416"/>
                  <a:gd name="T16" fmla="*/ 192 w 288"/>
                  <a:gd name="T17" fmla="*/ 400 h 416"/>
                  <a:gd name="T18" fmla="*/ 288 w 288"/>
                  <a:gd name="T19" fmla="*/ 40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108"/>
              <p:cNvSpPr>
                <a:spLocks noChangeShapeType="1"/>
              </p:cNvSpPr>
              <p:nvPr/>
            </p:nvSpPr>
            <p:spPr bwMode="auto">
              <a:xfrm flipV="1">
                <a:off x="3696" y="2832"/>
                <a:ext cx="42" cy="2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" name="Group 109"/>
              <p:cNvGrpSpPr>
                <a:grpSpLocks/>
              </p:cNvGrpSpPr>
              <p:nvPr/>
            </p:nvGrpSpPr>
            <p:grpSpPr bwMode="auto">
              <a:xfrm>
                <a:off x="3248" y="3515"/>
                <a:ext cx="282" cy="113"/>
                <a:chOff x="2544" y="1248"/>
                <a:chExt cx="384" cy="144"/>
              </a:xfrm>
            </p:grpSpPr>
            <p:sp>
              <p:nvSpPr>
                <p:cNvPr id="17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544" y="1248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544" y="1296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2" name="Line 112"/>
                <p:cNvSpPr>
                  <a:spLocks noChangeShapeType="1"/>
                </p:cNvSpPr>
                <p:nvPr/>
              </p:nvSpPr>
              <p:spPr bwMode="auto">
                <a:xfrm rot="20558759" flipV="1">
                  <a:off x="2777" y="1296"/>
                  <a:ext cx="5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5" name="Group 113"/>
              <p:cNvGrpSpPr>
                <a:grpSpLocks/>
              </p:cNvGrpSpPr>
              <p:nvPr/>
            </p:nvGrpSpPr>
            <p:grpSpPr bwMode="auto">
              <a:xfrm rot="1557413">
                <a:off x="4349" y="3515"/>
                <a:ext cx="282" cy="113"/>
                <a:chOff x="2544" y="1248"/>
                <a:chExt cx="384" cy="144"/>
              </a:xfrm>
            </p:grpSpPr>
            <p:sp>
              <p:nvSpPr>
                <p:cNvPr id="167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544" y="1248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8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544" y="1296"/>
                  <a:ext cx="38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9" name="Line 116"/>
                <p:cNvSpPr>
                  <a:spLocks noChangeShapeType="1"/>
                </p:cNvSpPr>
                <p:nvPr/>
              </p:nvSpPr>
              <p:spPr bwMode="auto">
                <a:xfrm rot="20558759" flipV="1">
                  <a:off x="2777" y="1296"/>
                  <a:ext cx="5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" name="Line 117"/>
              <p:cNvSpPr>
                <a:spLocks noChangeShapeType="1"/>
              </p:cNvSpPr>
              <p:nvPr/>
            </p:nvSpPr>
            <p:spPr bwMode="auto">
              <a:xfrm flipV="1">
                <a:off x="3744" y="2640"/>
                <a:ext cx="380" cy="1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Line 118"/>
              <p:cNvSpPr>
                <a:spLocks noChangeShapeType="1"/>
              </p:cNvSpPr>
              <p:nvPr/>
            </p:nvSpPr>
            <p:spPr bwMode="auto">
              <a:xfrm flipH="1">
                <a:off x="4269" y="2572"/>
                <a:ext cx="54" cy="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Oval 119"/>
              <p:cNvSpPr>
                <a:spLocks noChangeArrowheads="1"/>
              </p:cNvSpPr>
              <p:nvPr/>
            </p:nvSpPr>
            <p:spPr bwMode="auto">
              <a:xfrm rot="1916552">
                <a:off x="4095" y="2609"/>
                <a:ext cx="247" cy="151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Oval 120"/>
              <p:cNvSpPr>
                <a:spLocks noChangeArrowheads="1"/>
              </p:cNvSpPr>
              <p:nvPr/>
            </p:nvSpPr>
            <p:spPr bwMode="auto">
              <a:xfrm>
                <a:off x="3508" y="3369"/>
                <a:ext cx="847" cy="37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Text Box 121"/>
              <p:cNvSpPr txBox="1">
                <a:spLocks noChangeArrowheads="1"/>
              </p:cNvSpPr>
              <p:nvPr/>
            </p:nvSpPr>
            <p:spPr bwMode="auto">
              <a:xfrm>
                <a:off x="3287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p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11" name="Text Box 122"/>
              <p:cNvSpPr txBox="1">
                <a:spLocks noChangeArrowheads="1"/>
              </p:cNvSpPr>
              <p:nvPr/>
            </p:nvSpPr>
            <p:spPr bwMode="auto">
              <a:xfrm>
                <a:off x="4403" y="3598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p’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12" name="Text Box 123"/>
              <p:cNvSpPr txBox="1">
                <a:spLocks noChangeArrowheads="1"/>
              </p:cNvSpPr>
              <p:nvPr/>
            </p:nvSpPr>
            <p:spPr bwMode="auto">
              <a:xfrm>
                <a:off x="3726" y="3446"/>
                <a:ext cx="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GPDs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13" name="Text Box 124"/>
              <p:cNvSpPr txBox="1">
                <a:spLocks noChangeArrowheads="1"/>
              </p:cNvSpPr>
              <p:nvPr/>
            </p:nvSpPr>
            <p:spPr bwMode="auto">
              <a:xfrm>
                <a:off x="3168" y="2610"/>
                <a:ext cx="2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lvl="0"/>
                <a:r>
                  <a:rPr lang="el-GR" altLang="fr-FR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fr-FR" altLang="fr-FR" sz="2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endParaRPr lang="fr-FR" altLang="fr-FR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Text Box 125"/>
              <p:cNvSpPr txBox="1">
                <a:spLocks noChangeArrowheads="1"/>
              </p:cNvSpPr>
              <p:nvPr/>
            </p:nvSpPr>
            <p:spPr bwMode="auto">
              <a:xfrm>
                <a:off x="3168" y="3024"/>
                <a:ext cx="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b="1" i="1">
                    <a:latin typeface="Times New Roman" pitchFamily="18" charset="0"/>
                  </a:rPr>
                  <a:t>x </a:t>
                </a:r>
                <a:r>
                  <a:rPr lang="fr-FR" altLang="fr-FR" sz="2000" b="1">
                    <a:latin typeface="Times New Roman" pitchFamily="18" charset="0"/>
                  </a:rPr>
                  <a:t>+</a:t>
                </a:r>
                <a:r>
                  <a:rPr lang="fr-FR" altLang="fr-FR" sz="2000" b="1"/>
                  <a:t> </a:t>
                </a:r>
                <a:r>
                  <a:rPr lang="el-GR" altLang="fr-FR" sz="2000" b="1">
                    <a:latin typeface="Times New Roman" pitchFamily="18" charset="0"/>
                  </a:rPr>
                  <a:t>ξ</a:t>
                </a:r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15" name="Text Box 126"/>
              <p:cNvSpPr txBox="1">
                <a:spLocks noChangeArrowheads="1"/>
              </p:cNvSpPr>
              <p:nvPr/>
            </p:nvSpPr>
            <p:spPr bwMode="auto">
              <a:xfrm>
                <a:off x="4224" y="2976"/>
                <a:ext cx="404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b="1" i="1">
                    <a:latin typeface="Times New Roman" pitchFamily="18" charset="0"/>
                  </a:rPr>
                  <a:t>x </a:t>
                </a:r>
                <a:r>
                  <a:rPr lang="fr-FR" altLang="fr-FR" sz="2000" b="1">
                    <a:latin typeface="Times New Roman" pitchFamily="18" charset="0"/>
                  </a:rPr>
                  <a:t>-</a:t>
                </a:r>
                <a:r>
                  <a:rPr lang="fr-FR" altLang="fr-FR" sz="2000" b="1"/>
                  <a:t> </a:t>
                </a:r>
                <a:r>
                  <a:rPr lang="el-GR" altLang="fr-FR" sz="2000" b="1">
                    <a:latin typeface="Times New Roman" pitchFamily="18" charset="0"/>
                  </a:rPr>
                  <a:t>ξ</a:t>
                </a:r>
              </a:p>
              <a:p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16" name="Arc 127"/>
              <p:cNvSpPr>
                <a:spLocks/>
              </p:cNvSpPr>
              <p:nvPr/>
            </p:nvSpPr>
            <p:spPr bwMode="auto">
              <a:xfrm rot="14647200" flipV="1">
                <a:off x="3669" y="3649"/>
                <a:ext cx="608" cy="734"/>
              </a:xfrm>
              <a:custGeom>
                <a:avLst/>
                <a:gdLst>
                  <a:gd name="G0" fmla="+- 0 0 0"/>
                  <a:gd name="G1" fmla="+- 19337 0 0"/>
                  <a:gd name="G2" fmla="+- 21600 0 0"/>
                  <a:gd name="T0" fmla="*/ 9625 w 21600"/>
                  <a:gd name="T1" fmla="*/ 0 h 23359"/>
                  <a:gd name="T2" fmla="*/ 21222 w 21600"/>
                  <a:gd name="T3" fmla="*/ 23359 h 23359"/>
                  <a:gd name="T4" fmla="*/ 0 w 21600"/>
                  <a:gd name="T5" fmla="*/ 19337 h 2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359" fill="none" extrusionOk="0">
                    <a:moveTo>
                      <a:pt x="9624" y="0"/>
                    </a:moveTo>
                    <a:cubicBezTo>
                      <a:pt x="16961" y="3651"/>
                      <a:pt x="21600" y="11141"/>
                      <a:pt x="21600" y="19337"/>
                    </a:cubicBezTo>
                    <a:cubicBezTo>
                      <a:pt x="21600" y="20686"/>
                      <a:pt x="21473" y="22033"/>
                      <a:pt x="21222" y="23359"/>
                    </a:cubicBezTo>
                  </a:path>
                  <a:path w="21600" h="23359" stroke="0" extrusionOk="0">
                    <a:moveTo>
                      <a:pt x="9624" y="0"/>
                    </a:moveTo>
                    <a:cubicBezTo>
                      <a:pt x="16961" y="3651"/>
                      <a:pt x="21600" y="11141"/>
                      <a:pt x="21600" y="19337"/>
                    </a:cubicBezTo>
                    <a:cubicBezTo>
                      <a:pt x="21600" y="20686"/>
                      <a:pt x="21473" y="22033"/>
                      <a:pt x="21222" y="23359"/>
                    </a:cubicBezTo>
                    <a:lnTo>
                      <a:pt x="0" y="193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Text Box 128"/>
              <p:cNvSpPr txBox="1">
                <a:spLocks noChangeArrowheads="1"/>
              </p:cNvSpPr>
              <p:nvPr/>
            </p:nvSpPr>
            <p:spPr bwMode="auto">
              <a:xfrm>
                <a:off x="3867" y="3750"/>
                <a:ext cx="16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 smtClean="0"/>
                  <a:t>t</a:t>
                </a:r>
                <a:endParaRPr lang="el-GR" altLang="fr-FR" baseline="30000" dirty="0">
                  <a:latin typeface="Times New Roman" pitchFamily="18" charset="0"/>
                </a:endParaRPr>
              </a:p>
              <a:p>
                <a:endParaRPr lang="fr-FR" altLang="fr-FR" dirty="0">
                  <a:latin typeface="Comic Sans MS" pitchFamily="66" charset="0"/>
                </a:endParaRPr>
              </a:p>
            </p:txBody>
          </p:sp>
          <p:grpSp>
            <p:nvGrpSpPr>
              <p:cNvPr id="118" name="Group 129"/>
              <p:cNvGrpSpPr>
                <a:grpSpLocks/>
              </p:cNvGrpSpPr>
              <p:nvPr/>
            </p:nvGrpSpPr>
            <p:grpSpPr bwMode="auto">
              <a:xfrm>
                <a:off x="3648" y="3120"/>
                <a:ext cx="558" cy="303"/>
                <a:chOff x="3648" y="3120"/>
                <a:chExt cx="558" cy="303"/>
              </a:xfrm>
            </p:grpSpPr>
            <p:grpSp>
              <p:nvGrpSpPr>
                <p:cNvPr id="146" name="Group 130"/>
                <p:cNvGrpSpPr>
                  <a:grpSpLocks/>
                </p:cNvGrpSpPr>
                <p:nvPr/>
              </p:nvGrpSpPr>
              <p:grpSpPr bwMode="auto">
                <a:xfrm rot="-4619159">
                  <a:off x="3535" y="3233"/>
                  <a:ext cx="303" cy="78"/>
                  <a:chOff x="1248" y="2976"/>
                  <a:chExt cx="1200" cy="312"/>
                </a:xfrm>
              </p:grpSpPr>
              <p:grpSp>
                <p:nvGrpSpPr>
                  <p:cNvPr id="158" name="Group 131"/>
                  <p:cNvGrpSpPr>
                    <a:grpSpLocks/>
                  </p:cNvGrpSpPr>
                  <p:nvPr/>
                </p:nvGrpSpPr>
                <p:grpSpPr bwMode="auto">
                  <a:xfrm rot="-263923">
                    <a:off x="1248" y="2976"/>
                    <a:ext cx="432" cy="312"/>
                    <a:chOff x="1248" y="3008"/>
                    <a:chExt cx="432" cy="280"/>
                  </a:xfrm>
                </p:grpSpPr>
                <p:sp>
                  <p:nvSpPr>
                    <p:cNvPr id="165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248" y="3008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440" y="3024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59" name="Group 134"/>
                  <p:cNvGrpSpPr>
                    <a:grpSpLocks/>
                  </p:cNvGrpSpPr>
                  <p:nvPr/>
                </p:nvGrpSpPr>
                <p:grpSpPr bwMode="auto">
                  <a:xfrm rot="-263923">
                    <a:off x="1632" y="2976"/>
                    <a:ext cx="432" cy="312"/>
                    <a:chOff x="1248" y="3008"/>
                    <a:chExt cx="432" cy="280"/>
                  </a:xfrm>
                </p:grpSpPr>
                <p:sp>
                  <p:nvSpPr>
                    <p:cNvPr id="163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248" y="3008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4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1440" y="3024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60" name="Group 137"/>
                  <p:cNvGrpSpPr>
                    <a:grpSpLocks/>
                  </p:cNvGrpSpPr>
                  <p:nvPr/>
                </p:nvGrpSpPr>
                <p:grpSpPr bwMode="auto">
                  <a:xfrm rot="-263923">
                    <a:off x="2016" y="2976"/>
                    <a:ext cx="432" cy="312"/>
                    <a:chOff x="1248" y="3008"/>
                    <a:chExt cx="432" cy="280"/>
                  </a:xfrm>
                </p:grpSpPr>
                <p:sp>
                  <p:nvSpPr>
                    <p:cNvPr id="161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248" y="3008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440" y="3024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147" name="Group 140"/>
                <p:cNvGrpSpPr>
                  <a:grpSpLocks/>
                </p:cNvGrpSpPr>
                <p:nvPr/>
              </p:nvGrpSpPr>
              <p:grpSpPr bwMode="auto">
                <a:xfrm rot="4751783">
                  <a:off x="4015" y="3233"/>
                  <a:ext cx="303" cy="78"/>
                  <a:chOff x="1248" y="2976"/>
                  <a:chExt cx="1200" cy="312"/>
                </a:xfrm>
              </p:grpSpPr>
              <p:grpSp>
                <p:nvGrpSpPr>
                  <p:cNvPr id="149" name="Group 141"/>
                  <p:cNvGrpSpPr>
                    <a:grpSpLocks/>
                  </p:cNvGrpSpPr>
                  <p:nvPr/>
                </p:nvGrpSpPr>
                <p:grpSpPr bwMode="auto">
                  <a:xfrm rot="-263923">
                    <a:off x="1248" y="2976"/>
                    <a:ext cx="432" cy="312"/>
                    <a:chOff x="1248" y="3008"/>
                    <a:chExt cx="432" cy="280"/>
                  </a:xfrm>
                </p:grpSpPr>
                <p:sp>
                  <p:nvSpPr>
                    <p:cNvPr id="156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1248" y="3008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1440" y="3024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50" name="Group 144"/>
                  <p:cNvGrpSpPr>
                    <a:grpSpLocks/>
                  </p:cNvGrpSpPr>
                  <p:nvPr/>
                </p:nvGrpSpPr>
                <p:grpSpPr bwMode="auto">
                  <a:xfrm rot="-263923">
                    <a:off x="1632" y="2976"/>
                    <a:ext cx="432" cy="312"/>
                    <a:chOff x="1248" y="3008"/>
                    <a:chExt cx="432" cy="280"/>
                  </a:xfrm>
                </p:grpSpPr>
                <p:sp>
                  <p:nvSpPr>
                    <p:cNvPr id="154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1248" y="3008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5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1440" y="3024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51" name="Group 147"/>
                  <p:cNvGrpSpPr>
                    <a:grpSpLocks/>
                  </p:cNvGrpSpPr>
                  <p:nvPr/>
                </p:nvGrpSpPr>
                <p:grpSpPr bwMode="auto">
                  <a:xfrm rot="-263923">
                    <a:off x="2016" y="2976"/>
                    <a:ext cx="432" cy="312"/>
                    <a:chOff x="1248" y="3008"/>
                    <a:chExt cx="432" cy="280"/>
                  </a:xfrm>
                </p:grpSpPr>
                <p:sp>
                  <p:nvSpPr>
                    <p:cNvPr id="152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1248" y="3008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3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1440" y="3024"/>
                      <a:ext cx="240" cy="264"/>
                    </a:xfrm>
                    <a:custGeom>
                      <a:avLst/>
                      <a:gdLst>
                        <a:gd name="T0" fmla="*/ 0 w 240"/>
                        <a:gd name="T1" fmla="*/ 16 h 264"/>
                        <a:gd name="T2" fmla="*/ 96 w 240"/>
                        <a:gd name="T3" fmla="*/ 16 h 264"/>
                        <a:gd name="T4" fmla="*/ 192 w 240"/>
                        <a:gd name="T5" fmla="*/ 112 h 264"/>
                        <a:gd name="T6" fmla="*/ 192 w 240"/>
                        <a:gd name="T7" fmla="*/ 208 h 264"/>
                        <a:gd name="T8" fmla="*/ 96 w 240"/>
                        <a:gd name="T9" fmla="*/ 256 h 264"/>
                        <a:gd name="T10" fmla="*/ 48 w 240"/>
                        <a:gd name="T11" fmla="*/ 160 h 264"/>
                        <a:gd name="T12" fmla="*/ 96 w 240"/>
                        <a:gd name="T13" fmla="*/ 112 h 264"/>
                        <a:gd name="T14" fmla="*/ 192 w 240"/>
                        <a:gd name="T15" fmla="*/ 16 h 264"/>
                        <a:gd name="T16" fmla="*/ 240 w 240"/>
                        <a:gd name="T17" fmla="*/ 16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0" h="264">
                          <a:moveTo>
                            <a:pt x="0" y="16"/>
                          </a:moveTo>
                          <a:cubicBezTo>
                            <a:pt x="32" y="8"/>
                            <a:pt x="64" y="0"/>
                            <a:pt x="96" y="16"/>
                          </a:cubicBezTo>
                          <a:cubicBezTo>
                            <a:pt x="128" y="32"/>
                            <a:pt x="176" y="80"/>
                            <a:pt x="192" y="112"/>
                          </a:cubicBezTo>
                          <a:cubicBezTo>
                            <a:pt x="208" y="144"/>
                            <a:pt x="208" y="184"/>
                            <a:pt x="192" y="208"/>
                          </a:cubicBezTo>
                          <a:cubicBezTo>
                            <a:pt x="176" y="232"/>
                            <a:pt x="120" y="264"/>
                            <a:pt x="96" y="256"/>
                          </a:cubicBezTo>
                          <a:cubicBezTo>
                            <a:pt x="72" y="248"/>
                            <a:pt x="48" y="184"/>
                            <a:pt x="48" y="160"/>
                          </a:cubicBezTo>
                          <a:cubicBezTo>
                            <a:pt x="48" y="136"/>
                            <a:pt x="72" y="136"/>
                            <a:pt x="96" y="112"/>
                          </a:cubicBezTo>
                          <a:cubicBezTo>
                            <a:pt x="120" y="88"/>
                            <a:pt x="168" y="32"/>
                            <a:pt x="192" y="16"/>
                          </a:cubicBezTo>
                          <a:cubicBezTo>
                            <a:pt x="216" y="0"/>
                            <a:pt x="232" y="16"/>
                            <a:pt x="240" y="16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48" name="Line 150"/>
                <p:cNvSpPr>
                  <a:spLocks noChangeShapeType="1"/>
                </p:cNvSpPr>
                <p:nvPr/>
              </p:nvSpPr>
              <p:spPr bwMode="auto">
                <a:xfrm>
                  <a:off x="3696" y="312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9" name="Line 151"/>
              <p:cNvSpPr>
                <a:spLocks noChangeShapeType="1"/>
              </p:cNvSpPr>
              <p:nvPr/>
            </p:nvSpPr>
            <p:spPr bwMode="auto">
              <a:xfrm flipH="1">
                <a:off x="4176" y="2784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0" name="Group 152"/>
              <p:cNvGrpSpPr>
                <a:grpSpLocks/>
              </p:cNvGrpSpPr>
              <p:nvPr/>
            </p:nvGrpSpPr>
            <p:grpSpPr bwMode="auto">
              <a:xfrm rot="4210075">
                <a:off x="3978" y="1302"/>
                <a:ext cx="385" cy="85"/>
                <a:chOff x="1248" y="2976"/>
                <a:chExt cx="1200" cy="312"/>
              </a:xfrm>
            </p:grpSpPr>
            <p:grpSp>
              <p:nvGrpSpPr>
                <p:cNvPr id="137" name="Group 153"/>
                <p:cNvGrpSpPr>
                  <a:grpSpLocks/>
                </p:cNvGrpSpPr>
                <p:nvPr/>
              </p:nvGrpSpPr>
              <p:grpSpPr bwMode="auto">
                <a:xfrm rot="-263923">
                  <a:off x="1248" y="2976"/>
                  <a:ext cx="432" cy="312"/>
                  <a:chOff x="1248" y="3008"/>
                  <a:chExt cx="432" cy="280"/>
                </a:xfrm>
              </p:grpSpPr>
              <p:sp>
                <p:nvSpPr>
                  <p:cNvPr id="144" name="Freeform 154"/>
                  <p:cNvSpPr>
                    <a:spLocks/>
                  </p:cNvSpPr>
                  <p:nvPr/>
                </p:nvSpPr>
                <p:spPr bwMode="auto">
                  <a:xfrm>
                    <a:off x="1248" y="3008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5" name="Freeform 155"/>
                  <p:cNvSpPr>
                    <a:spLocks/>
                  </p:cNvSpPr>
                  <p:nvPr/>
                </p:nvSpPr>
                <p:spPr bwMode="auto">
                  <a:xfrm>
                    <a:off x="1440" y="3024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8" name="Group 156"/>
                <p:cNvGrpSpPr>
                  <a:grpSpLocks/>
                </p:cNvGrpSpPr>
                <p:nvPr/>
              </p:nvGrpSpPr>
              <p:grpSpPr bwMode="auto">
                <a:xfrm rot="-263923">
                  <a:off x="1632" y="2976"/>
                  <a:ext cx="432" cy="312"/>
                  <a:chOff x="1248" y="3008"/>
                  <a:chExt cx="432" cy="280"/>
                </a:xfrm>
              </p:grpSpPr>
              <p:sp>
                <p:nvSpPr>
                  <p:cNvPr id="142" name="Freeform 157"/>
                  <p:cNvSpPr>
                    <a:spLocks/>
                  </p:cNvSpPr>
                  <p:nvPr/>
                </p:nvSpPr>
                <p:spPr bwMode="auto">
                  <a:xfrm>
                    <a:off x="1248" y="3008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3" name="Freeform 158"/>
                  <p:cNvSpPr>
                    <a:spLocks/>
                  </p:cNvSpPr>
                  <p:nvPr/>
                </p:nvSpPr>
                <p:spPr bwMode="auto">
                  <a:xfrm>
                    <a:off x="1440" y="3024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9" name="Group 159"/>
                <p:cNvGrpSpPr>
                  <a:grpSpLocks/>
                </p:cNvGrpSpPr>
                <p:nvPr/>
              </p:nvGrpSpPr>
              <p:grpSpPr bwMode="auto">
                <a:xfrm rot="-263923">
                  <a:off x="2016" y="2976"/>
                  <a:ext cx="432" cy="312"/>
                  <a:chOff x="1248" y="3008"/>
                  <a:chExt cx="432" cy="280"/>
                </a:xfrm>
              </p:grpSpPr>
              <p:sp>
                <p:nvSpPr>
                  <p:cNvPr id="140" name="Freeform 160"/>
                  <p:cNvSpPr>
                    <a:spLocks/>
                  </p:cNvSpPr>
                  <p:nvPr/>
                </p:nvSpPr>
                <p:spPr bwMode="auto">
                  <a:xfrm>
                    <a:off x="1248" y="3008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1" name="Freeform 161"/>
                  <p:cNvSpPr>
                    <a:spLocks/>
                  </p:cNvSpPr>
                  <p:nvPr/>
                </p:nvSpPr>
                <p:spPr bwMode="auto">
                  <a:xfrm>
                    <a:off x="1440" y="3024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21" name="Line 162"/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2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Line 163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Line 164"/>
              <p:cNvSpPr>
                <a:spLocks noChangeShapeType="1"/>
              </p:cNvSpPr>
              <p:nvPr/>
            </p:nvSpPr>
            <p:spPr bwMode="auto">
              <a:xfrm>
                <a:off x="4128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4" name="Group 165"/>
              <p:cNvGrpSpPr>
                <a:grpSpLocks/>
              </p:cNvGrpSpPr>
              <p:nvPr/>
            </p:nvGrpSpPr>
            <p:grpSpPr bwMode="auto">
              <a:xfrm rot="17389925" flipH="1">
                <a:off x="3642" y="1302"/>
                <a:ext cx="385" cy="85"/>
                <a:chOff x="1248" y="2976"/>
                <a:chExt cx="1200" cy="312"/>
              </a:xfrm>
            </p:grpSpPr>
            <p:grpSp>
              <p:nvGrpSpPr>
                <p:cNvPr id="128" name="Group 166"/>
                <p:cNvGrpSpPr>
                  <a:grpSpLocks/>
                </p:cNvGrpSpPr>
                <p:nvPr/>
              </p:nvGrpSpPr>
              <p:grpSpPr bwMode="auto">
                <a:xfrm rot="-263923">
                  <a:off x="1248" y="2976"/>
                  <a:ext cx="432" cy="312"/>
                  <a:chOff x="1248" y="3008"/>
                  <a:chExt cx="432" cy="280"/>
                </a:xfrm>
              </p:grpSpPr>
              <p:sp>
                <p:nvSpPr>
                  <p:cNvPr id="135" name="Freeform 167"/>
                  <p:cNvSpPr>
                    <a:spLocks/>
                  </p:cNvSpPr>
                  <p:nvPr/>
                </p:nvSpPr>
                <p:spPr bwMode="auto">
                  <a:xfrm>
                    <a:off x="1248" y="3008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Freeform 168"/>
                  <p:cNvSpPr>
                    <a:spLocks/>
                  </p:cNvSpPr>
                  <p:nvPr/>
                </p:nvSpPr>
                <p:spPr bwMode="auto">
                  <a:xfrm>
                    <a:off x="1440" y="3024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9" name="Group 169"/>
                <p:cNvGrpSpPr>
                  <a:grpSpLocks/>
                </p:cNvGrpSpPr>
                <p:nvPr/>
              </p:nvGrpSpPr>
              <p:grpSpPr bwMode="auto">
                <a:xfrm rot="-263923">
                  <a:off x="1632" y="2976"/>
                  <a:ext cx="432" cy="312"/>
                  <a:chOff x="1248" y="3008"/>
                  <a:chExt cx="432" cy="280"/>
                </a:xfrm>
              </p:grpSpPr>
              <p:sp>
                <p:nvSpPr>
                  <p:cNvPr id="133" name="Freeform 170"/>
                  <p:cNvSpPr>
                    <a:spLocks/>
                  </p:cNvSpPr>
                  <p:nvPr/>
                </p:nvSpPr>
                <p:spPr bwMode="auto">
                  <a:xfrm>
                    <a:off x="1248" y="3008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4" name="Freeform 171"/>
                  <p:cNvSpPr>
                    <a:spLocks/>
                  </p:cNvSpPr>
                  <p:nvPr/>
                </p:nvSpPr>
                <p:spPr bwMode="auto">
                  <a:xfrm>
                    <a:off x="1440" y="3024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0" name="Group 172"/>
                <p:cNvGrpSpPr>
                  <a:grpSpLocks/>
                </p:cNvGrpSpPr>
                <p:nvPr/>
              </p:nvGrpSpPr>
              <p:grpSpPr bwMode="auto">
                <a:xfrm rot="-263923">
                  <a:off x="2016" y="2976"/>
                  <a:ext cx="432" cy="312"/>
                  <a:chOff x="1248" y="3008"/>
                  <a:chExt cx="432" cy="280"/>
                </a:xfrm>
              </p:grpSpPr>
              <p:sp>
                <p:nvSpPr>
                  <p:cNvPr id="131" name="Freeform 173"/>
                  <p:cNvSpPr>
                    <a:spLocks/>
                  </p:cNvSpPr>
                  <p:nvPr/>
                </p:nvSpPr>
                <p:spPr bwMode="auto">
                  <a:xfrm>
                    <a:off x="1248" y="3008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2" name="Freeform 174"/>
                  <p:cNvSpPr>
                    <a:spLocks/>
                  </p:cNvSpPr>
                  <p:nvPr/>
                </p:nvSpPr>
                <p:spPr bwMode="auto">
                  <a:xfrm>
                    <a:off x="1440" y="3024"/>
                    <a:ext cx="240" cy="264"/>
                  </a:xfrm>
                  <a:custGeom>
                    <a:avLst/>
                    <a:gdLst>
                      <a:gd name="T0" fmla="*/ 0 w 240"/>
                      <a:gd name="T1" fmla="*/ 16 h 264"/>
                      <a:gd name="T2" fmla="*/ 96 w 240"/>
                      <a:gd name="T3" fmla="*/ 16 h 264"/>
                      <a:gd name="T4" fmla="*/ 192 w 240"/>
                      <a:gd name="T5" fmla="*/ 112 h 264"/>
                      <a:gd name="T6" fmla="*/ 192 w 240"/>
                      <a:gd name="T7" fmla="*/ 208 h 264"/>
                      <a:gd name="T8" fmla="*/ 96 w 240"/>
                      <a:gd name="T9" fmla="*/ 256 h 264"/>
                      <a:gd name="T10" fmla="*/ 48 w 240"/>
                      <a:gd name="T11" fmla="*/ 160 h 264"/>
                      <a:gd name="T12" fmla="*/ 96 w 240"/>
                      <a:gd name="T13" fmla="*/ 112 h 264"/>
                      <a:gd name="T14" fmla="*/ 192 w 240"/>
                      <a:gd name="T15" fmla="*/ 16 h 264"/>
                      <a:gd name="T16" fmla="*/ 240 w 240"/>
                      <a:gd name="T17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0" h="264">
                        <a:moveTo>
                          <a:pt x="0" y="16"/>
                        </a:moveTo>
                        <a:cubicBezTo>
                          <a:pt x="32" y="8"/>
                          <a:pt x="64" y="0"/>
                          <a:pt x="96" y="16"/>
                        </a:cubicBezTo>
                        <a:cubicBezTo>
                          <a:pt x="128" y="32"/>
                          <a:pt x="176" y="80"/>
                          <a:pt x="192" y="112"/>
                        </a:cubicBezTo>
                        <a:cubicBezTo>
                          <a:pt x="208" y="144"/>
                          <a:pt x="208" y="184"/>
                          <a:pt x="192" y="208"/>
                        </a:cubicBezTo>
                        <a:cubicBezTo>
                          <a:pt x="176" y="232"/>
                          <a:pt x="120" y="264"/>
                          <a:pt x="96" y="256"/>
                        </a:cubicBezTo>
                        <a:cubicBezTo>
                          <a:pt x="72" y="248"/>
                          <a:pt x="48" y="184"/>
                          <a:pt x="48" y="160"/>
                        </a:cubicBezTo>
                        <a:cubicBezTo>
                          <a:pt x="48" y="136"/>
                          <a:pt x="72" y="136"/>
                          <a:pt x="96" y="112"/>
                        </a:cubicBezTo>
                        <a:cubicBezTo>
                          <a:pt x="120" y="88"/>
                          <a:pt x="168" y="32"/>
                          <a:pt x="192" y="16"/>
                        </a:cubicBezTo>
                        <a:cubicBezTo>
                          <a:pt x="216" y="0"/>
                          <a:pt x="232" y="16"/>
                          <a:pt x="240" y="16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25" name="Text Box 175"/>
              <p:cNvSpPr txBox="1">
                <a:spLocks noChangeArrowheads="1"/>
              </p:cNvSpPr>
              <p:nvPr/>
            </p:nvSpPr>
            <p:spPr bwMode="auto">
              <a:xfrm>
                <a:off x="3264" y="4032"/>
                <a:ext cx="13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 b="1" dirty="0">
                    <a:solidFill>
                      <a:srgbClr val="0000CC"/>
                    </a:solidFill>
                    <a:latin typeface="+mj-lt"/>
                  </a:rPr>
                  <a:t>Gluon contribution</a:t>
                </a:r>
              </a:p>
            </p:txBody>
          </p:sp>
          <p:sp>
            <p:nvSpPr>
              <p:cNvPr id="126" name="Text Box 176"/>
              <p:cNvSpPr txBox="1">
                <a:spLocks noChangeArrowheads="1"/>
              </p:cNvSpPr>
              <p:nvPr/>
            </p:nvSpPr>
            <p:spPr bwMode="auto">
              <a:xfrm>
                <a:off x="3264" y="2736"/>
                <a:ext cx="19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b="1">
                    <a:solidFill>
                      <a:srgbClr val="A50021"/>
                    </a:solidFill>
                    <a:latin typeface="Comic Sans MS" pitchFamily="66" charset="0"/>
                  </a:rPr>
                  <a:t>L</a:t>
                </a:r>
              </a:p>
              <a:p>
                <a:endParaRPr lang="fr-FR" altLang="fr-FR">
                  <a:latin typeface="Comic Sans MS" pitchFamily="66" charset="0"/>
                </a:endParaRPr>
              </a:p>
            </p:txBody>
          </p:sp>
          <p:sp>
            <p:nvSpPr>
              <p:cNvPr id="127" name="Text Box 177"/>
              <p:cNvSpPr txBox="1">
                <a:spLocks noChangeArrowheads="1"/>
              </p:cNvSpPr>
              <p:nvPr/>
            </p:nvSpPr>
            <p:spPr bwMode="auto">
              <a:xfrm>
                <a:off x="3504" y="2496"/>
                <a:ext cx="28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Q</a:t>
                </a:r>
                <a:r>
                  <a:rPr lang="fr-FR" altLang="fr-FR" baseline="30000">
                    <a:latin typeface="Comic Sans MS" pitchFamily="66" charset="0"/>
                  </a:rPr>
                  <a:t>2</a:t>
                </a:r>
              </a:p>
            </p:txBody>
          </p:sp>
        </p:grpSp>
      </p:grpSp>
      <p:sp>
        <p:nvSpPr>
          <p:cNvPr id="180" name="Text Box 179"/>
          <p:cNvSpPr txBox="1">
            <a:spLocks noChangeArrowheads="1"/>
          </p:cNvSpPr>
          <p:nvPr/>
        </p:nvSpPr>
        <p:spPr bwMode="auto">
          <a:xfrm>
            <a:off x="8153400" y="45720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dirty="0">
                <a:solidFill>
                  <a:srgbClr val="FF0000"/>
                </a:solidFill>
                <a:latin typeface="Comic Sans MS" pitchFamily="66" charset="0"/>
              </a:rPr>
              <a:t>L</a:t>
            </a:r>
          </a:p>
        </p:txBody>
      </p:sp>
      <p:sp>
        <p:nvSpPr>
          <p:cNvPr id="181" name="Text Box 180"/>
          <p:cNvSpPr txBox="1">
            <a:spLocks noChangeArrowheads="1"/>
          </p:cNvSpPr>
          <p:nvPr/>
        </p:nvSpPr>
        <p:spPr bwMode="auto">
          <a:xfrm>
            <a:off x="7375762" y="841331"/>
            <a:ext cx="1602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 smtClean="0"/>
              <a:t>Factorisation:</a:t>
            </a:r>
          </a:p>
          <a:p>
            <a:r>
              <a:rPr lang="fr-FR" altLang="fr-FR" sz="2000" dirty="0" smtClean="0"/>
              <a:t>Collins </a:t>
            </a:r>
            <a:r>
              <a:rPr lang="fr-FR" altLang="fr-FR" sz="2000" i="1" dirty="0"/>
              <a:t>et al.</a:t>
            </a:r>
          </a:p>
        </p:txBody>
      </p:sp>
      <p:sp>
        <p:nvSpPr>
          <p:cNvPr id="182" name="Line 7"/>
          <p:cNvSpPr>
            <a:spLocks noChangeShapeType="1"/>
          </p:cNvSpPr>
          <p:nvPr/>
        </p:nvSpPr>
        <p:spPr bwMode="auto">
          <a:xfrm>
            <a:off x="1066800" y="2133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3" name="Line 41"/>
          <p:cNvSpPr>
            <a:spLocks noChangeShapeType="1"/>
          </p:cNvSpPr>
          <p:nvPr/>
        </p:nvSpPr>
        <p:spPr bwMode="auto">
          <a:xfrm>
            <a:off x="1143000" y="51054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" name="ZoneTexte 183"/>
          <p:cNvSpPr txBox="1"/>
          <p:nvPr/>
        </p:nvSpPr>
        <p:spPr>
          <a:xfrm>
            <a:off x="7239000" y="5496285"/>
            <a:ext cx="2003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Meson</a:t>
            </a:r>
            <a:r>
              <a:rPr lang="fr-FR" dirty="0" smtClean="0"/>
              <a:t> </a:t>
            </a:r>
            <a:r>
              <a:rPr lang="fr-FR" dirty="0" err="1" smtClean="0"/>
              <a:t>w.f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Large power &amp; NLO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slow </a:t>
            </a:r>
            <a:r>
              <a:rPr lang="fr-FR" dirty="0" err="1" smtClean="0"/>
              <a:t>scaling</a:t>
            </a:r>
            <a:endParaRPr lang="fr-FR" dirty="0" smtClean="0"/>
          </a:p>
          <a:p>
            <a:r>
              <a:rPr lang="fr-FR" dirty="0"/>
              <a:t> </a:t>
            </a:r>
            <a:endParaRPr lang="fr-FR" dirty="0" smtClean="0"/>
          </a:p>
        </p:txBody>
      </p:sp>
      <p:sp>
        <p:nvSpPr>
          <p:cNvPr id="18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838200" y="44624"/>
            <a:ext cx="8009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Exclusive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reactions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 DVCS and HEMP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" y="847725"/>
            <a:ext cx="76104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3400" y="65157"/>
            <a:ext cx="8299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BSA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recoil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detector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HERMES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b="2714"/>
          <a:stretch/>
        </p:blipFill>
        <p:spPr bwMode="auto">
          <a:xfrm>
            <a:off x="5519928" y="4324350"/>
            <a:ext cx="3243072" cy="24076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6200" y="4625071"/>
            <a:ext cx="55157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High-</a:t>
            </a:r>
            <a:r>
              <a:rPr lang="fr-FR" dirty="0" err="1" smtClean="0"/>
              <a:t>purity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shows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endParaRPr lang="fr-FR" dirty="0" smtClean="0"/>
          </a:p>
          <a:p>
            <a:r>
              <a:rPr lang="fr-FR" dirty="0"/>
              <a:t>a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influence on the </a:t>
            </a:r>
            <a:r>
              <a:rPr lang="fr-FR" dirty="0" err="1" smtClean="0"/>
              <a:t>extracted</a:t>
            </a:r>
            <a:r>
              <a:rPr lang="fr-FR" dirty="0" smtClean="0"/>
              <a:t> BSA amplitude</a:t>
            </a:r>
          </a:p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involving</a:t>
            </a:r>
            <a:r>
              <a:rPr lang="fr-FR" dirty="0" smtClean="0"/>
              <a:t> a </a:t>
            </a:r>
            <a:r>
              <a:rPr lang="fr-FR" dirty="0" smtClean="0">
                <a:sym typeface="Symbol"/>
              </a:rPr>
              <a:t> </a:t>
            </a:r>
            <a:r>
              <a:rPr lang="fr-FR" dirty="0" err="1" smtClean="0"/>
              <a:t>particle</a:t>
            </a:r>
            <a:r>
              <a:rPr lang="fr-FR" dirty="0" smtClean="0"/>
              <a:t> (</a:t>
            </a:r>
            <a:r>
              <a:rPr lang="fr-FR" dirty="0" err="1" smtClean="0">
                <a:sym typeface="Symbol"/>
              </a:rPr>
              <a:t>associated</a:t>
            </a:r>
            <a:r>
              <a:rPr lang="fr-FR" dirty="0" smtClean="0">
                <a:sym typeface="Symbol"/>
              </a:rPr>
              <a:t> DVCS)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leading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asymmetry</a:t>
            </a:r>
            <a:r>
              <a:rPr lang="fr-FR" dirty="0" smtClean="0">
                <a:solidFill>
                  <a:srgbClr val="FF0000"/>
                </a:solidFill>
              </a:rPr>
              <a:t> has </a:t>
            </a:r>
            <a:r>
              <a:rPr lang="fr-FR" dirty="0" err="1" smtClean="0">
                <a:solidFill>
                  <a:srgbClr val="FF0000"/>
                </a:solidFill>
              </a:rPr>
              <a:t>increased</a:t>
            </a:r>
            <a:r>
              <a:rPr lang="fr-FR" dirty="0" smtClean="0">
                <a:solidFill>
                  <a:srgbClr val="FF0000"/>
                </a:solidFill>
              </a:rPr>
              <a:t> by 0.054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 0.016</a:t>
            </a:r>
          </a:p>
          <a:p>
            <a:endParaRPr lang="fr-FR" dirty="0">
              <a:solidFill>
                <a:srgbClr val="FF0000"/>
              </a:solidFill>
              <a:sym typeface="Symbol"/>
            </a:endParaRPr>
          </a:p>
          <a:p>
            <a:r>
              <a:rPr lang="fr-FR" dirty="0" err="1" smtClean="0">
                <a:solidFill>
                  <a:srgbClr val="FF0000"/>
                </a:solidFill>
                <a:sym typeface="Symbol"/>
              </a:rPr>
              <a:t>Mainly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 dilution due to the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associated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DVCS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1066803" y="1692312"/>
            <a:ext cx="676656" cy="66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600200" y="2027256"/>
            <a:ext cx="0" cy="167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62200" y="773668"/>
            <a:ext cx="17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data set </a:t>
            </a:r>
            <a:r>
              <a:rPr lang="fr-FR" dirty="0" smtClean="0"/>
              <a:t>2006-07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48600" y="4876800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p </a:t>
            </a:r>
            <a:r>
              <a:rPr lang="fr-FR" baseline="-25000" dirty="0" smtClean="0">
                <a:sym typeface="Symbol"/>
              </a:rPr>
              <a:t>in accepta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511984" y="52694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 3"/>
              </a:rPr>
              <a:t> e +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  + 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3814" y="4495800"/>
            <a:ext cx="1431170" cy="29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162800" y="449580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p</a:t>
            </a:r>
            <a:r>
              <a:rPr lang="fr-FR" dirty="0" smtClean="0"/>
              <a:t> </a:t>
            </a:r>
            <a:r>
              <a:rPr lang="fr-FR" dirty="0" smtClean="0">
                <a:sym typeface="Wingdings 3"/>
              </a:rPr>
              <a:t> e + </a:t>
            </a:r>
            <a:r>
              <a:rPr lang="fr-FR" dirty="0" smtClean="0">
                <a:sym typeface="Symbol"/>
              </a:rPr>
              <a:t> ( + p +…)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8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1718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3400" y="65157"/>
            <a:ext cx="8299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BSA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recoil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detector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HERMES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200" y="4625071"/>
            <a:ext cx="55157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High-</a:t>
            </a:r>
            <a:r>
              <a:rPr lang="fr-FR" dirty="0" err="1" smtClean="0"/>
              <a:t>purity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shows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endParaRPr lang="fr-FR" dirty="0" smtClean="0"/>
          </a:p>
          <a:p>
            <a:r>
              <a:rPr lang="fr-FR" dirty="0"/>
              <a:t>a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influence on the </a:t>
            </a:r>
            <a:r>
              <a:rPr lang="fr-FR" dirty="0" err="1" smtClean="0"/>
              <a:t>extracted</a:t>
            </a:r>
            <a:r>
              <a:rPr lang="fr-FR" dirty="0" smtClean="0"/>
              <a:t> BSA amplitude</a:t>
            </a:r>
          </a:p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involving</a:t>
            </a:r>
            <a:r>
              <a:rPr lang="fr-FR" dirty="0" smtClean="0"/>
              <a:t> an </a:t>
            </a:r>
            <a:r>
              <a:rPr lang="fr-FR" dirty="0" smtClean="0">
                <a:sym typeface="Symbol"/>
              </a:rPr>
              <a:t> </a:t>
            </a:r>
            <a:r>
              <a:rPr lang="fr-FR" dirty="0" err="1" smtClean="0"/>
              <a:t>particle</a:t>
            </a:r>
            <a:r>
              <a:rPr lang="fr-FR" dirty="0" smtClean="0"/>
              <a:t> (</a:t>
            </a:r>
            <a:r>
              <a:rPr lang="fr-FR" dirty="0" err="1" smtClean="0">
                <a:sym typeface="Symbol"/>
              </a:rPr>
              <a:t>associated</a:t>
            </a:r>
            <a:r>
              <a:rPr lang="fr-FR" dirty="0" smtClean="0">
                <a:sym typeface="Symbol"/>
              </a:rPr>
              <a:t> DVCS)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leading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asymmetry</a:t>
            </a:r>
            <a:r>
              <a:rPr lang="fr-FR" dirty="0" smtClean="0">
                <a:solidFill>
                  <a:srgbClr val="FF0000"/>
                </a:solidFill>
              </a:rPr>
              <a:t> has </a:t>
            </a:r>
            <a:r>
              <a:rPr lang="fr-FR" dirty="0" err="1" smtClean="0">
                <a:solidFill>
                  <a:srgbClr val="FF0000"/>
                </a:solidFill>
              </a:rPr>
              <a:t>increased</a:t>
            </a:r>
            <a:r>
              <a:rPr lang="fr-FR" dirty="0" smtClean="0">
                <a:solidFill>
                  <a:srgbClr val="FF0000"/>
                </a:solidFill>
              </a:rPr>
              <a:t> by 0.054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 0.016</a:t>
            </a:r>
          </a:p>
          <a:p>
            <a:endParaRPr lang="fr-FR" dirty="0">
              <a:solidFill>
                <a:srgbClr val="FF0000"/>
              </a:solidFill>
              <a:sym typeface="Symbol"/>
            </a:endParaRPr>
          </a:p>
          <a:p>
            <a:r>
              <a:rPr lang="fr-FR" dirty="0" err="1" smtClean="0">
                <a:solidFill>
                  <a:srgbClr val="FF0000"/>
                </a:solidFill>
                <a:sym typeface="Symbol"/>
              </a:rPr>
              <a:t>Mainly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 dilution due to the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associated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DVCS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02134" y="1676400"/>
            <a:ext cx="3540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1995-2007</a:t>
            </a:r>
          </a:p>
          <a:p>
            <a:endParaRPr lang="fr-FR" sz="800" dirty="0" smtClean="0"/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2006-2007 </a:t>
            </a:r>
            <a:endParaRPr lang="fr-FR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385247" y="2209800"/>
            <a:ext cx="87782" cy="87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>
            <a:spLocks noChangeAspect="1"/>
          </p:cNvSpPr>
          <p:nvPr/>
        </p:nvSpPr>
        <p:spPr>
          <a:xfrm>
            <a:off x="2385248" y="1828801"/>
            <a:ext cx="110094" cy="1100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96520" y="29534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Model: </a:t>
            </a:r>
            <a:r>
              <a:rPr lang="fr-FR" b="1" dirty="0" err="1">
                <a:solidFill>
                  <a:srgbClr val="00B050"/>
                </a:solidFill>
              </a:rPr>
              <a:t>Kroll</a:t>
            </a:r>
            <a:r>
              <a:rPr lang="fr-FR" b="1" dirty="0">
                <a:solidFill>
                  <a:srgbClr val="00B050"/>
                </a:solidFill>
              </a:rPr>
              <a:t>, Moutarde, </a:t>
            </a:r>
            <a:r>
              <a:rPr lang="fr-FR" b="1" dirty="0" err="1">
                <a:solidFill>
                  <a:srgbClr val="00B050"/>
                </a:solidFill>
              </a:rPr>
              <a:t>Sabatié</a:t>
            </a:r>
            <a:r>
              <a:rPr lang="fr-FR" b="1" dirty="0">
                <a:solidFill>
                  <a:srgbClr val="00B050"/>
                </a:solidFill>
              </a:rPr>
              <a:t>, </a:t>
            </a: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             EPJC73 </a:t>
            </a:r>
            <a:r>
              <a:rPr lang="fr-FR" b="1" dirty="0">
                <a:solidFill>
                  <a:srgbClr val="00B050"/>
                </a:solidFill>
              </a:rPr>
              <a:t>(2013) </a:t>
            </a: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             </a:t>
            </a:r>
            <a:r>
              <a:rPr lang="fr-FR" b="1" dirty="0" err="1" smtClean="0">
                <a:solidFill>
                  <a:srgbClr val="00B050"/>
                </a:solidFill>
              </a:rPr>
              <a:t>with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GPDs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from</a:t>
            </a:r>
            <a:r>
              <a:rPr lang="fr-FR" b="1" dirty="0">
                <a:solidFill>
                  <a:srgbClr val="00B050"/>
                </a:solidFill>
              </a:rPr>
              <a:t> GK model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67000" y="65157"/>
            <a:ext cx="4044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BCA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HERMES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b="-1027"/>
          <a:stretch/>
        </p:blipFill>
        <p:spPr bwMode="auto">
          <a:xfrm>
            <a:off x="304800" y="1188000"/>
            <a:ext cx="6800850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58497" y="4020097"/>
            <a:ext cx="500063" cy="47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5800" y="882134"/>
            <a:ext cx="587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Complete data set </a:t>
            </a:r>
            <a:r>
              <a:rPr lang="fr-FR" dirty="0" err="1" smtClean="0"/>
              <a:t>including</a:t>
            </a:r>
            <a:r>
              <a:rPr lang="fr-FR" dirty="0" smtClean="0"/>
              <a:t> 2006-07 </a:t>
            </a:r>
            <a:r>
              <a:rPr lang="fr-FR" dirty="0" err="1" smtClean="0"/>
              <a:t>witjour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86600" y="1611868"/>
            <a:ext cx="15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  <a:sym typeface="Symbol" pitchFamily="18" charset="2"/>
              </a:rPr>
              <a:t>c</a:t>
            </a:r>
            <a:r>
              <a:rPr lang="fr-FR" dirty="0" smtClean="0">
                <a:latin typeface="+mj-lt"/>
                <a:sym typeface="Symbol" pitchFamily="18" charset="2"/>
              </a:rPr>
              <a:t>onstant </a:t>
            </a:r>
            <a:r>
              <a:rPr lang="fr-FR" dirty="0" err="1" smtClean="0">
                <a:latin typeface="+mj-lt"/>
                <a:sym typeface="Symbol" pitchFamily="18" charset="2"/>
              </a:rPr>
              <a:t>term</a:t>
            </a:r>
            <a:r>
              <a:rPr lang="fr-FR" dirty="0" smtClean="0">
                <a:latin typeface="+mj-lt"/>
                <a:sym typeface="Symbol" pitchFamily="18" charset="2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03701" y="2438400"/>
            <a:ext cx="127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  <a:sym typeface="Symbol" pitchFamily="18" charset="2"/>
              </a:rPr>
              <a:t>c</a:t>
            </a:r>
            <a:r>
              <a:rPr lang="fr-FR" dirty="0" smtClean="0">
                <a:latin typeface="+mj-lt"/>
                <a:sym typeface="Symbol" pitchFamily="18" charset="2"/>
              </a:rPr>
              <a:t>os </a:t>
            </a:r>
            <a:r>
              <a:rPr lang="fr-FR" dirty="0" smtClean="0">
                <a:latin typeface="+mj-lt"/>
                <a:sym typeface="Symbol"/>
              </a:rPr>
              <a:t> </a:t>
            </a:r>
            <a:r>
              <a:rPr lang="fr-FR" dirty="0" err="1" smtClean="0">
                <a:latin typeface="+mj-lt"/>
                <a:sym typeface="Symbol"/>
              </a:rPr>
              <a:t>term</a:t>
            </a:r>
            <a:r>
              <a:rPr lang="fr-FR" dirty="0" smtClean="0">
                <a:latin typeface="+mj-lt"/>
                <a:sym typeface="Symbol"/>
              </a:rPr>
              <a:t>  </a:t>
            </a:r>
            <a:endParaRPr lang="fr-FR" b="1" dirty="0">
              <a:solidFill>
                <a:srgbClr val="FF0000"/>
              </a:solidFill>
              <a:latin typeface="Monotype Corsiva" pitchFamily="66" charset="0"/>
              <a:sym typeface="Wingdings" panose="05000000000000000000" pitchFamily="2" charset="2"/>
            </a:endParaRPr>
          </a:p>
          <a:p>
            <a:r>
              <a:rPr lang="fr-FR" b="1" dirty="0" err="1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F1 </a:t>
            </a:r>
            <a:r>
              <a:rPr lang="fr-FR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01128" y="3420070"/>
            <a:ext cx="1403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itchFamily="18" charset="2"/>
              </a:rPr>
              <a:t>cos 2</a:t>
            </a:r>
            <a:r>
              <a:rPr lang="fr-FR" dirty="0" smtClean="0">
                <a:sym typeface="Symbol"/>
              </a:rPr>
              <a:t> </a:t>
            </a:r>
            <a:r>
              <a:rPr lang="fr-FR" dirty="0" err="1" smtClean="0">
                <a:sym typeface="Symbol"/>
              </a:rPr>
              <a:t>term</a:t>
            </a:r>
            <a:r>
              <a:rPr lang="fr-FR" dirty="0" smtClean="0">
                <a:sym typeface="Symbol"/>
              </a:rPr>
              <a:t>  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higher</a:t>
            </a:r>
            <a:r>
              <a:rPr lang="fr-FR" dirty="0" smtClean="0">
                <a:sym typeface="Wingdings" panose="05000000000000000000" pitchFamily="2" charset="2"/>
              </a:rPr>
              <a:t> twist</a:t>
            </a:r>
            <a:endParaRPr lang="fr-FR" dirty="0">
              <a:sym typeface="Wingdings" panose="05000000000000000000" pitchFamily="2" charset="2"/>
            </a:endParaRPr>
          </a:p>
          <a:p>
            <a:endParaRPr lang="fr-FR" b="1" dirty="0" err="1" smtClean="0">
              <a:solidFill>
                <a:srgbClr val="FF0000"/>
              </a:solidFill>
              <a:latin typeface="Monotype Corsiva" pitchFamily="66" charset="0"/>
              <a:sym typeface="Symbol" pitchFamily="18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86600" y="4267200"/>
            <a:ext cx="139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itchFamily="18" charset="2"/>
              </a:rPr>
              <a:t>cos 3</a:t>
            </a:r>
            <a:r>
              <a:rPr lang="fr-FR" dirty="0" smtClean="0">
                <a:sym typeface="Symbol"/>
              </a:rPr>
              <a:t> </a:t>
            </a:r>
            <a:r>
              <a:rPr lang="fr-FR" dirty="0" err="1" smtClean="0">
                <a:sym typeface="Symbol"/>
              </a:rPr>
              <a:t>term</a:t>
            </a:r>
            <a:r>
              <a:rPr lang="fr-FR" dirty="0" smtClean="0">
                <a:sym typeface="Symbol"/>
              </a:rPr>
              <a:t>  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gluon twist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05650" y="5029200"/>
            <a:ext cx="1798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esonant</a:t>
            </a:r>
            <a:r>
              <a:rPr lang="fr-FR" dirty="0" smtClean="0"/>
              <a:t> fraction</a:t>
            </a:r>
          </a:p>
          <a:p>
            <a:r>
              <a:rPr lang="fr-FR" dirty="0" err="1"/>
              <a:t>e</a:t>
            </a:r>
            <a:r>
              <a:rPr lang="fr-FR" dirty="0" err="1" smtClean="0"/>
              <a:t>p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e</a:t>
            </a:r>
            <a:r>
              <a:rPr lang="fr-FR" dirty="0" smtClean="0">
                <a:sym typeface="Symbol"/>
              </a:rPr>
              <a:t></a:t>
            </a:r>
            <a:r>
              <a:rPr lang="fr-FR" baseline="30000" dirty="0" smtClean="0">
                <a:sym typeface="Symbol"/>
              </a:rPr>
              <a:t>+</a:t>
            </a:r>
            <a:endParaRPr lang="fr-FR" baseline="300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2561" y="3902763"/>
            <a:ext cx="609601" cy="43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72200" y="587906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GHL11: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82118" y="57912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KM:</a:t>
            </a:r>
            <a:endParaRPr lang="fr-FR" b="1" dirty="0">
              <a:solidFill>
                <a:srgbClr val="0000CC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05080" y="2283023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w</a:t>
            </a:r>
            <a:r>
              <a:rPr lang="fr-FR" sz="1400" dirty="0" err="1" smtClean="0"/>
              <a:t>ithout</a:t>
            </a:r>
            <a:r>
              <a:rPr lang="fr-FR" sz="1400" dirty="0" smtClean="0"/>
              <a:t> Hall A)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345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19400" y="160407"/>
            <a:ext cx="2829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BCA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H1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633537"/>
            <a:ext cx="5100638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8600" y="990600"/>
            <a:ext cx="3211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First </a:t>
            </a:r>
            <a:r>
              <a:rPr lang="fr-FR" dirty="0" err="1" smtClean="0"/>
              <a:t>measuremeent</a:t>
            </a:r>
            <a:r>
              <a:rPr lang="fr-FR" dirty="0" smtClean="0"/>
              <a:t> at a </a:t>
            </a:r>
            <a:r>
              <a:rPr lang="fr-FR" dirty="0" err="1" smtClean="0"/>
              <a:t>collider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 = 10</a:t>
            </a:r>
            <a:r>
              <a:rPr lang="fr-FR" baseline="30000" dirty="0" smtClean="0"/>
              <a:t>-4</a:t>
            </a:r>
            <a:r>
              <a:rPr lang="fr-FR" dirty="0" smtClean="0"/>
              <a:t> – 10</a:t>
            </a:r>
            <a:r>
              <a:rPr lang="fr-FR" baseline="30000" dirty="0" smtClean="0"/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65 &lt; Q</a:t>
            </a:r>
            <a:r>
              <a:rPr lang="fr-FR" baseline="30000" dirty="0" smtClean="0"/>
              <a:t>2</a:t>
            </a:r>
            <a:r>
              <a:rPr lang="fr-FR" dirty="0" smtClean="0"/>
              <a:t> &lt; 80 GeV</a:t>
            </a:r>
            <a:r>
              <a:rPr lang="fr-FR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30 &lt; W &lt; 140 </a:t>
            </a:r>
            <a:r>
              <a:rPr lang="fr-FR" dirty="0" err="1" smtClean="0"/>
              <a:t>GeV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|t| &lt; 1 GeV</a:t>
            </a:r>
            <a:r>
              <a:rPr lang="fr-FR" baseline="30000" dirty="0" smtClean="0"/>
              <a:t>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33800" y="4905374"/>
            <a:ext cx="452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Positive cos</a:t>
            </a:r>
            <a:r>
              <a:rPr lang="fr-FR" sz="2400" dirty="0" smtClean="0">
                <a:solidFill>
                  <a:srgbClr val="FF0000"/>
                </a:solidFill>
                <a:sym typeface="Symbol"/>
              </a:rPr>
              <a:t> </a:t>
            </a:r>
            <a:r>
              <a:rPr lang="fr-FR" sz="2400" dirty="0" smtClean="0">
                <a:solidFill>
                  <a:srgbClr val="FF0000"/>
                </a:solidFill>
              </a:rPr>
              <a:t>amplitude</a:t>
            </a:r>
          </a:p>
          <a:p>
            <a:r>
              <a:rPr lang="fr-FR" sz="2400" dirty="0" err="1" smtClean="0">
                <a:solidFill>
                  <a:srgbClr val="FF0000"/>
                </a:solidFill>
              </a:rPr>
              <a:t>Sign</a:t>
            </a:r>
            <a:r>
              <a:rPr lang="fr-FR" sz="2400" dirty="0" smtClean="0">
                <a:solidFill>
                  <a:srgbClr val="FF0000"/>
                </a:solidFill>
              </a:rPr>
              <a:t> change </a:t>
            </a:r>
            <a:r>
              <a:rPr lang="fr-FR" sz="2400" dirty="0" err="1" smtClean="0">
                <a:solidFill>
                  <a:srgbClr val="FF0000"/>
                </a:solidFill>
              </a:rPr>
              <a:t>compared</a:t>
            </a:r>
            <a:r>
              <a:rPr lang="fr-FR" sz="2400" dirty="0" smtClean="0">
                <a:solidFill>
                  <a:srgbClr val="FF0000"/>
                </a:solidFill>
              </a:rPr>
              <a:t> to HERMES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83177" y="5867400"/>
            <a:ext cx="323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3600" b="1" dirty="0">
                <a:solidFill>
                  <a:srgbClr val="0070C0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36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 </a:t>
            </a:r>
            <a:r>
              <a:rPr lang="fr-FR" sz="3600" b="1" dirty="0">
                <a:solidFill>
                  <a:srgbClr val="DC0528"/>
                </a:solidFill>
                <a:sym typeface="Symbol" pitchFamily="18" charset="2"/>
              </a:rPr>
              <a:t>&gt; </a:t>
            </a:r>
            <a:r>
              <a:rPr lang="fr-FR" sz="3600" b="1" dirty="0" smtClean="0">
                <a:solidFill>
                  <a:srgbClr val="DC0528"/>
                </a:solidFill>
                <a:sym typeface="Symbol" pitchFamily="18" charset="2"/>
              </a:rPr>
              <a:t> 0</a:t>
            </a:r>
            <a:r>
              <a:rPr lang="fr-FR" sz="36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at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H1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31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8" b="489"/>
          <a:stretch/>
        </p:blipFill>
        <p:spPr bwMode="auto">
          <a:xfrm>
            <a:off x="166116" y="648003"/>
            <a:ext cx="8214360" cy="540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081" y="65157"/>
            <a:ext cx="906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&amp; Spin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@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COMPASS   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7167" y="609094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4121" y="5410200"/>
            <a:ext cx="5086079" cy="12903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234057" y="5424488"/>
            <a:ext cx="4176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fr-FR" sz="2200" b="1" dirty="0" smtClean="0">
                <a:latin typeface="Monotype Corsiva" pitchFamily="66" charset="0"/>
                <a:sym typeface="Symbol" pitchFamily="18" charset="2"/>
              </a:rPr>
              <a:t> </a:t>
            </a:r>
            <a:r>
              <a:rPr lang="fr-FR" sz="2200" b="1" dirty="0" smtClean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2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2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2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200" b="1" i="1" baseline="30000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2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3200" b="1" dirty="0" smtClean="0">
                <a:solidFill>
                  <a:srgbClr val="DC0528"/>
                </a:solidFill>
                <a:sym typeface="Symbol" pitchFamily="18" charset="2"/>
              </a:rPr>
              <a:t>-</a:t>
            </a:r>
            <a:r>
              <a:rPr lang="fr-FR" sz="3200" b="1" dirty="0" smtClean="0">
                <a:solidFill>
                  <a:srgbClr val="5F5F5F"/>
                </a:solidFill>
                <a:sym typeface="Symbol" pitchFamily="18" charset="2"/>
              </a:rPr>
              <a:t> </a:t>
            </a:r>
            <a:r>
              <a:rPr lang="fr-FR" sz="2200" b="1" dirty="0" smtClean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2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2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2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200" b="1" i="1" baseline="30000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2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200" b="1" dirty="0" smtClean="0"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2400" dirty="0" smtClean="0">
                <a:latin typeface="Monotype Corsiva" pitchFamily="66" charset="0"/>
                <a:sym typeface="Wingdings" panose="05000000000000000000" pitchFamily="2" charset="2"/>
              </a:rPr>
              <a:t> </a:t>
            </a:r>
            <a:r>
              <a:rPr lang="fr-FR" sz="2800" b="1" dirty="0" err="1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28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F1 </a:t>
            </a:r>
            <a:r>
              <a:rPr lang="fr-FR" sz="28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 </a:t>
            </a:r>
            <a:endParaRPr lang="fr-FR" sz="2800" dirty="0">
              <a:solidFill>
                <a:srgbClr val="FF0000"/>
              </a:solidFill>
            </a:endParaRPr>
          </a:p>
          <a:p>
            <a:r>
              <a:rPr lang="fr-FR" sz="2400" dirty="0" smtClean="0">
                <a:latin typeface="Monotype Corsiva" pitchFamily="66" charset="0"/>
                <a:sym typeface="Wingdings" panose="05000000000000000000" pitchFamily="2" charset="2"/>
              </a:rPr>
              <a:t> </a:t>
            </a:r>
            <a:endParaRPr lang="fr-FR" sz="2200" b="1" dirty="0">
              <a:latin typeface="Monotype Corsiva" pitchFamily="66" charset="0"/>
              <a:sym typeface="Symbol" pitchFamily="18" charset="2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162619" y="6086476"/>
            <a:ext cx="401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="1" dirty="0">
                <a:latin typeface="Monotype Corsiva" pitchFamily="66" charset="0"/>
                <a:sym typeface="Symbol" pitchFamily="18" charset="2"/>
              </a:rPr>
              <a:t> </a:t>
            </a:r>
            <a:r>
              <a:rPr lang="fr-FR" sz="2200" b="1" dirty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200" b="1" i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2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200" b="1" i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200" b="1" i="1" baseline="30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2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2400" b="1" dirty="0">
                <a:solidFill>
                  <a:srgbClr val="DC0528"/>
                </a:solidFill>
                <a:sym typeface="Symbol" pitchFamily="18" charset="2"/>
              </a:rPr>
              <a:t>+</a:t>
            </a:r>
            <a:r>
              <a:rPr lang="fr-FR" sz="2400" b="1" dirty="0">
                <a:solidFill>
                  <a:srgbClr val="5F5F5F"/>
                </a:solidFill>
                <a:sym typeface="Symbol" pitchFamily="18" charset="2"/>
              </a:rPr>
              <a:t> </a:t>
            </a:r>
            <a:r>
              <a:rPr lang="fr-FR" sz="2200" b="1" dirty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200" b="1" i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2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200" b="1" i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200" b="1" i="1" baseline="30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2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200" b="1" dirty="0"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24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400" dirty="0" smtClean="0">
                <a:latin typeface="Monotype Corsiva" pitchFamily="66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Im</a:t>
            </a:r>
            <a:r>
              <a:rPr lang="fr-FR" sz="24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F1 </a:t>
            </a:r>
            <a:r>
              <a:rPr lang="fr-FR" sz="24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200" b="1" dirty="0" smtClean="0">
                <a:latin typeface="Monotype Corsiva" pitchFamily="66" charset="0"/>
                <a:sym typeface="Symbol" pitchFamily="18" charset="2"/>
              </a:rPr>
              <a:t> </a:t>
            </a:r>
            <a:endParaRPr lang="fr-FR" sz="2200" b="1" dirty="0">
              <a:latin typeface="Monotype Corsiva" pitchFamily="66" charset="0"/>
              <a:sym typeface="Symbol" pitchFamily="18" charset="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9677" y="5481638"/>
            <a:ext cx="86113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D</a:t>
            </a:r>
            <a:r>
              <a:rPr lang="fr-FR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CS,U</a:t>
            </a:r>
            <a:endParaRPr lang="fr-FR" sz="24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19677" y="6044625"/>
            <a:ext cx="76335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S</a:t>
            </a:r>
            <a:r>
              <a:rPr lang="fr-FR" sz="2400" b="1" i="1" baseline="-250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CS,U</a:t>
            </a:r>
            <a:endParaRPr lang="fr-FR" sz="2400" b="1" i="1" baseline="-25000" dirty="0">
              <a:solidFill>
                <a:srgbClr val="DC05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66459" y="838200"/>
            <a:ext cx="9439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cross-sections </a:t>
            </a:r>
            <a:r>
              <a:rPr lang="en-US" sz="2200" dirty="0" smtClean="0"/>
              <a:t>on </a:t>
            </a:r>
            <a:r>
              <a:rPr lang="fr-FR" sz="2200" dirty="0" smtClean="0">
                <a:sym typeface="Symbol" pitchFamily="18" charset="2"/>
              </a:rPr>
              <a:t>proton</a:t>
            </a:r>
            <a:r>
              <a:rPr lang="fr-FR" sz="2200" dirty="0" smtClean="0"/>
              <a:t> </a:t>
            </a:r>
            <a:r>
              <a:rPr lang="en-US" sz="2200" dirty="0" smtClean="0"/>
              <a:t>for </a:t>
            </a:r>
            <a:r>
              <a:rPr lang="fr-FR" sz="2400" b="1" dirty="0">
                <a:solidFill>
                  <a:srgbClr val="0000CC"/>
                </a:solidFill>
                <a:sym typeface="Symbol" pitchFamily="18" charset="2"/>
              </a:rPr>
              <a:t></a:t>
            </a:r>
            <a:r>
              <a:rPr lang="fr-FR" sz="2400" b="1" baseline="30000" dirty="0">
                <a:solidFill>
                  <a:srgbClr val="0000CC"/>
                </a:solidFill>
                <a:sym typeface="Symbol" pitchFamily="18" charset="2"/>
              </a:rPr>
              <a:t>+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0000CC"/>
                </a:solidFill>
                <a:sym typeface="Symbol" pitchFamily="18" charset="2"/>
              </a:rPr>
              <a:t></a:t>
            </a:r>
            <a:r>
              <a:rPr lang="fr-FR" sz="2400" b="1" baseline="30000" dirty="0">
                <a:solidFill>
                  <a:srgbClr val="0000CC"/>
                </a:solidFill>
                <a:sym typeface="Symbol" pitchFamily="18" charset="2"/>
              </a:rPr>
              <a:t>-</a:t>
            </a:r>
            <a:r>
              <a:rPr lang="fr-FR" sz="2400" baseline="30000" dirty="0">
                <a:sym typeface="Symbol" pitchFamily="18" charset="2"/>
              </a:rPr>
              <a:t> </a:t>
            </a:r>
            <a:r>
              <a:rPr lang="fr-FR" sz="2200" dirty="0" err="1">
                <a:sym typeface="Symbol" pitchFamily="18" charset="2"/>
              </a:rPr>
              <a:t>beam</a:t>
            </a:r>
            <a:r>
              <a:rPr lang="fr-FR" sz="2200" dirty="0">
                <a:sym typeface="Symbol" pitchFamily="18" charset="2"/>
              </a:rPr>
              <a:t> </a:t>
            </a:r>
            <a:r>
              <a:rPr lang="fr-FR" sz="2200" dirty="0" smtClean="0">
                <a:sym typeface="Symbol" pitchFamily="18" charset="2"/>
              </a:rPr>
              <a:t> </a:t>
            </a:r>
            <a:r>
              <a:rPr lang="fr-FR" sz="2200" dirty="0" err="1" smtClean="0">
                <a:sym typeface="Symbol" pitchFamily="18" charset="2"/>
              </a:rPr>
              <a:t>with</a:t>
            </a:r>
            <a:r>
              <a:rPr lang="fr-FR" sz="2200" dirty="0" smtClean="0">
                <a:sym typeface="Symbol" pitchFamily="18" charset="2"/>
              </a:rPr>
              <a:t> opposite </a:t>
            </a:r>
            <a:r>
              <a:rPr lang="en-US" sz="2200" dirty="0" smtClean="0"/>
              <a:t>charge </a:t>
            </a:r>
            <a:r>
              <a:rPr lang="en-US" sz="2200" dirty="0"/>
              <a:t>&amp; spin (</a:t>
            </a:r>
            <a:r>
              <a:rPr lang="en-US" sz="2200" b="1" dirty="0">
                <a:solidFill>
                  <a:srgbClr val="0000CC"/>
                </a:solidFill>
              </a:rPr>
              <a:t>e</a:t>
            </a:r>
            <a:r>
              <a:rPr lang="el-GR" sz="2200" b="1" baseline="-25000" dirty="0">
                <a:solidFill>
                  <a:srgbClr val="0000CC"/>
                </a:solidFill>
              </a:rPr>
              <a:t>μ</a:t>
            </a:r>
            <a:r>
              <a:rPr lang="en-US" sz="2200" dirty="0"/>
              <a:t>&amp; </a:t>
            </a:r>
            <a:r>
              <a:rPr lang="en-US" sz="2200" b="1" dirty="0">
                <a:solidFill>
                  <a:srgbClr val="0000CC"/>
                </a:solidFill>
              </a:rPr>
              <a:t>P</a:t>
            </a:r>
            <a:r>
              <a:rPr lang="el-GR" sz="2200" b="1" baseline="-25000" dirty="0">
                <a:solidFill>
                  <a:srgbClr val="0000CC"/>
                </a:solidFill>
              </a:rPr>
              <a:t>μ</a:t>
            </a:r>
            <a:r>
              <a:rPr lang="en-US" sz="2200" dirty="0"/>
              <a:t>)</a:t>
            </a:r>
            <a:endParaRPr lang="fr-FR" sz="2200" dirty="0"/>
          </a:p>
        </p:txBody>
      </p:sp>
      <p:sp>
        <p:nvSpPr>
          <p:cNvPr id="13" name="Rectangle 12"/>
          <p:cNvSpPr/>
          <p:nvPr/>
        </p:nvSpPr>
        <p:spPr>
          <a:xfrm>
            <a:off x="324121" y="2362200"/>
            <a:ext cx="1885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8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687"/>
            <a:ext cx="51339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68887"/>
            <a:ext cx="411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35962"/>
            <a:ext cx="1790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5402688"/>
            <a:ext cx="152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953000" y="1821287"/>
            <a:ext cx="533400" cy="12192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53000" y="3954887"/>
            <a:ext cx="533400" cy="5334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4665909" y="3251379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ZOOM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80835" y="4947630"/>
            <a:ext cx="24583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Kroll</a:t>
            </a:r>
            <a:r>
              <a:rPr lang="fr-FR" dirty="0" smtClean="0"/>
              <a:t>, Moutarde, </a:t>
            </a:r>
            <a:r>
              <a:rPr lang="fr-FR" dirty="0" err="1" smtClean="0"/>
              <a:t>Sabatié</a:t>
            </a:r>
            <a:endParaRPr lang="fr-FR" dirty="0" smtClean="0"/>
          </a:p>
          <a:p>
            <a:r>
              <a:rPr lang="fr-FR" dirty="0" smtClean="0"/>
              <a:t>EPJC 73 (2013) 2278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05000" y="990600"/>
            <a:ext cx="424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Comparison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39827" y="2278487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cs typeface="Times New Roman" pitchFamily="18" charset="0"/>
                <a:sym typeface="Symbol" pitchFamily="18" charset="2"/>
              </a:rPr>
              <a:t>α</a:t>
            </a:r>
            <a:r>
              <a:rPr lang="fr-FR" sz="2000" dirty="0" smtClean="0">
                <a:cs typeface="Times New Roman" pitchFamily="18" charset="0"/>
                <a:sym typeface="Symbol" pitchFamily="18" charset="2"/>
              </a:rPr>
              <a:t>’=</a:t>
            </a:r>
            <a:r>
              <a:rPr lang="fr-FR" dirty="0" smtClean="0">
                <a:solidFill>
                  <a:srgbClr val="0033CC"/>
                </a:solidFill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fr-FR" dirty="0" smtClean="0">
                <a:cs typeface="Times New Roman" pitchFamily="18" charset="0"/>
                <a:sym typeface="Symbol" pitchFamily="18" charset="2"/>
              </a:rPr>
              <a:t>0.8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039827" y="2564177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cs typeface="Times New Roman" pitchFamily="18" charset="0"/>
                <a:sym typeface="Symbol" pitchFamily="18" charset="2"/>
              </a:rPr>
              <a:t>α</a:t>
            </a:r>
            <a:r>
              <a:rPr lang="fr-FR" sz="2000" dirty="0" smtClean="0">
                <a:cs typeface="Times New Roman" pitchFamily="18" charset="0"/>
                <a:sym typeface="Symbol" pitchFamily="18" charset="2"/>
              </a:rPr>
              <a:t>’=</a:t>
            </a:r>
            <a:r>
              <a:rPr lang="fr-FR" dirty="0" smtClean="0">
                <a:solidFill>
                  <a:srgbClr val="0033CC"/>
                </a:solidFill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fr-FR" dirty="0" smtClean="0">
                <a:cs typeface="Times New Roman" pitchFamily="18" charset="0"/>
                <a:sym typeface="Symbol" pitchFamily="18" charset="2"/>
              </a:rPr>
              <a:t>0.05</a:t>
            </a:r>
            <a:endParaRPr lang="fr-FR" dirty="0"/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0" y="165315"/>
            <a:ext cx="6911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+mj-lt"/>
              </a:rPr>
              <a:t>Beam</a:t>
            </a: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 Charge and Spin </a:t>
            </a:r>
            <a:r>
              <a:rPr lang="fr-FR" sz="2800" b="1" dirty="0" err="1" smtClean="0">
                <a:solidFill>
                  <a:schemeClr val="bg1"/>
                </a:solidFill>
                <a:latin typeface="+mj-lt"/>
              </a:rPr>
              <a:t>Difference</a:t>
            </a:r>
            <a:r>
              <a:rPr lang="fr-FR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800" b="1" dirty="0" err="1">
                <a:solidFill>
                  <a:srgbClr val="FFC000"/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2800" b="1" dirty="0">
                <a:solidFill>
                  <a:srgbClr val="FFC000"/>
                </a:solidFill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F1 </a:t>
            </a:r>
            <a:r>
              <a:rPr lang="fr-FR" sz="2800" b="1" dirty="0">
                <a:solidFill>
                  <a:srgbClr val="FFC000"/>
                </a:solidFill>
                <a:latin typeface="Monotype Corsiva" pitchFamily="66" charset="0"/>
                <a:sym typeface="Symbol" pitchFamily="18" charset="2"/>
              </a:rPr>
              <a:t>H </a:t>
            </a:r>
            <a:endParaRPr lang="fr-FR" sz="2800" dirty="0">
              <a:solidFill>
                <a:srgbClr val="FFC000"/>
              </a:solidFill>
            </a:endParaRPr>
          </a:p>
          <a:p>
            <a:pPr>
              <a:defRPr/>
            </a:pPr>
            <a:endParaRPr lang="fr-F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549879"/>
            <a:ext cx="1295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62000" y="5086129"/>
            <a:ext cx="30317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DVCS </a:t>
            </a:r>
            <a:r>
              <a:rPr lang="fr-FR" b="1" dirty="0" err="1" smtClean="0">
                <a:solidFill>
                  <a:srgbClr val="FF0000"/>
                </a:solidFill>
              </a:rPr>
              <a:t>Prediction</a:t>
            </a:r>
            <a:r>
              <a:rPr lang="fr-FR" b="1" dirty="0" smtClean="0">
                <a:solidFill>
                  <a:srgbClr val="FF0000"/>
                </a:solidFill>
              </a:rPr>
              <a:t> at COMPASS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For 2 </a:t>
            </a:r>
            <a:r>
              <a:rPr lang="fr-FR" b="1" dirty="0" err="1" smtClean="0">
                <a:solidFill>
                  <a:srgbClr val="FF0000"/>
                </a:solidFill>
              </a:rPr>
              <a:t>years</a:t>
            </a:r>
            <a:r>
              <a:rPr lang="fr-FR" b="1" dirty="0" smtClean="0">
                <a:solidFill>
                  <a:srgbClr val="FF0000"/>
                </a:solidFill>
              </a:rPr>
              <a:t> 2016-17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010400" y="5559623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Hall A)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53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" y="1752600"/>
            <a:ext cx="8991560" cy="4608576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748994" y="1068157"/>
            <a:ext cx="2030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Predictions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with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  <a:p>
            <a:pPr defTabSz="457200"/>
            <a:r>
              <a:rPr lang="fr-FR" b="1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VGG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and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fr-FR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D.Mueller</a:t>
            </a:r>
            <a:endParaRPr lang="fr-FR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623926" y="6474822"/>
            <a:ext cx="14359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DC0528"/>
                </a:solidFill>
              </a:rPr>
              <a:t>2 </a:t>
            </a:r>
            <a:r>
              <a:rPr lang="fr-FR" sz="1600" b="1" dirty="0" err="1" smtClean="0">
                <a:solidFill>
                  <a:srgbClr val="DC0528"/>
                </a:solidFill>
              </a:rPr>
              <a:t>years</a:t>
            </a:r>
            <a:r>
              <a:rPr lang="fr-FR" sz="1600" b="1" dirty="0" smtClean="0">
                <a:solidFill>
                  <a:srgbClr val="DC0528"/>
                </a:solidFill>
              </a:rPr>
              <a:t> of data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10385" y="913139"/>
            <a:ext cx="2928815" cy="101566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2400" b="1" dirty="0" smtClean="0">
                <a:solidFill>
                  <a:srgbClr val="0070C0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DC0528"/>
                </a:solidFill>
                <a:sym typeface="Symbol" pitchFamily="18" charset="2"/>
              </a:rPr>
              <a:t>&gt; 0</a:t>
            </a:r>
            <a:r>
              <a:rPr lang="fr-FR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at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 H1</a:t>
            </a:r>
          </a:p>
          <a:p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        </a:t>
            </a:r>
            <a:r>
              <a:rPr lang="fr-FR" b="1" dirty="0" smtClean="0">
                <a:solidFill>
                  <a:srgbClr val="DC0528"/>
                </a:solidFill>
                <a:sym typeface="Symbol" pitchFamily="18" charset="2"/>
              </a:rPr>
              <a:t>&lt; 0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at HERMES/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JLab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 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Value of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fr-FR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node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2523" y="6474822"/>
            <a:ext cx="2961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DC0528"/>
                </a:solidFill>
              </a:rPr>
              <a:t>E</a:t>
            </a:r>
            <a:r>
              <a:rPr lang="fr-FR" sz="1600" b="1" dirty="0" smtClean="0">
                <a:solidFill>
                  <a:srgbClr val="DC0528"/>
                </a:solidFill>
                <a:sym typeface="Symbol"/>
              </a:rPr>
              <a:t>= 160 </a:t>
            </a:r>
            <a:r>
              <a:rPr lang="fr-FR" sz="1600" b="1" dirty="0" err="1" smtClean="0">
                <a:solidFill>
                  <a:srgbClr val="DC0528"/>
                </a:solidFill>
                <a:sym typeface="Symbol"/>
              </a:rPr>
              <a:t>GeV</a:t>
            </a:r>
            <a:r>
              <a:rPr lang="fr-FR" sz="1600" b="1" dirty="0" smtClean="0">
                <a:solidFill>
                  <a:srgbClr val="DC0528"/>
                </a:solidFill>
                <a:sym typeface="Symbol"/>
              </a:rPr>
              <a:t>        1</a:t>
            </a:r>
            <a:r>
              <a:rPr lang="fr-FR" sz="1600" b="1" dirty="0" smtClean="0">
                <a:solidFill>
                  <a:srgbClr val="DC0528"/>
                </a:solidFill>
              </a:rPr>
              <a:t> &lt;  Q</a:t>
            </a:r>
            <a:r>
              <a:rPr lang="fr-FR" sz="1600" b="1" baseline="30000" dirty="0" smtClean="0">
                <a:solidFill>
                  <a:srgbClr val="DC0528"/>
                </a:solidFill>
              </a:rPr>
              <a:t>2</a:t>
            </a:r>
            <a:r>
              <a:rPr lang="fr-FR" sz="1600" b="1" dirty="0" smtClean="0">
                <a:solidFill>
                  <a:srgbClr val="DC0528"/>
                </a:solidFill>
              </a:rPr>
              <a:t> &lt; 8 GeV</a:t>
            </a:r>
            <a:r>
              <a:rPr lang="fr-FR" sz="1600" b="1" baseline="30000" dirty="0" smtClean="0">
                <a:solidFill>
                  <a:srgbClr val="DC0528"/>
                </a:solidFill>
              </a:rPr>
              <a:t>2</a:t>
            </a:r>
            <a:endParaRPr lang="fr-FR" sz="1600" b="1" baseline="30000" dirty="0">
              <a:solidFill>
                <a:srgbClr val="DC0528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603345" y="6309320"/>
            <a:ext cx="425490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67544" y="6400800"/>
            <a:ext cx="8365800" cy="0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819400" y="6096000"/>
            <a:ext cx="904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HERMES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54200" y="604277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JLab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6453336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DC0528"/>
                </a:solidFill>
              </a:rPr>
              <a:t>COMPASS</a:t>
            </a:r>
            <a:endParaRPr lang="fr-FR" sz="2000" b="1" dirty="0">
              <a:solidFill>
                <a:srgbClr val="DC0528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67544" y="4005064"/>
            <a:ext cx="8365800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67544" y="6813376"/>
            <a:ext cx="8365800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48672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>
                <a:solidFill>
                  <a:srgbClr val="DC0528"/>
                </a:solidFill>
              </a:rPr>
              <a:t>w</a:t>
            </a:r>
            <a:r>
              <a:rPr lang="fr-FR" b="1" dirty="0" err="1" smtClean="0">
                <a:solidFill>
                  <a:srgbClr val="DC0528"/>
                </a:solidFill>
              </a:rPr>
              <a:t>ith</a:t>
            </a:r>
            <a:r>
              <a:rPr lang="fr-FR" b="1" dirty="0" smtClean="0">
                <a:solidFill>
                  <a:srgbClr val="DC0528"/>
                </a:solidFill>
              </a:rPr>
              <a:t> ECAL2 + ECAL1 + ECAL0</a:t>
            </a:r>
            <a:endParaRPr lang="fr-FR" b="1" dirty="0">
              <a:solidFill>
                <a:srgbClr val="DC0528"/>
              </a:solidFill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156285"/>
              </p:ext>
            </p:extLst>
          </p:nvPr>
        </p:nvGraphicFramePr>
        <p:xfrm>
          <a:off x="165082" y="1306501"/>
          <a:ext cx="19065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1" name="Equation" r:id="rId4" imgW="927000" imgH="241200" progId="Equation.3">
                  <p:embed/>
                </p:oleObj>
              </mc:Choice>
              <mc:Fallback>
                <p:oleObj name="Equation" r:id="rId4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82" y="1306501"/>
                        <a:ext cx="1906588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897962" y="96814"/>
            <a:ext cx="5931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dirty="0">
                <a:latin typeface="Monotype Corsiva" pitchFamily="66" charset="0"/>
                <a:sym typeface="Symbol" pitchFamily="18" charset="2"/>
              </a:rPr>
              <a:t>                               </a:t>
            </a:r>
            <a:r>
              <a:rPr lang="fr-FR" sz="2400" dirty="0" smtClean="0">
                <a:solidFill>
                  <a:schemeClr val="bg1"/>
                </a:solidFill>
                <a:sym typeface="Symbol" pitchFamily="18" charset="2"/>
              </a:rPr>
              <a:t>and</a:t>
            </a:r>
            <a:r>
              <a:rPr lang="fr-FR" sz="2400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      </a:t>
            </a:r>
            <a:r>
              <a:rPr lang="fr-FR" sz="24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</a:t>
            </a:r>
            <a:r>
              <a:rPr lang="fr-FR" sz="36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b="1" i="1" dirty="0">
                <a:solidFill>
                  <a:prstClr val="white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b="1" baseline="-25000" dirty="0">
                <a:solidFill>
                  <a:prstClr val="white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solidFill>
                  <a:prstClr val="white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2800" b="1" dirty="0" smtClean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latin typeface="Monotype Corsiva" pitchFamily="66" charset="0"/>
                <a:sym typeface="Symbol" pitchFamily="18" charset="2"/>
              </a:rPr>
              <a:t>H </a:t>
            </a:r>
            <a:endParaRPr lang="fr-FR" sz="2400" b="1" i="1" dirty="0">
              <a:solidFill>
                <a:schemeClr val="bg1"/>
              </a:solidFill>
              <a:latin typeface="Monotype Corsiva" pitchFamily="66" charset="0"/>
              <a:sym typeface="Symbol" pitchFamily="18" charset="2"/>
            </a:endParaRPr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/>
        </p:nvGraphicFramePr>
        <p:xfrm>
          <a:off x="3967903" y="142852"/>
          <a:ext cx="18526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2" name="Equation" r:id="rId6" imgW="901440" imgH="241200" progId="Equation.3">
                  <p:embed/>
                </p:oleObj>
              </mc:Choice>
              <mc:Fallback>
                <p:oleObj name="Equation" r:id="rId6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903" y="142852"/>
                        <a:ext cx="1852613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6682515" y="179364"/>
          <a:ext cx="469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" name="Equation" r:id="rId8" imgW="228600" imgH="253800" progId="Equation.3">
                  <p:embed/>
                </p:oleObj>
              </mc:Choice>
              <mc:Fallback>
                <p:oleObj name="Equation" r:id="rId8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515" y="179364"/>
                        <a:ext cx="469900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14282" y="128564"/>
            <a:ext cx="861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C000"/>
                </a:solidFill>
                <a:latin typeface="Monotype Corsiva" pitchFamily="66" charset="0"/>
              </a:rPr>
              <a:t>D</a:t>
            </a:r>
            <a:r>
              <a:rPr lang="fr-FR" sz="2400" b="1" i="1" baseline="-25000" dirty="0" smtClean="0">
                <a:solidFill>
                  <a:srgbClr val="FFC000"/>
                </a:solidFill>
              </a:rPr>
              <a:t>CS,U</a:t>
            </a:r>
            <a:endParaRPr lang="fr-FR" sz="2400" b="1" i="1" baseline="-25000" dirty="0">
              <a:solidFill>
                <a:srgbClr val="FFC000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71538" y="71414"/>
            <a:ext cx="2904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 </a:t>
            </a:r>
            <a:r>
              <a:rPr lang="fr-FR" sz="2200" b="1" dirty="0" smtClean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200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  <a:r>
              <a:rPr lang="fr-FR" sz="2200" b="1" i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2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200" b="1" i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200" b="1" i="1" baseline="30000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2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3200" b="1" dirty="0">
                <a:solidFill>
                  <a:schemeClr val="bg1"/>
                </a:solidFill>
                <a:sym typeface="Symbol" pitchFamily="18" charset="2"/>
              </a:rPr>
              <a:t>- </a:t>
            </a:r>
            <a:r>
              <a:rPr lang="fr-FR" sz="22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  <a:r>
              <a:rPr lang="fr-FR" sz="2200" b="1" i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2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200" b="1" i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200" b="1" i="1" baseline="30000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2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)  </a:t>
            </a:r>
            <a:r>
              <a:rPr lang="fr-FR" sz="2400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</a:t>
            </a:r>
            <a:r>
              <a:rPr lang="fr-FR" sz="2200" b="1" dirty="0">
                <a:solidFill>
                  <a:schemeClr val="bg1"/>
                </a:solidFill>
                <a:latin typeface="Monotype Corsiva" pitchFamily="66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0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2666" y="1981200"/>
            <a:ext cx="5395191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881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Beam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 Spin and Charge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Diff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. and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Sum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 (Cross section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measurement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1295400"/>
            <a:ext cx="624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dominance of 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a proton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 COMPASS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1135" y="1981200"/>
            <a:ext cx="544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fr-FR" sz="24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fr-FR" sz="2400" i="1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Re</a:t>
            </a:r>
            <a:r>
              <a:rPr lang="fr-FR" sz="2400" i="1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400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</a:t>
            </a:r>
            <a:r>
              <a:rPr lang="fr-FR" sz="24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fr-FR" sz="24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 </a:t>
            </a:r>
            <a:r>
              <a:rPr lang="fr-FR" sz="2400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term</a:t>
            </a:r>
            <a:endParaRPr lang="fr-FR" sz="2400" dirty="0">
              <a:solidFill>
                <a:srgbClr val="DC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165315"/>
            <a:ext cx="8612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Impact of DVCS @ COMPASS  in global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analysis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?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5" t="1157" r="294" b="8861"/>
          <a:stretch/>
        </p:blipFill>
        <p:spPr bwMode="auto">
          <a:xfrm>
            <a:off x="0" y="2530200"/>
            <a:ext cx="4356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781395" y="2590800"/>
            <a:ext cx="163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 </a:t>
            </a:r>
            <a:r>
              <a:rPr lang="fr-FR" sz="1600" dirty="0" smtClean="0"/>
              <a:t>    HERMES+CLAS</a:t>
            </a:r>
          </a:p>
          <a:p>
            <a:r>
              <a:rPr lang="fr-FR" sz="1600" dirty="0" smtClean="0"/>
              <a:t>     + </a:t>
            </a:r>
            <a:r>
              <a:rPr lang="fr-FR" sz="1600" dirty="0" err="1" smtClean="0"/>
              <a:t>HallA</a:t>
            </a:r>
            <a:endParaRPr lang="fr-FR" sz="1600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2781395" y="2819399"/>
            <a:ext cx="266605" cy="1"/>
          </a:xfrm>
          <a:prstGeom prst="line">
            <a:avLst/>
          </a:prstGeom>
          <a:ln w="381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781395" y="3047999"/>
            <a:ext cx="266605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429000" y="51054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Monotype Corsiva" panose="03010101010201010101" pitchFamily="66" charset="0"/>
              </a:rPr>
              <a:t>x</a:t>
            </a:r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06" y="2530200"/>
            <a:ext cx="4738491" cy="30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0" y="5334000"/>
            <a:ext cx="49225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Müller, COMPASS workshop, Venise, 2010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Kumericki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Müller, NPB 841 (2010) 1-58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Müller,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Lautenschlager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Passek-Kumericki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Schaefer,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arXiv:1310.5394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125p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2666" y="1981200"/>
            <a:ext cx="5395191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667000"/>
            <a:ext cx="4581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14400"/>
            <a:ext cx="881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Beam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 Spin and Charge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Diff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. and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Sum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 (Cross section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measurement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mic Sans MS"/>
              </a:rPr>
              <a:t>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1295400"/>
            <a:ext cx="624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dominance of </a:t>
            </a:r>
            <a:r>
              <a:rPr lang="fr-FR" sz="28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a proton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 COMPASS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1135" y="1981200"/>
            <a:ext cx="544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fr-FR" sz="24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fr-FR" sz="2400" i="1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Re</a:t>
            </a:r>
            <a:r>
              <a:rPr lang="fr-FR" sz="2400" i="1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400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</a:t>
            </a:r>
            <a:r>
              <a:rPr lang="fr-FR" sz="24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fr-FR" sz="2400" dirty="0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 </a:t>
            </a:r>
            <a:r>
              <a:rPr lang="fr-FR" sz="2400" dirty="0" err="1" smtClean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term</a:t>
            </a:r>
            <a:endParaRPr lang="fr-FR" sz="2400" dirty="0">
              <a:solidFill>
                <a:srgbClr val="DC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165315"/>
            <a:ext cx="8612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Impact of DVCS @ COMPASS  in global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analysis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?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5" t="1157" r="294" b="8861"/>
          <a:stretch/>
        </p:blipFill>
        <p:spPr bwMode="auto">
          <a:xfrm>
            <a:off x="0" y="2530200"/>
            <a:ext cx="4356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257800" y="28194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  <a:r>
              <a:rPr lang="fr-FR" dirty="0" smtClean="0"/>
              <a:t>=-0.1GeV</a:t>
            </a:r>
            <a:r>
              <a:rPr lang="fr-FR" baseline="30000" dirty="0" smtClean="0"/>
              <a:t>2   </a:t>
            </a:r>
            <a:endParaRPr lang="fr-FR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181600" y="3524071"/>
            <a:ext cx="2075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DC0528"/>
                </a:solidFill>
              </a:rPr>
              <a:t>LO</a:t>
            </a:r>
          </a:p>
          <a:p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b="1" dirty="0" smtClean="0">
                <a:solidFill>
                  <a:srgbClr val="DC0528"/>
                </a:solidFill>
              </a:rPr>
              <a:t>NLO, no gluon  </a:t>
            </a:r>
          </a:p>
          <a:p>
            <a:r>
              <a:rPr lang="fr-FR" dirty="0"/>
              <a:t> </a:t>
            </a:r>
            <a:r>
              <a:rPr lang="fr-FR" dirty="0" smtClean="0"/>
              <a:t>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</a:t>
            </a:r>
            <a:r>
              <a:rPr lang="fr-FR" b="1" dirty="0" smtClean="0">
                <a:solidFill>
                  <a:srgbClr val="DC0528"/>
                </a:solidFill>
              </a:rPr>
              <a:t>Full NLO</a:t>
            </a:r>
            <a:endParaRPr lang="fr-FR" b="1" dirty="0">
              <a:solidFill>
                <a:srgbClr val="DC0528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53000" y="5391834"/>
            <a:ext cx="415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Moutarde, Pire,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Sabatié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Szymanowski, 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Wagner,PRD87(2013) 054029, 15p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5334000"/>
            <a:ext cx="49225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Müller, COMPASS workshop, Venise, 2010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Kumericki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Müller, NPB 841 (2010) 1-58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Müller,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Lautenschlager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Passek-Kumericki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Schaefer,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arXiv:1310.5394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125p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781395" y="2590800"/>
            <a:ext cx="163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 </a:t>
            </a:r>
            <a:r>
              <a:rPr lang="fr-FR" sz="1600" dirty="0" smtClean="0"/>
              <a:t>    HERMES+CLAS</a:t>
            </a:r>
          </a:p>
          <a:p>
            <a:r>
              <a:rPr lang="fr-FR" sz="1600" dirty="0" smtClean="0"/>
              <a:t>     + </a:t>
            </a:r>
            <a:r>
              <a:rPr lang="fr-FR" sz="1600" dirty="0" err="1" smtClean="0"/>
              <a:t>HallA</a:t>
            </a:r>
            <a:endParaRPr lang="fr-FR" sz="1600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2781395" y="2819399"/>
            <a:ext cx="266605" cy="1"/>
          </a:xfrm>
          <a:prstGeom prst="line">
            <a:avLst/>
          </a:prstGeom>
          <a:ln w="381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781395" y="3047999"/>
            <a:ext cx="266605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429000" y="51054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Monotype Corsiva" panose="03010101010201010101" pitchFamily="66" charset="0"/>
              </a:rPr>
              <a:t>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2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3086"/>
            <a:ext cx="8891345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Hunting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the GPD 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Transv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. Target  Spin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asymmetry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 of DVCS –HERMES</a:t>
            </a:r>
          </a:p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Beam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Spin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Diff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of DVCS on a neutron -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JLab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 </a:t>
            </a: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  <a:sym typeface="Wingdings" panose="05000000000000000000" pitchFamily="2" charset="2"/>
            </a:endParaRPr>
          </a:p>
          <a:p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Symbol"/>
              </a:rPr>
              <a:t>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production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with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TTSA - COMPASS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19400" y="1066800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H  </a:t>
            </a:r>
            <a:r>
              <a:rPr lang="fr-FR" sz="3600" i="1" dirty="0" smtClean="0">
                <a:sym typeface="Wingdings 3"/>
              </a:rPr>
              <a:t></a:t>
            </a:r>
            <a:r>
              <a:rPr lang="fr-FR" sz="3600" b="1" i="1" dirty="0" smtClean="0">
                <a:sym typeface="Wingdings 3"/>
              </a:rPr>
              <a:t></a:t>
            </a:r>
            <a:r>
              <a:rPr lang="fr-FR" sz="3600" i="1" dirty="0" smtClean="0">
                <a:sym typeface="Wingdings" pitchFamily="2" charset="2"/>
              </a:rPr>
              <a:t>   </a:t>
            </a:r>
            <a:r>
              <a:rPr lang="fr-FR" sz="3600" i="1" dirty="0" smtClean="0">
                <a:sym typeface="Wingdings" pitchFamily="2" charset="2"/>
              </a:rPr>
              <a:t>q </a:t>
            </a:r>
            <a:r>
              <a:rPr lang="fr-FR" i="1" dirty="0" smtClean="0">
                <a:sym typeface="Wingdings" pitchFamily="2" charset="2"/>
              </a:rPr>
              <a:t>or</a:t>
            </a:r>
            <a:r>
              <a:rPr lang="fr-FR" sz="3600" i="1" dirty="0" smtClean="0">
                <a:sym typeface="Wingdings" pitchFamily="2" charset="2"/>
              </a:rPr>
              <a:t> f</a:t>
            </a:r>
            <a:r>
              <a:rPr lang="fr-FR" sz="3600" i="1" baseline="-25000" dirty="0" smtClean="0">
                <a:sym typeface="Wingdings" pitchFamily="2" charset="2"/>
              </a:rPr>
              <a:t>1</a:t>
            </a:r>
            <a:r>
              <a:rPr lang="fr-FR" sz="3600" i="1" dirty="0" smtClean="0"/>
              <a:t> </a:t>
            </a:r>
            <a:endParaRPr lang="fr-FR" sz="3600" i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2826353" y="2209800"/>
            <a:ext cx="2202847" cy="670542"/>
            <a:chOff x="3182335" y="2245655"/>
            <a:chExt cx="2202847" cy="670542"/>
          </a:xfrm>
        </p:grpSpPr>
        <p:sp>
          <p:nvSpPr>
            <p:cNvPr id="5" name="ZoneTexte 4"/>
            <p:cNvSpPr txBox="1"/>
            <p:nvPr/>
          </p:nvSpPr>
          <p:spPr>
            <a:xfrm>
              <a:off x="3182335" y="2269866"/>
              <a:ext cx="22028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i="1" dirty="0" smtClean="0"/>
                <a:t>E  </a:t>
              </a:r>
              <a:r>
                <a:rPr lang="fr-FR" sz="3600" i="1" dirty="0" smtClean="0">
                  <a:sym typeface="Wingdings 3"/>
                </a:rPr>
                <a:t></a:t>
              </a:r>
              <a:r>
                <a:rPr lang="fr-FR" sz="3600" i="1" dirty="0" smtClean="0">
                  <a:sym typeface="Wingdings" pitchFamily="2" charset="2"/>
                </a:rPr>
                <a:t>  f</a:t>
              </a:r>
              <a:r>
                <a:rPr lang="fr-FR" sz="3600" baseline="-25000" dirty="0" smtClean="0">
                  <a:sym typeface="Wingdings" pitchFamily="2" charset="2"/>
                </a:rPr>
                <a:t>1T</a:t>
              </a:r>
              <a:r>
                <a:rPr lang="fr-FR" sz="3600" i="1" dirty="0" smtClean="0"/>
                <a:t> </a:t>
              </a:r>
              <a:endParaRPr lang="fr-FR" sz="3600" i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828618" y="2245655"/>
              <a:ext cx="352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ym typeface="Symbol"/>
                </a:rPr>
                <a:t></a:t>
              </a:r>
              <a:endParaRPr lang="fr-FR" sz="2000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6200" y="838200"/>
            <a:ext cx="192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4 Chiral-</a:t>
            </a:r>
            <a:r>
              <a:rPr lang="fr-FR" sz="2400" b="1" dirty="0" err="1" smtClean="0">
                <a:solidFill>
                  <a:srgbClr val="C00000"/>
                </a:solidFill>
              </a:rPr>
              <a:t>even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665772" y="1143000"/>
            <a:ext cx="658828" cy="704278"/>
            <a:chOff x="7482265" y="796052"/>
            <a:chExt cx="823535" cy="880348"/>
          </a:xfrm>
        </p:grpSpPr>
        <p:sp>
          <p:nvSpPr>
            <p:cNvPr id="19" name="Ellipse 18"/>
            <p:cNvSpPr/>
            <p:nvPr/>
          </p:nvSpPr>
          <p:spPr>
            <a:xfrm>
              <a:off x="7482265" y="796052"/>
              <a:ext cx="823535" cy="880348"/>
            </a:xfrm>
            <a:prstGeom prst="ellipse">
              <a:avLst/>
            </a:prstGeom>
            <a:gradFill flip="none" rotWithShape="1">
              <a:gsLst>
                <a:gs pos="100000">
                  <a:srgbClr val="C4D6EB">
                    <a:lumMod val="83000"/>
                    <a:lumOff val="17000"/>
                  </a:srgbClr>
                </a:gs>
                <a:gs pos="24000">
                  <a:srgbClr val="FF5050">
                    <a:alpha val="85000"/>
                  </a:srgb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772400" y="1066800"/>
              <a:ext cx="304800" cy="3048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195"/>
          <p:cNvGrpSpPr>
            <a:grpSpLocks noChangeAspect="1"/>
          </p:cNvGrpSpPr>
          <p:nvPr/>
        </p:nvGrpSpPr>
        <p:grpSpPr bwMode="auto">
          <a:xfrm>
            <a:off x="4894557" y="2045208"/>
            <a:ext cx="787845" cy="926592"/>
            <a:chOff x="1066800" y="2286000"/>
            <a:chExt cx="2590800" cy="3048000"/>
          </a:xfrm>
        </p:grpSpPr>
        <p:grpSp>
          <p:nvGrpSpPr>
            <p:cNvPr id="22" name="Groupe 172"/>
            <p:cNvGrpSpPr>
              <a:grpSpLocks/>
            </p:cNvGrpSpPr>
            <p:nvPr/>
          </p:nvGrpSpPr>
          <p:grpSpPr bwMode="auto">
            <a:xfrm>
              <a:off x="2093400" y="2286000"/>
              <a:ext cx="533400" cy="3048000"/>
              <a:chOff x="7315200" y="2133600"/>
              <a:chExt cx="214952" cy="3048000"/>
            </a:xfrm>
          </p:grpSpPr>
          <p:pic>
            <p:nvPicPr>
              <p:cNvPr id="26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29024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41978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26670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24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400" y="3644400"/>
              <a:ext cx="657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http://effortlessmanifestingnow.com/wp-content/uploads/arrow-ico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1357200" y="3810000"/>
              <a:ext cx="1828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e 196"/>
          <p:cNvGrpSpPr>
            <a:grpSpLocks noChangeAspect="1"/>
          </p:cNvGrpSpPr>
          <p:nvPr/>
        </p:nvGrpSpPr>
        <p:grpSpPr bwMode="auto">
          <a:xfrm>
            <a:off x="5961354" y="2045208"/>
            <a:ext cx="787845" cy="926592"/>
            <a:chOff x="3505200" y="2286000"/>
            <a:chExt cx="2590800" cy="3048000"/>
          </a:xfrm>
        </p:grpSpPr>
        <p:grpSp>
          <p:nvGrpSpPr>
            <p:cNvPr id="29" name="Groupe 166"/>
            <p:cNvGrpSpPr>
              <a:grpSpLocks/>
            </p:cNvGrpSpPr>
            <p:nvPr/>
          </p:nvGrpSpPr>
          <p:grpSpPr bwMode="auto">
            <a:xfrm>
              <a:off x="4531800" y="2286000"/>
              <a:ext cx="533400" cy="3048000"/>
              <a:chOff x="7315200" y="2133600"/>
              <a:chExt cx="214952" cy="3048000"/>
            </a:xfrm>
          </p:grpSpPr>
          <p:pic>
            <p:nvPicPr>
              <p:cNvPr id="33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29024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41978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6670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31" name="Picture 18" descr="Sphère bleu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600" y="3644400"/>
              <a:ext cx="658812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http://effortlessmanifestingnow.com/wp-content/uploads/arrow-ico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32000" y="3810000"/>
              <a:ext cx="182672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ZoneTexte 49"/>
          <p:cNvSpPr txBox="1"/>
          <p:nvPr/>
        </p:nvSpPr>
        <p:spPr>
          <a:xfrm>
            <a:off x="5656554" y="2121407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-</a:t>
            </a:r>
            <a:endParaRPr lang="fr-FR" sz="4800" dirty="0"/>
          </a:p>
        </p:txBody>
      </p:sp>
      <p:sp>
        <p:nvSpPr>
          <p:cNvPr id="62" name="ZoneTexte 61"/>
          <p:cNvSpPr txBox="1"/>
          <p:nvPr/>
        </p:nvSpPr>
        <p:spPr>
          <a:xfrm>
            <a:off x="6805248" y="2298036"/>
            <a:ext cx="227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Sivers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r>
              <a:rPr lang="fr-FR" dirty="0" smtClean="0"/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quark </a:t>
            </a:r>
            <a:r>
              <a:rPr lang="fr-FR" dirty="0">
                <a:latin typeface="Calibri" pitchFamily="34" charset="0"/>
                <a:cs typeface="Calibri" pitchFamily="34" charset="0"/>
              </a:rPr>
              <a:t>k</a:t>
            </a:r>
            <a:r>
              <a:rPr lang="fr-FR" baseline="-25000" dirty="0">
                <a:latin typeface="Calibri" pitchFamily="34" charset="0"/>
                <a:cs typeface="Calibri" pitchFamily="34" charset="0"/>
              </a:rPr>
              <a:t>T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&amp;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nucleon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transv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 Spin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914400" y="2804263"/>
            <a:ext cx="2917786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ym typeface="Symbol"/>
              </a:rPr>
              <a:t></a:t>
            </a:r>
            <a:r>
              <a:rPr lang="fr-FR" sz="2400" dirty="0">
                <a:sym typeface="Symbol"/>
              </a:rPr>
              <a:t>*</a:t>
            </a:r>
            <a:r>
              <a:rPr lang="fr-FR" sz="2400" b="1" baseline="-25000" dirty="0">
                <a:sym typeface="Symbol"/>
              </a:rPr>
              <a:t>L</a:t>
            </a:r>
            <a:r>
              <a:rPr lang="fr-FR" sz="2400" dirty="0">
                <a:sym typeface="Symbol"/>
              </a:rPr>
              <a:t>  </a:t>
            </a:r>
            <a:r>
              <a:rPr lang="fr-FR" sz="2400" dirty="0" smtClean="0">
                <a:sym typeface="Symbol"/>
              </a:rPr>
              <a:t>p</a:t>
            </a:r>
            <a:r>
              <a:rPr lang="fr-FR" sz="2400" baseline="30000" dirty="0">
                <a:sym typeface="Wingdings 3"/>
              </a:rPr>
              <a:t></a:t>
            </a:r>
            <a:r>
              <a:rPr lang="fr-FR" sz="2400" dirty="0">
                <a:sym typeface="Symbol"/>
              </a:rPr>
              <a:t> </a:t>
            </a:r>
            <a:r>
              <a:rPr lang="fr-FR" sz="2400" baseline="30000" dirty="0">
                <a:sym typeface="Symbol"/>
              </a:rPr>
              <a:t>0</a:t>
            </a:r>
            <a:r>
              <a:rPr lang="fr-FR" sz="2400" b="1" baseline="-25000" dirty="0">
                <a:sym typeface="Symbol"/>
              </a:rPr>
              <a:t>L</a:t>
            </a:r>
            <a:r>
              <a:rPr lang="fr-FR" sz="2400" baseline="-25000" dirty="0">
                <a:sym typeface="Symbol"/>
              </a:rPr>
              <a:t>   </a:t>
            </a:r>
            <a:r>
              <a:rPr lang="fr-FR" sz="2400" dirty="0" smtClean="0">
                <a:sym typeface="Symbol"/>
              </a:rPr>
              <a:t>p</a:t>
            </a:r>
            <a:r>
              <a:rPr lang="fr-FR" sz="2400" baseline="30000" dirty="0" smtClean="0">
                <a:sym typeface="Wingdings 3"/>
              </a:rPr>
              <a:t>    </a:t>
            </a:r>
            <a:r>
              <a:rPr lang="fr-FR" sz="2400" dirty="0" smtClean="0">
                <a:solidFill>
                  <a:prstClr val="black"/>
                </a:solidFill>
                <a:sym typeface="Wingdings 3"/>
              </a:rPr>
              <a:t>L=1</a:t>
            </a:r>
            <a:r>
              <a:rPr lang="fr-FR" sz="2400" baseline="30000" dirty="0" smtClean="0">
                <a:sym typeface="Wingdings 3"/>
              </a:rPr>
              <a:t>  </a:t>
            </a:r>
            <a:endParaRPr lang="fr-FR" sz="2400" baseline="-25000" dirty="0"/>
          </a:p>
        </p:txBody>
      </p:sp>
      <p:sp>
        <p:nvSpPr>
          <p:cNvPr id="68" name="ZoneTexte 67"/>
          <p:cNvSpPr txBox="1"/>
          <p:nvPr/>
        </p:nvSpPr>
        <p:spPr>
          <a:xfrm>
            <a:off x="914400" y="1583543"/>
            <a:ext cx="2555508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sym typeface="Symbol"/>
              </a:rPr>
              <a:t>*</a:t>
            </a:r>
            <a:r>
              <a:rPr lang="fr-FR" sz="2400" b="1" baseline="-25000" dirty="0">
                <a:solidFill>
                  <a:prstClr val="black"/>
                </a:solidFill>
                <a:sym typeface="Symbol"/>
              </a:rPr>
              <a:t>L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sym typeface="Symbol"/>
              </a:rPr>
              <a:t>p 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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0</a:t>
            </a:r>
            <a:r>
              <a:rPr lang="fr-FR" sz="2400" b="1" baseline="-25000" dirty="0">
                <a:solidFill>
                  <a:prstClr val="black"/>
                </a:solidFill>
                <a:sym typeface="Symbol"/>
              </a:rPr>
              <a:t>L</a:t>
            </a:r>
            <a:r>
              <a:rPr lang="fr-FR" sz="2400" baseline="-25000" dirty="0">
                <a:solidFill>
                  <a:prstClr val="black"/>
                </a:solidFill>
                <a:sym typeface="Symbol"/>
              </a:rPr>
              <a:t>   </a:t>
            </a:r>
            <a:r>
              <a:rPr lang="fr-FR" sz="2400" dirty="0" smtClean="0">
                <a:solidFill>
                  <a:prstClr val="black"/>
                </a:solidFill>
                <a:sym typeface="Symbol"/>
              </a:rPr>
              <a:t>p</a:t>
            </a:r>
            <a:r>
              <a:rPr lang="fr-FR" sz="2400" baseline="30000" dirty="0" smtClean="0">
                <a:solidFill>
                  <a:prstClr val="black"/>
                </a:solidFill>
                <a:sym typeface="Wingdings 3"/>
              </a:rPr>
              <a:t>     </a:t>
            </a:r>
            <a:r>
              <a:rPr lang="fr-FR" sz="2400" dirty="0" smtClean="0">
                <a:solidFill>
                  <a:prstClr val="black"/>
                </a:solidFill>
                <a:sym typeface="Wingdings 3"/>
              </a:rPr>
              <a:t>L=0</a:t>
            </a:r>
            <a:endParaRPr lang="fr-FR" sz="2400" dirty="0">
              <a:solidFill>
                <a:prstClr val="black"/>
              </a:solidFill>
              <a:sym typeface="Wingdings 3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780230" y="2438400"/>
            <a:ext cx="111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‘’Elusive’’ </a:t>
            </a:r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838200" y="3333690"/>
            <a:ext cx="3760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ym typeface="Symbol" pitchFamily="18" charset="2"/>
              </a:rPr>
              <a:t>Ji</a:t>
            </a:r>
            <a:r>
              <a:rPr lang="en-GB" sz="2000" dirty="0">
                <a:sym typeface="Symbol" pitchFamily="18" charset="2"/>
              </a:rPr>
              <a:t>: 2J</a:t>
            </a:r>
            <a:r>
              <a:rPr lang="en-GB" sz="2000" baseline="30000" dirty="0">
                <a:sym typeface="Symbol" pitchFamily="18" charset="2"/>
              </a:rPr>
              <a:t>q</a:t>
            </a:r>
            <a:r>
              <a:rPr lang="en-GB" sz="2000" baseline="-25000" dirty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=  x (</a:t>
            </a:r>
            <a:r>
              <a:rPr lang="en-GB" sz="2000" dirty="0" err="1">
                <a:sym typeface="Symbol" pitchFamily="18" charset="2"/>
              </a:rPr>
              <a:t>H</a:t>
            </a:r>
            <a:r>
              <a:rPr lang="en-GB" sz="2000" baseline="30000" dirty="0" err="1">
                <a:sym typeface="Symbol" pitchFamily="18" charset="2"/>
              </a:rPr>
              <a:t>q</a:t>
            </a:r>
            <a:r>
              <a:rPr lang="en-GB" sz="2000" baseline="30000" dirty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(x,ξ,0) +</a:t>
            </a:r>
            <a:r>
              <a:rPr lang="en-GB" sz="2000" dirty="0" err="1">
                <a:sym typeface="Symbol" pitchFamily="18" charset="2"/>
              </a:rPr>
              <a:t>E</a:t>
            </a:r>
            <a:r>
              <a:rPr lang="en-GB" sz="2000" baseline="30000" dirty="0" err="1">
                <a:sym typeface="Symbol" pitchFamily="18" charset="2"/>
              </a:rPr>
              <a:t>q</a:t>
            </a:r>
            <a:r>
              <a:rPr lang="en-GB" sz="2000" baseline="30000" dirty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(x,ξ,0) ) </a:t>
            </a:r>
            <a:r>
              <a:rPr lang="en-GB" sz="2000" dirty="0" smtClean="0">
                <a:sym typeface="Symbol" pitchFamily="18" charset="2"/>
              </a:rPr>
              <a:t>dx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1318127" y="3717925"/>
            <a:ext cx="1981200" cy="1463675"/>
            <a:chOff x="6500826" y="1571612"/>
            <a:chExt cx="1981200" cy="1463675"/>
          </a:xfrm>
        </p:grpSpPr>
        <p:grpSp>
          <p:nvGrpSpPr>
            <p:cNvPr id="76" name="Group 6"/>
            <p:cNvGrpSpPr>
              <a:grpSpLocks/>
            </p:cNvGrpSpPr>
            <p:nvPr/>
          </p:nvGrpSpPr>
          <p:grpSpPr bwMode="auto">
            <a:xfrm>
              <a:off x="6500826" y="2317737"/>
              <a:ext cx="1981200" cy="61913"/>
              <a:chOff x="1968" y="2112"/>
              <a:chExt cx="1584" cy="48"/>
            </a:xfrm>
          </p:grpSpPr>
          <p:sp>
            <p:nvSpPr>
              <p:cNvPr id="91" name="Line 7"/>
              <p:cNvSpPr>
                <a:spLocks noChangeShapeType="1"/>
              </p:cNvSpPr>
              <p:nvPr/>
            </p:nvSpPr>
            <p:spPr bwMode="auto">
              <a:xfrm>
                <a:off x="1968" y="2112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8"/>
              <p:cNvSpPr>
                <a:spLocks noChangeShapeType="1"/>
              </p:cNvSpPr>
              <p:nvPr/>
            </p:nvSpPr>
            <p:spPr bwMode="auto">
              <a:xfrm>
                <a:off x="1968" y="2160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7" name="Line 9"/>
            <p:cNvSpPr>
              <a:spLocks noChangeShapeType="1"/>
            </p:cNvSpPr>
            <p:nvPr/>
          </p:nvSpPr>
          <p:spPr bwMode="auto">
            <a:xfrm flipV="1">
              <a:off x="7221551" y="1830375"/>
              <a:ext cx="179388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>
              <a:off x="7581914" y="1830375"/>
              <a:ext cx="179388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AutoShape 11"/>
            <p:cNvSpPr>
              <a:spLocks noChangeArrowheads="1"/>
            </p:cNvSpPr>
            <p:nvPr/>
          </p:nvSpPr>
          <p:spPr bwMode="auto">
            <a:xfrm>
              <a:off x="6621476" y="2074850"/>
              <a:ext cx="360363" cy="182563"/>
            </a:xfrm>
            <a:prstGeom prst="rightArrow">
              <a:avLst>
                <a:gd name="adj1" fmla="val 50000"/>
                <a:gd name="adj2" fmla="val 4934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AutoShape 12"/>
            <p:cNvSpPr>
              <a:spLocks noChangeArrowheads="1"/>
            </p:cNvSpPr>
            <p:nvPr/>
          </p:nvSpPr>
          <p:spPr bwMode="auto">
            <a:xfrm rot="10800000">
              <a:off x="7942276" y="2074850"/>
              <a:ext cx="360363" cy="182563"/>
            </a:xfrm>
            <a:prstGeom prst="rightArrow">
              <a:avLst>
                <a:gd name="adj1" fmla="val 50000"/>
                <a:gd name="adj2" fmla="val 4934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AutoShape 13"/>
            <p:cNvSpPr>
              <a:spLocks noChangeArrowheads="1"/>
            </p:cNvSpPr>
            <p:nvPr/>
          </p:nvSpPr>
          <p:spPr bwMode="auto">
            <a:xfrm rot="17811680">
              <a:off x="7013015" y="1778592"/>
              <a:ext cx="365125" cy="179388"/>
            </a:xfrm>
            <a:prstGeom prst="rightArrow">
              <a:avLst>
                <a:gd name="adj1" fmla="val 50000"/>
                <a:gd name="adj2" fmla="val 50885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14"/>
            <p:cNvSpPr>
              <a:spLocks noChangeArrowheads="1"/>
            </p:cNvSpPr>
            <p:nvPr/>
          </p:nvSpPr>
          <p:spPr bwMode="auto">
            <a:xfrm rot="3913491">
              <a:off x="7690912" y="1776790"/>
              <a:ext cx="366713" cy="180975"/>
            </a:xfrm>
            <a:prstGeom prst="rightArrow">
              <a:avLst>
                <a:gd name="adj1" fmla="val 50000"/>
                <a:gd name="adj2" fmla="val 5065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Oval 15"/>
            <p:cNvSpPr>
              <a:spLocks noChangeArrowheads="1"/>
            </p:cNvSpPr>
            <p:nvPr/>
          </p:nvSpPr>
          <p:spPr bwMode="auto">
            <a:xfrm>
              <a:off x="7110426" y="2105012"/>
              <a:ext cx="781050" cy="427038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tint val="30196"/>
                    <a:invGamma/>
                  </a:srgbClr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Arc 16"/>
            <p:cNvSpPr>
              <a:spLocks/>
            </p:cNvSpPr>
            <p:nvPr/>
          </p:nvSpPr>
          <p:spPr bwMode="auto">
            <a:xfrm rot="8117000">
              <a:off x="7186626" y="2257412"/>
              <a:ext cx="609600" cy="609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7720026" y="2638412"/>
              <a:ext cx="303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6577026" y="2257412"/>
              <a:ext cx="3206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p</a:t>
              </a:r>
            </a:p>
          </p:txBody>
        </p:sp>
        <p:sp>
          <p:nvSpPr>
            <p:cNvPr id="87" name="Text Box 19"/>
            <p:cNvSpPr txBox="1">
              <a:spLocks noChangeArrowheads="1"/>
            </p:cNvSpPr>
            <p:nvPr/>
          </p:nvSpPr>
          <p:spPr bwMode="auto">
            <a:xfrm>
              <a:off x="7948626" y="2257412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>
                  <a:latin typeface="Comic Sans MS" pitchFamily="66" charset="0"/>
                </a:rPr>
                <a:t> p</a:t>
              </a:r>
            </a:p>
          </p:txBody>
        </p:sp>
        <p:sp>
          <p:nvSpPr>
            <p:cNvPr id="88" name="Text Box 20"/>
            <p:cNvSpPr txBox="1">
              <a:spLocks noChangeArrowheads="1"/>
            </p:cNvSpPr>
            <p:nvPr/>
          </p:nvSpPr>
          <p:spPr bwMode="auto">
            <a:xfrm>
              <a:off x="7256483" y="1571612"/>
              <a:ext cx="315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q</a:t>
              </a:r>
            </a:p>
          </p:txBody>
        </p:sp>
        <p:sp>
          <p:nvSpPr>
            <p:cNvPr id="89" name="Text Box 21"/>
            <p:cNvSpPr txBox="1">
              <a:spLocks noChangeArrowheads="1"/>
            </p:cNvSpPr>
            <p:nvPr/>
          </p:nvSpPr>
          <p:spPr bwMode="auto">
            <a:xfrm>
              <a:off x="7491426" y="1571612"/>
              <a:ext cx="3159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q</a:t>
              </a:r>
            </a:p>
          </p:txBody>
        </p:sp>
        <p:sp>
          <p:nvSpPr>
            <p:cNvPr id="90" name="Text Box 25"/>
            <p:cNvSpPr txBox="1">
              <a:spLocks noChangeArrowheads="1"/>
            </p:cNvSpPr>
            <p:nvPr/>
          </p:nvSpPr>
          <p:spPr bwMode="auto">
            <a:xfrm>
              <a:off x="7375549" y="2174869"/>
              <a:ext cx="6254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FF0066"/>
                  </a:solidFill>
                  <a:latin typeface="Comic Sans MS" pitchFamily="66" charset="0"/>
                </a:rPr>
                <a:t>E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819400" y="5491877"/>
            <a:ext cx="35670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600" i="1" dirty="0">
                <a:solidFill>
                  <a:prstClr val="black"/>
                </a:solidFill>
              </a:rPr>
              <a:t>H  </a:t>
            </a:r>
            <a:r>
              <a:rPr lang="fr-FR" sz="3600" i="1" dirty="0">
                <a:solidFill>
                  <a:prstClr val="black"/>
                </a:solidFill>
                <a:sym typeface="Wingdings 3"/>
              </a:rPr>
              <a:t></a:t>
            </a:r>
            <a:r>
              <a:rPr lang="fr-FR" sz="3600" b="1" i="1" dirty="0">
                <a:solidFill>
                  <a:prstClr val="black"/>
                </a:solidFill>
                <a:sym typeface="Wingdings 3"/>
              </a:rPr>
              <a:t></a:t>
            </a:r>
            <a:r>
              <a:rPr lang="fr-FR" sz="3600" i="1" dirty="0">
                <a:solidFill>
                  <a:prstClr val="black"/>
                </a:solidFill>
                <a:sym typeface="Wingdings" pitchFamily="2" charset="2"/>
              </a:rPr>
              <a:t>  </a:t>
            </a:r>
            <a:r>
              <a:rPr lang="fr-FR" sz="3600" i="1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fr-FR" sz="3600" i="1" dirty="0" smtClean="0">
                <a:solidFill>
                  <a:prstClr val="black"/>
                </a:solidFill>
                <a:sym typeface="Wingdings" pitchFamily="2" charset="2"/>
              </a:rPr>
              <a:t> q  or g</a:t>
            </a:r>
            <a:r>
              <a:rPr lang="fr-FR" sz="3600" i="1" baseline="-25000" dirty="0" smtClean="0">
                <a:solidFill>
                  <a:prstClr val="black"/>
                </a:solidFill>
                <a:sym typeface="Wingdings" pitchFamily="2" charset="2"/>
              </a:rPr>
              <a:t>1L</a:t>
            </a:r>
            <a:endParaRPr lang="fr-FR" sz="3600" i="1" baseline="30000" dirty="0" smtClean="0">
              <a:solidFill>
                <a:prstClr val="black"/>
              </a:solidFill>
              <a:sym typeface="Wingdings" pitchFamily="2" charset="2"/>
            </a:endParaRPr>
          </a:p>
          <a:p>
            <a:pPr lvl="0"/>
            <a:r>
              <a:rPr lang="fr-FR" sz="3600" i="1" dirty="0">
                <a:solidFill>
                  <a:prstClr val="black"/>
                </a:solidFill>
              </a:rPr>
              <a:t>E</a:t>
            </a:r>
            <a:r>
              <a:rPr lang="fr-FR" sz="3600" i="1" dirty="0" smtClean="0">
                <a:solidFill>
                  <a:prstClr val="black"/>
                </a:solidFill>
              </a:rPr>
              <a:t>  </a:t>
            </a:r>
            <a:r>
              <a:rPr lang="fr-FR" sz="3600" i="1" dirty="0">
                <a:solidFill>
                  <a:prstClr val="black"/>
                </a:solidFill>
                <a:sym typeface="Wingdings 3"/>
              </a:rPr>
              <a:t></a:t>
            </a:r>
            <a:r>
              <a:rPr lang="fr-FR" sz="3600" b="1" i="1" dirty="0">
                <a:solidFill>
                  <a:prstClr val="black"/>
                </a:solidFill>
                <a:sym typeface="Wingdings 3"/>
              </a:rPr>
              <a:t></a:t>
            </a:r>
            <a:r>
              <a:rPr lang="fr-FR" sz="3600" i="1" dirty="0">
                <a:solidFill>
                  <a:prstClr val="black"/>
                </a:solidFill>
                <a:sym typeface="Wingdings" pitchFamily="2" charset="2"/>
              </a:rPr>
              <a:t>  </a:t>
            </a:r>
            <a:r>
              <a:rPr lang="fr-FR" sz="3600" i="1" dirty="0" smtClean="0">
                <a:solidFill>
                  <a:prstClr val="black"/>
                </a:solidFill>
                <a:sym typeface="Wingdings" pitchFamily="2" charset="2"/>
              </a:rPr>
              <a:t>g</a:t>
            </a:r>
            <a:r>
              <a:rPr lang="fr-FR" sz="3600" i="1" baseline="-25000" dirty="0" smtClean="0">
                <a:solidFill>
                  <a:prstClr val="black"/>
                </a:solidFill>
                <a:sym typeface="Wingdings" pitchFamily="2" charset="2"/>
              </a:rPr>
              <a:t>1T</a:t>
            </a:r>
            <a:endParaRPr lang="fr-FR" sz="3600" i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953515" y="5057023"/>
            <a:ext cx="4672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+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partner</a:t>
            </a:r>
            <a:r>
              <a:rPr lang="fr-FR" sz="2400" dirty="0" smtClean="0"/>
              <a:t> for </a:t>
            </a:r>
            <a:r>
              <a:rPr lang="fr-FR" sz="2400" dirty="0" err="1" smtClean="0"/>
              <a:t>polarised</a:t>
            </a:r>
            <a:r>
              <a:rPr lang="fr-FR" sz="2400" dirty="0" smtClean="0"/>
              <a:t> quarks</a:t>
            </a:r>
            <a:endParaRPr lang="fr-FR" sz="2400" dirty="0"/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5913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8 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GPDs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          </a:t>
            </a:r>
            <a:r>
              <a:rPr lang="fr-FR" sz="3200" i="1" dirty="0" smtClean="0">
                <a:solidFill>
                  <a:schemeClr val="bg1"/>
                </a:solidFill>
                <a:sym typeface="Wingdings 3"/>
              </a:rPr>
              <a:t></a:t>
            </a:r>
            <a:r>
              <a:rPr lang="fr-FR" sz="3200" b="1" i="1" dirty="0" smtClean="0">
                <a:solidFill>
                  <a:schemeClr val="bg1"/>
                </a:solidFill>
                <a:sym typeface="Wingdings 3"/>
              </a:rPr>
              <a:t>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            8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TMDs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2819400" y="457200"/>
            <a:ext cx="274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Model </a:t>
            </a:r>
            <a:r>
              <a:rPr lang="fr-FR" dirty="0" err="1" smtClean="0">
                <a:solidFill>
                  <a:schemeClr val="bg1"/>
                </a:solidFill>
              </a:rPr>
              <a:t>dependent</a:t>
            </a:r>
            <a:r>
              <a:rPr lang="fr-FR" dirty="0" smtClean="0">
                <a:solidFill>
                  <a:schemeClr val="bg1"/>
                </a:solidFill>
              </a:rPr>
              <a:t> relations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939942" y="3987225"/>
            <a:ext cx="3024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to OAM</a:t>
            </a: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2879725" y="59436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>
                <a:latin typeface="Comic Sans MS" pitchFamily="66" charset="0"/>
              </a:rPr>
              <a:t>~</a:t>
            </a: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28194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omic Sans MS" pitchFamily="66" charset="0"/>
              </a:rPr>
              <a:t> ~</a:t>
            </a:r>
          </a:p>
        </p:txBody>
      </p:sp>
    </p:spTree>
    <p:extLst>
      <p:ext uri="{BB962C8B-B14F-4D97-AF65-F5344CB8AC3E}">
        <p14:creationId xmlns:p14="http://schemas.microsoft.com/office/powerpoint/2010/main" val="5521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76200"/>
            <a:ext cx="9225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Trans. Target Spin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Asymmetry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 on a proton – HERMES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2550"/>
            <a:ext cx="6775704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61429" y="3124200"/>
            <a:ext cx="1958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Large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baseline="-25000" dirty="0" smtClean="0">
                <a:solidFill>
                  <a:srgbClr val="FF0000"/>
                </a:solidFill>
              </a:rPr>
              <a:t>UT,I</a:t>
            </a:r>
            <a:r>
              <a:rPr lang="fr-FR" dirty="0" smtClean="0">
                <a:solidFill>
                  <a:srgbClr val="FF0000"/>
                </a:solidFill>
              </a:rPr>
              <a:t> sin(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-</a:t>
            </a:r>
            <a:r>
              <a:rPr lang="fr-FR" baseline="-25000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) cos</a:t>
            </a:r>
            <a:r>
              <a:rPr lang="fr-FR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</a:t>
            </a:r>
          </a:p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Sensitive to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Ju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Jd</a:t>
            </a:r>
            <a:endParaRPr lang="fr-FR" dirty="0" smtClean="0">
              <a:solidFill>
                <a:srgbClr val="FF0000"/>
              </a:solidFill>
              <a:sym typeface="Symbol"/>
            </a:endParaRPr>
          </a:p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(VGG model)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61429" y="1828800"/>
            <a:ext cx="239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But </a:t>
            </a:r>
            <a:r>
              <a:rPr lang="fr-FR" dirty="0" err="1" smtClean="0"/>
              <a:t>also</a:t>
            </a:r>
            <a:r>
              <a:rPr lang="fr-FR" dirty="0" smtClean="0"/>
              <a:t> Large</a:t>
            </a:r>
          </a:p>
          <a:p>
            <a:r>
              <a:rPr lang="fr-FR" dirty="0" smtClean="0"/>
              <a:t>A</a:t>
            </a:r>
            <a:r>
              <a:rPr lang="fr-FR" baseline="-25000" dirty="0" smtClean="0"/>
              <a:t>UT,DVCS</a:t>
            </a:r>
            <a:r>
              <a:rPr lang="fr-FR" dirty="0" smtClean="0"/>
              <a:t> sin(</a:t>
            </a:r>
            <a:r>
              <a:rPr lang="fr-FR" dirty="0" smtClean="0">
                <a:sym typeface="Symbol"/>
              </a:rPr>
              <a:t>-</a:t>
            </a:r>
            <a:r>
              <a:rPr lang="fr-FR" baseline="-25000" dirty="0" smtClean="0">
                <a:sym typeface="Symbol"/>
              </a:rPr>
              <a:t>S</a:t>
            </a:r>
            <a:r>
              <a:rPr lang="fr-FR" dirty="0" smtClean="0">
                <a:sym typeface="Symbol"/>
              </a:rPr>
              <a:t>) </a:t>
            </a:r>
          </a:p>
          <a:p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strong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xB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depend</a:t>
            </a:r>
            <a:r>
              <a:rPr lang="fr-FR" dirty="0" smtClean="0">
                <a:sym typeface="Symbol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9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4475"/>
            <a:ext cx="70294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67200" y="6183868"/>
            <a:ext cx="361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 </a:t>
            </a:r>
            <a:r>
              <a:rPr lang="fr-FR" b="1" dirty="0" err="1" smtClean="0">
                <a:solidFill>
                  <a:srgbClr val="FF0000"/>
                </a:solidFill>
              </a:rPr>
              <a:t>sea</a:t>
            </a:r>
            <a:r>
              <a:rPr lang="fr-FR" b="1" dirty="0" smtClean="0">
                <a:solidFill>
                  <a:srgbClr val="FF0000"/>
                </a:solidFill>
              </a:rPr>
              <a:t> &lt; 0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favored</a:t>
            </a:r>
            <a:r>
              <a:rPr lang="fr-FR" b="1" dirty="0" smtClean="0">
                <a:solidFill>
                  <a:srgbClr val="FF0000"/>
                </a:solidFill>
              </a:rPr>
              <a:t> by HERMES data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76200"/>
            <a:ext cx="9225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Trans. Target Spin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Asymmetry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 on a proton – HERMES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Model: </a:t>
            </a:r>
            <a:r>
              <a:rPr lang="fr-FR" b="1" dirty="0" err="1">
                <a:solidFill>
                  <a:srgbClr val="00B050"/>
                </a:solidFill>
              </a:rPr>
              <a:t>Kroll</a:t>
            </a:r>
            <a:r>
              <a:rPr lang="fr-FR" b="1" dirty="0">
                <a:solidFill>
                  <a:srgbClr val="00B050"/>
                </a:solidFill>
              </a:rPr>
              <a:t>, Moutarde, </a:t>
            </a:r>
            <a:r>
              <a:rPr lang="fr-FR" b="1" dirty="0" err="1">
                <a:solidFill>
                  <a:srgbClr val="00B050"/>
                </a:solidFill>
              </a:rPr>
              <a:t>Sabatié</a:t>
            </a:r>
            <a:r>
              <a:rPr lang="fr-FR" b="1" dirty="0">
                <a:solidFill>
                  <a:srgbClr val="00B050"/>
                </a:solidFill>
              </a:rPr>
              <a:t>, EPJC73 (2013) </a:t>
            </a:r>
            <a:r>
              <a:rPr lang="fr-FR" b="1" dirty="0" err="1">
                <a:solidFill>
                  <a:srgbClr val="00B050"/>
                </a:solidFill>
              </a:rPr>
              <a:t>with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GPDs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from</a:t>
            </a:r>
            <a:r>
              <a:rPr lang="fr-FR" b="1" dirty="0">
                <a:solidFill>
                  <a:srgbClr val="00B050"/>
                </a:solidFill>
              </a:rPr>
              <a:t> GK model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03444" y="76200"/>
            <a:ext cx="5137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DVCS on a neutron – HALL A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471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91668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32550" y="4900612"/>
            <a:ext cx="6730497" cy="144655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Next</a:t>
            </a:r>
            <a:r>
              <a:rPr lang="fr-FR" dirty="0" smtClean="0"/>
              <a:t>:</a:t>
            </a:r>
          </a:p>
          <a:p>
            <a:endParaRPr lang="fr-FR" sz="800" dirty="0" smtClean="0"/>
          </a:p>
          <a:p>
            <a:r>
              <a:rPr lang="fr-FR" dirty="0" smtClean="0"/>
              <a:t>- 2010: </a:t>
            </a:r>
            <a:r>
              <a:rPr lang="fr-FR" dirty="0" err="1" smtClean="0"/>
              <a:t>run</a:t>
            </a:r>
            <a:r>
              <a:rPr lang="fr-FR" dirty="0" smtClean="0"/>
              <a:t> E08-025 </a:t>
            </a:r>
            <a:r>
              <a:rPr lang="fr-FR" dirty="0" err="1" smtClean="0"/>
              <a:t>with</a:t>
            </a:r>
            <a:r>
              <a:rPr lang="fr-FR" dirty="0" smtClean="0"/>
              <a:t> LD2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smtClean="0"/>
              <a:t>   </a:t>
            </a:r>
            <a:r>
              <a:rPr lang="fr-FR" dirty="0" err="1" smtClean="0"/>
              <a:t>Rosenbluth-like</a:t>
            </a:r>
            <a:r>
              <a:rPr lang="fr-FR" dirty="0" smtClean="0"/>
              <a:t> DVCS</a:t>
            </a:r>
            <a:r>
              <a:rPr lang="fr-FR" baseline="30000" dirty="0" smtClean="0"/>
              <a:t>2</a:t>
            </a:r>
            <a:r>
              <a:rPr lang="fr-FR" dirty="0" smtClean="0"/>
              <a:t>/Int  </a:t>
            </a:r>
            <a:r>
              <a:rPr lang="fr-FR" dirty="0" err="1" smtClean="0"/>
              <a:t>separation</a:t>
            </a:r>
            <a:endParaRPr lang="fr-FR" dirty="0" smtClean="0"/>
          </a:p>
          <a:p>
            <a:r>
              <a:rPr lang="fr-FR" sz="800" dirty="0"/>
              <a:t> </a:t>
            </a:r>
            <a:r>
              <a:rPr lang="fr-FR" sz="800" dirty="0" smtClean="0"/>
              <a:t>  </a:t>
            </a:r>
          </a:p>
          <a:p>
            <a:r>
              <a:rPr lang="fr-FR" dirty="0" smtClean="0"/>
              <a:t>-  2016: CLAS12  </a:t>
            </a:r>
            <a:r>
              <a:rPr lang="fr-FR" dirty="0" err="1" smtClean="0"/>
              <a:t>with</a:t>
            </a:r>
            <a:r>
              <a:rPr lang="fr-FR" dirty="0" smtClean="0"/>
              <a:t> 11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LD2 </a:t>
            </a:r>
            <a:r>
              <a:rPr lang="fr-FR" dirty="0" err="1" smtClean="0"/>
              <a:t>target</a:t>
            </a:r>
            <a:r>
              <a:rPr lang="fr-FR" dirty="0" smtClean="0"/>
              <a:t> + neutron detector (</a:t>
            </a:r>
            <a:r>
              <a:rPr lang="fr-FR" dirty="0" err="1" smtClean="0"/>
              <a:t>ToF</a:t>
            </a:r>
            <a:r>
              <a:rPr lang="fr-FR" dirty="0" smtClean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926068"/>
            <a:ext cx="864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DVCS on LD2 </a:t>
            </a:r>
            <a:r>
              <a:rPr lang="fr-FR" dirty="0" err="1" smtClean="0"/>
              <a:t>target</a:t>
            </a:r>
            <a:r>
              <a:rPr lang="fr-FR" dirty="0" smtClean="0"/>
              <a:t>= DVCS on quasi- free proton + quasi-free </a:t>
            </a:r>
            <a:r>
              <a:rPr lang="fr-FR" dirty="0" err="1" smtClean="0"/>
              <a:t>neuton</a:t>
            </a:r>
            <a:r>
              <a:rPr lang="fr-FR" dirty="0" smtClean="0"/>
              <a:t> + </a:t>
            </a:r>
            <a:r>
              <a:rPr lang="fr-FR" dirty="0" err="1" smtClean="0"/>
              <a:t>coherent</a:t>
            </a:r>
            <a:r>
              <a:rPr lang="fr-FR" dirty="0" smtClean="0"/>
              <a:t> DVCS on 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29000" y="1838980"/>
            <a:ext cx="138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Proton </a:t>
            </a:r>
            <a:r>
              <a:rPr lang="fr-FR" sz="1400" dirty="0" err="1" smtClean="0"/>
              <a:t>Including</a:t>
            </a:r>
            <a:endParaRPr lang="fr-FR" sz="1400" dirty="0" smtClean="0"/>
          </a:p>
          <a:p>
            <a:r>
              <a:rPr lang="fr-FR" sz="1400" dirty="0" smtClean="0"/>
              <a:t>Fermi motion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805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6688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Hinting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the GPD E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CLAS12 at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Jlab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0" b="2796"/>
          <a:stretch/>
        </p:blipFill>
        <p:spPr bwMode="auto">
          <a:xfrm>
            <a:off x="304800" y="3429000"/>
            <a:ext cx="345757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1000" y="846653"/>
            <a:ext cx="365677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>
                <a:solidFill>
                  <a:srgbClr val="0000CC"/>
                </a:solidFill>
              </a:rPr>
              <a:t>e d </a:t>
            </a:r>
            <a:r>
              <a:rPr lang="fr-FR" sz="28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e n </a:t>
            </a:r>
            <a:r>
              <a:rPr lang="fr-FR" sz="2800" b="1" dirty="0" smtClean="0">
                <a:solidFill>
                  <a:srgbClr val="0000CC"/>
                </a:solidFill>
                <a:sym typeface="Symbol"/>
              </a:rPr>
              <a:t> (p)   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E12-11-003</a:t>
            </a:r>
          </a:p>
          <a:p>
            <a:pPr lvl="0"/>
            <a:endParaRPr lang="fr-FR" dirty="0" smtClean="0">
              <a:solidFill>
                <a:prstClr val="black"/>
              </a:solidFill>
              <a:sym typeface="Symbol"/>
            </a:endParaRPr>
          </a:p>
          <a:p>
            <a:endParaRPr lang="fr-FR" sz="2800" b="1" dirty="0">
              <a:solidFill>
                <a:srgbClr val="0000CC"/>
              </a:solidFill>
              <a:sym typeface="Symbol"/>
            </a:endParaRPr>
          </a:p>
          <a:p>
            <a:endParaRPr lang="fr-FR" sz="800" dirty="0">
              <a:sym typeface="Symbol"/>
            </a:endParaRPr>
          </a:p>
          <a:p>
            <a:r>
              <a:rPr lang="fr-FR" sz="2000" dirty="0" err="1" smtClean="0">
                <a:sym typeface="Symbol"/>
              </a:rPr>
              <a:t>With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sym typeface="Symbol"/>
              </a:rPr>
              <a:t>LD2 </a:t>
            </a:r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target</a:t>
            </a:r>
            <a:r>
              <a:rPr lang="fr-FR" sz="2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dirty="0" smtClean="0">
                <a:sym typeface="Symbol"/>
              </a:rPr>
              <a:t>+ CLAS12</a:t>
            </a:r>
          </a:p>
          <a:p>
            <a:r>
              <a:rPr lang="fr-FR" sz="2000" dirty="0" smtClean="0">
                <a:sym typeface="Symbol"/>
              </a:rPr>
              <a:t>+ </a:t>
            </a:r>
            <a:r>
              <a:rPr lang="fr-FR" sz="2000" dirty="0" err="1" smtClean="0">
                <a:sym typeface="Symbol"/>
              </a:rPr>
              <a:t>Forward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Calorimeter</a:t>
            </a:r>
            <a:endParaRPr lang="fr-FR" sz="2000" dirty="0" smtClean="0">
              <a:sym typeface="Symbol"/>
            </a:endParaRPr>
          </a:p>
          <a:p>
            <a:r>
              <a:rPr lang="fr-FR" sz="2000" dirty="0" smtClean="0">
                <a:sym typeface="Symbol"/>
              </a:rPr>
              <a:t>+ Neutron Detector </a:t>
            </a:r>
            <a:r>
              <a:rPr lang="fr-FR" sz="2000" dirty="0" err="1" smtClean="0">
                <a:sym typeface="Symbol"/>
              </a:rPr>
              <a:t>ToF</a:t>
            </a:r>
            <a:endParaRPr lang="fr-FR" sz="2000" dirty="0" smtClean="0">
              <a:sym typeface="Symbol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7200" y="999053"/>
            <a:ext cx="228600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81000" y="1371600"/>
            <a:ext cx="3652347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fr-FR" sz="2400" b="1" baseline="-25000" dirty="0" smtClean="0">
                <a:solidFill>
                  <a:prstClr val="black"/>
                </a:solidFill>
                <a:sym typeface="Symbol"/>
              </a:rPr>
              <a:t>LU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~  Im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1n</a:t>
            </a:r>
            <a:r>
              <a:rPr lang="fr-FR" sz="28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0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  </a:t>
            </a:r>
            <a:r>
              <a:rPr lang="fr-FR" sz="20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- </a:t>
            </a:r>
            <a:r>
              <a:rPr lang="fr-FR" sz="20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2n</a:t>
            </a:r>
            <a:r>
              <a:rPr lang="fr-FR" sz="28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400" b="1" i="1" dirty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372100" y="914400"/>
            <a:ext cx="228600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838200"/>
            <a:ext cx="3158237" cy="25545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0000CC"/>
                </a:solidFill>
              </a:rPr>
              <a:t>e </a:t>
            </a:r>
            <a:r>
              <a:rPr lang="fr-FR" sz="2800" b="1" dirty="0" smtClean="0">
                <a:solidFill>
                  <a:srgbClr val="0000CC"/>
                </a:solidFill>
              </a:rPr>
              <a:t>p </a:t>
            </a:r>
            <a:r>
              <a:rPr lang="fr-FR" sz="2800" b="1" dirty="0">
                <a:solidFill>
                  <a:srgbClr val="0000CC"/>
                </a:solidFill>
                <a:sym typeface="Wingdings" panose="05000000000000000000" pitchFamily="2" charset="2"/>
              </a:rPr>
              <a:t> e </a:t>
            </a:r>
            <a:r>
              <a:rPr lang="fr-FR" sz="28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p </a:t>
            </a:r>
            <a:r>
              <a:rPr lang="fr-FR" sz="2800" b="1" dirty="0" smtClean="0">
                <a:solidFill>
                  <a:srgbClr val="0000CC"/>
                </a:solidFill>
                <a:sym typeface="Symbol"/>
              </a:rPr>
              <a:t>   </a:t>
            </a:r>
            <a:r>
              <a:rPr lang="fr-FR" dirty="0" smtClean="0">
                <a:sym typeface="Symbol"/>
              </a:rPr>
              <a:t>E12-12-010</a:t>
            </a:r>
          </a:p>
          <a:p>
            <a:pPr lvl="0"/>
            <a:endParaRPr lang="fr-FR" dirty="0">
              <a:sym typeface="Symbol"/>
            </a:endParaRPr>
          </a:p>
          <a:p>
            <a:pPr lvl="0"/>
            <a:endParaRPr lang="fr-FR" dirty="0" smtClean="0">
              <a:sym typeface="Symbol"/>
            </a:endParaRPr>
          </a:p>
          <a:p>
            <a:pPr lvl="0"/>
            <a:endParaRPr lang="fr-FR" dirty="0">
              <a:sym typeface="Symbol"/>
            </a:endParaRPr>
          </a:p>
          <a:p>
            <a:pPr lvl="0"/>
            <a:endParaRPr lang="fr-FR" dirty="0" smtClean="0">
              <a:sym typeface="Symbol"/>
            </a:endParaRPr>
          </a:p>
          <a:p>
            <a:pPr lvl="0"/>
            <a:r>
              <a:rPr lang="fr-FR" sz="2000" dirty="0" err="1" smtClean="0">
                <a:solidFill>
                  <a:prstClr val="black"/>
                </a:solidFill>
                <a:sym typeface="Symbol"/>
              </a:rPr>
              <a:t>With</a:t>
            </a:r>
            <a:r>
              <a:rPr lang="fr-FR" sz="2000" dirty="0" smtClean="0">
                <a:solidFill>
                  <a:prstClr val="black"/>
                </a:solidFill>
                <a:sym typeface="Symbol"/>
              </a:rPr>
              <a:t> the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HD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ice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target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0"/>
            <a:r>
              <a:rPr lang="fr-FR" sz="20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dirty="0" err="1" smtClean="0">
                <a:solidFill>
                  <a:prstClr val="black"/>
                </a:solidFill>
                <a:sym typeface="Symbol"/>
              </a:rPr>
              <a:t>transv</a:t>
            </a:r>
            <a:r>
              <a:rPr lang="fr-FR" sz="2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sym typeface="Symbol"/>
              </a:rPr>
              <a:t>pol</a:t>
            </a:r>
            <a:r>
              <a:rPr lang="fr-FR" sz="2000" dirty="0" smtClean="0">
                <a:solidFill>
                  <a:prstClr val="black"/>
                </a:solidFill>
                <a:sym typeface="Symbol"/>
              </a:rPr>
              <a:t> =60% H )</a:t>
            </a:r>
          </a:p>
          <a:p>
            <a:pPr lvl="0"/>
            <a:r>
              <a:rPr lang="fr-FR" sz="2000" dirty="0" smtClean="0">
                <a:solidFill>
                  <a:prstClr val="black"/>
                </a:solidFill>
                <a:sym typeface="Symbol"/>
              </a:rPr>
              <a:t>         + CLAS12  </a:t>
            </a:r>
            <a:endParaRPr lang="fr-FR" sz="2000" dirty="0">
              <a:solidFill>
                <a:prstClr val="black"/>
              </a:solidFill>
              <a:sym typeface="Symbol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905500" y="838200"/>
            <a:ext cx="0" cy="26161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19600" y="1371600"/>
            <a:ext cx="4623253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</a:t>
            </a:r>
            <a:r>
              <a:rPr lang="fr-FR" sz="2400" b="1" baseline="-25000" dirty="0" smtClean="0">
                <a:solidFill>
                  <a:prstClr val="black"/>
                </a:solidFill>
                <a:sym typeface="Symbol"/>
              </a:rPr>
              <a:t>UT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sin(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- s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) cos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 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  </a:t>
            </a:r>
            <a:r>
              <a:rPr lang="fr-FR" sz="2400" b="1" dirty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Im (</a:t>
            </a:r>
            <a:r>
              <a:rPr lang="fr-FR" sz="24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 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4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</a:p>
          <a:p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</a:t>
            </a:r>
            <a:r>
              <a:rPr lang="fr-FR" sz="2400" b="1" baseline="-25000" dirty="0" smtClean="0">
                <a:solidFill>
                  <a:prstClr val="black"/>
                </a:solidFill>
                <a:sym typeface="Symbol"/>
              </a:rPr>
              <a:t>LT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sin(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- s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) cos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 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  </a:t>
            </a:r>
            <a:r>
              <a:rPr lang="fr-FR" sz="2400" b="1" dirty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 err="1" smtClean="0">
                <a:solidFill>
                  <a:prstClr val="black"/>
                </a:solidFill>
                <a:sym typeface="Symbol"/>
              </a:rPr>
              <a:t>Re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4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 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4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endParaRPr lang="fr-FR" sz="2400" b="1" dirty="0">
              <a:solidFill>
                <a:prstClr val="black"/>
              </a:solidFill>
              <a:latin typeface="Comic Sans MS" panose="030F0702030302020204" pitchFamily="66" charset="0"/>
              <a:sym typeface="Symbol" pitchFamily="18" charset="2"/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4862224" y="3276600"/>
            <a:ext cx="3959679" cy="3508718"/>
            <a:chOff x="3289905" y="940039"/>
            <a:chExt cx="5866190" cy="5191611"/>
          </a:xfrm>
        </p:grpSpPr>
        <p:sp>
          <p:nvSpPr>
            <p:cNvPr id="15" name="TextBox 5"/>
            <p:cNvSpPr txBox="1"/>
            <p:nvPr/>
          </p:nvSpPr>
          <p:spPr>
            <a:xfrm>
              <a:off x="7698936" y="1457958"/>
              <a:ext cx="494046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DC 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R3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R2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4" descr="clas1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905" y="940039"/>
              <a:ext cx="5866190" cy="5191611"/>
            </a:xfrm>
            <a:prstGeom prst="rect">
              <a:avLst/>
            </a:prstGeom>
          </p:spPr>
        </p:pic>
        <p:sp>
          <p:nvSpPr>
            <p:cNvPr id="16" name="TextBox 12"/>
            <p:cNvSpPr txBox="1"/>
            <p:nvPr/>
          </p:nvSpPr>
          <p:spPr>
            <a:xfrm>
              <a:off x="3884098" y="2590800"/>
              <a:ext cx="45930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dirty="0" smtClean="0"/>
                <a:t> </a:t>
              </a: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5437126" y="5691295"/>
              <a:ext cx="668260" cy="307777"/>
            </a:xfrm>
            <a:prstGeom prst="rect">
              <a:avLst/>
            </a:prstGeom>
            <a:gradFill>
              <a:gsLst>
                <a:gs pos="0">
                  <a:srgbClr val="E4C535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Torus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6779698" y="1324913"/>
              <a:ext cx="653144" cy="307777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FTOF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3798568" y="5006058"/>
              <a:ext cx="697232" cy="30777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PCAL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7965033" y="3465770"/>
              <a:ext cx="680704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HTCC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8037603" y="5146436"/>
              <a:ext cx="881973" cy="307777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Solenoid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9"/>
            <p:cNvGrpSpPr/>
            <p:nvPr/>
          </p:nvGrpSpPr>
          <p:grpSpPr>
            <a:xfrm>
              <a:off x="5228214" y="2897009"/>
              <a:ext cx="755479" cy="568761"/>
              <a:chOff x="7937280" y="1625006"/>
              <a:chExt cx="1510957" cy="568761"/>
            </a:xfrm>
          </p:grpSpPr>
          <p:sp>
            <p:nvSpPr>
              <p:cNvPr id="26" name="10-Point Star 20"/>
              <p:cNvSpPr/>
              <p:nvPr/>
            </p:nvSpPr>
            <p:spPr>
              <a:xfrm>
                <a:off x="7937280" y="1625006"/>
                <a:ext cx="1510957" cy="568761"/>
              </a:xfrm>
              <a:prstGeom prst="star10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999806" y="1744880"/>
                <a:ext cx="133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RICH</a:t>
                </a:r>
                <a:endPara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27"/>
            <p:cNvGrpSpPr/>
            <p:nvPr/>
          </p:nvGrpSpPr>
          <p:grpSpPr>
            <a:xfrm>
              <a:off x="7063350" y="4336961"/>
              <a:ext cx="783392" cy="568761"/>
              <a:chOff x="7937280" y="1625006"/>
              <a:chExt cx="1566783" cy="568761"/>
            </a:xfrm>
          </p:grpSpPr>
          <p:sp>
            <p:nvSpPr>
              <p:cNvPr id="24" name="10-Point Star 28"/>
              <p:cNvSpPr/>
              <p:nvPr/>
            </p:nvSpPr>
            <p:spPr>
              <a:xfrm>
                <a:off x="7937280" y="1625006"/>
                <a:ext cx="1510957" cy="568761"/>
              </a:xfrm>
              <a:prstGeom prst="star10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25" name="TextBox 29"/>
              <p:cNvSpPr txBox="1"/>
              <p:nvPr/>
            </p:nvSpPr>
            <p:spPr>
              <a:xfrm>
                <a:off x="7999806" y="1744880"/>
                <a:ext cx="15042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HD-Ice</a:t>
                </a:r>
                <a:endPara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" name="ZoneTexte 27"/>
          <p:cNvSpPr txBox="1"/>
          <p:nvPr/>
        </p:nvSpPr>
        <p:spPr>
          <a:xfrm rot="20282390">
            <a:off x="1345442" y="3357957"/>
            <a:ext cx="6003567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rgbClr val="DC0528"/>
                </a:solidFill>
                <a:latin typeface="Algerian" panose="04020705040A02060702" pitchFamily="82" charset="0"/>
              </a:rPr>
              <a:t>Selected</a:t>
            </a:r>
            <a:r>
              <a:rPr lang="fr-FR" sz="3200" dirty="0" smtClean="0">
                <a:solidFill>
                  <a:srgbClr val="DC0528"/>
                </a:solidFill>
                <a:latin typeface="Algerian" panose="04020705040A02060702" pitchFamily="82" charset="0"/>
              </a:rPr>
              <a:t> in the</a:t>
            </a:r>
          </a:p>
          <a:p>
            <a:r>
              <a:rPr lang="fr-FR" sz="3200" dirty="0" smtClean="0">
                <a:solidFill>
                  <a:srgbClr val="DC0528"/>
                </a:solidFill>
                <a:latin typeface="Algerian" panose="04020705040A02060702" pitchFamily="82" charset="0"/>
              </a:rPr>
              <a:t> «High Impact » </a:t>
            </a:r>
            <a:r>
              <a:rPr lang="fr-FR" sz="3200" dirty="0" err="1" smtClean="0">
                <a:solidFill>
                  <a:srgbClr val="DC0528"/>
                </a:solidFill>
                <a:latin typeface="Algerian" panose="04020705040A02060702" pitchFamily="82" charset="0"/>
              </a:rPr>
              <a:t>experiments</a:t>
            </a:r>
            <a:r>
              <a:rPr lang="fr-FR" sz="3200" dirty="0" smtClean="0">
                <a:solidFill>
                  <a:srgbClr val="DC0528"/>
                </a:solidFill>
              </a:rPr>
              <a:t> </a:t>
            </a:r>
            <a:endParaRPr lang="fr-FR" sz="3200" dirty="0">
              <a:solidFill>
                <a:srgbClr val="DC0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5792"/>
            <a:ext cx="5067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47928" y="1932678"/>
            <a:ext cx="3237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4D4D4D"/>
                </a:solidFill>
                <a:sym typeface="Symbol" pitchFamily="18" charset="2"/>
              </a:rPr>
              <a:t>A</a:t>
            </a:r>
            <a:r>
              <a:rPr lang="fr-FR" sz="3200" b="1" baseline="-25000" dirty="0" smtClean="0">
                <a:solidFill>
                  <a:srgbClr val="4D4D4D"/>
                </a:solidFill>
                <a:sym typeface="Symbol" pitchFamily="18" charset="2"/>
              </a:rPr>
              <a:t>UT</a:t>
            </a:r>
            <a:r>
              <a:rPr lang="fr-FR" sz="3200" b="1" dirty="0" smtClean="0">
                <a:solidFill>
                  <a:srgbClr val="4D4D4D"/>
                </a:solidFill>
                <a:sym typeface="Symbol" pitchFamily="18" charset="2"/>
              </a:rPr>
              <a:t>        </a:t>
            </a:r>
            <a:r>
              <a:rPr lang="fr-FR" sz="2800" b="1" dirty="0" smtClean="0">
                <a:solidFill>
                  <a:srgbClr val="4D4D4D"/>
                </a:solidFill>
                <a:sym typeface="Symbol"/>
              </a:rPr>
              <a:t>  </a:t>
            </a:r>
            <a:r>
              <a:rPr lang="fr-FR" sz="2800" b="1" dirty="0" smtClean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Im( 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 baseline="30000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*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 H</a:t>
            </a:r>
            <a:r>
              <a:rPr lang="fr-FR" sz="2800" b="1" dirty="0" smtClean="0">
                <a:latin typeface="Monotype Corsiva" pitchFamily="66" charset="0"/>
                <a:sym typeface="Symbol" pitchFamily="18" charset="2"/>
              </a:rPr>
              <a:t> )</a:t>
            </a:r>
            <a:endParaRPr lang="fr-FR" sz="2800" baseline="30000" dirty="0"/>
          </a:p>
        </p:txBody>
      </p:sp>
      <p:sp>
        <p:nvSpPr>
          <p:cNvPr id="5" name="ZoneTexte 4"/>
          <p:cNvSpPr txBox="1"/>
          <p:nvPr/>
        </p:nvSpPr>
        <p:spPr>
          <a:xfrm>
            <a:off x="5200328" y="177579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sin(</a:t>
            </a:r>
            <a:r>
              <a:rPr lang="fr-FR" sz="2000" b="1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 </a:t>
            </a:r>
            <a:r>
              <a:rPr lang="fr-FR" sz="2000" b="1" dirty="0" smtClean="0">
                <a:solidFill>
                  <a:srgbClr val="0070C0"/>
                </a:solidFill>
                <a:sym typeface="Symbol"/>
              </a:rPr>
              <a:t>- </a:t>
            </a:r>
            <a:r>
              <a:rPr lang="fr-FR" sz="2000" b="1" baseline="-25000" dirty="0" smtClean="0">
                <a:solidFill>
                  <a:srgbClr val="0070C0"/>
                </a:solidFill>
                <a:sym typeface="Symbol"/>
              </a:rPr>
              <a:t>S</a:t>
            </a:r>
            <a:r>
              <a:rPr lang="fr-FR" sz="2000" b="1" dirty="0" smtClean="0">
                <a:solidFill>
                  <a:srgbClr val="0070C0"/>
                </a:solidFill>
                <a:sym typeface="Symbol"/>
              </a:rPr>
              <a:t>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752528" y="2301265"/>
            <a:ext cx="10668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3" y="1711900"/>
            <a:ext cx="420052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1816" y="931367"/>
            <a:ext cx="3732112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p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’  + 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fr-FR" sz="2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détecté</a:t>
            </a:r>
            <a:endParaRPr lang="fr-FR" sz="24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3"/>
              </a:rPr>
              <a:t>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fr-FR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fr-FR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16632"/>
            <a:ext cx="74388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sym typeface="Symbol"/>
              </a:rPr>
              <a:t>exclusive 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</a:t>
            </a:r>
            <a:r>
              <a:rPr lang="fr-FR" sz="2800" b="1" baseline="30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2800" b="1" dirty="0">
                <a:solidFill>
                  <a:schemeClr val="bg1"/>
                </a:solidFill>
                <a:sym typeface="Symbol"/>
              </a:rPr>
              <a:t>production </a:t>
            </a:r>
            <a:r>
              <a:rPr lang="fr-FR" sz="2800" b="1" dirty="0" err="1" smtClean="0">
                <a:solidFill>
                  <a:schemeClr val="bg1"/>
                </a:solidFill>
                <a:sym typeface="Symbol"/>
              </a:rPr>
              <a:t>with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sym typeface="Symbol"/>
              </a:rPr>
              <a:t>Transv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. Polar. Target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158750" y="836712"/>
            <a:ext cx="506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COMPASS </a:t>
            </a:r>
            <a:r>
              <a:rPr lang="fr-FR" dirty="0" smtClean="0"/>
              <a:t>2007-2010,with </a:t>
            </a:r>
            <a:r>
              <a:rPr lang="fr-FR" dirty="0" err="1" smtClean="0"/>
              <a:t>transv</a:t>
            </a:r>
            <a:r>
              <a:rPr lang="fr-FR" dirty="0" smtClean="0"/>
              <a:t>. polar. NH3 </a:t>
            </a:r>
            <a:r>
              <a:rPr lang="fr-FR" dirty="0" err="1" smtClean="0"/>
              <a:t>target</a:t>
            </a:r>
            <a:r>
              <a:rPr lang="fr-FR" dirty="0" smtClean="0"/>
              <a:t>, </a:t>
            </a:r>
          </a:p>
          <a:p>
            <a:r>
              <a:rPr lang="fr-FR" dirty="0" smtClean="0"/>
              <a:t>                                     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recoil</a:t>
            </a:r>
            <a:r>
              <a:rPr lang="fr-FR" dirty="0" smtClean="0"/>
              <a:t> detector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20072" y="2514600"/>
            <a:ext cx="385928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fr-FR" sz="2000" b="1" kern="0" dirty="0">
                <a:solidFill>
                  <a:sysClr val="windowText" lastClr="000000"/>
                </a:solidFill>
              </a:rPr>
              <a:t>E</a:t>
            </a:r>
            <a:r>
              <a:rPr lang="el-GR" sz="2000" b="1" kern="0" dirty="0">
                <a:solidFill>
                  <a:srgbClr val="FF0000"/>
                </a:solidFill>
              </a:rPr>
              <a:t>ρ</a:t>
            </a:r>
            <a:r>
              <a:rPr lang="fr-FR" sz="2000" b="1" kern="0" baseline="30000" dirty="0">
                <a:solidFill>
                  <a:srgbClr val="FF0000"/>
                </a:solidFill>
              </a:rPr>
              <a:t>0</a:t>
            </a:r>
            <a:r>
              <a:rPr lang="fr-FR" sz="2000" b="1" kern="0" baseline="30000" dirty="0">
                <a:solidFill>
                  <a:srgbClr val="A50021"/>
                </a:solidFill>
              </a:rPr>
              <a:t> </a:t>
            </a:r>
            <a:r>
              <a:rPr lang="fr-FR" sz="2000" b="1" kern="0" dirty="0">
                <a:solidFill>
                  <a:sysClr val="windowText" lastClr="000000"/>
                </a:solidFill>
                <a:sym typeface="Symbol"/>
              </a:rPr>
              <a:t></a:t>
            </a:r>
            <a:r>
              <a:rPr lang="fr-FR" sz="2000" b="1" kern="0" dirty="0">
                <a:solidFill>
                  <a:sysClr val="windowText" lastClr="000000"/>
                </a:solidFill>
              </a:rPr>
              <a:t> </a:t>
            </a:r>
            <a:r>
              <a:rPr lang="fr-FR" sz="2000" b="1" kern="0" dirty="0">
                <a:solidFill>
                  <a:sysClr val="windowText" lastClr="000000"/>
                </a:solidFill>
                <a:sym typeface="Symbol" pitchFamily="18" charset="2"/>
              </a:rPr>
              <a:t>2/3 </a:t>
            </a:r>
            <a:r>
              <a:rPr lang="fr-FR" sz="2000" b="1" kern="0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fr-FR" sz="2000" b="1" kern="0" baseline="30000" dirty="0">
                <a:solidFill>
                  <a:srgbClr val="0000FF"/>
                </a:solidFill>
                <a:sym typeface="Symbol" pitchFamily="18" charset="2"/>
              </a:rPr>
              <a:t>u</a:t>
            </a:r>
            <a:r>
              <a:rPr lang="fr-FR" sz="2000" b="1" kern="0" dirty="0">
                <a:solidFill>
                  <a:sysClr val="windowText" lastClr="000000"/>
                </a:solidFill>
                <a:sym typeface="Symbol" pitchFamily="18" charset="2"/>
              </a:rPr>
              <a:t> + 1/3 </a:t>
            </a:r>
            <a:r>
              <a:rPr lang="fr-FR" sz="2000" b="1" kern="0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fr-FR" sz="2000" b="1" kern="0" baseline="300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fr-FR" sz="2000" b="1" kern="0" dirty="0">
                <a:solidFill>
                  <a:sysClr val="windowText" lastClr="000000"/>
                </a:solidFill>
                <a:sym typeface="Symbol" pitchFamily="18" charset="2"/>
              </a:rPr>
              <a:t> + 3/8 </a:t>
            </a:r>
            <a:r>
              <a:rPr lang="fr-FR" sz="2000" b="1" kern="0" dirty="0" err="1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fr-FR" sz="2000" b="1" kern="0" baseline="30000" dirty="0" err="1">
                <a:solidFill>
                  <a:srgbClr val="0000FF"/>
                </a:solidFill>
                <a:sym typeface="Symbol" pitchFamily="18" charset="2"/>
              </a:rPr>
              <a:t>g</a:t>
            </a:r>
            <a:endParaRPr lang="fr-FR" sz="2000" b="1" kern="0" dirty="0">
              <a:solidFill>
                <a:sysClr val="windowText" lastClr="000000"/>
              </a:solidFill>
              <a:sym typeface="Symbol" pitchFamily="18" charset="2"/>
            </a:endParaRPr>
          </a:p>
          <a:p>
            <a:r>
              <a:rPr lang="fr-FR" sz="2000" dirty="0" err="1" smtClean="0"/>
              <a:t>Cancellation</a:t>
            </a:r>
            <a:r>
              <a:rPr lang="fr-FR" sz="2000" dirty="0" smtClean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smtClean="0"/>
              <a:t>gluon </a:t>
            </a:r>
            <a:r>
              <a:rPr lang="fr-FR" sz="2000" dirty="0"/>
              <a:t>and </a:t>
            </a:r>
            <a:r>
              <a:rPr lang="fr-FR" sz="2000" dirty="0" err="1"/>
              <a:t>sea</a:t>
            </a:r>
            <a:r>
              <a:rPr lang="fr-FR" sz="2000" dirty="0"/>
              <a:t> </a:t>
            </a:r>
            <a:r>
              <a:rPr lang="fr-FR" sz="2000" dirty="0" smtClean="0"/>
              <a:t>contributions and </a:t>
            </a:r>
            <a:r>
              <a:rPr lang="fr-FR" sz="2000" b="1" kern="0" dirty="0" smtClean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fr-FR" sz="2000" b="1" kern="0" baseline="30000" dirty="0" smtClean="0">
                <a:solidFill>
                  <a:srgbClr val="0000FF"/>
                </a:solidFill>
                <a:sym typeface="Symbol" pitchFamily="18" charset="2"/>
              </a:rPr>
              <a:t>u val</a:t>
            </a:r>
            <a:r>
              <a:rPr lang="fr-FR" sz="2000" b="1" kern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2000" b="1" kern="0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fr-FR" sz="2000" b="1" kern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2000" b="1" kern="0" dirty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fr-FR" sz="2000" b="1" kern="0" dirty="0" smtClean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fr-FR" sz="2000" b="1" kern="0" baseline="30000" dirty="0" smtClean="0">
                <a:solidFill>
                  <a:srgbClr val="0000FF"/>
                </a:solidFill>
                <a:sym typeface="Symbol" pitchFamily="18" charset="2"/>
              </a:rPr>
              <a:t>d val</a:t>
            </a:r>
            <a:r>
              <a:rPr lang="en-GB" sz="20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fr-FR" sz="20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5136151" y="4366592"/>
            <a:ext cx="33836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sym typeface="Symbol"/>
              </a:rPr>
              <a:t>     </a:t>
            </a:r>
            <a:r>
              <a:rPr lang="fr-FR" dirty="0">
                <a:sym typeface="Symbol"/>
              </a:rPr>
              <a:t>p</a:t>
            </a:r>
            <a:r>
              <a:rPr lang="fr-FR" dirty="0" smtClean="0">
                <a:sym typeface="Symbol"/>
              </a:rPr>
              <a:t>roduction </a:t>
            </a:r>
            <a:r>
              <a:rPr lang="fr-FR" dirty="0" err="1" smtClean="0">
                <a:sym typeface="Symbol"/>
              </a:rPr>
              <a:t>very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interesting</a:t>
            </a:r>
            <a:endParaRPr lang="fr-FR" dirty="0">
              <a:sym typeface="Symbol"/>
            </a:endParaRPr>
          </a:p>
          <a:p>
            <a:endParaRPr lang="fr-FR" sz="400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                 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analysis</a:t>
            </a:r>
            <a:r>
              <a:rPr lang="fr-FR" dirty="0" smtClean="0">
                <a:solidFill>
                  <a:srgbClr val="0000CC"/>
                </a:solidFill>
                <a:sym typeface="Symbol"/>
              </a:rPr>
              <a:t> on 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going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95800" y="3581400"/>
            <a:ext cx="468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              </a:t>
            </a:r>
            <a:r>
              <a:rPr lang="fr-FR" dirty="0" smtClean="0">
                <a:solidFill>
                  <a:srgbClr val="0000CC"/>
                </a:solidFill>
              </a:rPr>
              <a:t>     </a:t>
            </a:r>
            <a:r>
              <a:rPr lang="fr-FR" dirty="0" smtClean="0">
                <a:solidFill>
                  <a:srgbClr val="0000CC"/>
                </a:solidFill>
              </a:rPr>
              <a:t>COMPASS</a:t>
            </a:r>
            <a:r>
              <a:rPr lang="fr-FR" i="1" dirty="0" smtClean="0">
                <a:solidFill>
                  <a:srgbClr val="0000CC"/>
                </a:solidFill>
              </a:rPr>
              <a:t>, </a:t>
            </a:r>
            <a:r>
              <a:rPr lang="fr-FR" dirty="0" smtClean="0">
                <a:solidFill>
                  <a:srgbClr val="0000CC"/>
                </a:solidFill>
              </a:rPr>
              <a:t>NPB865 (2012) </a:t>
            </a:r>
            <a:r>
              <a:rPr lang="fr-FR" dirty="0" smtClean="0">
                <a:solidFill>
                  <a:srgbClr val="0000CC"/>
                </a:solidFill>
              </a:rPr>
              <a:t>1-20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               </a:t>
            </a:r>
            <a:r>
              <a:rPr lang="fr-FR" i="1" dirty="0" smtClean="0">
                <a:solidFill>
                  <a:srgbClr val="0000CC"/>
                </a:solidFill>
              </a:rPr>
              <a:t>(</a:t>
            </a:r>
            <a:r>
              <a:rPr lang="fr-FR" i="1" dirty="0" err="1" smtClean="0">
                <a:solidFill>
                  <a:srgbClr val="0000CC"/>
                </a:solidFill>
              </a:rPr>
              <a:t>similar</a:t>
            </a:r>
            <a:r>
              <a:rPr lang="fr-FR" i="1" dirty="0" smtClean="0">
                <a:solidFill>
                  <a:srgbClr val="0000CC"/>
                </a:solidFill>
              </a:rPr>
              <a:t> </a:t>
            </a:r>
            <a:r>
              <a:rPr lang="fr-FR" i="1" dirty="0" err="1" smtClean="0">
                <a:solidFill>
                  <a:srgbClr val="0000CC"/>
                </a:solidFill>
              </a:rPr>
              <a:t>res</a:t>
            </a:r>
            <a:r>
              <a:rPr lang="fr-FR" i="1" dirty="0" smtClean="0">
                <a:solidFill>
                  <a:srgbClr val="0000CC"/>
                </a:solidFill>
              </a:rPr>
              <a:t> HERMES PLB679(2000) 100)</a:t>
            </a:r>
            <a:endParaRPr lang="fr-FR" i="1" dirty="0">
              <a:solidFill>
                <a:srgbClr val="0000CC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09600" y="4648200"/>
            <a:ext cx="43874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81800" y="3143247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               T</a:t>
            </a:r>
            <a:r>
              <a:rPr lang="fr-FR" sz="2000" b="1" dirty="0" smtClean="0">
                <a:solidFill>
                  <a:srgbClr val="FF0000"/>
                </a:solidFill>
              </a:rPr>
              <a:t>   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5792"/>
            <a:ext cx="5067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47928" y="1932678"/>
            <a:ext cx="3237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4D4D4D"/>
                </a:solidFill>
                <a:sym typeface="Symbol" pitchFamily="18" charset="2"/>
              </a:rPr>
              <a:t>A</a:t>
            </a:r>
            <a:r>
              <a:rPr lang="fr-FR" sz="3200" b="1" baseline="-25000" dirty="0" smtClean="0">
                <a:solidFill>
                  <a:srgbClr val="4D4D4D"/>
                </a:solidFill>
                <a:sym typeface="Symbol" pitchFamily="18" charset="2"/>
              </a:rPr>
              <a:t>UT</a:t>
            </a:r>
            <a:r>
              <a:rPr lang="fr-FR" sz="3200" b="1" dirty="0" smtClean="0">
                <a:solidFill>
                  <a:srgbClr val="4D4D4D"/>
                </a:solidFill>
                <a:sym typeface="Symbol" pitchFamily="18" charset="2"/>
              </a:rPr>
              <a:t>        </a:t>
            </a:r>
            <a:r>
              <a:rPr lang="fr-FR" sz="2800" b="1" dirty="0" smtClean="0">
                <a:solidFill>
                  <a:srgbClr val="4D4D4D"/>
                </a:solidFill>
                <a:sym typeface="Symbol"/>
              </a:rPr>
              <a:t>  </a:t>
            </a:r>
            <a:r>
              <a:rPr lang="fr-FR" sz="2800" b="1" dirty="0" smtClean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Im( 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 baseline="30000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*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 H</a:t>
            </a:r>
            <a:r>
              <a:rPr lang="fr-FR" sz="2800" b="1" dirty="0" smtClean="0">
                <a:latin typeface="Monotype Corsiva" pitchFamily="66" charset="0"/>
                <a:sym typeface="Symbol" pitchFamily="18" charset="2"/>
              </a:rPr>
              <a:t> )</a:t>
            </a:r>
            <a:endParaRPr lang="fr-FR" sz="2800" baseline="30000" dirty="0"/>
          </a:p>
        </p:txBody>
      </p:sp>
      <p:sp>
        <p:nvSpPr>
          <p:cNvPr id="5" name="ZoneTexte 4"/>
          <p:cNvSpPr txBox="1"/>
          <p:nvPr/>
        </p:nvSpPr>
        <p:spPr>
          <a:xfrm>
            <a:off x="5200328" y="177579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sin(</a:t>
            </a:r>
            <a:r>
              <a:rPr lang="fr-FR" sz="2000" b="1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 </a:t>
            </a:r>
            <a:r>
              <a:rPr lang="fr-FR" sz="2000" b="1" dirty="0" smtClean="0">
                <a:solidFill>
                  <a:srgbClr val="0070C0"/>
                </a:solidFill>
                <a:sym typeface="Symbol"/>
              </a:rPr>
              <a:t>- </a:t>
            </a:r>
            <a:r>
              <a:rPr lang="fr-FR" sz="2000" b="1" baseline="-25000" dirty="0" smtClean="0">
                <a:solidFill>
                  <a:srgbClr val="0070C0"/>
                </a:solidFill>
                <a:sym typeface="Symbol"/>
              </a:rPr>
              <a:t>S</a:t>
            </a:r>
            <a:r>
              <a:rPr lang="fr-FR" sz="2000" b="1" dirty="0" smtClean="0">
                <a:solidFill>
                  <a:srgbClr val="0070C0"/>
                </a:solidFill>
                <a:sym typeface="Symbol"/>
              </a:rPr>
              <a:t>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95528" y="4105727"/>
            <a:ext cx="415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4D4D4D"/>
                </a:solidFill>
                <a:sym typeface="Symbol" pitchFamily="18" charset="2"/>
              </a:rPr>
              <a:t>A</a:t>
            </a:r>
            <a:r>
              <a:rPr lang="fr-FR" sz="3200" b="1" baseline="-25000" dirty="0" smtClean="0">
                <a:solidFill>
                  <a:srgbClr val="4D4D4D"/>
                </a:solidFill>
                <a:sym typeface="Symbol" pitchFamily="18" charset="2"/>
              </a:rPr>
              <a:t>UT</a:t>
            </a:r>
            <a:r>
              <a:rPr lang="fr-FR" sz="2800" b="1" dirty="0" smtClean="0">
                <a:solidFill>
                  <a:srgbClr val="4D4D4D"/>
                </a:solidFill>
                <a:sym typeface="Symbol" pitchFamily="18" charset="2"/>
              </a:rPr>
              <a:t>       </a:t>
            </a:r>
            <a:r>
              <a:rPr lang="fr-FR" sz="2800" b="1" dirty="0" smtClean="0">
                <a:solidFill>
                  <a:srgbClr val="4D4D4D"/>
                </a:solidFill>
                <a:sym typeface="Symbol"/>
              </a:rPr>
              <a:t> </a:t>
            </a:r>
            <a:r>
              <a:rPr lang="fr-FR" sz="2800" b="1" dirty="0" smtClean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Im( </a:t>
            </a:r>
            <a:r>
              <a:rPr lang="fr-FR" sz="2800" b="1" dirty="0" smtClean="0">
                <a:solidFill>
                  <a:srgbClr val="00B050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 baseline="30000" dirty="0" smtClean="0">
                <a:solidFill>
                  <a:srgbClr val="00B050"/>
                </a:solidFill>
                <a:latin typeface="Monotype Corsiva" pitchFamily="66" charset="0"/>
                <a:sym typeface="Symbol" pitchFamily="18" charset="2"/>
              </a:rPr>
              <a:t>* </a:t>
            </a:r>
            <a:r>
              <a:rPr lang="fr-FR" sz="2800" b="1" dirty="0" smtClean="0">
                <a:solidFill>
                  <a:srgbClr val="00B050"/>
                </a:solidFill>
                <a:latin typeface="Monotype Corsiva" pitchFamily="66" charset="0"/>
                <a:sym typeface="Symbol" pitchFamily="18" charset="2"/>
              </a:rPr>
              <a:t>E   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-  H</a:t>
            </a:r>
            <a:r>
              <a:rPr lang="fr-FR" sz="2800" b="1" dirty="0" smtClean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*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800" b="1" dirty="0" smtClean="0">
                <a:latin typeface="Monotype Corsiva" pitchFamily="66" charset="0"/>
                <a:sym typeface="Symbol" pitchFamily="18" charset="2"/>
              </a:rPr>
              <a:t>)</a:t>
            </a:r>
            <a:endParaRPr lang="fr-FR" sz="2800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5329104" y="389034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sin(</a:t>
            </a:r>
            <a:r>
              <a:rPr lang="fr-FR" sz="2400" b="1" dirty="0" smtClean="0">
                <a:solidFill>
                  <a:srgbClr val="0070C0"/>
                </a:solidFill>
                <a:sym typeface="Symbol"/>
              </a:rPr>
              <a:t></a:t>
            </a:r>
            <a:r>
              <a:rPr lang="fr-FR" sz="2400" b="1" baseline="-25000" dirty="0" smtClean="0">
                <a:solidFill>
                  <a:srgbClr val="0070C0"/>
                </a:solidFill>
                <a:sym typeface="Symbol"/>
              </a:rPr>
              <a:t>S</a:t>
            </a:r>
            <a:r>
              <a:rPr lang="fr-FR" sz="2400" b="1" dirty="0" smtClean="0">
                <a:solidFill>
                  <a:srgbClr val="0070C0"/>
                </a:solidFill>
                <a:sym typeface="Symbol"/>
              </a:rPr>
              <a:t>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328" y="429039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</a:rPr>
              <a:t>                  </a:t>
            </a:r>
            <a:r>
              <a:rPr lang="fr-FR" sz="2000" b="1" dirty="0" err="1" smtClean="0">
                <a:solidFill>
                  <a:srgbClr val="FF0000"/>
                </a:solidFill>
              </a:rPr>
              <a:t>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752528" y="2301265"/>
            <a:ext cx="10668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486328" y="4290392"/>
            <a:ext cx="1686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752528" y="4442792"/>
            <a:ext cx="1066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410200" y="5257800"/>
            <a:ext cx="351570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400" b="1" i="1" dirty="0" smtClean="0">
                <a:solidFill>
                  <a:srgbClr val="FF0000"/>
                </a:solidFill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T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should</a:t>
            </a:r>
            <a:r>
              <a:rPr lang="fr-FR" sz="2400" b="1" dirty="0" smtClean="0">
                <a:solidFill>
                  <a:srgbClr val="FF0000"/>
                </a:solidFill>
              </a:rPr>
              <a:t> not </a:t>
            </a:r>
            <a:r>
              <a:rPr lang="fr-FR" sz="2400" b="1" dirty="0" err="1" smtClean="0">
                <a:solidFill>
                  <a:srgbClr val="FF0000"/>
                </a:solidFill>
              </a:rPr>
              <a:t>be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small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51107" y="2132856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lgerian" pitchFamily="82" charset="0"/>
              </a:rPr>
              <a:t>NEW RESULTS</a:t>
            </a:r>
          </a:p>
          <a:p>
            <a:endParaRPr lang="fr-FR" dirty="0">
              <a:latin typeface="Algerian" pitchFamily="82" charset="0"/>
            </a:endParaRPr>
          </a:p>
          <a:p>
            <a:endParaRPr lang="fr-FR" dirty="0">
              <a:latin typeface="Algerian" pitchFamily="82" charset="0"/>
            </a:endParaRPr>
          </a:p>
        </p:txBody>
      </p:sp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3" y="1711900"/>
            <a:ext cx="420052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1816" y="931367"/>
            <a:ext cx="3732112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p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’  + 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fr-FR" sz="2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détecté</a:t>
            </a:r>
            <a:endParaRPr lang="fr-FR" sz="24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3"/>
              </a:rPr>
              <a:t>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fr-FR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fr-FR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16632"/>
            <a:ext cx="74388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sym typeface="Symbol"/>
              </a:rPr>
              <a:t>exclusive 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</a:t>
            </a:r>
            <a:r>
              <a:rPr lang="fr-FR" sz="2800" b="1" baseline="30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2800" b="1" dirty="0">
                <a:solidFill>
                  <a:schemeClr val="bg1"/>
                </a:solidFill>
                <a:sym typeface="Symbol"/>
              </a:rPr>
              <a:t>production </a:t>
            </a:r>
            <a:r>
              <a:rPr lang="fr-FR" sz="2800" b="1" dirty="0" err="1" smtClean="0">
                <a:solidFill>
                  <a:schemeClr val="bg1"/>
                </a:solidFill>
                <a:sym typeface="Symbol"/>
              </a:rPr>
              <a:t>with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sym typeface="Symbol"/>
              </a:rPr>
              <a:t>Transv</a:t>
            </a:r>
            <a:r>
              <a:rPr lang="fr-FR" sz="2800" b="1" dirty="0" smtClean="0">
                <a:solidFill>
                  <a:schemeClr val="bg1"/>
                </a:solidFill>
                <a:sym typeface="Symbol"/>
              </a:rPr>
              <a:t>. Polar. Target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16016" y="836712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COMPASS 2007-2010,without </a:t>
            </a:r>
            <a:r>
              <a:rPr lang="fr-FR" dirty="0" err="1" smtClean="0"/>
              <a:t>recoil</a:t>
            </a:r>
            <a:r>
              <a:rPr lang="fr-FR" dirty="0" smtClean="0"/>
              <a:t> detector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810000" y="3352800"/>
            <a:ext cx="1066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953000" y="2958582"/>
            <a:ext cx="4013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4D4D4D"/>
                </a:solidFill>
                <a:sym typeface="Symbol" pitchFamily="18" charset="2"/>
              </a:rPr>
              <a:t>A</a:t>
            </a:r>
            <a:r>
              <a:rPr lang="fr-FR" sz="3200" b="1" baseline="-25000" dirty="0" smtClean="0">
                <a:solidFill>
                  <a:srgbClr val="4D4D4D"/>
                </a:solidFill>
                <a:sym typeface="Symbol" pitchFamily="18" charset="2"/>
              </a:rPr>
              <a:t>UT</a:t>
            </a:r>
            <a:r>
              <a:rPr lang="fr-FR" sz="2800" b="1" dirty="0" smtClean="0">
                <a:solidFill>
                  <a:srgbClr val="4D4D4D"/>
                </a:solidFill>
                <a:sym typeface="Symbol" pitchFamily="18" charset="2"/>
              </a:rPr>
              <a:t>                 </a:t>
            </a:r>
            <a:r>
              <a:rPr lang="fr-FR" sz="2800" b="1" dirty="0" smtClean="0">
                <a:solidFill>
                  <a:srgbClr val="4D4D4D"/>
                </a:solidFill>
                <a:sym typeface="Symbol"/>
              </a:rPr>
              <a:t> </a:t>
            </a:r>
            <a:r>
              <a:rPr lang="fr-FR" sz="2800" b="1" dirty="0" smtClean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Im( </a:t>
            </a:r>
            <a:r>
              <a:rPr lang="fr-FR" sz="2800" b="1" dirty="0" smtClean="0">
                <a:solidFill>
                  <a:srgbClr val="00B050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 baseline="30000" dirty="0" smtClean="0">
                <a:solidFill>
                  <a:srgbClr val="00B050"/>
                </a:solidFill>
                <a:latin typeface="Monotype Corsiva" pitchFamily="66" charset="0"/>
                <a:sym typeface="Symbol" pitchFamily="18" charset="2"/>
              </a:rPr>
              <a:t>* </a:t>
            </a:r>
            <a:r>
              <a:rPr lang="fr-FR" sz="2800" b="1" dirty="0" smtClean="0">
                <a:solidFill>
                  <a:srgbClr val="00B050"/>
                </a:solidFill>
                <a:latin typeface="Monotype Corsiva" pitchFamily="66" charset="0"/>
                <a:sym typeface="Symbol" pitchFamily="18" charset="2"/>
              </a:rPr>
              <a:t>E   </a:t>
            </a:r>
            <a:r>
              <a:rPr lang="fr-FR" sz="2800" b="1" dirty="0" smtClean="0">
                <a:latin typeface="Monotype Corsiva" pitchFamily="66" charset="0"/>
                <a:sym typeface="Symbol" pitchFamily="18" charset="2"/>
              </a:rPr>
              <a:t>)</a:t>
            </a:r>
            <a:endParaRPr lang="fr-FR" sz="2800" baseline="30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386576" y="2743200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sin(2</a:t>
            </a:r>
            <a:r>
              <a:rPr lang="fr-FR" sz="2400" b="1" dirty="0">
                <a:solidFill>
                  <a:srgbClr val="0070C0"/>
                </a:solidFill>
                <a:cs typeface="Times New Roman" pitchFamily="18" charset="0"/>
                <a:sym typeface="Symbol"/>
              </a:rPr>
              <a:t>  </a:t>
            </a:r>
            <a:r>
              <a:rPr lang="fr-FR" sz="2400" b="1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-</a:t>
            </a:r>
            <a:r>
              <a:rPr lang="fr-FR" sz="2400" b="1" dirty="0" smtClean="0">
                <a:solidFill>
                  <a:srgbClr val="0070C0"/>
                </a:solidFill>
                <a:sym typeface="Symbol"/>
              </a:rPr>
              <a:t></a:t>
            </a:r>
            <a:r>
              <a:rPr lang="fr-FR" sz="2400" b="1" baseline="-25000" dirty="0" smtClean="0">
                <a:solidFill>
                  <a:srgbClr val="0070C0"/>
                </a:solidFill>
                <a:sym typeface="Symbol"/>
              </a:rPr>
              <a:t>S</a:t>
            </a:r>
            <a:r>
              <a:rPr lang="fr-FR" sz="2400" b="1" dirty="0" smtClean="0">
                <a:solidFill>
                  <a:srgbClr val="0070C0"/>
                </a:solidFill>
                <a:sym typeface="Symbol"/>
              </a:rPr>
              <a:t>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8365764" y="3143247"/>
            <a:ext cx="1686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47928" y="1860490"/>
            <a:ext cx="3953086" cy="734031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727144" y="5719465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CC"/>
                </a:solidFill>
              </a:rPr>
              <a:t>COMPASS</a:t>
            </a:r>
            <a:r>
              <a:rPr lang="fr-FR" i="1" dirty="0">
                <a:solidFill>
                  <a:srgbClr val="0000CC"/>
                </a:solidFill>
              </a:rPr>
              <a:t>, </a:t>
            </a:r>
            <a:r>
              <a:rPr lang="fr-FR" dirty="0" smtClean="0">
                <a:solidFill>
                  <a:srgbClr val="0000CC"/>
                </a:solidFill>
              </a:rPr>
              <a:t>PLB 731  </a:t>
            </a:r>
            <a:r>
              <a:rPr lang="fr-FR" dirty="0">
                <a:solidFill>
                  <a:srgbClr val="0000CC"/>
                </a:solidFill>
              </a:rPr>
              <a:t>(</a:t>
            </a:r>
            <a:r>
              <a:rPr lang="fr-FR" dirty="0" smtClean="0">
                <a:solidFill>
                  <a:srgbClr val="0000CC"/>
                </a:solidFill>
              </a:rPr>
              <a:t>2014) 96</a:t>
            </a:r>
            <a:endParaRPr lang="fr-FR" dirty="0">
              <a:solidFill>
                <a:srgbClr val="0000CC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609600" y="4648200"/>
            <a:ext cx="43874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14869"/>
            <a:ext cx="5796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Conclusions and perspectives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14400"/>
            <a:ext cx="922393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Since</a:t>
            </a:r>
            <a:r>
              <a:rPr lang="fr-FR" sz="2400" dirty="0" smtClean="0"/>
              <a:t> more </a:t>
            </a:r>
            <a:r>
              <a:rPr lang="fr-FR" sz="2400" dirty="0" err="1" smtClean="0"/>
              <a:t>than</a:t>
            </a:r>
            <a:r>
              <a:rPr lang="fr-FR" sz="2400" dirty="0" smtClean="0"/>
              <a:t> 10 </a:t>
            </a:r>
            <a:r>
              <a:rPr lang="fr-FR" sz="2400" dirty="0" err="1" smtClean="0"/>
              <a:t>years</a:t>
            </a:r>
            <a:r>
              <a:rPr lang="fr-FR" sz="2400" dirty="0" smtClean="0"/>
              <a:t>  large </a:t>
            </a:r>
            <a:r>
              <a:rPr lang="fr-FR" sz="2400" dirty="0" err="1" smtClean="0"/>
              <a:t>experimental</a:t>
            </a:r>
            <a:r>
              <a:rPr lang="fr-FR" sz="2400" dirty="0" smtClean="0"/>
              <a:t> efforts for DVCS and HEMP</a:t>
            </a:r>
          </a:p>
          <a:p>
            <a:endParaRPr lang="fr-FR" sz="800" dirty="0"/>
          </a:p>
          <a:p>
            <a:r>
              <a:rPr lang="fr-FR" sz="2000" dirty="0" err="1"/>
              <a:t>V</a:t>
            </a:r>
            <a:r>
              <a:rPr lang="fr-FR" sz="2000" dirty="0" err="1" smtClean="0"/>
              <a:t>alidity</a:t>
            </a:r>
            <a:r>
              <a:rPr lang="fr-FR" sz="2000" dirty="0" smtClean="0"/>
              <a:t> of GPD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of DVCS data, </a:t>
            </a:r>
            <a:r>
              <a:rPr lang="fr-FR" sz="2000" dirty="0"/>
              <a:t>Dominance of </a:t>
            </a:r>
            <a:r>
              <a:rPr lang="fr-FR" sz="2000" dirty="0" smtClean="0"/>
              <a:t>twist-2</a:t>
            </a:r>
          </a:p>
          <a:p>
            <a:pPr marL="285750" indent="-285750">
              <a:buFontTx/>
              <a:buChar char="-"/>
            </a:pPr>
            <a:endParaRPr lang="fr-FR" sz="800" dirty="0"/>
          </a:p>
          <a:p>
            <a:r>
              <a:rPr lang="fr-FR" sz="2000" dirty="0"/>
              <a:t>D</a:t>
            </a:r>
            <a:r>
              <a:rPr lang="fr-FR" sz="2000" dirty="0" smtClean="0"/>
              <a:t>ominance of the GPD H: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Im</a:t>
            </a:r>
            <a:r>
              <a:rPr lang="fr-FR" sz="2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/>
              <a:t>rather</a:t>
            </a:r>
            <a:r>
              <a:rPr lang="fr-FR" sz="2000" dirty="0" smtClean="0"/>
              <a:t> </a:t>
            </a:r>
            <a:r>
              <a:rPr lang="fr-FR" sz="2000" dirty="0" err="1" smtClean="0"/>
              <a:t>well</a:t>
            </a:r>
            <a:r>
              <a:rPr lang="fr-FR" sz="2000" dirty="0" smtClean="0"/>
              <a:t> </a:t>
            </a:r>
            <a:r>
              <a:rPr lang="fr-FR" sz="2000" dirty="0" err="1" smtClean="0"/>
              <a:t>known</a:t>
            </a:r>
            <a:r>
              <a:rPr lang="fr-FR" sz="2000" dirty="0" smtClean="0"/>
              <a:t>,</a:t>
            </a: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Re</a:t>
            </a:r>
            <a:r>
              <a:rPr lang="fr-FR" sz="2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H</a:t>
            </a:r>
            <a:r>
              <a:rPr lang="fr-FR" sz="2400" dirty="0" smtClean="0"/>
              <a:t> </a:t>
            </a:r>
            <a:r>
              <a:rPr lang="fr-FR" sz="2000" dirty="0" err="1" smtClean="0"/>
              <a:t>poorly</a:t>
            </a:r>
            <a:r>
              <a:rPr lang="fr-FR" sz="2000" dirty="0" smtClean="0"/>
              <a:t>  </a:t>
            </a:r>
            <a:r>
              <a:rPr lang="fr-FR" sz="2000" dirty="0" err="1" smtClean="0"/>
              <a:t>constrained</a:t>
            </a:r>
            <a:r>
              <a:rPr lang="fr-FR" sz="2000" dirty="0" smtClean="0"/>
              <a:t>   </a:t>
            </a:r>
            <a:r>
              <a:rPr lang="fr-FR" sz="2000" dirty="0" smtClean="0">
                <a:sym typeface="Wingdings 3"/>
              </a:rPr>
              <a:t>   </a:t>
            </a:r>
            <a:r>
              <a:rPr lang="fr-FR" sz="2000" dirty="0" err="1" smtClean="0">
                <a:solidFill>
                  <a:srgbClr val="0000CC"/>
                </a:solidFill>
              </a:rPr>
              <a:t>Beam</a:t>
            </a:r>
            <a:r>
              <a:rPr lang="fr-FR" sz="2000" dirty="0" smtClean="0">
                <a:solidFill>
                  <a:srgbClr val="0000CC"/>
                </a:solidFill>
              </a:rPr>
              <a:t> Charge </a:t>
            </a:r>
            <a:r>
              <a:rPr lang="fr-FR" sz="2000" dirty="0" err="1" smtClean="0">
                <a:solidFill>
                  <a:srgbClr val="0000CC"/>
                </a:solidFill>
              </a:rPr>
              <a:t>Diff</a:t>
            </a:r>
            <a:r>
              <a:rPr lang="fr-FR" sz="2000" dirty="0" smtClean="0">
                <a:solidFill>
                  <a:srgbClr val="0000CC"/>
                </a:solidFill>
              </a:rPr>
              <a:t>. and </a:t>
            </a:r>
            <a:r>
              <a:rPr lang="fr-FR" sz="2000" dirty="0" smtClean="0">
                <a:solidFill>
                  <a:srgbClr val="0000CC"/>
                </a:solidFill>
                <a:sym typeface="Symbol"/>
              </a:rPr>
              <a:t>cross section </a:t>
            </a:r>
            <a:r>
              <a:rPr lang="fr-FR" sz="2000" dirty="0" err="1" smtClean="0">
                <a:solidFill>
                  <a:srgbClr val="0000CC"/>
                </a:solidFill>
              </a:rPr>
              <a:t>measurements</a:t>
            </a:r>
            <a:endParaRPr lang="fr-FR" sz="800" dirty="0">
              <a:solidFill>
                <a:srgbClr val="0000CC"/>
              </a:solidFill>
            </a:endParaRPr>
          </a:p>
          <a:p>
            <a:r>
              <a:rPr lang="fr-FR" sz="2000" dirty="0" smtClean="0"/>
              <a:t>The GPD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/>
              <a:t> </a:t>
            </a:r>
            <a:r>
              <a:rPr lang="fr-FR" sz="2000" dirty="0" err="1"/>
              <a:t>poorly</a:t>
            </a:r>
            <a:r>
              <a:rPr lang="fr-FR" sz="2000" dirty="0"/>
              <a:t>  </a:t>
            </a:r>
            <a:r>
              <a:rPr lang="fr-FR" sz="2000" dirty="0" err="1"/>
              <a:t>constrained</a:t>
            </a:r>
            <a:r>
              <a:rPr lang="fr-FR" sz="2000" dirty="0"/>
              <a:t> </a:t>
            </a:r>
            <a:r>
              <a:rPr lang="fr-FR" sz="2000" dirty="0">
                <a:sym typeface="Wingdings 3"/>
              </a:rPr>
              <a:t></a:t>
            </a:r>
            <a:r>
              <a:rPr lang="fr-FR" sz="2000" dirty="0" smtClean="0"/>
              <a:t> </a:t>
            </a:r>
            <a:r>
              <a:rPr lang="fr-FR" sz="2000" dirty="0" err="1">
                <a:solidFill>
                  <a:srgbClr val="0000CC"/>
                </a:solidFill>
              </a:rPr>
              <a:t>Transversely</a:t>
            </a:r>
            <a:r>
              <a:rPr lang="fr-FR" sz="2000" dirty="0">
                <a:solidFill>
                  <a:srgbClr val="0000CC"/>
                </a:solidFill>
              </a:rPr>
              <a:t> </a:t>
            </a:r>
            <a:r>
              <a:rPr lang="fr-FR" sz="2000" dirty="0" smtClean="0">
                <a:solidFill>
                  <a:srgbClr val="0000CC"/>
                </a:solidFill>
              </a:rPr>
              <a:t>Pol. </a:t>
            </a:r>
            <a:r>
              <a:rPr lang="fr-FR" sz="2000" dirty="0">
                <a:solidFill>
                  <a:srgbClr val="0000CC"/>
                </a:solidFill>
              </a:rPr>
              <a:t>Target </a:t>
            </a:r>
            <a:r>
              <a:rPr lang="fr-FR" sz="2000" dirty="0" err="1" smtClean="0">
                <a:solidFill>
                  <a:srgbClr val="0000CC"/>
                </a:solidFill>
              </a:rPr>
              <a:t>measurements</a:t>
            </a:r>
            <a:r>
              <a:rPr lang="fr-FR" sz="2000" dirty="0" smtClean="0">
                <a:solidFill>
                  <a:srgbClr val="0000CC"/>
                </a:solidFill>
              </a:rPr>
              <a:t> </a:t>
            </a:r>
            <a:r>
              <a:rPr lang="fr-FR" sz="2000" dirty="0">
                <a:solidFill>
                  <a:srgbClr val="0000CC"/>
                </a:solidFill>
              </a:rPr>
              <a:t>on </a:t>
            </a:r>
            <a:r>
              <a:rPr lang="fr-FR" sz="2000" dirty="0" smtClean="0">
                <a:solidFill>
                  <a:srgbClr val="0000CC"/>
                </a:solidFill>
              </a:rPr>
              <a:t>proton  </a:t>
            </a:r>
          </a:p>
          <a:p>
            <a:r>
              <a:rPr lang="fr-FR" sz="2000" dirty="0">
                <a:solidFill>
                  <a:srgbClr val="0000CC"/>
                </a:solidFill>
              </a:rPr>
              <a:t> </a:t>
            </a:r>
            <a:r>
              <a:rPr lang="fr-FR" sz="2000" dirty="0" smtClean="0">
                <a:solidFill>
                  <a:srgbClr val="0000CC"/>
                </a:solidFill>
              </a:rPr>
              <a:t>                                                                                                  or </a:t>
            </a:r>
            <a:r>
              <a:rPr lang="fr-FR" sz="2000" dirty="0" err="1" smtClean="0">
                <a:solidFill>
                  <a:srgbClr val="0000CC"/>
                </a:solidFill>
              </a:rPr>
              <a:t>measurements</a:t>
            </a:r>
            <a:r>
              <a:rPr lang="fr-FR" sz="2000" dirty="0" smtClean="0">
                <a:solidFill>
                  <a:srgbClr val="0000CC"/>
                </a:solidFill>
              </a:rPr>
              <a:t> </a:t>
            </a:r>
            <a:r>
              <a:rPr lang="fr-FR" sz="2000" dirty="0">
                <a:solidFill>
                  <a:srgbClr val="0000CC"/>
                </a:solidFill>
              </a:rPr>
              <a:t>on neutron</a:t>
            </a:r>
          </a:p>
          <a:p>
            <a:endParaRPr lang="fr-FR" sz="2000" dirty="0" smtClean="0"/>
          </a:p>
          <a:p>
            <a:r>
              <a:rPr lang="fr-FR" sz="2400" dirty="0" smtClean="0"/>
              <a:t>Progress </a:t>
            </a:r>
            <a:r>
              <a:rPr lang="fr-FR" sz="2400" dirty="0"/>
              <a:t>in </a:t>
            </a:r>
            <a:r>
              <a:rPr lang="fr-FR" sz="2400" dirty="0" err="1"/>
              <a:t>theory</a:t>
            </a:r>
            <a:r>
              <a:rPr lang="fr-FR" sz="2400" dirty="0"/>
              <a:t> and </a:t>
            </a:r>
            <a:r>
              <a:rPr lang="fr-FR" sz="2400" dirty="0" err="1" smtClean="0"/>
              <a:t>phenomenolgy</a:t>
            </a:r>
            <a:endParaRPr lang="fr-FR" sz="2400" dirty="0" smtClean="0"/>
          </a:p>
          <a:p>
            <a:endParaRPr lang="fr-FR" sz="800" dirty="0"/>
          </a:p>
          <a:p>
            <a:r>
              <a:rPr lang="fr-FR" sz="2000" dirty="0" err="1" smtClean="0"/>
              <a:t>Beyound</a:t>
            </a:r>
            <a:r>
              <a:rPr lang="fr-FR" sz="2000" dirty="0" smtClean="0"/>
              <a:t> </a:t>
            </a:r>
            <a:r>
              <a:rPr lang="fr-FR" sz="2000" dirty="0" err="1"/>
              <a:t>L</a:t>
            </a:r>
            <a:r>
              <a:rPr lang="fr-FR" sz="2000" dirty="0" err="1" smtClean="0"/>
              <a:t>eading</a:t>
            </a:r>
            <a:r>
              <a:rPr lang="fr-FR" sz="2000" dirty="0" smtClean="0"/>
              <a:t> </a:t>
            </a:r>
            <a:r>
              <a:rPr lang="fr-FR" sz="2000" dirty="0" err="1" smtClean="0"/>
              <a:t>Order</a:t>
            </a:r>
            <a:r>
              <a:rPr lang="fr-FR" sz="2000" dirty="0" smtClean="0"/>
              <a:t>, </a:t>
            </a:r>
            <a:r>
              <a:rPr lang="fr-FR" sz="2000" dirty="0" err="1"/>
              <a:t>L</a:t>
            </a:r>
            <a:r>
              <a:rPr lang="fr-FR" sz="2000" dirty="0" err="1" smtClean="0"/>
              <a:t>eading</a:t>
            </a:r>
            <a:r>
              <a:rPr lang="fr-FR" sz="2000" dirty="0" smtClean="0"/>
              <a:t> Twist</a:t>
            </a:r>
          </a:p>
          <a:p>
            <a:pPr marL="285750" indent="-285750">
              <a:buFontTx/>
              <a:buChar char="-"/>
            </a:pPr>
            <a:endParaRPr lang="fr-FR" sz="800" dirty="0"/>
          </a:p>
          <a:p>
            <a:r>
              <a:rPr lang="fr-FR" sz="2000" dirty="0" smtClean="0"/>
              <a:t>Extraction of the </a:t>
            </a:r>
            <a:r>
              <a:rPr lang="fr-FR" sz="2000" dirty="0" err="1" smtClean="0"/>
              <a:t>GPDs</a:t>
            </a:r>
            <a:r>
              <a:rPr lang="fr-FR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local </a:t>
            </a:r>
            <a:r>
              <a:rPr lang="fr-FR" sz="2000" dirty="0" err="1" smtClean="0"/>
              <a:t>fits</a:t>
            </a:r>
            <a:r>
              <a:rPr lang="fr-FR" sz="2000" dirty="0" smtClean="0"/>
              <a:t> of the CFF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kinematic</a:t>
            </a:r>
            <a:r>
              <a:rPr lang="fr-FR" sz="2000" dirty="0" smtClean="0"/>
              <a:t> bin </a:t>
            </a:r>
            <a:r>
              <a:rPr lang="fr-FR" sz="2000" dirty="0" err="1" smtClean="0"/>
              <a:t>independently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global </a:t>
            </a:r>
            <a:r>
              <a:rPr lang="fr-FR" sz="2000" dirty="0" err="1" smtClean="0"/>
              <a:t>fits</a:t>
            </a:r>
            <a:r>
              <a:rPr lang="fr-FR" sz="2000" dirty="0" smtClean="0"/>
              <a:t>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paramaterisation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GPDs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neural network: </a:t>
            </a:r>
            <a:r>
              <a:rPr lang="fr-FR" sz="2000" dirty="0" err="1" smtClean="0"/>
              <a:t>same</a:t>
            </a:r>
            <a:r>
              <a:rPr lang="fr-FR" sz="2000" dirty="0" smtClean="0"/>
              <a:t> technique as for </a:t>
            </a:r>
            <a:r>
              <a:rPr lang="fr-FR" sz="2000" dirty="0" err="1" smtClean="0"/>
              <a:t>PDFs</a:t>
            </a:r>
            <a:r>
              <a:rPr lang="fr-FR" sz="2000" dirty="0" smtClean="0"/>
              <a:t> (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error</a:t>
            </a:r>
            <a:r>
              <a:rPr lang="fr-FR" sz="2000" dirty="0" smtClean="0"/>
              <a:t> </a:t>
            </a:r>
            <a:r>
              <a:rPr lang="fr-FR" sz="2000" dirty="0" err="1" smtClean="0"/>
              <a:t>estimate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 lot of </a:t>
            </a:r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27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602980" cy="60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6411" y="68471"/>
            <a:ext cx="8394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DVCS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JLAB12, COMPASS,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collider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200" y="6553200"/>
            <a:ext cx="492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</a:t>
            </a:r>
            <a:r>
              <a:rPr lang="fr-FR" dirty="0" err="1" smtClean="0"/>
              <a:t>talks</a:t>
            </a:r>
            <a:r>
              <a:rPr lang="fr-FR" dirty="0" smtClean="0"/>
              <a:t> on Friday for  HERMES , </a:t>
            </a:r>
            <a:r>
              <a:rPr lang="fr-FR" dirty="0" err="1" smtClean="0"/>
              <a:t>Jlab</a:t>
            </a:r>
            <a:r>
              <a:rPr lang="fr-FR" dirty="0" smtClean="0"/>
              <a:t>  6 and 12 </a:t>
            </a:r>
            <a:r>
              <a:rPr lang="fr-FR" dirty="0" err="1" smtClean="0"/>
              <a:t>GeV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1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48000" y="3375389"/>
            <a:ext cx="2165369" cy="310161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152400" y="1962665"/>
            <a:ext cx="2743200" cy="4514335"/>
          </a:xfrm>
          <a:prstGeom prst="rect">
            <a:avLst/>
          </a:prstGeom>
          <a:solidFill>
            <a:srgbClr val="C6D9F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" name="Oval 31"/>
          <p:cNvSpPr>
            <a:spLocks noChangeArrowheads="1"/>
          </p:cNvSpPr>
          <p:nvPr/>
        </p:nvSpPr>
        <p:spPr bwMode="auto">
          <a:xfrm>
            <a:off x="1481158" y="4125370"/>
            <a:ext cx="1125538" cy="1630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57596" y="2353216"/>
            <a:ext cx="108876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Times"/>
                <a:sym typeface="Symbol"/>
              </a:rPr>
              <a:t>ℓ</a:t>
            </a:r>
            <a:r>
              <a:rPr lang="fr-FR" sz="2000" b="1" dirty="0" smtClean="0">
                <a:solidFill>
                  <a:prstClr val="black"/>
                </a:solidFill>
              </a:rPr>
              <a:t>p </a:t>
            </a:r>
            <a:r>
              <a:rPr lang="fr-FR" b="1" dirty="0" smtClean="0">
                <a:sym typeface="Symbol" pitchFamily="18" charset="2"/>
              </a:rPr>
              <a:t> </a:t>
            </a:r>
            <a:r>
              <a:rPr lang="fr-FR" b="1" dirty="0">
                <a:latin typeface="Times"/>
                <a:sym typeface="Symbol"/>
              </a:rPr>
              <a:t>ℓ</a:t>
            </a:r>
            <a:r>
              <a:rPr lang="fr-FR" b="1" dirty="0" smtClean="0">
                <a:sym typeface="Symbol"/>
              </a:rPr>
              <a:t>’</a:t>
            </a:r>
            <a:r>
              <a:rPr lang="fr-FR" b="1" dirty="0" smtClean="0">
                <a:sym typeface="Symbol" pitchFamily="18" charset="2"/>
              </a:rPr>
              <a:t>X</a:t>
            </a:r>
            <a:r>
              <a:rPr lang="fr-FR" sz="2400" b="1" i="1" dirty="0" smtClean="0">
                <a:sym typeface="Symbol" pitchFamily="18" charset="2"/>
              </a:rPr>
              <a:t> </a:t>
            </a:r>
            <a:endParaRPr lang="en-GB" sz="2400" b="1" i="1" dirty="0">
              <a:sym typeface="Symbol" pitchFamily="18" charset="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19734" y="2038865"/>
            <a:ext cx="2280624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Deep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Inelastic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Scattering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 rot="19753974">
            <a:off x="708025" y="3105373"/>
            <a:ext cx="244475" cy="33430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6" y="16"/>
              </a:cxn>
              <a:cxn ang="0">
                <a:pos x="48" y="112"/>
              </a:cxn>
              <a:cxn ang="0">
                <a:pos x="144" y="112"/>
              </a:cxn>
              <a:cxn ang="0">
                <a:pos x="96" y="208"/>
              </a:cxn>
              <a:cxn ang="0">
                <a:pos x="192" y="208"/>
              </a:cxn>
              <a:cxn ang="0">
                <a:pos x="144" y="304"/>
              </a:cxn>
              <a:cxn ang="0">
                <a:pos x="240" y="304"/>
              </a:cxn>
              <a:cxn ang="0">
                <a:pos x="192" y="400"/>
              </a:cxn>
              <a:cxn ang="0">
                <a:pos x="288" y="400"/>
              </a:cxn>
            </a:cxnLst>
            <a:rect l="0" t="0" r="r" b="b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788988" y="3375389"/>
            <a:ext cx="204788" cy="42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993775" y="3375389"/>
            <a:ext cx="449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08025" y="3645406"/>
            <a:ext cx="366713" cy="308590"/>
          </a:xfrm>
          <a:prstGeom prst="ellipse">
            <a:avLst/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381000" y="3799701"/>
            <a:ext cx="327025" cy="115721"/>
            <a:chOff x="2112" y="1296"/>
            <a:chExt cx="206" cy="72"/>
          </a:xfrm>
        </p:grpSpPr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2112" y="1296"/>
              <a:ext cx="20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2112" y="1320"/>
              <a:ext cx="20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rot="20558759" flipV="1">
              <a:off x="2237" y="1320"/>
              <a:ext cx="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1074738" y="3683980"/>
            <a:ext cx="449263" cy="77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074738" y="3838275"/>
            <a:ext cx="449263" cy="385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033463" y="3876849"/>
            <a:ext cx="368300" cy="154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52400" y="2873930"/>
            <a:ext cx="390525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>
                <a:latin typeface="Times"/>
                <a:sym typeface="Symbol"/>
              </a:rPr>
              <a:t>ℓ</a:t>
            </a:r>
            <a:endParaRPr lang="en-GB" sz="1600" b="1" i="1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4093" y="282997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²</a:t>
            </a:r>
            <a:r>
              <a:rPr lang="fr-FR" sz="2400" b="1" dirty="0" smtClean="0">
                <a:solidFill>
                  <a:srgbClr val="0070C0"/>
                </a:solidFill>
                <a:latin typeface="Script MT Bold" panose="03040602040607080904" pitchFamily="66" charset="0"/>
                <a:cs typeface="Times New Roman" pitchFamily="18" charset="0"/>
              </a:rPr>
              <a:t>x</a:t>
            </a:r>
            <a:r>
              <a:rPr lang="fr-FR" sz="1600" b="1" baseline="-25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endParaRPr lang="en-GB" sz="16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09600" y="327213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x</a:t>
            </a:r>
            <a:endParaRPr lang="en-GB" sz="24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52400" y="3722553"/>
            <a:ext cx="273050" cy="7023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p</a:t>
            </a:r>
            <a:endParaRPr lang="en-GB" sz="1600" b="1">
              <a:latin typeface="Comic Sans MS" pitchFamily="66" charset="0"/>
            </a:endParaRPr>
          </a:p>
          <a:p>
            <a:pPr algn="ctr"/>
            <a:endParaRPr lang="en-GB" sz="2400" b="1">
              <a:latin typeface="Times New Roman" pitchFamily="18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57192" y="3171987"/>
            <a:ext cx="438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latin typeface="Comic Sans MS" pitchFamily="66" charset="0"/>
              </a:rPr>
              <a:t> </a:t>
            </a:r>
            <a:r>
              <a:rPr lang="el-GR" sz="1400" b="1" dirty="0">
                <a:latin typeface="Palatino" pitchFamily="18" charset="0"/>
              </a:rPr>
              <a:t>γ</a:t>
            </a:r>
            <a:r>
              <a:rPr lang="en-US" sz="1400" b="1" dirty="0">
                <a:latin typeface="Comic Sans MS" pitchFamily="66" charset="0"/>
              </a:rPr>
              <a:t>*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711344" y="4202662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fr-FR" sz="1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81081" y="4112174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1400" b="1">
              <a:latin typeface="Comic Sans MS" pitchFamily="66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60871" y="5353611"/>
            <a:ext cx="727699" cy="30777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x </a:t>
            </a:r>
            <a:r>
              <a:rPr lang="fr-FR" sz="1400" b="1" dirty="0" err="1" smtClean="0">
                <a:cs typeface="Calibri" pitchFamily="34" charset="0"/>
              </a:rPr>
              <a:t>boost</a:t>
            </a:r>
            <a:endParaRPr lang="en-GB" sz="1400" b="1" dirty="0">
              <a:cs typeface="Calibri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51388" y="4497142"/>
            <a:ext cx="64611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Script MT Bold" panose="03040602040607080904" pitchFamily="66" charset="0"/>
                <a:cs typeface="Calibri" pitchFamily="34" charset="0"/>
              </a:rPr>
              <a:t>x</a:t>
            </a:r>
            <a:r>
              <a:rPr lang="fr-FR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</a:t>
            </a:r>
            <a:endParaRPr lang="en-GB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1350981" y="4124874"/>
            <a:ext cx="1125538" cy="1630363"/>
          </a:xfrm>
          <a:prstGeom prst="ellipse">
            <a:avLst/>
          </a:prstGeom>
          <a:gradFill rotWithShape="1">
            <a:gsLst>
              <a:gs pos="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1373206" y="4896399"/>
            <a:ext cx="180975" cy="176213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1608156" y="5261524"/>
            <a:ext cx="179388" cy="176213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1968519" y="5261524"/>
            <a:ext cx="179388" cy="176213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rot="10800000">
            <a:off x="1884381" y="3661324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rot="17074701">
            <a:off x="2355869" y="4578899"/>
            <a:ext cx="1588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rot="3976296">
            <a:off x="1465281" y="4655099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2057419" y="4775749"/>
            <a:ext cx="180975" cy="176213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2012969" y="4466187"/>
            <a:ext cx="180975" cy="177800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1833581" y="5083724"/>
            <a:ext cx="179388" cy="17780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1828800" y="3639099"/>
            <a:ext cx="338138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Times New Roman" pitchFamily="18" charset="0"/>
              </a:rPr>
              <a:t> </a:t>
            </a:r>
            <a:r>
              <a:rPr lang="fr-FR" sz="1600" b="1" dirty="0">
                <a:latin typeface="Comic Sans MS" pitchFamily="66" charset="0"/>
              </a:rPr>
              <a:t>z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 rot="2120436">
            <a:off x="1503381" y="4347124"/>
            <a:ext cx="304800" cy="33813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078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1068406" y="4510637"/>
            <a:ext cx="577850" cy="246063"/>
          </a:xfrm>
          <a:prstGeom prst="line">
            <a:avLst/>
          </a:prstGeom>
          <a:noFill/>
          <a:ln w="9525">
            <a:solidFill>
              <a:srgbClr val="333399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701675" y="599655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2514600" y="510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y</a:t>
            </a:r>
            <a:endParaRPr lang="en-GB" sz="1600" b="1">
              <a:latin typeface="Comic Sans MS" pitchFamily="66" charset="0"/>
            </a:endParaRPr>
          </a:p>
        </p:txBody>
      </p:sp>
      <p:sp>
        <p:nvSpPr>
          <p:cNvPr id="41" name="Oval 138"/>
          <p:cNvSpPr>
            <a:spLocks noChangeArrowheads="1"/>
          </p:cNvSpPr>
          <p:nvPr/>
        </p:nvSpPr>
        <p:spPr bwMode="auto">
          <a:xfrm>
            <a:off x="1579581" y="4423324"/>
            <a:ext cx="179388" cy="174625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33333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295276" y="3189447"/>
            <a:ext cx="357190" cy="158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 flipH="1" flipV="1">
            <a:off x="588171" y="2821941"/>
            <a:ext cx="40958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547693" y="2619531"/>
            <a:ext cx="390525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>
                <a:latin typeface="Times"/>
                <a:sym typeface="Symbol"/>
              </a:rPr>
              <a:t>ℓ</a:t>
            </a:r>
            <a:r>
              <a:rPr lang="fr-FR" sz="1600" b="1" dirty="0" smtClean="0">
                <a:latin typeface="Comic Sans MS" pitchFamily="66" charset="0"/>
                <a:sym typeface="Symbol"/>
              </a:rPr>
              <a:t>’</a:t>
            </a:r>
            <a:endParaRPr lang="en-GB" sz="1600" b="1" i="1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154229" y="44624"/>
            <a:ext cx="6510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PDFs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to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TMDs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GPDs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3871914" y="4143871"/>
            <a:ext cx="1125538" cy="1630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4102100" y="42211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fr-FR" sz="1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3271837" y="41306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1400" b="1">
              <a:latin typeface="Comic Sans MS" pitchFamily="66" charset="0"/>
            </a:endParaRP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3741737" y="4143375"/>
            <a:ext cx="1125538" cy="1630363"/>
          </a:xfrm>
          <a:prstGeom prst="ellipse">
            <a:avLst/>
          </a:prstGeom>
          <a:gradFill rotWithShape="1">
            <a:gsLst>
              <a:gs pos="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Oval 32"/>
          <p:cNvSpPr>
            <a:spLocks noChangeArrowheads="1"/>
          </p:cNvSpPr>
          <p:nvPr/>
        </p:nvSpPr>
        <p:spPr bwMode="auto">
          <a:xfrm>
            <a:off x="3763962" y="4914900"/>
            <a:ext cx="180975" cy="176213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Oval 33"/>
          <p:cNvSpPr>
            <a:spLocks noChangeArrowheads="1"/>
          </p:cNvSpPr>
          <p:nvPr/>
        </p:nvSpPr>
        <p:spPr bwMode="auto">
          <a:xfrm>
            <a:off x="3998912" y="5280025"/>
            <a:ext cx="179388" cy="176213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Oval 34"/>
          <p:cNvSpPr>
            <a:spLocks noChangeArrowheads="1"/>
          </p:cNvSpPr>
          <p:nvPr/>
        </p:nvSpPr>
        <p:spPr bwMode="auto">
          <a:xfrm>
            <a:off x="4359275" y="5280025"/>
            <a:ext cx="179388" cy="176213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Line 35"/>
          <p:cNvSpPr>
            <a:spLocks noChangeShapeType="1"/>
          </p:cNvSpPr>
          <p:nvPr/>
        </p:nvSpPr>
        <p:spPr bwMode="auto">
          <a:xfrm rot="10800000">
            <a:off x="4275137" y="3679825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" name="Line 36"/>
          <p:cNvSpPr>
            <a:spLocks noChangeShapeType="1"/>
          </p:cNvSpPr>
          <p:nvPr/>
        </p:nvSpPr>
        <p:spPr bwMode="auto">
          <a:xfrm rot="17074701">
            <a:off x="4746625" y="4597400"/>
            <a:ext cx="1588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" name="Line 37"/>
          <p:cNvSpPr>
            <a:spLocks noChangeShapeType="1"/>
          </p:cNvSpPr>
          <p:nvPr/>
        </p:nvSpPr>
        <p:spPr bwMode="auto">
          <a:xfrm rot="3976296">
            <a:off x="3856037" y="4673600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" name="Oval 38"/>
          <p:cNvSpPr>
            <a:spLocks noChangeArrowheads="1"/>
          </p:cNvSpPr>
          <p:nvPr/>
        </p:nvSpPr>
        <p:spPr bwMode="auto">
          <a:xfrm>
            <a:off x="4448175" y="4794250"/>
            <a:ext cx="180975" cy="176213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39"/>
          <p:cNvSpPr>
            <a:spLocks noChangeArrowheads="1"/>
          </p:cNvSpPr>
          <p:nvPr/>
        </p:nvSpPr>
        <p:spPr bwMode="auto">
          <a:xfrm>
            <a:off x="4403725" y="4484688"/>
            <a:ext cx="180975" cy="177800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40"/>
          <p:cNvSpPr>
            <a:spLocks noChangeArrowheads="1"/>
          </p:cNvSpPr>
          <p:nvPr/>
        </p:nvSpPr>
        <p:spPr bwMode="auto">
          <a:xfrm>
            <a:off x="4224337" y="5102225"/>
            <a:ext cx="179388" cy="17780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4235431" y="3581400"/>
            <a:ext cx="338138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Times New Roman" pitchFamily="18" charset="0"/>
              </a:rPr>
              <a:t> </a:t>
            </a:r>
            <a:r>
              <a:rPr lang="fr-FR" sz="1600" b="1" dirty="0">
                <a:latin typeface="Comic Sans MS" pitchFamily="66" charset="0"/>
              </a:rPr>
              <a:t>z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74" name="Oval 42"/>
          <p:cNvSpPr>
            <a:spLocks noChangeArrowheads="1"/>
          </p:cNvSpPr>
          <p:nvPr/>
        </p:nvSpPr>
        <p:spPr bwMode="auto">
          <a:xfrm rot="2120436">
            <a:off x="3894137" y="4365625"/>
            <a:ext cx="304800" cy="33813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078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 flipH="1">
            <a:off x="3459162" y="4529138"/>
            <a:ext cx="577850" cy="246063"/>
          </a:xfrm>
          <a:prstGeom prst="line">
            <a:avLst/>
          </a:prstGeom>
          <a:noFill/>
          <a:ln w="9525">
            <a:solidFill>
              <a:srgbClr val="333399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6" name="Line 50"/>
          <p:cNvSpPr>
            <a:spLocks noChangeShapeType="1"/>
          </p:cNvSpPr>
          <p:nvPr/>
        </p:nvSpPr>
        <p:spPr bwMode="auto">
          <a:xfrm>
            <a:off x="3092431" y="601505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4960937" y="510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y</a:t>
            </a:r>
            <a:endParaRPr lang="en-GB" sz="1600" b="1">
              <a:latin typeface="Comic Sans MS" pitchFamily="66" charset="0"/>
            </a:endParaRPr>
          </a:p>
        </p:txBody>
      </p:sp>
      <p:sp>
        <p:nvSpPr>
          <p:cNvPr id="78" name="Oval 138"/>
          <p:cNvSpPr>
            <a:spLocks noChangeArrowheads="1"/>
          </p:cNvSpPr>
          <p:nvPr/>
        </p:nvSpPr>
        <p:spPr bwMode="auto">
          <a:xfrm>
            <a:off x="3970337" y="4441825"/>
            <a:ext cx="179388" cy="174625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33333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0" name="Connecteur droit avec flèche 79"/>
          <p:cNvCxnSpPr>
            <a:stCxn id="68" idx="0"/>
            <a:endCxn id="78" idx="5"/>
          </p:cNvCxnSpPr>
          <p:nvPr/>
        </p:nvCxnSpPr>
        <p:spPr>
          <a:xfrm flipH="1" flipV="1">
            <a:off x="4123454" y="4590877"/>
            <a:ext cx="165921" cy="36129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>
            <a:stCxn id="78" idx="6"/>
          </p:cNvCxnSpPr>
          <p:nvPr/>
        </p:nvCxnSpPr>
        <p:spPr>
          <a:xfrm flipH="1" flipV="1">
            <a:off x="3763963" y="4329226"/>
            <a:ext cx="385762" cy="1999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302650" y="5948613"/>
            <a:ext cx="3276626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 </a:t>
            </a:r>
            <a:r>
              <a:rPr lang="fr-FR" sz="1600" b="1" dirty="0" smtClean="0">
                <a:solidFill>
                  <a:srgbClr val="0000CC"/>
                </a:solidFill>
              </a:rPr>
              <a:t>Partons </a:t>
            </a:r>
            <a:r>
              <a:rPr lang="fr-FR" sz="1600" b="1" dirty="0" err="1" smtClean="0">
                <a:solidFill>
                  <a:srgbClr val="0000CC"/>
                </a:solidFill>
              </a:rPr>
              <a:t>Distrib</a:t>
            </a:r>
            <a:r>
              <a:rPr lang="fr-FR" sz="1600" b="1" dirty="0" smtClean="0">
                <a:solidFill>
                  <a:srgbClr val="0000CC"/>
                </a:solidFill>
              </a:rPr>
              <a:t>. q </a:t>
            </a:r>
            <a:r>
              <a:rPr lang="fr-FR" sz="1600" b="1" dirty="0" smtClean="0">
                <a:solidFill>
                  <a:srgbClr val="0000CC"/>
                </a:solidFill>
              </a:rPr>
              <a:t>(</a:t>
            </a:r>
            <a:r>
              <a:rPr lang="fr-FR" sz="2400" b="1" dirty="0" smtClean="0">
                <a:solidFill>
                  <a:srgbClr val="0000CC"/>
                </a:solidFill>
                <a:latin typeface="Script MT Bold" panose="03040602040607080904" pitchFamily="66" charset="0"/>
              </a:rPr>
              <a:t>x</a:t>
            </a:r>
            <a:r>
              <a:rPr lang="fr-FR" sz="1600" b="1" dirty="0" smtClean="0">
                <a:solidFill>
                  <a:srgbClr val="0000CC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)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90" name="Line 50"/>
          <p:cNvSpPr>
            <a:spLocks noChangeShapeType="1"/>
          </p:cNvSpPr>
          <p:nvPr/>
        </p:nvSpPr>
        <p:spPr bwMode="auto">
          <a:xfrm>
            <a:off x="1517624" y="59486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5334000" y="5030450"/>
            <a:ext cx="3829959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dirty="0" smtClean="0"/>
              <a:t>TMD accessible in </a:t>
            </a:r>
            <a:r>
              <a:rPr lang="fr-FR" sz="2200" b="1" dirty="0" smtClean="0">
                <a:solidFill>
                  <a:srgbClr val="C00000"/>
                </a:solidFill>
              </a:rPr>
              <a:t>SIDIS </a:t>
            </a:r>
            <a:r>
              <a:rPr lang="fr-FR" sz="2200" dirty="0" smtClean="0"/>
              <a:t>and</a:t>
            </a:r>
            <a:r>
              <a:rPr lang="fr-FR" sz="2200" b="1" dirty="0" smtClean="0">
                <a:solidFill>
                  <a:srgbClr val="C00000"/>
                </a:solidFill>
              </a:rPr>
              <a:t> DY</a:t>
            </a:r>
          </a:p>
          <a:p>
            <a:endParaRPr lang="fr-FR" sz="2200" dirty="0" smtClean="0"/>
          </a:p>
          <a:p>
            <a:r>
              <a:rPr lang="fr-FR" sz="2200" dirty="0" smtClean="0"/>
              <a:t>GPD in  </a:t>
            </a:r>
            <a:r>
              <a:rPr lang="fr-FR" sz="2200" b="1" dirty="0">
                <a:solidFill>
                  <a:srgbClr val="C00000"/>
                </a:solidFill>
              </a:rPr>
              <a:t>Exclusive </a:t>
            </a:r>
            <a:r>
              <a:rPr lang="fr-FR" sz="2200" b="1" dirty="0" err="1">
                <a:solidFill>
                  <a:srgbClr val="C00000"/>
                </a:solidFill>
              </a:rPr>
              <a:t>reactions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endParaRPr lang="fr-FR" sz="2200" b="1" dirty="0" smtClean="0">
              <a:solidFill>
                <a:srgbClr val="C00000"/>
              </a:solidFill>
            </a:endParaRPr>
          </a:p>
          <a:p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</a:rPr>
              <a:t>                         DVCS </a:t>
            </a:r>
            <a:r>
              <a:rPr lang="fr-FR" sz="2200" dirty="0" smtClean="0"/>
              <a:t>and </a:t>
            </a:r>
            <a:r>
              <a:rPr lang="fr-FR" sz="2200" b="1" dirty="0" smtClean="0">
                <a:solidFill>
                  <a:srgbClr val="C00000"/>
                </a:solidFill>
              </a:rPr>
              <a:t>DVMP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92" name="Text Box 30"/>
          <p:cNvSpPr txBox="1">
            <a:spLocks noChangeArrowheads="1"/>
          </p:cNvSpPr>
          <p:nvPr/>
        </p:nvSpPr>
        <p:spPr bwMode="auto">
          <a:xfrm>
            <a:off x="2940031" y="4495800"/>
            <a:ext cx="64611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Script MT Bold" panose="03040602040607080904" pitchFamily="66" charset="0"/>
                <a:cs typeface="Calibri" pitchFamily="34" charset="0"/>
              </a:rPr>
              <a:t>x</a:t>
            </a:r>
            <a:r>
              <a:rPr lang="fr-FR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</a:t>
            </a:r>
            <a:endParaRPr lang="en-GB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Text Box 29"/>
          <p:cNvSpPr txBox="1">
            <a:spLocks noChangeArrowheads="1"/>
          </p:cNvSpPr>
          <p:nvPr/>
        </p:nvSpPr>
        <p:spPr bwMode="auto">
          <a:xfrm>
            <a:off x="3321031" y="5331023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/>
              <a:t>x</a:t>
            </a:r>
            <a:endParaRPr lang="en-GB" sz="1400" b="1" dirty="0">
              <a:cs typeface="Calibri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3840321" y="456753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Script MT Bold" panose="03040602040607080904" pitchFamily="66" charset="0"/>
              </a:rPr>
              <a:t>b</a:t>
            </a:r>
            <a:r>
              <a:rPr lang="fr-FR" sz="2400" b="1" baseline="-25000" dirty="0">
                <a:solidFill>
                  <a:srgbClr val="006600"/>
                </a:solidFill>
                <a:latin typeface="French Script MT" panose="03020402040607040605" pitchFamily="66" charset="0"/>
                <a:sym typeface="Symbol"/>
              </a:rPr>
              <a:t></a:t>
            </a:r>
            <a:endParaRPr lang="fr-FR" sz="2400" dirty="0"/>
          </a:p>
        </p:txBody>
      </p:sp>
      <p:sp>
        <p:nvSpPr>
          <p:cNvPr id="95" name="ZoneTexte 94"/>
          <p:cNvSpPr txBox="1"/>
          <p:nvPr/>
        </p:nvSpPr>
        <p:spPr>
          <a:xfrm>
            <a:off x="3597859" y="395793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k</a:t>
            </a:r>
            <a:r>
              <a:rPr lang="fr-FR" sz="2400" b="1" baseline="-25000" dirty="0">
                <a:solidFill>
                  <a:srgbClr val="C00000"/>
                </a:solidFill>
                <a:latin typeface="French Script MT" panose="03020402040607040605" pitchFamily="66" charset="0"/>
                <a:sym typeface="Symbol"/>
              </a:rPr>
              <a:t>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935092" y="153418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PDF</a:t>
            </a:r>
            <a:r>
              <a:rPr lang="fr-FR" sz="28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>
                <a:sym typeface="Wingdings" panose="05000000000000000000" pitchFamily="2" charset="2"/>
              </a:rPr>
              <a:t>(</a:t>
            </a:r>
            <a:r>
              <a:rPr lang="fr-FR" sz="2800" b="1" dirty="0" smtClean="0">
                <a:solidFill>
                  <a:prstClr val="black"/>
                </a:solidFill>
                <a:latin typeface="Script MT Bold" panose="03040602040607080904" pitchFamily="66" charset="0"/>
              </a:rPr>
              <a:t>x</a:t>
            </a:r>
            <a:r>
              <a:rPr lang="fr-FR" sz="2800" b="1" dirty="0" smtClean="0">
                <a:solidFill>
                  <a:prstClr val="black"/>
                </a:solidFill>
              </a:rPr>
              <a:t>)</a:t>
            </a:r>
            <a:endParaRPr lang="fr-FR" sz="28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2971800" y="838200"/>
            <a:ext cx="64214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/>
              <a:t>Wigner distribution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‘’</a:t>
            </a:r>
            <a:r>
              <a:rPr lang="fr-FR" dirty="0" err="1" smtClean="0"/>
              <a:t>mother</a:t>
            </a:r>
            <a:r>
              <a:rPr lang="fr-FR" dirty="0" smtClean="0"/>
              <a:t> distributions</a:t>
            </a:r>
            <a:r>
              <a:rPr lang="fr-FR" dirty="0" smtClean="0"/>
              <a:t>’’</a:t>
            </a:r>
            <a:endParaRPr lang="fr-FR" dirty="0" smtClean="0"/>
          </a:p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sym typeface="Wingdings" panose="05000000000000000000" pitchFamily="2" charset="2"/>
              </a:rPr>
              <a:t>W</a:t>
            </a:r>
            <a:r>
              <a:rPr lang="fr-FR" sz="2400" b="1" dirty="0" smtClean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 </a:t>
            </a:r>
            <a:r>
              <a:rPr lang="fr-FR" sz="2400" b="1" dirty="0" smtClean="0">
                <a:sym typeface="Wingdings" panose="05000000000000000000" pitchFamily="2" charset="2"/>
              </a:rPr>
              <a:t>(</a:t>
            </a:r>
            <a:r>
              <a:rPr lang="fr-FR" sz="2400" b="1" dirty="0">
                <a:solidFill>
                  <a:prstClr val="black"/>
                </a:solidFill>
                <a:latin typeface="Script MT Bold" panose="03040602040607080904" pitchFamily="66" charset="0"/>
              </a:rPr>
              <a:t>x, </a:t>
            </a:r>
            <a:r>
              <a:rPr lang="fr-FR" sz="2400" b="1" dirty="0">
                <a:solidFill>
                  <a:srgbClr val="006600"/>
                </a:solidFill>
                <a:latin typeface="Script MT Bold" panose="03040602040607080904" pitchFamily="66" charset="0"/>
              </a:rPr>
              <a:t>b</a:t>
            </a:r>
            <a:r>
              <a:rPr lang="fr-FR" sz="2400" b="1" baseline="-25000" dirty="0">
                <a:solidFill>
                  <a:srgbClr val="006600"/>
                </a:solidFill>
                <a:latin typeface="Script MT Bold" panose="03040602040607080904" pitchFamily="66" charset="0"/>
                <a:sym typeface="Symbol"/>
              </a:rPr>
              <a:t> </a:t>
            </a:r>
            <a:r>
              <a:rPr lang="fr-FR" sz="2400" b="1" dirty="0">
                <a:solidFill>
                  <a:prstClr val="black"/>
                </a:solidFill>
                <a:latin typeface="Script MT Bold" panose="03040602040607080904" pitchFamily="66" charset="0"/>
              </a:rPr>
              <a:t>, </a:t>
            </a:r>
            <a:r>
              <a:rPr lang="fr-FR" sz="2400" b="1" dirty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k</a:t>
            </a:r>
            <a:r>
              <a:rPr lang="fr-FR" sz="2400" b="1" baseline="-25000" dirty="0" smtClean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</a:t>
            </a:r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fr-FR" sz="2400" b="1" baseline="-25000" dirty="0" smtClean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3-dimensional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/>
              <a:t>in </a:t>
            </a:r>
            <a:r>
              <a:rPr lang="fr-FR" dirty="0" err="1" smtClean="0"/>
              <a:t>momentum</a:t>
            </a:r>
            <a:r>
              <a:rPr lang="fr-FR" dirty="0" smtClean="0"/>
              <a:t> and configuration </a:t>
            </a:r>
            <a:r>
              <a:rPr lang="fr-FR" dirty="0" err="1" smtClean="0"/>
              <a:t>space</a:t>
            </a:r>
            <a:r>
              <a:rPr lang="fr-FR" dirty="0"/>
              <a:t>:</a:t>
            </a:r>
            <a:endParaRPr lang="fr-FR" dirty="0" smtClean="0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177069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3080778" y="1929586"/>
            <a:ext cx="560602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>
                <a:sym typeface="Symbol"/>
              </a:rPr>
              <a:t>GPD</a:t>
            </a:r>
            <a:r>
              <a:rPr lang="fr-FR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(</a:t>
            </a:r>
            <a:r>
              <a:rPr lang="fr-FR" sz="2400" b="1" dirty="0">
                <a:solidFill>
                  <a:prstClr val="black"/>
                </a:solidFill>
                <a:latin typeface="Script MT Bold" panose="03040602040607080904" pitchFamily="66" charset="0"/>
              </a:rPr>
              <a:t>x, </a:t>
            </a:r>
            <a:r>
              <a:rPr lang="fr-FR" sz="2400" b="1" dirty="0">
                <a:solidFill>
                  <a:srgbClr val="006600"/>
                </a:solidFill>
                <a:latin typeface="Script MT Bold" panose="03040602040607080904" pitchFamily="66" charset="0"/>
              </a:rPr>
              <a:t>b</a:t>
            </a:r>
            <a:r>
              <a:rPr lang="fr-FR" sz="2400" b="1" baseline="-25000" dirty="0" smtClean="0">
                <a:solidFill>
                  <a:srgbClr val="006600"/>
                </a:solidFill>
                <a:latin typeface="Script MT Bold" panose="03040602040607080904" pitchFamily="66" charset="0"/>
                <a:sym typeface="Symbol"/>
              </a:rPr>
              <a:t>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  <a:sym typeface="Symbol"/>
              </a:rPr>
              <a:t>) 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Generalised</a:t>
            </a:r>
            <a:r>
              <a:rPr lang="fr-FR" dirty="0" smtClean="0">
                <a:sym typeface="Symbol"/>
              </a:rPr>
              <a:t> Parton Distribution </a:t>
            </a:r>
          </a:p>
          <a:p>
            <a:r>
              <a:rPr lang="fr-FR" dirty="0" smtClean="0">
                <a:sym typeface="Symbol"/>
              </a:rPr>
              <a:t>                          </a:t>
            </a:r>
            <a:r>
              <a:rPr lang="fr-FR" dirty="0" smtClean="0">
                <a:sym typeface="Symbol"/>
              </a:rPr>
              <a:t>      </a:t>
            </a:r>
            <a:r>
              <a:rPr lang="fr-FR" dirty="0" smtClean="0">
                <a:sym typeface="Symbol"/>
              </a:rPr>
              <a:t>(</a:t>
            </a:r>
            <a:r>
              <a:rPr lang="fr-FR" dirty="0">
                <a:sym typeface="Symbol"/>
              </a:rPr>
              <a:t>position in the transverse plane) </a:t>
            </a:r>
          </a:p>
          <a:p>
            <a:pPr lvl="0"/>
            <a:r>
              <a:rPr lang="fr-FR" sz="2800" b="1" dirty="0" smtClean="0">
                <a:sym typeface="Symbol"/>
              </a:rPr>
              <a:t>TMD 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(</a:t>
            </a:r>
            <a:r>
              <a:rPr lang="fr-FR" sz="2400" b="1" dirty="0">
                <a:solidFill>
                  <a:prstClr val="black"/>
                </a:solidFill>
                <a:latin typeface="Script MT Bold" panose="03040602040607080904" pitchFamily="66" charset="0"/>
              </a:rPr>
              <a:t>x, </a:t>
            </a:r>
            <a:r>
              <a:rPr lang="fr-FR" sz="2400" b="1" dirty="0" smtClean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k</a:t>
            </a:r>
            <a:r>
              <a:rPr lang="fr-FR" sz="2400" b="1" baseline="-25000" dirty="0">
                <a:solidFill>
                  <a:srgbClr val="C00000"/>
                </a:solidFill>
                <a:latin typeface="Script MT Bold" panose="03040602040607080904" pitchFamily="66" charset="0"/>
                <a:sym typeface="Symbol"/>
              </a:rPr>
              <a:t></a:t>
            </a:r>
            <a:r>
              <a:rPr lang="fr-FR" sz="3200" b="1" dirty="0" smtClean="0">
                <a:solidFill>
                  <a:prstClr val="black"/>
                </a:solidFill>
                <a:latin typeface="French Script MT" panose="03020402040607040605" pitchFamily="66" charset="0"/>
                <a:sym typeface="Symbol"/>
              </a:rPr>
              <a:t>) </a:t>
            </a:r>
            <a:r>
              <a:rPr lang="fr-FR" dirty="0" smtClean="0">
                <a:sym typeface="Symbol"/>
              </a:rPr>
              <a:t>:Transverse </a:t>
            </a:r>
            <a:r>
              <a:rPr lang="fr-FR" dirty="0" err="1" smtClean="0">
                <a:sym typeface="Symbol"/>
              </a:rPr>
              <a:t>Momentum</a:t>
            </a:r>
            <a:r>
              <a:rPr lang="fr-FR" dirty="0" smtClean="0">
                <a:sym typeface="Symbol"/>
              </a:rPr>
              <a:t> Distribution </a:t>
            </a:r>
          </a:p>
          <a:p>
            <a:r>
              <a:rPr lang="fr-FR" dirty="0" smtClean="0">
                <a:sym typeface="Symbol"/>
              </a:rPr>
              <a:t>                                           (</a:t>
            </a:r>
            <a:r>
              <a:rPr lang="fr-FR" dirty="0" err="1" smtClean="0">
                <a:sym typeface="Symbol"/>
              </a:rPr>
              <a:t>momentum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in the </a:t>
            </a:r>
            <a:r>
              <a:rPr lang="fr-FR" dirty="0" err="1">
                <a:sym typeface="Symbol"/>
              </a:rPr>
              <a:t>transv</a:t>
            </a:r>
            <a:r>
              <a:rPr lang="fr-FR" dirty="0">
                <a:sym typeface="Symbol"/>
              </a:rPr>
              <a:t>. plane)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19400" y="1066800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H  </a:t>
            </a:r>
            <a:r>
              <a:rPr lang="fr-FR" sz="3600" i="1" dirty="0" smtClean="0">
                <a:sym typeface="Wingdings 3"/>
              </a:rPr>
              <a:t></a:t>
            </a:r>
            <a:r>
              <a:rPr lang="fr-FR" sz="3600" b="1" i="1" dirty="0" smtClean="0">
                <a:sym typeface="Wingdings 3"/>
              </a:rPr>
              <a:t></a:t>
            </a:r>
            <a:r>
              <a:rPr lang="fr-FR" sz="3600" i="1" dirty="0" smtClean="0">
                <a:sym typeface="Wingdings" pitchFamily="2" charset="2"/>
              </a:rPr>
              <a:t> </a:t>
            </a:r>
            <a:r>
              <a:rPr lang="fr-FR" sz="3600" i="1" dirty="0" smtClean="0">
                <a:sym typeface="Wingdings" pitchFamily="2" charset="2"/>
              </a:rPr>
              <a:t>  </a:t>
            </a:r>
            <a:r>
              <a:rPr lang="fr-FR" sz="3600" i="1" dirty="0" smtClean="0">
                <a:sym typeface="Wingdings" pitchFamily="2" charset="2"/>
              </a:rPr>
              <a:t>q </a:t>
            </a:r>
            <a:r>
              <a:rPr lang="fr-FR" i="1" dirty="0">
                <a:sym typeface="Wingdings" pitchFamily="2" charset="2"/>
              </a:rPr>
              <a:t>or</a:t>
            </a:r>
            <a:r>
              <a:rPr lang="fr-FR" sz="3600" i="1" dirty="0">
                <a:sym typeface="Wingdings" pitchFamily="2" charset="2"/>
              </a:rPr>
              <a:t> f</a:t>
            </a:r>
            <a:r>
              <a:rPr lang="fr-FR" sz="3600" i="1" baseline="-25000" dirty="0">
                <a:sym typeface="Wingdings" pitchFamily="2" charset="2"/>
              </a:rPr>
              <a:t>1</a:t>
            </a:r>
            <a:r>
              <a:rPr lang="fr-FR" sz="3600" i="1" dirty="0" smtClean="0"/>
              <a:t> </a:t>
            </a:r>
            <a:endParaRPr lang="fr-FR" sz="3600" i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2826353" y="2209800"/>
            <a:ext cx="2202847" cy="670542"/>
            <a:chOff x="3182335" y="2245655"/>
            <a:chExt cx="2202847" cy="670542"/>
          </a:xfrm>
        </p:grpSpPr>
        <p:sp>
          <p:nvSpPr>
            <p:cNvPr id="5" name="ZoneTexte 4"/>
            <p:cNvSpPr txBox="1"/>
            <p:nvPr/>
          </p:nvSpPr>
          <p:spPr>
            <a:xfrm>
              <a:off x="3182335" y="2269866"/>
              <a:ext cx="22028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i="1" dirty="0" smtClean="0"/>
                <a:t>E  </a:t>
              </a:r>
              <a:r>
                <a:rPr lang="fr-FR" sz="3600" i="1" dirty="0" smtClean="0">
                  <a:sym typeface="Wingdings 3"/>
                </a:rPr>
                <a:t></a:t>
              </a:r>
              <a:r>
                <a:rPr lang="fr-FR" sz="3600" i="1" dirty="0" smtClean="0">
                  <a:sym typeface="Wingdings" pitchFamily="2" charset="2"/>
                </a:rPr>
                <a:t>  f</a:t>
              </a:r>
              <a:r>
                <a:rPr lang="fr-FR" sz="3600" baseline="-25000" dirty="0" smtClean="0">
                  <a:sym typeface="Wingdings" pitchFamily="2" charset="2"/>
                </a:rPr>
                <a:t>1T</a:t>
              </a:r>
              <a:r>
                <a:rPr lang="fr-FR" sz="3600" i="1" dirty="0" smtClean="0"/>
                <a:t> </a:t>
              </a:r>
              <a:endParaRPr lang="fr-FR" sz="3600" i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828618" y="2245655"/>
              <a:ext cx="352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ym typeface="Symbol"/>
                </a:rPr>
                <a:t></a:t>
              </a:r>
              <a:endParaRPr lang="fr-FR" sz="2000" b="1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773454" y="4064377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H</a:t>
            </a:r>
            <a:r>
              <a:rPr lang="fr-FR" sz="3600" baseline="-25000" dirty="0" smtClean="0"/>
              <a:t>T</a:t>
            </a:r>
            <a:r>
              <a:rPr lang="fr-FR" sz="3600" i="1" dirty="0" smtClean="0"/>
              <a:t> </a:t>
            </a:r>
            <a:r>
              <a:rPr lang="fr-FR" sz="3600" i="1" dirty="0" smtClean="0">
                <a:sym typeface="Wingdings 3"/>
              </a:rPr>
              <a:t></a:t>
            </a:r>
            <a:r>
              <a:rPr lang="fr-FR" sz="3600" i="1" dirty="0" smtClean="0">
                <a:sym typeface="Wingdings" pitchFamily="2" charset="2"/>
              </a:rPr>
              <a:t>  h</a:t>
            </a:r>
            <a:r>
              <a:rPr lang="fr-FR" sz="3600" baseline="-25000" dirty="0" smtClean="0">
                <a:sym typeface="Wingdings" pitchFamily="2" charset="2"/>
              </a:rPr>
              <a:t>1</a:t>
            </a:r>
            <a:r>
              <a:rPr lang="fr-FR" sz="3600" i="1" dirty="0" smtClean="0"/>
              <a:t> </a:t>
            </a:r>
            <a:endParaRPr lang="fr-FR" sz="3600" i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114399" y="5202912"/>
            <a:ext cx="3960058" cy="812423"/>
            <a:chOff x="2638399" y="5575012"/>
            <a:chExt cx="3960058" cy="812423"/>
          </a:xfrm>
        </p:grpSpPr>
        <p:grpSp>
          <p:nvGrpSpPr>
            <p:cNvPr id="9" name="Groupe 8"/>
            <p:cNvGrpSpPr/>
            <p:nvPr/>
          </p:nvGrpSpPr>
          <p:grpSpPr>
            <a:xfrm>
              <a:off x="3429000" y="5575012"/>
              <a:ext cx="3169457" cy="812423"/>
              <a:chOff x="-10762" y="5282625"/>
              <a:chExt cx="3169457" cy="812423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-10762" y="5448717"/>
                <a:ext cx="31694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i="1" dirty="0" smtClean="0"/>
                  <a:t>2H</a:t>
                </a:r>
                <a:r>
                  <a:rPr lang="fr-FR" sz="3600" baseline="-25000" dirty="0" smtClean="0"/>
                  <a:t>T</a:t>
                </a:r>
                <a:r>
                  <a:rPr lang="fr-FR" sz="3600" i="1" dirty="0" smtClean="0"/>
                  <a:t> + E</a:t>
                </a:r>
                <a:r>
                  <a:rPr lang="fr-FR" sz="3600" baseline="-25000" dirty="0" smtClean="0"/>
                  <a:t>T</a:t>
                </a:r>
                <a:r>
                  <a:rPr lang="fr-FR" sz="3600" i="1" dirty="0" smtClean="0">
                    <a:sym typeface="Wingdings 3"/>
                  </a:rPr>
                  <a:t></a:t>
                </a:r>
                <a:r>
                  <a:rPr lang="fr-FR" sz="3600" i="1" dirty="0" smtClean="0">
                    <a:sym typeface="Wingdings" pitchFamily="2" charset="2"/>
                  </a:rPr>
                  <a:t>  h</a:t>
                </a:r>
                <a:r>
                  <a:rPr lang="fr-FR" sz="3600" baseline="-25000" dirty="0" smtClean="0">
                    <a:sym typeface="Wingdings" pitchFamily="2" charset="2"/>
                  </a:rPr>
                  <a:t>1</a:t>
                </a:r>
                <a:r>
                  <a:rPr lang="fr-FR" sz="3600" i="1" dirty="0" smtClean="0"/>
                  <a:t> </a:t>
                </a:r>
                <a:endParaRPr lang="fr-FR" sz="3600" i="1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61775" y="5282625"/>
                <a:ext cx="4956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 smtClean="0"/>
                  <a:t>~</a:t>
                </a:r>
                <a:r>
                  <a:rPr lang="fr-FR" dirty="0" smtClean="0"/>
                  <a:t>  </a:t>
                </a:r>
                <a:endParaRPr lang="fr-FR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590800" y="5391090"/>
                <a:ext cx="352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>
                    <a:sym typeface="Symbol"/>
                  </a:rPr>
                  <a:t></a:t>
                </a:r>
                <a:endParaRPr lang="fr-FR" sz="2000" b="1" dirty="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2638399" y="5715000"/>
              <a:ext cx="859531" cy="646331"/>
              <a:chOff x="2638399" y="5715000"/>
              <a:chExt cx="859531" cy="646331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2638399" y="5715000"/>
                <a:ext cx="8595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fr-FR" sz="3600" baseline="-25000" dirty="0" smtClean="0">
                    <a:solidFill>
                      <a:prstClr val="black"/>
                    </a:solidFill>
                  </a:rPr>
                  <a:t>T </a:t>
                </a:r>
                <a:r>
                  <a:rPr lang="fr-FR" sz="3600" dirty="0" smtClean="0">
                    <a:solidFill>
                      <a:prstClr val="black"/>
                    </a:solidFill>
                  </a:rPr>
                  <a:t>=</a:t>
                </a:r>
                <a:endParaRPr lang="fr-FR" dirty="0"/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>
                <a:off x="2819400" y="5791200"/>
                <a:ext cx="2418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ZoneTexte 15"/>
          <p:cNvSpPr txBox="1"/>
          <p:nvPr/>
        </p:nvSpPr>
        <p:spPr>
          <a:xfrm>
            <a:off x="76200" y="838200"/>
            <a:ext cx="297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2 of the 4 Chiral-</a:t>
            </a:r>
            <a:r>
              <a:rPr lang="fr-FR" sz="2400" b="1" dirty="0" err="1" smtClean="0">
                <a:solidFill>
                  <a:srgbClr val="C00000"/>
                </a:solidFill>
              </a:rPr>
              <a:t>even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6200" y="3881735"/>
            <a:ext cx="285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2 of the 4 Chiral-</a:t>
            </a:r>
            <a:r>
              <a:rPr lang="fr-FR" sz="2400" b="1" dirty="0" err="1" smtClean="0">
                <a:solidFill>
                  <a:srgbClr val="C00000"/>
                </a:solidFill>
              </a:rPr>
              <a:t>odd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665772" y="1143000"/>
            <a:ext cx="658828" cy="704278"/>
            <a:chOff x="7482265" y="796052"/>
            <a:chExt cx="823535" cy="880348"/>
          </a:xfrm>
        </p:grpSpPr>
        <p:sp>
          <p:nvSpPr>
            <p:cNvPr id="19" name="Ellipse 18"/>
            <p:cNvSpPr/>
            <p:nvPr/>
          </p:nvSpPr>
          <p:spPr>
            <a:xfrm>
              <a:off x="7482265" y="796052"/>
              <a:ext cx="823535" cy="880348"/>
            </a:xfrm>
            <a:prstGeom prst="ellipse">
              <a:avLst/>
            </a:prstGeom>
            <a:gradFill flip="none" rotWithShape="1">
              <a:gsLst>
                <a:gs pos="100000">
                  <a:srgbClr val="C4D6EB">
                    <a:lumMod val="83000"/>
                    <a:lumOff val="17000"/>
                  </a:srgbClr>
                </a:gs>
                <a:gs pos="24000">
                  <a:srgbClr val="FF5050">
                    <a:alpha val="85000"/>
                  </a:srgb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772400" y="1066800"/>
              <a:ext cx="304800" cy="3048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195"/>
          <p:cNvGrpSpPr>
            <a:grpSpLocks noChangeAspect="1"/>
          </p:cNvGrpSpPr>
          <p:nvPr/>
        </p:nvGrpSpPr>
        <p:grpSpPr bwMode="auto">
          <a:xfrm>
            <a:off x="4894557" y="2045208"/>
            <a:ext cx="787845" cy="926592"/>
            <a:chOff x="1066800" y="2286000"/>
            <a:chExt cx="2590800" cy="3048000"/>
          </a:xfrm>
        </p:grpSpPr>
        <p:grpSp>
          <p:nvGrpSpPr>
            <p:cNvPr id="22" name="Groupe 172"/>
            <p:cNvGrpSpPr>
              <a:grpSpLocks/>
            </p:cNvGrpSpPr>
            <p:nvPr/>
          </p:nvGrpSpPr>
          <p:grpSpPr bwMode="auto">
            <a:xfrm>
              <a:off x="2093400" y="2286000"/>
              <a:ext cx="533400" cy="3048000"/>
              <a:chOff x="7315200" y="2133600"/>
              <a:chExt cx="214952" cy="3048000"/>
            </a:xfrm>
          </p:grpSpPr>
          <p:pic>
            <p:nvPicPr>
              <p:cNvPr id="26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29024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41978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26670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24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400" y="3644400"/>
              <a:ext cx="657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http://effortlessmanifestingnow.com/wp-content/uploads/arrow-ico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1357200" y="3810000"/>
              <a:ext cx="1828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e 196"/>
          <p:cNvGrpSpPr>
            <a:grpSpLocks noChangeAspect="1"/>
          </p:cNvGrpSpPr>
          <p:nvPr/>
        </p:nvGrpSpPr>
        <p:grpSpPr bwMode="auto">
          <a:xfrm>
            <a:off x="5961354" y="2045208"/>
            <a:ext cx="787845" cy="926592"/>
            <a:chOff x="3505200" y="2286000"/>
            <a:chExt cx="2590800" cy="3048000"/>
          </a:xfrm>
        </p:grpSpPr>
        <p:grpSp>
          <p:nvGrpSpPr>
            <p:cNvPr id="29" name="Groupe 166"/>
            <p:cNvGrpSpPr>
              <a:grpSpLocks/>
            </p:cNvGrpSpPr>
            <p:nvPr/>
          </p:nvGrpSpPr>
          <p:grpSpPr bwMode="auto">
            <a:xfrm>
              <a:off x="4531800" y="2286000"/>
              <a:ext cx="533400" cy="3048000"/>
              <a:chOff x="7315200" y="2133600"/>
              <a:chExt cx="214952" cy="3048000"/>
            </a:xfrm>
          </p:grpSpPr>
          <p:pic>
            <p:nvPicPr>
              <p:cNvPr id="33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29024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41978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6670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31" name="Picture 18" descr="Sphère bleu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600" y="3644400"/>
              <a:ext cx="658812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http://effortlessmanifestingnow.com/wp-content/uploads/arrow-ico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32000" y="3810000"/>
              <a:ext cx="182672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e 197"/>
          <p:cNvGrpSpPr>
            <a:grpSpLocks noChangeAspect="1"/>
          </p:cNvGrpSpPr>
          <p:nvPr/>
        </p:nvGrpSpPr>
        <p:grpSpPr bwMode="auto">
          <a:xfrm>
            <a:off x="4868703" y="3843787"/>
            <a:ext cx="787851" cy="926592"/>
            <a:chOff x="5867400" y="2133600"/>
            <a:chExt cx="2590800" cy="3048000"/>
          </a:xfrm>
        </p:grpSpPr>
        <p:grpSp>
          <p:nvGrpSpPr>
            <p:cNvPr id="36" name="Groupe 125"/>
            <p:cNvGrpSpPr>
              <a:grpSpLocks/>
            </p:cNvGrpSpPr>
            <p:nvPr/>
          </p:nvGrpSpPr>
          <p:grpSpPr bwMode="auto">
            <a:xfrm>
              <a:off x="6894000" y="2133600"/>
              <a:ext cx="533400" cy="3048000"/>
              <a:chOff x="7315200" y="2133600"/>
              <a:chExt cx="214952" cy="3048000"/>
            </a:xfrm>
          </p:grpSpPr>
          <p:pic>
            <p:nvPicPr>
              <p:cNvPr id="40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29024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41978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25146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38" name="Picture 20" descr="http://www.blograzzi.net/wp-content/uploads/2011/04/arrow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t="34497" r="7301" b="37576"/>
            <a:stretch>
              <a:fillRect/>
            </a:stretch>
          </p:blipFill>
          <p:spPr bwMode="auto">
            <a:xfrm rot="-5400000">
              <a:off x="6477001" y="3581399"/>
              <a:ext cx="1371600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0" y="3492000"/>
              <a:ext cx="657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e 198"/>
          <p:cNvGrpSpPr>
            <a:grpSpLocks noChangeAspect="1"/>
          </p:cNvGrpSpPr>
          <p:nvPr/>
        </p:nvGrpSpPr>
        <p:grpSpPr bwMode="auto">
          <a:xfrm>
            <a:off x="5961354" y="3843787"/>
            <a:ext cx="787845" cy="926592"/>
            <a:chOff x="8229600" y="2133600"/>
            <a:chExt cx="2590800" cy="3048000"/>
          </a:xfrm>
        </p:grpSpPr>
        <p:grpSp>
          <p:nvGrpSpPr>
            <p:cNvPr id="43" name="Groupe 157"/>
            <p:cNvGrpSpPr>
              <a:grpSpLocks/>
            </p:cNvGrpSpPr>
            <p:nvPr/>
          </p:nvGrpSpPr>
          <p:grpSpPr bwMode="auto">
            <a:xfrm>
              <a:off x="9256200" y="2133600"/>
              <a:ext cx="533400" cy="3048000"/>
              <a:chOff x="7315200" y="2133600"/>
              <a:chExt cx="214952" cy="3048000"/>
            </a:xfrm>
          </p:grpSpPr>
          <p:pic>
            <p:nvPicPr>
              <p:cNvPr id="47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29024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20" descr="http://www.blograzzi.net/wp-content/uploads/2011/04/arro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34497" r="7301" b="37576"/>
              <a:stretch>
                <a:fillRect/>
              </a:stretch>
            </p:blipFill>
            <p:spPr bwMode="auto">
              <a:xfrm rot="-5400000">
                <a:off x="6546376" y="4197824"/>
                <a:ext cx="1752600" cy="214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25146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45" name="Picture 20" descr="http://www.blograzzi.net/wp-content/uploads/2011/04/arrow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t="34497" r="7301" b="37576"/>
            <a:stretch>
              <a:fillRect/>
            </a:stretch>
          </p:blipFill>
          <p:spPr bwMode="auto">
            <a:xfrm rot="5400000">
              <a:off x="8856000" y="3780000"/>
              <a:ext cx="1371600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8" descr="Sphère bleu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000" y="3492000"/>
              <a:ext cx="658812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ZoneTexte 48"/>
          <p:cNvSpPr txBox="1"/>
          <p:nvPr/>
        </p:nvSpPr>
        <p:spPr>
          <a:xfrm>
            <a:off x="5663734" y="3779779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-</a:t>
            </a:r>
            <a:endParaRPr lang="fr-FR" sz="4800" dirty="0"/>
          </a:p>
        </p:txBody>
      </p:sp>
      <p:sp>
        <p:nvSpPr>
          <p:cNvPr id="50" name="ZoneTexte 49"/>
          <p:cNvSpPr txBox="1"/>
          <p:nvPr/>
        </p:nvSpPr>
        <p:spPr>
          <a:xfrm>
            <a:off x="5656554" y="2121407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-</a:t>
            </a:r>
            <a:endParaRPr lang="fr-FR" sz="4800" dirty="0"/>
          </a:p>
        </p:txBody>
      </p:sp>
      <p:grpSp>
        <p:nvGrpSpPr>
          <p:cNvPr id="51" name="Groupe 193"/>
          <p:cNvGrpSpPr>
            <a:grpSpLocks noChangeAspect="1"/>
          </p:cNvGrpSpPr>
          <p:nvPr/>
        </p:nvGrpSpPr>
        <p:grpSpPr bwMode="auto">
          <a:xfrm>
            <a:off x="4818354" y="5347754"/>
            <a:ext cx="819980" cy="819981"/>
            <a:chOff x="-3733800" y="2743200"/>
            <a:chExt cx="2590800" cy="2590800"/>
          </a:xfrm>
        </p:grpSpPr>
        <p:pic>
          <p:nvPicPr>
            <p:cNvPr id="52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733800" y="27432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53" name="Picture 20" descr="http://www.blograzzi.net/wp-content/uploads/2011/04/arrow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t="34497" r="7301" b="37576"/>
            <a:stretch>
              <a:fillRect/>
            </a:stretch>
          </p:blipFill>
          <p:spPr bwMode="auto">
            <a:xfrm rot="-5400000">
              <a:off x="-3124199" y="3809999"/>
              <a:ext cx="1371600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1200" y="3720600"/>
              <a:ext cx="657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 descr="http://effortlessmanifestingnow.com/wp-content/uploads/arrow-icon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3443400" y="3886200"/>
              <a:ext cx="1828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94"/>
          <p:cNvGrpSpPr>
            <a:grpSpLocks noChangeAspect="1"/>
          </p:cNvGrpSpPr>
          <p:nvPr/>
        </p:nvGrpSpPr>
        <p:grpSpPr bwMode="auto">
          <a:xfrm>
            <a:off x="5961354" y="5347754"/>
            <a:ext cx="819980" cy="819981"/>
            <a:chOff x="-1295400" y="2743200"/>
            <a:chExt cx="2590800" cy="2590800"/>
          </a:xfrm>
        </p:grpSpPr>
        <p:pic>
          <p:nvPicPr>
            <p:cNvPr id="57" name="Picture 17" descr="Sphère rou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8080"/>
                </a:clrFrom>
                <a:clrTo>
                  <a:srgbClr val="FF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95400" y="2743200"/>
              <a:ext cx="2590800" cy="2590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powder"/>
          </p:spPr>
        </p:pic>
        <p:pic>
          <p:nvPicPr>
            <p:cNvPr id="58" name="Picture 20" descr="http://www.blograzzi.net/wp-content/uploads/2011/04/arrow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t="34497" r="7301" b="37576"/>
            <a:stretch>
              <a:fillRect/>
            </a:stretch>
          </p:blipFill>
          <p:spPr bwMode="auto">
            <a:xfrm rot="5400000">
              <a:off x="-669000" y="4008600"/>
              <a:ext cx="1371600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8" descr="Sphère bleu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080FF"/>
                </a:clrFrom>
                <a:clrTo>
                  <a:srgbClr val="808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9000" y="3720600"/>
              <a:ext cx="658812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 descr="http://effortlessmanifestingnow.com/wp-content/uploads/arrow-icon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768600" y="3886200"/>
              <a:ext cx="182672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ZoneTexte 60"/>
          <p:cNvSpPr txBox="1"/>
          <p:nvPr/>
        </p:nvSpPr>
        <p:spPr>
          <a:xfrm>
            <a:off x="5656554" y="5294011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-</a:t>
            </a:r>
            <a:endParaRPr lang="fr-FR" sz="4800" dirty="0"/>
          </a:p>
        </p:txBody>
      </p:sp>
      <p:sp>
        <p:nvSpPr>
          <p:cNvPr id="62" name="ZoneTexte 61"/>
          <p:cNvSpPr txBox="1"/>
          <p:nvPr/>
        </p:nvSpPr>
        <p:spPr>
          <a:xfrm>
            <a:off x="6805248" y="2298036"/>
            <a:ext cx="227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Sivers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r>
              <a:rPr lang="fr-FR" dirty="0" smtClean="0"/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quark </a:t>
            </a:r>
            <a:r>
              <a:rPr lang="fr-FR" dirty="0">
                <a:latin typeface="Calibri" pitchFamily="34" charset="0"/>
                <a:cs typeface="Calibri" pitchFamily="34" charset="0"/>
              </a:rPr>
              <a:t>k</a:t>
            </a:r>
            <a:r>
              <a:rPr lang="fr-FR" baseline="-25000" dirty="0">
                <a:latin typeface="Calibri" pitchFamily="34" charset="0"/>
                <a:cs typeface="Calibri" pitchFamily="34" charset="0"/>
              </a:rPr>
              <a:t>T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&amp;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nucleon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transv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 Spin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815361" y="4114800"/>
            <a:ext cx="255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Transversity</a:t>
            </a:r>
            <a:r>
              <a:rPr lang="fr-FR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quark spin 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&amp; 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nucleon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transv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 spin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815361" y="5481935"/>
            <a:ext cx="2490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Boer-</a:t>
            </a:r>
            <a:r>
              <a:rPr lang="fr-FR" b="1" dirty="0" err="1" smtClean="0">
                <a:solidFill>
                  <a:srgbClr val="0070C0"/>
                </a:solidFill>
              </a:rPr>
              <a:t>Mulders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quark </a:t>
            </a:r>
            <a:r>
              <a:rPr lang="fr-FR" dirty="0">
                <a:latin typeface="Calibri" pitchFamily="34" charset="0"/>
                <a:cs typeface="Calibri" pitchFamily="34" charset="0"/>
              </a:rPr>
              <a:t>k</a:t>
            </a:r>
            <a:r>
              <a:rPr lang="fr-FR" baseline="-25000" dirty="0">
                <a:latin typeface="Calibri" pitchFamily="34" charset="0"/>
                <a:cs typeface="Calibri" pitchFamily="34" charset="0"/>
              </a:rPr>
              <a:t>T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&amp; quark </a:t>
            </a:r>
            <a:r>
              <a:rPr lang="fr-FR" dirty="0">
                <a:latin typeface="Calibri" pitchFamily="34" charset="0"/>
                <a:cs typeface="Calibri" pitchFamily="34" charset="0"/>
              </a:rPr>
              <a:t>transverse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spin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914400" y="2804263"/>
            <a:ext cx="2917786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ym typeface="Symbol"/>
              </a:rPr>
              <a:t></a:t>
            </a:r>
            <a:r>
              <a:rPr lang="fr-FR" sz="2400" dirty="0">
                <a:sym typeface="Symbol"/>
              </a:rPr>
              <a:t>*</a:t>
            </a:r>
            <a:r>
              <a:rPr lang="fr-FR" sz="2400" b="1" baseline="-25000" dirty="0">
                <a:sym typeface="Symbol"/>
              </a:rPr>
              <a:t>L</a:t>
            </a:r>
            <a:r>
              <a:rPr lang="fr-FR" sz="2400" dirty="0">
                <a:sym typeface="Symbol"/>
              </a:rPr>
              <a:t>  </a:t>
            </a:r>
            <a:r>
              <a:rPr lang="fr-FR" sz="2400" dirty="0" smtClean="0">
                <a:sym typeface="Symbol"/>
              </a:rPr>
              <a:t>p</a:t>
            </a:r>
            <a:r>
              <a:rPr lang="fr-FR" sz="2400" baseline="30000" dirty="0">
                <a:sym typeface="Wingdings 3"/>
              </a:rPr>
              <a:t></a:t>
            </a:r>
            <a:r>
              <a:rPr lang="fr-FR" sz="2400" dirty="0">
                <a:sym typeface="Symbol"/>
              </a:rPr>
              <a:t> </a:t>
            </a:r>
            <a:r>
              <a:rPr lang="fr-FR" sz="2400" baseline="30000" dirty="0">
                <a:sym typeface="Symbol"/>
              </a:rPr>
              <a:t>0</a:t>
            </a:r>
            <a:r>
              <a:rPr lang="fr-FR" sz="2400" b="1" baseline="-25000" dirty="0">
                <a:sym typeface="Symbol"/>
              </a:rPr>
              <a:t>L</a:t>
            </a:r>
            <a:r>
              <a:rPr lang="fr-FR" sz="2400" baseline="-25000" dirty="0">
                <a:sym typeface="Symbol"/>
              </a:rPr>
              <a:t>   </a:t>
            </a:r>
            <a:r>
              <a:rPr lang="fr-FR" sz="2400" dirty="0" smtClean="0">
                <a:sym typeface="Symbol"/>
              </a:rPr>
              <a:t>p</a:t>
            </a:r>
            <a:r>
              <a:rPr lang="fr-FR" sz="2400" baseline="30000" dirty="0" smtClean="0">
                <a:sym typeface="Wingdings 3"/>
              </a:rPr>
              <a:t>    </a:t>
            </a:r>
            <a:r>
              <a:rPr lang="fr-FR" sz="2400" dirty="0" smtClean="0">
                <a:solidFill>
                  <a:prstClr val="black"/>
                </a:solidFill>
                <a:sym typeface="Wingdings 3"/>
              </a:rPr>
              <a:t>L=1</a:t>
            </a:r>
            <a:r>
              <a:rPr lang="fr-FR" sz="2400" baseline="30000" dirty="0" smtClean="0">
                <a:sym typeface="Wingdings 3"/>
              </a:rPr>
              <a:t>  </a:t>
            </a:r>
            <a:endParaRPr lang="fr-FR" sz="2400" baseline="-25000" dirty="0"/>
          </a:p>
        </p:txBody>
      </p:sp>
      <p:sp>
        <p:nvSpPr>
          <p:cNvPr id="68" name="ZoneTexte 67"/>
          <p:cNvSpPr txBox="1"/>
          <p:nvPr/>
        </p:nvSpPr>
        <p:spPr>
          <a:xfrm>
            <a:off x="914400" y="1583543"/>
            <a:ext cx="2555508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sym typeface="Symbol"/>
              </a:rPr>
              <a:t>*</a:t>
            </a:r>
            <a:r>
              <a:rPr lang="fr-FR" sz="2400" b="1" baseline="-25000" dirty="0">
                <a:solidFill>
                  <a:prstClr val="black"/>
                </a:solidFill>
                <a:sym typeface="Symbol"/>
              </a:rPr>
              <a:t>L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sym typeface="Symbol"/>
              </a:rPr>
              <a:t>p 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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0</a:t>
            </a:r>
            <a:r>
              <a:rPr lang="fr-FR" sz="2400" b="1" baseline="-25000" dirty="0">
                <a:solidFill>
                  <a:prstClr val="black"/>
                </a:solidFill>
                <a:sym typeface="Symbol"/>
              </a:rPr>
              <a:t>L</a:t>
            </a:r>
            <a:r>
              <a:rPr lang="fr-FR" sz="2400" baseline="-25000" dirty="0">
                <a:solidFill>
                  <a:prstClr val="black"/>
                </a:solidFill>
                <a:sym typeface="Symbol"/>
              </a:rPr>
              <a:t>   </a:t>
            </a:r>
            <a:r>
              <a:rPr lang="fr-FR" sz="2400" dirty="0" smtClean="0">
                <a:solidFill>
                  <a:prstClr val="black"/>
                </a:solidFill>
                <a:sym typeface="Symbol"/>
              </a:rPr>
              <a:t>p</a:t>
            </a:r>
            <a:r>
              <a:rPr lang="fr-FR" sz="2400" baseline="30000" dirty="0" smtClean="0">
                <a:solidFill>
                  <a:prstClr val="black"/>
                </a:solidFill>
                <a:sym typeface="Wingdings 3"/>
              </a:rPr>
              <a:t>     </a:t>
            </a:r>
            <a:r>
              <a:rPr lang="fr-FR" sz="2400" dirty="0" smtClean="0">
                <a:solidFill>
                  <a:prstClr val="black"/>
                </a:solidFill>
                <a:sym typeface="Wingdings 3"/>
              </a:rPr>
              <a:t>L=0</a:t>
            </a:r>
            <a:endParaRPr lang="fr-FR" sz="2400" dirty="0">
              <a:solidFill>
                <a:prstClr val="black"/>
              </a:solidFill>
              <a:sym typeface="Wingdings 3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914400" y="4643735"/>
            <a:ext cx="2917786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ym typeface="Symbol"/>
              </a:rPr>
              <a:t>*</a:t>
            </a:r>
            <a:r>
              <a:rPr lang="fr-FR" sz="2400" b="1" baseline="-25000" dirty="0" smtClean="0">
                <a:sym typeface="Symbol"/>
              </a:rPr>
              <a:t>T</a:t>
            </a:r>
            <a:r>
              <a:rPr lang="fr-FR" sz="2400" dirty="0" smtClean="0">
                <a:sym typeface="Symbol"/>
              </a:rPr>
              <a:t>  p</a:t>
            </a:r>
            <a:r>
              <a:rPr lang="fr-FR" sz="2400" baseline="30000" dirty="0">
                <a:sym typeface="Wingdings 3"/>
              </a:rPr>
              <a:t></a:t>
            </a:r>
            <a:r>
              <a:rPr lang="fr-FR" sz="2400" dirty="0">
                <a:sym typeface="Symbol"/>
              </a:rPr>
              <a:t> </a:t>
            </a:r>
            <a:r>
              <a:rPr lang="fr-FR" sz="2400" baseline="30000" dirty="0">
                <a:sym typeface="Symbol"/>
              </a:rPr>
              <a:t>0</a:t>
            </a:r>
            <a:r>
              <a:rPr lang="fr-FR" sz="2400" b="1" baseline="-25000" dirty="0">
                <a:sym typeface="Symbol"/>
              </a:rPr>
              <a:t>L</a:t>
            </a:r>
            <a:r>
              <a:rPr lang="fr-FR" sz="2400" baseline="-25000" dirty="0">
                <a:sym typeface="Symbol"/>
              </a:rPr>
              <a:t>   </a:t>
            </a:r>
            <a:r>
              <a:rPr lang="fr-FR" sz="2400" dirty="0" smtClean="0">
                <a:sym typeface="Symbol"/>
              </a:rPr>
              <a:t>p</a:t>
            </a:r>
            <a:r>
              <a:rPr lang="fr-FR" sz="2400" baseline="30000" dirty="0" smtClean="0">
                <a:sym typeface="Wingdings 3"/>
              </a:rPr>
              <a:t>    </a:t>
            </a:r>
            <a:r>
              <a:rPr lang="fr-FR" sz="2400" dirty="0" smtClean="0">
                <a:solidFill>
                  <a:prstClr val="black"/>
                </a:solidFill>
                <a:sym typeface="Wingdings 3"/>
              </a:rPr>
              <a:t>L=0</a:t>
            </a:r>
            <a:r>
              <a:rPr lang="fr-FR" sz="2400" baseline="30000" dirty="0" smtClean="0">
                <a:sym typeface="Wingdings 3"/>
              </a:rPr>
              <a:t>  </a:t>
            </a:r>
            <a:endParaRPr lang="fr-FR" sz="2400" baseline="-25000" dirty="0"/>
          </a:p>
        </p:txBody>
      </p:sp>
      <p:sp>
        <p:nvSpPr>
          <p:cNvPr id="70" name="ZoneTexte 69"/>
          <p:cNvSpPr txBox="1"/>
          <p:nvPr/>
        </p:nvSpPr>
        <p:spPr>
          <a:xfrm>
            <a:off x="914400" y="5939135"/>
            <a:ext cx="2569934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ym typeface="Symbol"/>
              </a:rPr>
              <a:t>*</a:t>
            </a:r>
            <a:r>
              <a:rPr lang="fr-FR" sz="2400" b="1" baseline="-25000" dirty="0" smtClean="0">
                <a:sym typeface="Symbol"/>
              </a:rPr>
              <a:t>T</a:t>
            </a:r>
            <a:r>
              <a:rPr lang="fr-FR" sz="2400" dirty="0" smtClean="0">
                <a:sym typeface="Symbol"/>
              </a:rPr>
              <a:t>  </a:t>
            </a:r>
            <a:r>
              <a:rPr lang="fr-FR" sz="2400" dirty="0" smtClean="0">
                <a:sym typeface="Symbol"/>
              </a:rPr>
              <a:t>p </a:t>
            </a:r>
            <a:r>
              <a:rPr lang="fr-FR" sz="2400" dirty="0">
                <a:sym typeface="Symbol"/>
              </a:rPr>
              <a:t></a:t>
            </a:r>
            <a:r>
              <a:rPr lang="fr-FR" sz="2400" baseline="30000" dirty="0">
                <a:sym typeface="Symbol"/>
              </a:rPr>
              <a:t>0</a:t>
            </a:r>
            <a:r>
              <a:rPr lang="fr-FR" sz="2400" b="1" baseline="-25000" dirty="0">
                <a:sym typeface="Symbol"/>
              </a:rPr>
              <a:t>L</a:t>
            </a:r>
            <a:r>
              <a:rPr lang="fr-FR" sz="2400" baseline="-25000" dirty="0">
                <a:sym typeface="Symbol"/>
              </a:rPr>
              <a:t>   </a:t>
            </a:r>
            <a:r>
              <a:rPr lang="fr-FR" sz="2400" dirty="0" smtClean="0">
                <a:sym typeface="Symbol"/>
              </a:rPr>
              <a:t>p</a:t>
            </a:r>
            <a:r>
              <a:rPr lang="fr-FR" sz="2400" baseline="30000" dirty="0" smtClean="0">
                <a:sym typeface="Wingdings 3"/>
              </a:rPr>
              <a:t>   </a:t>
            </a:r>
            <a:r>
              <a:rPr lang="fr-FR" sz="2400" dirty="0" smtClean="0">
                <a:solidFill>
                  <a:prstClr val="black"/>
                </a:solidFill>
                <a:sym typeface="Wingdings 3"/>
              </a:rPr>
              <a:t>L=1</a:t>
            </a:r>
            <a:r>
              <a:rPr lang="fr-FR" sz="2400" baseline="30000" dirty="0" smtClean="0">
                <a:sym typeface="Wingdings 3"/>
              </a:rPr>
              <a:t>  </a:t>
            </a:r>
            <a:endParaRPr lang="fr-FR" sz="2400" baseline="-250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780230" y="2438400"/>
            <a:ext cx="111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‘’Elusive’’ </a:t>
            </a:r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838200" y="3265928"/>
            <a:ext cx="319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itchFamily="18" charset="2"/>
              </a:rPr>
              <a:t>Ji</a:t>
            </a:r>
            <a:r>
              <a:rPr lang="en-GB" dirty="0">
                <a:sym typeface="Symbol" pitchFamily="18" charset="2"/>
              </a:rPr>
              <a:t>: 2J</a:t>
            </a:r>
            <a:r>
              <a:rPr lang="en-GB" baseline="30000" dirty="0">
                <a:sym typeface="Symbol" pitchFamily="18" charset="2"/>
              </a:rPr>
              <a:t>q</a:t>
            </a:r>
            <a:r>
              <a:rPr lang="en-GB" baseline="-25000" dirty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=  x (</a:t>
            </a:r>
            <a:r>
              <a:rPr lang="en-GB" dirty="0" err="1">
                <a:sym typeface="Symbol" pitchFamily="18" charset="2"/>
              </a:rPr>
              <a:t>H</a:t>
            </a:r>
            <a:r>
              <a:rPr lang="en-GB" baseline="30000" dirty="0" err="1">
                <a:sym typeface="Symbol" pitchFamily="18" charset="2"/>
              </a:rPr>
              <a:t>q</a:t>
            </a:r>
            <a:r>
              <a:rPr lang="en-GB" baseline="30000" dirty="0">
                <a:sym typeface="Symbol" pitchFamily="18" charset="2"/>
              </a:rPr>
              <a:t> </a:t>
            </a:r>
            <a:r>
              <a:rPr lang="en-GB" sz="1400" dirty="0">
                <a:sym typeface="Symbol" pitchFamily="18" charset="2"/>
              </a:rPr>
              <a:t>(x,ξ,0) </a:t>
            </a:r>
            <a:r>
              <a:rPr lang="en-GB" dirty="0">
                <a:sym typeface="Symbol" pitchFamily="18" charset="2"/>
              </a:rPr>
              <a:t>+</a:t>
            </a:r>
            <a:r>
              <a:rPr lang="en-GB" dirty="0" err="1">
                <a:sym typeface="Symbol" pitchFamily="18" charset="2"/>
              </a:rPr>
              <a:t>E</a:t>
            </a:r>
            <a:r>
              <a:rPr lang="en-GB" baseline="30000" dirty="0" err="1">
                <a:sym typeface="Symbol" pitchFamily="18" charset="2"/>
              </a:rPr>
              <a:t>q</a:t>
            </a:r>
            <a:r>
              <a:rPr lang="en-GB" baseline="30000" dirty="0">
                <a:sym typeface="Symbol" pitchFamily="18" charset="2"/>
              </a:rPr>
              <a:t> </a:t>
            </a:r>
            <a:r>
              <a:rPr lang="en-GB" sz="1400" dirty="0">
                <a:sym typeface="Symbol" pitchFamily="18" charset="2"/>
              </a:rPr>
              <a:t>(x,ξ,0) </a:t>
            </a:r>
            <a:r>
              <a:rPr lang="en-GB" dirty="0">
                <a:sym typeface="Symbol" pitchFamily="18" charset="2"/>
              </a:rPr>
              <a:t>) </a:t>
            </a:r>
            <a:r>
              <a:rPr lang="en-GB" dirty="0" smtClean="0">
                <a:sym typeface="Symbol" pitchFamily="18" charset="2"/>
              </a:rPr>
              <a:t>dx</a:t>
            </a:r>
            <a:endParaRPr lang="en-GB" dirty="0">
              <a:sym typeface="Symbol" pitchFamily="18" charset="2"/>
            </a:endParaRPr>
          </a:p>
        </p:txBody>
      </p:sp>
      <p:sp>
        <p:nvSpPr>
          <p:cNvPr id="9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5913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8 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GPDs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          </a:t>
            </a:r>
            <a:r>
              <a:rPr lang="fr-FR" sz="3200" i="1" dirty="0" smtClean="0">
                <a:solidFill>
                  <a:schemeClr val="bg1"/>
                </a:solidFill>
                <a:sym typeface="Wingdings 3"/>
              </a:rPr>
              <a:t></a:t>
            </a:r>
            <a:r>
              <a:rPr lang="fr-FR" sz="3200" b="1" i="1" dirty="0" smtClean="0">
                <a:solidFill>
                  <a:schemeClr val="bg1"/>
                </a:solidFill>
                <a:sym typeface="Wingdings 3"/>
              </a:rPr>
              <a:t>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            8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TMDs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2819400" y="457200"/>
            <a:ext cx="274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Model </a:t>
            </a:r>
            <a:r>
              <a:rPr lang="fr-FR" dirty="0" err="1" smtClean="0">
                <a:solidFill>
                  <a:schemeClr val="bg1"/>
                </a:solidFill>
              </a:rPr>
              <a:t>dependent</a:t>
            </a:r>
            <a:r>
              <a:rPr lang="fr-FR" dirty="0" smtClean="0">
                <a:solidFill>
                  <a:schemeClr val="bg1"/>
                </a:solidFill>
              </a:rPr>
              <a:t> relations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152400" y="1962665"/>
            <a:ext cx="2743200" cy="4514335"/>
          </a:xfrm>
          <a:prstGeom prst="rect">
            <a:avLst/>
          </a:prstGeom>
          <a:solidFill>
            <a:srgbClr val="C6D9F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" name="Oval 31"/>
          <p:cNvSpPr>
            <a:spLocks noChangeArrowheads="1"/>
          </p:cNvSpPr>
          <p:nvPr/>
        </p:nvSpPr>
        <p:spPr bwMode="auto">
          <a:xfrm>
            <a:off x="1481158" y="4125370"/>
            <a:ext cx="1125538" cy="1630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57596" y="2353216"/>
            <a:ext cx="108876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Times"/>
                <a:sym typeface="Symbol"/>
              </a:rPr>
              <a:t>ℓ</a:t>
            </a:r>
            <a:r>
              <a:rPr lang="fr-FR" sz="2000" b="1" dirty="0" smtClean="0">
                <a:solidFill>
                  <a:prstClr val="black"/>
                </a:solidFill>
              </a:rPr>
              <a:t>p </a:t>
            </a:r>
            <a:r>
              <a:rPr lang="fr-FR" b="1" dirty="0" smtClean="0">
                <a:sym typeface="Symbol" pitchFamily="18" charset="2"/>
              </a:rPr>
              <a:t> </a:t>
            </a:r>
            <a:r>
              <a:rPr lang="fr-FR" b="1" dirty="0">
                <a:latin typeface="Times"/>
                <a:sym typeface="Symbol"/>
              </a:rPr>
              <a:t>ℓ</a:t>
            </a:r>
            <a:r>
              <a:rPr lang="fr-FR" b="1" dirty="0" smtClean="0">
                <a:sym typeface="Symbol"/>
              </a:rPr>
              <a:t>’</a:t>
            </a:r>
            <a:r>
              <a:rPr lang="fr-FR" b="1" dirty="0" smtClean="0">
                <a:sym typeface="Symbol" pitchFamily="18" charset="2"/>
              </a:rPr>
              <a:t>X</a:t>
            </a:r>
            <a:r>
              <a:rPr lang="fr-FR" sz="2400" b="1" i="1" dirty="0" smtClean="0">
                <a:sym typeface="Symbol" pitchFamily="18" charset="2"/>
              </a:rPr>
              <a:t> </a:t>
            </a:r>
            <a:endParaRPr lang="en-GB" sz="2400" b="1" i="1" dirty="0">
              <a:sym typeface="Symbol" pitchFamily="18" charset="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19734" y="2038865"/>
            <a:ext cx="2280624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Deep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Inelastic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Scattering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 rot="19753974">
            <a:off x="708025" y="3105373"/>
            <a:ext cx="244475" cy="33430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6" y="16"/>
              </a:cxn>
              <a:cxn ang="0">
                <a:pos x="48" y="112"/>
              </a:cxn>
              <a:cxn ang="0">
                <a:pos x="144" y="112"/>
              </a:cxn>
              <a:cxn ang="0">
                <a:pos x="96" y="208"/>
              </a:cxn>
              <a:cxn ang="0">
                <a:pos x="192" y="208"/>
              </a:cxn>
              <a:cxn ang="0">
                <a:pos x="144" y="304"/>
              </a:cxn>
              <a:cxn ang="0">
                <a:pos x="240" y="304"/>
              </a:cxn>
              <a:cxn ang="0">
                <a:pos x="192" y="400"/>
              </a:cxn>
              <a:cxn ang="0">
                <a:pos x="288" y="400"/>
              </a:cxn>
            </a:cxnLst>
            <a:rect l="0" t="0" r="r" b="b"/>
            <a:pathLst>
              <a:path w="288" h="416">
                <a:moveTo>
                  <a:pt x="0" y="16"/>
                </a:moveTo>
                <a:cubicBezTo>
                  <a:pt x="44" y="8"/>
                  <a:pt x="88" y="0"/>
                  <a:pt x="96" y="16"/>
                </a:cubicBezTo>
                <a:cubicBezTo>
                  <a:pt x="104" y="32"/>
                  <a:pt x="40" y="96"/>
                  <a:pt x="48" y="112"/>
                </a:cubicBezTo>
                <a:cubicBezTo>
                  <a:pt x="56" y="128"/>
                  <a:pt x="136" y="96"/>
                  <a:pt x="144" y="112"/>
                </a:cubicBezTo>
                <a:cubicBezTo>
                  <a:pt x="152" y="128"/>
                  <a:pt x="88" y="192"/>
                  <a:pt x="96" y="208"/>
                </a:cubicBezTo>
                <a:cubicBezTo>
                  <a:pt x="104" y="224"/>
                  <a:pt x="184" y="192"/>
                  <a:pt x="192" y="208"/>
                </a:cubicBezTo>
                <a:cubicBezTo>
                  <a:pt x="200" y="224"/>
                  <a:pt x="136" y="288"/>
                  <a:pt x="144" y="304"/>
                </a:cubicBezTo>
                <a:cubicBezTo>
                  <a:pt x="152" y="320"/>
                  <a:pt x="232" y="288"/>
                  <a:pt x="240" y="304"/>
                </a:cubicBezTo>
                <a:cubicBezTo>
                  <a:pt x="248" y="320"/>
                  <a:pt x="184" y="384"/>
                  <a:pt x="192" y="400"/>
                </a:cubicBezTo>
                <a:cubicBezTo>
                  <a:pt x="200" y="416"/>
                  <a:pt x="244" y="408"/>
                  <a:pt x="288" y="40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788988" y="3375389"/>
            <a:ext cx="204788" cy="42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993775" y="3375389"/>
            <a:ext cx="449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08025" y="3645406"/>
            <a:ext cx="366713" cy="308590"/>
          </a:xfrm>
          <a:prstGeom prst="ellipse">
            <a:avLst/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381000" y="3799701"/>
            <a:ext cx="327025" cy="115721"/>
            <a:chOff x="2112" y="1296"/>
            <a:chExt cx="206" cy="72"/>
          </a:xfrm>
        </p:grpSpPr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2112" y="1296"/>
              <a:ext cx="20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2112" y="1320"/>
              <a:ext cx="20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rot="20558759" flipV="1">
              <a:off x="2237" y="1320"/>
              <a:ext cx="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1074738" y="3683980"/>
            <a:ext cx="449263" cy="77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074738" y="3838275"/>
            <a:ext cx="449263" cy="385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033463" y="3876849"/>
            <a:ext cx="368300" cy="154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52400" y="2873930"/>
            <a:ext cx="390525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>
                <a:latin typeface="Times"/>
                <a:sym typeface="Symbol"/>
              </a:rPr>
              <a:t>ℓ</a:t>
            </a:r>
            <a:endParaRPr lang="en-GB" sz="1600" b="1" i="1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4093" y="282997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²</a:t>
            </a:r>
            <a:r>
              <a:rPr lang="fr-FR" sz="2400" b="1" dirty="0" smtClean="0">
                <a:solidFill>
                  <a:srgbClr val="0070C0"/>
                </a:solidFill>
                <a:latin typeface="Script MT Bold" panose="03040602040607080904" pitchFamily="66" charset="0"/>
                <a:cs typeface="Times New Roman" pitchFamily="18" charset="0"/>
              </a:rPr>
              <a:t>x</a:t>
            </a:r>
            <a:r>
              <a:rPr lang="fr-FR" sz="1600" b="1" baseline="-25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endParaRPr lang="en-GB" sz="16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09600" y="327213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x</a:t>
            </a:r>
            <a:endParaRPr lang="en-GB" sz="24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52400" y="3722553"/>
            <a:ext cx="273050" cy="7023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p</a:t>
            </a:r>
            <a:endParaRPr lang="en-GB" sz="1600" b="1">
              <a:latin typeface="Comic Sans MS" pitchFamily="66" charset="0"/>
            </a:endParaRPr>
          </a:p>
          <a:p>
            <a:pPr algn="ctr"/>
            <a:endParaRPr lang="en-GB" sz="2400" b="1">
              <a:latin typeface="Times New Roman" pitchFamily="18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57192" y="3171987"/>
            <a:ext cx="438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latin typeface="Comic Sans MS" pitchFamily="66" charset="0"/>
              </a:rPr>
              <a:t> </a:t>
            </a:r>
            <a:r>
              <a:rPr lang="el-GR" sz="1400" b="1" dirty="0">
                <a:latin typeface="Palatino" pitchFamily="18" charset="0"/>
              </a:rPr>
              <a:t>γ</a:t>
            </a:r>
            <a:r>
              <a:rPr lang="en-US" sz="1400" b="1" dirty="0">
                <a:latin typeface="Comic Sans MS" pitchFamily="66" charset="0"/>
              </a:rPr>
              <a:t>*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711344" y="4202662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fr-FR" sz="1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81081" y="4112174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1400" b="1">
              <a:latin typeface="Comic Sans MS" pitchFamily="66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60871" y="5353611"/>
            <a:ext cx="727699" cy="30777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x </a:t>
            </a:r>
            <a:r>
              <a:rPr lang="fr-FR" sz="1400" b="1" dirty="0" err="1" smtClean="0">
                <a:cs typeface="Calibri" pitchFamily="34" charset="0"/>
              </a:rPr>
              <a:t>boost</a:t>
            </a:r>
            <a:endParaRPr lang="en-GB" sz="1400" b="1" dirty="0">
              <a:cs typeface="Calibri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51388" y="4497142"/>
            <a:ext cx="64611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Script MT Bold" panose="03040602040607080904" pitchFamily="66" charset="0"/>
                <a:cs typeface="Calibri" pitchFamily="34" charset="0"/>
              </a:rPr>
              <a:t>x</a:t>
            </a:r>
            <a:r>
              <a:rPr lang="fr-FR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</a:t>
            </a:r>
            <a:endParaRPr lang="en-GB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1350981" y="4124874"/>
            <a:ext cx="1125538" cy="1630363"/>
          </a:xfrm>
          <a:prstGeom prst="ellipse">
            <a:avLst/>
          </a:prstGeom>
          <a:gradFill rotWithShape="1">
            <a:gsLst>
              <a:gs pos="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1373206" y="4896399"/>
            <a:ext cx="180975" cy="176213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1608156" y="5261524"/>
            <a:ext cx="179388" cy="176213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1968519" y="5261524"/>
            <a:ext cx="179388" cy="176213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rot="10800000">
            <a:off x="1884381" y="3661324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rot="17074701">
            <a:off x="2355869" y="4578899"/>
            <a:ext cx="1588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rot="3976296">
            <a:off x="1465281" y="4655099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2057419" y="4775749"/>
            <a:ext cx="180975" cy="176213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2012969" y="4466187"/>
            <a:ext cx="180975" cy="177800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1833581" y="5083724"/>
            <a:ext cx="179388" cy="177800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1828800" y="3639099"/>
            <a:ext cx="338138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Times New Roman" pitchFamily="18" charset="0"/>
              </a:rPr>
              <a:t> </a:t>
            </a:r>
            <a:r>
              <a:rPr lang="fr-FR" sz="1600" b="1" dirty="0">
                <a:latin typeface="Comic Sans MS" pitchFamily="66" charset="0"/>
              </a:rPr>
              <a:t>z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 rot="2120436">
            <a:off x="1503381" y="4347124"/>
            <a:ext cx="304800" cy="33813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078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66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1068406" y="4510637"/>
            <a:ext cx="577850" cy="246063"/>
          </a:xfrm>
          <a:prstGeom prst="line">
            <a:avLst/>
          </a:prstGeom>
          <a:noFill/>
          <a:ln w="9525">
            <a:solidFill>
              <a:srgbClr val="333399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701675" y="599655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2514600" y="5105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y</a:t>
            </a:r>
            <a:endParaRPr lang="en-GB" sz="1600" b="1">
              <a:latin typeface="Comic Sans MS" pitchFamily="66" charset="0"/>
            </a:endParaRPr>
          </a:p>
        </p:txBody>
      </p:sp>
      <p:sp>
        <p:nvSpPr>
          <p:cNvPr id="41" name="Oval 138"/>
          <p:cNvSpPr>
            <a:spLocks noChangeArrowheads="1"/>
          </p:cNvSpPr>
          <p:nvPr/>
        </p:nvSpPr>
        <p:spPr bwMode="auto">
          <a:xfrm>
            <a:off x="1579581" y="4423324"/>
            <a:ext cx="179388" cy="174625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33333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295276" y="3189447"/>
            <a:ext cx="357190" cy="158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 flipH="1" flipV="1">
            <a:off x="588171" y="2821941"/>
            <a:ext cx="40958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547693" y="2619531"/>
            <a:ext cx="390525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>
                <a:latin typeface="Times"/>
                <a:sym typeface="Symbol"/>
              </a:rPr>
              <a:t>ℓ</a:t>
            </a:r>
            <a:r>
              <a:rPr lang="fr-FR" sz="1600" b="1" dirty="0" smtClean="0">
                <a:latin typeface="Comic Sans MS" pitchFamily="66" charset="0"/>
                <a:sym typeface="Symbol"/>
              </a:rPr>
              <a:t>’</a:t>
            </a:r>
            <a:endParaRPr lang="en-GB" sz="1600" b="1" i="1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302650" y="5948613"/>
            <a:ext cx="3276626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 </a:t>
            </a:r>
            <a:r>
              <a:rPr lang="fr-FR" sz="1600" b="1" dirty="0" smtClean="0">
                <a:solidFill>
                  <a:srgbClr val="0000CC"/>
                </a:solidFill>
              </a:rPr>
              <a:t>Partons </a:t>
            </a:r>
            <a:r>
              <a:rPr lang="fr-FR" sz="1600" b="1" dirty="0" err="1" smtClean="0">
                <a:solidFill>
                  <a:srgbClr val="0000CC"/>
                </a:solidFill>
              </a:rPr>
              <a:t>Distrib</a:t>
            </a:r>
            <a:r>
              <a:rPr lang="fr-FR" sz="1600" b="1" dirty="0" smtClean="0">
                <a:solidFill>
                  <a:srgbClr val="0000CC"/>
                </a:solidFill>
              </a:rPr>
              <a:t>. q </a:t>
            </a:r>
            <a:r>
              <a:rPr lang="fr-FR" sz="1600" b="1" dirty="0" smtClean="0">
                <a:solidFill>
                  <a:srgbClr val="0000CC"/>
                </a:solidFill>
              </a:rPr>
              <a:t>(</a:t>
            </a:r>
            <a:r>
              <a:rPr lang="fr-FR" sz="2400" b="1" dirty="0" smtClean="0">
                <a:solidFill>
                  <a:srgbClr val="0000CC"/>
                </a:solidFill>
                <a:latin typeface="Script MT Bold" panose="03040602040607080904" pitchFamily="66" charset="0"/>
              </a:rPr>
              <a:t>x</a:t>
            </a:r>
            <a:r>
              <a:rPr lang="fr-FR" sz="1600" b="1" dirty="0" smtClean="0">
                <a:solidFill>
                  <a:srgbClr val="0000CC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)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90" name="Line 50"/>
          <p:cNvSpPr>
            <a:spLocks noChangeShapeType="1"/>
          </p:cNvSpPr>
          <p:nvPr/>
        </p:nvSpPr>
        <p:spPr bwMode="auto">
          <a:xfrm>
            <a:off x="1517624" y="59486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5092" y="153418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PDF</a:t>
            </a:r>
            <a:r>
              <a:rPr lang="fr-FR" sz="28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>
                <a:sym typeface="Wingdings" panose="05000000000000000000" pitchFamily="2" charset="2"/>
              </a:rPr>
              <a:t>(</a:t>
            </a:r>
            <a:r>
              <a:rPr lang="fr-FR" sz="2800" b="1" dirty="0" smtClean="0">
                <a:solidFill>
                  <a:prstClr val="black"/>
                </a:solidFill>
                <a:latin typeface="Script MT Bold" panose="03040602040607080904" pitchFamily="66" charset="0"/>
              </a:rPr>
              <a:t>x</a:t>
            </a:r>
            <a:r>
              <a:rPr lang="fr-FR" sz="2800" b="1" dirty="0" smtClean="0">
                <a:solidFill>
                  <a:prstClr val="black"/>
                </a:solidFill>
              </a:rPr>
              <a:t>)</a:t>
            </a:r>
            <a:endParaRPr lang="fr-FR" sz="2800" b="1" dirty="0"/>
          </a:p>
        </p:txBody>
      </p:sp>
      <p:sp>
        <p:nvSpPr>
          <p:cNvPr id="83" name="Rectangle 111"/>
          <p:cNvSpPr>
            <a:spLocks noChangeArrowheads="1"/>
          </p:cNvSpPr>
          <p:nvPr/>
        </p:nvSpPr>
        <p:spPr bwMode="auto">
          <a:xfrm>
            <a:off x="3100390" y="1968038"/>
            <a:ext cx="4143404" cy="4508962"/>
          </a:xfrm>
          <a:prstGeom prst="rect">
            <a:avLst/>
          </a:prstGeom>
          <a:solidFill>
            <a:srgbClr val="CCFFCC"/>
          </a:solidFill>
          <a:ln w="76200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Oval 31"/>
          <p:cNvSpPr>
            <a:spLocks noChangeArrowheads="1"/>
          </p:cNvSpPr>
          <p:nvPr/>
        </p:nvSpPr>
        <p:spPr bwMode="auto">
          <a:xfrm>
            <a:off x="5671375" y="4204149"/>
            <a:ext cx="1125538" cy="1630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Rectangle 56"/>
          <p:cNvSpPr>
            <a:spLocks noChangeArrowheads="1"/>
          </p:cNvSpPr>
          <p:nvPr/>
        </p:nvSpPr>
        <p:spPr bwMode="auto">
          <a:xfrm>
            <a:off x="2743200" y="2044237"/>
            <a:ext cx="435771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9900"/>
                </a:solidFill>
                <a:latin typeface="Comic Sans MS" pitchFamily="66" charset="0"/>
              </a:rPr>
              <a:t>       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Deeply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Virtual Compton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Scattering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3171828" y="6003108"/>
            <a:ext cx="4795876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Generalized</a:t>
            </a:r>
            <a:r>
              <a:rPr lang="fr-F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Partons </a:t>
            </a:r>
            <a:r>
              <a:rPr lang="fr-FR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Distrib</a:t>
            </a: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.  </a:t>
            </a:r>
            <a:r>
              <a:rPr lang="fr-FR" sz="2000" b="1" dirty="0" smtClean="0"/>
              <a:t>H(</a:t>
            </a:r>
            <a:r>
              <a:rPr lang="fr-FR" sz="2000" b="1" dirty="0" err="1">
                <a:solidFill>
                  <a:srgbClr val="0070C0"/>
                </a:solidFill>
                <a:latin typeface="Script MT Bold" panose="03040602040607080904" pitchFamily="66" charset="0"/>
                <a:cs typeface="Times New Roman" pitchFamily="18" charset="0"/>
              </a:rPr>
              <a:t>x</a:t>
            </a:r>
            <a:r>
              <a:rPr lang="fr-FR" sz="2000" b="1" dirty="0" err="1" smtClean="0">
                <a:solidFill>
                  <a:srgbClr val="0000CC"/>
                </a:solidFill>
              </a:rPr>
              <a:t>,</a:t>
            </a:r>
            <a:r>
              <a:rPr lang="fr-FR" sz="2000" b="1" dirty="0" err="1">
                <a:solidFill>
                  <a:srgbClr val="0000CC"/>
                </a:solidFill>
                <a:sym typeface="Symbol" pitchFamily="18" charset="2"/>
              </a:rPr>
              <a:t>,</a:t>
            </a:r>
            <a:r>
              <a:rPr lang="fr-FR" sz="2000" b="1" dirty="0" err="1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fr-FR" sz="2000" b="1" dirty="0">
                <a:sym typeface="Symbol" pitchFamily="18" charset="2"/>
              </a:rPr>
              <a:t> )</a:t>
            </a:r>
            <a:endParaRPr lang="en-GB" sz="2000" b="1" dirty="0"/>
          </a:p>
        </p:txBody>
      </p:sp>
      <p:sp>
        <p:nvSpPr>
          <p:cNvPr id="97" name="Text Box 60"/>
          <p:cNvSpPr txBox="1">
            <a:spLocks noChangeArrowheads="1"/>
          </p:cNvSpPr>
          <p:nvPr/>
        </p:nvSpPr>
        <p:spPr bwMode="auto">
          <a:xfrm>
            <a:off x="4535397" y="2396666"/>
            <a:ext cx="135370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Times"/>
                <a:sym typeface="Symbol"/>
              </a:rPr>
              <a:t>ℓ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fr-FR" sz="20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000" b="1" dirty="0">
                <a:latin typeface="Times"/>
                <a:sym typeface="Symbol"/>
              </a:rPr>
              <a:t>ℓ</a:t>
            </a:r>
            <a:r>
              <a:rPr lang="fr-FR" sz="2000" b="1" dirty="0" smtClean="0">
                <a:latin typeface="Calibri" pitchFamily="34" charset="0"/>
                <a:cs typeface="Calibri" pitchFamily="34" charset="0"/>
                <a:sym typeface="Symbol"/>
              </a:rPr>
              <a:t>’</a:t>
            </a:r>
            <a:r>
              <a:rPr lang="fr-FR" sz="20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</a:t>
            </a:r>
            <a:r>
              <a:rPr lang="fr-FR" sz="20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’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 </a:t>
            </a:r>
            <a:endParaRPr lang="en-GB" sz="2000" b="1" i="1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8" name="Text Box 62"/>
          <p:cNvSpPr txBox="1">
            <a:spLocks noChangeArrowheads="1"/>
          </p:cNvSpPr>
          <p:nvPr/>
        </p:nvSpPr>
        <p:spPr bwMode="auto">
          <a:xfrm>
            <a:off x="5290939" y="3805989"/>
            <a:ext cx="340158" cy="70788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P’</a:t>
            </a:r>
            <a:endParaRPr lang="en-GB" sz="1600" b="1" dirty="0">
              <a:latin typeface="Comic Sans MS" pitchFamily="66" charset="0"/>
            </a:endParaRPr>
          </a:p>
          <a:p>
            <a:pPr algn="ctr"/>
            <a:endParaRPr lang="en-GB" sz="2400" b="1" dirty="0">
              <a:latin typeface="Times New Roman" pitchFamily="18" charset="0"/>
            </a:endParaRPr>
          </a:p>
        </p:txBody>
      </p:sp>
      <p:grpSp>
        <p:nvGrpSpPr>
          <p:cNvPr id="99" name="Group 63"/>
          <p:cNvGrpSpPr>
            <a:grpSpLocks/>
          </p:cNvGrpSpPr>
          <p:nvPr/>
        </p:nvGrpSpPr>
        <p:grpSpPr bwMode="auto">
          <a:xfrm>
            <a:off x="3441703" y="2968161"/>
            <a:ext cx="1922462" cy="1485900"/>
            <a:chOff x="3765" y="606"/>
            <a:chExt cx="1211" cy="936"/>
          </a:xfrm>
        </p:grpSpPr>
        <p:grpSp>
          <p:nvGrpSpPr>
            <p:cNvPr id="100" name="Group 64"/>
            <p:cNvGrpSpPr>
              <a:grpSpLocks/>
            </p:cNvGrpSpPr>
            <p:nvPr/>
          </p:nvGrpSpPr>
          <p:grpSpPr bwMode="auto">
            <a:xfrm>
              <a:off x="3915" y="682"/>
              <a:ext cx="1061" cy="624"/>
              <a:chOff x="3888" y="768"/>
              <a:chExt cx="1061" cy="624"/>
            </a:xfrm>
          </p:grpSpPr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 rot="-1846026">
                <a:off x="4099" y="768"/>
                <a:ext cx="159" cy="22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Line 66"/>
              <p:cNvSpPr>
                <a:spLocks noChangeShapeType="1"/>
              </p:cNvSpPr>
              <p:nvPr/>
            </p:nvSpPr>
            <p:spPr bwMode="auto">
              <a:xfrm flipV="1">
                <a:off x="4152" y="950"/>
                <a:ext cx="132" cy="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Line 67"/>
              <p:cNvSpPr>
                <a:spLocks noChangeShapeType="1"/>
              </p:cNvSpPr>
              <p:nvPr/>
            </p:nvSpPr>
            <p:spPr bwMode="auto">
              <a:xfrm>
                <a:off x="4284" y="950"/>
                <a:ext cx="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Line 68"/>
              <p:cNvSpPr>
                <a:spLocks noChangeShapeType="1"/>
              </p:cNvSpPr>
              <p:nvPr/>
            </p:nvSpPr>
            <p:spPr bwMode="auto">
              <a:xfrm flipV="1">
                <a:off x="3888" y="1236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69"/>
              <p:cNvSpPr>
                <a:spLocks noChangeShapeType="1"/>
              </p:cNvSpPr>
              <p:nvPr/>
            </p:nvSpPr>
            <p:spPr bwMode="auto">
              <a:xfrm flipV="1">
                <a:off x="3888" y="1262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Line 70"/>
              <p:cNvSpPr>
                <a:spLocks noChangeShapeType="1"/>
              </p:cNvSpPr>
              <p:nvPr/>
            </p:nvSpPr>
            <p:spPr bwMode="auto">
              <a:xfrm rot="20558759" flipV="1">
                <a:off x="4016" y="1262"/>
                <a:ext cx="30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Line 71"/>
              <p:cNvSpPr>
                <a:spLocks noChangeShapeType="1"/>
              </p:cNvSpPr>
              <p:nvPr/>
            </p:nvSpPr>
            <p:spPr bwMode="auto">
              <a:xfrm rot="18300005" flipV="1">
                <a:off x="4549" y="948"/>
                <a:ext cx="130" cy="2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Oval 72"/>
              <p:cNvSpPr>
                <a:spLocks noChangeArrowheads="1"/>
              </p:cNvSpPr>
              <p:nvPr/>
            </p:nvSpPr>
            <p:spPr bwMode="auto">
              <a:xfrm>
                <a:off x="4099" y="1132"/>
                <a:ext cx="634" cy="260"/>
              </a:xfrm>
              <a:prstGeom prst="ellipse">
                <a:avLst/>
              </a:prstGeom>
              <a:gradFill rotWithShape="1">
                <a:gsLst>
                  <a:gs pos="0">
                    <a:srgbClr val="FFFF66">
                      <a:gamma/>
                      <a:tint val="0"/>
                      <a:invGamma/>
                    </a:srgbClr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rgbClr val="FFFF66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 dirty="0" err="1">
                    <a:latin typeface="Calibri" pitchFamily="34" charset="0"/>
                    <a:cs typeface="Calibri" pitchFamily="34" charset="0"/>
                  </a:rPr>
                  <a:t>GPDs</a:t>
                </a:r>
                <a:endParaRPr lang="fr-FR" sz="16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 rot="4468450">
                <a:off x="4532" y="731"/>
                <a:ext cx="156" cy="2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6" y="16"/>
                  </a:cxn>
                  <a:cxn ang="0">
                    <a:pos x="48" y="112"/>
                  </a:cxn>
                  <a:cxn ang="0">
                    <a:pos x="144" y="112"/>
                  </a:cxn>
                  <a:cxn ang="0">
                    <a:pos x="96" y="208"/>
                  </a:cxn>
                  <a:cxn ang="0">
                    <a:pos x="192" y="208"/>
                  </a:cxn>
                  <a:cxn ang="0">
                    <a:pos x="144" y="304"/>
                  </a:cxn>
                  <a:cxn ang="0">
                    <a:pos x="240" y="304"/>
                  </a:cxn>
                  <a:cxn ang="0">
                    <a:pos x="192" y="400"/>
                  </a:cxn>
                  <a:cxn ang="0">
                    <a:pos x="288" y="400"/>
                  </a:cxn>
                </a:cxnLst>
                <a:rect l="0" t="0" r="r" b="b"/>
                <a:pathLst>
                  <a:path w="288" h="416">
                    <a:moveTo>
                      <a:pt x="0" y="16"/>
                    </a:moveTo>
                    <a:cubicBezTo>
                      <a:pt x="44" y="8"/>
                      <a:pt x="88" y="0"/>
                      <a:pt x="96" y="16"/>
                    </a:cubicBezTo>
                    <a:cubicBezTo>
                      <a:pt x="104" y="32"/>
                      <a:pt x="40" y="96"/>
                      <a:pt x="48" y="112"/>
                    </a:cubicBezTo>
                    <a:cubicBezTo>
                      <a:pt x="56" y="128"/>
                      <a:pt x="136" y="96"/>
                      <a:pt x="144" y="112"/>
                    </a:cubicBezTo>
                    <a:cubicBezTo>
                      <a:pt x="152" y="128"/>
                      <a:pt x="88" y="192"/>
                      <a:pt x="96" y="208"/>
                    </a:cubicBezTo>
                    <a:cubicBezTo>
                      <a:pt x="104" y="224"/>
                      <a:pt x="184" y="192"/>
                      <a:pt x="192" y="208"/>
                    </a:cubicBezTo>
                    <a:cubicBezTo>
                      <a:pt x="200" y="224"/>
                      <a:pt x="136" y="288"/>
                      <a:pt x="144" y="304"/>
                    </a:cubicBezTo>
                    <a:cubicBezTo>
                      <a:pt x="152" y="320"/>
                      <a:pt x="232" y="288"/>
                      <a:pt x="240" y="304"/>
                    </a:cubicBezTo>
                    <a:cubicBezTo>
                      <a:pt x="248" y="320"/>
                      <a:pt x="184" y="384"/>
                      <a:pt x="192" y="400"/>
                    </a:cubicBezTo>
                    <a:cubicBezTo>
                      <a:pt x="200" y="416"/>
                      <a:pt x="244" y="408"/>
                      <a:pt x="288" y="4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Line 74"/>
              <p:cNvSpPr>
                <a:spLocks noChangeShapeType="1"/>
              </p:cNvSpPr>
              <p:nvPr/>
            </p:nvSpPr>
            <p:spPr bwMode="auto">
              <a:xfrm rot="1557413" flipV="1">
                <a:off x="4738" y="1237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75"/>
              <p:cNvSpPr>
                <a:spLocks noChangeShapeType="1"/>
              </p:cNvSpPr>
              <p:nvPr/>
            </p:nvSpPr>
            <p:spPr bwMode="auto">
              <a:xfrm rot="1557413" flipV="1">
                <a:off x="4727" y="1260"/>
                <a:ext cx="211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76"/>
              <p:cNvSpPr>
                <a:spLocks noChangeShapeType="1"/>
              </p:cNvSpPr>
              <p:nvPr/>
            </p:nvSpPr>
            <p:spPr bwMode="auto">
              <a:xfrm rot="516172" flipV="1">
                <a:off x="4862" y="1279"/>
                <a:ext cx="30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1" name="Text Box 77"/>
            <p:cNvSpPr txBox="1">
              <a:spLocks noChangeArrowheads="1"/>
            </p:cNvSpPr>
            <p:nvPr/>
          </p:nvSpPr>
          <p:spPr bwMode="auto">
            <a:xfrm>
              <a:off x="3838" y="606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latin typeface="Comic Sans MS" pitchFamily="66" charset="0"/>
                  <a:sym typeface="Symbol" pitchFamily="18" charset="2"/>
                </a:rPr>
                <a:t>*</a:t>
              </a:r>
              <a:endParaRPr lang="en-GB" sz="1600" b="1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102" name="Text Box 78"/>
            <p:cNvSpPr txBox="1">
              <a:spLocks noChangeArrowheads="1"/>
            </p:cNvSpPr>
            <p:nvPr/>
          </p:nvSpPr>
          <p:spPr bwMode="auto">
            <a:xfrm>
              <a:off x="4150" y="618"/>
              <a:ext cx="3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Comic Sans MS" pitchFamily="66" charset="0"/>
                </a:rPr>
                <a:t>Q</a:t>
              </a:r>
              <a:r>
                <a:rPr lang="fr-FR" sz="1600" b="1" dirty="0">
                  <a:solidFill>
                    <a:srgbClr val="0070C0"/>
                  </a:solidFill>
                  <a:latin typeface="Comic Sans MS" pitchFamily="66" charset="0"/>
                  <a:cs typeface="Times New Roman" pitchFamily="18" charset="0"/>
                </a:rPr>
                <a:t>²</a:t>
              </a:r>
              <a:endParaRPr lang="en-GB" sz="16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03" name="Text Box 79"/>
            <p:cNvSpPr txBox="1">
              <a:spLocks noChangeArrowheads="1"/>
            </p:cNvSpPr>
            <p:nvPr/>
          </p:nvSpPr>
          <p:spPr bwMode="auto">
            <a:xfrm>
              <a:off x="3906" y="789"/>
              <a:ext cx="3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0C0"/>
                  </a:solidFill>
                  <a:latin typeface="Script MT Bold" panose="03040602040607080904" pitchFamily="66" charset="0"/>
                  <a:cs typeface="Times New Roman" pitchFamily="18" charset="0"/>
                </a:rPr>
                <a:t>x</a:t>
              </a:r>
              <a:r>
                <a:rPr lang="fr-FR" sz="1600" b="1" dirty="0" smtClean="0">
                  <a:solidFill>
                    <a:srgbClr val="0070C0"/>
                  </a:solidFill>
                  <a:latin typeface="Comic Sans MS" pitchFamily="66" charset="0"/>
                </a:rPr>
                <a:t>+</a:t>
              </a:r>
              <a:r>
                <a:rPr lang="fr-FR" sz="1600" b="1" dirty="0">
                  <a:solidFill>
                    <a:srgbClr val="0070C0"/>
                  </a:solidFill>
                  <a:latin typeface="Comic Sans MS" pitchFamily="66" charset="0"/>
                  <a:sym typeface="Symbol" pitchFamily="18" charset="2"/>
                </a:rPr>
                <a:t></a:t>
              </a:r>
              <a:endParaRPr lang="en-GB" sz="16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04" name="Text Box 80"/>
            <p:cNvSpPr txBox="1">
              <a:spLocks noChangeArrowheads="1"/>
            </p:cNvSpPr>
            <p:nvPr/>
          </p:nvSpPr>
          <p:spPr bwMode="auto">
            <a:xfrm>
              <a:off x="4587" y="789"/>
              <a:ext cx="3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0C0"/>
                  </a:solidFill>
                  <a:latin typeface="Script MT Bold" panose="03040602040607080904" pitchFamily="66" charset="0"/>
                  <a:cs typeface="Times New Roman" pitchFamily="18" charset="0"/>
                </a:rPr>
                <a:t>x</a:t>
              </a:r>
              <a:r>
                <a:rPr lang="fr-FR" sz="1600" b="1" dirty="0" smtClean="0">
                  <a:solidFill>
                    <a:srgbClr val="0070C0"/>
                  </a:solidFill>
                  <a:latin typeface="Comic Sans MS" pitchFamily="66" charset="0"/>
                </a:rPr>
                <a:t>-</a:t>
              </a:r>
              <a:r>
                <a:rPr lang="fr-FR" sz="1600" b="1" dirty="0">
                  <a:solidFill>
                    <a:srgbClr val="0070C0"/>
                  </a:solidFill>
                  <a:latin typeface="Comic Sans MS" pitchFamily="66" charset="0"/>
                  <a:sym typeface="Symbol" pitchFamily="18" charset="2"/>
                </a:rPr>
                <a:t></a:t>
              </a:r>
              <a:endParaRPr lang="en-GB" sz="1600" b="1" dirty="0">
                <a:solidFill>
                  <a:srgbClr val="0070C0"/>
                </a:solidFill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105" name="Text Box 81"/>
            <p:cNvSpPr txBox="1">
              <a:spLocks noChangeArrowheads="1"/>
            </p:cNvSpPr>
            <p:nvPr/>
          </p:nvSpPr>
          <p:spPr bwMode="auto">
            <a:xfrm>
              <a:off x="3765" y="1100"/>
              <a:ext cx="1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latin typeface="Comic Sans MS" pitchFamily="66" charset="0"/>
                </a:rPr>
                <a:t>p</a:t>
              </a:r>
              <a:endParaRPr lang="en-GB" sz="1600" b="1">
                <a:latin typeface="Comic Sans MS" pitchFamily="66" charset="0"/>
              </a:endParaRPr>
            </a:p>
            <a:p>
              <a:pPr algn="ctr"/>
              <a:endParaRPr lang="en-GB" sz="2400" b="1">
                <a:latin typeface="Times New Roman" pitchFamily="18" charset="0"/>
              </a:endParaRPr>
            </a:p>
          </p:txBody>
        </p:sp>
        <p:sp>
          <p:nvSpPr>
            <p:cNvPr id="106" name="Text Box 82"/>
            <p:cNvSpPr txBox="1">
              <a:spLocks noChangeArrowheads="1"/>
            </p:cNvSpPr>
            <p:nvPr/>
          </p:nvSpPr>
          <p:spPr bwMode="auto">
            <a:xfrm>
              <a:off x="4728" y="617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latin typeface="Comic Sans MS" pitchFamily="66" charset="0"/>
                  <a:sym typeface="Symbol" pitchFamily="18" charset="2"/>
                </a:rPr>
                <a:t></a:t>
              </a:r>
              <a:r>
                <a:rPr lang="fr-FR" sz="1400" b="1" i="1">
                  <a:latin typeface="Times New Roman" pitchFamily="18" charset="0"/>
                  <a:sym typeface="Symbol" pitchFamily="18" charset="2"/>
                </a:rPr>
                <a:t> </a:t>
              </a:r>
              <a:endParaRPr lang="en-GB" sz="1400" b="1" i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7" name="Text Box 83"/>
            <p:cNvSpPr txBox="1">
              <a:spLocks noChangeArrowheads="1"/>
            </p:cNvSpPr>
            <p:nvPr/>
          </p:nvSpPr>
          <p:spPr bwMode="auto">
            <a:xfrm>
              <a:off x="4384" y="1260"/>
              <a:ext cx="1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endParaRPr lang="en-GB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4059" y="1306"/>
              <a:ext cx="289" cy="96"/>
            </a:xfrm>
            <a:custGeom>
              <a:avLst/>
              <a:gdLst/>
              <a:ahLst/>
              <a:cxnLst>
                <a:cxn ang="0">
                  <a:pos x="289" y="71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289" h="71">
                  <a:moveTo>
                    <a:pt x="289" y="71"/>
                  </a:moveTo>
                  <a:cubicBezTo>
                    <a:pt x="266" y="67"/>
                    <a:pt x="192" y="60"/>
                    <a:pt x="144" y="48"/>
                  </a:cubicBezTo>
                  <a:cubicBezTo>
                    <a:pt x="96" y="36"/>
                    <a:pt x="52" y="2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 flipH="1">
              <a:off x="4587" y="1306"/>
              <a:ext cx="289" cy="71"/>
            </a:xfrm>
            <a:custGeom>
              <a:avLst/>
              <a:gdLst/>
              <a:ahLst/>
              <a:cxnLst>
                <a:cxn ang="0">
                  <a:pos x="289" y="71"/>
                </a:cxn>
                <a:cxn ang="0">
                  <a:pos x="144" y="48"/>
                </a:cxn>
                <a:cxn ang="0">
                  <a:pos x="0" y="0"/>
                </a:cxn>
              </a:cxnLst>
              <a:rect l="0" t="0" r="r" b="b"/>
              <a:pathLst>
                <a:path w="289" h="71">
                  <a:moveTo>
                    <a:pt x="289" y="71"/>
                  </a:moveTo>
                  <a:cubicBezTo>
                    <a:pt x="266" y="67"/>
                    <a:pt x="192" y="60"/>
                    <a:pt x="144" y="48"/>
                  </a:cubicBezTo>
                  <a:cubicBezTo>
                    <a:pt x="96" y="36"/>
                    <a:pt x="52" y="2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2" name="Text Box 88"/>
          <p:cNvSpPr txBox="1">
            <a:spLocks noChangeArrowheads="1"/>
          </p:cNvSpPr>
          <p:nvPr/>
        </p:nvSpPr>
        <p:spPr bwMode="auto">
          <a:xfrm>
            <a:off x="4711732" y="4600098"/>
            <a:ext cx="646112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Script MT Bold" panose="03040602040607080904" pitchFamily="66" charset="0"/>
                <a:cs typeface="Times New Roman" pitchFamily="18" charset="0"/>
              </a:rPr>
              <a:t>x</a:t>
            </a:r>
            <a:r>
              <a:rPr lang="fr-FR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</a:t>
            </a:r>
            <a:endParaRPr lang="en-GB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Oval 89"/>
          <p:cNvSpPr>
            <a:spLocks noChangeArrowheads="1"/>
          </p:cNvSpPr>
          <p:nvPr/>
        </p:nvSpPr>
        <p:spPr bwMode="auto">
          <a:xfrm>
            <a:off x="5527707" y="4219098"/>
            <a:ext cx="1125537" cy="1611313"/>
          </a:xfrm>
          <a:prstGeom prst="ellipse">
            <a:avLst/>
          </a:prstGeom>
          <a:gradFill rotWithShape="1">
            <a:gsLst>
              <a:gs pos="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Oval 90"/>
          <p:cNvSpPr>
            <a:spLocks noChangeArrowheads="1"/>
          </p:cNvSpPr>
          <p:nvPr/>
        </p:nvSpPr>
        <p:spPr bwMode="auto">
          <a:xfrm>
            <a:off x="5549932" y="4981098"/>
            <a:ext cx="180975" cy="174625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Oval 91"/>
          <p:cNvSpPr>
            <a:spLocks noChangeArrowheads="1"/>
          </p:cNvSpPr>
          <p:nvPr/>
        </p:nvSpPr>
        <p:spPr bwMode="auto">
          <a:xfrm>
            <a:off x="5784882" y="5341461"/>
            <a:ext cx="179387" cy="174625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A50021">
                  <a:gamma/>
                  <a:tint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Oval 92"/>
          <p:cNvSpPr>
            <a:spLocks noChangeArrowheads="1"/>
          </p:cNvSpPr>
          <p:nvPr/>
        </p:nvSpPr>
        <p:spPr bwMode="auto">
          <a:xfrm>
            <a:off x="6145244" y="5341461"/>
            <a:ext cx="179387" cy="174625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Line 93"/>
          <p:cNvSpPr>
            <a:spLocks noChangeShapeType="1"/>
          </p:cNvSpPr>
          <p:nvPr/>
        </p:nvSpPr>
        <p:spPr bwMode="auto">
          <a:xfrm rot="10800000">
            <a:off x="6061107" y="3761898"/>
            <a:ext cx="0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" name="Line 94"/>
          <p:cNvSpPr>
            <a:spLocks noChangeShapeType="1"/>
          </p:cNvSpPr>
          <p:nvPr/>
        </p:nvSpPr>
        <p:spPr bwMode="auto">
          <a:xfrm rot="17074701">
            <a:off x="6532594" y="4662011"/>
            <a:ext cx="1588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9" name="Line 95"/>
          <p:cNvSpPr>
            <a:spLocks noChangeShapeType="1"/>
          </p:cNvSpPr>
          <p:nvPr/>
        </p:nvSpPr>
        <p:spPr bwMode="auto">
          <a:xfrm rot="3976296">
            <a:off x="5642007" y="4736623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" name="Oval 96"/>
          <p:cNvSpPr>
            <a:spLocks noChangeArrowheads="1"/>
          </p:cNvSpPr>
          <p:nvPr/>
        </p:nvSpPr>
        <p:spPr bwMode="auto">
          <a:xfrm>
            <a:off x="6234144" y="4862036"/>
            <a:ext cx="180975" cy="174625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57647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Oval 97"/>
          <p:cNvSpPr>
            <a:spLocks noChangeArrowheads="1"/>
          </p:cNvSpPr>
          <p:nvPr/>
        </p:nvSpPr>
        <p:spPr bwMode="auto">
          <a:xfrm>
            <a:off x="6189694" y="4557236"/>
            <a:ext cx="180975" cy="174625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Oval 98"/>
          <p:cNvSpPr>
            <a:spLocks noChangeArrowheads="1"/>
          </p:cNvSpPr>
          <p:nvPr/>
        </p:nvSpPr>
        <p:spPr bwMode="auto">
          <a:xfrm>
            <a:off x="6010307" y="5166836"/>
            <a:ext cx="179387" cy="174625"/>
          </a:xfrm>
          <a:prstGeom prst="ellipse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Text Box 99"/>
          <p:cNvSpPr txBox="1">
            <a:spLocks noChangeArrowheads="1"/>
          </p:cNvSpPr>
          <p:nvPr/>
        </p:nvSpPr>
        <p:spPr bwMode="auto">
          <a:xfrm>
            <a:off x="6815166" y="525418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Comic Sans MS" pitchFamily="66" charset="0"/>
              </a:rPr>
              <a:t>y</a:t>
            </a:r>
            <a:endParaRPr lang="en-GB" sz="1600" b="1">
              <a:latin typeface="Comic Sans MS" pitchFamily="66" charset="0"/>
            </a:endParaRPr>
          </a:p>
        </p:txBody>
      </p:sp>
      <p:sp>
        <p:nvSpPr>
          <p:cNvPr id="134" name="Text Box 100"/>
          <p:cNvSpPr txBox="1">
            <a:spLocks noChangeArrowheads="1"/>
          </p:cNvSpPr>
          <p:nvPr/>
        </p:nvSpPr>
        <p:spPr bwMode="auto">
          <a:xfrm>
            <a:off x="6043644" y="3850798"/>
            <a:ext cx="338137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Times New Roman" pitchFamily="18" charset="0"/>
              </a:rPr>
              <a:t> </a:t>
            </a:r>
            <a:r>
              <a:rPr lang="fr-FR" sz="1600" b="1" dirty="0">
                <a:latin typeface="Comic Sans MS" pitchFamily="66" charset="0"/>
              </a:rPr>
              <a:t>z</a:t>
            </a:r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135" name="Oval 101"/>
          <p:cNvSpPr>
            <a:spLocks noChangeArrowheads="1"/>
          </p:cNvSpPr>
          <p:nvPr/>
        </p:nvSpPr>
        <p:spPr bwMode="auto">
          <a:xfrm rot="2120436">
            <a:off x="5643594" y="4447698"/>
            <a:ext cx="304800" cy="3333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102"/>
          <p:cNvSpPr>
            <a:spLocks noChangeShapeType="1"/>
          </p:cNvSpPr>
          <p:nvPr/>
        </p:nvSpPr>
        <p:spPr bwMode="auto">
          <a:xfrm flipH="1">
            <a:off x="5245132" y="4600098"/>
            <a:ext cx="577850" cy="2428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7" name="Line 103"/>
          <p:cNvSpPr>
            <a:spLocks noChangeShapeType="1"/>
          </p:cNvSpPr>
          <p:nvPr/>
        </p:nvSpPr>
        <p:spPr bwMode="auto">
          <a:xfrm rot="251992" flipH="1" flipV="1">
            <a:off x="5854732" y="4676298"/>
            <a:ext cx="225425" cy="349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8" name="Text Box 105"/>
          <p:cNvSpPr txBox="1">
            <a:spLocks noChangeArrowheads="1"/>
          </p:cNvSpPr>
          <p:nvPr/>
        </p:nvSpPr>
        <p:spPr bwMode="auto">
          <a:xfrm>
            <a:off x="5701182" y="472440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fr-FR" sz="1400" b="1" baseline="-250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</a:t>
            </a:r>
            <a:endParaRPr lang="fr-FR" sz="1400" b="1" baseline="-250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9" name="Text Box 106"/>
          <p:cNvSpPr txBox="1">
            <a:spLocks noChangeArrowheads="1"/>
          </p:cNvSpPr>
          <p:nvPr/>
        </p:nvSpPr>
        <p:spPr bwMode="auto">
          <a:xfrm>
            <a:off x="5872194" y="489537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endParaRPr lang="fr-FR" sz="1000" b="1">
              <a:solidFill>
                <a:srgbClr val="A5002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0" name="Text Box 107"/>
          <p:cNvSpPr txBox="1">
            <a:spLocks noChangeArrowheads="1"/>
          </p:cNvSpPr>
          <p:nvPr/>
        </p:nvSpPr>
        <p:spPr bwMode="auto">
          <a:xfrm>
            <a:off x="5343557" y="415401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1400" b="1" baseline="-250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41" name="Text Box 108"/>
          <p:cNvSpPr txBox="1">
            <a:spLocks noChangeArrowheads="1"/>
          </p:cNvSpPr>
          <p:nvPr/>
        </p:nvSpPr>
        <p:spPr bwMode="auto">
          <a:xfrm>
            <a:off x="4729675" y="5452586"/>
            <a:ext cx="727699" cy="30777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  <a:cs typeface="Calibri" pitchFamily="34" charset="0"/>
              </a:rPr>
              <a:t>x </a:t>
            </a:r>
            <a:r>
              <a:rPr lang="fr-FR" sz="1400" b="1" dirty="0" err="1">
                <a:latin typeface="Calibri" pitchFamily="34" charset="0"/>
                <a:cs typeface="Calibri" pitchFamily="34" charset="0"/>
              </a:rPr>
              <a:t>boost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 Box 109"/>
          <p:cNvSpPr txBox="1">
            <a:spLocks noChangeArrowheads="1"/>
          </p:cNvSpPr>
          <p:nvPr/>
        </p:nvSpPr>
        <p:spPr bwMode="auto">
          <a:xfrm>
            <a:off x="5749973" y="4648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fr-FR" sz="14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" name="Oval 219"/>
          <p:cNvSpPr>
            <a:spLocks noChangeArrowheads="1"/>
          </p:cNvSpPr>
          <p:nvPr/>
        </p:nvSpPr>
        <p:spPr bwMode="auto">
          <a:xfrm>
            <a:off x="5719794" y="4523898"/>
            <a:ext cx="179387" cy="174625"/>
          </a:xfrm>
          <a:prstGeom prst="ellipse">
            <a:avLst/>
          </a:prstGeom>
          <a:gradFill rotWithShape="0">
            <a:gsLst>
              <a:gs pos="0">
                <a:srgbClr val="A50021">
                  <a:gamma/>
                  <a:tint val="33333"/>
                  <a:invGamma/>
                </a:srgbClr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ZoneTexte 143"/>
          <p:cNvSpPr txBox="1"/>
          <p:nvPr/>
        </p:nvSpPr>
        <p:spPr>
          <a:xfrm>
            <a:off x="2133600" y="964793"/>
            <a:ext cx="6979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"/>
                <a:sym typeface="Symbol"/>
              </a:rPr>
              <a:t>                             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b="1" dirty="0">
                <a:latin typeface="Times"/>
                <a:sym typeface="Symbol"/>
              </a:rPr>
              <a:t>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p’ </a:t>
            </a:r>
            <a:r>
              <a:rPr lang="fr-FR" sz="2400" b="1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 =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DVCS</a:t>
            </a:r>
            <a:r>
              <a:rPr lang="fr-FR" sz="2400" b="1" i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fr-FR" sz="2400" dirty="0" smtClean="0">
                <a:sym typeface="Symbol" pitchFamily="18" charset="2"/>
              </a:rPr>
              <a:t>golden </a:t>
            </a:r>
            <a:r>
              <a:rPr lang="fr-FR" sz="2400" dirty="0" err="1" smtClean="0">
                <a:sym typeface="Symbol" pitchFamily="18" charset="2"/>
              </a:rPr>
              <a:t>channel</a:t>
            </a:r>
            <a:r>
              <a:rPr lang="fr-FR" sz="2400" dirty="0" smtClean="0">
                <a:sym typeface="Symbol" pitchFamily="18" charset="2"/>
              </a:rPr>
              <a:t>)</a:t>
            </a:r>
          </a:p>
          <a:p>
            <a:r>
              <a:rPr lang="fr-FR" sz="2400" b="1" dirty="0" smtClean="0">
                <a:latin typeface="Times"/>
                <a:sym typeface="Symbol"/>
              </a:rPr>
              <a:t>                          </a:t>
            </a:r>
            <a:r>
              <a:rPr lang="fr-FR" sz="2400" dirty="0"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   </a:t>
            </a:r>
            <a:r>
              <a:rPr lang="fr-FR" sz="2400" b="1" dirty="0" smtClean="0">
                <a:latin typeface="Times"/>
                <a:sym typeface="Symbol"/>
              </a:rPr>
              <a:t>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fr-FR" sz="24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fr-FR" sz="2400" b="1" dirty="0">
                <a:latin typeface="Times"/>
                <a:sym typeface="Symbol"/>
              </a:rPr>
              <a:t>ℓ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/>
              </a:rPr>
              <a:t>’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</a:t>
            </a:r>
            <a:r>
              <a:rPr lang="fr-FR" sz="24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’ 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  <a:sym typeface="Symbol"/>
              </a:rPr>
              <a:t>meson</a:t>
            </a:r>
            <a:endParaRPr lang="en-GB" sz="2400" i="1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45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fr-F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4620676" y="304800"/>
            <a:ext cx="3833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exclusive </a:t>
            </a:r>
            <a:r>
              <a:rPr lang="fr-FR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reactions</a:t>
            </a:r>
            <a:endParaRPr lang="fr-FR" sz="320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467729" y="27801"/>
            <a:ext cx="42989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fr-F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inclusive </a:t>
            </a:r>
            <a:r>
              <a:rPr lang="fr-FR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reactions</a:t>
            </a:r>
            <a:endParaRPr lang="fr-F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88"/>
          <a:stretch/>
        </p:blipFill>
        <p:spPr bwMode="auto">
          <a:xfrm>
            <a:off x="1905000" y="685800"/>
            <a:ext cx="5822061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5400" y="68471"/>
            <a:ext cx="6829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QCD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71600"/>
            <a:ext cx="89630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00475"/>
            <a:ext cx="3276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4691061"/>
            <a:ext cx="5086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38575"/>
            <a:ext cx="2686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562600"/>
            <a:ext cx="7691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62888" cy="45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6800" y="68471"/>
            <a:ext cx="712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t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2385" y="1047690"/>
            <a:ext cx="795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/>
              <a:t>s</a:t>
            </a:r>
            <a:r>
              <a:rPr lang="fr-FR" sz="2000" dirty="0" err="1" smtClean="0"/>
              <a:t>light</a:t>
            </a:r>
            <a:r>
              <a:rPr lang="fr-FR" sz="2000" dirty="0" smtClean="0"/>
              <a:t> </a:t>
            </a:r>
            <a:r>
              <a:rPr lang="fr-FR" sz="2000" dirty="0" err="1" smtClean="0"/>
              <a:t>difference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dipole</a:t>
            </a:r>
            <a:r>
              <a:rPr lang="fr-FR" sz="2000" dirty="0" smtClean="0"/>
              <a:t> t </a:t>
            </a:r>
            <a:r>
              <a:rPr lang="fr-FR" sz="2000" dirty="0" err="1" smtClean="0"/>
              <a:t>dependence</a:t>
            </a:r>
            <a:r>
              <a:rPr lang="fr-FR" sz="2000" dirty="0" smtClean="0"/>
              <a:t> and </a:t>
            </a:r>
            <a:r>
              <a:rPr lang="fr-FR" sz="2000" dirty="0" err="1" smtClean="0"/>
              <a:t>exp</a:t>
            </a:r>
            <a:r>
              <a:rPr lang="fr-FR" sz="2000" dirty="0" smtClean="0"/>
              <a:t> t </a:t>
            </a:r>
            <a:r>
              <a:rPr lang="fr-FR" sz="2000" dirty="0" err="1" smtClean="0"/>
              <a:t>dependence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667000" y="6040756"/>
            <a:ext cx="612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KM10: </a:t>
            </a:r>
            <a:r>
              <a:rPr lang="fr-FR" dirty="0" err="1" smtClean="0"/>
              <a:t>Kumericki</a:t>
            </a:r>
            <a:r>
              <a:rPr lang="fr-FR" dirty="0" smtClean="0"/>
              <a:t> and Mueller NPB (2010) 841; arXiv:0904.0458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32937"/>
          <a:stretch/>
        </p:blipFill>
        <p:spPr bwMode="auto">
          <a:xfrm>
            <a:off x="609600" y="1623600"/>
            <a:ext cx="496023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57800" y="2121629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Frankfurt, </a:t>
            </a:r>
            <a:r>
              <a:rPr lang="fr-FR" dirty="0" err="1" smtClean="0"/>
              <a:t>Strikman</a:t>
            </a:r>
            <a:r>
              <a:rPr lang="fr-FR" dirty="0" smtClean="0"/>
              <a:t>, Weiss:</a:t>
            </a:r>
          </a:p>
          <a:p>
            <a:r>
              <a:rPr lang="fr-FR" dirty="0" smtClean="0"/>
              <a:t>PRD83 (2011) 054012;  </a:t>
            </a:r>
            <a:r>
              <a:rPr lang="fr-FR" dirty="0" err="1" smtClean="0"/>
              <a:t>arXiv</a:t>
            </a:r>
            <a:r>
              <a:rPr lang="fr-FR" dirty="0" smtClean="0"/>
              <a:t>: 1009.2559</a:t>
            </a:r>
            <a:endParaRPr lang="fr-FR" dirty="0"/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6800" y="68471"/>
            <a:ext cx="712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 sections and t </a:t>
            </a:r>
            <a:r>
              <a:rPr 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dependence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344174"/>
              </p:ext>
            </p:extLst>
          </p:nvPr>
        </p:nvGraphicFramePr>
        <p:xfrm>
          <a:off x="5569839" y="2978494"/>
          <a:ext cx="2166937" cy="86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Equation" r:id="rId4" imgW="1523880" imgH="609480" progId="Equation.3">
                  <p:embed/>
                </p:oleObj>
              </mc:Choice>
              <mc:Fallback>
                <p:oleObj name="Equation" r:id="rId4" imgW="1523880" imgH="609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839" y="2978494"/>
                        <a:ext cx="2166937" cy="866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611406"/>
              </p:ext>
            </p:extLst>
          </p:nvPr>
        </p:nvGraphicFramePr>
        <p:xfrm>
          <a:off x="2351088" y="5691187"/>
          <a:ext cx="22209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Equation" r:id="rId6" imgW="1562040" imgH="444240" progId="Equation.3">
                  <p:embed/>
                </p:oleObj>
              </mc:Choice>
              <mc:Fallback>
                <p:oleObj name="Equation" r:id="rId6" imgW="1562040" imgH="44424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691187"/>
                        <a:ext cx="2220912" cy="633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76600" y="2126393"/>
            <a:ext cx="15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r>
              <a:rPr lang="fr-FR" baseline="30000" dirty="0" smtClean="0"/>
              <a:t>2</a:t>
            </a:r>
            <a:r>
              <a:rPr lang="fr-FR" baseline="-25000" dirty="0" smtClean="0"/>
              <a:t> </a:t>
            </a:r>
            <a:r>
              <a:rPr lang="fr-FR" baseline="-25000" dirty="0" err="1" smtClean="0"/>
              <a:t>eff</a:t>
            </a:r>
            <a:r>
              <a:rPr lang="fr-FR" dirty="0" smtClean="0"/>
              <a:t>= 3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baseline="30000" dirty="0" smtClean="0"/>
              <a:t>2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62129" y="1038825"/>
            <a:ext cx="502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Gluon and </a:t>
            </a:r>
            <a:r>
              <a:rPr lang="fr-FR" sz="3200" dirty="0" err="1" smtClean="0"/>
              <a:t>sea</a:t>
            </a:r>
            <a:r>
              <a:rPr lang="fr-FR" sz="3200" dirty="0" smtClean="0"/>
              <a:t> quark </a:t>
            </a:r>
            <a:r>
              <a:rPr lang="fr-FR" sz="3200" dirty="0" err="1" smtClean="0"/>
              <a:t>imaging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46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9229" y="6087070"/>
            <a:ext cx="3048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02629" y="6087070"/>
            <a:ext cx="2516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i j      for </a:t>
            </a:r>
            <a:r>
              <a:rPr lang="fr-FR" dirty="0" err="1" smtClean="0"/>
              <a:t>nucleon</a:t>
            </a:r>
            <a:r>
              <a:rPr lang="fr-FR" dirty="0" smtClean="0"/>
              <a:t> </a:t>
            </a:r>
            <a:r>
              <a:rPr lang="fr-FR" dirty="0" err="1" smtClean="0"/>
              <a:t>helicity</a:t>
            </a:r>
            <a:endParaRPr lang="fr-FR" dirty="0"/>
          </a:p>
          <a:p>
            <a:r>
              <a:rPr lang="fr-FR" dirty="0" smtClean="0"/>
              <a:t>mn    for photon </a:t>
            </a:r>
            <a:r>
              <a:rPr lang="fr-FR" dirty="0" err="1" smtClean="0"/>
              <a:t>helicity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808675"/>
            <a:ext cx="8092440" cy="481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16492" y="5733871"/>
            <a:ext cx="740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>
                <a:sym typeface="Symbol"/>
              </a:rPr>
              <a:t></a:t>
            </a:r>
            <a:endParaRPr lang="fr-FR" sz="72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217547"/>
            <a:ext cx="873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t</a:t>
            </a:r>
            <a:r>
              <a:rPr lang="fr-FR" b="1" dirty="0" err="1" smtClean="0">
                <a:solidFill>
                  <a:srgbClr val="FF0000"/>
                </a:solidFill>
              </a:rPr>
              <a:t>ransv</a:t>
            </a:r>
            <a:r>
              <a:rPr lang="fr-FR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fr-FR" b="1" dirty="0">
                <a:solidFill>
                  <a:srgbClr val="FF0000"/>
                </a:solidFill>
              </a:rPr>
              <a:t>p</a:t>
            </a:r>
            <a:r>
              <a:rPr lang="fr-FR" b="1" dirty="0" smtClean="0">
                <a:solidFill>
                  <a:srgbClr val="FF0000"/>
                </a:solidFill>
              </a:rPr>
              <a:t>olar.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t</a:t>
            </a:r>
            <a:r>
              <a:rPr lang="fr-FR" b="1" dirty="0" err="1" smtClean="0">
                <a:solidFill>
                  <a:srgbClr val="FF0000"/>
                </a:solidFill>
              </a:rPr>
              <a:t>arget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" y="4694872"/>
            <a:ext cx="1467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t</a:t>
            </a:r>
            <a:r>
              <a:rPr lang="fr-FR" b="1" dirty="0" err="1" smtClean="0">
                <a:solidFill>
                  <a:srgbClr val="0070C0"/>
                </a:solidFill>
              </a:rPr>
              <a:t>ransv</a:t>
            </a:r>
            <a:r>
              <a:rPr lang="fr-FR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fr-FR" b="1" dirty="0">
                <a:solidFill>
                  <a:srgbClr val="0070C0"/>
                </a:solidFill>
              </a:rPr>
              <a:t>p</a:t>
            </a:r>
            <a:r>
              <a:rPr lang="fr-FR" b="1" dirty="0" smtClean="0">
                <a:solidFill>
                  <a:srgbClr val="0070C0"/>
                </a:solidFill>
              </a:rPr>
              <a:t>olar.</a:t>
            </a:r>
          </a:p>
          <a:p>
            <a:r>
              <a:rPr lang="fr-FR" b="1" dirty="0" err="1">
                <a:solidFill>
                  <a:srgbClr val="0070C0"/>
                </a:solidFill>
              </a:rPr>
              <a:t>t</a:t>
            </a:r>
            <a:r>
              <a:rPr lang="fr-FR" b="1" dirty="0" err="1" smtClean="0">
                <a:solidFill>
                  <a:srgbClr val="0070C0"/>
                </a:solidFill>
              </a:rPr>
              <a:t>arget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+ long. Polar. </a:t>
            </a:r>
          </a:p>
          <a:p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  </a:t>
            </a:r>
            <a:r>
              <a:rPr lang="fr-FR" b="1" dirty="0" err="1" smtClean="0">
                <a:solidFill>
                  <a:srgbClr val="0070C0"/>
                </a:solidFill>
              </a:rPr>
              <a:t>beam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371600" y="3551872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05312" y="3551872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535151" y="3551872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40916" y="4313872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801664" y="4313872"/>
            <a:ext cx="1036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371459" y="4999672"/>
            <a:ext cx="103609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06152" y="5562600"/>
            <a:ext cx="518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081250" y="5562600"/>
            <a:ext cx="103609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468285" y="3217547"/>
            <a:ext cx="560294" cy="4616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31" y="838200"/>
            <a:ext cx="2569369" cy="81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2557623" y="1778317"/>
            <a:ext cx="560294" cy="4616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6785" y="5733871"/>
            <a:ext cx="425721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Dominant </a:t>
            </a:r>
            <a:r>
              <a:rPr lang="fr-FR" sz="2400" dirty="0" err="1" smtClean="0"/>
              <a:t>interference</a:t>
            </a:r>
            <a:r>
              <a:rPr lang="fr-FR" sz="2400" dirty="0" smtClean="0"/>
              <a:t> </a:t>
            </a:r>
            <a:r>
              <a:rPr lang="fr-FR" sz="2400" dirty="0" err="1" smtClean="0"/>
              <a:t>terms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LL                           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dirty="0" err="1" smtClean="0"/>
              <a:t>then</a:t>
            </a:r>
            <a:r>
              <a:rPr lang="fr-FR" sz="2400" dirty="0" smtClean="0"/>
              <a:t>   LT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4801664" y="5638800"/>
            <a:ext cx="3885136" cy="115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943730" y="60198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/>
              </a:rPr>
              <a:t>*</a:t>
            </a:r>
            <a:r>
              <a:rPr lang="fr-FR" sz="2400" b="1" baseline="-25000" dirty="0" smtClean="0">
                <a:sym typeface="Symbol"/>
              </a:rPr>
              <a:t>L</a:t>
            </a:r>
            <a:r>
              <a:rPr lang="fr-FR" sz="2400" dirty="0" smtClean="0">
                <a:sym typeface="Symbol"/>
              </a:rPr>
              <a:t>  </a:t>
            </a:r>
            <a:r>
              <a:rPr lang="fr-FR" sz="2400" baseline="30000" dirty="0" smtClean="0">
                <a:sym typeface="Symbol"/>
              </a:rPr>
              <a:t>0</a:t>
            </a:r>
            <a:r>
              <a:rPr lang="fr-FR" sz="2400" baseline="-25000" dirty="0" smtClean="0">
                <a:sym typeface="Symbol"/>
              </a:rPr>
              <a:t>L</a:t>
            </a:r>
            <a:endParaRPr lang="fr-FR" sz="2400" baseline="-25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934200" y="6396335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Symbol"/>
              </a:rPr>
              <a:t>*</a:t>
            </a:r>
            <a:r>
              <a:rPr lang="fr-FR" sz="2400" b="1" baseline="-25000" dirty="0">
                <a:sym typeface="Symbol"/>
              </a:rPr>
              <a:t>T</a:t>
            </a:r>
            <a:r>
              <a:rPr lang="fr-FR" sz="2400" dirty="0" smtClean="0">
                <a:sym typeface="Symbol"/>
              </a:rPr>
              <a:t>  </a:t>
            </a:r>
            <a:r>
              <a:rPr lang="fr-FR" sz="2400" baseline="30000" dirty="0" smtClean="0">
                <a:sym typeface="Symbol"/>
              </a:rPr>
              <a:t>0</a:t>
            </a:r>
            <a:r>
              <a:rPr lang="fr-FR" sz="2400" baseline="-25000" dirty="0" smtClean="0">
                <a:sym typeface="Symbol"/>
              </a:rPr>
              <a:t>L</a:t>
            </a:r>
            <a:endParaRPr lang="fr-FR" sz="2400" baseline="-25000" dirty="0"/>
          </a:p>
        </p:txBody>
      </p:sp>
      <p:sp>
        <p:nvSpPr>
          <p:cNvPr id="23" name="Ellipse 22"/>
          <p:cNvSpPr/>
          <p:nvPr/>
        </p:nvSpPr>
        <p:spPr>
          <a:xfrm>
            <a:off x="5410200" y="6091535"/>
            <a:ext cx="560294" cy="4616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048000" y="3932872"/>
            <a:ext cx="56029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069106" y="3932872"/>
            <a:ext cx="56029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992906" y="6396335"/>
            <a:ext cx="56029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447800" y="165315"/>
            <a:ext cx="4255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Exclusive </a:t>
            </a:r>
            <a:r>
              <a:rPr lang="fr-FR" sz="3200" b="1" dirty="0">
                <a:solidFill>
                  <a:schemeClr val="bg1"/>
                </a:solidFill>
                <a:latin typeface="Britannic Bold" pitchFamily="34" charset="0"/>
                <a:sym typeface="Symbol"/>
              </a:rPr>
              <a:t></a:t>
            </a:r>
            <a:r>
              <a:rPr lang="fr-FR" sz="3200" b="1" baseline="30000" dirty="0">
                <a:solidFill>
                  <a:schemeClr val="bg1"/>
                </a:solidFill>
                <a:latin typeface="Britannic Bold" pitchFamily="34" charset="0"/>
                <a:sym typeface="Symbol"/>
              </a:rPr>
              <a:t>0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production 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Picture 15" descr="kine_phi_ph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28595" b="37173"/>
          <a:stretch>
            <a:fillRect/>
          </a:stretch>
        </p:blipFill>
        <p:spPr bwMode="auto">
          <a:xfrm>
            <a:off x="6708210" y="380768"/>
            <a:ext cx="2359590" cy="14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65315"/>
            <a:ext cx="9237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Plan for DVCS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after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2018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ransv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Polarized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target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 5" descr="AS_new_asywithher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3547110"/>
            <a:ext cx="9006840" cy="300609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411" r="43230"/>
          <a:stretch>
            <a:fillRect/>
          </a:stretch>
        </p:blipFill>
        <p:spPr bwMode="auto">
          <a:xfrm>
            <a:off x="71406" y="2252642"/>
            <a:ext cx="143867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571604" y="2311938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 and E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633" y="2401211"/>
            <a:ext cx="568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CS,T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4195746"/>
            <a:ext cx="28572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4282" y="4981564"/>
            <a:ext cx="28572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438" y="2181204"/>
            <a:ext cx="1428728" cy="5715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15140" y="5695920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With</a:t>
            </a:r>
            <a:r>
              <a:rPr lang="fr-FR" b="1" dirty="0" smtClean="0">
                <a:solidFill>
                  <a:srgbClr val="FF0000"/>
                </a:solidFill>
              </a:rPr>
              <a:t> ECAL2 + ECAL1 </a:t>
            </a:r>
            <a:endParaRPr lang="fr-FR" dirty="0"/>
          </a:p>
        </p:txBody>
      </p:sp>
      <p:grpSp>
        <p:nvGrpSpPr>
          <p:cNvPr id="14" name="Group 1059"/>
          <p:cNvGrpSpPr>
            <a:grpSpLocks/>
          </p:cNvGrpSpPr>
          <p:nvPr/>
        </p:nvGrpSpPr>
        <p:grpSpPr bwMode="auto">
          <a:xfrm>
            <a:off x="4876800" y="1266816"/>
            <a:ext cx="2533650" cy="1252538"/>
            <a:chOff x="158" y="1797"/>
            <a:chExt cx="1912" cy="858"/>
          </a:xfrm>
        </p:grpSpPr>
        <p:sp>
          <p:nvSpPr>
            <p:cNvPr id="15" name="AutoShape 1060"/>
            <p:cNvSpPr>
              <a:spLocks noChangeArrowheads="1"/>
            </p:cNvSpPr>
            <p:nvPr/>
          </p:nvSpPr>
          <p:spPr bwMode="auto">
            <a:xfrm>
              <a:off x="158" y="1979"/>
              <a:ext cx="1333" cy="366"/>
            </a:xfrm>
            <a:prstGeom prst="parallelogram">
              <a:avLst>
                <a:gd name="adj" fmla="val 9105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algn="ctr" defTabSz="457200"/>
              <a:endParaRPr lang="fr-FR" b="1">
                <a:solidFill>
                  <a:schemeClr val="accent2"/>
                </a:solidFill>
              </a:endParaRPr>
            </a:p>
          </p:txBody>
        </p:sp>
        <p:sp>
          <p:nvSpPr>
            <p:cNvPr id="16" name="AutoShape 1061"/>
            <p:cNvSpPr>
              <a:spLocks noChangeArrowheads="1"/>
            </p:cNvSpPr>
            <p:nvPr/>
          </p:nvSpPr>
          <p:spPr bwMode="auto">
            <a:xfrm>
              <a:off x="1229" y="1797"/>
              <a:ext cx="743" cy="756"/>
            </a:xfrm>
            <a:prstGeom prst="parallelogram">
              <a:avLst>
                <a:gd name="adj" fmla="val 2500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endParaRPr lang="en-US">
                <a:latin typeface="Calibri" pitchFamily="34" charset="0"/>
              </a:endParaRPr>
            </a:p>
          </p:txBody>
        </p:sp>
        <p:sp>
          <p:nvSpPr>
            <p:cNvPr id="17" name="Line 1062"/>
            <p:cNvSpPr>
              <a:spLocks noChangeShapeType="1"/>
            </p:cNvSpPr>
            <p:nvPr/>
          </p:nvSpPr>
          <p:spPr bwMode="auto">
            <a:xfrm flipV="1">
              <a:off x="201" y="2187"/>
              <a:ext cx="547" cy="146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18" name="Line 1063"/>
            <p:cNvSpPr>
              <a:spLocks noChangeShapeType="1"/>
            </p:cNvSpPr>
            <p:nvPr/>
          </p:nvSpPr>
          <p:spPr bwMode="auto">
            <a:xfrm>
              <a:off x="748" y="2187"/>
              <a:ext cx="677" cy="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19" name="Line 1064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20" name="Line 1065"/>
            <p:cNvSpPr>
              <a:spLocks noChangeShapeType="1"/>
            </p:cNvSpPr>
            <p:nvPr/>
          </p:nvSpPr>
          <p:spPr bwMode="auto">
            <a:xfrm flipV="1">
              <a:off x="1425" y="2065"/>
              <a:ext cx="372" cy="122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21" name="Line 1066"/>
            <p:cNvSpPr>
              <a:spLocks noChangeShapeType="1"/>
            </p:cNvSpPr>
            <p:nvPr/>
          </p:nvSpPr>
          <p:spPr bwMode="auto">
            <a:xfrm>
              <a:off x="1425" y="2187"/>
              <a:ext cx="110" cy="219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22" name="Line 1067"/>
            <p:cNvSpPr>
              <a:spLocks noChangeShapeType="1"/>
            </p:cNvSpPr>
            <p:nvPr/>
          </p:nvSpPr>
          <p:spPr bwMode="auto">
            <a:xfrm flipV="1">
              <a:off x="748" y="2016"/>
              <a:ext cx="109" cy="171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lg" len="lg"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23" name="Arc 1068"/>
            <p:cNvSpPr>
              <a:spLocks/>
            </p:cNvSpPr>
            <p:nvPr/>
          </p:nvSpPr>
          <p:spPr bwMode="auto">
            <a:xfrm rot="-8628797">
              <a:off x="1163" y="2138"/>
              <a:ext cx="185" cy="412"/>
            </a:xfrm>
            <a:custGeom>
              <a:avLst/>
              <a:gdLst>
                <a:gd name="T0" fmla="*/ 0 w 14024"/>
                <a:gd name="T1" fmla="*/ 0 h 21433"/>
                <a:gd name="T2" fmla="*/ 0 w 14024"/>
                <a:gd name="T3" fmla="*/ 0 h 21433"/>
                <a:gd name="T4" fmla="*/ 0 w 14024"/>
                <a:gd name="T5" fmla="*/ 0 h 21433"/>
                <a:gd name="T6" fmla="*/ 0 60000 65536"/>
                <a:gd name="T7" fmla="*/ 0 60000 65536"/>
                <a:gd name="T8" fmla="*/ 0 60000 65536"/>
                <a:gd name="T9" fmla="*/ 0 w 14024"/>
                <a:gd name="T10" fmla="*/ 0 h 21433"/>
                <a:gd name="T11" fmla="*/ 14024 w 14024"/>
                <a:gd name="T12" fmla="*/ 21433 h 21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24" h="21433" fill="none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</a:path>
                <a:path w="14024" h="21433" stroke="0" extrusionOk="0">
                  <a:moveTo>
                    <a:pt x="2678" y="-1"/>
                  </a:moveTo>
                  <a:cubicBezTo>
                    <a:pt x="6867" y="523"/>
                    <a:pt x="10812" y="2263"/>
                    <a:pt x="14023" y="5004"/>
                  </a:cubicBezTo>
                  <a:lnTo>
                    <a:pt x="0" y="214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rot="10800000"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24" name="Text Box 1069"/>
            <p:cNvSpPr txBox="1">
              <a:spLocks noChangeArrowheads="1"/>
            </p:cNvSpPr>
            <p:nvPr/>
          </p:nvSpPr>
          <p:spPr bwMode="auto">
            <a:xfrm>
              <a:off x="884" y="2342"/>
              <a:ext cx="2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</a:t>
              </a:r>
            </a:p>
          </p:txBody>
        </p:sp>
        <p:sp>
          <p:nvSpPr>
            <p:cNvPr id="25" name="Line 1070"/>
            <p:cNvSpPr>
              <a:spLocks noChangeShapeType="1"/>
            </p:cNvSpPr>
            <p:nvPr/>
          </p:nvSpPr>
          <p:spPr bwMode="auto">
            <a:xfrm>
              <a:off x="1425" y="2187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endParaRPr lang="fr-FR"/>
            </a:p>
          </p:txBody>
        </p:sp>
        <p:sp>
          <p:nvSpPr>
            <p:cNvPr id="26" name="Text Box 1071"/>
            <p:cNvSpPr txBox="1">
              <a:spLocks noChangeArrowheads="1"/>
            </p:cNvSpPr>
            <p:nvPr/>
          </p:nvSpPr>
          <p:spPr bwMode="auto">
            <a:xfrm>
              <a:off x="1791" y="1933"/>
              <a:ext cx="27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el-GR" sz="2400" dirty="0">
                  <a:latin typeface="Lucida Grande"/>
                </a:rPr>
                <a:t>θ</a:t>
              </a:r>
              <a:endParaRPr lang="fr-FR" sz="2400" dirty="0">
                <a:latin typeface="Calibri" pitchFamily="34" charset="0"/>
              </a:endParaRPr>
            </a:p>
          </p:txBody>
        </p:sp>
        <p:sp>
          <p:nvSpPr>
            <p:cNvPr id="27" name="Text Box 1072"/>
            <p:cNvSpPr txBox="1">
              <a:spLocks noChangeArrowheads="1"/>
            </p:cNvSpPr>
            <p:nvPr/>
          </p:nvSpPr>
          <p:spPr bwMode="auto">
            <a:xfrm>
              <a:off x="567" y="1888"/>
              <a:ext cx="3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  <a:r>
                <a:rPr lang="fr-FR" sz="2400" b="1">
                  <a:solidFill>
                    <a:srgbClr val="6600CC"/>
                  </a:solidFill>
                  <a:latin typeface="Calibri" pitchFamily="34" charset="0"/>
                </a:rPr>
                <a:t>’</a:t>
              </a:r>
            </a:p>
          </p:txBody>
        </p:sp>
        <p:sp>
          <p:nvSpPr>
            <p:cNvPr id="28" name="Text Box 1073"/>
            <p:cNvSpPr txBox="1">
              <a:spLocks noChangeArrowheads="1"/>
            </p:cNvSpPr>
            <p:nvPr/>
          </p:nvSpPr>
          <p:spPr bwMode="auto">
            <a:xfrm>
              <a:off x="339" y="2024"/>
              <a:ext cx="2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el-GR" sz="2400" b="1">
                  <a:solidFill>
                    <a:srgbClr val="6600CC"/>
                  </a:solidFill>
                  <a:latin typeface="Times New Roman" pitchFamily="18" charset="0"/>
                </a:rPr>
                <a:t>μ</a:t>
              </a:r>
            </a:p>
          </p:txBody>
        </p:sp>
        <p:sp>
          <p:nvSpPr>
            <p:cNvPr id="29" name="Text Box 1074"/>
            <p:cNvSpPr txBox="1">
              <a:spLocks noChangeArrowheads="1"/>
            </p:cNvSpPr>
            <p:nvPr/>
          </p:nvSpPr>
          <p:spPr bwMode="auto">
            <a:xfrm>
              <a:off x="974" y="1888"/>
              <a:ext cx="34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*</a:t>
              </a:r>
            </a:p>
          </p:txBody>
        </p:sp>
        <p:sp>
          <p:nvSpPr>
            <p:cNvPr id="30" name="Text Box 1075"/>
            <p:cNvSpPr txBox="1">
              <a:spLocks noChangeArrowheads="1"/>
            </p:cNvSpPr>
            <p:nvPr/>
          </p:nvSpPr>
          <p:spPr bwMode="auto">
            <a:xfrm>
              <a:off x="1519" y="1797"/>
              <a:ext cx="23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fr-FR" sz="2400" b="1">
                  <a:solidFill>
                    <a:srgbClr val="6600CC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31" name="Text Box 1076"/>
            <p:cNvSpPr txBox="1">
              <a:spLocks noChangeArrowheads="1"/>
            </p:cNvSpPr>
            <p:nvPr/>
          </p:nvSpPr>
          <p:spPr bwMode="auto">
            <a:xfrm>
              <a:off x="1376" y="2309"/>
              <a:ext cx="2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6980" tIns="13490" rIns="26980" bIns="13490" anchor="ctr"/>
            <a:lstStyle/>
            <a:p>
              <a:pPr defTabSz="457200"/>
              <a:r>
                <a:rPr lang="fr-FR" sz="2400" b="1">
                  <a:solidFill>
                    <a:srgbClr val="6600CC"/>
                  </a:solidFill>
                  <a:latin typeface="Calibri" pitchFamily="34" charset="0"/>
                </a:rPr>
                <a:t>p</a:t>
              </a:r>
            </a:p>
          </p:txBody>
        </p:sp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22860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8600" y="1652590"/>
            <a:ext cx="571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22373" y="838200"/>
            <a:ext cx="7935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/>
              <a:t> </a:t>
            </a:r>
            <a:r>
              <a:rPr lang="fr-FR" sz="2200" b="1" dirty="0" err="1" smtClean="0">
                <a:solidFill>
                  <a:srgbClr val="0000FF"/>
                </a:solidFill>
              </a:rPr>
              <a:t>with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smtClean="0">
                <a:solidFill>
                  <a:srgbClr val="0000FF"/>
                </a:solidFill>
                <a:sym typeface="Symbol" pitchFamily="18" charset="2"/>
              </a:rPr>
              <a:t></a:t>
            </a:r>
            <a:r>
              <a:rPr lang="fr-FR" sz="2800" b="1" baseline="30000" dirty="0" smtClean="0">
                <a:solidFill>
                  <a:srgbClr val="0000FF"/>
                </a:solidFill>
                <a:sym typeface="Symbol" pitchFamily="18" charset="2"/>
              </a:rPr>
              <a:t>+</a:t>
            </a:r>
            <a:r>
              <a:rPr lang="fr-FR" sz="2000" b="1" dirty="0" smtClean="0">
                <a:solidFill>
                  <a:srgbClr val="0000FF"/>
                </a:solidFill>
              </a:rPr>
              <a:t>, </a:t>
            </a:r>
            <a:r>
              <a:rPr lang="fr-FR" sz="2800" b="1" dirty="0" smtClean="0">
                <a:solidFill>
                  <a:srgbClr val="0000FF"/>
                </a:solidFill>
                <a:sym typeface="Symbol" pitchFamily="18" charset="2"/>
              </a:rPr>
              <a:t></a:t>
            </a:r>
            <a:r>
              <a:rPr lang="fr-FR" sz="2800" b="1" baseline="30000" dirty="0" smtClean="0">
                <a:solidFill>
                  <a:srgbClr val="0000FF"/>
                </a:solidFill>
                <a:sym typeface="Symbol" pitchFamily="18" charset="2"/>
              </a:rPr>
              <a:t>- </a:t>
            </a:r>
            <a:r>
              <a:rPr lang="fr-FR" sz="2000" b="1" dirty="0" err="1" smtClean="0">
                <a:solidFill>
                  <a:srgbClr val="0000FF"/>
                </a:solidFill>
                <a:sym typeface="Symbol" pitchFamily="18" charset="2"/>
              </a:rPr>
              <a:t>beam</a:t>
            </a:r>
            <a:r>
              <a:rPr lang="fr-FR" sz="2000" b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rgbClr val="0000FF"/>
                </a:solidFill>
                <a:sym typeface="Symbol" pitchFamily="18" charset="2"/>
              </a:rPr>
              <a:t>and </a:t>
            </a:r>
            <a:r>
              <a:rPr lang="fr-FR" sz="2200" b="1" dirty="0" err="1">
                <a:solidFill>
                  <a:srgbClr val="0000FF"/>
                </a:solidFill>
                <a:sym typeface="Symbol" pitchFamily="18" charset="2"/>
              </a:rPr>
              <a:t>transversely</a:t>
            </a:r>
            <a:r>
              <a:rPr lang="fr-FR" sz="22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FR" sz="2200" dirty="0" err="1">
                <a:solidFill>
                  <a:srgbClr val="0000FF"/>
                </a:solidFill>
                <a:sym typeface="Symbol" pitchFamily="18" charset="2"/>
              </a:rPr>
              <a:t>polarized</a:t>
            </a:r>
            <a:r>
              <a:rPr lang="fr-FR" sz="2200" dirty="0">
                <a:solidFill>
                  <a:srgbClr val="0000FF"/>
                </a:solidFill>
                <a:sym typeface="Symbol" pitchFamily="18" charset="2"/>
              </a:rPr>
              <a:t>  NH3 (proton) </a:t>
            </a:r>
            <a:r>
              <a:rPr lang="fr-FR" sz="2200" dirty="0" err="1" smtClean="0">
                <a:solidFill>
                  <a:srgbClr val="0000FF"/>
                </a:solidFill>
                <a:sym typeface="Symbol" pitchFamily="18" charset="2"/>
              </a:rPr>
              <a:t>target</a:t>
            </a:r>
            <a:endParaRPr lang="fr-FR" sz="22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260725" y="242887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Wingdings" pitchFamily="2" charset="2"/>
              </a:rPr>
              <a:t> </a:t>
            </a:r>
            <a:endParaRPr lang="fr-FR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28600" y="1600216"/>
            <a:ext cx="5707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800" b="1" dirty="0">
              <a:solidFill>
                <a:srgbClr val="4D4D4D"/>
              </a:solidFill>
              <a:latin typeface="Monotype Corsiva" pitchFamily="66" charset="0"/>
              <a:sym typeface="Symbol" pitchFamily="18" charset="2"/>
            </a:endParaRPr>
          </a:p>
          <a:p>
            <a:r>
              <a:rPr lang="fr-FR" sz="2800" b="1" dirty="0">
                <a:latin typeface="Monotype Corsiva" pitchFamily="66" charset="0"/>
                <a:sym typeface="Symbol" pitchFamily="18" charset="2"/>
              </a:rPr>
              <a:t>            </a:t>
            </a:r>
            <a:r>
              <a:rPr lang="fr-FR" sz="36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</a:t>
            </a:r>
            <a:r>
              <a:rPr lang="fr-FR" sz="36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Im(</a:t>
            </a:r>
            <a:r>
              <a:rPr lang="fr-FR" sz="2400" b="1" i="1" dirty="0">
                <a:solidFill>
                  <a:srgbClr val="4D4D4D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2</a:t>
            </a:r>
            <a:r>
              <a:rPr lang="fr-FR" sz="2800" b="1" baseline="-250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800" b="1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– </a:t>
            </a:r>
            <a:r>
              <a:rPr lang="fr-FR" sz="2400" b="1" i="1" dirty="0">
                <a:solidFill>
                  <a:srgbClr val="4D4D4D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800" b="1" baseline="-250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800" b="1" baseline="-250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</a:rPr>
              <a:t>  </a:t>
            </a:r>
            <a:r>
              <a:rPr lang="fr-FR" sz="2400" b="1" dirty="0">
                <a:solidFill>
                  <a:srgbClr val="4D4D4D"/>
                </a:solidFill>
                <a:latin typeface="Times New Roman" pitchFamily="18" charset="0"/>
              </a:rPr>
              <a:t>sin</a:t>
            </a:r>
            <a:r>
              <a:rPr lang="fr-FR" sz="2800" b="1" dirty="0">
                <a:solidFill>
                  <a:srgbClr val="4D4D4D"/>
                </a:solidFill>
                <a:latin typeface="Monotype Corsiva" pitchFamily="66" charset="0"/>
              </a:rPr>
              <a:t>(</a:t>
            </a:r>
            <a:r>
              <a:rPr lang="fr-FR" sz="2800" b="1" i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- </a:t>
            </a:r>
            <a:r>
              <a:rPr lang="fr-FR" sz="2800" b="1" i="1" baseline="-25000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S</a:t>
            </a:r>
            <a:r>
              <a:rPr lang="fr-FR" sz="2800" b="1" i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) </a:t>
            </a:r>
            <a:r>
              <a:rPr lang="fr-FR" sz="2400" b="1" dirty="0">
                <a:solidFill>
                  <a:srgbClr val="4D4D4D"/>
                </a:solidFill>
                <a:latin typeface="Times New Roman" pitchFamily="18" charset="0"/>
                <a:sym typeface="Symbol" pitchFamily="18" charset="2"/>
              </a:rPr>
              <a:t>cos </a:t>
            </a:r>
            <a:r>
              <a:rPr lang="fr-FR" sz="2800" b="1" i="1" dirty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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57158" y="1696479"/>
            <a:ext cx="86985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D</a:t>
            </a:r>
            <a:r>
              <a:rPr lang="fr-FR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CS,T</a:t>
            </a:r>
            <a:endParaRPr lang="fr-FR" sz="28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1184534" y="1709750"/>
            <a:ext cx="3740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="1" dirty="0">
                <a:latin typeface="Monotype Corsiva" pitchFamily="66" charset="0"/>
                <a:sym typeface="Symbol" pitchFamily="18" charset="2"/>
              </a:rPr>
              <a:t> </a:t>
            </a:r>
            <a:r>
              <a:rPr lang="fr-FR" sz="2800" b="1" dirty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8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 i="1" baseline="-25000" dirty="0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T 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800" b="1" i="1" baseline="30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+</a:t>
            </a:r>
            <a:r>
              <a:rPr lang="fr-FR" sz="28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 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Monotype Corsiva" pitchFamily="66" charset="0"/>
                <a:sym typeface="Symbol" pitchFamily="18" charset="2"/>
              </a:rPr>
              <a:t>–</a:t>
            </a:r>
            <a:r>
              <a:rPr lang="fr-FR" sz="2800" b="1" dirty="0" smtClean="0">
                <a:solidFill>
                  <a:srgbClr val="4D4D4D"/>
                </a:solidFill>
                <a:latin typeface="Monotype Corsiva" pitchFamily="66" charset="0"/>
                <a:sym typeface="Symbol" pitchFamily="18" charset="2"/>
              </a:rPr>
              <a:t>  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</a:rPr>
              <a:t>d</a:t>
            </a:r>
            <a:r>
              <a:rPr lang="fr-FR" sz="2800" b="1" i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</a:t>
            </a:r>
            <a:r>
              <a:rPr lang="fr-FR" sz="2800" b="1" i="1" baseline="-25000" dirty="0" smtClean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T </a:t>
            </a:r>
            <a:r>
              <a:rPr lang="fr-FR" sz="28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(</a:t>
            </a:r>
            <a:r>
              <a:rPr lang="fr-FR" sz="2800" b="1" i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 </a:t>
            </a:r>
            <a:r>
              <a:rPr lang="fr-FR" sz="2800" b="1" i="1" baseline="30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-</a:t>
            </a:r>
            <a:r>
              <a:rPr lang="fr-FR" sz="2800" b="1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)</a:t>
            </a:r>
            <a:r>
              <a:rPr lang="fr-FR" sz="2800" b="1" dirty="0">
                <a:latin typeface="Monotype Corsiva" pitchFamily="66" charset="0"/>
                <a:sym typeface="Symbol" pitchFamily="18" charset="2"/>
              </a:rPr>
              <a:t>  </a:t>
            </a:r>
            <a:endParaRPr lang="fr-FR" sz="2200" b="1" dirty="0">
              <a:latin typeface="Monotype Corsiva" pitchFamily="66" charset="0"/>
              <a:sym typeface="Symbol" pitchFamily="18" charset="2"/>
            </a:endParaRPr>
          </a:p>
        </p:txBody>
      </p:sp>
      <p:pic>
        <p:nvPicPr>
          <p:cNvPr id="39" name="Picture 21" descr="E:\horsti\talks\Conferences\CIPANP_2012\material\daten\wwwhad.physik.uni-freiburg.de\~wollny\.release_rho\definition_of_angles_rho_new_sty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9" t="-632" r="8510" b="5593"/>
          <a:stretch/>
        </p:blipFill>
        <p:spPr bwMode="auto">
          <a:xfrm>
            <a:off x="6254210" y="1371600"/>
            <a:ext cx="2633318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7411" r="43230"/>
          <a:stretch>
            <a:fillRect/>
          </a:stretch>
        </p:blipFill>
        <p:spPr bwMode="auto">
          <a:xfrm>
            <a:off x="71406" y="3368299"/>
            <a:ext cx="143867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1447800" y="3239869"/>
            <a:ext cx="194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 and E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(</a:t>
            </a:r>
            <a:r>
              <a:rPr lang="fr-FR" dirty="0" err="1" smtClean="0">
                <a:solidFill>
                  <a:srgbClr val="0000FF"/>
                </a:solidFill>
              </a:rPr>
              <a:t>only</a:t>
            </a:r>
            <a:r>
              <a:rPr lang="fr-FR" dirty="0" smtClean="0">
                <a:solidFill>
                  <a:srgbClr val="0000FF"/>
                </a:solidFill>
              </a:rPr>
              <a:t> stat .</a:t>
            </a:r>
            <a:r>
              <a:rPr lang="fr-FR" dirty="0" err="1" smtClean="0">
                <a:solidFill>
                  <a:srgbClr val="0000FF"/>
                </a:solidFill>
              </a:rPr>
              <a:t>error</a:t>
            </a:r>
            <a:r>
              <a:rPr lang="fr-FR" dirty="0" smtClean="0">
                <a:solidFill>
                  <a:srgbClr val="0000FF"/>
                </a:solidFill>
              </a:rPr>
              <a:t>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25633" y="3516868"/>
            <a:ext cx="568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CS,T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1438" y="3296861"/>
            <a:ext cx="1428728" cy="5715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4800600" y="3225225"/>
            <a:ext cx="357168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data   </a:t>
            </a:r>
            <a:r>
              <a:rPr lang="fr-FR" sz="1600" dirty="0" smtClean="0"/>
              <a:t>160 </a:t>
            </a:r>
            <a:r>
              <a:rPr lang="fr-FR" sz="1600" dirty="0" err="1"/>
              <a:t>GeV</a:t>
            </a:r>
            <a:r>
              <a:rPr lang="fr-FR" sz="1600" dirty="0"/>
              <a:t> muon </a:t>
            </a:r>
            <a:r>
              <a:rPr lang="fr-FR" sz="1600" dirty="0" err="1"/>
              <a:t>beam</a:t>
            </a:r>
            <a:endParaRPr lang="fr-FR" sz="1600" dirty="0"/>
          </a:p>
          <a:p>
            <a:r>
              <a:rPr lang="fr-FR" sz="1600" dirty="0" smtClean="0"/>
              <a:t>1.2 m </a:t>
            </a:r>
            <a:r>
              <a:rPr lang="fr-FR" sz="1600" dirty="0" err="1" smtClean="0"/>
              <a:t>polarised</a:t>
            </a:r>
            <a:r>
              <a:rPr lang="fr-FR" sz="1600" dirty="0" smtClean="0"/>
              <a:t> NH</a:t>
            </a:r>
            <a:r>
              <a:rPr lang="fr-FR" sz="1600" baseline="-25000" dirty="0" smtClean="0"/>
              <a:t>3 </a:t>
            </a:r>
            <a:r>
              <a:rPr lang="fr-FR" sz="1600" dirty="0" smtClean="0"/>
              <a:t> </a:t>
            </a:r>
            <a:r>
              <a:rPr lang="fr-FR" sz="1600" dirty="0" err="1" smtClean="0"/>
              <a:t>target</a:t>
            </a:r>
            <a:r>
              <a:rPr lang="fr-FR" sz="1600" dirty="0"/>
              <a:t> </a:t>
            </a:r>
            <a:r>
              <a:rPr lang="fr-FR" sz="1600" dirty="0" smtClean="0"/>
              <a:t>  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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global 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= 10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%</a:t>
            </a:r>
          </a:p>
        </p:txBody>
      </p:sp>
      <p:cxnSp>
        <p:nvCxnSpPr>
          <p:cNvPr id="45" name="Connecteur droit 44"/>
          <p:cNvCxnSpPr/>
          <p:nvPr/>
        </p:nvCxnSpPr>
        <p:spPr>
          <a:xfrm>
            <a:off x="510038" y="4572000"/>
            <a:ext cx="254455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114800" y="5880586"/>
            <a:ext cx="11814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895600" y="37015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7" name="Picture 15" descr="kine_phi_ph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28595" b="37173"/>
          <a:stretch>
            <a:fillRect/>
          </a:stretch>
        </p:blipFill>
        <p:spPr bwMode="auto">
          <a:xfrm>
            <a:off x="6296014" y="1371600"/>
            <a:ext cx="2570291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3911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24000" y="1752600"/>
            <a:ext cx="339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                                     HERMES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15000" y="1383268"/>
            <a:ext cx="3455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Guidal</a:t>
            </a:r>
            <a:r>
              <a:rPr lang="fr-FR" dirty="0" smtClean="0"/>
              <a:t>, Moutarde, </a:t>
            </a:r>
          </a:p>
          <a:p>
            <a:r>
              <a:rPr lang="fr-FR" dirty="0" err="1" smtClean="0"/>
              <a:t>Vanderhaeghen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Rept</a:t>
            </a:r>
            <a:r>
              <a:rPr lang="fr-FR" dirty="0" smtClean="0"/>
              <a:t>. </a:t>
            </a:r>
            <a:r>
              <a:rPr lang="fr-FR" dirty="0" err="1" smtClean="0"/>
              <a:t>Prog</a:t>
            </a:r>
            <a:r>
              <a:rPr lang="fr-FR" dirty="0" smtClean="0"/>
              <a:t>. Phys. 76 (2013) 066202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8075"/>
            <a:ext cx="56864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5794" y="4126468"/>
            <a:ext cx="404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Sea</a:t>
            </a:r>
            <a:r>
              <a:rPr lang="fr-FR" dirty="0" smtClean="0"/>
              <a:t> quark                     </a:t>
            </a:r>
            <a:r>
              <a:rPr lang="fr-FR" dirty="0" err="1" smtClean="0"/>
              <a:t>polarized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quark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24600" y="4419600"/>
            <a:ext cx="14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Mueller, 2011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09800" y="34290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baseline="-25000" dirty="0" smtClean="0">
                <a:solidFill>
                  <a:srgbClr val="FF0000"/>
                </a:solidFill>
              </a:rPr>
              <a:t>B</a:t>
            </a:r>
            <a:r>
              <a:rPr lang="fr-FR" b="1" dirty="0" smtClean="0">
                <a:solidFill>
                  <a:srgbClr val="FF0000"/>
                </a:solidFill>
              </a:rPr>
              <a:t> =0.001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962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0" y="3237221"/>
            <a:ext cx="2695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33600" y="2895600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</a:t>
            </a:r>
            <a:r>
              <a:rPr lang="fr-FR" dirty="0" err="1" smtClean="0"/>
              <a:t>Different</a:t>
            </a:r>
            <a:r>
              <a:rPr lang="fr-FR" dirty="0" smtClean="0"/>
              <a:t> local </a:t>
            </a:r>
            <a:r>
              <a:rPr lang="fr-FR" dirty="0" err="1" smtClean="0"/>
              <a:t>fits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43" y="4182427"/>
            <a:ext cx="3773805" cy="24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17077" y="4497894"/>
            <a:ext cx="3455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Guidal</a:t>
            </a:r>
            <a:r>
              <a:rPr lang="fr-FR" dirty="0" smtClean="0"/>
              <a:t>, Moutarde, </a:t>
            </a:r>
          </a:p>
          <a:p>
            <a:r>
              <a:rPr lang="fr-FR" dirty="0" err="1" smtClean="0"/>
              <a:t>Vanderhaeghen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Rept</a:t>
            </a:r>
            <a:r>
              <a:rPr lang="fr-FR" dirty="0" smtClean="0"/>
              <a:t>. </a:t>
            </a:r>
            <a:r>
              <a:rPr lang="fr-FR" dirty="0" err="1" smtClean="0"/>
              <a:t>Prog</a:t>
            </a:r>
            <a:r>
              <a:rPr lang="fr-FR" dirty="0" smtClean="0"/>
              <a:t>. Phys. 76 (2013) 066202</a:t>
            </a:r>
            <a:endParaRPr lang="fr-FR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828795" y="3051043"/>
            <a:ext cx="87782" cy="87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2514600" y="3016715"/>
            <a:ext cx="127102" cy="1271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2286000" y="3048000"/>
            <a:ext cx="127102" cy="127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2133600" y="3048000"/>
            <a:ext cx="87782" cy="87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14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600200" y="76200"/>
            <a:ext cx="6988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/>
                </a:solidFill>
              </a:rPr>
              <a:t>DVCS on a neutron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at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Jlab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12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GeV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5010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9" y="2741175"/>
            <a:ext cx="2305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7253" y="1171515"/>
            <a:ext cx="36523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</a:t>
            </a:r>
            <a:r>
              <a:rPr lang="fr-FR" sz="2400" b="1" i="1" baseline="-25000" dirty="0" smtClean="0">
                <a:solidFill>
                  <a:prstClr val="black"/>
                </a:solidFill>
                <a:sym typeface="Symbol"/>
              </a:rPr>
              <a:t>LU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~  Im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1n</a:t>
            </a:r>
            <a:r>
              <a:rPr lang="fr-FR" sz="28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20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  </a:t>
            </a:r>
            <a:r>
              <a:rPr lang="fr-FR" sz="2000" b="1" dirty="0">
                <a:solidFill>
                  <a:prstClr val="black"/>
                </a:solidFill>
                <a:latin typeface="Monotype Corsiva" pitchFamily="66" charset="0"/>
                <a:sym typeface="Symbol" pitchFamily="18" charset="2"/>
              </a:rPr>
              <a:t>- </a:t>
            </a:r>
            <a:r>
              <a:rPr lang="fr-FR" sz="20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0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0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2n</a:t>
            </a:r>
            <a:r>
              <a:rPr lang="fr-FR" sz="28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</a:t>
            </a:r>
            <a:r>
              <a:rPr lang="fr-FR" sz="2400" b="1" i="1" dirty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 pitchFamily="18" charset="2"/>
              </a:rPr>
              <a:t>)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3400" y="1171515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>
                <a:solidFill>
                  <a:srgbClr val="0000CC"/>
                </a:solidFill>
              </a:rPr>
              <a:t>e d </a:t>
            </a:r>
            <a:r>
              <a:rPr lang="fr-FR" sz="28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e n </a:t>
            </a:r>
            <a:r>
              <a:rPr lang="fr-FR" sz="2800" b="1" dirty="0" smtClean="0">
                <a:solidFill>
                  <a:srgbClr val="0000CC"/>
                </a:solidFill>
                <a:sym typeface="Symbol"/>
              </a:rPr>
              <a:t> (p)   </a:t>
            </a:r>
            <a:r>
              <a:rPr lang="fr-FR" dirty="0" smtClean="0">
                <a:solidFill>
                  <a:prstClr val="black"/>
                </a:solidFill>
                <a:sym typeface="Symbol"/>
              </a:rPr>
              <a:t>E12-11-003</a:t>
            </a:r>
            <a:endParaRPr lang="fr-FR" sz="2800" b="1" dirty="0" smtClean="0">
              <a:solidFill>
                <a:srgbClr val="0000CC"/>
              </a:solidFill>
              <a:sym typeface="Symbol"/>
            </a:endParaRPr>
          </a:p>
          <a:p>
            <a:endParaRPr lang="fr-FR" sz="800" dirty="0">
              <a:sym typeface="Symbol"/>
            </a:endParaRPr>
          </a:p>
          <a:p>
            <a:r>
              <a:rPr lang="fr-FR" sz="2000" dirty="0" err="1" smtClean="0">
                <a:sym typeface="Symbol"/>
              </a:rPr>
              <a:t>With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LD2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target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dirty="0" smtClean="0">
                <a:sym typeface="Symbol"/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CLAS12</a:t>
            </a:r>
          </a:p>
          <a:p>
            <a:r>
              <a:rPr lang="fr-FR" sz="2000" dirty="0" smtClean="0">
                <a:sym typeface="Symbol"/>
              </a:rPr>
              <a:t>+ </a:t>
            </a:r>
            <a:r>
              <a:rPr lang="fr-FR" sz="2000" dirty="0" err="1" smtClean="0">
                <a:sym typeface="Symbol"/>
              </a:rPr>
              <a:t>Forward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err="1" smtClean="0">
                <a:sym typeface="Symbol"/>
              </a:rPr>
              <a:t>Calorimeter</a:t>
            </a:r>
            <a:endParaRPr lang="fr-FR" sz="2000" dirty="0" smtClean="0">
              <a:sym typeface="Symbol"/>
            </a:endParaRPr>
          </a:p>
          <a:p>
            <a:r>
              <a:rPr lang="fr-FR" sz="2000" dirty="0" smtClean="0">
                <a:sym typeface="Symbol"/>
              </a:rPr>
              <a:t>+ Neutron Detector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09600" y="1295400"/>
            <a:ext cx="228600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962648" y="-228600"/>
            <a:ext cx="3257552" cy="3200402"/>
            <a:chOff x="816" y="624"/>
            <a:chExt cx="2052" cy="2016"/>
          </a:xfrm>
        </p:grpSpPr>
        <p:sp>
          <p:nvSpPr>
            <p:cNvPr id="3" name="Text Box 20"/>
            <p:cNvSpPr txBox="1">
              <a:spLocks noChangeArrowheads="1"/>
            </p:cNvSpPr>
            <p:nvPr/>
          </p:nvSpPr>
          <p:spPr bwMode="auto">
            <a:xfrm>
              <a:off x="816" y="110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1600" b="1"/>
                <a:t>hard</a:t>
              </a:r>
            </a:p>
          </p:txBody>
        </p:sp>
        <p:sp>
          <p:nvSpPr>
            <p:cNvPr id="4" name="Text Box 21"/>
            <p:cNvSpPr txBox="1">
              <a:spLocks noChangeArrowheads="1"/>
            </p:cNvSpPr>
            <p:nvPr/>
          </p:nvSpPr>
          <p:spPr bwMode="auto">
            <a:xfrm>
              <a:off x="816" y="1344"/>
              <a:ext cx="3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1600" b="1"/>
                <a:t>soft</a:t>
              </a:r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1123" y="943"/>
              <a:ext cx="11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 altLang="fr-FR" sz="2000">
                <a:latin typeface="Times New Roman" pitchFamily="18" charset="0"/>
                <a:cs typeface="Times New Roman" pitchFamily="18" charset="0"/>
              </a:endParaRPr>
            </a:p>
            <a:p>
              <a:endParaRPr lang="fr-FR" altLang="fr-FR"/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921" y="1392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l-GR" altLang="fr-FR" b="1">
                <a:latin typeface="Times New Roman" pitchFamily="18" charset="0"/>
                <a:cs typeface="Times New Roman" pitchFamily="18" charset="0"/>
              </a:endParaRPr>
            </a:p>
            <a:p>
              <a:endParaRPr lang="fr-FR" altLang="fr-F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 rot="-1846026">
              <a:off x="1566" y="827"/>
              <a:ext cx="198" cy="339"/>
            </a:xfrm>
            <a:custGeom>
              <a:avLst/>
              <a:gdLst>
                <a:gd name="T0" fmla="*/ 0 w 288"/>
                <a:gd name="T1" fmla="*/ 16 h 416"/>
                <a:gd name="T2" fmla="*/ 96 w 288"/>
                <a:gd name="T3" fmla="*/ 16 h 416"/>
                <a:gd name="T4" fmla="*/ 48 w 288"/>
                <a:gd name="T5" fmla="*/ 112 h 416"/>
                <a:gd name="T6" fmla="*/ 144 w 288"/>
                <a:gd name="T7" fmla="*/ 112 h 416"/>
                <a:gd name="T8" fmla="*/ 96 w 288"/>
                <a:gd name="T9" fmla="*/ 208 h 416"/>
                <a:gd name="T10" fmla="*/ 192 w 288"/>
                <a:gd name="T11" fmla="*/ 208 h 416"/>
                <a:gd name="T12" fmla="*/ 144 w 288"/>
                <a:gd name="T13" fmla="*/ 304 h 416"/>
                <a:gd name="T14" fmla="*/ 240 w 288"/>
                <a:gd name="T15" fmla="*/ 304 h 416"/>
                <a:gd name="T16" fmla="*/ 192 w 288"/>
                <a:gd name="T17" fmla="*/ 400 h 416"/>
                <a:gd name="T18" fmla="*/ 288 w 288"/>
                <a:gd name="T19" fmla="*/ 40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 flipV="1">
              <a:off x="1659" y="1090"/>
              <a:ext cx="155" cy="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1814" y="1090"/>
              <a:ext cx="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347" y="1684"/>
              <a:ext cx="264" cy="119"/>
              <a:chOff x="2544" y="1248"/>
              <a:chExt cx="384" cy="144"/>
            </a:xfrm>
          </p:grpSpPr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flipV="1">
                <a:off x="2544" y="1296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 rot="20558759" flipV="1">
                <a:off x="2777" y="1296"/>
                <a:ext cx="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rot="18300005" flipV="1">
              <a:off x="2055" y="1142"/>
              <a:ext cx="302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 rot="4468450">
              <a:off x="2103" y="791"/>
              <a:ext cx="235" cy="286"/>
            </a:xfrm>
            <a:custGeom>
              <a:avLst/>
              <a:gdLst>
                <a:gd name="T0" fmla="*/ 0 w 288"/>
                <a:gd name="T1" fmla="*/ 16 h 416"/>
                <a:gd name="T2" fmla="*/ 96 w 288"/>
                <a:gd name="T3" fmla="*/ 16 h 416"/>
                <a:gd name="T4" fmla="*/ 48 w 288"/>
                <a:gd name="T5" fmla="*/ 112 h 416"/>
                <a:gd name="T6" fmla="*/ 144 w 288"/>
                <a:gd name="T7" fmla="*/ 112 h 416"/>
                <a:gd name="T8" fmla="*/ 96 w 288"/>
                <a:gd name="T9" fmla="*/ 208 h 416"/>
                <a:gd name="T10" fmla="*/ 192 w 288"/>
                <a:gd name="T11" fmla="*/ 208 h 416"/>
                <a:gd name="T12" fmla="*/ 144 w 288"/>
                <a:gd name="T13" fmla="*/ 304 h 416"/>
                <a:gd name="T14" fmla="*/ 240 w 288"/>
                <a:gd name="T15" fmla="*/ 304 h 416"/>
                <a:gd name="T16" fmla="*/ 192 w 288"/>
                <a:gd name="T17" fmla="*/ 400 h 416"/>
                <a:gd name="T18" fmla="*/ 288 w 288"/>
                <a:gd name="T19" fmla="*/ 40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 rot="1557413">
              <a:off x="2352" y="1647"/>
              <a:ext cx="302" cy="118"/>
              <a:chOff x="2489" y="1202"/>
              <a:chExt cx="439" cy="142"/>
            </a:xfrm>
          </p:grpSpPr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 flipV="1">
                <a:off x="2489" y="1202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rot="20558759" flipV="1">
                <a:off x="2777" y="1296"/>
                <a:ext cx="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14" name="Oval 37"/>
            <p:cNvSpPr>
              <a:spLocks noChangeArrowheads="1"/>
            </p:cNvSpPr>
            <p:nvPr/>
          </p:nvSpPr>
          <p:spPr bwMode="auto">
            <a:xfrm>
              <a:off x="1597" y="1529"/>
              <a:ext cx="791" cy="391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1344" y="18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p</a:t>
              </a: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2640" y="182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dirty="0"/>
                <a:t>p’</a:t>
              </a:r>
            </a:p>
          </p:txBody>
        </p:sp>
        <p:sp>
          <p:nvSpPr>
            <p:cNvPr id="17" name="Arc 40"/>
            <p:cNvSpPr>
              <a:spLocks/>
            </p:cNvSpPr>
            <p:nvPr/>
          </p:nvSpPr>
          <p:spPr bwMode="auto">
            <a:xfrm rot="14647200" flipV="1">
              <a:off x="1664" y="1792"/>
              <a:ext cx="768" cy="928"/>
            </a:xfrm>
            <a:custGeom>
              <a:avLst/>
              <a:gdLst>
                <a:gd name="G0" fmla="+- 0 0 0"/>
                <a:gd name="G1" fmla="+- 19337 0 0"/>
                <a:gd name="G2" fmla="+- 21600 0 0"/>
                <a:gd name="T0" fmla="*/ 9625 w 21600"/>
                <a:gd name="T1" fmla="*/ 0 h 23359"/>
                <a:gd name="T2" fmla="*/ 21222 w 21600"/>
                <a:gd name="T3" fmla="*/ 23359 h 23359"/>
                <a:gd name="T4" fmla="*/ 0 w 21600"/>
                <a:gd name="T5" fmla="*/ 19337 h 2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359" fill="none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</a:path>
                <a:path w="21600" h="23359" stroke="0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  <a:lnTo>
                    <a:pt x="0" y="193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352" y="76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l-GR" altLang="fr-FR" sz="2400" dirty="0">
                  <a:latin typeface="Times New Roman" pitchFamily="18" charset="0"/>
                  <a:cs typeface="Times New Roman" pitchFamily="18" charset="0"/>
                </a:rPr>
                <a:t>γ</a:t>
              </a:r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1776" y="1632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GPDs</a:t>
              </a:r>
            </a:p>
          </p:txBody>
        </p: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1152" y="720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l-GR" altLang="fr-FR" sz="24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fr-FR" altLang="fr-FR" sz="200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1296" y="1104"/>
              <a:ext cx="442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2000" b="1" i="1">
                  <a:latin typeface="Times New Roman" pitchFamily="18" charset="0"/>
                </a:rPr>
                <a:t>x </a:t>
              </a:r>
              <a:r>
                <a:rPr lang="fr-FR" altLang="fr-FR" sz="2000" b="1">
                  <a:latin typeface="Times New Roman" pitchFamily="18" charset="0"/>
                </a:rPr>
                <a:t>+</a:t>
              </a:r>
              <a:r>
                <a:rPr lang="fr-FR" altLang="fr-FR" sz="2000" b="1"/>
                <a:t> </a:t>
              </a:r>
              <a:r>
                <a:rPr lang="el-GR" altLang="fr-FR" sz="2000" b="1">
                  <a:latin typeface="Times New Roman" pitchFamily="18" charset="0"/>
                  <a:cs typeface="Times New Roman" pitchFamily="18" charset="0"/>
                </a:rPr>
                <a:t>ξ</a:t>
              </a:r>
            </a:p>
            <a:p>
              <a:endParaRPr lang="fr-FR" altLang="fr-FR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2208" y="1104"/>
              <a:ext cx="4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2000" b="1" i="1">
                  <a:latin typeface="Times New Roman" pitchFamily="18" charset="0"/>
                </a:rPr>
                <a:t>x </a:t>
              </a:r>
              <a:r>
                <a:rPr lang="fr-FR" altLang="fr-FR" sz="2000" b="1">
                  <a:latin typeface="Times New Roman" pitchFamily="18" charset="0"/>
                </a:rPr>
                <a:t>-</a:t>
              </a:r>
              <a:r>
                <a:rPr lang="fr-FR" altLang="fr-FR" sz="2000" b="1"/>
                <a:t> </a:t>
              </a:r>
              <a:r>
                <a:rPr lang="el-GR" altLang="fr-FR" sz="2000" b="1">
                  <a:latin typeface="Times New Roman" pitchFamily="18" charset="0"/>
                  <a:cs typeface="Times New Roman" pitchFamily="18" charset="0"/>
                </a:rPr>
                <a:t>ξ</a:t>
              </a:r>
            </a:p>
            <a:p>
              <a:endParaRPr lang="fr-FR" altLang="fr-FR" sz="2000"/>
            </a:p>
          </p:txBody>
        </p:sp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>
              <a:off x="1895" y="1968"/>
              <a:ext cx="15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dirty="0" smtClean="0"/>
                <a:t>t</a:t>
              </a:r>
              <a:endParaRPr lang="el-GR" altLang="fr-FR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1952" y="624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 altLang="fr-FR"/>
            </a:p>
            <a:p>
              <a:endParaRPr lang="fr-FR" altLang="fr-FR"/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1632" y="780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Q</a:t>
              </a:r>
              <a:r>
                <a:rPr lang="fr-FR" altLang="fr-FR" baseline="30000">
                  <a:latin typeface="Comic Sans MS" pitchFamily="66" charset="0"/>
                </a:rPr>
                <a:t>2</a:t>
              </a:r>
            </a:p>
          </p:txBody>
        </p:sp>
      </p:grpSp>
      <p:pic>
        <p:nvPicPr>
          <p:cNvPr id="33" name="Picture 2" descr="gpd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4362"/>
            <a:ext cx="5362575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52400" y="2413000"/>
            <a:ext cx="8686800" cy="939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400">
              <a:latin typeface="Comic Sans MS" pitchFamily="66" charset="0"/>
            </a:endParaRPr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80988" y="2427288"/>
          <a:ext cx="83518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4" imgW="6032160" imgH="711000" progId="Equation.3">
                  <p:embed/>
                </p:oleObj>
              </mc:Choice>
              <mc:Fallback>
                <p:oleObj name="Equation" r:id="rId4" imgW="6032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427288"/>
                        <a:ext cx="8351837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5"/>
          <p:cNvSpPr>
            <a:spLocks/>
          </p:cNvSpPr>
          <p:nvPr/>
        </p:nvSpPr>
        <p:spPr bwMode="auto">
          <a:xfrm>
            <a:off x="2057400" y="4622800"/>
            <a:ext cx="3024188" cy="434975"/>
          </a:xfrm>
          <a:custGeom>
            <a:avLst/>
            <a:gdLst>
              <a:gd name="T0" fmla="*/ 0 w 2825"/>
              <a:gd name="T1" fmla="*/ 4 h 406"/>
              <a:gd name="T2" fmla="*/ 195 w 2825"/>
              <a:gd name="T3" fmla="*/ 37 h 406"/>
              <a:gd name="T4" fmla="*/ 402 w 2825"/>
              <a:gd name="T5" fmla="*/ 48 h 406"/>
              <a:gd name="T6" fmla="*/ 554 w 2825"/>
              <a:gd name="T7" fmla="*/ 48 h 406"/>
              <a:gd name="T8" fmla="*/ 630 w 2825"/>
              <a:gd name="T9" fmla="*/ 91 h 406"/>
              <a:gd name="T10" fmla="*/ 739 w 2825"/>
              <a:gd name="T11" fmla="*/ 4 h 406"/>
              <a:gd name="T12" fmla="*/ 826 w 2825"/>
              <a:gd name="T13" fmla="*/ 69 h 406"/>
              <a:gd name="T14" fmla="*/ 913 w 2825"/>
              <a:gd name="T15" fmla="*/ 48 h 406"/>
              <a:gd name="T16" fmla="*/ 1076 w 2825"/>
              <a:gd name="T17" fmla="*/ 37 h 406"/>
              <a:gd name="T18" fmla="*/ 1326 w 2825"/>
              <a:gd name="T19" fmla="*/ 80 h 406"/>
              <a:gd name="T20" fmla="*/ 1543 w 2825"/>
              <a:gd name="T21" fmla="*/ 135 h 406"/>
              <a:gd name="T22" fmla="*/ 1652 w 2825"/>
              <a:gd name="T23" fmla="*/ 189 h 406"/>
              <a:gd name="T24" fmla="*/ 1880 w 2825"/>
              <a:gd name="T25" fmla="*/ 233 h 406"/>
              <a:gd name="T26" fmla="*/ 1945 w 2825"/>
              <a:gd name="T27" fmla="*/ 319 h 406"/>
              <a:gd name="T28" fmla="*/ 2010 w 2825"/>
              <a:gd name="T29" fmla="*/ 309 h 406"/>
              <a:gd name="T30" fmla="*/ 2184 w 2825"/>
              <a:gd name="T31" fmla="*/ 330 h 406"/>
              <a:gd name="T32" fmla="*/ 2825 w 2825"/>
              <a:gd name="T3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25" h="406">
                <a:moveTo>
                  <a:pt x="0" y="4"/>
                </a:moveTo>
                <a:cubicBezTo>
                  <a:pt x="64" y="17"/>
                  <a:pt x="128" y="30"/>
                  <a:pt x="195" y="37"/>
                </a:cubicBezTo>
                <a:cubicBezTo>
                  <a:pt x="262" y="44"/>
                  <a:pt x="342" y="46"/>
                  <a:pt x="402" y="48"/>
                </a:cubicBezTo>
                <a:cubicBezTo>
                  <a:pt x="462" y="50"/>
                  <a:pt x="516" y="41"/>
                  <a:pt x="554" y="48"/>
                </a:cubicBezTo>
                <a:cubicBezTo>
                  <a:pt x="592" y="55"/>
                  <a:pt x="599" y="98"/>
                  <a:pt x="630" y="91"/>
                </a:cubicBezTo>
                <a:cubicBezTo>
                  <a:pt x="661" y="84"/>
                  <a:pt x="706" y="8"/>
                  <a:pt x="739" y="4"/>
                </a:cubicBezTo>
                <a:cubicBezTo>
                  <a:pt x="772" y="0"/>
                  <a:pt x="797" y="62"/>
                  <a:pt x="826" y="69"/>
                </a:cubicBezTo>
                <a:cubicBezTo>
                  <a:pt x="855" y="76"/>
                  <a:pt x="871" y="53"/>
                  <a:pt x="913" y="48"/>
                </a:cubicBezTo>
                <a:cubicBezTo>
                  <a:pt x="955" y="43"/>
                  <a:pt x="1007" y="32"/>
                  <a:pt x="1076" y="37"/>
                </a:cubicBezTo>
                <a:cubicBezTo>
                  <a:pt x="1145" y="42"/>
                  <a:pt x="1248" y="64"/>
                  <a:pt x="1326" y="80"/>
                </a:cubicBezTo>
                <a:cubicBezTo>
                  <a:pt x="1404" y="96"/>
                  <a:pt x="1489" y="117"/>
                  <a:pt x="1543" y="135"/>
                </a:cubicBezTo>
                <a:cubicBezTo>
                  <a:pt x="1597" y="153"/>
                  <a:pt x="1596" y="173"/>
                  <a:pt x="1652" y="189"/>
                </a:cubicBezTo>
                <a:cubicBezTo>
                  <a:pt x="1708" y="205"/>
                  <a:pt x="1831" y="211"/>
                  <a:pt x="1880" y="233"/>
                </a:cubicBezTo>
                <a:cubicBezTo>
                  <a:pt x="1929" y="255"/>
                  <a:pt x="1923" y="306"/>
                  <a:pt x="1945" y="319"/>
                </a:cubicBezTo>
                <a:cubicBezTo>
                  <a:pt x="1967" y="332"/>
                  <a:pt x="1970" y="307"/>
                  <a:pt x="2010" y="309"/>
                </a:cubicBezTo>
                <a:cubicBezTo>
                  <a:pt x="2050" y="311"/>
                  <a:pt x="2048" y="314"/>
                  <a:pt x="2184" y="330"/>
                </a:cubicBezTo>
                <a:cubicBezTo>
                  <a:pt x="2320" y="346"/>
                  <a:pt x="2572" y="376"/>
                  <a:pt x="2825" y="406"/>
                </a:cubicBez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2743204" y="4602169"/>
            <a:ext cx="200661" cy="19050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5257800" y="4068762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>
                <a:solidFill>
                  <a:srgbClr val="00CC00"/>
                </a:solidFill>
              </a:rPr>
              <a:t>q(x)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667000" y="5364162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>
                <a:solidFill>
                  <a:schemeClr val="bg1"/>
                </a:solidFill>
              </a:rPr>
              <a:t>ERBL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 rot="19022360">
            <a:off x="1905000" y="4449762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>
                <a:solidFill>
                  <a:schemeClr val="bg1"/>
                </a:solidFill>
              </a:rPr>
              <a:t>DGLAP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flipH="1">
            <a:off x="5029200" y="4297362"/>
            <a:ext cx="304800" cy="1524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197350" y="4449762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chemeClr val="bg1"/>
                </a:solidFill>
              </a:rPr>
              <a:t>DGLAP</a:t>
            </a:r>
          </a:p>
          <a:p>
            <a:endParaRPr lang="fr-FR" altLang="fr-FR" dirty="0"/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76200" y="3154362"/>
            <a:ext cx="1438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latin typeface="+mj-lt"/>
              </a:rPr>
              <a:t>t, </a:t>
            </a:r>
            <a:r>
              <a:rPr lang="el-GR" altLang="fr-FR" dirty="0">
                <a:latin typeface="+mj-lt"/>
              </a:rPr>
              <a:t>ξ</a:t>
            </a:r>
            <a:r>
              <a:rPr lang="fr-FR" altLang="fr-FR" dirty="0">
                <a:latin typeface="+mj-lt"/>
              </a:rPr>
              <a:t>~</a:t>
            </a:r>
            <a:r>
              <a:rPr lang="fr-FR" altLang="fr-FR" dirty="0" err="1">
                <a:latin typeface="+mj-lt"/>
              </a:rPr>
              <a:t>x</a:t>
            </a:r>
            <a:r>
              <a:rPr lang="fr-FR" altLang="fr-FR" baseline="-25000" dirty="0" err="1">
                <a:latin typeface="+mj-lt"/>
              </a:rPr>
              <a:t>Bj</a:t>
            </a:r>
            <a:r>
              <a:rPr lang="fr-FR" altLang="fr-FR" baseline="-25000" dirty="0">
                <a:latin typeface="+mj-lt"/>
              </a:rPr>
              <a:t>/2</a:t>
            </a:r>
            <a:r>
              <a:rPr lang="fr-FR" altLang="fr-FR" dirty="0">
                <a:latin typeface="+mj-lt"/>
              </a:rPr>
              <a:t> </a:t>
            </a:r>
            <a:r>
              <a:rPr lang="fr-FR" altLang="fr-FR" dirty="0" err="1">
                <a:latin typeface="+mj-lt"/>
              </a:rPr>
              <a:t>fixed</a:t>
            </a:r>
            <a:endParaRPr lang="el-GR" altLang="fr-FR" dirty="0">
              <a:latin typeface="+mj-lt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6019800" y="914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Rectangle 76"/>
          <p:cNvSpPr>
            <a:spLocks noChangeArrowheads="1"/>
          </p:cNvSpPr>
          <p:nvPr/>
        </p:nvSpPr>
        <p:spPr bwMode="auto">
          <a:xfrm>
            <a:off x="0" y="-1"/>
            <a:ext cx="5962648" cy="1384301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76200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</a:t>
            </a:r>
            <a:r>
              <a:rPr lang="fr-FR" altLang="fr-F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fr-FR" alt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DVCS</a:t>
            </a:r>
            <a:endParaRPr lang="fr-FR" alt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572000" y="2143780"/>
            <a:ext cx="438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CC"/>
                </a:solidFill>
              </a:rPr>
              <a:t>Real part        </a:t>
            </a:r>
            <a:r>
              <a:rPr lang="fr-FR" sz="2800" b="1" dirty="0" err="1">
                <a:solidFill>
                  <a:srgbClr val="FF0000"/>
                </a:solidFill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</a:rPr>
              <a:t>maginary</a:t>
            </a:r>
            <a:r>
              <a:rPr lang="fr-FR" sz="2800" b="1" dirty="0" smtClean="0">
                <a:solidFill>
                  <a:srgbClr val="FF0000"/>
                </a:solidFill>
              </a:rPr>
              <a:t> part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" name="Oval 6"/>
          <p:cNvSpPr>
            <a:spLocks noChangeArrowheads="1"/>
          </p:cNvSpPr>
          <p:nvPr/>
        </p:nvSpPr>
        <p:spPr bwMode="auto">
          <a:xfrm>
            <a:off x="3990339" y="4792661"/>
            <a:ext cx="200661" cy="19050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5943600" y="5029200"/>
            <a:ext cx="3095625" cy="1015663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Real part </a:t>
            </a:r>
            <a:r>
              <a:rPr lang="fr-FR" sz="2000" dirty="0" err="1" smtClean="0"/>
              <a:t>measured</a:t>
            </a:r>
            <a:r>
              <a:rPr lang="fr-FR" sz="2000" dirty="0" smtClean="0"/>
              <a:t> in</a:t>
            </a:r>
          </a:p>
          <a:p>
            <a:r>
              <a:rPr lang="fr-FR" sz="2000" b="1" dirty="0" err="1" smtClean="0">
                <a:solidFill>
                  <a:srgbClr val="0000CC"/>
                </a:solidFill>
              </a:rPr>
              <a:t>Beam</a:t>
            </a:r>
            <a:r>
              <a:rPr lang="fr-FR" sz="2000" b="1" dirty="0" smtClean="0">
                <a:solidFill>
                  <a:srgbClr val="0000CC"/>
                </a:solidFill>
              </a:rPr>
              <a:t> Charge </a:t>
            </a:r>
            <a:r>
              <a:rPr lang="fr-FR" sz="2000" dirty="0" err="1" smtClean="0"/>
              <a:t>asymmetry</a:t>
            </a:r>
            <a:endParaRPr lang="fr-FR" sz="2000" dirty="0" smtClean="0"/>
          </a:p>
          <a:p>
            <a:r>
              <a:rPr lang="fr-FR" sz="2000" dirty="0"/>
              <a:t>o</a:t>
            </a:r>
            <a:r>
              <a:rPr lang="fr-FR" sz="2000" dirty="0" smtClean="0"/>
              <a:t>r </a:t>
            </a:r>
            <a:r>
              <a:rPr lang="fr-FR" sz="2000" b="1" dirty="0" smtClean="0">
                <a:solidFill>
                  <a:srgbClr val="0000CC"/>
                </a:solidFill>
              </a:rPr>
              <a:t>cross section</a:t>
            </a:r>
            <a:endParaRPr lang="fr-FR" sz="2000" b="1" dirty="0">
              <a:solidFill>
                <a:srgbClr val="0000CC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943600" y="3861137"/>
            <a:ext cx="3094886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Im part </a:t>
            </a:r>
            <a:r>
              <a:rPr lang="fr-FR" sz="2000" dirty="0" err="1"/>
              <a:t>m</a:t>
            </a:r>
            <a:r>
              <a:rPr lang="fr-FR" sz="2000" dirty="0" err="1" smtClean="0"/>
              <a:t>easured</a:t>
            </a:r>
            <a:r>
              <a:rPr lang="fr-FR" sz="2000" dirty="0" smtClean="0"/>
              <a:t> in</a:t>
            </a: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Beam</a:t>
            </a:r>
            <a:r>
              <a:rPr lang="fr-FR" sz="2000" b="1" dirty="0" smtClean="0">
                <a:solidFill>
                  <a:srgbClr val="FF0000"/>
                </a:solidFill>
              </a:rPr>
              <a:t> Spin</a:t>
            </a:r>
          </a:p>
          <a:p>
            <a:r>
              <a:rPr lang="fr-FR" sz="2000" dirty="0" smtClean="0"/>
              <a:t>or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</a:rPr>
              <a:t>arget </a:t>
            </a:r>
            <a:r>
              <a:rPr lang="fr-FR" sz="2000" b="1" dirty="0">
                <a:solidFill>
                  <a:srgbClr val="FF0000"/>
                </a:solidFill>
              </a:rPr>
              <a:t>S</a:t>
            </a:r>
            <a:r>
              <a:rPr lang="fr-FR" sz="2000" b="1" dirty="0" smtClean="0">
                <a:solidFill>
                  <a:srgbClr val="FF0000"/>
                </a:solidFill>
              </a:rPr>
              <a:t>pin  </a:t>
            </a:r>
            <a:r>
              <a:rPr lang="fr-FR" sz="2000" dirty="0" err="1" smtClean="0"/>
              <a:t>asymmetries</a:t>
            </a:r>
            <a:endParaRPr lang="fr-FR" sz="2000" dirty="0" smtClean="0"/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-76200" y="1908771"/>
            <a:ext cx="4785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The amplitude </a:t>
            </a:r>
            <a:r>
              <a:rPr lang="fr-FR" altLang="fr-FR" sz="2400" dirty="0"/>
              <a:t>D</a:t>
            </a:r>
            <a:r>
              <a:rPr lang="fr-FR" altLang="fr-FR" sz="2400" dirty="0" smtClean="0"/>
              <a:t>VCS at LT &amp; </a:t>
            </a:r>
            <a:r>
              <a:rPr lang="fr-FR" altLang="fr-FR" sz="2400" dirty="0"/>
              <a:t>LO in </a:t>
            </a:r>
            <a:r>
              <a:rPr lang="fr-FR" altLang="fr-FR" sz="2400" dirty="0">
                <a:sym typeface="Symbol" pitchFamily="18" charset="2"/>
              </a:rPr>
              <a:t></a:t>
            </a:r>
            <a:r>
              <a:rPr lang="fr-FR" altLang="fr-FR" sz="2400" baseline="-25000" dirty="0">
                <a:sym typeface="Symbol" pitchFamily="18" charset="2"/>
              </a:rPr>
              <a:t>S</a:t>
            </a:r>
            <a:r>
              <a:rPr lang="fr-FR" altLang="fr-FR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893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14400" y="762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/>
                </a:solidFill>
              </a:rPr>
              <a:t>DVCS on a </a:t>
            </a:r>
            <a:r>
              <a:rPr lang="fr-FR" sz="3200" b="1" dirty="0" err="1">
                <a:solidFill>
                  <a:schemeClr val="bg1"/>
                </a:solidFill>
              </a:rPr>
              <a:t>T</a:t>
            </a:r>
            <a:r>
              <a:rPr lang="fr-FR" sz="3200" b="1" dirty="0" err="1" smtClean="0">
                <a:solidFill>
                  <a:schemeClr val="bg1"/>
                </a:solidFill>
              </a:rPr>
              <a:t>ransv</a:t>
            </a:r>
            <a:r>
              <a:rPr lang="fr-FR" sz="3200" b="1" dirty="0" smtClean="0">
                <a:solidFill>
                  <a:schemeClr val="bg1"/>
                </a:solidFill>
              </a:rPr>
              <a:t>. Pol. proton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at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Jlab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12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GeV</a:t>
            </a:r>
            <a:endParaRPr lang="fr-FR" sz="3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90500" y="990600"/>
            <a:ext cx="228600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914400"/>
            <a:ext cx="3158237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0000CC"/>
                </a:solidFill>
              </a:rPr>
              <a:t>e </a:t>
            </a:r>
            <a:r>
              <a:rPr lang="fr-FR" sz="2800" b="1" dirty="0" smtClean="0">
                <a:solidFill>
                  <a:srgbClr val="0000CC"/>
                </a:solidFill>
              </a:rPr>
              <a:t>p </a:t>
            </a:r>
            <a:r>
              <a:rPr lang="fr-FR" sz="2800" b="1" dirty="0">
                <a:solidFill>
                  <a:srgbClr val="0000CC"/>
                </a:solidFill>
                <a:sym typeface="Wingdings" panose="05000000000000000000" pitchFamily="2" charset="2"/>
              </a:rPr>
              <a:t> e </a:t>
            </a:r>
            <a:r>
              <a:rPr lang="fr-FR" sz="28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p </a:t>
            </a:r>
            <a:r>
              <a:rPr lang="fr-FR" sz="2800" b="1" dirty="0" smtClean="0">
                <a:solidFill>
                  <a:srgbClr val="0000CC"/>
                </a:solidFill>
                <a:sym typeface="Symbol"/>
              </a:rPr>
              <a:t>   </a:t>
            </a:r>
            <a:r>
              <a:rPr lang="fr-FR" dirty="0" smtClean="0">
                <a:sym typeface="Symbol"/>
              </a:rPr>
              <a:t>E12-12-010</a:t>
            </a:r>
          </a:p>
          <a:p>
            <a:pPr lvl="0"/>
            <a:r>
              <a:rPr lang="fr-FR" sz="2000" dirty="0" err="1" smtClean="0">
                <a:solidFill>
                  <a:prstClr val="black"/>
                </a:solidFill>
                <a:sym typeface="Symbol"/>
              </a:rPr>
              <a:t>With</a:t>
            </a:r>
            <a:r>
              <a:rPr lang="fr-FR" sz="2000" dirty="0" smtClean="0">
                <a:solidFill>
                  <a:prstClr val="black"/>
                </a:solidFill>
                <a:sym typeface="Symbol"/>
              </a:rPr>
              <a:t> the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HD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ice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target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0"/>
            <a:r>
              <a:rPr lang="fr-FR" sz="20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fr-FR" sz="2000" dirty="0" err="1" smtClean="0">
                <a:solidFill>
                  <a:prstClr val="black"/>
                </a:solidFill>
                <a:sym typeface="Symbol"/>
              </a:rPr>
              <a:t>transv</a:t>
            </a:r>
            <a:r>
              <a:rPr lang="fr-FR" sz="2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sym typeface="Symbol"/>
              </a:rPr>
              <a:t>pol</a:t>
            </a:r>
            <a:r>
              <a:rPr lang="fr-FR" sz="2000" dirty="0" smtClean="0">
                <a:solidFill>
                  <a:prstClr val="black"/>
                </a:solidFill>
                <a:sym typeface="Symbol"/>
              </a:rPr>
              <a:t> =60% H )</a:t>
            </a:r>
          </a:p>
          <a:p>
            <a:pPr lvl="0"/>
            <a:r>
              <a:rPr lang="fr-FR" sz="2000" dirty="0" smtClean="0">
                <a:solidFill>
                  <a:prstClr val="black"/>
                </a:solidFill>
                <a:sym typeface="Symbol"/>
              </a:rPr>
              <a:t>         + CLAS12  </a:t>
            </a:r>
            <a:endParaRPr lang="fr-FR" sz="2000" dirty="0">
              <a:solidFill>
                <a:prstClr val="black"/>
              </a:solidFill>
              <a:sym typeface="Symbol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23900" y="914400"/>
            <a:ext cx="0" cy="26161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191000" y="964554"/>
            <a:ext cx="4623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</a:t>
            </a:r>
            <a:r>
              <a:rPr lang="fr-FR" sz="2400" b="1" baseline="-25000" dirty="0" smtClean="0">
                <a:solidFill>
                  <a:prstClr val="black"/>
                </a:solidFill>
                <a:sym typeface="Symbol"/>
              </a:rPr>
              <a:t>UT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sin(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- s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) cos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 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  </a:t>
            </a:r>
            <a:r>
              <a:rPr lang="fr-FR" sz="2400" b="1" dirty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Im (</a:t>
            </a:r>
            <a:r>
              <a:rPr lang="fr-FR" sz="24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 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4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</a:p>
          <a:p>
            <a:r>
              <a:rPr lang="fr-FR" sz="2400" b="1" dirty="0" smtClean="0">
                <a:solidFill>
                  <a:prstClr val="black"/>
                </a:solidFill>
                <a:sym typeface="Symbol"/>
              </a:rPr>
              <a:t></a:t>
            </a:r>
            <a:r>
              <a:rPr lang="fr-FR" sz="2400" b="1" baseline="-25000" dirty="0" smtClean="0">
                <a:solidFill>
                  <a:prstClr val="black"/>
                </a:solidFill>
                <a:sym typeface="Symbol"/>
              </a:rPr>
              <a:t>LT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sin(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- s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) cos</a:t>
            </a:r>
            <a:r>
              <a:rPr lang="fr-FR" sz="2400" b="1" baseline="30000" dirty="0">
                <a:solidFill>
                  <a:srgbClr val="00B050"/>
                </a:solidFill>
                <a:sym typeface="Symbol"/>
              </a:rPr>
              <a:t> </a:t>
            </a:r>
            <a:r>
              <a:rPr lang="fr-FR" sz="2400" baseline="30000" dirty="0">
                <a:solidFill>
                  <a:prstClr val="black"/>
                </a:solidFill>
                <a:sym typeface="Symbol"/>
              </a:rPr>
              <a:t>  </a:t>
            </a:r>
            <a:r>
              <a:rPr lang="fr-FR" sz="2400" b="1" dirty="0">
                <a:solidFill>
                  <a:prstClr val="black"/>
                </a:solidFill>
                <a:sym typeface="Symbol"/>
              </a:rPr>
              <a:t>=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 err="1" smtClean="0">
                <a:solidFill>
                  <a:prstClr val="black"/>
                </a:solidFill>
                <a:sym typeface="Symbol"/>
              </a:rPr>
              <a:t>Re</a:t>
            </a:r>
            <a:r>
              <a:rPr lang="fr-FR" sz="2400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sym typeface="Symbol"/>
              </a:rPr>
              <a:t>(</a:t>
            </a:r>
            <a:r>
              <a:rPr lang="fr-FR" sz="2400" b="1" i="1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Comic Sans MS" panose="030F0702030302020204" pitchFamily="66" charset="0"/>
                <a:sym typeface="Symbol" pitchFamily="18" charset="2"/>
              </a:rPr>
              <a:t>2 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  </a:t>
            </a:r>
            <a:r>
              <a:rPr lang="fr-F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fr-FR" sz="2400" b="1" i="1" dirty="0">
                <a:solidFill>
                  <a:srgbClr val="5F5F5F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fr-FR" sz="2400" b="1" baseline="-25000" dirty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1</a:t>
            </a:r>
            <a:r>
              <a:rPr lang="fr-FR" sz="24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E </a:t>
            </a:r>
            <a:r>
              <a:rPr lang="fr-FR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 pitchFamily="18" charset="2"/>
              </a:rPr>
              <a:t>)</a:t>
            </a:r>
            <a:r>
              <a:rPr lang="fr-FR" sz="2400" b="1" i="1" dirty="0" smtClean="0">
                <a:solidFill>
                  <a:prstClr val="black"/>
                </a:solidFill>
                <a:sym typeface="Symbol" pitchFamily="18" charset="2"/>
              </a:rPr>
              <a:t>)</a:t>
            </a:r>
            <a:endParaRPr lang="fr-FR" sz="2400" b="1" dirty="0">
              <a:solidFill>
                <a:prstClr val="black"/>
              </a:solidFill>
              <a:latin typeface="Comic Sans MS" panose="030F0702030302020204" pitchFamily="66" charset="0"/>
              <a:sym typeface="Symbol" pitchFamily="18" charset="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" b="2077"/>
          <a:stretch/>
        </p:blipFill>
        <p:spPr bwMode="auto">
          <a:xfrm>
            <a:off x="1" y="2304000"/>
            <a:ext cx="3879247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11" y="2283523"/>
            <a:ext cx="3760089" cy="44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775316" y="3418582"/>
            <a:ext cx="1787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CC"/>
                </a:solidFill>
              </a:rPr>
              <a:t>Hightly</a:t>
            </a:r>
            <a:r>
              <a:rPr lang="fr-FR" sz="1600" dirty="0" smtClean="0">
                <a:solidFill>
                  <a:srgbClr val="0000CC"/>
                </a:solidFill>
              </a:rPr>
              <a:t> sensitive </a:t>
            </a:r>
          </a:p>
          <a:p>
            <a:r>
              <a:rPr lang="fr-FR" sz="1600" dirty="0" smtClean="0">
                <a:solidFill>
                  <a:srgbClr val="0000CC"/>
                </a:solidFill>
              </a:rPr>
              <a:t>to the u-quark </a:t>
            </a:r>
          </a:p>
          <a:p>
            <a:r>
              <a:rPr lang="fr-FR" sz="1600" dirty="0" smtClean="0">
                <a:solidFill>
                  <a:srgbClr val="0000CC"/>
                </a:solidFill>
              </a:rPr>
              <a:t>contribution </a:t>
            </a:r>
          </a:p>
          <a:p>
            <a:r>
              <a:rPr lang="fr-FR" sz="1600" dirty="0" smtClean="0">
                <a:solidFill>
                  <a:srgbClr val="0000CC"/>
                </a:solidFill>
              </a:rPr>
              <a:t>to the </a:t>
            </a:r>
            <a:r>
              <a:rPr lang="fr-FR" sz="1600" dirty="0" err="1" smtClean="0">
                <a:solidFill>
                  <a:srgbClr val="0000CC"/>
                </a:solidFill>
              </a:rPr>
              <a:t>nucleon</a:t>
            </a:r>
            <a:r>
              <a:rPr lang="fr-FR" sz="1600" dirty="0" smtClean="0">
                <a:solidFill>
                  <a:srgbClr val="0000CC"/>
                </a:solidFill>
              </a:rPr>
              <a:t> spin</a:t>
            </a:r>
          </a:p>
        </p:txBody>
      </p:sp>
    </p:spTree>
    <p:extLst>
      <p:ext uri="{BB962C8B-B14F-4D97-AF65-F5344CB8AC3E}">
        <p14:creationId xmlns:p14="http://schemas.microsoft.com/office/powerpoint/2010/main" val="6092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962648" y="-228600"/>
            <a:ext cx="3257552" cy="3200402"/>
            <a:chOff x="816" y="624"/>
            <a:chExt cx="2052" cy="2016"/>
          </a:xfrm>
        </p:grpSpPr>
        <p:sp>
          <p:nvSpPr>
            <p:cNvPr id="3" name="Text Box 20"/>
            <p:cNvSpPr txBox="1">
              <a:spLocks noChangeArrowheads="1"/>
            </p:cNvSpPr>
            <p:nvPr/>
          </p:nvSpPr>
          <p:spPr bwMode="auto">
            <a:xfrm>
              <a:off x="816" y="110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1600" b="1"/>
                <a:t>hard</a:t>
              </a:r>
            </a:p>
          </p:txBody>
        </p:sp>
        <p:sp>
          <p:nvSpPr>
            <p:cNvPr id="4" name="Text Box 21"/>
            <p:cNvSpPr txBox="1">
              <a:spLocks noChangeArrowheads="1"/>
            </p:cNvSpPr>
            <p:nvPr/>
          </p:nvSpPr>
          <p:spPr bwMode="auto">
            <a:xfrm>
              <a:off x="816" y="1344"/>
              <a:ext cx="3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1600" b="1"/>
                <a:t>soft</a:t>
              </a:r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1123" y="943"/>
              <a:ext cx="11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 altLang="fr-FR" sz="2000">
                <a:latin typeface="Times New Roman" pitchFamily="18" charset="0"/>
                <a:cs typeface="Times New Roman" pitchFamily="18" charset="0"/>
              </a:endParaRPr>
            </a:p>
            <a:p>
              <a:endParaRPr lang="fr-FR" altLang="fr-FR"/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921" y="1392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l-GR" altLang="fr-FR" b="1">
                <a:latin typeface="Times New Roman" pitchFamily="18" charset="0"/>
                <a:cs typeface="Times New Roman" pitchFamily="18" charset="0"/>
              </a:endParaRPr>
            </a:p>
            <a:p>
              <a:endParaRPr lang="fr-FR" altLang="fr-FR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 rot="-1846026">
              <a:off x="1566" y="827"/>
              <a:ext cx="198" cy="339"/>
            </a:xfrm>
            <a:custGeom>
              <a:avLst/>
              <a:gdLst>
                <a:gd name="T0" fmla="*/ 0 w 288"/>
                <a:gd name="T1" fmla="*/ 16 h 416"/>
                <a:gd name="T2" fmla="*/ 96 w 288"/>
                <a:gd name="T3" fmla="*/ 16 h 416"/>
                <a:gd name="T4" fmla="*/ 48 w 288"/>
                <a:gd name="T5" fmla="*/ 112 h 416"/>
                <a:gd name="T6" fmla="*/ 144 w 288"/>
                <a:gd name="T7" fmla="*/ 112 h 416"/>
                <a:gd name="T8" fmla="*/ 96 w 288"/>
                <a:gd name="T9" fmla="*/ 208 h 416"/>
                <a:gd name="T10" fmla="*/ 192 w 288"/>
                <a:gd name="T11" fmla="*/ 208 h 416"/>
                <a:gd name="T12" fmla="*/ 144 w 288"/>
                <a:gd name="T13" fmla="*/ 304 h 416"/>
                <a:gd name="T14" fmla="*/ 240 w 288"/>
                <a:gd name="T15" fmla="*/ 304 h 416"/>
                <a:gd name="T16" fmla="*/ 192 w 288"/>
                <a:gd name="T17" fmla="*/ 400 h 416"/>
                <a:gd name="T18" fmla="*/ 288 w 288"/>
                <a:gd name="T19" fmla="*/ 40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 flipV="1">
              <a:off x="1659" y="1090"/>
              <a:ext cx="155" cy="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1814" y="1090"/>
              <a:ext cx="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347" y="1684"/>
              <a:ext cx="264" cy="119"/>
              <a:chOff x="2544" y="1248"/>
              <a:chExt cx="384" cy="144"/>
            </a:xfrm>
          </p:grpSpPr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flipV="1">
                <a:off x="2544" y="1296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 rot="20558759" flipV="1">
                <a:off x="2777" y="1296"/>
                <a:ext cx="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rot="18300005" flipV="1">
              <a:off x="2055" y="1142"/>
              <a:ext cx="302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 rot="4468450">
              <a:off x="2103" y="791"/>
              <a:ext cx="235" cy="286"/>
            </a:xfrm>
            <a:custGeom>
              <a:avLst/>
              <a:gdLst>
                <a:gd name="T0" fmla="*/ 0 w 288"/>
                <a:gd name="T1" fmla="*/ 16 h 416"/>
                <a:gd name="T2" fmla="*/ 96 w 288"/>
                <a:gd name="T3" fmla="*/ 16 h 416"/>
                <a:gd name="T4" fmla="*/ 48 w 288"/>
                <a:gd name="T5" fmla="*/ 112 h 416"/>
                <a:gd name="T6" fmla="*/ 144 w 288"/>
                <a:gd name="T7" fmla="*/ 112 h 416"/>
                <a:gd name="T8" fmla="*/ 96 w 288"/>
                <a:gd name="T9" fmla="*/ 208 h 416"/>
                <a:gd name="T10" fmla="*/ 192 w 288"/>
                <a:gd name="T11" fmla="*/ 208 h 416"/>
                <a:gd name="T12" fmla="*/ 144 w 288"/>
                <a:gd name="T13" fmla="*/ 304 h 416"/>
                <a:gd name="T14" fmla="*/ 240 w 288"/>
                <a:gd name="T15" fmla="*/ 304 h 416"/>
                <a:gd name="T16" fmla="*/ 192 w 288"/>
                <a:gd name="T17" fmla="*/ 400 h 416"/>
                <a:gd name="T18" fmla="*/ 288 w 288"/>
                <a:gd name="T19" fmla="*/ 40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416">
                  <a:moveTo>
                    <a:pt x="0" y="16"/>
                  </a:moveTo>
                  <a:cubicBezTo>
                    <a:pt x="44" y="8"/>
                    <a:pt x="88" y="0"/>
                    <a:pt x="96" y="16"/>
                  </a:cubicBezTo>
                  <a:cubicBezTo>
                    <a:pt x="104" y="32"/>
                    <a:pt x="40" y="96"/>
                    <a:pt x="48" y="112"/>
                  </a:cubicBezTo>
                  <a:cubicBezTo>
                    <a:pt x="56" y="128"/>
                    <a:pt x="136" y="96"/>
                    <a:pt x="144" y="112"/>
                  </a:cubicBezTo>
                  <a:cubicBezTo>
                    <a:pt x="152" y="128"/>
                    <a:pt x="88" y="192"/>
                    <a:pt x="96" y="208"/>
                  </a:cubicBezTo>
                  <a:cubicBezTo>
                    <a:pt x="104" y="224"/>
                    <a:pt x="184" y="192"/>
                    <a:pt x="192" y="208"/>
                  </a:cubicBezTo>
                  <a:cubicBezTo>
                    <a:pt x="200" y="224"/>
                    <a:pt x="136" y="288"/>
                    <a:pt x="144" y="304"/>
                  </a:cubicBezTo>
                  <a:cubicBezTo>
                    <a:pt x="152" y="320"/>
                    <a:pt x="232" y="288"/>
                    <a:pt x="240" y="304"/>
                  </a:cubicBezTo>
                  <a:cubicBezTo>
                    <a:pt x="248" y="320"/>
                    <a:pt x="184" y="384"/>
                    <a:pt x="192" y="400"/>
                  </a:cubicBezTo>
                  <a:cubicBezTo>
                    <a:pt x="200" y="416"/>
                    <a:pt x="244" y="408"/>
                    <a:pt x="288" y="4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 rot="1557413">
              <a:off x="2352" y="1647"/>
              <a:ext cx="302" cy="118"/>
              <a:chOff x="2489" y="1202"/>
              <a:chExt cx="439" cy="142"/>
            </a:xfrm>
          </p:grpSpPr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 flipV="1">
                <a:off x="2489" y="1202"/>
                <a:ext cx="38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rot="20558759" flipV="1">
                <a:off x="2777" y="1296"/>
                <a:ext cx="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14" name="Oval 37"/>
            <p:cNvSpPr>
              <a:spLocks noChangeArrowheads="1"/>
            </p:cNvSpPr>
            <p:nvPr/>
          </p:nvSpPr>
          <p:spPr bwMode="auto">
            <a:xfrm>
              <a:off x="1597" y="1529"/>
              <a:ext cx="791" cy="391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1344" y="18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p</a:t>
              </a: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2640" y="182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dirty="0"/>
                <a:t>p’</a:t>
              </a:r>
            </a:p>
          </p:txBody>
        </p:sp>
        <p:sp>
          <p:nvSpPr>
            <p:cNvPr id="17" name="Arc 40"/>
            <p:cNvSpPr>
              <a:spLocks/>
            </p:cNvSpPr>
            <p:nvPr/>
          </p:nvSpPr>
          <p:spPr bwMode="auto">
            <a:xfrm rot="14647200" flipV="1">
              <a:off x="1664" y="1792"/>
              <a:ext cx="768" cy="928"/>
            </a:xfrm>
            <a:custGeom>
              <a:avLst/>
              <a:gdLst>
                <a:gd name="G0" fmla="+- 0 0 0"/>
                <a:gd name="G1" fmla="+- 19337 0 0"/>
                <a:gd name="G2" fmla="+- 21600 0 0"/>
                <a:gd name="T0" fmla="*/ 9625 w 21600"/>
                <a:gd name="T1" fmla="*/ 0 h 23359"/>
                <a:gd name="T2" fmla="*/ 21222 w 21600"/>
                <a:gd name="T3" fmla="*/ 23359 h 23359"/>
                <a:gd name="T4" fmla="*/ 0 w 21600"/>
                <a:gd name="T5" fmla="*/ 19337 h 2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359" fill="none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</a:path>
                <a:path w="21600" h="23359" stroke="0" extrusionOk="0">
                  <a:moveTo>
                    <a:pt x="9624" y="0"/>
                  </a:moveTo>
                  <a:cubicBezTo>
                    <a:pt x="16961" y="3651"/>
                    <a:pt x="21600" y="11141"/>
                    <a:pt x="21600" y="19337"/>
                  </a:cubicBezTo>
                  <a:cubicBezTo>
                    <a:pt x="21600" y="20686"/>
                    <a:pt x="21473" y="22033"/>
                    <a:pt x="21222" y="23359"/>
                  </a:cubicBezTo>
                  <a:lnTo>
                    <a:pt x="0" y="193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352" y="76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l-GR" altLang="fr-FR" sz="2400">
                  <a:latin typeface="Times New Roman" pitchFamily="18" charset="0"/>
                  <a:cs typeface="Times New Roman" pitchFamily="18" charset="0"/>
                </a:rPr>
                <a:t>γ</a:t>
              </a:r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1776" y="1632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GPDs</a:t>
              </a:r>
            </a:p>
          </p:txBody>
        </p: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1152" y="720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l-GR" altLang="fr-FR" sz="240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fr-FR" altLang="fr-FR" sz="200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1296" y="1104"/>
              <a:ext cx="442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2000" b="1" i="1">
                  <a:latin typeface="Times New Roman" pitchFamily="18" charset="0"/>
                </a:rPr>
                <a:t>x </a:t>
              </a:r>
              <a:r>
                <a:rPr lang="fr-FR" altLang="fr-FR" sz="2000" b="1">
                  <a:latin typeface="Times New Roman" pitchFamily="18" charset="0"/>
                </a:rPr>
                <a:t>+</a:t>
              </a:r>
              <a:r>
                <a:rPr lang="fr-FR" altLang="fr-FR" sz="2000" b="1"/>
                <a:t> </a:t>
              </a:r>
              <a:r>
                <a:rPr lang="el-GR" altLang="fr-FR" sz="2000" b="1">
                  <a:latin typeface="Times New Roman" pitchFamily="18" charset="0"/>
                  <a:cs typeface="Times New Roman" pitchFamily="18" charset="0"/>
                </a:rPr>
                <a:t>ξ</a:t>
              </a:r>
            </a:p>
            <a:p>
              <a:endParaRPr lang="fr-FR" altLang="fr-FR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2208" y="1104"/>
              <a:ext cx="4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 sz="2000" b="1" i="1">
                  <a:latin typeface="Times New Roman" pitchFamily="18" charset="0"/>
                </a:rPr>
                <a:t>x </a:t>
              </a:r>
              <a:r>
                <a:rPr lang="fr-FR" altLang="fr-FR" sz="2000" b="1">
                  <a:latin typeface="Times New Roman" pitchFamily="18" charset="0"/>
                </a:rPr>
                <a:t>-</a:t>
              </a:r>
              <a:r>
                <a:rPr lang="fr-FR" altLang="fr-FR" sz="2000" b="1"/>
                <a:t> </a:t>
              </a:r>
              <a:r>
                <a:rPr lang="el-GR" altLang="fr-FR" sz="2000" b="1">
                  <a:latin typeface="Times New Roman" pitchFamily="18" charset="0"/>
                  <a:cs typeface="Times New Roman" pitchFamily="18" charset="0"/>
                </a:rPr>
                <a:t>ξ</a:t>
              </a:r>
            </a:p>
            <a:p>
              <a:endParaRPr lang="fr-FR" altLang="fr-FR" sz="2000"/>
            </a:p>
          </p:txBody>
        </p:sp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>
              <a:off x="1824" y="1968"/>
              <a:ext cx="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t =</a:t>
              </a:r>
              <a:r>
                <a:rPr lang="el-GR" altLang="fr-FR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fr-FR" altLang="fr-FR" baseline="30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altLang="fr-FR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1952" y="624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fr-FR" altLang="fr-FR"/>
            </a:p>
            <a:p>
              <a:endParaRPr lang="fr-FR" altLang="fr-FR"/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1632" y="780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fr-FR" altLang="fr-FR"/>
                <a:t>Q</a:t>
              </a:r>
              <a:r>
                <a:rPr lang="fr-FR" altLang="fr-FR" baseline="30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52400" y="2413000"/>
            <a:ext cx="8686800" cy="939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400">
              <a:latin typeface="Comic Sans MS" pitchFamily="66" charset="0"/>
            </a:endParaRPr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80988" y="2427288"/>
          <a:ext cx="83518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3" imgW="6032160" imgH="711000" progId="Equation.3">
                  <p:embed/>
                </p:oleObj>
              </mc:Choice>
              <mc:Fallback>
                <p:oleObj name="Equation" r:id="rId3" imgW="6032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427288"/>
                        <a:ext cx="8351837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-76200" y="1908771"/>
            <a:ext cx="4785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The amplitude </a:t>
            </a:r>
            <a:r>
              <a:rPr lang="fr-FR" altLang="fr-FR" sz="2400" dirty="0"/>
              <a:t>D</a:t>
            </a:r>
            <a:r>
              <a:rPr lang="fr-FR" altLang="fr-FR" sz="2400" dirty="0" smtClean="0"/>
              <a:t>VCS at LT &amp; </a:t>
            </a:r>
            <a:r>
              <a:rPr lang="fr-FR" altLang="fr-FR" sz="2400" dirty="0"/>
              <a:t>LO in </a:t>
            </a:r>
            <a:r>
              <a:rPr lang="fr-FR" altLang="fr-FR" sz="2400" dirty="0">
                <a:sym typeface="Symbol" pitchFamily="18" charset="2"/>
              </a:rPr>
              <a:t></a:t>
            </a:r>
            <a:r>
              <a:rPr lang="fr-FR" altLang="fr-FR" sz="2400" baseline="-25000" dirty="0">
                <a:sym typeface="Symbol" pitchFamily="18" charset="2"/>
              </a:rPr>
              <a:t>S</a:t>
            </a:r>
            <a:r>
              <a:rPr lang="fr-FR" altLang="fr-FR" sz="2400" dirty="0"/>
              <a:t>: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76200" y="3154362"/>
            <a:ext cx="1438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latin typeface="+mj-lt"/>
              </a:rPr>
              <a:t>t, </a:t>
            </a:r>
            <a:r>
              <a:rPr lang="el-GR" altLang="fr-FR" dirty="0">
                <a:latin typeface="+mj-lt"/>
              </a:rPr>
              <a:t>ξ</a:t>
            </a:r>
            <a:r>
              <a:rPr lang="fr-FR" altLang="fr-FR" dirty="0">
                <a:latin typeface="+mj-lt"/>
              </a:rPr>
              <a:t>~</a:t>
            </a:r>
            <a:r>
              <a:rPr lang="fr-FR" altLang="fr-FR" dirty="0" err="1">
                <a:latin typeface="+mj-lt"/>
              </a:rPr>
              <a:t>x</a:t>
            </a:r>
            <a:r>
              <a:rPr lang="fr-FR" altLang="fr-FR" baseline="-25000" dirty="0" err="1">
                <a:latin typeface="+mj-lt"/>
              </a:rPr>
              <a:t>Bj</a:t>
            </a:r>
            <a:r>
              <a:rPr lang="fr-FR" altLang="fr-FR" baseline="-25000" dirty="0">
                <a:latin typeface="+mj-lt"/>
              </a:rPr>
              <a:t>/2</a:t>
            </a:r>
            <a:r>
              <a:rPr lang="fr-FR" altLang="fr-FR" dirty="0">
                <a:latin typeface="+mj-lt"/>
              </a:rPr>
              <a:t> </a:t>
            </a:r>
            <a:r>
              <a:rPr lang="fr-FR" altLang="fr-FR" dirty="0" err="1">
                <a:latin typeface="+mj-lt"/>
              </a:rPr>
              <a:t>fixed</a:t>
            </a:r>
            <a:endParaRPr lang="el-GR" altLang="fr-FR" dirty="0">
              <a:latin typeface="+mj-lt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6019800" y="914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Rectangle 76"/>
          <p:cNvSpPr>
            <a:spLocks noChangeArrowheads="1"/>
          </p:cNvSpPr>
          <p:nvPr/>
        </p:nvSpPr>
        <p:spPr bwMode="auto">
          <a:xfrm>
            <a:off x="0" y="-1"/>
            <a:ext cx="5962648" cy="1384301"/>
          </a:xfrm>
          <a:prstGeom prst="rect">
            <a:avLst/>
          </a:prstGeom>
          <a:gradFill flip="none" rotWithShape="1">
            <a:gsLst>
              <a:gs pos="0">
                <a:srgbClr val="DC0528">
                  <a:shade val="30000"/>
                  <a:satMod val="115000"/>
                </a:srgbClr>
              </a:gs>
              <a:gs pos="74000">
                <a:srgbClr val="DC0528">
                  <a:shade val="67500"/>
                  <a:satMod val="115000"/>
                </a:srgbClr>
              </a:gs>
              <a:gs pos="100000">
                <a:srgbClr val="DC0528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76200" y="76200"/>
            <a:ext cx="6281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</a:t>
            </a:r>
            <a:r>
              <a:rPr lang="fr-FR" altLang="fr-F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(CFF) </a:t>
            </a:r>
          </a:p>
          <a:p>
            <a: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fr-FR" altLang="fr-F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DVCS</a:t>
            </a:r>
            <a:endParaRPr lang="fr-FR" alt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572000" y="2143780"/>
            <a:ext cx="438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CC"/>
                </a:solidFill>
              </a:rPr>
              <a:t>Real part        </a:t>
            </a:r>
            <a:r>
              <a:rPr lang="fr-FR" sz="2800" b="1" dirty="0" err="1">
                <a:solidFill>
                  <a:srgbClr val="FF0000"/>
                </a:solidFill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</a:rPr>
              <a:t>maginary</a:t>
            </a:r>
            <a:r>
              <a:rPr lang="fr-FR" sz="2800" b="1" dirty="0" smtClean="0">
                <a:solidFill>
                  <a:srgbClr val="FF0000"/>
                </a:solidFill>
              </a:rPr>
              <a:t> part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144461" y="4434245"/>
            <a:ext cx="56467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5F5F5F"/>
                </a:solidFill>
                <a:sym typeface="Symbol" pitchFamily="18" charset="2"/>
              </a:rPr>
              <a:t> </a:t>
            </a:r>
            <a:r>
              <a:rPr lang="fr-FR" sz="3200" b="1" dirty="0" err="1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Re</a:t>
            </a:r>
            <a:r>
              <a:rPr lang="fr-FR" sz="3200" b="1" i="1" dirty="0" smtClean="0">
                <a:solidFill>
                  <a:srgbClr val="5F5F5F"/>
                </a:solidFill>
                <a:sym typeface="Symbol" pitchFamily="18" charset="2"/>
              </a:rPr>
              <a:t> </a:t>
            </a:r>
            <a:r>
              <a:rPr lang="fr-FR" sz="3200" b="1" dirty="0" smtClean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32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(,t</a:t>
            </a:r>
            <a:r>
              <a:rPr lang="fr-FR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) </a:t>
            </a: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= </a:t>
            </a: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sym typeface="Symbol" pitchFamily="18" charset="2"/>
              </a:rPr>
              <a:t>P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sym typeface="Symbol" pitchFamily="18" charset="2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sym typeface="Symbol" pitchFamily="18" charset="2"/>
              </a:rPr>
              <a:t>  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dx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</a:t>
            </a:r>
            <a:r>
              <a:rPr lang="fr-FR" sz="3200" b="1" dirty="0" smtClean="0">
                <a:solidFill>
                  <a:srgbClr val="5F5F5F"/>
                </a:solidFill>
                <a:latin typeface="Monotype Corsiva" pitchFamily="66" charset="0"/>
                <a:sym typeface="Symbol" pitchFamily="18" charset="2"/>
              </a:rPr>
              <a:t>Im</a:t>
            </a:r>
            <a:r>
              <a:rPr lang="fr-FR" sz="3200" b="1" i="1" dirty="0" smtClean="0">
                <a:solidFill>
                  <a:srgbClr val="5F5F5F"/>
                </a:solidFill>
                <a:sym typeface="Symbol" pitchFamily="18" charset="2"/>
              </a:rPr>
              <a:t> </a:t>
            </a:r>
            <a:r>
              <a:rPr lang="fr-FR" sz="3200" b="1" dirty="0">
                <a:solidFill>
                  <a:srgbClr val="DC0528"/>
                </a:solidFill>
                <a:latin typeface="Monotype Corsiva" pitchFamily="66" charset="0"/>
                <a:sym typeface="Symbol" pitchFamily="18" charset="2"/>
              </a:rPr>
              <a:t>H</a:t>
            </a:r>
            <a:r>
              <a:rPr lang="fr-FR" sz="32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(</a:t>
            </a:r>
            <a:r>
              <a:rPr lang="fr-FR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x,t</a:t>
            </a:r>
            <a:r>
              <a:rPr lang="fr-FR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) 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+ </a:t>
            </a:r>
            <a:r>
              <a:rPr lang="fr-FR" sz="3200" dirty="0">
                <a:solidFill>
                  <a:srgbClr val="DC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 </a:t>
            </a:r>
            <a:r>
              <a:rPr lang="fr-FR" sz="3200" b="1" dirty="0" smtClean="0">
                <a:solidFill>
                  <a:srgbClr val="DC0528"/>
                </a:solidFill>
                <a:sym typeface="Symbol"/>
              </a:rPr>
              <a:t>(t)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  </a:t>
            </a:r>
            <a:endParaRPr lang="fr-FR" sz="3200" b="1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048000" y="486239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x-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18" charset="2"/>
              </a:rPr>
              <a:t></a:t>
            </a:r>
            <a:endParaRPr lang="fr-FR" sz="2400" dirty="0"/>
          </a:p>
        </p:txBody>
      </p:sp>
      <p:cxnSp>
        <p:nvCxnSpPr>
          <p:cNvPr id="60" name="Connecteur droit 59"/>
          <p:cNvCxnSpPr/>
          <p:nvPr/>
        </p:nvCxnSpPr>
        <p:spPr>
          <a:xfrm flipH="1">
            <a:off x="3048000" y="495226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293180" y="4358341"/>
            <a:ext cx="373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sym typeface="Symbol"/>
              </a:rPr>
              <a:t></a:t>
            </a:r>
            <a:endParaRPr lang="fr-FR" sz="5400" dirty="0"/>
          </a:p>
        </p:txBody>
      </p:sp>
      <p:sp>
        <p:nvSpPr>
          <p:cNvPr id="64" name="Ellipse 63"/>
          <p:cNvSpPr/>
          <p:nvPr/>
        </p:nvSpPr>
        <p:spPr>
          <a:xfrm>
            <a:off x="4648200" y="4434245"/>
            <a:ext cx="914400" cy="6589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40080" y="5486400"/>
            <a:ext cx="5664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term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Energy-Momentum</a:t>
            </a:r>
            <a:r>
              <a:rPr lang="fr-FR" sz="2000" dirty="0" smtClean="0"/>
              <a:t> </a:t>
            </a:r>
            <a:r>
              <a:rPr lang="fr-FR" sz="2000" dirty="0" err="1"/>
              <a:t>Tensor</a:t>
            </a:r>
            <a:r>
              <a:rPr lang="fr-FR" sz="2000" dirty="0"/>
              <a:t> : 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Polyakov</a:t>
            </a:r>
            <a:r>
              <a:rPr lang="fr-FR" sz="2000" dirty="0"/>
              <a:t>, PLB 555 (2003) 57-62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5943600" y="5029200"/>
            <a:ext cx="3095625" cy="1015663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Real part </a:t>
            </a:r>
            <a:r>
              <a:rPr lang="fr-FR" sz="2000" dirty="0" err="1" smtClean="0"/>
              <a:t>measured</a:t>
            </a:r>
            <a:r>
              <a:rPr lang="fr-FR" sz="2000" dirty="0" smtClean="0"/>
              <a:t> in</a:t>
            </a:r>
          </a:p>
          <a:p>
            <a:r>
              <a:rPr lang="fr-FR" sz="2000" b="1" dirty="0" err="1" smtClean="0">
                <a:solidFill>
                  <a:srgbClr val="0000CC"/>
                </a:solidFill>
              </a:rPr>
              <a:t>Beam</a:t>
            </a:r>
            <a:r>
              <a:rPr lang="fr-FR" sz="2000" b="1" dirty="0" smtClean="0">
                <a:solidFill>
                  <a:srgbClr val="0000CC"/>
                </a:solidFill>
              </a:rPr>
              <a:t> Charge </a:t>
            </a:r>
            <a:r>
              <a:rPr lang="fr-FR" sz="2000" dirty="0" err="1" smtClean="0"/>
              <a:t>asymmetry</a:t>
            </a:r>
            <a:endParaRPr lang="fr-FR" sz="2000" dirty="0" smtClean="0"/>
          </a:p>
          <a:p>
            <a:r>
              <a:rPr lang="fr-FR" sz="2000" dirty="0"/>
              <a:t>o</a:t>
            </a:r>
            <a:r>
              <a:rPr lang="fr-FR" sz="2000" dirty="0" smtClean="0"/>
              <a:t>r </a:t>
            </a:r>
            <a:r>
              <a:rPr lang="fr-FR" sz="2000" b="1" dirty="0" smtClean="0">
                <a:solidFill>
                  <a:srgbClr val="0000CC"/>
                </a:solidFill>
              </a:rPr>
              <a:t>cross section</a:t>
            </a:r>
            <a:endParaRPr lang="fr-FR" sz="2000" b="1" dirty="0">
              <a:solidFill>
                <a:srgbClr val="0000CC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943600" y="3861137"/>
            <a:ext cx="3094886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Im part </a:t>
            </a:r>
            <a:r>
              <a:rPr lang="fr-FR" sz="2000" dirty="0" err="1"/>
              <a:t>m</a:t>
            </a:r>
            <a:r>
              <a:rPr lang="fr-FR" sz="2000" dirty="0" err="1" smtClean="0"/>
              <a:t>easured</a:t>
            </a:r>
            <a:r>
              <a:rPr lang="fr-FR" sz="2000" dirty="0" smtClean="0"/>
              <a:t> in</a:t>
            </a: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Beam</a:t>
            </a:r>
            <a:r>
              <a:rPr lang="fr-FR" sz="2000" b="1" dirty="0" smtClean="0">
                <a:solidFill>
                  <a:srgbClr val="FF0000"/>
                </a:solidFill>
              </a:rPr>
              <a:t> Spin</a:t>
            </a:r>
          </a:p>
          <a:p>
            <a:r>
              <a:rPr lang="fr-FR" sz="2000" dirty="0" smtClean="0"/>
              <a:t>or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</a:rPr>
              <a:t>arget </a:t>
            </a:r>
            <a:r>
              <a:rPr lang="fr-FR" sz="2000" b="1" dirty="0">
                <a:solidFill>
                  <a:srgbClr val="FF0000"/>
                </a:solidFill>
              </a:rPr>
              <a:t>S</a:t>
            </a:r>
            <a:r>
              <a:rPr lang="fr-FR" sz="2000" b="1" dirty="0" smtClean="0">
                <a:solidFill>
                  <a:srgbClr val="FF0000"/>
                </a:solidFill>
              </a:rPr>
              <a:t>pin  </a:t>
            </a:r>
            <a:r>
              <a:rPr lang="fr-FR" sz="2000" dirty="0" err="1" smtClean="0"/>
              <a:t>asymmetries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15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4697</Words>
  <Application>Microsoft Office PowerPoint</Application>
  <PresentationFormat>Affichage à l'écran (4:3)</PresentationFormat>
  <Paragraphs>1027</Paragraphs>
  <Slides>80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80</vt:i4>
      </vt:variant>
    </vt:vector>
  </HeadingPairs>
  <TitlesOfParts>
    <vt:vector size="84" baseType="lpstr">
      <vt:lpstr>Office Theme</vt:lpstr>
      <vt:lpstr>Microsoft Equation 3.0</vt:lpstr>
      <vt:lpstr>Microsoft Éditeur d'équations 3.0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D'HOSE Nicole</dc:creator>
  <cp:lastModifiedBy>D'HOSE Nicole</cp:lastModifiedBy>
  <cp:revision>186</cp:revision>
  <dcterms:created xsi:type="dcterms:W3CDTF">2006-08-16T00:00:00Z</dcterms:created>
  <dcterms:modified xsi:type="dcterms:W3CDTF">2014-06-09T13:34:49Z</dcterms:modified>
</cp:coreProperties>
</file>