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  <p:sldMasterId id="2147483648" r:id="rId2"/>
    <p:sldMasterId id="2147484069" r:id="rId3"/>
    <p:sldMasterId id="2147484073" r:id="rId4"/>
    <p:sldMasterId id="2147484077" r:id="rId5"/>
  </p:sldMasterIdLst>
  <p:notesMasterIdLst>
    <p:notesMasterId r:id="rId61"/>
  </p:notesMasterIdLst>
  <p:handoutMasterIdLst>
    <p:handoutMasterId r:id="rId62"/>
  </p:handoutMasterIdLst>
  <p:sldIdLst>
    <p:sldId id="293" r:id="rId6"/>
    <p:sldId id="548" r:id="rId7"/>
    <p:sldId id="611" r:id="rId8"/>
    <p:sldId id="502" r:id="rId9"/>
    <p:sldId id="688" r:id="rId10"/>
    <p:sldId id="685" r:id="rId11"/>
    <p:sldId id="609" r:id="rId12"/>
    <p:sldId id="610" r:id="rId13"/>
    <p:sldId id="724" r:id="rId14"/>
    <p:sldId id="643" r:id="rId15"/>
    <p:sldId id="733" r:id="rId16"/>
    <p:sldId id="734" r:id="rId17"/>
    <p:sldId id="718" r:id="rId18"/>
    <p:sldId id="719" r:id="rId19"/>
    <p:sldId id="720" r:id="rId20"/>
    <p:sldId id="706" r:id="rId21"/>
    <p:sldId id="746" r:id="rId22"/>
    <p:sldId id="747" r:id="rId23"/>
    <p:sldId id="748" r:id="rId24"/>
    <p:sldId id="707" r:id="rId25"/>
    <p:sldId id="750" r:id="rId26"/>
    <p:sldId id="749" r:id="rId27"/>
    <p:sldId id="721" r:id="rId28"/>
    <p:sldId id="722" r:id="rId29"/>
    <p:sldId id="702" r:id="rId30"/>
    <p:sldId id="703" r:id="rId31"/>
    <p:sldId id="704" r:id="rId32"/>
    <p:sldId id="705" r:id="rId33"/>
    <p:sldId id="708" r:id="rId34"/>
    <p:sldId id="709" r:id="rId35"/>
    <p:sldId id="736" r:id="rId36"/>
    <p:sldId id="683" r:id="rId37"/>
    <p:sldId id="732" r:id="rId38"/>
    <p:sldId id="658" r:id="rId39"/>
    <p:sldId id="661" r:id="rId40"/>
    <p:sldId id="738" r:id="rId41"/>
    <p:sldId id="752" r:id="rId42"/>
    <p:sldId id="668" r:id="rId43"/>
    <p:sldId id="669" r:id="rId44"/>
    <p:sldId id="667" r:id="rId45"/>
    <p:sldId id="737" r:id="rId46"/>
    <p:sldId id="657" r:id="rId47"/>
    <p:sldId id="729" r:id="rId48"/>
    <p:sldId id="730" r:id="rId49"/>
    <p:sldId id="606" r:id="rId50"/>
    <p:sldId id="744" r:id="rId51"/>
    <p:sldId id="753" r:id="rId52"/>
    <p:sldId id="751" r:id="rId53"/>
    <p:sldId id="672" r:id="rId54"/>
    <p:sldId id="673" r:id="rId55"/>
    <p:sldId id="743" r:id="rId56"/>
    <p:sldId id="681" r:id="rId57"/>
    <p:sldId id="710" r:id="rId58"/>
    <p:sldId id="742" r:id="rId59"/>
    <p:sldId id="745" r:id="rId60"/>
  </p:sldIdLst>
  <p:sldSz cx="9144000" cy="5715000" type="screen16x1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10D6E0"/>
    <a:srgbClr val="0FD7E1"/>
    <a:srgbClr val="ACFAFE"/>
    <a:srgbClr val="FFCC66"/>
    <a:srgbClr val="FF33CC"/>
    <a:srgbClr val="CCFFCC"/>
    <a:srgbClr val="CCFFFF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7554" autoAdjust="0"/>
  </p:normalViewPr>
  <p:slideViewPr>
    <p:cSldViewPr>
      <p:cViewPr>
        <p:scale>
          <a:sx n="93" d="100"/>
          <a:sy n="93" d="100"/>
        </p:scale>
        <p:origin x="-1230" y="-312"/>
      </p:cViewPr>
      <p:guideLst>
        <p:guide orient="horz" pos="1800"/>
        <p:guide pos="2880"/>
      </p:guideLst>
    </p:cSldViewPr>
  </p:slideViewPr>
  <p:outlineViewPr>
    <p:cViewPr varScale="1">
      <p:scale>
        <a:sx n="170" d="200"/>
        <a:sy n="170" d="200"/>
      </p:scale>
      <p:origin x="0" y="68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2"/>
    </p:cViewPr>
  </p:sorterViewPr>
  <p:notesViewPr>
    <p:cSldViewPr>
      <p:cViewPr varScale="1">
        <p:scale>
          <a:sx n="67" d="100"/>
          <a:sy n="67" d="100"/>
        </p:scale>
        <p:origin x="-252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6" Type="http://schemas.openxmlformats.org/officeDocument/2006/relationships/image" Target="../media/image106.wmf"/><Relationship Id="rId5" Type="http://schemas.openxmlformats.org/officeDocument/2006/relationships/image" Target="../media/image105.wmf"/><Relationship Id="rId4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C6258-E390-4416-AE7B-9C13B62CA1B3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06624-D660-452C-BA33-D95371E945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28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180528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283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382"/>
            <a:ext cx="2972005" cy="457200"/>
          </a:xfrm>
          <a:prstGeom prst="rect">
            <a:avLst/>
          </a:prstGeom>
          <a:ln/>
        </p:spPr>
        <p:txBody>
          <a:bodyPr/>
          <a:lstStyle/>
          <a:p>
            <a:fld id="{61E2B455-4C62-4852-A367-721A7206894A}" type="slidenum">
              <a:rPr lang="en-US"/>
              <a:pPr/>
              <a:t>3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fld id="{45BA36B7-06B8-4ED3-9EF0-6854AF93A44D}" type="slidenum">
              <a:rPr lang="en-US"/>
              <a:pPr eaLnBrk="0" hangingPunct="0"/>
              <a:t>4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877888"/>
            <a:ext cx="5062538" cy="3163887"/>
          </a:xfrm>
          <a:ln/>
        </p:spPr>
      </p:sp>
      <p:sp>
        <p:nvSpPr>
          <p:cNvPr id="68612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1863" cy="3514725"/>
          </a:xfrm>
          <a:noFill/>
          <a:ln/>
        </p:spPr>
        <p:txBody>
          <a:bodyPr wrap="none" anchor="ctr"/>
          <a:lstStyle/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963" y="8685698"/>
            <a:ext cx="2971423" cy="456832"/>
          </a:xfrm>
          <a:prstGeom prst="rect">
            <a:avLst/>
          </a:prstGeom>
          <a:ln/>
        </p:spPr>
        <p:txBody>
          <a:bodyPr/>
          <a:lstStyle/>
          <a:p>
            <a:fld id="{1AB3FC35-8547-F04C-BB50-1E2443F663A5}" type="slidenum">
              <a:rPr lang="en-US"/>
              <a:pPr/>
              <a:t>7</a:t>
            </a:fld>
            <a:endParaRPr lang="en-US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963" y="8685698"/>
            <a:ext cx="2971423" cy="456832"/>
          </a:xfrm>
          <a:prstGeom prst="rect">
            <a:avLst/>
          </a:prstGeom>
          <a:ln/>
        </p:spPr>
        <p:txBody>
          <a:bodyPr/>
          <a:lstStyle/>
          <a:p>
            <a:fld id="{1AB3FC35-8547-F04C-BB50-1E2443F663A5}" type="slidenum">
              <a:rPr lang="en-US"/>
              <a:pPr/>
              <a:t>8</a:t>
            </a:fld>
            <a:endParaRPr lang="en-US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283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27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27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064" y="8685336"/>
            <a:ext cx="2972335" cy="457200"/>
          </a:xfrm>
          <a:prstGeom prst="rect">
            <a:avLst/>
          </a:prstGeom>
        </p:spPr>
        <p:txBody>
          <a:bodyPr/>
          <a:lstStyle/>
          <a:p>
            <a:fld id="{8BC5B18E-4D5C-4626-B494-FF0D3A61F0C4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768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28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09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7696200" cy="95117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9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208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12813" y="5209646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354388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34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962400" y="952500"/>
            <a:ext cx="4722814" cy="184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3962400" y="3819071"/>
            <a:ext cx="48768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defTabSz="457200">
              <a:lnSpc>
                <a:spcPct val="101000"/>
              </a:lnSpc>
              <a:buClr>
                <a:srgbClr val="330033"/>
              </a:buClr>
              <a:buSzPct val="100000"/>
              <a:buFont typeface="Arial Black" pitchFamily="34" charset="0"/>
              <a:buNone/>
              <a:defRPr/>
            </a:pPr>
            <a:r>
              <a:rPr lang="en-GB" sz="2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Andrea Bressan</a:t>
            </a:r>
            <a:br>
              <a:rPr lang="en-GB" sz="2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</a:br>
            <a:r>
              <a:rPr lang="en-GB" sz="16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University of Trieste and </a:t>
            </a:r>
            <a:r>
              <a:rPr lang="en-GB" sz="1600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INFN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2657" y="5368068"/>
            <a:ext cx="893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cap="small" dirty="0" smtClean="0">
                <a:latin typeface="High Tower Text" panose="02040502050506030303" pitchFamily="18" charset="0"/>
              </a:rPr>
              <a:t>POETIC V - Physics Opportunities at an </a:t>
            </a:r>
            <a:r>
              <a:rPr lang="en-US" sz="1600" cap="small" dirty="0" err="1" smtClean="0">
                <a:latin typeface="High Tower Text" panose="02040502050506030303" pitchFamily="18" charset="0"/>
              </a:rPr>
              <a:t>ElecTron</a:t>
            </a:r>
            <a:r>
              <a:rPr lang="en-US" sz="1600" cap="small" dirty="0" smtClean="0">
                <a:latin typeface="High Tower Text" panose="02040502050506030303" pitchFamily="18" charset="0"/>
              </a:rPr>
              <a:t>-Ion Collider, New Haven, CT, USA </a:t>
            </a:r>
            <a:endParaRPr lang="en-GB" sz="1600" cap="small" dirty="0">
              <a:latin typeface="High Tower Text" panose="02040502050506030303" pitchFamily="18" charset="0"/>
            </a:endParaRPr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371" y="-992124"/>
            <a:ext cx="4991171" cy="49926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2pPr>
      <a:lvl3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3pPr>
      <a:lvl4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4pPr>
      <a:lvl5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8000"/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5562600"/>
            <a:ext cx="9144000" cy="152400"/>
          </a:xfrm>
          <a:prstGeom prst="rect">
            <a:avLst/>
          </a:prstGeom>
          <a:solidFill>
            <a:srgbClr val="10D6E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723900"/>
          </a:xfrm>
          <a:prstGeom prst="rect">
            <a:avLst/>
          </a:prstGeom>
          <a:solidFill>
            <a:srgbClr val="0FD7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36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8229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5365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333500"/>
            <a:ext cx="7618413" cy="377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-25698" y="5562600"/>
            <a:ext cx="246409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 charset="0"/>
              </a:rPr>
              <a:t>New</a:t>
            </a:r>
            <a:r>
              <a:rPr lang="en-US" sz="1200" baseline="0" dirty="0" smtClean="0">
                <a:solidFill>
                  <a:schemeClr val="bg1"/>
                </a:solidFill>
                <a:latin typeface="Arial" charset="0"/>
              </a:rPr>
              <a:t> Haven, 22-26/9/2014</a:t>
            </a: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5562600"/>
            <a:ext cx="9144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 charset="0"/>
              </a:rPr>
              <a:t>POETIC</a:t>
            </a:r>
            <a:r>
              <a:rPr lang="en-US" sz="1200" baseline="0" dirty="0" smtClean="0">
                <a:solidFill>
                  <a:schemeClr val="bg1"/>
                </a:solidFill>
                <a:latin typeface="Arial" charset="0"/>
              </a:rPr>
              <a:t> V</a:t>
            </a: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6984703" y="5562600"/>
            <a:ext cx="2133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fld id="{A127417E-38DD-477A-87BF-049998B17361}" type="slidenum">
              <a:rPr lang="en-US" sz="1200">
                <a:solidFill>
                  <a:schemeClr val="bg1"/>
                </a:solidFill>
                <a:latin typeface="Arial" charset="0"/>
              </a:rPr>
              <a:pPr algn="r"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" name="Picture 2"/>
          <p:cNvPicPr preferRelativeResize="0">
            <a:picLocks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98" y="0"/>
            <a:ext cx="787698" cy="723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600" b="1">
          <a:solidFill>
            <a:schemeClr val="bg1"/>
          </a:solidFill>
          <a:latin typeface="+mn-lt"/>
          <a:ea typeface="+mj-ea"/>
          <a:cs typeface="+mj-cs"/>
        </a:defRPr>
      </a:lvl1pPr>
      <a:lvl2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2pPr>
      <a:lvl3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3pPr>
      <a:lvl4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4pPr>
      <a:lvl5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38000"/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5562600"/>
            <a:ext cx="9144000" cy="152400"/>
          </a:xfrm>
          <a:prstGeom prst="rect">
            <a:avLst/>
          </a:prstGeom>
          <a:solidFill>
            <a:srgbClr val="10D6E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365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333500"/>
            <a:ext cx="7618413" cy="377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-25698" y="5562600"/>
            <a:ext cx="246409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 charset="0"/>
              </a:rPr>
              <a:t>New</a:t>
            </a:r>
            <a:r>
              <a:rPr lang="en-US" sz="1200" baseline="0" dirty="0" smtClean="0">
                <a:solidFill>
                  <a:schemeClr val="bg1"/>
                </a:solidFill>
                <a:latin typeface="Arial" charset="0"/>
              </a:rPr>
              <a:t> Haven, 22-26/9/2014</a:t>
            </a: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5562600"/>
            <a:ext cx="9144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 charset="0"/>
              </a:rPr>
              <a:t>POETIC</a:t>
            </a:r>
            <a:r>
              <a:rPr lang="en-US" sz="1200" baseline="0" dirty="0" smtClean="0">
                <a:solidFill>
                  <a:schemeClr val="bg1"/>
                </a:solidFill>
                <a:latin typeface="Arial" charset="0"/>
              </a:rPr>
              <a:t> V</a:t>
            </a: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6984703" y="5562600"/>
            <a:ext cx="2133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fld id="{A127417E-38DD-477A-87BF-049998B17361}" type="slidenum">
              <a:rPr lang="en-US" sz="1200">
                <a:solidFill>
                  <a:schemeClr val="bg1"/>
                </a:solidFill>
                <a:latin typeface="Arial" charset="0"/>
              </a:rPr>
              <a:pPr algn="r"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89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6" r:id="rId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600" b="1">
          <a:solidFill>
            <a:schemeClr val="bg1"/>
          </a:solidFill>
          <a:latin typeface="+mn-lt"/>
          <a:ea typeface="+mj-ea"/>
          <a:cs typeface="+mj-cs"/>
        </a:defRPr>
      </a:lvl1pPr>
      <a:lvl2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2pPr>
      <a:lvl3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3pPr>
      <a:lvl4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4pPr>
      <a:lvl5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12813" y="5209646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354388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34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562100"/>
            <a:ext cx="4722814" cy="184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2657" y="5368068"/>
            <a:ext cx="893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cap="small" dirty="0" smtClean="0">
                <a:latin typeface="High Tower Text" panose="02040502050506030303" pitchFamily="18" charset="0"/>
              </a:rPr>
              <a:t>POETIC V - Physics Opportunities at an </a:t>
            </a:r>
            <a:r>
              <a:rPr lang="en-US" sz="1600" cap="small" dirty="0" err="1" smtClean="0">
                <a:latin typeface="High Tower Text" panose="02040502050506030303" pitchFamily="18" charset="0"/>
              </a:rPr>
              <a:t>ElecTron</a:t>
            </a:r>
            <a:r>
              <a:rPr lang="en-US" sz="1600" cap="small" dirty="0" smtClean="0">
                <a:latin typeface="High Tower Text" panose="02040502050506030303" pitchFamily="18" charset="0"/>
              </a:rPr>
              <a:t>-Ion Collider, New Haven, CT, USA </a:t>
            </a:r>
            <a:endParaRPr lang="en-GB" sz="1600" cap="small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9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000">
          <a:solidFill>
            <a:srgbClr val="FF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2pPr>
      <a:lvl3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3pPr>
      <a:lvl4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4pPr>
      <a:lvl5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12813" y="5209646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354388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34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562100"/>
            <a:ext cx="4722814" cy="184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2657" y="5368068"/>
            <a:ext cx="893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cap="small" dirty="0" smtClean="0">
                <a:latin typeface="High Tower Text" panose="02040502050506030303" pitchFamily="18" charset="0"/>
              </a:rPr>
              <a:t>POETIC V - Physics Opportunities at an </a:t>
            </a:r>
            <a:r>
              <a:rPr lang="en-US" sz="1600" cap="small" dirty="0" err="1" smtClean="0">
                <a:latin typeface="High Tower Text" panose="02040502050506030303" pitchFamily="18" charset="0"/>
              </a:rPr>
              <a:t>ElecTron</a:t>
            </a:r>
            <a:r>
              <a:rPr lang="en-US" sz="1600" cap="small" dirty="0" smtClean="0">
                <a:latin typeface="High Tower Text" panose="02040502050506030303" pitchFamily="18" charset="0"/>
              </a:rPr>
              <a:t>-Ion Collider, New Haven, CT, USA </a:t>
            </a:r>
            <a:endParaRPr lang="en-GB" sz="1600" cap="small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5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000">
          <a:solidFill>
            <a:srgbClr val="FF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2pPr>
      <a:lvl3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3pPr>
      <a:lvl4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4pPr>
      <a:lvl5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1.pn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0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9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7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0.png"/><Relationship Id="rId5" Type="http://schemas.openxmlformats.org/officeDocument/2006/relationships/image" Target="../media/image790.png"/><Relationship Id="rId4" Type="http://schemas.openxmlformats.org/officeDocument/2006/relationships/image" Target="../media/image5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0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gi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5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91.png"/><Relationship Id="rId7" Type="http://schemas.openxmlformats.org/officeDocument/2006/relationships/image" Target="../media/image71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0.png"/><Relationship Id="rId5" Type="http://schemas.openxmlformats.org/officeDocument/2006/relationships/image" Target="../media/image690.png"/><Relationship Id="rId4" Type="http://schemas.openxmlformats.org/officeDocument/2006/relationships/image" Target="../media/image68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0.png"/><Relationship Id="rId5" Type="http://schemas.openxmlformats.org/officeDocument/2006/relationships/image" Target="../media/image840.png"/><Relationship Id="rId4" Type="http://schemas.openxmlformats.org/officeDocument/2006/relationships/image" Target="../media/image8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0.png"/><Relationship Id="rId5" Type="http://schemas.openxmlformats.org/officeDocument/2006/relationships/image" Target="../media/image880.png"/><Relationship Id="rId4" Type="http://schemas.openxmlformats.org/officeDocument/2006/relationships/image" Target="../media/image87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820.png"/><Relationship Id="rId7" Type="http://schemas.openxmlformats.org/officeDocument/2006/relationships/image" Target="../media/image94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0.png"/><Relationship Id="rId11" Type="http://schemas.openxmlformats.org/officeDocument/2006/relationships/image" Target="../media/image981.png"/><Relationship Id="rId5" Type="http://schemas.openxmlformats.org/officeDocument/2006/relationships/image" Target="../media/image920.png"/><Relationship Id="rId10" Type="http://schemas.openxmlformats.org/officeDocument/2006/relationships/image" Target="../media/image970.png"/><Relationship Id="rId4" Type="http://schemas.openxmlformats.org/officeDocument/2006/relationships/image" Target="../media/image910.png"/><Relationship Id="rId9" Type="http://schemas.openxmlformats.org/officeDocument/2006/relationships/image" Target="../media/image96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oleObject" Target="../embeddings/oleObject13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3.wmf"/><Relationship Id="rId12" Type="http://schemas.openxmlformats.org/officeDocument/2006/relationships/image" Target="../media/image10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06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6.wmf"/><Relationship Id="rId5" Type="http://schemas.openxmlformats.org/officeDocument/2006/relationships/image" Target="../media/image102.wmf"/><Relationship Id="rId15" Type="http://schemas.openxmlformats.org/officeDocument/2006/relationships/oleObject" Target="../embeddings/oleObject14.bin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104.wmf"/><Relationship Id="rId14" Type="http://schemas.openxmlformats.org/officeDocument/2006/relationships/image" Target="../media/image105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9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08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00.png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952500"/>
            <a:ext cx="5181600" cy="1840178"/>
          </a:xfrm>
        </p:spPr>
        <p:txBody>
          <a:bodyPr/>
          <a:lstStyle/>
          <a:p>
            <a:r>
              <a:rPr lang="en-US" dirty="0"/>
              <a:t>Measurements of transverse momentum dependent effects in COMPASS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TMD Distribution Functions</a:t>
            </a:r>
            <a:endParaRPr lang="en-GB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60500"/>
            <a:ext cx="9144001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02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952500"/>
            <a:ext cx="8686800" cy="4254500"/>
          </a:xfrm>
          <a:prstGeom prst="rect">
            <a:avLst/>
          </a:prstGeom>
        </p:spPr>
        <p:txBody>
          <a:bodyPr/>
          <a:lstStyle>
            <a:lvl1pPr marL="341313" indent="-341313" algn="l" defTabSz="457200" rtl="0" eaLnBrk="0" fontAlgn="base" hangingPunct="0">
              <a:lnSpc>
                <a:spcPct val="101000"/>
              </a:lnSpc>
              <a:spcBef>
                <a:spcPts val="7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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lnSpc>
                <a:spcPct val="101000"/>
              </a:lnSpc>
              <a:spcBef>
                <a:spcPts val="650"/>
              </a:spcBef>
              <a:spcAft>
                <a:spcPct val="0"/>
              </a:spcAft>
              <a:buClr>
                <a:srgbClr val="CCCC99"/>
              </a:buClr>
              <a:buSzPct val="75000"/>
              <a:buFont typeface="Wingdings" pitchFamily="2" charset="2"/>
              <a:buChar char=""/>
              <a:defRPr sz="2600">
                <a:solidFill>
                  <a:srgbClr val="000000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lnSpc>
                <a:spcPct val="101000"/>
              </a:lnSpc>
              <a:spcBef>
                <a:spcPts val="575"/>
              </a:spcBef>
              <a:spcAft>
                <a:spcPct val="0"/>
              </a:spcAft>
              <a:buClr>
                <a:srgbClr val="B2B2B2"/>
              </a:buClr>
              <a:buSzPct val="55000"/>
              <a:buFont typeface="Wingdings" pitchFamily="2" charset="2"/>
              <a:buChar char=""/>
              <a:defRPr sz="2300">
                <a:solidFill>
                  <a:srgbClr val="000000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defTabSz="457200" rtl="0" fontAlgn="base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fontAlgn="base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fontAlgn="base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fontAlgn="base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kern="0" smtClean="0"/>
              <a:t>SIDIS off polarized p, d, n targets</a:t>
            </a:r>
          </a:p>
          <a:p>
            <a:endParaRPr lang="en-US" kern="0" smtClean="0"/>
          </a:p>
          <a:p>
            <a:endParaRPr lang="en-GB" sz="2000" kern="0" smtClean="0"/>
          </a:p>
          <a:p>
            <a:r>
              <a:rPr lang="en-GB" kern="0" smtClean="0"/>
              <a:t>hard polarised pp scattering </a:t>
            </a:r>
          </a:p>
          <a:p>
            <a:pPr marL="0" indent="0">
              <a:buFont typeface="Wingdings" pitchFamily="2" charset="2"/>
              <a:buNone/>
            </a:pPr>
            <a:endParaRPr lang="en-US" kern="0" smtClean="0"/>
          </a:p>
          <a:p>
            <a:pPr marL="0" indent="0">
              <a:buFont typeface="Wingdings" pitchFamily="2" charset="2"/>
              <a:buNone/>
            </a:pPr>
            <a:endParaRPr lang="en-GB" sz="2000" kern="0" smtClean="0"/>
          </a:p>
          <a:p>
            <a:r>
              <a:rPr lang="en-GB" kern="0" smtClean="0"/>
              <a:t>polarised Drell-Yan </a:t>
            </a:r>
            <a:endParaRPr lang="en-GB" kern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33529"/>
            <a:ext cx="1295400" cy="91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1291029"/>
            <a:ext cx="2351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HERMES </a:t>
            </a:r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COMPASS </a:t>
            </a:r>
            <a:endParaRPr lang="en-GB" dirty="0">
              <a:solidFill>
                <a:srgbClr val="C00000"/>
              </a:solidFill>
            </a:endParaRPr>
          </a:p>
          <a:p>
            <a:r>
              <a:rPr lang="en-GB" dirty="0" err="1">
                <a:solidFill>
                  <a:srgbClr val="C00000"/>
                </a:solidFill>
              </a:rPr>
              <a:t>JLab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endParaRPr lang="en-GB" b="1" dirty="0" smtClean="0">
              <a:solidFill>
                <a:srgbClr val="C00000"/>
              </a:solidFill>
            </a:endParaRPr>
          </a:p>
          <a:p>
            <a:r>
              <a:rPr lang="en-GB" i="1" dirty="0" smtClean="0">
                <a:solidFill>
                  <a:srgbClr val="C00000"/>
                </a:solidFill>
              </a:rPr>
              <a:t>future</a:t>
            </a:r>
            <a:r>
              <a:rPr lang="en-GB" i="1" dirty="0">
                <a:solidFill>
                  <a:srgbClr val="C00000"/>
                </a:solidFill>
              </a:rPr>
              <a:t>: </a:t>
            </a:r>
            <a:r>
              <a:rPr lang="en-GB" b="1" i="1" dirty="0" err="1" smtClean="0">
                <a:solidFill>
                  <a:srgbClr val="C00000"/>
                </a:solidFill>
              </a:rPr>
              <a:t>eN</a:t>
            </a:r>
            <a:r>
              <a:rPr lang="en-GB" b="1" i="1" dirty="0" smtClean="0">
                <a:solidFill>
                  <a:srgbClr val="C00000"/>
                </a:solidFill>
              </a:rPr>
              <a:t> colliders?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68" y="2973478"/>
            <a:ext cx="1295400" cy="90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9806" y="305452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RHIC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33" y="4332391"/>
            <a:ext cx="2009775" cy="89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09806" y="4308933"/>
            <a:ext cx="2877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COMPASS </a:t>
            </a:r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RHIC</a:t>
            </a:r>
          </a:p>
          <a:p>
            <a:r>
              <a:rPr lang="en-GB" i="1" dirty="0" smtClean="0">
                <a:solidFill>
                  <a:srgbClr val="C00000"/>
                </a:solidFill>
              </a:rPr>
              <a:t>FNAL</a:t>
            </a:r>
          </a:p>
          <a:p>
            <a:r>
              <a:rPr lang="en-GB" i="1" dirty="0" smtClean="0">
                <a:solidFill>
                  <a:srgbClr val="C00000"/>
                </a:solidFill>
              </a:rPr>
              <a:t>future: </a:t>
            </a:r>
            <a:r>
              <a:rPr lang="en-GB" b="1" i="1" dirty="0" smtClean="0">
                <a:solidFill>
                  <a:srgbClr val="C00000"/>
                </a:solidFill>
              </a:rPr>
              <a:t>FAIR, </a:t>
            </a:r>
            <a:r>
              <a:rPr lang="en-GB" b="1" i="1" dirty="0" err="1" smtClean="0">
                <a:solidFill>
                  <a:srgbClr val="C00000"/>
                </a:solidFill>
              </a:rPr>
              <a:t>JPark</a:t>
            </a:r>
            <a:r>
              <a:rPr lang="en-GB" b="1" i="1" dirty="0" smtClean="0">
                <a:solidFill>
                  <a:srgbClr val="C00000"/>
                </a:solidFill>
              </a:rPr>
              <a:t>, NICA</a:t>
            </a:r>
            <a:endParaRPr lang="en-GB" dirty="0">
              <a:solidFill>
                <a:srgbClr val="C0000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657493"/>
              </p:ext>
            </p:extLst>
          </p:nvPr>
        </p:nvGraphicFramePr>
        <p:xfrm>
          <a:off x="4531825" y="1729134"/>
          <a:ext cx="4033838" cy="324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06" name="Equation" r:id="rId6" imgW="4025880" imgH="380880" progId="Equation.DSMT4">
                  <p:embed/>
                </p:oleObj>
              </mc:Choice>
              <mc:Fallback>
                <p:oleObj name="Equation" r:id="rId6" imgW="402588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1825" y="1729134"/>
                        <a:ext cx="4033838" cy="324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655295"/>
              </p:ext>
            </p:extLst>
          </p:nvPr>
        </p:nvGraphicFramePr>
        <p:xfrm>
          <a:off x="4191000" y="4456075"/>
          <a:ext cx="4541838" cy="324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07" name="Equation" r:id="rId8" imgW="4533840" imgH="380880" progId="Equation.DSMT4">
                  <p:embed/>
                </p:oleObj>
              </mc:Choice>
              <mc:Fallback>
                <p:oleObj name="Equation" r:id="rId8" imgW="453384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456075"/>
                        <a:ext cx="4541838" cy="324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TMD PDFs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83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4591" y="952500"/>
            <a:ext cx="9129409" cy="4495800"/>
          </a:xfrm>
          <a:prstGeom prst="rect">
            <a:avLst/>
          </a:prstGeom>
        </p:spPr>
        <p:txBody>
          <a:bodyPr/>
          <a:lstStyle>
            <a:lvl1pPr marL="341313" indent="-341313" algn="l" defTabSz="457200" rtl="0" eaLnBrk="0" fontAlgn="base" hangingPunct="0">
              <a:lnSpc>
                <a:spcPct val="101000"/>
              </a:lnSpc>
              <a:spcBef>
                <a:spcPts val="7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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lnSpc>
                <a:spcPct val="101000"/>
              </a:lnSpc>
              <a:spcBef>
                <a:spcPts val="650"/>
              </a:spcBef>
              <a:spcAft>
                <a:spcPct val="0"/>
              </a:spcAft>
              <a:buClr>
                <a:srgbClr val="CCCC99"/>
              </a:buClr>
              <a:buSzPct val="75000"/>
              <a:buFont typeface="Wingdings" pitchFamily="2" charset="2"/>
              <a:buChar char=""/>
              <a:defRPr sz="2600">
                <a:solidFill>
                  <a:srgbClr val="000000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lnSpc>
                <a:spcPct val="101000"/>
              </a:lnSpc>
              <a:spcBef>
                <a:spcPts val="575"/>
              </a:spcBef>
              <a:spcAft>
                <a:spcPct val="0"/>
              </a:spcAft>
              <a:buClr>
                <a:srgbClr val="B2B2B2"/>
              </a:buClr>
              <a:buSzPct val="55000"/>
              <a:buFont typeface="Wingdings" pitchFamily="2" charset="2"/>
              <a:buChar char=""/>
              <a:defRPr sz="2300">
                <a:solidFill>
                  <a:srgbClr val="000000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defTabSz="457200" rtl="0" fontAlgn="base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fontAlgn="base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fontAlgn="base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fontAlgn="base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kern="0" dirty="0" smtClean="0"/>
              <a:t>The measurement of </a:t>
            </a:r>
            <a:r>
              <a:rPr lang="en-US" sz="2400" kern="0" dirty="0" err="1" smtClean="0"/>
              <a:t>transversity</a:t>
            </a:r>
            <a:r>
              <a:rPr lang="en-US" sz="2400" kern="0" dirty="0" smtClean="0"/>
              <a:t> was in the COMPASS 1996 proposal</a:t>
            </a:r>
          </a:p>
          <a:p>
            <a:pPr>
              <a:lnSpc>
                <a:spcPct val="100000"/>
              </a:lnSpc>
            </a:pPr>
            <a:endParaRPr lang="en-US" sz="1100" kern="0" dirty="0" smtClean="0"/>
          </a:p>
          <a:p>
            <a:endParaRPr lang="en-US" sz="2400" kern="0" dirty="0" smtClean="0"/>
          </a:p>
          <a:p>
            <a:r>
              <a:rPr lang="en-US" sz="2400" kern="0" dirty="0" smtClean="0"/>
              <a:t>The measurement of the </a:t>
            </a:r>
            <a:r>
              <a:rPr lang="en-US" sz="2400" kern="0" dirty="0" err="1" smtClean="0"/>
              <a:t>Sivers</a:t>
            </a:r>
            <a:r>
              <a:rPr lang="en-US" sz="2400" kern="0" dirty="0" smtClean="0"/>
              <a:t> PDF was added to the program soon after … the other TMD with the developments over the years</a:t>
            </a:r>
          </a:p>
          <a:p>
            <a:r>
              <a:rPr lang="en-US" sz="2400" kern="0" dirty="0" smtClean="0"/>
              <a:t>Measurements started in 2002 by HERMES (p) and COMPASS (d)</a:t>
            </a:r>
          </a:p>
          <a:p>
            <a:r>
              <a:rPr lang="en-US" sz="2400" kern="0" dirty="0" smtClean="0"/>
              <a:t>This field has grown considerably in the last years and comes one of high priority measurements for the JLab12 program</a:t>
            </a:r>
          </a:p>
          <a:p>
            <a:endParaRPr lang="en-GB" sz="2400" kern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62100"/>
            <a:ext cx="6553200" cy="7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Few comments: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61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Collins and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asym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18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479529"/>
              </p:ext>
            </p:extLst>
          </p:nvPr>
        </p:nvGraphicFramePr>
        <p:xfrm>
          <a:off x="1055688" y="3838575"/>
          <a:ext cx="2573337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58" name="Equation" r:id="rId3" imgW="1422360" imgH="482400" progId="Equation.DSMT4">
                  <p:embed/>
                </p:oleObj>
              </mc:Choice>
              <mc:Fallback>
                <p:oleObj name="Equation" r:id="rId3" imgW="14223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688" y="3838575"/>
                        <a:ext cx="2573337" cy="7858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" name="Text Box 10"/>
          <p:cNvSpPr txBox="1">
            <a:spLocks noChangeArrowheads="1"/>
          </p:cNvSpPr>
          <p:nvPr/>
        </p:nvSpPr>
        <p:spPr bwMode="auto">
          <a:xfrm>
            <a:off x="5792526" y="2935091"/>
            <a:ext cx="951199" cy="8331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Sivers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2" name="Text Box 11"/>
          <p:cNvSpPr txBox="1">
            <a:spLocks noChangeArrowheads="1"/>
          </p:cNvSpPr>
          <p:nvPr/>
        </p:nvSpPr>
        <p:spPr bwMode="auto">
          <a:xfrm>
            <a:off x="2012028" y="2871426"/>
            <a:ext cx="2712372" cy="7962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Collins</a:t>
            </a:r>
          </a:p>
          <a:p>
            <a:pPr>
              <a:lnSpc>
                <a:spcPct val="120000"/>
              </a:lnSpc>
              <a:defRPr/>
            </a:pPr>
            <a:r>
              <a:rPr lang="en-US" dirty="0" err="1" smtClean="0">
                <a:solidFill>
                  <a:srgbClr val="0000FF"/>
                </a:solidFill>
                <a:cs typeface="Arial" pitchFamily="34" charset="0"/>
                <a:sym typeface="Symbol"/>
              </a:rPr>
              <a:t>Transversity</a:t>
            </a:r>
            <a:r>
              <a:rPr lang="en-US" dirty="0" smtClean="0">
                <a:solidFill>
                  <a:srgbClr val="0000FF"/>
                </a:solidFill>
                <a:cs typeface="Arial" pitchFamily="34" charset="0"/>
                <a:sym typeface="Symbol"/>
              </a:rPr>
              <a:t> h</a:t>
            </a:r>
            <a:r>
              <a:rPr lang="en-US" baseline="-25000" dirty="0" smtClean="0">
                <a:solidFill>
                  <a:srgbClr val="0000FF"/>
                </a:solidFill>
                <a:cs typeface="Arial" pitchFamily="34" charset="0"/>
                <a:sym typeface="Symbol"/>
              </a:rPr>
              <a:t>1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graphicFrame>
        <p:nvGraphicFramePr>
          <p:cNvPr id="18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524343"/>
              </p:ext>
            </p:extLst>
          </p:nvPr>
        </p:nvGraphicFramePr>
        <p:xfrm>
          <a:off x="5492752" y="3825876"/>
          <a:ext cx="2195513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59" name="Equation" r:id="rId5" imgW="1320480" imgH="482400" progId="Equation.DSMT4">
                  <p:embed/>
                </p:oleObj>
              </mc:Choice>
              <mc:Fallback>
                <p:oleObj name="Equation" r:id="rId5" imgW="13204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752" y="3825876"/>
                        <a:ext cx="2195513" cy="7858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" name="Line 15"/>
          <p:cNvSpPr>
            <a:spLocks noChangeShapeType="1"/>
          </p:cNvSpPr>
          <p:nvPr/>
        </p:nvSpPr>
        <p:spPr bwMode="auto">
          <a:xfrm flipH="1">
            <a:off x="2743860" y="3587916"/>
            <a:ext cx="71437" cy="17991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87" name="Text Box 17"/>
          <p:cNvSpPr txBox="1">
            <a:spLocks noChangeArrowheads="1"/>
          </p:cNvSpPr>
          <p:nvPr/>
        </p:nvSpPr>
        <p:spPr bwMode="auto">
          <a:xfrm>
            <a:off x="3815428" y="3647447"/>
            <a:ext cx="15128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Collins </a:t>
            </a:r>
            <a:r>
              <a:rPr lang="en-US" sz="1200" dirty="0" smtClean="0"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fragmentation </a:t>
            </a:r>
            <a:r>
              <a:rPr lang="en-US" sz="1200" dirty="0"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function, depends on spin</a:t>
            </a:r>
          </a:p>
        </p:txBody>
      </p:sp>
      <p:sp>
        <p:nvSpPr>
          <p:cNvPr id="188" name="Line 19"/>
          <p:cNvSpPr>
            <a:spLocks noChangeShapeType="1"/>
          </p:cNvSpPr>
          <p:nvPr/>
        </p:nvSpPr>
        <p:spPr bwMode="auto">
          <a:xfrm>
            <a:off x="6801317" y="3525740"/>
            <a:ext cx="144463" cy="1799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7683208" y="3230726"/>
            <a:ext cx="11224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uark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fragmentation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function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0" name="Line 18"/>
          <p:cNvSpPr>
            <a:spLocks noChangeShapeType="1"/>
          </p:cNvSpPr>
          <p:nvPr/>
        </p:nvSpPr>
        <p:spPr bwMode="auto">
          <a:xfrm flipH="1">
            <a:off x="3672552" y="3885574"/>
            <a:ext cx="214314" cy="5953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91" name="Line 18"/>
          <p:cNvSpPr>
            <a:spLocks noChangeShapeType="1"/>
          </p:cNvSpPr>
          <p:nvPr/>
        </p:nvSpPr>
        <p:spPr bwMode="auto">
          <a:xfrm flipH="1">
            <a:off x="7563548" y="3826042"/>
            <a:ext cx="574675" cy="17859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1015440" y="3023079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 LO: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5" name="Rectangle 5"/>
          <p:cNvSpPr>
            <a:spLocks noChangeArrowheads="1"/>
          </p:cNvSpPr>
          <p:nvPr/>
        </p:nvSpPr>
        <p:spPr bwMode="auto">
          <a:xfrm>
            <a:off x="714923" y="941317"/>
            <a:ext cx="49586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T </a:t>
            </a:r>
            <a:r>
              <a:rPr lang="en-US" sz="1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polarized </a:t>
            </a:r>
            <a:r>
              <a:rPr lang="en-US" sz="1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target, SIDIS:</a:t>
            </a:r>
            <a:endParaRPr lang="en-US" sz="1800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6" name="Text Box 6"/>
          <p:cNvSpPr txBox="1">
            <a:spLocks noChangeArrowheads="1"/>
          </p:cNvSpPr>
          <p:nvPr/>
        </p:nvSpPr>
        <p:spPr bwMode="auto">
          <a:xfrm>
            <a:off x="714121" y="1196288"/>
            <a:ext cx="7625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Measure </a:t>
            </a:r>
            <a:r>
              <a:rPr lang="en-US" sz="1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azimuthal asymmetries:</a:t>
            </a:r>
            <a:endParaRPr lang="en-US" sz="1800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Rectangle 7"/>
          <p:cNvSpPr>
            <a:spLocks noChangeArrowheads="1"/>
          </p:cNvSpPr>
          <p:nvPr/>
        </p:nvSpPr>
        <p:spPr bwMode="auto">
          <a:xfrm>
            <a:off x="1373674" y="2277110"/>
            <a:ext cx="7273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Sivers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Nucleon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spin &amp; </a:t>
            </a:r>
            <a:r>
              <a:rPr lang="en-US" sz="18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quark transverse 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momentum </a:t>
            </a:r>
            <a:r>
              <a:rPr lang="en-US" sz="1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u="sng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" name="AutoShape 16"/>
          <p:cNvSpPr>
            <a:spLocks/>
          </p:cNvSpPr>
          <p:nvPr/>
        </p:nvSpPr>
        <p:spPr bwMode="auto">
          <a:xfrm>
            <a:off x="1122849" y="1917278"/>
            <a:ext cx="250825" cy="660136"/>
          </a:xfrm>
          <a:prstGeom prst="leftBrace">
            <a:avLst>
              <a:gd name="adj1" fmla="val 26319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99" name="Text Box 20"/>
          <p:cNvSpPr txBox="1">
            <a:spLocks noChangeArrowheads="1"/>
          </p:cNvSpPr>
          <p:nvPr/>
        </p:nvSpPr>
        <p:spPr bwMode="auto">
          <a:xfrm>
            <a:off x="1373672" y="1856422"/>
            <a:ext cx="7200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Collins: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Outgoing hadron direction &amp; </a:t>
            </a:r>
            <a:r>
              <a:rPr lang="en-US" sz="1800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quark </a:t>
            </a:r>
            <a:r>
              <a:rPr lang="en-US" sz="1800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transverse spin</a:t>
            </a:r>
          </a:p>
        </p:txBody>
      </p:sp>
      <p:sp>
        <p:nvSpPr>
          <p:cNvPr id="201" name="Rectangle 200"/>
          <p:cNvSpPr/>
          <p:nvPr/>
        </p:nvSpPr>
        <p:spPr>
          <a:xfrm>
            <a:off x="5494751" y="889001"/>
            <a:ext cx="2201451" cy="461665"/>
          </a:xfrm>
          <a:prstGeom prst="rect">
            <a:avLst/>
          </a:prstGeom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FF66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2400" b="1" i="1" dirty="0" smtClean="0">
                <a:solidFill>
                  <a:srgbClr val="FF6600"/>
                </a:solidFill>
                <a:cs typeface="Arial" pitchFamily="34" charset="0"/>
              </a:rPr>
              <a:t> p</a:t>
            </a:r>
            <a:r>
              <a:rPr lang="en-US" sz="2400" b="1" dirty="0" smtClean="0">
                <a:solidFill>
                  <a:srgbClr val="FF6600"/>
                </a:solidFill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6600"/>
                </a:solidFill>
                <a:cs typeface="Arial" pitchFamily="34" charset="0"/>
                <a:sym typeface="Wingdings" pitchFamily="2" charset="2"/>
              </a:rPr>
              <a:t>     </a:t>
            </a:r>
            <a:r>
              <a:rPr lang="en-US" sz="2400" b="1" i="1" dirty="0" smtClean="0">
                <a:solidFill>
                  <a:srgbClr val="FF660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m </a:t>
            </a:r>
            <a:r>
              <a:rPr lang="en-US" sz="2400" b="1" i="1" dirty="0" smtClean="0">
                <a:solidFill>
                  <a:srgbClr val="FF6600"/>
                </a:solidFill>
                <a:cs typeface="Arial" pitchFamily="34" charset="0"/>
                <a:sym typeface="Wingdings" pitchFamily="2" charset="2"/>
              </a:rPr>
              <a:t>p </a:t>
            </a:r>
            <a:r>
              <a:rPr lang="en-US" sz="2400" b="1" dirty="0" smtClean="0">
                <a:solidFill>
                  <a:srgbClr val="FF6600"/>
                </a:solidFill>
                <a:cs typeface="Arial" pitchFamily="34" charset="0"/>
                <a:sym typeface="Wingdings" pitchFamily="2" charset="2"/>
              </a:rPr>
              <a:t>h</a:t>
            </a:r>
            <a:r>
              <a:rPr lang="en-US" sz="2400" b="1" baseline="30000" dirty="0" smtClean="0">
                <a:solidFill>
                  <a:srgbClr val="FF6600"/>
                </a:solidFill>
                <a:latin typeface="Symbol" panose="05050102010706020507" pitchFamily="18" charset="2"/>
                <a:cs typeface="Arial" pitchFamily="34" charset="0"/>
                <a:sym typeface="Wingdings" pitchFamily="2" charset="2"/>
              </a:rPr>
              <a:t>+/-</a:t>
            </a:r>
            <a:r>
              <a:rPr lang="en-US" sz="2400" b="1" dirty="0" smtClean="0">
                <a:solidFill>
                  <a:srgbClr val="FF6600"/>
                </a:solidFill>
                <a:cs typeface="Arial" pitchFamily="34" charset="0"/>
              </a:rPr>
              <a:t> </a:t>
            </a:r>
            <a:endParaRPr lang="en-US" sz="2400" dirty="0">
              <a:solidFill>
                <a:srgbClr val="FF6600"/>
              </a:solidFill>
              <a:cs typeface="Arial" pitchFamily="34" charset="0"/>
            </a:endParaRPr>
          </a:p>
        </p:txBody>
      </p:sp>
      <p:sp>
        <p:nvSpPr>
          <p:cNvPr id="202" name="Line 19"/>
          <p:cNvSpPr>
            <a:spLocks noChangeShapeType="1"/>
          </p:cNvSpPr>
          <p:nvPr/>
        </p:nvSpPr>
        <p:spPr bwMode="auto">
          <a:xfrm flipV="1">
            <a:off x="6125250" y="1148107"/>
            <a:ext cx="285752" cy="0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03" name="Line 19"/>
          <p:cNvSpPr>
            <a:spLocks noChangeShapeType="1"/>
          </p:cNvSpPr>
          <p:nvPr/>
        </p:nvSpPr>
        <p:spPr bwMode="auto">
          <a:xfrm flipV="1">
            <a:off x="6065461" y="972820"/>
            <a:ext cx="0" cy="23368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00" name="Text Box 25"/>
          <p:cNvSpPr txBox="1">
            <a:spLocks noChangeArrowheads="1"/>
          </p:cNvSpPr>
          <p:nvPr/>
        </p:nvSpPr>
        <p:spPr bwMode="auto">
          <a:xfrm>
            <a:off x="769558" y="4744933"/>
            <a:ext cx="575309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note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cs typeface="Arial" pitchFamily="34" charset="0"/>
              </a:rPr>
              <a:t>: </a:t>
            </a:r>
            <a:r>
              <a:rPr lang="en-US" dirty="0" smtClean="0">
                <a:solidFill>
                  <a:srgbClr val="0000FF"/>
                </a:solidFill>
                <a:cs typeface="Arial" pitchFamily="34" charset="0"/>
                <a:sym typeface="Symbol"/>
              </a:rPr>
              <a:t>h</a:t>
            </a:r>
            <a:r>
              <a:rPr lang="en-US" baseline="-25000" dirty="0" smtClean="0">
                <a:solidFill>
                  <a:srgbClr val="0000FF"/>
                </a:solidFill>
                <a:cs typeface="Arial" pitchFamily="34" charset="0"/>
                <a:sym typeface="Symbol"/>
              </a:rPr>
              <a:t>1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also measured using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‘’Two hadron’’  fragmentation function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952854" y="3280139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cs typeface="Arial" pitchFamily="34" charset="0"/>
              </a:rPr>
              <a:t>TMD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7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65" y="883460"/>
            <a:ext cx="6057144" cy="235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3066650" y="2204377"/>
            <a:ext cx="747575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3081255" y="1137401"/>
            <a:ext cx="524950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/>
              <a:t>-</a:t>
            </a:r>
          </a:p>
        </p:txBody>
      </p:sp>
      <p:sp>
        <p:nvSpPr>
          <p:cNvPr id="39" name="TextBox 3"/>
          <p:cNvSpPr txBox="1"/>
          <p:nvPr/>
        </p:nvSpPr>
        <p:spPr>
          <a:xfrm>
            <a:off x="6287303" y="2367134"/>
            <a:ext cx="1403426" cy="391533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2000" b="1" i="1" dirty="0">
                <a:solidFill>
                  <a:srgbClr val="C0C0C0"/>
                </a:solidFill>
                <a:latin typeface="Times New Roman" pitchFamily="18" charset="0"/>
                <a:cs typeface="Times New Roman" pitchFamily="18" charset="0"/>
              </a:rPr>
              <a:t>preliminary</a:t>
            </a:r>
          </a:p>
        </p:txBody>
      </p:sp>
      <p:grpSp>
        <p:nvGrpSpPr>
          <p:cNvPr id="40" name="Group 4"/>
          <p:cNvGrpSpPr/>
          <p:nvPr/>
        </p:nvGrpSpPr>
        <p:grpSpPr>
          <a:xfrm>
            <a:off x="770870" y="2722489"/>
            <a:ext cx="6846173" cy="1960550"/>
            <a:chOff x="1274864" y="4246239"/>
            <a:chExt cx="8108848" cy="3078778"/>
          </a:xfrm>
        </p:grpSpPr>
        <p:grpSp>
          <p:nvGrpSpPr>
            <p:cNvPr id="41" name="Group 1"/>
            <p:cNvGrpSpPr/>
            <p:nvPr/>
          </p:nvGrpSpPr>
          <p:grpSpPr>
            <a:xfrm>
              <a:off x="2144712" y="4246239"/>
              <a:ext cx="7239000" cy="3078778"/>
              <a:chOff x="2144712" y="4246239"/>
              <a:chExt cx="7239000" cy="3078778"/>
            </a:xfrm>
          </p:grpSpPr>
          <p:pic>
            <p:nvPicPr>
              <p:cNvPr id="44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14" b="1109"/>
              <a:stretch/>
            </p:blipFill>
            <p:spPr bwMode="auto">
              <a:xfrm>
                <a:off x="2144712" y="4246239"/>
                <a:ext cx="7239000" cy="30787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5" name="Text Box 8"/>
              <p:cNvSpPr txBox="1">
                <a:spLocks noChangeArrowheads="1"/>
              </p:cNvSpPr>
              <p:nvPr/>
            </p:nvSpPr>
            <p:spPr bwMode="auto">
              <a:xfrm>
                <a:off x="3887724" y="4618037"/>
                <a:ext cx="1152588" cy="6283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it-IT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K</a:t>
                </a:r>
                <a:r>
                  <a:rPr lang="it-IT" sz="2000" b="1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-</a:t>
                </a:r>
              </a:p>
            </p:txBody>
          </p:sp>
          <p:sp>
            <p:nvSpPr>
              <p:cNvPr id="46" name="Text Box 8"/>
              <p:cNvSpPr txBox="1">
                <a:spLocks noChangeArrowheads="1"/>
              </p:cNvSpPr>
              <p:nvPr/>
            </p:nvSpPr>
            <p:spPr bwMode="auto">
              <a:xfrm>
                <a:off x="3829862" y="5913437"/>
                <a:ext cx="1096151" cy="6283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it-IT" sz="2000" b="1" dirty="0">
                    <a:solidFill>
                      <a:srgbClr val="FF0000"/>
                    </a:solidFill>
                  </a:rPr>
                  <a:t>K</a:t>
                </a:r>
                <a:r>
                  <a:rPr lang="it-IT" sz="2000" b="1" baseline="3000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</p:grpSp>
        <p:sp>
          <p:nvSpPr>
            <p:cNvPr id="42" name="Rectangle 3"/>
            <p:cNvSpPr>
              <a:spLocks noChangeArrowheads="1"/>
            </p:cNvSpPr>
            <p:nvPr/>
          </p:nvSpPr>
          <p:spPr bwMode="auto">
            <a:xfrm>
              <a:off x="1274864" y="5109142"/>
              <a:ext cx="1518629" cy="89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chemeClr val="tx1"/>
                  </a:solidFill>
                </a:rPr>
                <a:t>compatible </a:t>
              </a:r>
            </a:p>
            <a:p>
              <a:r>
                <a:rPr lang="en-US" sz="1500" dirty="0">
                  <a:solidFill>
                    <a:schemeClr val="tx1"/>
                  </a:solidFill>
                </a:rPr>
                <a:t>with </a:t>
              </a:r>
              <a:r>
                <a:rPr lang="el-GR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600" baseline="30000" dirty="0">
                  <a:solidFill>
                    <a:schemeClr val="tx1"/>
                  </a:solidFill>
                </a:rPr>
                <a:t>+</a:t>
              </a:r>
              <a:r>
                <a:rPr lang="en-US" sz="1600" dirty="0">
                  <a:solidFill>
                    <a:schemeClr val="tx1"/>
                  </a:solidFill>
                </a:rPr>
                <a:t> / </a:t>
              </a:r>
              <a:r>
                <a:rPr lang="el-GR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600" baseline="30000" dirty="0">
                  <a:solidFill>
                    <a:schemeClr val="tx1"/>
                  </a:solidFill>
                </a:rPr>
                <a:t>-</a:t>
              </a:r>
              <a:endParaRPr lang="en-US" sz="1600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43" name="TextBox 19"/>
            <p:cNvSpPr txBox="1"/>
            <p:nvPr/>
          </p:nvSpPr>
          <p:spPr>
            <a:xfrm>
              <a:off x="7454221" y="5979632"/>
              <a:ext cx="1682587" cy="628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rgbClr val="C0C0C0"/>
                  </a:solidFill>
                  <a:latin typeface="Times New Roman" pitchFamily="18" charset="0"/>
                  <a:cs typeface="Times New Roman" pitchFamily="18" charset="0"/>
                </a:rPr>
                <a:t>preliminary</a:t>
              </a:r>
            </a:p>
          </p:txBody>
        </p:sp>
      </p:grp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824134" y="1739532"/>
            <a:ext cx="1022423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</a:rPr>
              <a:t>~ h</a:t>
            </a:r>
            <a:r>
              <a:rPr lang="en-US" sz="1600" baseline="30000" dirty="0">
                <a:solidFill>
                  <a:schemeClr val="tx1"/>
                </a:solidFill>
              </a:rPr>
              <a:t>+</a:t>
            </a:r>
            <a:r>
              <a:rPr lang="en-US" sz="1500" dirty="0">
                <a:solidFill>
                  <a:schemeClr val="tx1"/>
                </a:solidFill>
              </a:rPr>
              <a:t> / </a:t>
            </a:r>
            <a:r>
              <a:rPr lang="en-US" sz="1600" dirty="0">
                <a:solidFill>
                  <a:schemeClr val="tx1"/>
                </a:solidFill>
              </a:rPr>
              <a:t>h</a:t>
            </a:r>
            <a:r>
              <a:rPr lang="en-US" sz="1600" baseline="300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5478793" y="1162611"/>
            <a:ext cx="3034893" cy="250421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  <a:extLst/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sz="1600" dirty="0">
                <a:solidFill>
                  <a:srgbClr val="FF6600"/>
                </a:solidFill>
              </a:rPr>
              <a:t>combined 2007 – 2010 </a:t>
            </a:r>
            <a:r>
              <a:rPr lang="en-US" sz="1600" dirty="0" smtClean="0">
                <a:solidFill>
                  <a:srgbClr val="FF6600"/>
                </a:solidFill>
              </a:rPr>
              <a:t>results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8643" y="4683039"/>
            <a:ext cx="76450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3333FF"/>
                </a:solidFill>
              </a:rPr>
              <a:t>    Agreement HERMES/COMPASS (not shown)    </a:t>
            </a:r>
            <a:r>
              <a:rPr lang="en-US" sz="1600" b="1" kern="0" dirty="0" smtClean="0">
                <a:solidFill>
                  <a:srgbClr val="FF6600"/>
                </a:solidFill>
                <a:sym typeface="Wingdings" pitchFamily="2" charset="2"/>
              </a:rPr>
              <a:t> </a:t>
            </a:r>
            <a:r>
              <a:rPr lang="en-US" sz="1600" b="1" kern="0" dirty="0" smtClean="0">
                <a:solidFill>
                  <a:srgbClr val="FF6600"/>
                </a:solidFill>
              </a:rPr>
              <a:t>no Q</a:t>
            </a:r>
            <a:r>
              <a:rPr lang="en-US" sz="1600" b="1" kern="0" baseline="30000" dirty="0" smtClean="0">
                <a:solidFill>
                  <a:srgbClr val="FF6600"/>
                </a:solidFill>
              </a:rPr>
              <a:t>2 </a:t>
            </a:r>
            <a:r>
              <a:rPr lang="en-US" sz="1600" b="1" kern="0" dirty="0" smtClean="0">
                <a:solidFill>
                  <a:srgbClr val="FF6600"/>
                </a:solidFill>
              </a:rPr>
              <a:t>dependence seen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kern="0" dirty="0">
                <a:solidFill>
                  <a:srgbClr val="FF6600"/>
                </a:solidFill>
              </a:rPr>
              <a:t> </a:t>
            </a:r>
            <a:r>
              <a:rPr lang="en-US" sz="1600" b="1" kern="0" dirty="0" smtClean="0">
                <a:solidFill>
                  <a:srgbClr val="FF6600"/>
                </a:solidFill>
              </a:rPr>
              <a:t>                                                                                    </a:t>
            </a:r>
            <a:r>
              <a:rPr lang="en-US" sz="1600" kern="0" dirty="0" smtClean="0">
                <a:solidFill>
                  <a:schemeClr val="bg2"/>
                </a:solidFill>
              </a:rPr>
              <a:t>(factor of ~3 inQ</a:t>
            </a:r>
            <a:r>
              <a:rPr lang="en-US" sz="1600" kern="0" baseline="30000" dirty="0" smtClean="0">
                <a:solidFill>
                  <a:schemeClr val="bg2"/>
                </a:solidFill>
              </a:rPr>
              <a:t>2</a:t>
            </a:r>
            <a:r>
              <a:rPr lang="en-US" sz="1600" kern="0" dirty="0" smtClean="0">
                <a:solidFill>
                  <a:schemeClr val="bg2"/>
                </a:solidFill>
              </a:rPr>
              <a:t>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3333FF"/>
                </a:solidFill>
              </a:rPr>
              <a:t>Now also produced in bins of z and 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3686" y="625732"/>
                <a:ext cx="8287913" cy="379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Correlation between outgoing hadron &amp; </a:t>
                </a:r>
                <a:r>
                  <a:rPr lang="en-US" sz="1800" u="sng" dirty="0" smtClean="0">
                    <a:solidFill>
                      <a:srgbClr val="3333FF"/>
                    </a:solidFill>
                    <a:latin typeface="Arial" pitchFamily="34" charset="0"/>
                    <a:cs typeface="Arial" pitchFamily="34" charset="0"/>
                  </a:rPr>
                  <a:t>quark transverse spin</a:t>
                </a:r>
                <a:r>
                  <a:rPr lang="en-US" sz="1800" dirty="0" smtClean="0">
                    <a:solidFill>
                      <a:srgbClr val="3333FF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⟶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h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sub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𝑢</m:t>
                        </m:r>
                      </m:sup>
                    </m:sSubSup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𝑎𝑛𝑑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  <m:sSubSup>
                      <m:sSub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h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sub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sz="1800" u="sng" dirty="0" smtClean="0">
                    <a:solidFill>
                      <a:srgbClr val="3333FF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fr-FR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86" y="625732"/>
                <a:ext cx="8287913" cy="379719"/>
              </a:xfrm>
              <a:prstGeom prst="rect">
                <a:avLst/>
              </a:prstGeom>
              <a:blipFill rotWithShape="1">
                <a:blip r:embed="rId4"/>
                <a:stretch>
                  <a:fillRect l="-588" t="-4839" b="-258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 dirty="0" smtClean="0"/>
              <a:t>Collins </a:t>
            </a:r>
            <a:r>
              <a:rPr lang="en-US" dirty="0" smtClean="0"/>
              <a:t>Asymmetry</a:t>
            </a:r>
            <a:r>
              <a:rPr lang="fr-FR" dirty="0" smtClean="0"/>
              <a:t> on NH</a:t>
            </a:r>
            <a:r>
              <a:rPr lang="fr-FR" baseline="-25000" dirty="0" smtClean="0"/>
              <a:t>3</a:t>
            </a:r>
            <a:r>
              <a:rPr lang="fr-FR" dirty="0" smtClean="0"/>
              <a:t> for </a:t>
            </a:r>
            <a:r>
              <a:rPr lang="fr-FR" dirty="0" smtClean="0">
                <a:latin typeface="Symbol" panose="05050102010706020507" pitchFamily="18" charset="2"/>
              </a:rPr>
              <a:t>p</a:t>
            </a:r>
            <a:r>
              <a:rPr lang="fr-FR" dirty="0" smtClean="0"/>
              <a:t> e 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7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Transversity  from Collins</a:t>
            </a:r>
            <a:endParaRPr lang="fr-FR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99791" y="1093824"/>
            <a:ext cx="829660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Combined analyses of </a:t>
            </a:r>
            <a:r>
              <a:rPr lang="fr-FR" sz="1800" b="1" dirty="0" smtClean="0">
                <a:solidFill>
                  <a:srgbClr val="FF6600"/>
                </a:solidFill>
              </a:rPr>
              <a:t>HERMES, COMPASS </a:t>
            </a:r>
            <a:r>
              <a:rPr lang="fr-FR" sz="1800" dirty="0" smtClean="0">
                <a:solidFill>
                  <a:schemeClr val="tx1"/>
                </a:solidFill>
              </a:rPr>
              <a:t>and </a:t>
            </a:r>
            <a:r>
              <a:rPr lang="fr-FR" sz="1800" b="1" dirty="0" smtClean="0">
                <a:solidFill>
                  <a:srgbClr val="FF6600"/>
                </a:solidFill>
              </a:rPr>
              <a:t>BELLE fragm.fct. </a:t>
            </a:r>
            <a:r>
              <a:rPr lang="fr-FR" sz="1800" dirty="0" smtClean="0">
                <a:solidFill>
                  <a:schemeClr val="tx1"/>
                </a:solidFill>
              </a:rPr>
              <a:t>data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731973" y="4924871"/>
            <a:ext cx="3511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 smtClean="0">
                <a:solidFill>
                  <a:srgbClr val="008000"/>
                </a:solidFill>
              </a:rPr>
              <a:t>Anselmino</a:t>
            </a:r>
            <a:r>
              <a:rPr lang="fr-FR" sz="1600" b="1" i="1" dirty="0" smtClean="0">
                <a:solidFill>
                  <a:srgbClr val="008000"/>
                </a:solidFill>
              </a:rPr>
              <a:t> et al. </a:t>
            </a:r>
            <a:r>
              <a:rPr lang="fr-FR" sz="1600" b="1" i="1" dirty="0" err="1" smtClean="0">
                <a:solidFill>
                  <a:srgbClr val="008000"/>
                </a:solidFill>
              </a:rPr>
              <a:t>arXiv</a:t>
            </a:r>
            <a:r>
              <a:rPr lang="fr-FR" sz="1600" b="1" i="1" dirty="0" smtClean="0">
                <a:solidFill>
                  <a:srgbClr val="008000"/>
                </a:solidFill>
              </a:rPr>
              <a:t>: 1303.3822</a:t>
            </a:r>
            <a:endParaRPr lang="fr-FR" sz="1600" b="1" i="1" dirty="0">
              <a:solidFill>
                <a:srgbClr val="008000"/>
              </a:solidFill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660" y="1588368"/>
            <a:ext cx="4092901" cy="3327092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30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" y="0"/>
            <a:ext cx="914114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2249" y="5007433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[M. </a:t>
            </a:r>
            <a:r>
              <a:rPr lang="en-US" dirty="0" err="1" smtClean="0"/>
              <a:t>Radici</a:t>
            </a:r>
            <a:r>
              <a:rPr lang="en-US" dirty="0" smtClean="0"/>
              <a:t>, IWHSS2013]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622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2h asymmetries on p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05473" y="4305300"/>
                <a:ext cx="4847802" cy="829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𝑈𝑇</m:t>
                          </m:r>
                        </m:sub>
                        <m: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</m:d>
                            </m:e>
                          </m:func>
                        </m:sup>
                      </m:sSubSup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∡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473" y="4305300"/>
                <a:ext cx="4847802" cy="82952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33" y="1104899"/>
            <a:ext cx="7163283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85" y="1257303"/>
            <a:ext cx="5905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62" y="1141477"/>
            <a:ext cx="7106222" cy="30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15" y="1009683"/>
            <a:ext cx="5295900" cy="41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895" y="721227"/>
            <a:ext cx="4868880" cy="473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4635573" y="723900"/>
            <a:ext cx="228600" cy="1416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19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Transversity from 2h p and d results</a:t>
            </a:r>
            <a:endParaRPr lang="en-GB" dirty="0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31" y="1160686"/>
            <a:ext cx="6743700" cy="230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3" y="3445209"/>
            <a:ext cx="5800725" cy="212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253375"/>
            <a:ext cx="1905000" cy="23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377190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use </a:t>
            </a:r>
            <a:r>
              <a:rPr lang="en-US" sz="1600" b="1" dirty="0">
                <a:solidFill>
                  <a:srgbClr val="C00000"/>
                </a:solidFill>
              </a:rPr>
              <a:t>the same coefficients evaluated by A. </a:t>
            </a:r>
            <a:r>
              <a:rPr lang="en-US" sz="1600" b="1" dirty="0" err="1">
                <a:solidFill>
                  <a:srgbClr val="C00000"/>
                </a:solidFill>
              </a:rPr>
              <a:t>Bacchetta</a:t>
            </a:r>
            <a:r>
              <a:rPr lang="en-US" sz="1600" b="1" dirty="0">
                <a:solidFill>
                  <a:srgbClr val="C00000"/>
                </a:solidFill>
              </a:rPr>
              <a:t> et al. from Belle data </a:t>
            </a:r>
            <a:r>
              <a:rPr lang="en-US" sz="1600" dirty="0">
                <a:solidFill>
                  <a:srgbClr val="C00000"/>
                </a:solidFill>
              </a:rPr>
              <a:t>[JHEP1303 (2013)119]</a:t>
            </a:r>
            <a:endParaRPr lang="en-GB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0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72536"/>
            <a:ext cx="3700462" cy="275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Transversity</a:t>
            </a:r>
            <a:r>
              <a:rPr lang="en-US" dirty="0" smtClean="0"/>
              <a:t> extraction (2)</a:t>
            </a:r>
            <a:endParaRPr lang="en-GB" dirty="0"/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217" y="2476500"/>
            <a:ext cx="828675" cy="6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140" y="4914903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Bradamante</a:t>
            </a:r>
            <a:r>
              <a:rPr lang="en-US" sz="1600" dirty="0" smtClean="0">
                <a:solidFill>
                  <a:srgbClr val="FFC000"/>
                </a:solidFill>
              </a:rPr>
              <a:t>, Martin, </a:t>
            </a:r>
            <a:r>
              <a:rPr lang="en-US" sz="1600" dirty="0" err="1" smtClean="0">
                <a:solidFill>
                  <a:srgbClr val="FFC000"/>
                </a:solidFill>
              </a:rPr>
              <a:t>Barone</a:t>
            </a:r>
            <a:endParaRPr lang="en-US" sz="1600" dirty="0" smtClean="0">
              <a:solidFill>
                <a:srgbClr val="FFC000"/>
              </a:solidFill>
            </a:endParaRPr>
          </a:p>
          <a:p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QCD Evolution, Santa Fe</a:t>
            </a:r>
            <a:endParaRPr lang="en-GB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0523" y="1301885"/>
                <a:ext cx="883671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For 2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GB" dirty="0" smtClean="0">
                    <a:solidFill>
                      <a:srgbClr val="C00000"/>
                    </a:solidFill>
                  </a:rPr>
                  <a:t>, 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directly </a:t>
                </a:r>
                <a:r>
                  <a:rPr lang="en-US" b="1" dirty="0">
                    <a:solidFill>
                      <a:srgbClr val="C00000"/>
                    </a:solidFill>
                  </a:rPr>
                  <a:t>use the Belle data </a:t>
                </a:r>
                <a:r>
                  <a:rPr lang="en-US" dirty="0">
                    <a:solidFill>
                      <a:srgbClr val="C00000"/>
                    </a:solidFill>
                  </a:rPr>
                  <a:t>following </a:t>
                </a:r>
                <a:r>
                  <a:rPr lang="en-US" dirty="0" err="1">
                    <a:solidFill>
                      <a:srgbClr val="C00000"/>
                    </a:solidFill>
                  </a:rPr>
                  <a:t>Bacchetta</a:t>
                </a:r>
                <a:r>
                  <a:rPr lang="en-US" dirty="0">
                    <a:solidFill>
                      <a:srgbClr val="C00000"/>
                    </a:solidFill>
                  </a:rPr>
                  <a:t> et al.,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PRL107(2011)012001</a:t>
                </a:r>
              </a:p>
              <a:p>
                <a:endParaRPr lang="en-US" dirty="0" smtClean="0">
                  <a:solidFill>
                    <a:srgbClr val="C00000"/>
                  </a:solidFill>
                </a:endParaRPr>
              </a:p>
              <a:p>
                <a:r>
                  <a:rPr lang="en-US" dirty="0" smtClean="0">
                    <a:solidFill>
                      <a:srgbClr val="C00000"/>
                    </a:solidFill>
                  </a:rPr>
                  <a:t>For Collins, </a:t>
                </a:r>
                <a:r>
                  <a:rPr lang="en-US" b="1" dirty="0" err="1" smtClean="0">
                    <a:solidFill>
                      <a:srgbClr val="C00000"/>
                    </a:solidFill>
                  </a:rPr>
                  <a:t>analysing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 power </a:t>
                </a:r>
                <a:r>
                  <a:rPr lang="en-US" b="1" dirty="0">
                    <a:solidFill>
                      <a:srgbClr val="C00000"/>
                    </a:solidFill>
                  </a:rPr>
                  <a:t>from Belle data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3" y="1301885"/>
                <a:ext cx="8836714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552" t="-3311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2140" y="2225215"/>
                <a:ext cx="1130246" cy="822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  <a:ea typeface="Cambria Math"/>
                  </a:rPr>
                  <a:t>A=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⊥,</m:t>
                                </m:r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𝒇𝒂𝒗</m:t>
                                </m:r>
                              </m:sup>
                            </m:sSubSup>
                          </m:e>
                        </m:d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𝒇𝒂𝒗</m:t>
                                </m:r>
                              </m:sup>
                            </m:sSubSup>
                          </m:e>
                        </m:d>
                      </m:den>
                    </m:f>
                  </m:oMath>
                </a14:m>
                <a:endParaRPr lang="en-GB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0" y="2225215"/>
                <a:ext cx="1130246" cy="822341"/>
              </a:xfrm>
              <a:prstGeom prst="rect">
                <a:avLst/>
              </a:prstGeom>
              <a:blipFill rotWithShape="1">
                <a:blip r:embed="rId5"/>
                <a:stretch>
                  <a:fillRect l="-48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506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9"/>
          <p:cNvSpPr>
            <a:spLocks noChangeArrowheads="1"/>
          </p:cNvSpPr>
          <p:nvPr/>
        </p:nvSpPr>
        <p:spPr bwMode="auto">
          <a:xfrm>
            <a:off x="2636641" y="524851"/>
            <a:ext cx="4492799" cy="12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234724" indent="-234724" defTabSz="914414">
              <a:lnSpc>
                <a:spcPct val="90000"/>
              </a:lnSpc>
            </a:pPr>
            <a:r>
              <a:rPr lang="en-US" sz="1600" b="1" dirty="0" err="1">
                <a:solidFill>
                  <a:srgbClr val="000000"/>
                </a:solidFill>
                <a:cs typeface="Arial" pitchFamily="34" charset="0"/>
              </a:rPr>
              <a:t>CO</a:t>
            </a:r>
            <a:r>
              <a:rPr lang="en-US" sz="1600" dirty="0" err="1">
                <a:solidFill>
                  <a:srgbClr val="000000"/>
                </a:solidFill>
                <a:cs typeface="Arial" pitchFamily="34" charset="0"/>
              </a:rPr>
              <a:t>mmon</a:t>
            </a: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  <a:p>
            <a:pPr marL="234724" indent="-234724" defTabSz="914414">
              <a:lnSpc>
                <a:spcPct val="90000"/>
              </a:lnSpc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      </a:t>
            </a:r>
            <a:r>
              <a:rPr lang="en-US" sz="1600" b="1" dirty="0" err="1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1600" dirty="0" err="1">
                <a:solidFill>
                  <a:srgbClr val="000000"/>
                </a:solidFill>
                <a:cs typeface="Arial" pitchFamily="34" charset="0"/>
              </a:rPr>
              <a:t>uon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 and </a:t>
            </a:r>
          </a:p>
          <a:p>
            <a:pPr marL="234724" indent="-234724" defTabSz="914414">
              <a:lnSpc>
                <a:spcPct val="90000"/>
              </a:lnSpc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             P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roton</a:t>
            </a: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  <a:p>
            <a:pPr marL="234724" indent="-234724" defTabSz="914414">
              <a:lnSpc>
                <a:spcPct val="90000"/>
              </a:lnSpc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                   A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pparatus</a:t>
            </a: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for</a:t>
            </a:r>
          </a:p>
          <a:p>
            <a:pPr marL="234724" indent="-234724" defTabSz="914414">
              <a:lnSpc>
                <a:spcPct val="90000"/>
              </a:lnSpc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                         S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tructure</a:t>
            </a: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and  </a:t>
            </a:r>
          </a:p>
          <a:p>
            <a:pPr marL="234724" indent="-234724" defTabSz="914414">
              <a:lnSpc>
                <a:spcPct val="90000"/>
              </a:lnSpc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                              S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pectroscopy</a:t>
            </a:r>
            <a:endParaRPr lang="it-IT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5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147888"/>
            <a:ext cx="2765425" cy="1036637"/>
          </a:xfrm>
        </p:spPr>
        <p:txBody>
          <a:bodyPr/>
          <a:lstStyle/>
          <a:p>
            <a:pPr eaLnBrk="1" hangingPunct="1"/>
            <a:r>
              <a:rPr lang="it-IT" sz="1600" b="1" dirty="0" err="1">
                <a:solidFill>
                  <a:srgbClr val="000000"/>
                </a:solidFill>
              </a:rPr>
              <a:t>fixed</a:t>
            </a:r>
            <a:r>
              <a:rPr lang="it-IT" sz="1600" b="1" dirty="0">
                <a:solidFill>
                  <a:srgbClr val="000000"/>
                </a:solidFill>
              </a:rPr>
              <a:t> target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en-US" sz="1600" b="1" dirty="0">
                <a:solidFill>
                  <a:srgbClr val="000000"/>
                </a:solidFill>
              </a:rPr>
              <a:t>experiment </a:t>
            </a:r>
          </a:p>
          <a:p>
            <a:pPr eaLnBrk="1" hangingPunct="1"/>
            <a:r>
              <a:rPr lang="en-US" sz="1600" b="1" dirty="0">
                <a:solidFill>
                  <a:srgbClr val="000000"/>
                </a:solidFill>
              </a:rPr>
              <a:t>at the CERN SPS</a:t>
            </a:r>
          </a:p>
        </p:txBody>
      </p:sp>
      <p:sp>
        <p:nvSpPr>
          <p:cNvPr id="20" name="Rectangle 10"/>
          <p:cNvSpPr txBox="1">
            <a:spLocks noChangeArrowheads="1"/>
          </p:cNvSpPr>
          <p:nvPr/>
        </p:nvSpPr>
        <p:spPr bwMode="auto">
          <a:xfrm>
            <a:off x="6300002" y="524851"/>
            <a:ext cx="2599971" cy="127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>
            <a:lvl1pPr marL="258763" indent="-258763" algn="l" defTabSz="1008063" rtl="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563" indent="-187325" algn="l" defTabSz="10080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defRPr sz="2200">
                <a:solidFill>
                  <a:srgbClr val="FF0000"/>
                </a:solidFill>
                <a:latin typeface="+mn-lt"/>
              </a:defRPr>
            </a:lvl2pPr>
            <a:lvl3pPr marL="1193800" indent="-185738" algn="l" defTabSz="1008063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+mn-lt"/>
              </a:defRPr>
            </a:lvl3pPr>
            <a:lvl4pPr marL="1697038" indent="-185738" algn="l" defTabSz="1008063" rtl="0" eaLnBrk="0" fontAlgn="base" hangingPunct="0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4pPr>
            <a:lvl5pPr marL="2201863" indent="-185738" algn="l" defTabSz="1008063" rtl="0" eaLnBrk="0" fontAlgn="base" hangingPunct="0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5pPr>
            <a:lvl6pPr marL="2659063" indent="-185738" algn="l" defTabSz="1008063" rtl="0" fontAlgn="base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6pPr>
            <a:lvl7pPr marL="3116263" indent="-185738" algn="l" defTabSz="1008063" rtl="0" fontAlgn="base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7pPr>
            <a:lvl8pPr marL="3573463" indent="-185738" algn="l" defTabSz="1008063" rtl="0" fontAlgn="base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8pPr>
            <a:lvl9pPr marL="4030663" indent="-185738" algn="l" defTabSz="1008063" rtl="0" fontAlgn="base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</a:pPr>
            <a:r>
              <a:rPr lang="en-US" sz="1600" b="1" kern="0" dirty="0">
                <a:solidFill>
                  <a:srgbClr val="000000"/>
                </a:solidFill>
              </a:rPr>
              <a:t>Collaboration</a:t>
            </a:r>
            <a:br>
              <a:rPr lang="en-US" sz="16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~ 250 physicists </a:t>
            </a:r>
            <a:br>
              <a:rPr lang="en-US" sz="1600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from </a:t>
            </a:r>
            <a:r>
              <a:rPr lang="en-US" sz="1600" kern="0" dirty="0" smtClean="0">
                <a:solidFill>
                  <a:srgbClr val="000000"/>
                </a:solidFill>
              </a:rPr>
              <a:t>24 </a:t>
            </a:r>
            <a:r>
              <a:rPr lang="en-US" sz="1600" kern="0" dirty="0">
                <a:solidFill>
                  <a:srgbClr val="000000"/>
                </a:solidFill>
              </a:rPr>
              <a:t>Institutions </a:t>
            </a:r>
            <a:br>
              <a:rPr lang="en-US" sz="1600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of </a:t>
            </a:r>
            <a:r>
              <a:rPr lang="en-US" sz="1600" kern="0" dirty="0" smtClean="0">
                <a:solidFill>
                  <a:srgbClr val="000000"/>
                </a:solidFill>
              </a:rPr>
              <a:t>13 </a:t>
            </a:r>
            <a:r>
              <a:rPr lang="en-US" sz="1600" kern="0" dirty="0">
                <a:solidFill>
                  <a:srgbClr val="000000"/>
                </a:solidFill>
              </a:rPr>
              <a:t>Countries </a:t>
            </a: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23" y="2064764"/>
            <a:ext cx="5598291" cy="348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3"/>
          <p:cNvSpPr>
            <a:spLocks noGrp="1" noChangeArrowheads="1"/>
          </p:cNvSpPr>
          <p:nvPr/>
        </p:nvSpPr>
        <p:spPr bwMode="auto">
          <a:xfrm>
            <a:off x="309284" y="3375955"/>
            <a:ext cx="2764800" cy="51845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/>
          <a:lstStyle/>
          <a:p>
            <a:pPr defTabSz="154083">
              <a:spcBef>
                <a:spcPts val="726"/>
              </a:spcBef>
              <a:buClr>
                <a:srgbClr val="006600"/>
              </a:buClr>
            </a:pPr>
            <a:r>
              <a:rPr lang="en-US" sz="1600" b="1" dirty="0">
                <a:solidFill>
                  <a:srgbClr val="000099"/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en-US" sz="1600" b="1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data taking: since 2002</a:t>
            </a:r>
            <a:endParaRPr lang="en-US" sz="1600" dirty="0">
              <a:solidFill>
                <a:srgbClr val="006699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2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Interplay between Collins and 2h</a:t>
            </a:r>
            <a:endParaRPr lang="en-GB" dirty="0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50" y="2641476"/>
            <a:ext cx="2607600" cy="22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641476"/>
            <a:ext cx="2609850" cy="22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274" y="2320320"/>
            <a:ext cx="2779181" cy="256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10460"/>
            <a:ext cx="5219700" cy="173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09110" y="625252"/>
            <a:ext cx="2767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common hadron sample for Collins and 2h analysis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928370" y="1148472"/>
                <a:ext cx="2502983" cy="1459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  <m:sub>
                        <m:r>
                          <a:rPr lang="en-US" sz="1400" i="1">
                            <a:solidFill>
                              <a:srgbClr val="FFC00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1400" i="1">
                            <a:solidFill>
                              <a:srgbClr val="FFC000"/>
                            </a:solidFill>
                            <a:latin typeface="Cambria Math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rgbClr val="FFC000"/>
                    </a:solidFill>
                  </a:rPr>
                  <a:t> azimuthal angle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rgbClr val="FFC000"/>
                            </a:solidFill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n-US" sz="1400" i="1">
                        <a:solidFill>
                          <a:srgbClr val="FFC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</m:acc>
                      </m:e>
                      <m:sub>
                        <m:sSup>
                          <m:sSupPr>
                            <m:ctrlPr>
                              <a:rPr lang="en-US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𝑇</m:t>
                            </m:r>
                            <m:r>
                              <a:rPr lang="en-US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, </m:t>
                            </m:r>
                            <m:r>
                              <a:rPr lang="en-US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h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sz="1400" i="1">
                        <a:solidFill>
                          <a:srgbClr val="FFC000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</m:acc>
                      </m:e>
                      <m:sub>
                        <m:sSup>
                          <m:sSupPr>
                            <m:ctrlPr>
                              <a:rPr lang="en-US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𝑇</m:t>
                            </m:r>
                            <m:r>
                              <a:rPr lang="en-US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, </m:t>
                            </m:r>
                            <m:r>
                              <a:rPr lang="en-US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h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endParaRPr lang="en-GB" sz="1400" dirty="0">
                  <a:solidFill>
                    <a:srgbClr val="FFC000"/>
                  </a:solidFill>
                </a:endParaRPr>
              </a:p>
              <a:p>
                <a:endParaRPr lang="en-US" sz="1400" dirty="0">
                  <a:solidFill>
                    <a:srgbClr val="FFC00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rgbClr val="FFC000"/>
                    </a:solidFill>
                  </a:rPr>
                  <a:t> azimuthal angle </a:t>
                </a:r>
                <a:r>
                  <a:rPr lang="en-GB" sz="1400" dirty="0" smtClean="0">
                    <a:solidFill>
                      <a:srgbClr val="FFC000"/>
                    </a:solidFill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rgbClr val="FFC000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C000"/>
                  </a:solidFill>
                </a:endParaRPr>
              </a:p>
              <a:p>
                <a:endParaRPr lang="en-US" sz="1400" dirty="0">
                  <a:solidFill>
                    <a:srgbClr val="FFC000"/>
                  </a:solidFill>
                </a:endParaRPr>
              </a:p>
              <a:p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8370" y="1148472"/>
                <a:ext cx="2502983" cy="1459887"/>
              </a:xfrm>
              <a:prstGeom prst="rect">
                <a:avLst/>
              </a:prstGeom>
              <a:blipFill rotWithShape="1">
                <a:blip r:embed="rId6"/>
                <a:stretch>
                  <a:fillRect t="-4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V="1">
            <a:off x="4788024" y="4729708"/>
            <a:ext cx="239183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" y="5025686"/>
                <a:ext cx="8532849" cy="340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C00000"/>
                    </a:solidFill>
                  </a:rPr>
                  <a:t>Hint to a </a:t>
                </a:r>
                <a:r>
                  <a:rPr lang="en-GB" sz="1600" dirty="0">
                    <a:solidFill>
                      <a:srgbClr val="C00000"/>
                    </a:solidFill>
                  </a:rPr>
                  <a:t>at a common </a:t>
                </a:r>
                <a:r>
                  <a:rPr lang="en-GB" sz="1600" dirty="0" smtClean="0">
                    <a:solidFill>
                      <a:srgbClr val="C00000"/>
                    </a:solidFill>
                  </a:rPr>
                  <a:t>physical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origin </a:t>
                </a:r>
                <a:r>
                  <a:rPr lang="en-US" sz="1600" dirty="0">
                    <a:solidFill>
                      <a:srgbClr val="C00000"/>
                    </a:solidFill>
                  </a:rPr>
                  <a:t>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160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US" sz="1600" dirty="0" smtClean="0">
                    <a:solidFill>
                      <a:srgbClr val="C00000"/>
                    </a:solidFill>
                  </a:rPr>
                  <a:t>and </a:t>
                </a:r>
                <a:r>
                  <a:rPr lang="en-US" sz="1600" dirty="0">
                    <a:solidFill>
                      <a:srgbClr val="C00000"/>
                    </a:solidFill>
                  </a:rPr>
                  <a:t>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160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∢</m:t>
                        </m:r>
                      </m:sup>
                    </m:sSubSup>
                  </m:oMath>
                </a14:m>
                <a:r>
                  <a:rPr lang="en-US" sz="1600" dirty="0" smtClean="0">
                    <a:solidFill>
                      <a:srgbClr val="C00000"/>
                    </a:solidFill>
                  </a:rPr>
                  <a:t>as suggested by different models</a:t>
                </a:r>
                <a:endParaRPr lang="en-GB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025686"/>
                <a:ext cx="8532849" cy="340927"/>
              </a:xfrm>
              <a:prstGeom prst="rect">
                <a:avLst/>
              </a:prstGeom>
              <a:blipFill rotWithShape="1">
                <a:blip r:embed="rId7"/>
                <a:stretch>
                  <a:fillRect l="-357" t="-3571" b="-232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895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natural question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751407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Is there any correlation between the azimuthal angle between the 2 hadrons and the size of the asymmetry?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We went to check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85900"/>
            <a:ext cx="6001588" cy="394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47900"/>
            <a:ext cx="2266319" cy="21198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52755" y="2857500"/>
                <a:ext cx="5501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Δϕ</m:t>
                      </m:r>
                    </m:oMath>
                  </m:oMathPara>
                </a14:m>
                <a:endParaRPr lang="en-GB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55" y="2857500"/>
                <a:ext cx="550151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33400" y="4754635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More news @ SPIN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3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Sivers</a:t>
            </a:r>
            <a:r>
              <a:rPr lang="fr-FR" dirty="0" smtClean="0"/>
              <a:t> </a:t>
            </a:r>
            <a:r>
              <a:rPr lang="fr-FR" dirty="0" err="1" smtClean="0"/>
              <a:t>Asymmetry</a:t>
            </a:r>
            <a:endParaRPr lang="fr-FR" dirty="0"/>
          </a:p>
        </p:txBody>
      </p:sp>
      <p:graphicFrame>
        <p:nvGraphicFramePr>
          <p:cNvPr id="18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410986"/>
              </p:ext>
            </p:extLst>
          </p:nvPr>
        </p:nvGraphicFramePr>
        <p:xfrm>
          <a:off x="2971803" y="1285876"/>
          <a:ext cx="2608263" cy="981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3" name="Equation" r:id="rId3" imgW="1320480" imgH="507960" progId="Equation.DSMT4">
                  <p:embed/>
                </p:oleObj>
              </mc:Choice>
              <mc:Fallback>
                <p:oleObj name="Equation" r:id="rId3" imgW="13204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3" y="1285876"/>
                        <a:ext cx="2608263" cy="98160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" name="Rectangle 191"/>
          <p:cNvSpPr/>
          <p:nvPr/>
        </p:nvSpPr>
        <p:spPr>
          <a:xfrm>
            <a:off x="914402" y="1298749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 LO: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Rectangle 7"/>
          <p:cNvSpPr>
            <a:spLocks noChangeArrowheads="1"/>
          </p:cNvSpPr>
          <p:nvPr/>
        </p:nvSpPr>
        <p:spPr bwMode="auto">
          <a:xfrm>
            <a:off x="838202" y="952500"/>
            <a:ext cx="7790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Sivers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correlates 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ucleon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spin &amp; </a:t>
            </a:r>
            <a:r>
              <a:rPr lang="en-US" sz="18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quark transverse 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momentum </a:t>
            </a:r>
            <a:r>
              <a:rPr lang="en-US" sz="1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u="sng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u="sng" baseline="-25000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/T-ODD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Rectangle 200"/>
              <p:cNvSpPr/>
              <p:nvPr/>
            </p:nvSpPr>
            <p:spPr>
              <a:xfrm>
                <a:off x="6248408" y="1452638"/>
                <a:ext cx="2201451" cy="480966"/>
              </a:xfrm>
              <a:prstGeom prst="rect">
                <a:avLst/>
              </a:prstGeom>
              <a:ln w="19050">
                <a:solidFill>
                  <a:srgbClr val="FF66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𝝁</m:t>
                      </m:r>
                      <m:sSup>
                        <m:sSupPr>
                          <m:ctrlPr>
                            <a:rPr lang="en-GB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𝒑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↑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→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𝝁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𝑿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𝒉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01" name="Rectangle 2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43164"/>
                <a:ext cx="2201451" cy="4932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rgbClr val="FF66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9131579"/>
                  </p:ext>
                </p:extLst>
              </p:nvPr>
            </p:nvGraphicFramePr>
            <p:xfrm>
              <a:off x="1685294" y="2349500"/>
              <a:ext cx="6096000" cy="2985262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914400"/>
                    <a:gridCol w="5181600"/>
                  </a:tblGrid>
                  <a:tr h="3200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The</a:t>
                          </a:r>
                          <a:r>
                            <a:rPr lang="en-US" sz="1600" baseline="0" dirty="0" smtClean="0"/>
                            <a:t> </a:t>
                          </a:r>
                          <a:r>
                            <a:rPr lang="en-US" sz="1600" baseline="0" dirty="0" err="1" smtClean="0"/>
                            <a:t>Sivers</a:t>
                          </a:r>
                          <a:r>
                            <a:rPr lang="en-US" sz="1600" baseline="0" dirty="0" smtClean="0"/>
                            <a:t> PDF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1992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Sivers</a:t>
                          </a:r>
                          <a:r>
                            <a:rPr lang="en-US" sz="1600" baseline="0" dirty="0" smtClean="0"/>
                            <a:t> proposes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1993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J.</a:t>
                          </a:r>
                          <a:r>
                            <a:rPr lang="en-US" sz="1600" baseline="0" dirty="0" smtClean="0"/>
                            <a:t> Collins proofs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for T</a:t>
                          </a:r>
                          <a:r>
                            <a:rPr lang="en-GB" sz="1600" baseline="0" dirty="0" smtClean="0"/>
                            <a:t> invariance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5948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S. Brodsky, Hwang and Schmidt </a:t>
                          </a:r>
                          <a:r>
                            <a:rPr lang="en-US" sz="1600" baseline="0" dirty="0" smtClean="0"/>
                            <a:t>demonstrate that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𝑇𝑞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600" dirty="0" smtClean="0"/>
                            <a:t> may</a:t>
                          </a:r>
                          <a:r>
                            <a:rPr lang="en-GB" sz="1600" baseline="0" dirty="0" smtClean="0"/>
                            <a:t> be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 smtClean="0"/>
                            <a:t> due</a:t>
                          </a:r>
                          <a:r>
                            <a:rPr lang="en-GB" sz="1600" baseline="0" dirty="0" smtClean="0"/>
                            <a:t> to FSI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J. Collins shows</a:t>
                          </a:r>
                          <a:r>
                            <a:rPr lang="en-US" sz="1600" baseline="0" dirty="0" smtClean="0"/>
                            <a:t> that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baseline="0" dirty="0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i="1" baseline="0" dirty="0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 baseline="0" dirty="0" smtClean="0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𝐷𝑌</m:t>
                                  </m:r>
                                </m:sub>
                              </m:sSub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en-US" sz="1600" i="1" baseline="0" dirty="0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i="1" baseline="0" dirty="0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 baseline="0" dirty="0" smtClean="0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𝑆𝐼𝐷𝐼𝑆</m:t>
                                  </m:r>
                                </m:sub>
                              </m:sSub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2004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HERMES </a:t>
                          </a:r>
                          <a:r>
                            <a:rPr lang="en-US" sz="1600" baseline="0" dirty="0" smtClean="0"/>
                            <a:t>on p: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2004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COMPASS on d: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2008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COMPASS </a:t>
                          </a:r>
                          <a:r>
                            <a:rPr lang="en-US" sz="1600" baseline="0" dirty="0" smtClean="0"/>
                            <a:t>on p: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9131579"/>
                  </p:ext>
                </p:extLst>
              </p:nvPr>
            </p:nvGraphicFramePr>
            <p:xfrm>
              <a:off x="1685294" y="2819400"/>
              <a:ext cx="6096000" cy="3414078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914400"/>
                    <a:gridCol w="5181600"/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The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Sivers</a:t>
                          </a:r>
                          <a:r>
                            <a:rPr lang="en-US" baseline="0" dirty="0" smtClean="0"/>
                            <a:t> PDF</a:t>
                          </a:r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108197" r="-941" b="-74262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211667" r="-941" b="-655000"/>
                          </a:stretch>
                        </a:blipFill>
                      </a:tcPr>
                    </a:tc>
                  </a:tr>
                  <a:tr h="6749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168468" r="-941" b="-254054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488525" r="-941" b="-362295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520290" r="-941" b="-220290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629412" r="-941" b="-123529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718841" r="-941" b="-2173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Sivers</a:t>
            </a:r>
            <a:r>
              <a:rPr lang="fr-FR" dirty="0" smtClean="0"/>
              <a:t> </a:t>
            </a:r>
            <a:r>
              <a:rPr lang="fr-FR" dirty="0" err="1" smtClean="0"/>
              <a:t>asymmetry</a:t>
            </a:r>
            <a:r>
              <a:rPr lang="fr-FR" dirty="0" smtClean="0"/>
              <a:t> on NH</a:t>
            </a:r>
            <a:r>
              <a:rPr lang="fr-FR" baseline="-25000" dirty="0" smtClean="0"/>
              <a:t>3</a:t>
            </a:r>
            <a:r>
              <a:rPr lang="fr-FR" dirty="0" smtClean="0"/>
              <a:t> - </a:t>
            </a:r>
            <a:r>
              <a:rPr lang="fr-FR" dirty="0" smtClean="0">
                <a:latin typeface="Symbol" panose="05050102010706020507" pitchFamily="18" charset="2"/>
              </a:rPr>
              <a:t>p</a:t>
            </a:r>
            <a:r>
              <a:rPr lang="fr-FR" dirty="0" smtClean="0"/>
              <a:t>, K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01273" y="796232"/>
            <a:ext cx="7491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Correlation between nucleon spin &amp; </a:t>
            </a:r>
            <a:r>
              <a:rPr lang="en-US" sz="1800" b="1" u="sng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quark transverse momentum </a:t>
            </a:r>
            <a:r>
              <a:rPr lang="en-US" sz="1800" b="1" u="sng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1" u="sng" baseline="-25000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800" b="1" u="sng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b="1" dirty="0">
              <a:solidFill>
                <a:srgbClr val="FF6600"/>
              </a:solidFill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144" y="1157342"/>
            <a:ext cx="5983717" cy="233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118544" y="1574996"/>
            <a:ext cx="747575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185572" y="2535459"/>
            <a:ext cx="524950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28" name="TextBox 13"/>
          <p:cNvSpPr txBox="1"/>
          <p:nvPr/>
        </p:nvSpPr>
        <p:spPr>
          <a:xfrm>
            <a:off x="6687460" y="2618871"/>
            <a:ext cx="1162975" cy="329977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600" b="1" i="1" dirty="0">
                <a:solidFill>
                  <a:srgbClr val="C0C0C0"/>
                </a:solidFill>
                <a:latin typeface="Times New Roman" pitchFamily="18" charset="0"/>
                <a:cs typeface="Times New Roman" pitchFamily="18" charset="0"/>
              </a:rPr>
              <a:t>preliminary</a:t>
            </a:r>
          </a:p>
        </p:txBody>
      </p:sp>
      <p:grpSp>
        <p:nvGrpSpPr>
          <p:cNvPr id="29" name="Group 3"/>
          <p:cNvGrpSpPr/>
          <p:nvPr/>
        </p:nvGrpSpPr>
        <p:grpSpPr>
          <a:xfrm>
            <a:off x="838945" y="2977379"/>
            <a:ext cx="7008917" cy="2123309"/>
            <a:chOff x="427675" y="4113513"/>
            <a:chExt cx="8422637" cy="3017520"/>
          </a:xfrm>
        </p:grpSpPr>
        <p:grpSp>
          <p:nvGrpSpPr>
            <p:cNvPr id="30" name="Group 2"/>
            <p:cNvGrpSpPr/>
            <p:nvPr/>
          </p:nvGrpSpPr>
          <p:grpSpPr>
            <a:xfrm>
              <a:off x="1650999" y="4113513"/>
              <a:ext cx="7199313" cy="3017520"/>
              <a:chOff x="1650999" y="4113513"/>
              <a:chExt cx="7199313" cy="3017520"/>
            </a:xfrm>
          </p:grpSpPr>
          <p:pic>
            <p:nvPicPr>
              <p:cNvPr id="32" name="Picture 5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1" b="2198"/>
              <a:stretch/>
            </p:blipFill>
            <p:spPr bwMode="auto">
              <a:xfrm>
                <a:off x="1650999" y="4113513"/>
                <a:ext cx="7199313" cy="3017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3" name="Text Box 8"/>
              <p:cNvSpPr txBox="1">
                <a:spLocks noChangeArrowheads="1"/>
              </p:cNvSpPr>
              <p:nvPr/>
            </p:nvSpPr>
            <p:spPr bwMode="auto">
              <a:xfrm>
                <a:off x="2986750" y="5622271"/>
                <a:ext cx="1152588" cy="56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it-IT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K</a:t>
                </a:r>
                <a:r>
                  <a:rPr lang="it-IT" sz="2000" b="1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-</a:t>
                </a:r>
              </a:p>
            </p:txBody>
          </p:sp>
          <p:sp>
            <p:nvSpPr>
              <p:cNvPr id="34" name="Text Box 8"/>
              <p:cNvSpPr txBox="1">
                <a:spLocks noChangeArrowheads="1"/>
              </p:cNvSpPr>
              <p:nvPr/>
            </p:nvSpPr>
            <p:spPr bwMode="auto">
              <a:xfrm>
                <a:off x="2912006" y="4313234"/>
                <a:ext cx="1096151" cy="56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it-IT" sz="2000" b="1" dirty="0">
                    <a:solidFill>
                      <a:srgbClr val="FF0000"/>
                    </a:solidFill>
                  </a:rPr>
                  <a:t>K</a:t>
                </a:r>
                <a:r>
                  <a:rPr lang="it-IT" sz="2000" b="1" baseline="3000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35" name="TextBox 14"/>
              <p:cNvSpPr txBox="1"/>
              <p:nvPr/>
            </p:nvSpPr>
            <p:spPr>
              <a:xfrm>
                <a:off x="7357189" y="5957607"/>
                <a:ext cx="1418167" cy="481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1" dirty="0">
                    <a:solidFill>
                      <a:srgbClr val="C0C0C0"/>
                    </a:solidFill>
                    <a:latin typeface="Times New Roman" pitchFamily="18" charset="0"/>
                    <a:cs typeface="Times New Roman" pitchFamily="18" charset="0"/>
                  </a:rPr>
                  <a:t>preliminary</a:t>
                </a:r>
              </a:p>
            </p:txBody>
          </p:sp>
        </p:grpSp>
        <p:sp>
          <p:nvSpPr>
            <p:cNvPr id="31" name="Rectangle 3"/>
            <p:cNvSpPr>
              <a:spLocks noChangeArrowheads="1"/>
            </p:cNvSpPr>
            <p:nvPr/>
          </p:nvSpPr>
          <p:spPr bwMode="auto">
            <a:xfrm>
              <a:off x="427675" y="4638332"/>
              <a:ext cx="1354470" cy="809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</a:rPr>
                <a:t>larger than </a:t>
              </a:r>
            </a:p>
            <a:p>
              <a:r>
                <a:rPr lang="en-US" sz="1500" dirty="0">
                  <a:solidFill>
                    <a:srgbClr val="FF0000"/>
                  </a:solidFill>
                </a:rPr>
                <a:t>   for </a:t>
              </a:r>
              <a:r>
                <a:rPr lang="el-GR" sz="1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600" baseline="30000" dirty="0">
                  <a:solidFill>
                    <a:srgbClr val="FF0000"/>
                  </a:solidFill>
                </a:rPr>
                <a:t>+</a:t>
              </a:r>
              <a:endParaRPr lang="en-US" sz="1600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5612528" y="1432298"/>
            <a:ext cx="3150472" cy="257819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  <a:extLst/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sz="1600" b="1" dirty="0">
                <a:solidFill>
                  <a:srgbClr val="FF6600"/>
                </a:solidFill>
              </a:rPr>
              <a:t>combined 2007 – 2010 </a:t>
            </a:r>
            <a:r>
              <a:rPr lang="en-US" sz="1600" b="1" dirty="0" smtClean="0">
                <a:solidFill>
                  <a:srgbClr val="FF6600"/>
                </a:solidFill>
              </a:rPr>
              <a:t>results</a:t>
            </a:r>
            <a:endParaRPr lang="en-US" sz="1600" b="1" dirty="0">
              <a:solidFill>
                <a:srgbClr val="FF66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38945" y="4991100"/>
            <a:ext cx="8065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3333FF"/>
                </a:solidFill>
                <a:latin typeface="Arial" pitchFamily="34" charset="0"/>
              </a:rPr>
              <a:t>In region of overlap, agreement with HERMES, but smaller strength </a:t>
            </a:r>
          </a:p>
          <a:p>
            <a:pPr marL="285750" lvl="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fr-FR" sz="1600" b="1" dirty="0" err="1" smtClean="0">
                <a:solidFill>
                  <a:srgbClr val="3333FF"/>
                </a:solidFill>
              </a:rPr>
              <a:t>Now</a:t>
            </a:r>
            <a:r>
              <a:rPr lang="fr-FR" sz="1600" b="1" dirty="0" smtClean="0">
                <a:solidFill>
                  <a:srgbClr val="3333FF"/>
                </a:solidFill>
              </a:rPr>
              <a:t> </a:t>
            </a:r>
            <a:r>
              <a:rPr lang="fr-FR" sz="1600" b="1" dirty="0" err="1" smtClean="0">
                <a:solidFill>
                  <a:srgbClr val="3333FF"/>
                </a:solidFill>
              </a:rPr>
              <a:t>also</a:t>
            </a:r>
            <a:r>
              <a:rPr lang="fr-FR" sz="1600" b="1" dirty="0" smtClean="0">
                <a:solidFill>
                  <a:srgbClr val="3333FF"/>
                </a:solidFill>
              </a:rPr>
              <a:t> </a:t>
            </a:r>
            <a:r>
              <a:rPr lang="fr-FR" sz="1600" b="1" dirty="0" err="1" smtClean="0">
                <a:solidFill>
                  <a:srgbClr val="3333FF"/>
                </a:solidFill>
              </a:rPr>
              <a:t>produced</a:t>
            </a:r>
            <a:r>
              <a:rPr lang="fr-FR" sz="1600" b="1" dirty="0" smtClean="0">
                <a:solidFill>
                  <a:srgbClr val="3333FF"/>
                </a:solidFill>
              </a:rPr>
              <a:t> in </a:t>
            </a:r>
            <a:r>
              <a:rPr lang="fr-FR" sz="1600" b="1" dirty="0" err="1" smtClean="0">
                <a:solidFill>
                  <a:srgbClr val="3333FF"/>
                </a:solidFill>
              </a:rPr>
              <a:t>separate</a:t>
            </a:r>
            <a:r>
              <a:rPr lang="fr-FR" sz="1600" b="1" dirty="0" smtClean="0">
                <a:solidFill>
                  <a:srgbClr val="3333FF"/>
                </a:solidFill>
              </a:rPr>
              <a:t> </a:t>
            </a:r>
            <a:r>
              <a:rPr lang="fr-FR" sz="1600" b="1" dirty="0" err="1" smtClean="0">
                <a:solidFill>
                  <a:srgbClr val="3333FF"/>
                </a:solidFill>
              </a:rPr>
              <a:t>bins</a:t>
            </a:r>
            <a:r>
              <a:rPr lang="fr-FR" sz="1600" b="1" dirty="0" smtClean="0">
                <a:solidFill>
                  <a:srgbClr val="3333FF"/>
                </a:solidFill>
              </a:rPr>
              <a:t> of z and y.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943647" y="2117117"/>
            <a:ext cx="1022423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</a:rPr>
              <a:t>~ h</a:t>
            </a:r>
            <a:r>
              <a:rPr lang="en-US" sz="1600" baseline="30000" dirty="0">
                <a:solidFill>
                  <a:schemeClr val="tx1"/>
                </a:solidFill>
              </a:rPr>
              <a:t>+</a:t>
            </a:r>
            <a:r>
              <a:rPr lang="en-US" sz="1500" dirty="0">
                <a:solidFill>
                  <a:schemeClr val="tx1"/>
                </a:solidFill>
              </a:rPr>
              <a:t> / </a:t>
            </a:r>
            <a:r>
              <a:rPr lang="en-US" sz="1600" dirty="0">
                <a:solidFill>
                  <a:schemeClr val="tx1"/>
                </a:solidFill>
              </a:rPr>
              <a:t>h</a:t>
            </a:r>
            <a:r>
              <a:rPr lang="en-US" sz="1600" baseline="30000" dirty="0">
                <a:solidFill>
                  <a:schemeClr val="tx1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55473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Sivers asymmetry on NH3,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/>
                      </a:rPr>
                      <m:t>𝒙</m:t>
                    </m:r>
                    <m:r>
                      <a:rPr lang="en-US" smtClean="0">
                        <a:latin typeface="Cambria Math"/>
                      </a:rPr>
                      <m:t>&gt;</m:t>
                    </m:r>
                    <m:r>
                      <a:rPr lang="en-US" smtClean="0">
                        <a:latin typeface="Cambria Math"/>
                      </a:rPr>
                      <m:t>𝟎</m:t>
                    </m:r>
                    <m:r>
                      <a:rPr lang="en-US" smtClean="0">
                        <a:latin typeface="Cambria Math"/>
                      </a:rPr>
                      <m:t>.</m:t>
                    </m:r>
                    <m:r>
                      <a:rPr lang="en-US" smtClean="0">
                        <a:latin typeface="Cambria Math"/>
                      </a:rPr>
                      <m:t>𝟎𝟑𝟐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296" t="-11765" b="-210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066800" y="1308143"/>
            <a:ext cx="7618413" cy="3774282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" b="2363"/>
          <a:stretch/>
        </p:blipFill>
        <p:spPr bwMode="auto">
          <a:xfrm>
            <a:off x="528393" y="1437847"/>
            <a:ext cx="6981120" cy="387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6200" y="847295"/>
            <a:ext cx="4950719" cy="460848"/>
          </a:xfrm>
          <a:prstGeom prst="rect">
            <a:avLst/>
          </a:prstGeom>
          <a:noFill/>
          <a:ln>
            <a:noFill/>
          </a:ln>
          <a:extLst/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charged </a:t>
            </a:r>
            <a:r>
              <a:rPr lang="en-US" b="1" dirty="0" err="1">
                <a:solidFill>
                  <a:srgbClr val="FF0000"/>
                </a:solidFill>
              </a:rPr>
              <a:t>pions</a:t>
            </a:r>
            <a:r>
              <a:rPr lang="en-US" b="1" dirty="0">
                <a:solidFill>
                  <a:srgbClr val="FF0000"/>
                </a:solidFill>
              </a:rPr>
              <a:t> (and </a:t>
            </a:r>
            <a:r>
              <a:rPr lang="en-US" b="1" dirty="0" err="1">
                <a:solidFill>
                  <a:srgbClr val="FF0000"/>
                </a:solidFill>
              </a:rPr>
              <a:t>kaons</a:t>
            </a:r>
            <a:r>
              <a:rPr lang="en-US" b="1" dirty="0">
                <a:solidFill>
                  <a:srgbClr val="FF0000"/>
                </a:solidFill>
              </a:rPr>
              <a:t>), 2010 data</a:t>
            </a:r>
            <a:endParaRPr lang="en-US" sz="1500" i="1" dirty="0">
              <a:solidFill>
                <a:srgbClr val="FF000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417153" y="826004"/>
            <a:ext cx="4328040" cy="71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006600"/>
                </a:solidFill>
              </a:rPr>
              <a:t>   comparison with HERMES results</a:t>
            </a:r>
            <a:endParaRPr lang="el-GR" b="1" i="1" baseline="-25000" dirty="0">
              <a:solidFill>
                <a:srgbClr val="006600"/>
              </a:solidFill>
              <a:cs typeface="Arial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492" y="2030911"/>
            <a:ext cx="1215210" cy="9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82" y="3603703"/>
            <a:ext cx="1089311" cy="100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56719" y="2801405"/>
                <a:ext cx="5383553" cy="5761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lIns="82945" tIns="41473" rIns="82945" bIns="41473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FF0000"/>
                    </a:solidFill>
                  </a:rPr>
                  <a:t>as </a:t>
                </a:r>
                <a:r>
                  <a:rPr lang="en-US" sz="1600" dirty="0">
                    <a:solidFill>
                      <a:srgbClr val="FF0000"/>
                    </a:solidFill>
                  </a:rPr>
                  <a:t>for h+, smaller values measured by COMPASS;</a:t>
                </a:r>
              </a:p>
              <a:p>
                <a:r>
                  <a:rPr lang="en-US" sz="1600" dirty="0">
                    <a:solidFill>
                      <a:srgbClr val="FF0000"/>
                    </a:solidFill>
                  </a:rPr>
                  <a:t>same indication for K+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719" y="2801405"/>
                <a:ext cx="5383553" cy="576199"/>
              </a:xfrm>
              <a:prstGeom prst="rect">
                <a:avLst/>
              </a:prstGeom>
              <a:blipFill rotWithShape="1">
                <a:blip r:embed="rId6"/>
                <a:stretch>
                  <a:fillRect l="-678" t="-3125" b="-125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395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79512" y="2402637"/>
            <a:ext cx="4392488" cy="11826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40607" y="903894"/>
            <a:ext cx="6495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GB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T-odd character of the Boer-Mulders and </a:t>
            </a:r>
            <a:r>
              <a:rPr lang="en-GB" sz="20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Sivers</a:t>
            </a:r>
            <a:r>
              <a:rPr lang="en-GB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functions </a:t>
            </a:r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640395"/>
              </p:ext>
            </p:extLst>
          </p:nvPr>
        </p:nvGraphicFramePr>
        <p:xfrm>
          <a:off x="1825308" y="4876996"/>
          <a:ext cx="3106737" cy="445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12" name="Equation" r:id="rId3" imgW="1104840" imgH="190440" progId="Equation.3">
                  <p:embed/>
                </p:oleObj>
              </mc:Choice>
              <mc:Fallback>
                <p:oleObj name="Equation" r:id="rId3" imgW="11048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308" y="4876996"/>
                        <a:ext cx="3106737" cy="445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903218"/>
              </p:ext>
            </p:extLst>
          </p:nvPr>
        </p:nvGraphicFramePr>
        <p:xfrm>
          <a:off x="1887220" y="4220830"/>
          <a:ext cx="2963863" cy="447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13" name="Equation" r:id="rId5" imgW="1054080" imgH="190440" progId="Equation.3">
                  <p:embed/>
                </p:oleObj>
              </mc:Choice>
              <mc:Fallback>
                <p:oleObj name="Equation" r:id="rId5" imgW="10540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220" y="4220830"/>
                        <a:ext cx="2963863" cy="4471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1819398" y="4117642"/>
            <a:ext cx="3096345" cy="59531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1819396" y="4832022"/>
            <a:ext cx="3096344" cy="5953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ZoneTexte 23"/>
          <p:cNvSpPr txBox="1"/>
          <p:nvPr/>
        </p:nvSpPr>
        <p:spPr>
          <a:xfrm>
            <a:off x="238114" y="4645166"/>
            <a:ext cx="149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Boer-Mulders</a:t>
            </a:r>
            <a:endParaRPr lang="en-GB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38586" y="4983084"/>
            <a:ext cx="74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Sivers</a:t>
            </a:r>
            <a:endParaRPr lang="en-GB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11560" y="1291035"/>
            <a:ext cx="7488832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itchFamily="34" charset="0"/>
                <a:cs typeface="Calibri" pitchFamily="34" charset="0"/>
              </a:rPr>
              <a:t>In order not vanish by time-reversal invariance T-odd SSA require an interaction phase generated by a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rescattering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of the struck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parton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in the field of the hadron remnant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6891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84" y="2605562"/>
            <a:ext cx="4191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9513" y="2954656"/>
            <a:ext cx="7873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SIDIS</a:t>
            </a:r>
            <a:endParaRPr lang="en-GB" b="1" dirty="0"/>
          </a:p>
        </p:txBody>
      </p:sp>
      <p:pic>
        <p:nvPicPr>
          <p:cNvPr id="206892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02637"/>
            <a:ext cx="4305300" cy="1182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00392" y="2454902"/>
            <a:ext cx="864096" cy="66781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79512" y="2402637"/>
            <a:ext cx="4392488" cy="11826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5148064" y="4117642"/>
            <a:ext cx="1580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00B050"/>
                </a:solidFill>
              </a:rPr>
              <a:t>Time reversal</a:t>
            </a:r>
            <a:endParaRPr lang="en-GB" i="1" dirty="0">
              <a:solidFill>
                <a:srgbClr val="00B05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1" y="3697598"/>
            <a:ext cx="8580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these functions are process dependent, they change sign to provide  the gauge invariance</a:t>
            </a:r>
          </a:p>
          <a:p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of </a:t>
            </a:r>
            <a:r>
              <a:rPr lang="en-GB" dirty="0" smtClean="0"/>
              <a:t>universality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13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093" y="913188"/>
            <a:ext cx="2865907" cy="165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577" y="4590613"/>
            <a:ext cx="7944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</a:rPr>
              <a:t>The phase space of the two processes overlaps at COMPASS</a:t>
            </a:r>
          </a:p>
          <a:p>
            <a:r>
              <a:rPr lang="en-GB" sz="2000" dirty="0" smtClean="0">
                <a:solidFill>
                  <a:srgbClr val="C00000"/>
                </a:solidFill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sym typeface="Wingdings"/>
              </a:rPr>
              <a:t></a:t>
            </a:r>
            <a:r>
              <a:rPr lang="en-GB" sz="2000" dirty="0" smtClean="0">
                <a:solidFill>
                  <a:srgbClr val="C00000"/>
                </a:solidFill>
              </a:rPr>
              <a:t> Consistent extraction of TMD DPFs in the same kinematic region</a:t>
            </a:r>
            <a:endParaRPr lang="en-GB" sz="2000" dirty="0">
              <a:solidFill>
                <a:srgbClr val="C00000"/>
              </a:solidFill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2" y="913188"/>
            <a:ext cx="6296095" cy="367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mtClean="0">
                            <a:latin typeface="Cambria Math"/>
                          </a:rPr>
                          <m:t>𝑸</m:t>
                        </m:r>
                      </m:e>
                      <m:sup>
                        <m:r>
                          <a:rPr lang="en-GB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dirty="0" smtClean="0"/>
                  <a:t> </a:t>
                </a:r>
                <a:r>
                  <a:rPr lang="en-GB" dirty="0"/>
                  <a:t>vs </a:t>
                </a:r>
                <a14:m>
                  <m:oMath xmlns:m="http://schemas.openxmlformats.org/officeDocument/2006/math">
                    <m:r>
                      <a:rPr lang="en-GB" smtClean="0">
                        <a:latin typeface="Cambria Math"/>
                      </a:rPr>
                      <m:t>𝒙</m:t>
                    </m:r>
                  </m:oMath>
                </a14:m>
                <a:r>
                  <a:rPr lang="en-GB" dirty="0"/>
                  <a:t> phase </a:t>
                </a:r>
                <a:r>
                  <a:rPr lang="en-GB" dirty="0" smtClean="0"/>
                  <a:t>space </a:t>
                </a:r>
                <a:r>
                  <a:rPr lang="en-GB" dirty="0"/>
                  <a:t>at COMPASS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4"/>
                <a:stretch>
                  <a:fillRect t="-10084" b="-226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07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631671" y="1744043"/>
            <a:ext cx="524950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/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Collins and </a:t>
                </a:r>
                <a:r>
                  <a:rPr lang="en-US" dirty="0" err="1" smtClean="0"/>
                  <a:t>Sivers</a:t>
                </a:r>
                <a:r>
                  <a:rPr lang="en-US" dirty="0" smtClean="0"/>
                  <a:t> for different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/>
                          </a:rPr>
                          <m:t>𝑄</m:t>
                        </m:r>
                      </m:e>
                      <m:sup>
                        <m:r>
                          <a:rPr lang="en-US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2296" t="-10084" b="-226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74748"/>
            <a:ext cx="3899623" cy="474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55" y="786408"/>
            <a:ext cx="3968921" cy="473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995936" y="4585692"/>
                <a:ext cx="1298752" cy="471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⇔"/>
                          <m:vertJc m:val="bot"/>
                          <m:ctrlPr>
                            <a:rPr lang="en-GB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m:rPr>
                              <m:sty m:val="p"/>
                              <m:brk m:alnAt="2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OMPASS</m:t>
                          </m:r>
                          <m: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DY</m:t>
                          </m:r>
                        </m:e>
                      </m:groupCh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4585692"/>
                <a:ext cx="1298752" cy="4717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03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Mean TMD SSA for the four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/>
                          </a:rPr>
                          <m:t>𝑄</m:t>
                        </m:r>
                      </m:e>
                      <m:sup>
                        <m:r>
                          <a:rPr lang="en-US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6" name="Tit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296" t="-10084" b="-226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57227"/>
            <a:ext cx="6408712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36296" y="3377718"/>
                <a:ext cx="1298752" cy="471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⇐"/>
                          <m:vertJc m:val="bot"/>
                          <m:ctrlPr>
                            <a:rPr lang="en-GB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m:rPr>
                              <m:sty m:val="p"/>
                              <m:brk m:alnAt="2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OMPASS</m:t>
                          </m:r>
                          <m:r>
                            <a:rPr lang="en-US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DY</m:t>
                          </m:r>
                        </m:e>
                      </m:groupCh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6" y="3377718"/>
                <a:ext cx="1298752" cy="4717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3707904" y="3505572"/>
            <a:ext cx="3312368" cy="216024"/>
          </a:xfrm>
          <a:prstGeom prst="rect">
            <a:avLst/>
          </a:prstGeom>
          <a:solidFill>
            <a:schemeClr val="bg1">
              <a:lumMod val="95000"/>
              <a:alpha val="5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15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Sivers</a:t>
            </a:r>
            <a:r>
              <a:rPr lang="en-US" sz="3600" dirty="0"/>
              <a:t> asymmetry </a:t>
            </a:r>
            <a:r>
              <a:rPr lang="en-US" sz="3600" dirty="0" smtClean="0"/>
              <a:t>for Gluons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520" y="1140405"/>
                <a:ext cx="8815940" cy="475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𝑈𝑇</m:t>
                        </m:r>
                      </m:sub>
                      <m:sup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sup>
                    </m:sSubSup>
                    <m:d>
                      <m:d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𝐿𝑂</m:t>
                        </m:r>
                      </m:sub>
                    </m:sSub>
                    <m:sSubSup>
                      <m:sSubSupPr>
                        <m:ctrlPr>
                          <a:rPr lang="en-GB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𝐿𝑂</m:t>
                        </m:r>
                      </m:sub>
                      <m:sup>
                        <m:func>
                          <m:funcPr>
                            <m:ctrlPr>
                              <a:rPr lang="en-US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𝑄𝐶𝐷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𝐶</m:t>
                        </m:r>
                      </m:sub>
                    </m:sSub>
                    <m:sSubSup>
                      <m:sSubSupPr>
                        <m:ctrlPr>
                          <a:rPr lang="en-GB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𝑄𝐶𝐷𝐶</m:t>
                        </m:r>
                      </m:sub>
                      <m:sup>
                        <m:func>
                          <m:funcPr>
                            <m:ctrlPr>
                              <a:rPr lang="en-US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𝑃𝐺𝐹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𝑃𝐺𝐹</m:t>
                        </m:r>
                      </m:sub>
                      <m:sup>
                        <m:func>
                          <m:func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sup>
                    </m:sSubSup>
                    <m:d>
                      <m:d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𝑔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40405"/>
                <a:ext cx="8815940" cy="475708"/>
              </a:xfrm>
              <a:prstGeom prst="rect">
                <a:avLst/>
              </a:prstGeom>
              <a:blipFill rotWithShape="1">
                <a:blip r:embed="rId2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96" y="1703802"/>
            <a:ext cx="4103324" cy="127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9553" y="3156629"/>
                <a:ext cx="7776864" cy="691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Correlation between azimuthal angle of the gluon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 and azimuthal angle of the two hadrons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rgbClr val="C00000"/>
                    </a:solidFill>
                  </a:rPr>
                  <a:t> (assumption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≈</m:t>
                    </m:r>
                    <m:sSub>
                      <m:sSubPr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rgbClr val="C00000"/>
                    </a:solidFill>
                  </a:rPr>
                  <a:t>)</a:t>
                </a:r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3" y="3156629"/>
                <a:ext cx="7776864" cy="691471"/>
              </a:xfrm>
              <a:prstGeom prst="rect">
                <a:avLst/>
              </a:prstGeom>
              <a:blipFill rotWithShape="1">
                <a:blip r:embed="rId4"/>
                <a:stretch>
                  <a:fillRect l="-706" t="-4425" b="-106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9500"/>
            <a:ext cx="2723652" cy="188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20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6" name="Picture 6" descr="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14625"/>
            <a:ext cx="1295400" cy="71966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836084"/>
            <a:ext cx="1308100" cy="6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9" name="Picture 9" descr="f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714625"/>
            <a:ext cx="1271588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0" name="Picture 10" descr="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0626"/>
            <a:ext cx="1258888" cy="76332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1" name="Picture 11" descr="i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2" y="3730626"/>
            <a:ext cx="1260475" cy="70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j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825626"/>
            <a:ext cx="1273175" cy="70776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3" name="Picture 13" descr="p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889125"/>
            <a:ext cx="1287463" cy="6693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p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14626"/>
            <a:ext cx="1277938" cy="7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5" name="Picture 15" descr="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3730625"/>
            <a:ext cx="1304925" cy="72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56" name="Rectangle 16"/>
          <p:cNvSpPr>
            <a:spLocks noChangeArrowheads="1"/>
          </p:cNvSpPr>
          <p:nvPr/>
        </p:nvSpPr>
        <p:spPr bwMode="auto">
          <a:xfrm>
            <a:off x="5475288" y="709084"/>
            <a:ext cx="2051050" cy="1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/>
          <a:p>
            <a:pPr marL="457200" indent="-457200" algn="l">
              <a:lnSpc>
                <a:spcPct val="110000"/>
              </a:lnSpc>
              <a:spcBef>
                <a:spcPct val="20000"/>
              </a:spcBef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	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Bochum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, Bonn (ISKP &amp; PI), Erlangen, Freiburg, 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Mainz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, </a:t>
            </a:r>
            <a:r>
              <a:rPr lang="en-US" sz="1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München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TU</a:t>
            </a:r>
            <a:endParaRPr lang="en-US" sz="12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3857" name="Rectangle 17"/>
          <p:cNvSpPr>
            <a:spLocks noChangeArrowheads="1"/>
          </p:cNvSpPr>
          <p:nvPr/>
        </p:nvSpPr>
        <p:spPr bwMode="auto">
          <a:xfrm>
            <a:off x="5867400" y="2016126"/>
            <a:ext cx="1373188" cy="32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USA (UIUC)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3858" name="Rectangle 18"/>
          <p:cNvSpPr>
            <a:spLocks noChangeArrowheads="1"/>
          </p:cNvSpPr>
          <p:nvPr/>
        </p:nvSpPr>
        <p:spPr bwMode="auto">
          <a:xfrm>
            <a:off x="6019800" y="2841626"/>
            <a:ext cx="1169988" cy="32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Saclay</a:t>
            </a:r>
          </a:p>
        </p:txBody>
      </p:sp>
      <p:sp>
        <p:nvSpPr>
          <p:cNvPr id="163859" name="Rectangle 19"/>
          <p:cNvSpPr>
            <a:spLocks noChangeArrowheads="1"/>
          </p:cNvSpPr>
          <p:nvPr/>
        </p:nvSpPr>
        <p:spPr bwMode="auto">
          <a:xfrm>
            <a:off x="4191000" y="4492626"/>
            <a:ext cx="1125538" cy="32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Tel Aviv</a:t>
            </a:r>
          </a:p>
        </p:txBody>
      </p:sp>
      <p:sp>
        <p:nvSpPr>
          <p:cNvPr id="163860" name="Rectangle 20"/>
          <p:cNvSpPr>
            <a:spLocks noChangeArrowheads="1"/>
          </p:cNvSpPr>
          <p:nvPr/>
        </p:nvSpPr>
        <p:spPr bwMode="auto">
          <a:xfrm>
            <a:off x="1782764" y="3845057"/>
            <a:ext cx="2162175" cy="26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20000"/>
              </a:spcBef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Calcutta (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Matrivian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)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3861" name="Rectangle 21"/>
          <p:cNvSpPr>
            <a:spLocks noChangeArrowheads="1"/>
          </p:cNvSpPr>
          <p:nvPr/>
        </p:nvSpPr>
        <p:spPr bwMode="auto">
          <a:xfrm>
            <a:off x="5715000" y="3730624"/>
            <a:ext cx="1981200" cy="81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marL="457200" indent="-457200" algn="l">
              <a:lnSpc>
                <a:spcPct val="110000"/>
              </a:lnSpc>
              <a:spcBef>
                <a:spcPct val="20000"/>
              </a:spcBef>
            </a:pPr>
            <a:r>
              <a:rPr lang="en-US" sz="1200" b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Torino</a:t>
            </a:r>
          </a:p>
          <a:p>
            <a:pPr marL="457200" indent="-457200" algn="l">
              <a:lnSpc>
                <a:spcPct val="60000"/>
              </a:lnSpc>
              <a:spcBef>
                <a:spcPct val="20000"/>
              </a:spcBef>
            </a:pPr>
            <a:r>
              <a:rPr lang="en-US" sz="1200" b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(University,INFN),</a:t>
            </a:r>
          </a:p>
          <a:p>
            <a:pPr marL="457200" indent="-457200" algn="l">
              <a:lnSpc>
                <a:spcPct val="110000"/>
              </a:lnSpc>
              <a:spcBef>
                <a:spcPct val="20000"/>
              </a:spcBef>
            </a:pPr>
            <a:r>
              <a:rPr lang="en-US" sz="1200" b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Trieste</a:t>
            </a:r>
          </a:p>
          <a:p>
            <a:pPr marL="457200" indent="-457200" algn="l">
              <a:lnSpc>
                <a:spcPct val="50000"/>
              </a:lnSpc>
              <a:spcBef>
                <a:spcPct val="20000"/>
              </a:spcBef>
            </a:pPr>
            <a:r>
              <a:rPr lang="en-US" sz="1200" b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(University,INFN)</a:t>
            </a:r>
          </a:p>
        </p:txBody>
      </p:sp>
      <p:sp>
        <p:nvSpPr>
          <p:cNvPr id="163862" name="Rectangle 22"/>
          <p:cNvSpPr>
            <a:spLocks noChangeArrowheads="1"/>
          </p:cNvSpPr>
          <p:nvPr/>
        </p:nvSpPr>
        <p:spPr bwMode="auto">
          <a:xfrm>
            <a:off x="1828802" y="2079626"/>
            <a:ext cx="1755775" cy="63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/>
          <a:lstStyle/>
          <a:p>
            <a:pPr marL="457200" indent="-457200">
              <a:lnSpc>
                <a:spcPct val="80000"/>
              </a:lnSpc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Warsawa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(NCBJ), 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</a:pP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Warsawa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(TU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)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Warsawa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(U)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3863" name="Rectangle 23"/>
          <p:cNvSpPr>
            <a:spLocks noChangeArrowheads="1"/>
          </p:cNvSpPr>
          <p:nvPr/>
        </p:nvSpPr>
        <p:spPr bwMode="auto">
          <a:xfrm>
            <a:off x="4343402" y="1571626"/>
            <a:ext cx="765175" cy="32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CERN</a:t>
            </a:r>
          </a:p>
        </p:txBody>
      </p:sp>
      <p:sp>
        <p:nvSpPr>
          <p:cNvPr id="163864" name="Rectangle 24"/>
          <p:cNvSpPr>
            <a:spLocks noChangeArrowheads="1"/>
          </p:cNvSpPr>
          <p:nvPr/>
        </p:nvSpPr>
        <p:spPr bwMode="auto">
          <a:xfrm>
            <a:off x="4267200" y="2460626"/>
            <a:ext cx="1049338" cy="32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Yamagata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3865" name="Rectangle 25"/>
          <p:cNvSpPr>
            <a:spLocks noChangeArrowheads="1"/>
          </p:cNvSpPr>
          <p:nvPr/>
        </p:nvSpPr>
        <p:spPr bwMode="auto">
          <a:xfrm>
            <a:off x="1905001" y="2905124"/>
            <a:ext cx="1828801" cy="88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Praha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(CU/CTU)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Liberec (TU) 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Brno (ISI-ASCR)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63866" name="Picture 26" descr="r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836083"/>
            <a:ext cx="1295400" cy="7196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7" name="Rectangle 27"/>
          <p:cNvSpPr>
            <a:spLocks noChangeArrowheads="1"/>
          </p:cNvSpPr>
          <p:nvPr/>
        </p:nvSpPr>
        <p:spPr bwMode="auto">
          <a:xfrm>
            <a:off x="1397000" y="814917"/>
            <a:ext cx="2717800" cy="10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marL="457200" indent="-457200" algn="l">
              <a:lnSpc>
                <a:spcPct val="110000"/>
              </a:lnSpc>
              <a:spcBef>
                <a:spcPct val="20000"/>
              </a:spcBef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	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Дубна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(LPP and LNP),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Москва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(INR, LPI, State University),            .   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Протвино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63868" name="Rectangle 28"/>
          <p:cNvSpPr>
            <a:spLocks noChangeArrowheads="1"/>
          </p:cNvSpPr>
          <p:nvPr/>
        </p:nvSpPr>
        <p:spPr bwMode="auto">
          <a:xfrm>
            <a:off x="4038600" y="3413126"/>
            <a:ext cx="1354138" cy="32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Lisboa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/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Aveiro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63870" name="Picture 30" descr="D:\TeX\Perspective\slices\logocern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09625"/>
            <a:ext cx="1295400" cy="79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3"/>
          <p:cNvSpPr txBox="1">
            <a:spLocks/>
          </p:cNvSpPr>
          <p:nvPr/>
        </p:nvSpPr>
        <p:spPr>
          <a:xfrm>
            <a:off x="948531" y="0"/>
            <a:ext cx="8043069" cy="67235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60418" name="Picture 2" descr="http://www.worldsbiggestlist.com/wp-content/uploads/2011/06/USA-Flag1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38" y="1786097"/>
            <a:ext cx="1295400" cy="66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media.tumblr.com/tumblr_m7rvuhrw0v1qjrq4v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56" y="4728075"/>
            <a:ext cx="1304382" cy="72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20"/>
          <p:cNvSpPr>
            <a:spLocks noChangeArrowheads="1"/>
          </p:cNvSpPr>
          <p:nvPr/>
        </p:nvSpPr>
        <p:spPr bwMode="auto">
          <a:xfrm>
            <a:off x="1782764" y="4980106"/>
            <a:ext cx="2162175" cy="26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20000"/>
              </a:spcBef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Taipei (AS)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COMPASS Collaboration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39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Sivers asymmetry for Gluons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5546" y="4029450"/>
                <a:ext cx="8744273" cy="1418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Based on deuteron COMPASS data, Brodsky and Gardner [</a:t>
                </a:r>
                <a:r>
                  <a:rPr lang="en-GB" sz="1600" dirty="0">
                    <a:solidFill>
                      <a:srgbClr val="C00000"/>
                    </a:solidFill>
                  </a:rPr>
                  <a:t>Phys.Lett.B643:22-28,2006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] foresaw gluon </a:t>
                </a:r>
                <a:r>
                  <a:rPr lang="en-US" sz="1600" dirty="0" err="1" smtClean="0">
                    <a:solidFill>
                      <a:schemeClr val="tx1"/>
                    </a:solidFill>
                  </a:rPr>
                  <a:t>Sivers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</m:sub>
                      <m:sup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p>
                    </m:sSub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=0</m:t>
                    </m:r>
                  </m:oMath>
                </a14:m>
                <a:endParaRPr lang="en-US" sz="1600" b="0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 smtClean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From the analysis of </a:t>
                </a:r>
                <a:r>
                  <a:rPr lang="en-GB" sz="1600" dirty="0" smtClean="0">
                    <a:solidFill>
                      <a:schemeClr val="tx1"/>
                    </a:solidFill>
                  </a:rPr>
                  <a:t>PHENIX data at mid rapidity, </a:t>
                </a:r>
                <a:r>
                  <a:rPr lang="en-GB" sz="1600" dirty="0" err="1" smtClean="0">
                    <a:solidFill>
                      <a:schemeClr val="tx1"/>
                    </a:solidFill>
                  </a:rPr>
                  <a:t>Anselmino</a:t>
                </a:r>
                <a:r>
                  <a:rPr lang="en-GB" sz="1600" dirty="0" smtClean="0">
                    <a:solidFill>
                      <a:schemeClr val="tx1"/>
                    </a:solidFill>
                  </a:rPr>
                  <a:t> et al</a:t>
                </a:r>
                <a:r>
                  <a:rPr lang="en-GB" sz="1600" dirty="0">
                    <a:solidFill>
                      <a:schemeClr val="tx1"/>
                    </a:solidFill>
                  </a:rPr>
                  <a:t>. [</a:t>
                </a:r>
                <a:r>
                  <a:rPr lang="en-GB" sz="1600" dirty="0">
                    <a:solidFill>
                      <a:srgbClr val="C00000"/>
                    </a:solidFill>
                  </a:rPr>
                  <a:t>Phys.Rev.D74:094011,2006 </a:t>
                </a:r>
                <a:r>
                  <a:rPr lang="en-GB" sz="1600" dirty="0" smtClean="0">
                    <a:solidFill>
                      <a:schemeClr val="tx1"/>
                    </a:solidFill>
                  </a:rPr>
                  <a:t>]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 put constrains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GB" sz="1600" dirty="0" smtClean="0">
                    <a:solidFill>
                      <a:schemeClr val="tx1"/>
                    </a:solidFill>
                  </a:rPr>
                  <a:t> at small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46" y="4029450"/>
                <a:ext cx="8744273" cy="1418850"/>
              </a:xfrm>
              <a:prstGeom prst="rect">
                <a:avLst/>
              </a:prstGeom>
              <a:blipFill rotWithShape="1">
                <a:blip r:embed="rId2"/>
                <a:stretch>
                  <a:fillRect l="-279" t="-1288" b="-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5546" y="3215235"/>
                <a:ext cx="4505849" cy="414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6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𝑃𝐺𝐹</m:t>
                          </m:r>
                        </m:sub>
                        <m:sup>
                          <m:func>
                            <m:func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sup>
                      </m:sSubSup>
                      <m:d>
                        <m:dPr>
                          <m:ctrlPr>
                            <a:rPr lang="en-GB" sz="16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6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  <m:r>
                            <a:rPr lang="en-GB" sz="160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≈</m:t>
                          </m:r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0.126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=−0.14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±0.15±0.06</m:t>
                      </m:r>
                    </m:oMath>
                  </m:oMathPara>
                </a14:m>
                <a:endParaRPr lang="en-GB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46" y="3215235"/>
                <a:ext cx="4505849" cy="414857"/>
              </a:xfrm>
              <a:prstGeom prst="rect">
                <a:avLst/>
              </a:prstGeom>
              <a:blipFill rotWithShape="1">
                <a:blip r:embed="rId3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0" y="1234289"/>
            <a:ext cx="461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First extraction of the </a:t>
            </a:r>
            <a:r>
              <a:rPr lang="en-US" dirty="0" err="1" smtClean="0">
                <a:solidFill>
                  <a:srgbClr val="C00000"/>
                </a:solidFill>
              </a:rPr>
              <a:t>Sivers</a:t>
            </a:r>
            <a:r>
              <a:rPr lang="en-US" dirty="0" smtClean="0">
                <a:solidFill>
                  <a:srgbClr val="C00000"/>
                </a:solidFill>
              </a:rPr>
              <a:t> function for gluons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546" y="3631168"/>
            <a:ext cx="5990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Measured asymmetry is small in agreement with expectations</a:t>
            </a:r>
            <a:endParaRPr lang="en-GB" dirty="0">
              <a:solidFill>
                <a:srgbClr val="FF99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3621"/>
            <a:ext cx="5715000" cy="167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5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TSAs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02205" y="1271149"/>
            <a:ext cx="779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</a:rPr>
              <a:t>k</a:t>
            </a:r>
            <a:r>
              <a:rPr lang="fr-FR" sz="1800" baseline="-25000" dirty="0" smtClean="0">
                <a:solidFill>
                  <a:schemeClr val="tx1"/>
                </a:solidFill>
              </a:rPr>
              <a:t>T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effects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smtClean="0">
                <a:solidFill>
                  <a:schemeClr val="tx1"/>
                </a:solidFill>
                <a:sym typeface="Wingdings" pitchFamily="2" charset="2"/>
              </a:rPr>
              <a:t> modulations in SIDIS cross-section</a:t>
            </a:r>
            <a:r>
              <a:rPr lang="fr-FR" sz="1800" dirty="0" smtClean="0">
                <a:solidFill>
                  <a:srgbClr val="3333FF"/>
                </a:solidFill>
                <a:sym typeface="Wingdings" pitchFamily="2" charset="2"/>
              </a:rPr>
              <a:t> </a:t>
            </a:r>
          </a:p>
        </p:txBody>
      </p:sp>
      <p:sp>
        <p:nvSpPr>
          <p:cNvPr id="6" name="Arrondir un rectangle avec un coin diagonal 5"/>
          <p:cNvSpPr/>
          <p:nvPr/>
        </p:nvSpPr>
        <p:spPr bwMode="auto">
          <a:xfrm>
            <a:off x="533401" y="1758046"/>
            <a:ext cx="4916226" cy="667146"/>
          </a:xfrm>
          <a:prstGeom prst="round2Diag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defRPr sz="2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defRPr sz="2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defRPr sz="2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defRPr sz="2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defRPr sz="2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b="1" kern="0" dirty="0" smtClean="0">
                <a:solidFill>
                  <a:srgbClr val="3333FF"/>
                </a:solidFill>
              </a:rPr>
              <a:t> Major progress in TMD measurement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b="1" kern="0" dirty="0" smtClean="0">
                <a:solidFill>
                  <a:srgbClr val="3333FF"/>
                </a:solidFill>
              </a:rPr>
              <a:t> Powerful tool to understand correlations</a:t>
            </a:r>
          </a:p>
          <a:p>
            <a:pPr>
              <a:spcBef>
                <a:spcPts val="0"/>
              </a:spcBef>
            </a:pPr>
            <a:endParaRPr lang="en-US" sz="1800" b="1" kern="0" dirty="0" smtClean="0">
              <a:solidFill>
                <a:srgbClr val="3333FF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 r="35389"/>
          <a:stretch/>
        </p:blipFill>
        <p:spPr bwMode="auto">
          <a:xfrm>
            <a:off x="690304" y="2428388"/>
            <a:ext cx="1260000" cy="47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7917" y="5140269"/>
            <a:ext cx="779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In agreement with HERMES prelim., and with theoretical predictions</a:t>
            </a:r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4" y="2984618"/>
            <a:ext cx="7263526" cy="173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26" y="4701934"/>
            <a:ext cx="5528058" cy="31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983704" y="1542716"/>
            <a:ext cx="2201451" cy="461665"/>
          </a:xfrm>
          <a:prstGeom prst="rect">
            <a:avLst/>
          </a:prstGeom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GB" sz="2400" b="1" i="1" dirty="0" smtClean="0">
                <a:solidFill>
                  <a:srgbClr val="FF66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GB" sz="2400" b="1" i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p</a:t>
            </a:r>
            <a:r>
              <a:rPr lang="en-GB" sz="24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</a:t>
            </a:r>
            <a:r>
              <a:rPr lang="en-GB" sz="2400" b="1" i="1" dirty="0" smtClean="0">
                <a:solidFill>
                  <a:srgbClr val="FF660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m </a:t>
            </a:r>
            <a:r>
              <a:rPr lang="en-GB" sz="2400" b="1" i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 </a:t>
            </a:r>
            <a:r>
              <a:rPr lang="en-GB" sz="24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</a:t>
            </a:r>
            <a:r>
              <a:rPr lang="en-GB" sz="2400" b="1" baseline="300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+/-</a:t>
            </a:r>
            <a:r>
              <a:rPr lang="en-GB" sz="24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sz="2400" dirty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 flipV="1">
            <a:off x="6648448" y="1826287"/>
            <a:ext cx="285752" cy="0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 flipV="1">
            <a:off x="6588659" y="1651000"/>
            <a:ext cx="0" cy="23368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43792" y="2512068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dirty="0" err="1">
                <a:solidFill>
                  <a:srgbClr val="FF0000"/>
                </a:solidFill>
                <a:sym typeface="Wingdings" pitchFamily="2" charset="2"/>
              </a:rPr>
              <a:t>s</a:t>
            </a:r>
            <a:r>
              <a:rPr lang="fr-FR" sz="1800" dirty="0" err="1" smtClean="0">
                <a:solidFill>
                  <a:srgbClr val="FF0000"/>
                </a:solidFill>
                <a:sym typeface="Wingdings" pitchFamily="2" charset="2"/>
              </a:rPr>
              <a:t>hown</a:t>
            </a:r>
            <a:r>
              <a:rPr lang="fr-FR" sz="1800" dirty="0" smtClean="0">
                <a:solidFill>
                  <a:srgbClr val="FF0000"/>
                </a:solidFill>
                <a:sym typeface="Wingdings" pitchFamily="2" charset="2"/>
              </a:rPr>
              <a:t> as </a:t>
            </a:r>
            <a:r>
              <a:rPr lang="fr-FR" sz="1800" dirty="0" err="1" smtClean="0">
                <a:solidFill>
                  <a:srgbClr val="FF0000"/>
                </a:solidFill>
                <a:sym typeface="Wingdings" pitchFamily="2" charset="2"/>
              </a:rPr>
              <a:t>example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6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"/>
            <a:ext cx="4722814" cy="184017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FUTURE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Near COMPASS future is defined: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4294967295"/>
              </p:nvPr>
            </p:nvSpPr>
            <p:spPr>
              <a:xfrm>
                <a:off x="304800" y="1104900"/>
                <a:ext cx="8534400" cy="3873500"/>
              </a:xfrm>
            </p:spPr>
            <p:txBody>
              <a:bodyPr/>
              <a:lstStyle/>
              <a:p>
                <a:pPr marL="457200" indent="-457200" algn="l">
                  <a:buClrTx/>
                  <a:buFont typeface="Wingdings" panose="05000000000000000000" pitchFamily="2" charset="2"/>
                  <a:buChar char="q"/>
                </a:pPr>
                <a:r>
                  <a:rPr lang="en-GB" sz="2400" dirty="0" smtClean="0">
                    <a:solidFill>
                      <a:schemeClr val="tx1"/>
                    </a:solidFill>
                  </a:rPr>
                  <a:t>2014-2015:	Transversely polarized DY to check pseudo-universality </a:t>
                </a:r>
                <a:r>
                  <a:rPr lang="en-GB" sz="2400" dirty="0" smtClean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sz="240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⊥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GB" sz="240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GB" sz="24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GB" sz="24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GB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GB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GB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𝐷𝑌</m:t>
                        </m:r>
                      </m:sub>
                    </m:sSub>
                    <m:r>
                      <a:rPr lang="en-GB" sz="24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≈−</m:t>
                    </m:r>
                    <m:sSub>
                      <m:sSubPr>
                        <m:ctrlPr>
                          <a:rPr lang="en-GB" sz="24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⊥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GB" sz="24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4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GB" sz="24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GB" sz="2400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𝑆𝐼𝐷𝐼𝑆</m:t>
                        </m:r>
                      </m:sub>
                    </m:sSub>
                  </m:oMath>
                </a14:m>
                <a:r>
                  <a:rPr lang="en-GB" sz="2400" dirty="0" smtClean="0">
                    <a:solidFill>
                      <a:srgbClr val="C00000"/>
                    </a:solidFill>
                  </a:rPr>
                  <a:t>)</a:t>
                </a:r>
              </a:p>
              <a:p>
                <a:pPr marL="457200" indent="-457200" algn="l">
                  <a:buClrTx/>
                  <a:buFont typeface="Wingdings" panose="05000000000000000000" pitchFamily="2" charset="2"/>
                  <a:buChar char="q"/>
                </a:pPr>
                <a:r>
                  <a:rPr lang="en-GB" sz="2400" dirty="0" smtClean="0">
                    <a:solidFill>
                      <a:schemeClr val="tx1"/>
                    </a:solidFill>
                  </a:rPr>
                  <a:t>2016-2017: Unpolarised DVCS/HVMP</a:t>
                </a:r>
              </a:p>
              <a:p>
                <a:pPr algn="l">
                  <a:buClrTx/>
                </a:pPr>
                <a:r>
                  <a:rPr lang="en-GB" sz="2400" dirty="0" smtClean="0">
                    <a:solidFill>
                      <a:srgbClr val="C00000"/>
                    </a:solidFill>
                  </a:rPr>
                  <a:t>	(B slope and GPD H)</a:t>
                </a:r>
                <a:r>
                  <a:rPr lang="en-GB" sz="240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algn="l">
                  <a:buClrTx/>
                </a:pPr>
                <a:r>
                  <a:rPr lang="en-GB" sz="2400" dirty="0" smtClean="0">
                    <a:solidFill>
                      <a:schemeClr val="tx1"/>
                    </a:solidFill>
                  </a:rPr>
                  <a:t>	and unpolarised SIDIS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𝐿𝐻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marL="457200" indent="-457200" algn="l">
                  <a:buClrTx/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sz="24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𝑑𝑛</m:t>
                            </m:r>
                          </m:e>
                          <m:sup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h</m:t>
                            </m:r>
                          </m:sup>
                        </m:sSup>
                      </m:num>
                      <m:den>
                        <m:d>
                          <m:dPr>
                            <m:ctrlP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𝑑𝑁</m:t>
                                </m:r>
                              </m:e>
                              <m:sup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</m:sup>
                            </m:sSup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𝑑𝑧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den>
                    </m:f>
                  </m:oMath>
                </a14:m>
                <a:r>
                  <a:rPr lang="en-GB" sz="2400" dirty="0" smtClean="0"/>
                  <a:t> </a:t>
                </a:r>
                <a:r>
                  <a:rPr lang="en-GB" sz="2400" dirty="0" smtClean="0">
                    <a:solidFill>
                      <a:srgbClr val="C00000"/>
                    </a:solidFill>
                  </a:rPr>
                  <a:t>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sz="2400" dirty="0" smtClean="0">
                    <a:solidFill>
                      <a:srgbClr val="C00000"/>
                    </a:solidFill>
                  </a:rPr>
                  <a:t> dependent 	multiplicities,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GB" sz="2400" dirty="0" smtClean="0">
                    <a:solidFill>
                      <a:srgbClr val="C00000"/>
                    </a:solidFill>
                  </a:rPr>
                  <a:t> Boer-Mulders TMD 	PDF</a:t>
                </a:r>
                <a:endParaRPr lang="en-GB" sz="2400" dirty="0">
                  <a:solidFill>
                    <a:srgbClr val="C00000"/>
                  </a:solidFill>
                </a:endParaRPr>
              </a:p>
              <a:p>
                <a:pPr marL="457200" indent="-457200" algn="l">
                  <a:buClrTx/>
                  <a:buFont typeface="Wingdings" panose="05000000000000000000" pitchFamily="2" charset="2"/>
                  <a:buChar char="q"/>
                </a:pPr>
                <a:r>
                  <a:rPr lang="en-GB" sz="2400" dirty="0" smtClean="0">
                    <a:solidFill>
                      <a:schemeClr val="tx1"/>
                    </a:solidFill>
                  </a:rPr>
                  <a:t>2018 to be discussed having in hand the performances in the previous years </a:t>
                </a:r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304800" y="1104900"/>
                <a:ext cx="8534400" cy="3873500"/>
              </a:xfrm>
              <a:blipFill rotWithShape="1">
                <a:blip r:embed="rId2"/>
                <a:stretch>
                  <a:fillRect l="-714" t="-1730" r="-214" b="-29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10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0354" y="1451216"/>
            <a:ext cx="3613785" cy="175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2429553" y="785785"/>
            <a:ext cx="39753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Drell</a:t>
            </a:r>
            <a:r>
              <a:rPr lang="fr-FR" sz="2400" dirty="0" smtClean="0">
                <a:solidFill>
                  <a:srgbClr val="FF0000"/>
                </a:solidFill>
              </a:rPr>
              <a:t> –Yan </a:t>
            </a:r>
            <a:r>
              <a:rPr lang="el-GR" sz="2800" b="1" dirty="0" smtClean="0">
                <a:solidFill>
                  <a:srgbClr val="0000FF"/>
                </a:solidFill>
                <a:cs typeface="Times New Roman"/>
              </a:rPr>
              <a:t>π</a:t>
            </a:r>
            <a:r>
              <a:rPr lang="fr-FR" sz="2800" b="1" baseline="30000" dirty="0" smtClean="0">
                <a:solidFill>
                  <a:srgbClr val="0000FF"/>
                </a:solidFill>
                <a:cs typeface="Times New Roman"/>
              </a:rPr>
              <a:t>- </a:t>
            </a:r>
            <a:r>
              <a:rPr lang="fr-FR" sz="2800" b="1" dirty="0" smtClean="0">
                <a:solidFill>
                  <a:srgbClr val="0000FF"/>
                </a:solidFill>
                <a:cs typeface="Times New Roman"/>
              </a:rPr>
              <a:t>p</a:t>
            </a:r>
            <a:r>
              <a:rPr lang="fr-FR" sz="2800" b="1" baseline="30000" dirty="0" smtClean="0">
                <a:solidFill>
                  <a:srgbClr val="0000FF"/>
                </a:solidFill>
                <a:cs typeface="Times New Roman"/>
                <a:sym typeface="Wingdings 3"/>
              </a:rPr>
              <a:t></a:t>
            </a:r>
            <a:r>
              <a:rPr lang="fr-FR" sz="2800" b="1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fr-FR" sz="2800" b="1" dirty="0" smtClean="0">
                <a:solidFill>
                  <a:srgbClr val="0000FF"/>
                </a:solidFill>
                <a:cs typeface="Times New Roman"/>
                <a:sym typeface="Wingdings" pitchFamily="2" charset="2"/>
              </a:rPr>
              <a:t> </a:t>
            </a:r>
            <a:r>
              <a:rPr lang="fr-FR" sz="2800" b="1" dirty="0" smtClean="0">
                <a:solidFill>
                  <a:srgbClr val="0000FF"/>
                </a:solidFill>
                <a:cs typeface="Times New Roman"/>
                <a:sym typeface="Symbol"/>
              </a:rPr>
              <a:t></a:t>
            </a:r>
            <a:r>
              <a:rPr lang="fr-FR" sz="2800" b="1" baseline="30000" dirty="0" smtClean="0">
                <a:solidFill>
                  <a:srgbClr val="0000FF"/>
                </a:solidFill>
                <a:cs typeface="Times New Roman"/>
                <a:sym typeface="Symbol"/>
              </a:rPr>
              <a:t>+</a:t>
            </a:r>
            <a:r>
              <a:rPr lang="fr-FR" sz="2800" b="1" dirty="0" smtClean="0">
                <a:solidFill>
                  <a:srgbClr val="0000FF"/>
                </a:solidFill>
                <a:cs typeface="Times New Roman"/>
                <a:sym typeface="Symbol"/>
              </a:rPr>
              <a:t></a:t>
            </a:r>
            <a:r>
              <a:rPr lang="fr-FR" sz="2800" b="1" baseline="30000" dirty="0" smtClean="0">
                <a:solidFill>
                  <a:srgbClr val="0000FF"/>
                </a:solidFill>
                <a:cs typeface="Times New Roman"/>
                <a:sym typeface="Symbol"/>
              </a:rPr>
              <a:t>-</a:t>
            </a:r>
            <a:r>
              <a:rPr lang="fr-FR" sz="2800" b="1" dirty="0" smtClean="0">
                <a:solidFill>
                  <a:srgbClr val="0000FF"/>
                </a:solidFill>
                <a:cs typeface="Times New Roman"/>
                <a:sym typeface="Symbol"/>
              </a:rPr>
              <a:t>X</a:t>
            </a:r>
          </a:p>
          <a:p>
            <a:r>
              <a:rPr lang="fr-FR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/>
                <a:sym typeface="Symbol"/>
              </a:rPr>
              <a:t>       </a:t>
            </a:r>
            <a:endParaRPr lang="fr-FR" dirty="0" smtClean="0">
              <a:latin typeface="Comic Sans MS" pitchFamily="66" charset="0"/>
              <a:cs typeface="Times New Roman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6884" y="3511986"/>
            <a:ext cx="7902356" cy="193899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Cross sections:</a:t>
            </a:r>
          </a:p>
          <a:p>
            <a:endParaRPr lang="fr-FR" sz="8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In SIDIS: convolution of a TMD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with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a fragmentation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function</a:t>
            </a:r>
            <a:endParaRPr lang="fr-FR" sz="24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fr-FR" sz="8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In DY: convolution of 2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TMDs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                  ‘’’’</a:t>
            </a:r>
          </a:p>
          <a:p>
            <a:r>
              <a:rPr lang="fr-FR" sz="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	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complementary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information and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universality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test</a:t>
            </a:r>
            <a:endParaRPr lang="fr-FR" sz="2400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948650" y="1297327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-</a:t>
            </a:r>
            <a:endParaRPr lang="fr-FR" b="1" dirty="0"/>
          </a:p>
        </p:txBody>
      </p:sp>
      <p:grpSp>
        <p:nvGrpSpPr>
          <p:cNvPr id="16" name="Groupe 15"/>
          <p:cNvGrpSpPr/>
          <p:nvPr/>
        </p:nvGrpSpPr>
        <p:grpSpPr>
          <a:xfrm>
            <a:off x="4752995" y="4471364"/>
            <a:ext cx="2390775" cy="486369"/>
            <a:chOff x="4752993" y="5702874"/>
            <a:chExt cx="2390775" cy="58364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52993" y="5715016"/>
              <a:ext cx="2390775" cy="5715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sp>
          <p:nvSpPr>
            <p:cNvPr id="18" name="ZoneTexte 17"/>
            <p:cNvSpPr txBox="1"/>
            <p:nvPr/>
          </p:nvSpPr>
          <p:spPr>
            <a:xfrm>
              <a:off x="6782706" y="5702874"/>
              <a:ext cx="237566" cy="443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Comic Sans MS" pitchFamily="66" charset="0"/>
                  <a:cs typeface="Times New Roman" pitchFamily="18" charset="0"/>
                </a:rPr>
                <a:t>‘</a:t>
              </a:r>
              <a:endParaRPr lang="fr-FR" b="1" dirty="0">
                <a:latin typeface="Comic Sans MS" pitchFamily="66" charset="0"/>
                <a:cs typeface="Times New Roman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Polarized Drell-Yan to study TMDs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200400" y="757267"/>
            <a:ext cx="5748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sym typeface="Symbol"/>
              </a:rPr>
              <a:t></a:t>
            </a:r>
            <a:r>
              <a:rPr lang="fr-FR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DY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sym typeface="Symbol"/>
              </a:rPr>
              <a:t>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dominated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by the annihilation of a valence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anti-quark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from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the pion and  a valence quark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from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the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polarised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proton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87134"/>
            <a:ext cx="2390775" cy="4762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235403" y="4229100"/>
            <a:ext cx="4615543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6"/>
                </a:solidFill>
              </a:rPr>
              <a:t>large </a:t>
            </a:r>
            <a:r>
              <a:rPr lang="fr-FR" sz="2000" dirty="0" err="1" smtClean="0">
                <a:solidFill>
                  <a:schemeClr val="accent6"/>
                </a:solidFill>
              </a:rPr>
              <a:t>acceptance</a:t>
            </a:r>
            <a:r>
              <a:rPr lang="fr-FR" sz="2000" dirty="0" smtClean="0">
                <a:solidFill>
                  <a:schemeClr val="accent6"/>
                </a:solidFill>
              </a:rPr>
              <a:t> of COMPASS</a:t>
            </a:r>
          </a:p>
          <a:p>
            <a:r>
              <a:rPr lang="fr-FR" sz="2000" dirty="0" smtClean="0">
                <a:solidFill>
                  <a:schemeClr val="accent6"/>
                </a:solidFill>
              </a:rPr>
              <a:t>in the valence quark </a:t>
            </a:r>
            <a:r>
              <a:rPr lang="fr-FR" sz="2000" dirty="0" err="1" smtClean="0">
                <a:solidFill>
                  <a:schemeClr val="accent6"/>
                </a:solidFill>
              </a:rPr>
              <a:t>region</a:t>
            </a:r>
            <a:r>
              <a:rPr lang="fr-FR" sz="2000" dirty="0" smtClean="0">
                <a:solidFill>
                  <a:schemeClr val="accent6"/>
                </a:solidFill>
              </a:rPr>
              <a:t> for </a:t>
            </a:r>
            <a:r>
              <a:rPr lang="fr-FR" sz="2000" dirty="0" smtClean="0">
                <a:solidFill>
                  <a:schemeClr val="accent6"/>
                </a:solidFill>
                <a:cs typeface="Times New Roman"/>
              </a:rPr>
              <a:t>p and </a:t>
            </a:r>
            <a:r>
              <a:rPr lang="el-GR" sz="2000" dirty="0" smtClean="0">
                <a:solidFill>
                  <a:schemeClr val="accent6"/>
                </a:solidFill>
                <a:cs typeface="Times New Roman"/>
              </a:rPr>
              <a:t>π</a:t>
            </a:r>
            <a:r>
              <a:rPr lang="fr-FR" sz="2000" dirty="0" smtClean="0">
                <a:solidFill>
                  <a:schemeClr val="accent6"/>
                </a:solidFill>
                <a:cs typeface="Times New Roman"/>
              </a:rPr>
              <a:t> </a:t>
            </a:r>
            <a:endParaRPr lang="fr-FR" sz="2000" dirty="0" smtClean="0">
              <a:solidFill>
                <a:schemeClr val="accent6"/>
              </a:solidFill>
            </a:endParaRPr>
          </a:p>
          <a:p>
            <a:r>
              <a:rPr lang="fr-FR" sz="2000" dirty="0" err="1" smtClean="0">
                <a:solidFill>
                  <a:schemeClr val="accent6"/>
                </a:solidFill>
              </a:rPr>
              <a:t>where</a:t>
            </a:r>
            <a:r>
              <a:rPr lang="fr-FR" sz="2000" dirty="0" smtClean="0">
                <a:solidFill>
                  <a:schemeClr val="accent6"/>
                </a:solidFill>
              </a:rPr>
              <a:t> SSA are </a:t>
            </a:r>
            <a:r>
              <a:rPr lang="fr-FR" sz="2000" dirty="0" err="1" smtClean="0">
                <a:solidFill>
                  <a:schemeClr val="accent6"/>
                </a:solidFill>
              </a:rPr>
              <a:t>expected</a:t>
            </a:r>
            <a:r>
              <a:rPr lang="fr-FR" sz="2000" dirty="0" smtClean="0">
                <a:solidFill>
                  <a:schemeClr val="accent6"/>
                </a:solidFill>
              </a:rPr>
              <a:t> to </a:t>
            </a:r>
            <a:r>
              <a:rPr lang="fr-FR" sz="2000" dirty="0" err="1" smtClean="0">
                <a:solidFill>
                  <a:schemeClr val="accent6"/>
                </a:solidFill>
              </a:rPr>
              <a:t>be</a:t>
            </a:r>
            <a:r>
              <a:rPr lang="fr-FR" sz="2000" dirty="0" smtClean="0">
                <a:solidFill>
                  <a:schemeClr val="accent6"/>
                </a:solidFill>
              </a:rPr>
              <a:t> larger</a:t>
            </a:r>
            <a:endParaRPr lang="fr-FR" sz="2000" dirty="0">
              <a:solidFill>
                <a:schemeClr val="accent6"/>
              </a:solidFill>
            </a:endParaRPr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4" y="1853407"/>
            <a:ext cx="4772025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5158124" y="1792113"/>
                <a:ext cx="3918380" cy="2633863"/>
              </a:xfrm>
              <a:prstGeom prst="rect">
                <a:avLst/>
              </a:prstGeom>
              <a:noFill/>
              <a:ln w="31750" cmpd="sng">
                <a:solidFill>
                  <a:schemeClr val="accent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i="1" dirty="0" smtClean="0">
                    <a:solidFill>
                      <a:schemeClr val="accent6"/>
                    </a:solidFill>
                  </a:rPr>
                  <a:t>Othe DY </a:t>
                </a:r>
                <a:r>
                  <a:rPr lang="fr-FR" i="1" dirty="0" err="1" smtClean="0">
                    <a:solidFill>
                      <a:schemeClr val="accent6"/>
                    </a:solidFill>
                  </a:rPr>
                  <a:t>experiments</a:t>
                </a:r>
                <a:r>
                  <a:rPr lang="fr-FR" i="1" dirty="0" smtClean="0">
                    <a:solidFill>
                      <a:schemeClr val="accent6"/>
                    </a:solidFill>
                  </a:rPr>
                  <a:t> at</a:t>
                </a:r>
              </a:p>
              <a:p>
                <a:endParaRPr lang="fr-FR" sz="800" i="1" dirty="0" smtClean="0">
                  <a:solidFill>
                    <a:schemeClr val="accent6"/>
                  </a:solidFill>
                </a:endParaRPr>
              </a:p>
              <a:p>
                <a:r>
                  <a:rPr lang="fr-FR" dirty="0" smtClean="0">
                    <a:solidFill>
                      <a:schemeClr val="accent6"/>
                    </a:solidFill>
                  </a:rPr>
                  <a:t>RHIC (STAR, PHENIX) </a:t>
                </a:r>
                <a:r>
                  <a:rPr lang="fr-FR" dirty="0" err="1" smtClean="0">
                    <a:solidFill>
                      <a:schemeClr val="accent6"/>
                    </a:solidFill>
                  </a:rPr>
                  <a:t>collider</a:t>
                </a:r>
                <a:r>
                  <a:rPr lang="fr-FR" dirty="0" smtClean="0">
                    <a:solidFill>
                      <a:schemeClr val="accent6"/>
                    </a:solidFill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fr-FR" i="1" smtClean="0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</a:rPr>
                          <m:t>↑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/>
                      </a:rPr>
                      <m:t>𝑝</m:t>
                    </m:r>
                  </m:oMath>
                </a14:m>
                <a:r>
                  <a:rPr lang="fr-FR" dirty="0" smtClean="0">
                    <a:solidFill>
                      <a:schemeClr val="accent6"/>
                    </a:solidFill>
                  </a:rPr>
                  <a:t>)</a:t>
                </a:r>
              </a:p>
              <a:p>
                <a:endParaRPr lang="fr-FR" sz="800" dirty="0" smtClean="0">
                  <a:solidFill>
                    <a:schemeClr val="accent6"/>
                  </a:solidFill>
                </a:endParaRPr>
              </a:p>
              <a:p>
                <a:r>
                  <a:rPr lang="fr-FR" dirty="0" err="1" smtClean="0">
                    <a:solidFill>
                      <a:schemeClr val="accent6"/>
                    </a:solidFill>
                  </a:rPr>
                  <a:t>Fermilab</a:t>
                </a:r>
                <a:r>
                  <a:rPr lang="fr-FR" dirty="0" smtClean="0">
                    <a:solidFill>
                      <a:schemeClr val="accent6"/>
                    </a:solidFill>
                  </a:rPr>
                  <a:t> </a:t>
                </a:r>
                <a:r>
                  <a:rPr lang="fr-FR" dirty="0" err="1" smtClean="0">
                    <a:solidFill>
                      <a:schemeClr val="accent6"/>
                    </a:solidFill>
                  </a:rPr>
                  <a:t>fixed</a:t>
                </a:r>
                <a:r>
                  <a:rPr lang="fr-FR" dirty="0" smtClean="0">
                    <a:solidFill>
                      <a:schemeClr val="accent6"/>
                    </a:solidFill>
                  </a:rPr>
                  <a:t> </a:t>
                </a:r>
                <a:r>
                  <a:rPr lang="fr-FR" dirty="0" err="1" smtClean="0">
                    <a:solidFill>
                      <a:schemeClr val="accent6"/>
                    </a:solidFill>
                  </a:rPr>
                  <a:t>target</a:t>
                </a:r>
                <a:r>
                  <a:rPr lang="fr-FR" dirty="0" smtClean="0">
                    <a:solidFill>
                      <a:schemeClr val="accent6"/>
                    </a:solidFill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fr-FR" i="1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</a:rPr>
                          <m:t>↑</m:t>
                        </m:r>
                        <m:r>
                          <a:rPr lang="fr-FR" i="1" smtClean="0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</a:rPr>
                          <m:t>→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/>
                      </a:rPr>
                      <m:t>𝐻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/>
                      </a:rPr>
                      <m:t>, 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/>
                      </a:rPr>
                      <m:t>𝑝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𝐻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</a:rPr>
                          <m:t>↑→</m:t>
                        </m:r>
                      </m:sup>
                    </m:sSup>
                  </m:oMath>
                </a14:m>
                <a:r>
                  <a:rPr lang="fr-FR" dirty="0" smtClean="0">
                    <a:solidFill>
                      <a:schemeClr val="accent6"/>
                    </a:solidFill>
                  </a:rPr>
                  <a:t>)</a:t>
                </a:r>
              </a:p>
              <a:p>
                <a:endParaRPr lang="fr-FR" dirty="0">
                  <a:solidFill>
                    <a:schemeClr val="accent6"/>
                  </a:solidFill>
                </a:endParaRPr>
              </a:p>
              <a:p>
                <a:r>
                  <a:rPr lang="fr-FR" dirty="0" smtClean="0">
                    <a:solidFill>
                      <a:schemeClr val="accent6"/>
                    </a:solidFill>
                  </a:rPr>
                  <a:t>J-PARC </a:t>
                </a:r>
                <a:r>
                  <a:rPr lang="fr-FR" dirty="0" err="1" smtClean="0">
                    <a:solidFill>
                      <a:schemeClr val="accent6"/>
                    </a:solidFill>
                  </a:rPr>
                  <a:t>fixed</a:t>
                </a:r>
                <a:r>
                  <a:rPr lang="fr-FR" dirty="0" smtClean="0">
                    <a:solidFill>
                      <a:schemeClr val="accent6"/>
                    </a:solidFill>
                  </a:rPr>
                  <a:t> </a:t>
                </a:r>
                <a:r>
                  <a:rPr lang="fr-FR" dirty="0" err="1" smtClean="0">
                    <a:solidFill>
                      <a:schemeClr val="accent6"/>
                    </a:solidFill>
                  </a:rPr>
                  <a:t>target</a:t>
                </a:r>
                <a:r>
                  <a:rPr lang="fr-FR" dirty="0" smtClean="0">
                    <a:solidFill>
                      <a:schemeClr val="accent6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/>
                        </a:solidFill>
                        <a:latin typeface="Cambria Math"/>
                      </a:rPr>
                      <m:t>𝑝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</a:rPr>
                          <m:t>↑</m:t>
                        </m:r>
                      </m:sup>
                    </m:sSup>
                    <m:r>
                      <a:rPr lang="en-US" i="1">
                        <a:solidFill>
                          <a:schemeClr val="accent6"/>
                        </a:solidFill>
                        <a:latin typeface="Cambria Math"/>
                      </a:rPr>
                      <m:t>,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/>
                      </a:rPr>
                      <m:t> </m:t>
                    </m:r>
                    <m:r>
                      <a:rPr lang="en-US" i="1" smtClean="0">
                        <a:solidFill>
                          <a:schemeClr val="accent6"/>
                        </a:solidFill>
                        <a:latin typeface="Cambria Math"/>
                        <a:ea typeface="Cambria Math"/>
                      </a:rPr>
                      <m:t>𝜋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</a:rPr>
                          <m:t>↑</m:t>
                        </m:r>
                      </m:sup>
                    </m:sSup>
                    <m:r>
                      <a:rPr lang="en-US" i="1">
                        <a:solidFill>
                          <a:schemeClr val="accent6"/>
                        </a:solidFill>
                        <a:latin typeface="Cambria Math"/>
                      </a:rPr>
                      <m:t>,</m:t>
                    </m:r>
                    <m:r>
                      <a:rPr lang="en-US" i="1">
                        <a:solidFill>
                          <a:schemeClr val="accent6"/>
                        </a:solidFill>
                        <a:latin typeface="Cambria Math"/>
                      </a:rPr>
                      <m:t>𝑝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</a:rPr>
                          <m:t>↑</m:t>
                        </m:r>
                      </m:sup>
                    </m:sSup>
                  </m:oMath>
                </a14:m>
                <a:r>
                  <a:rPr lang="fr-FR" dirty="0" smtClean="0">
                    <a:solidFill>
                      <a:schemeClr val="accent6"/>
                    </a:solidFill>
                  </a:rPr>
                  <a:t>)</a:t>
                </a:r>
              </a:p>
              <a:p>
                <a:endParaRPr lang="fr-FR" sz="800" dirty="0" smtClean="0">
                  <a:solidFill>
                    <a:schemeClr val="accent6"/>
                  </a:solidFill>
                </a:endParaRPr>
              </a:p>
              <a:p>
                <a:r>
                  <a:rPr lang="fr-FR" dirty="0" smtClean="0">
                    <a:solidFill>
                      <a:schemeClr val="accent6"/>
                    </a:solidFill>
                  </a:rPr>
                  <a:t>FAIR (PAX) </a:t>
                </a:r>
                <a:r>
                  <a:rPr lang="fr-FR" dirty="0" err="1" smtClean="0">
                    <a:solidFill>
                      <a:schemeClr val="accent6"/>
                    </a:solidFill>
                  </a:rPr>
                  <a:t>collider</a:t>
                </a:r>
                <a:r>
                  <a:rPr lang="fr-FR" dirty="0" smtClean="0">
                    <a:solidFill>
                      <a:schemeClr val="accent6"/>
                    </a:solidFill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fr-FR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fr-FR" i="1" smtClean="0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</a:rPr>
                          <m:t>↑</m:t>
                        </m:r>
                      </m:sup>
                    </m:sSup>
                  </m:oMath>
                </a14:m>
                <a:r>
                  <a:rPr lang="fr-FR" dirty="0" smtClean="0">
                    <a:solidFill>
                      <a:schemeClr val="accent6"/>
                    </a:solidFill>
                  </a:rPr>
                  <a:t>)</a:t>
                </a:r>
              </a:p>
              <a:p>
                <a:endParaRPr lang="fr-FR" sz="800" dirty="0" smtClean="0">
                  <a:solidFill>
                    <a:schemeClr val="accent6"/>
                  </a:solidFill>
                </a:endParaRPr>
              </a:p>
              <a:p>
                <a:r>
                  <a:rPr lang="fr-FR" dirty="0" smtClean="0">
                    <a:solidFill>
                      <a:schemeClr val="accent6"/>
                    </a:solidFill>
                  </a:rPr>
                  <a:t>NICA </a:t>
                </a:r>
                <a:r>
                  <a:rPr lang="fr-FR" dirty="0" err="1" smtClean="0">
                    <a:solidFill>
                      <a:schemeClr val="accent6"/>
                    </a:solidFill>
                  </a:rPr>
                  <a:t>collider</a:t>
                </a:r>
                <a:r>
                  <a:rPr lang="fr-FR" dirty="0" smtClean="0">
                    <a:solidFill>
                      <a:schemeClr val="accent6"/>
                    </a:solidFill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</a:rPr>
                          <m:t>↑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</a:rPr>
                          <m:t>↑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/>
                        <a:ea typeface="Cambria Math"/>
                      </a:rPr>
                      <m:t>,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</a:rPr>
                          <m:t>↑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</a:rPr>
                          <m:t>↑</m:t>
                        </m:r>
                      </m:sup>
                    </m:sSup>
                  </m:oMath>
                </a14:m>
                <a:r>
                  <a:rPr lang="fr-FR" dirty="0" smtClean="0">
                    <a:solidFill>
                      <a:schemeClr val="accent6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124" y="1792113"/>
                <a:ext cx="3918380" cy="2633863"/>
              </a:xfrm>
              <a:prstGeom prst="rect">
                <a:avLst/>
              </a:prstGeom>
              <a:blipFill rotWithShape="1">
                <a:blip r:embed="rId4"/>
                <a:stretch>
                  <a:fillRect l="-926" t="-686" b="-686"/>
                </a:stretch>
              </a:blipFill>
              <a:ln w="31750" cmpd="sng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Pros of DY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/>
                          </a:rPr>
                          <m:t>𝝅</m:t>
                        </m:r>
                      </m:e>
                      <m:sup>
                        <m:r>
                          <a:rPr lang="en-US" smtClean="0">
                            <a:latin typeface="Cambria Math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/>
                          </a:rPr>
                          <m:t>𝒑</m:t>
                        </m:r>
                      </m:e>
                      <m:sup>
                        <m:r>
                          <a:rPr lang="en-US" smtClean="0">
                            <a:latin typeface="Cambria Math"/>
                          </a:rPr>
                          <m:t>↑</m:t>
                        </m:r>
                      </m:sup>
                    </m:sSup>
                  </m:oMath>
                </a14:m>
                <a:r>
                  <a:rPr lang="en-US" dirty="0" smtClean="0"/>
                  <a:t> at COMPASS? 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5"/>
                <a:stretch>
                  <a:fillRect l="-2296" t="-10084" b="-226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376" y="723900"/>
            <a:ext cx="63189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90" y="2857500"/>
            <a:ext cx="4523513" cy="25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25017"/>
            <a:ext cx="4165319" cy="258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COMPASS DY Setup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7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1676399" y="4928175"/>
            <a:ext cx="55093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140 </a:t>
            </a:r>
            <a:r>
              <a:rPr lang="fr-FR" sz="32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days</a:t>
            </a:r>
            <a:r>
              <a:rPr lang="fr-FR" sz="32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Drell-Yan at COMPASS</a:t>
            </a:r>
            <a:endParaRPr lang="fr-FR" sz="32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26" y="800100"/>
            <a:ext cx="6101137" cy="418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projection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71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95" descr="E:\florian\Documents\Arbeit\Presentations and Posters\Vorlagen\specCu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4" r="62661" b="8468"/>
          <a:stretch/>
        </p:blipFill>
        <p:spPr bwMode="auto">
          <a:xfrm>
            <a:off x="770998" y="808869"/>
            <a:ext cx="8265498" cy="490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ürfel 38"/>
          <p:cNvSpPr/>
          <p:nvPr/>
        </p:nvSpPr>
        <p:spPr bwMode="auto">
          <a:xfrm>
            <a:off x="1907706" y="3337553"/>
            <a:ext cx="2385265" cy="1575176"/>
          </a:xfrm>
          <a:prstGeom prst="cube">
            <a:avLst>
              <a:gd name="adj" fmla="val 10802"/>
            </a:avLst>
          </a:prstGeom>
          <a:gradFill>
            <a:gsLst>
              <a:gs pos="98000">
                <a:srgbClr val="00B0F0">
                  <a:lumMod val="97000"/>
                </a:srgbClr>
              </a:gs>
              <a:gs pos="14000">
                <a:srgbClr val="0070C0">
                  <a:lumMod val="82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1080000" lon="270000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pic>
        <p:nvPicPr>
          <p:cNvPr id="3" name="Grafik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95" y="3517574"/>
            <a:ext cx="2790311" cy="1952013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V="1">
            <a:off x="1187624" y="1357333"/>
            <a:ext cx="2808312" cy="180020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1259632" y="1537353"/>
            <a:ext cx="2016224" cy="240027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1259632" y="1537353"/>
            <a:ext cx="288032" cy="240027"/>
          </a:xfrm>
          <a:prstGeom prst="straightConnector1">
            <a:avLst/>
          </a:prstGeom>
          <a:ln w="38100">
            <a:solidFill>
              <a:srgbClr val="CC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251520" y="1537353"/>
            <a:ext cx="936104" cy="0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107504" y="1957401"/>
            <a:ext cx="31636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New </a:t>
            </a:r>
            <a:r>
              <a:rPr lang="fr-F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equipements</a:t>
            </a: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2.5m LH2 </a:t>
            </a:r>
            <a:r>
              <a:rPr lang="fr-F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target</a:t>
            </a:r>
            <a:endParaRPr lang="fr-F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4m </a:t>
            </a:r>
            <a:r>
              <a:rPr lang="fr-F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ToF</a:t>
            </a:r>
            <a:r>
              <a: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Barrel CAMERA</a:t>
            </a:r>
          </a:p>
          <a:p>
            <a:pPr>
              <a:buFont typeface="Wingdings" pitchFamily="2" charset="2"/>
              <a:buChar char="Ø"/>
            </a:pPr>
            <a:r>
              <a: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ECAL0 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 rot="763405">
            <a:off x="2999860" y="3510846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C000"/>
                </a:solidFill>
              </a:rPr>
              <a:t>ECAL0 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926091" y="3817607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C000"/>
                </a:solidFill>
              </a:rPr>
              <a:t>CAMERA</a:t>
            </a:r>
            <a:endParaRPr lang="fr-FR" sz="2000" b="1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9"/>
              <p:cNvSpPr txBox="1">
                <a:spLocks noChangeArrowheads="1"/>
              </p:cNvSpPr>
              <p:nvPr/>
            </p:nvSpPr>
            <p:spPr bwMode="auto">
              <a:xfrm>
                <a:off x="3593521" y="1336374"/>
                <a:ext cx="522900" cy="461665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  <a:ea typeface="ＭＳ Ｐゴシック" charset="-128"/>
                        </a:rPr>
                        <m:t>𝜇</m:t>
                      </m:r>
                      <m:r>
                        <a:rPr lang="fr-FR" sz="2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  <a:ea typeface="ＭＳ Ｐゴシック" charset="-128"/>
                        </a:rPr>
                        <m:t>’</m:t>
                      </m:r>
                    </m:oMath>
                  </m:oMathPara>
                </a14:m>
                <a:endParaRPr lang="el-GR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33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93521" y="1336374"/>
                <a:ext cx="522900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163" b="-7895"/>
                </a:stretch>
              </a:blipFill>
              <a:ln w="381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1"/>
              <p:cNvSpPr txBox="1">
                <a:spLocks noChangeArrowheads="1"/>
              </p:cNvSpPr>
              <p:nvPr/>
            </p:nvSpPr>
            <p:spPr bwMode="auto">
              <a:xfrm>
                <a:off x="3175640" y="1477347"/>
                <a:ext cx="463588" cy="461665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  <a:ea typeface="ＭＳ Ｐゴシック" charset="-128"/>
                          <a:cs typeface="Times New Roman" pitchFamily="18" charset="0"/>
                          <a:sym typeface="Symbol" pitchFamily="18" charset="2"/>
                        </a:rPr>
                        <m:t> </m:t>
                      </m:r>
                      <m:r>
                        <a:rPr lang="el-GR" sz="2400" b="1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  <a:ea typeface="ＭＳ Ｐゴシック" charset="-128"/>
                          <a:cs typeface="Times New Roman" pitchFamily="18" charset="0"/>
                          <a:sym typeface="Symbol" pitchFamily="18" charset="2"/>
                        </a:rPr>
                        <m:t></m:t>
                      </m:r>
                    </m:oMath>
                  </m:oMathPara>
                </a14:m>
                <a:endParaRPr lang="fr-F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Times New Roman" pitchFamily="18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34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75640" y="1477347"/>
                <a:ext cx="463588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9211"/>
                </a:stretch>
              </a:blipFill>
              <a:ln w="381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 Box 9"/>
              <p:cNvSpPr txBox="1">
                <a:spLocks noChangeArrowheads="1"/>
              </p:cNvSpPr>
              <p:nvPr/>
            </p:nvSpPr>
            <p:spPr bwMode="auto">
              <a:xfrm>
                <a:off x="214523" y="1508223"/>
                <a:ext cx="463845" cy="461665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  <a:ea typeface="ＭＳ Ｐゴシック" charset="-128"/>
                        </a:rPr>
                        <m:t>𝜇</m:t>
                      </m:r>
                    </m:oMath>
                  </m:oMathPara>
                </a14:m>
                <a:endParaRPr lang="el-GR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3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523" y="1508223"/>
                <a:ext cx="463845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2632" b="-7895"/>
                </a:stretch>
              </a:blipFill>
              <a:ln w="381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9"/>
              <p:cNvSpPr txBox="1">
                <a:spLocks noChangeArrowheads="1"/>
              </p:cNvSpPr>
              <p:nvPr/>
            </p:nvSpPr>
            <p:spPr bwMode="auto">
              <a:xfrm>
                <a:off x="1419397" y="1537354"/>
                <a:ext cx="478015" cy="461665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  <a:ea typeface="ＭＳ Ｐゴシック" charset="-128"/>
                        </a:rPr>
                        <m:t>𝑝</m:t>
                      </m:r>
                    </m:oMath>
                  </m:oMathPara>
                </a14:m>
                <a:endParaRPr lang="el-GR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36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9397" y="1537354"/>
                <a:ext cx="478015" cy="461665"/>
              </a:xfrm>
              <a:prstGeom prst="rect">
                <a:avLst/>
              </a:prstGeom>
              <a:blipFill rotWithShape="1">
                <a:blip r:embed="rId7"/>
                <a:stretch>
                  <a:fillRect l="-1282" b="-9211"/>
                </a:stretch>
              </a:blipFill>
              <a:ln w="381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Spectrpmeter for DVCS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3842" y="808869"/>
                <a:ext cx="2151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GB" sz="28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⟶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sz="28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en-GB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42" y="808869"/>
                <a:ext cx="2151580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84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0"/>
            <a:ext cx="9201567" cy="5510495"/>
            <a:chOff x="0" y="0"/>
            <a:chExt cx="9201567" cy="6858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4267200" y="3840540"/>
              <a:ext cx="4874861" cy="2326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chemeClr val="bg1"/>
                  </a:solidFill>
                </a:rPr>
                <a:t>CAMERA </a:t>
              </a:r>
              <a:r>
                <a:rPr lang="fr-FR" sz="2400" b="1" dirty="0" err="1" smtClean="0">
                  <a:solidFill>
                    <a:schemeClr val="bg1"/>
                  </a:solidFill>
                </a:rPr>
                <a:t>recoil</a:t>
              </a:r>
              <a:r>
                <a:rPr lang="fr-FR" sz="2400" b="1" dirty="0" smtClean="0">
                  <a:solidFill>
                    <a:schemeClr val="bg1"/>
                  </a:solidFill>
                </a:rPr>
                <a:t> proton detector </a:t>
              </a:r>
            </a:p>
            <a:p>
              <a:r>
                <a:rPr lang="fr-FR" sz="2400" b="1" dirty="0" smtClean="0">
                  <a:solidFill>
                    <a:schemeClr val="bg1"/>
                  </a:solidFill>
                </a:rPr>
                <a:t>       </a:t>
              </a:r>
              <a:r>
                <a:rPr lang="fr-FR" sz="2400" b="1" dirty="0" err="1" smtClean="0">
                  <a:solidFill>
                    <a:schemeClr val="bg1"/>
                  </a:solidFill>
                </a:rPr>
                <a:t>surrounding</a:t>
              </a:r>
              <a:r>
                <a:rPr lang="fr-FR" sz="2400" b="1" dirty="0" smtClean="0">
                  <a:solidFill>
                    <a:schemeClr val="bg1"/>
                  </a:solidFill>
                </a:rPr>
                <a:t> the 2.5m long  </a:t>
              </a:r>
            </a:p>
            <a:p>
              <a:r>
                <a:rPr lang="fr-FR" sz="2400" b="1" dirty="0" smtClean="0">
                  <a:solidFill>
                    <a:schemeClr val="bg1"/>
                  </a:solidFill>
                </a:rPr>
                <a:t>                           LH2 </a:t>
              </a:r>
              <a:r>
                <a:rPr lang="fr-FR" sz="2400" b="1" dirty="0" err="1" smtClean="0">
                  <a:solidFill>
                    <a:schemeClr val="bg1"/>
                  </a:solidFill>
                </a:rPr>
                <a:t>target</a:t>
              </a:r>
              <a:endParaRPr lang="fr-FR" sz="2400" b="1" dirty="0" smtClean="0">
                <a:solidFill>
                  <a:schemeClr val="bg1"/>
                </a:solidFill>
              </a:endParaRPr>
            </a:p>
            <a:p>
              <a:endParaRPr lang="fr-FR" sz="2400" b="1" dirty="0">
                <a:solidFill>
                  <a:schemeClr val="bg1"/>
                </a:solidFill>
              </a:endParaRPr>
            </a:p>
            <a:p>
              <a:r>
                <a:rPr lang="fr-FR" sz="2400" b="1" dirty="0" smtClean="0">
                  <a:solidFill>
                    <a:schemeClr val="bg1"/>
                  </a:solidFill>
                </a:rPr>
                <a:t>    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6400800" y="5867400"/>
              <a:ext cx="2800767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smtClean="0">
                  <a:solidFill>
                    <a:schemeClr val="bg1"/>
                  </a:solidFill>
                </a:rPr>
                <a:t>18 -10- 2012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278289" y="2266891"/>
              <a:ext cx="1027845" cy="480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chemeClr val="bg1"/>
                  </a:solidFill>
                </a:rPr>
                <a:t>ECAL0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4267200" y="590491"/>
              <a:ext cx="1027845" cy="480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chemeClr val="bg1"/>
                  </a:solidFill>
                </a:rPr>
                <a:t>ECAL2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429378" y="6029110"/>
              <a:ext cx="522900" cy="627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 smtClean="0">
                  <a:solidFill>
                    <a:schemeClr val="bg1"/>
                  </a:solidFill>
                  <a:sym typeface="Symbol"/>
                </a:rPr>
                <a:t></a:t>
              </a:r>
              <a:r>
                <a:rPr lang="fr-FR" sz="2800" b="1" baseline="30000" dirty="0" smtClean="0">
                  <a:solidFill>
                    <a:schemeClr val="bg1"/>
                  </a:solidFill>
                  <a:sym typeface="Symbol"/>
                </a:rPr>
                <a:t></a:t>
              </a:r>
              <a:endParaRPr lang="fr-FR" sz="2800" b="1" baseline="300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flipH="1">
              <a:off x="3048000" y="5638800"/>
              <a:ext cx="381000" cy="990600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3429000" y="5791200"/>
              <a:ext cx="596638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smtClean="0">
                  <a:solidFill>
                    <a:schemeClr val="bg1"/>
                  </a:solidFill>
                  <a:sym typeface="Wingdings 3"/>
                </a:rPr>
                <a:t>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810000" y="1123891"/>
              <a:ext cx="1027845" cy="480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chemeClr val="bg1"/>
                  </a:solidFill>
                </a:rPr>
                <a:t>ECAL1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687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COMPASS</a:t>
            </a:r>
            <a:endParaRPr lang="en-US" dirty="0" smtClean="0"/>
          </a:p>
        </p:txBody>
      </p:sp>
      <p:sp>
        <p:nvSpPr>
          <p:cNvPr id="21511" name="Rectangle 20"/>
          <p:cNvSpPr>
            <a:spLocks noChangeArrowheads="1"/>
          </p:cNvSpPr>
          <p:nvPr/>
        </p:nvSpPr>
        <p:spPr bwMode="auto">
          <a:xfrm>
            <a:off x="169863" y="990600"/>
            <a:ext cx="3581400" cy="952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234950" indent="-234950" eaLnBrk="0" hangingPunct="0">
              <a:spcBef>
                <a:spcPct val="20000"/>
              </a:spcBef>
              <a:buFontTx/>
              <a:buChar char="•"/>
            </a:pPr>
            <a:r>
              <a:rPr lang="en-US" b="1" dirty="0">
                <a:solidFill>
                  <a:srgbClr val="FF0000"/>
                </a:solidFill>
              </a:rPr>
              <a:t>high energy beam</a:t>
            </a:r>
          </a:p>
          <a:p>
            <a:pPr marL="234950" indent="-234950" eaLnBrk="0" hangingPunct="0">
              <a:spcBef>
                <a:spcPct val="20000"/>
              </a:spcBef>
              <a:buFontTx/>
              <a:buChar char="•"/>
            </a:pPr>
            <a:r>
              <a:rPr lang="en-US" b="1" dirty="0">
                <a:solidFill>
                  <a:srgbClr val="FF0000"/>
                </a:solidFill>
              </a:rPr>
              <a:t>large angular acceptance</a:t>
            </a:r>
          </a:p>
          <a:p>
            <a:pPr marL="234950" indent="-234950" eaLnBrk="0" hangingPunct="0">
              <a:spcBef>
                <a:spcPct val="20000"/>
              </a:spcBef>
              <a:buFontTx/>
              <a:buChar char="•"/>
            </a:pPr>
            <a:r>
              <a:rPr lang="en-US" b="1" dirty="0">
                <a:solidFill>
                  <a:srgbClr val="FF0000"/>
                </a:solidFill>
              </a:rPr>
              <a:t>broad kinematical range </a:t>
            </a:r>
          </a:p>
        </p:txBody>
      </p:sp>
      <p:pic>
        <p:nvPicPr>
          <p:cNvPr id="2151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10" y="2095500"/>
            <a:ext cx="9150110" cy="33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5842574" y="4672353"/>
            <a:ext cx="3124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4950" indent="-234950" eaLnBrk="0" hangingPunct="0">
              <a:spcBef>
                <a:spcPct val="20000"/>
              </a:spcBef>
              <a:defRPr/>
            </a:pPr>
            <a:r>
              <a:rPr lang="en-US" sz="1600" b="1" dirty="0">
                <a:solidFill>
                  <a:srgbClr val="FF0000"/>
                </a:solidFill>
              </a:rPr>
              <a:t>variety of tracking detectors </a:t>
            </a:r>
            <a:r>
              <a:rPr lang="en-US" sz="1600" dirty="0">
                <a:solidFill>
                  <a:srgbClr val="FF0000"/>
                </a:solidFill>
              </a:rPr>
              <a:t>to cope with different particle flux from </a:t>
            </a:r>
            <a:r>
              <a:rPr lang="el-GR" sz="1600" dirty="0">
                <a:solidFill>
                  <a:srgbClr val="FF0000"/>
                </a:solidFill>
                <a:latin typeface="Times New Roman"/>
                <a:cs typeface="Times New Roman"/>
              </a:rPr>
              <a:t>θ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 = 0 to </a:t>
            </a:r>
            <a:r>
              <a:rPr lang="el-GR" sz="1600" dirty="0">
                <a:solidFill>
                  <a:srgbClr val="FF0000"/>
                </a:solidFill>
                <a:latin typeface="Times New Roman"/>
                <a:cs typeface="Times New Roman"/>
              </a:rPr>
              <a:t>θ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 ≈ </a:t>
            </a:r>
            <a:r>
              <a:rPr lang="en-US" sz="1600" dirty="0">
                <a:solidFill>
                  <a:srgbClr val="FF0000"/>
                </a:solidFill>
                <a:latin typeface="+mn-lt"/>
                <a:cs typeface="Times New Roman"/>
              </a:rPr>
              <a:t>200 </a:t>
            </a:r>
            <a:r>
              <a:rPr lang="en-US" sz="1600" dirty="0" err="1">
                <a:solidFill>
                  <a:srgbClr val="FF0000"/>
                </a:solidFill>
                <a:latin typeface="+mn-lt"/>
                <a:cs typeface="Times New Roman"/>
              </a:rPr>
              <a:t>mrad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pSp>
        <p:nvGrpSpPr>
          <p:cNvPr id="21514" name="Group 32"/>
          <p:cNvGrpSpPr>
            <a:grpSpLocks/>
          </p:cNvGrpSpPr>
          <p:nvPr/>
        </p:nvGrpSpPr>
        <p:grpSpPr bwMode="auto">
          <a:xfrm>
            <a:off x="3962400" y="3402540"/>
            <a:ext cx="5181600" cy="1508125"/>
            <a:chOff x="2496" y="2284"/>
            <a:chExt cx="3264" cy="1140"/>
          </a:xfrm>
        </p:grpSpPr>
        <p:sp>
          <p:nvSpPr>
            <p:cNvPr id="21520" name="Text Box 8"/>
            <p:cNvSpPr txBox="1">
              <a:spLocks noChangeArrowheads="1"/>
            </p:cNvSpPr>
            <p:nvPr/>
          </p:nvSpPr>
          <p:spPr bwMode="auto">
            <a:xfrm>
              <a:off x="2879" y="2928"/>
              <a:ext cx="722" cy="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990000"/>
                  </a:solidFill>
                </a:rPr>
                <a:t>MuonWall</a:t>
              </a:r>
            </a:p>
          </p:txBody>
        </p:sp>
        <p:sp>
          <p:nvSpPr>
            <p:cNvPr id="21521" name="Text Box 9"/>
            <p:cNvSpPr txBox="1">
              <a:spLocks noChangeArrowheads="1"/>
            </p:cNvSpPr>
            <p:nvPr/>
          </p:nvSpPr>
          <p:spPr bwMode="auto">
            <a:xfrm>
              <a:off x="5038" y="2284"/>
              <a:ext cx="722" cy="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990000"/>
                  </a:solidFill>
                </a:rPr>
                <a:t>MuonWall</a:t>
              </a:r>
            </a:p>
          </p:txBody>
        </p:sp>
        <p:sp>
          <p:nvSpPr>
            <p:cNvPr id="21522" name="Text Box 10"/>
            <p:cNvSpPr txBox="1">
              <a:spLocks noChangeArrowheads="1"/>
            </p:cNvSpPr>
            <p:nvPr/>
          </p:nvSpPr>
          <p:spPr bwMode="auto">
            <a:xfrm>
              <a:off x="2496" y="3168"/>
              <a:ext cx="596" cy="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33CC"/>
                  </a:solidFill>
                </a:rPr>
                <a:t>E/HCAL</a:t>
              </a:r>
              <a:endParaRPr lang="en-US" sz="1600" b="1">
                <a:solidFill>
                  <a:srgbClr val="33CCCC"/>
                </a:solidFill>
              </a:endParaRPr>
            </a:p>
          </p:txBody>
        </p:sp>
        <p:sp>
          <p:nvSpPr>
            <p:cNvPr id="21523" name="Text Box 11"/>
            <p:cNvSpPr txBox="1">
              <a:spLocks noChangeArrowheads="1"/>
            </p:cNvSpPr>
            <p:nvPr/>
          </p:nvSpPr>
          <p:spPr bwMode="auto">
            <a:xfrm>
              <a:off x="4608" y="2448"/>
              <a:ext cx="596" cy="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33CC"/>
                  </a:solidFill>
                </a:rPr>
                <a:t>E/HCAL</a:t>
              </a:r>
              <a:endParaRPr lang="en-US" sz="1600" b="1">
                <a:solidFill>
                  <a:srgbClr val="33CCCC"/>
                </a:solidFill>
              </a:endParaRPr>
            </a:p>
          </p:txBody>
        </p:sp>
      </p:grpSp>
      <p:sp>
        <p:nvSpPr>
          <p:cNvPr id="2062" name="Text Box 12"/>
          <p:cNvSpPr txBox="1">
            <a:spLocks noChangeArrowheads="1"/>
          </p:cNvSpPr>
          <p:nvPr/>
        </p:nvSpPr>
        <p:spPr bwMode="auto">
          <a:xfrm>
            <a:off x="2895601" y="3873500"/>
            <a:ext cx="6848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RICH</a:t>
            </a:r>
          </a:p>
        </p:txBody>
      </p:sp>
      <p:sp>
        <p:nvSpPr>
          <p:cNvPr id="21519" name="Text Box 8"/>
          <p:cNvSpPr txBox="1">
            <a:spLocks noChangeArrowheads="1"/>
          </p:cNvSpPr>
          <p:nvPr/>
        </p:nvSpPr>
        <p:spPr bwMode="auto">
          <a:xfrm>
            <a:off x="1164804" y="4381500"/>
            <a:ext cx="79618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990000"/>
                </a:solidFill>
              </a:rPr>
              <a:t>Target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075255" y="1010708"/>
            <a:ext cx="7379819" cy="3302000"/>
            <a:chOff x="2003" y="802"/>
            <a:chExt cx="3869" cy="2496"/>
          </a:xfrm>
        </p:grpSpPr>
        <p:sp>
          <p:nvSpPr>
            <p:cNvPr id="21524" name="Text Box 4"/>
            <p:cNvSpPr txBox="1">
              <a:spLocks noChangeArrowheads="1"/>
            </p:cNvSpPr>
            <p:nvPr/>
          </p:nvSpPr>
          <p:spPr bwMode="auto">
            <a:xfrm>
              <a:off x="2003" y="3042"/>
              <a:ext cx="318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SM1</a:t>
              </a:r>
            </a:p>
          </p:txBody>
        </p:sp>
        <p:sp>
          <p:nvSpPr>
            <p:cNvPr id="21525" name="Text Box 5"/>
            <p:cNvSpPr txBox="1">
              <a:spLocks noChangeArrowheads="1"/>
            </p:cNvSpPr>
            <p:nvPr/>
          </p:nvSpPr>
          <p:spPr bwMode="auto">
            <a:xfrm>
              <a:off x="3398" y="2693"/>
              <a:ext cx="427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SM2</a:t>
              </a:r>
            </a:p>
          </p:txBody>
        </p:sp>
        <p:sp>
          <p:nvSpPr>
            <p:cNvPr id="21526" name="Rectangle 19"/>
            <p:cNvSpPr>
              <a:spLocks noChangeArrowheads="1"/>
            </p:cNvSpPr>
            <p:nvPr/>
          </p:nvSpPr>
          <p:spPr bwMode="auto">
            <a:xfrm>
              <a:off x="2992" y="802"/>
              <a:ext cx="2880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34950" indent="-234950" eaLnBrk="0" hangingPunct="0">
                <a:spcBef>
                  <a:spcPct val="2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two stages spectrometer </a:t>
              </a:r>
            </a:p>
            <a:p>
              <a:pPr marL="627063" lvl="1" indent="-169863" eaLnBrk="0" hangingPunct="0">
                <a:spcBef>
                  <a:spcPct val="20000"/>
                </a:spcBef>
                <a:buClr>
                  <a:srgbClr val="FF0000"/>
                </a:buClr>
              </a:pPr>
              <a:r>
                <a:rPr lang="en-US" sz="1600" b="1" dirty="0">
                  <a:solidFill>
                    <a:srgbClr val="FF0000"/>
                  </a:solidFill>
                </a:rPr>
                <a:t>Large Angle Spectrometer </a:t>
              </a:r>
              <a:r>
                <a:rPr lang="en-US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(SM1) </a:t>
              </a:r>
            </a:p>
            <a:p>
              <a:pPr marL="627063" lvl="1" indent="-169863" eaLnBrk="0" hangingPunct="0">
                <a:spcBef>
                  <a:spcPct val="20000"/>
                </a:spcBef>
                <a:buClr>
                  <a:srgbClr val="FF0000"/>
                </a:buClr>
              </a:pPr>
              <a:r>
                <a:rPr lang="en-US" sz="1600" b="1" dirty="0">
                  <a:solidFill>
                    <a:srgbClr val="FF0000"/>
                  </a:solidFill>
                </a:rPr>
                <a:t>Small Angle Spectrometer </a:t>
              </a:r>
              <a:r>
                <a:rPr lang="en-US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(SM2)</a:t>
              </a:r>
            </a:p>
          </p:txBody>
        </p:sp>
      </p:grp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1725" y="2397126"/>
            <a:ext cx="4038600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5536452" y="1016000"/>
            <a:ext cx="15055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rgbClr val="000099"/>
                </a:solidFill>
              </a:rPr>
              <a:t>radiator C</a:t>
            </a:r>
            <a:r>
              <a:rPr lang="en-US" sz="1600" b="1" baseline="-25000" dirty="0">
                <a:solidFill>
                  <a:srgbClr val="000099"/>
                </a:solidFill>
              </a:rPr>
              <a:t>4</a:t>
            </a:r>
            <a:r>
              <a:rPr lang="en-US" sz="1600" b="1" dirty="0">
                <a:solidFill>
                  <a:srgbClr val="000099"/>
                </a:solidFill>
              </a:rPr>
              <a:t>F</a:t>
            </a:r>
            <a:r>
              <a:rPr lang="en-US" sz="1600" b="1" baseline="-25000" dirty="0">
                <a:solidFill>
                  <a:srgbClr val="000099"/>
                </a:solidFill>
              </a:rPr>
              <a:t>10</a:t>
            </a: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5547340" y="1284155"/>
            <a:ext cx="252986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99"/>
                </a:solidFill>
              </a:rPr>
              <a:t>threshold:</a:t>
            </a:r>
            <a:r>
              <a:rPr lang="en-US" b="1" dirty="0">
                <a:solidFill>
                  <a:srgbClr val="000099"/>
                </a:solidFill>
                <a:latin typeface="Symbol" pitchFamily="18" charset="2"/>
              </a:rPr>
              <a:t> p</a:t>
            </a:r>
            <a:r>
              <a:rPr lang="en-US" sz="1600" b="1" dirty="0">
                <a:solidFill>
                  <a:srgbClr val="000099"/>
                </a:solidFill>
                <a:latin typeface="Tahoma" pitchFamily="34" charset="0"/>
              </a:rPr>
              <a:t>  </a:t>
            </a:r>
            <a:r>
              <a:rPr lang="en-US" sz="1600" b="1" dirty="0">
                <a:solidFill>
                  <a:srgbClr val="000099"/>
                </a:solidFill>
              </a:rPr>
              <a:t>~2 </a:t>
            </a:r>
            <a:r>
              <a:rPr lang="en-US" sz="1600" b="1" dirty="0" err="1">
                <a:solidFill>
                  <a:srgbClr val="000099"/>
                </a:solidFill>
              </a:rPr>
              <a:t>GeV</a:t>
            </a:r>
            <a:r>
              <a:rPr lang="en-US" sz="1600" b="1" dirty="0">
                <a:solidFill>
                  <a:srgbClr val="000099"/>
                </a:solidFill>
              </a:rPr>
              <a:t>/c</a:t>
            </a:r>
          </a:p>
          <a:p>
            <a:pPr eaLnBrk="0" hangingPunct="0"/>
            <a:r>
              <a:rPr lang="en-US" sz="1600" b="1" dirty="0">
                <a:solidFill>
                  <a:srgbClr val="000099"/>
                </a:solidFill>
                <a:latin typeface="Tahoma" pitchFamily="34" charset="0"/>
              </a:rPr>
              <a:t>                  K </a:t>
            </a:r>
            <a:r>
              <a:rPr lang="en-US" sz="1600" b="1" dirty="0">
                <a:solidFill>
                  <a:srgbClr val="000099"/>
                </a:solidFill>
              </a:rPr>
              <a:t>~ 10 </a:t>
            </a:r>
            <a:r>
              <a:rPr lang="en-US" sz="1600" b="1" dirty="0" err="1">
                <a:solidFill>
                  <a:srgbClr val="000099"/>
                </a:solidFill>
              </a:rPr>
              <a:t>GeV</a:t>
            </a:r>
            <a:r>
              <a:rPr lang="en-US" sz="1600" b="1" dirty="0">
                <a:solidFill>
                  <a:srgbClr val="000099"/>
                </a:solidFill>
              </a:rPr>
              <a:t>/c</a:t>
            </a:r>
          </a:p>
        </p:txBody>
      </p:sp>
      <p:sp>
        <p:nvSpPr>
          <p:cNvPr id="3" name="Down Arrow 2"/>
          <p:cNvSpPr/>
          <p:nvPr/>
        </p:nvSpPr>
        <p:spPr bwMode="auto">
          <a:xfrm rot="4800000">
            <a:off x="3435294" y="3207546"/>
            <a:ext cx="1402292" cy="1387475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kinplan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937287"/>
            <a:ext cx="5043809" cy="452112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077464" y="1237322"/>
            <a:ext cx="27334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                </a:t>
            </a:r>
            <a:r>
              <a:rPr lang="fr-FR" sz="2400" dirty="0" err="1" smtClean="0">
                <a:solidFill>
                  <a:srgbClr val="FF0000"/>
                </a:solidFill>
              </a:rPr>
              <a:t>fixed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target</a:t>
            </a:r>
            <a:endParaRPr lang="fr-FR" sz="2400" dirty="0" smtClean="0">
              <a:solidFill>
                <a:srgbClr val="FF0000"/>
              </a:solidFill>
            </a:endParaRPr>
          </a:p>
          <a:p>
            <a:endParaRPr lang="fr-FR" sz="800" dirty="0" smtClean="0">
              <a:solidFill>
                <a:srgbClr val="FF0000"/>
              </a:solidFill>
            </a:endParaRPr>
          </a:p>
          <a:p>
            <a:r>
              <a:rPr lang="fr-FR" sz="2400" dirty="0" err="1" smtClean="0">
                <a:solidFill>
                  <a:srgbClr val="FF0000"/>
                </a:solidFill>
              </a:rPr>
              <a:t>collider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81518" y="997293"/>
            <a:ext cx="516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>
                <a:solidFill>
                  <a:srgbClr val="FF0000"/>
                </a:solidFill>
                <a:sym typeface="Symbol"/>
              </a:rPr>
              <a:t></a:t>
            </a:r>
            <a:endParaRPr lang="fr-FR" sz="54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 rot="17762236">
            <a:off x="1316292" y="3289839"/>
            <a:ext cx="205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E=160 </a:t>
            </a:r>
            <a:r>
              <a:rPr lang="fr-FR" sz="2800" dirty="0" err="1" smtClean="0">
                <a:solidFill>
                  <a:srgbClr val="FF0000"/>
                </a:solidFill>
              </a:rPr>
              <a:t>GeV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 rot="17762236">
            <a:off x="2726967" y="3408249"/>
            <a:ext cx="1851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E=27 </a:t>
            </a:r>
            <a:r>
              <a:rPr lang="fr-FR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GeV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7762236">
            <a:off x="3333924" y="3468256"/>
            <a:ext cx="1825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E=11 </a:t>
            </a:r>
            <a:r>
              <a:rPr lang="fr-FR" sz="2800" dirty="0" err="1" smtClean="0">
                <a:solidFill>
                  <a:srgbClr val="FF0000"/>
                </a:solidFill>
              </a:rPr>
              <a:t>GeV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 rot="17295696">
            <a:off x="4313371" y="4304671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 &gt; 2GeV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758550" y="3154535"/>
            <a:ext cx="323305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1600" dirty="0" smtClean="0">
                <a:solidFill>
                  <a:srgbClr val="C00000"/>
                </a:solidFill>
                <a:cs typeface="Comic Sans MS"/>
              </a:rPr>
              <a:t> Explore the </a:t>
            </a:r>
            <a:r>
              <a:rPr lang="fr-FR" sz="1600" dirty="0" err="1" smtClean="0">
                <a:solidFill>
                  <a:srgbClr val="C00000"/>
                </a:solidFill>
                <a:cs typeface="Comic Sans MS"/>
              </a:rPr>
              <a:t>intermediate</a:t>
            </a:r>
            <a:r>
              <a:rPr lang="fr-FR" sz="1600" dirty="0" smtClean="0">
                <a:solidFill>
                  <a:srgbClr val="C00000"/>
                </a:solidFill>
                <a:cs typeface="Comic Sans MS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cs typeface="Comic Sans MS"/>
              </a:rPr>
              <a:t>x</a:t>
            </a:r>
            <a:r>
              <a:rPr lang="fr-FR" sz="1600" baseline="-25000" dirty="0" err="1" smtClean="0">
                <a:solidFill>
                  <a:srgbClr val="C00000"/>
                </a:solidFill>
                <a:cs typeface="Comic Sans MS"/>
              </a:rPr>
              <a:t>Bj</a:t>
            </a:r>
            <a:r>
              <a:rPr lang="fr-FR" sz="1600" dirty="0" smtClean="0">
                <a:solidFill>
                  <a:srgbClr val="C00000"/>
                </a:solidFill>
                <a:cs typeface="Comic Sans MS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cs typeface="Comic Sans MS"/>
              </a:rPr>
              <a:t>region</a:t>
            </a:r>
            <a:endParaRPr lang="fr-FR" sz="1600" dirty="0" smtClean="0">
              <a:solidFill>
                <a:srgbClr val="C00000"/>
              </a:solidFill>
              <a:cs typeface="Comic Sans MS"/>
            </a:endParaRPr>
          </a:p>
          <a:p>
            <a:pPr>
              <a:buFont typeface="Wingdings" pitchFamily="2" charset="2"/>
              <a:buChar char="Ø"/>
            </a:pPr>
            <a:r>
              <a:rPr lang="fr-FR" sz="1600" dirty="0" smtClean="0">
                <a:solidFill>
                  <a:srgbClr val="C00000"/>
                </a:solidFill>
                <a:cs typeface="Comic Sans MS"/>
              </a:rPr>
              <a:t>  </a:t>
            </a:r>
            <a:r>
              <a:rPr lang="fr-FR" sz="1600" dirty="0" err="1" smtClean="0">
                <a:solidFill>
                  <a:srgbClr val="C00000"/>
                </a:solidFill>
                <a:cs typeface="Comic Sans MS"/>
              </a:rPr>
              <a:t>Uncovered</a:t>
            </a:r>
            <a:r>
              <a:rPr lang="fr-FR" sz="1600" dirty="0" smtClean="0">
                <a:solidFill>
                  <a:srgbClr val="C00000"/>
                </a:solidFill>
                <a:cs typeface="Comic Sans MS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cs typeface="Comic Sans MS"/>
              </a:rPr>
              <a:t>region</a:t>
            </a:r>
            <a:r>
              <a:rPr lang="fr-FR" sz="1600" dirty="0" smtClean="0">
                <a:solidFill>
                  <a:srgbClr val="C00000"/>
                </a:solidFill>
                <a:cs typeface="Comic Sans MS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cs typeface="Comic Sans MS"/>
              </a:rPr>
              <a:t>between</a:t>
            </a:r>
            <a:endParaRPr lang="fr-FR" sz="1600" dirty="0" smtClean="0">
              <a:solidFill>
                <a:srgbClr val="C00000"/>
              </a:solidFill>
              <a:cs typeface="Comic Sans MS"/>
            </a:endParaRPr>
          </a:p>
          <a:p>
            <a:r>
              <a:rPr lang="fr-FR" sz="1600" dirty="0" smtClean="0">
                <a:solidFill>
                  <a:srgbClr val="C00000"/>
                </a:solidFill>
                <a:cs typeface="Comic Sans MS"/>
              </a:rPr>
              <a:t>      ZEUS+H1 &amp; HERMES </a:t>
            </a:r>
            <a:r>
              <a:rPr lang="fr-FR" sz="1600" b="1" dirty="0" smtClean="0">
                <a:solidFill>
                  <a:srgbClr val="C00000"/>
                </a:solidFill>
                <a:cs typeface="Comic Sans MS"/>
              </a:rPr>
              <a:t>+ </a:t>
            </a:r>
            <a:r>
              <a:rPr lang="fr-FR" sz="1600" b="1" dirty="0" err="1" smtClean="0">
                <a:solidFill>
                  <a:srgbClr val="C00000"/>
                </a:solidFill>
                <a:cs typeface="Comic Sans MS"/>
              </a:rPr>
              <a:t>Jlab</a:t>
            </a:r>
            <a:endParaRPr lang="fr-FR" sz="1600" b="1" dirty="0">
              <a:solidFill>
                <a:srgbClr val="C00000"/>
              </a:solidFill>
              <a:cs typeface="Comic Sans MS"/>
            </a:endParaRPr>
          </a:p>
          <a:p>
            <a:r>
              <a:rPr lang="fr-FR" sz="1600" dirty="0" err="1" smtClean="0">
                <a:solidFill>
                  <a:srgbClr val="C00000"/>
                </a:solidFill>
                <a:cs typeface="Comic Sans MS"/>
              </a:rPr>
              <a:t>before</a:t>
            </a:r>
            <a:r>
              <a:rPr lang="fr-FR" sz="1600" dirty="0" smtClean="0">
                <a:solidFill>
                  <a:srgbClr val="C00000"/>
                </a:solidFill>
                <a:cs typeface="Comic Sans MS"/>
              </a:rPr>
              <a:t> new </a:t>
            </a:r>
            <a:r>
              <a:rPr lang="fr-FR" sz="1600" dirty="0" err="1" smtClean="0">
                <a:solidFill>
                  <a:srgbClr val="C00000"/>
                </a:solidFill>
                <a:cs typeface="Comic Sans MS"/>
              </a:rPr>
              <a:t>colliders</a:t>
            </a:r>
            <a:r>
              <a:rPr lang="fr-FR" sz="1600" dirty="0" smtClean="0">
                <a:solidFill>
                  <a:srgbClr val="C00000"/>
                </a:solidFill>
                <a:cs typeface="Comic Sans MS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cs typeface="Comic Sans MS"/>
              </a:rPr>
              <a:t>may</a:t>
            </a:r>
            <a:r>
              <a:rPr lang="fr-FR" sz="1600" dirty="0" smtClean="0">
                <a:solidFill>
                  <a:srgbClr val="C00000"/>
                </a:solidFill>
                <a:cs typeface="Comic Sans MS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cs typeface="Comic Sans MS"/>
              </a:rPr>
              <a:t>be</a:t>
            </a:r>
            <a:r>
              <a:rPr lang="fr-FR" sz="1600" dirty="0" smtClean="0">
                <a:solidFill>
                  <a:srgbClr val="C00000"/>
                </a:solidFill>
                <a:cs typeface="Comic Sans MS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cs typeface="Comic Sans MS"/>
              </a:rPr>
              <a:t>available</a:t>
            </a:r>
            <a:endParaRPr lang="fr-FR" sz="1600" b="1" dirty="0" smtClean="0">
              <a:solidFill>
                <a:srgbClr val="C00000"/>
              </a:solidFill>
              <a:cs typeface="Comic Sans MS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580112" y="697260"/>
            <a:ext cx="321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</a:rPr>
              <a:t>COMPASS unique for </a:t>
            </a:r>
            <a:r>
              <a:rPr lang="fr-FR" b="1" dirty="0" err="1" smtClean="0">
                <a:solidFill>
                  <a:srgbClr val="FFC000"/>
                </a:solidFill>
              </a:rPr>
              <a:t>GPDs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30" name="Text Box 615"/>
          <p:cNvSpPr txBox="1">
            <a:spLocks noChangeArrowheads="1"/>
          </p:cNvSpPr>
          <p:nvPr/>
        </p:nvSpPr>
        <p:spPr bwMode="auto">
          <a:xfrm>
            <a:off x="5652122" y="937286"/>
            <a:ext cx="409575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400" b="1" dirty="0">
                <a:solidFill>
                  <a:srgbClr val="0033CC"/>
                </a:solidFill>
                <a:cs typeface="Comic Sans MS"/>
              </a:rPr>
              <a:t>CERN High </a:t>
            </a:r>
            <a:r>
              <a:rPr lang="fr-FR" sz="1400" b="1" dirty="0" err="1">
                <a:solidFill>
                  <a:srgbClr val="0033CC"/>
                </a:solidFill>
                <a:cs typeface="Comic Sans MS"/>
              </a:rPr>
              <a:t>energy</a:t>
            </a:r>
            <a:r>
              <a:rPr lang="fr-FR" sz="1400" b="1" dirty="0">
                <a:solidFill>
                  <a:srgbClr val="0033CC"/>
                </a:solidFill>
                <a:cs typeface="Comic Sans MS"/>
              </a:rPr>
              <a:t> muon </a:t>
            </a:r>
            <a:r>
              <a:rPr lang="fr-FR" sz="1400" b="1" dirty="0" err="1">
                <a:solidFill>
                  <a:srgbClr val="0033CC"/>
                </a:solidFill>
                <a:cs typeface="Comic Sans MS"/>
              </a:rPr>
              <a:t>beam</a:t>
            </a:r>
            <a:r>
              <a:rPr lang="fr-FR" sz="1400" b="1" dirty="0">
                <a:solidFill>
                  <a:srgbClr val="0033CC"/>
                </a:solidFill>
                <a:cs typeface="Comic Sans MS"/>
              </a:rPr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70C0"/>
                </a:solidFill>
                <a:cs typeface="Comic Sans MS"/>
              </a:rPr>
              <a:t> </a:t>
            </a:r>
            <a:r>
              <a:rPr lang="fr-FR" sz="1400" b="1" dirty="0" smtClean="0">
                <a:solidFill>
                  <a:srgbClr val="0000FF"/>
                </a:solidFill>
                <a:cs typeface="Comic Sans MS"/>
              </a:rPr>
              <a:t>100 - 190 </a:t>
            </a:r>
            <a:r>
              <a:rPr lang="fr-FR" sz="1400" b="1" dirty="0" err="1" smtClean="0">
                <a:solidFill>
                  <a:srgbClr val="0000FF"/>
                </a:solidFill>
                <a:cs typeface="Comic Sans MS"/>
              </a:rPr>
              <a:t>GeV</a:t>
            </a:r>
            <a:endParaRPr lang="fr-FR" sz="1400" b="1" dirty="0" smtClean="0">
              <a:solidFill>
                <a:srgbClr val="0000FF"/>
              </a:solidFill>
              <a:cs typeface="Comic Sans MS"/>
            </a:endParaRPr>
          </a:p>
          <a:p>
            <a:pPr lvl="1">
              <a:buFont typeface="Wingdings" pitchFamily="2" charset="2"/>
              <a:buChar char="ü"/>
            </a:pPr>
            <a:endParaRPr lang="fr-FR" sz="200" b="1" dirty="0" smtClean="0">
              <a:solidFill>
                <a:srgbClr val="0000FF"/>
              </a:solidFill>
              <a:cs typeface="Comic Sans MS"/>
            </a:endParaRPr>
          </a:p>
          <a:p>
            <a:pPr lvl="1">
              <a:buFont typeface="Wingdings" pitchFamily="2" charset="2"/>
              <a:buChar char="ü"/>
            </a:pPr>
            <a:r>
              <a:rPr lang="el-GR" sz="1400" b="1" dirty="0">
                <a:solidFill>
                  <a:srgbClr val="0000FF"/>
                </a:solidFill>
                <a:cs typeface="Comic Sans MS"/>
              </a:rPr>
              <a:t>μ</a:t>
            </a:r>
            <a:r>
              <a:rPr lang="fr-FR" sz="1400" b="1" baseline="30000" dirty="0">
                <a:solidFill>
                  <a:srgbClr val="0000FF"/>
                </a:solidFill>
                <a:cs typeface="Comic Sans MS"/>
              </a:rPr>
              <a:t>+</a:t>
            </a:r>
            <a:r>
              <a:rPr lang="fr-FR" sz="1400" b="1" baseline="30000" dirty="0">
                <a:solidFill>
                  <a:srgbClr val="0000FF"/>
                </a:solidFill>
                <a:cs typeface="Comic Sans MS"/>
                <a:sym typeface="Symbol"/>
              </a:rPr>
              <a:t></a:t>
            </a:r>
            <a:r>
              <a:rPr lang="fr-FR" sz="1400" b="1" dirty="0">
                <a:solidFill>
                  <a:srgbClr val="0000FF"/>
                </a:solidFill>
                <a:cs typeface="Comic Sans MS"/>
              </a:rPr>
              <a:t> and </a:t>
            </a:r>
            <a:r>
              <a:rPr lang="el-GR" sz="1400" b="1" dirty="0">
                <a:solidFill>
                  <a:srgbClr val="0000FF"/>
                </a:solidFill>
                <a:cs typeface="Comic Sans MS"/>
              </a:rPr>
              <a:t>μ</a:t>
            </a:r>
            <a:r>
              <a:rPr lang="fr-FR" sz="1400" b="1" baseline="30000" dirty="0">
                <a:solidFill>
                  <a:srgbClr val="0000FF"/>
                </a:solidFill>
                <a:cs typeface="Comic Sans MS"/>
              </a:rPr>
              <a:t>-</a:t>
            </a:r>
            <a:r>
              <a:rPr lang="fr-FR" sz="1400" b="1" baseline="30000" dirty="0">
                <a:solidFill>
                  <a:srgbClr val="0000FF"/>
                </a:solidFill>
                <a:cs typeface="Comic Sans MS"/>
                <a:sym typeface="Symbol"/>
              </a:rPr>
              <a:t></a:t>
            </a:r>
            <a:r>
              <a:rPr lang="fr-FR" sz="1400" b="1" dirty="0">
                <a:solidFill>
                  <a:srgbClr val="0000FF"/>
                </a:solidFill>
                <a:cs typeface="Comic Sans MS"/>
              </a:rPr>
              <a:t> </a:t>
            </a:r>
            <a:r>
              <a:rPr lang="fr-FR" sz="1400" b="1" dirty="0" err="1">
                <a:solidFill>
                  <a:srgbClr val="0000FF"/>
                </a:solidFill>
                <a:cs typeface="Comic Sans MS"/>
              </a:rPr>
              <a:t>available</a:t>
            </a:r>
            <a:endParaRPr lang="fr-FR" sz="1400" b="1" dirty="0">
              <a:solidFill>
                <a:srgbClr val="0000FF"/>
              </a:solidFill>
              <a:cs typeface="Comic Sans MS"/>
            </a:endParaRPr>
          </a:p>
          <a:p>
            <a:pPr lvl="1"/>
            <a:endParaRPr lang="fr-FR" sz="200" b="1" dirty="0">
              <a:solidFill>
                <a:srgbClr val="0000FF"/>
              </a:solidFill>
              <a:cs typeface="Comic Sans MS"/>
            </a:endParaRPr>
          </a:p>
          <a:p>
            <a:pPr lvl="1">
              <a:buFont typeface="Wingdings" pitchFamily="2" charset="2"/>
              <a:buChar char="ü"/>
            </a:pPr>
            <a:r>
              <a:rPr lang="fr-FR" sz="1400" b="1" dirty="0">
                <a:solidFill>
                  <a:srgbClr val="0000FF"/>
                </a:solidFill>
                <a:cs typeface="Comic Sans MS"/>
              </a:rPr>
              <a:t> 80% Polarisation</a:t>
            </a:r>
          </a:p>
          <a:p>
            <a:pPr lvl="1"/>
            <a:r>
              <a:rPr lang="fr-FR" sz="1400" b="1" dirty="0" smtClean="0">
                <a:solidFill>
                  <a:srgbClr val="0000FF"/>
                </a:solidFill>
                <a:cs typeface="Comic Sans MS"/>
              </a:rPr>
              <a:t>     </a:t>
            </a:r>
            <a:r>
              <a:rPr lang="fr-FR" sz="1400" b="1" dirty="0" err="1" smtClean="0">
                <a:solidFill>
                  <a:srgbClr val="0000FF"/>
                </a:solidFill>
                <a:cs typeface="Comic Sans MS"/>
              </a:rPr>
              <a:t>with</a:t>
            </a:r>
            <a:r>
              <a:rPr lang="fr-FR" sz="1400" b="1" dirty="0" smtClean="0">
                <a:solidFill>
                  <a:srgbClr val="0000FF"/>
                </a:solidFill>
                <a:cs typeface="Comic Sans MS"/>
              </a:rPr>
              <a:t> </a:t>
            </a:r>
            <a:r>
              <a:rPr lang="fr-FR" sz="1400" b="1" dirty="0">
                <a:solidFill>
                  <a:srgbClr val="0000FF"/>
                </a:solidFill>
                <a:cs typeface="Comic Sans MS"/>
              </a:rPr>
              <a:t>opposite </a:t>
            </a:r>
            <a:r>
              <a:rPr lang="fr-FR" sz="1400" b="1" dirty="0" err="1" smtClean="0">
                <a:solidFill>
                  <a:srgbClr val="0000FF"/>
                </a:solidFill>
                <a:cs typeface="Comic Sans MS"/>
              </a:rPr>
              <a:t>polarization</a:t>
            </a:r>
            <a:endParaRPr lang="fr-FR" sz="1400" b="1" dirty="0">
              <a:solidFill>
                <a:srgbClr val="0000FF"/>
              </a:solidFill>
              <a:cs typeface="Comic Sans M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791207" y="4664643"/>
            <a:ext cx="31566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FF"/>
                </a:solidFill>
                <a:cs typeface="Comic Sans MS"/>
              </a:rPr>
              <a:t> </a:t>
            </a:r>
            <a:r>
              <a:rPr lang="fr-FR" sz="1400" b="1" dirty="0" err="1">
                <a:solidFill>
                  <a:srgbClr val="FF0000"/>
                </a:solidFill>
                <a:cs typeface="Comic Sans MS"/>
              </a:rPr>
              <a:t>It’s</a:t>
            </a:r>
            <a:r>
              <a:rPr lang="fr-FR" sz="1400" b="1" dirty="0">
                <a:solidFill>
                  <a:srgbClr val="FF0000"/>
                </a:solidFill>
                <a:cs typeface="Comic Sans MS"/>
              </a:rPr>
              <a:t> time to show the impact </a:t>
            </a:r>
          </a:p>
          <a:p>
            <a:r>
              <a:rPr lang="fr-FR" sz="1400" b="1" dirty="0">
                <a:solidFill>
                  <a:srgbClr val="FF0000"/>
                </a:solidFill>
                <a:cs typeface="Comic Sans MS"/>
              </a:rPr>
              <a:t>      </a:t>
            </a:r>
            <a:r>
              <a:rPr lang="fr-FR" sz="1400" b="1" dirty="0" smtClean="0">
                <a:solidFill>
                  <a:srgbClr val="FF0000"/>
                </a:solidFill>
                <a:cs typeface="Comic Sans MS"/>
              </a:rPr>
              <a:t>    of </a:t>
            </a:r>
            <a:r>
              <a:rPr lang="fr-FR" sz="1400" b="1" dirty="0">
                <a:solidFill>
                  <a:srgbClr val="FF0000"/>
                </a:solidFill>
                <a:cs typeface="Comic Sans MS"/>
              </a:rPr>
              <a:t>COMPASS </a:t>
            </a:r>
            <a:endParaRPr lang="fr-FR" sz="1400" b="1" dirty="0" smtClean="0">
              <a:solidFill>
                <a:srgbClr val="FF0000"/>
              </a:solidFill>
              <a:cs typeface="Comic Sans MS"/>
            </a:endParaRPr>
          </a:p>
          <a:p>
            <a:r>
              <a:rPr lang="fr-FR" sz="1400" b="1" dirty="0" smtClean="0">
                <a:solidFill>
                  <a:srgbClr val="FF0000"/>
                </a:solidFill>
                <a:cs typeface="Comic Sans MS"/>
              </a:rPr>
              <a:t>=&gt; </a:t>
            </a:r>
            <a:r>
              <a:rPr lang="fr-FR" sz="1400" b="1" dirty="0">
                <a:solidFill>
                  <a:srgbClr val="FF0000"/>
                </a:solidFill>
                <a:cs typeface="Comic Sans MS"/>
              </a:rPr>
              <a:t>goal of  the </a:t>
            </a:r>
            <a:r>
              <a:rPr lang="fr-FR" sz="1400" b="1" dirty="0" smtClean="0">
                <a:solidFill>
                  <a:srgbClr val="FF0000"/>
                </a:solidFill>
                <a:cs typeface="Comic Sans MS"/>
              </a:rPr>
              <a:t>2012 DVCS </a:t>
            </a:r>
            <a:r>
              <a:rPr lang="fr-FR" sz="1400" b="1" dirty="0">
                <a:solidFill>
                  <a:srgbClr val="FF0000"/>
                </a:solidFill>
                <a:cs typeface="Comic Sans MS"/>
              </a:rPr>
              <a:t>pilot </a:t>
            </a:r>
            <a:r>
              <a:rPr lang="fr-FR" sz="1400" b="1" dirty="0" err="1">
                <a:solidFill>
                  <a:srgbClr val="FF0000"/>
                </a:solidFill>
                <a:cs typeface="Comic Sans MS"/>
              </a:rPr>
              <a:t>run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092728" y="2330503"/>
            <a:ext cx="217078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1400" b="1" dirty="0">
                <a:solidFill>
                  <a:srgbClr val="0000FF"/>
                </a:solidFill>
              </a:rPr>
              <a:t>4.6 10</a:t>
            </a:r>
            <a:r>
              <a:rPr lang="fr-FR" sz="1400" b="1" baseline="30000" dirty="0">
                <a:solidFill>
                  <a:srgbClr val="0000FF"/>
                </a:solidFill>
              </a:rPr>
              <a:t>8</a:t>
            </a:r>
            <a:r>
              <a:rPr lang="fr-FR" sz="1400" b="1" dirty="0">
                <a:solidFill>
                  <a:srgbClr val="0000FF"/>
                </a:solidFill>
              </a:rPr>
              <a:t> </a:t>
            </a:r>
            <a:r>
              <a:rPr lang="fr-FR" sz="1400" b="1" dirty="0">
                <a:solidFill>
                  <a:srgbClr val="0000FF"/>
                </a:solidFill>
                <a:sym typeface="Symbol"/>
              </a:rPr>
              <a:t></a:t>
            </a:r>
            <a:r>
              <a:rPr lang="fr-FR" sz="1400" b="1" baseline="30000" dirty="0">
                <a:solidFill>
                  <a:srgbClr val="0000FF"/>
                </a:solidFill>
                <a:sym typeface="Symbol"/>
              </a:rPr>
              <a:t>+</a:t>
            </a:r>
          </a:p>
          <a:p>
            <a:endParaRPr lang="fr-FR" sz="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/>
              <a:buChar char="è"/>
            </a:pPr>
            <a:r>
              <a:rPr lang="fr-FR" sz="1400" b="1" dirty="0" err="1">
                <a:solidFill>
                  <a:srgbClr val="0000FF"/>
                </a:solidFill>
                <a:sym typeface="Symbol" pitchFamily="18" charset="2"/>
              </a:rPr>
              <a:t>Lumi</a:t>
            </a:r>
            <a:r>
              <a:rPr lang="fr-FR" sz="1400" b="1" dirty="0">
                <a:solidFill>
                  <a:srgbClr val="0000FF"/>
                </a:solidFill>
                <a:sym typeface="Symbol" pitchFamily="18" charset="2"/>
              </a:rPr>
              <a:t>= 10</a:t>
            </a:r>
            <a:r>
              <a:rPr lang="fr-FR" sz="1400" b="1" baseline="30000" dirty="0">
                <a:solidFill>
                  <a:srgbClr val="0000FF"/>
                </a:solidFill>
                <a:sym typeface="Symbol" pitchFamily="18" charset="2"/>
              </a:rPr>
              <a:t>32</a:t>
            </a:r>
            <a:r>
              <a:rPr lang="fr-FR" sz="1400" b="1" dirty="0">
                <a:solidFill>
                  <a:srgbClr val="0000FF"/>
                </a:solidFill>
                <a:sym typeface="Symbol" pitchFamily="18" charset="2"/>
              </a:rPr>
              <a:t> cm</a:t>
            </a:r>
            <a:r>
              <a:rPr lang="fr-FR" sz="1400" b="1" baseline="30000" dirty="0">
                <a:solidFill>
                  <a:srgbClr val="0000FF"/>
                </a:solidFill>
                <a:sym typeface="Symbol" pitchFamily="18" charset="2"/>
              </a:rPr>
              <a:t>-2</a:t>
            </a:r>
            <a:r>
              <a:rPr lang="fr-FR" sz="1400" b="1" dirty="0">
                <a:solidFill>
                  <a:srgbClr val="0000FF"/>
                </a:solidFill>
                <a:sym typeface="Symbol" pitchFamily="18" charset="2"/>
              </a:rPr>
              <a:t> s</a:t>
            </a:r>
            <a:r>
              <a:rPr lang="fr-FR" sz="1400" b="1" baseline="30000" dirty="0">
                <a:solidFill>
                  <a:srgbClr val="0000FF"/>
                </a:solidFill>
                <a:sym typeface="Symbol" pitchFamily="18" charset="2"/>
              </a:rPr>
              <a:t>-1 </a:t>
            </a:r>
          </a:p>
          <a:p>
            <a:r>
              <a:rPr lang="fr-FR" sz="1400" b="1" baseline="30000" dirty="0">
                <a:solidFill>
                  <a:srgbClr val="0000FF"/>
                </a:solidFill>
                <a:sym typeface="Symbol" pitchFamily="18" charset="2"/>
              </a:rPr>
              <a:t>       </a:t>
            </a:r>
            <a:r>
              <a:rPr lang="fr-FR" sz="1400" b="1" dirty="0" err="1">
                <a:solidFill>
                  <a:srgbClr val="0000FF"/>
                </a:solidFill>
                <a:sym typeface="Symbol" pitchFamily="18" charset="2"/>
              </a:rPr>
              <a:t>with</a:t>
            </a:r>
            <a:r>
              <a:rPr lang="fr-FR" sz="1400" b="1" dirty="0">
                <a:solidFill>
                  <a:srgbClr val="0000FF"/>
                </a:solidFill>
                <a:sym typeface="Symbol" pitchFamily="18" charset="2"/>
              </a:rPr>
              <a:t> 2.5m LH2 </a:t>
            </a:r>
            <a:r>
              <a:rPr lang="fr-FR" sz="1400" b="1" dirty="0" err="1">
                <a:solidFill>
                  <a:srgbClr val="0000FF"/>
                </a:solidFill>
                <a:sym typeface="Symbol" pitchFamily="18" charset="2"/>
              </a:rPr>
              <a:t>target</a:t>
            </a:r>
            <a:endParaRPr lang="fr-FR" sz="1400" b="1" dirty="0">
              <a:solidFill>
                <a:srgbClr val="0000FF"/>
              </a:solidFill>
              <a:sym typeface="Symbol" pitchFamily="18" charset="2"/>
            </a:endParaRPr>
          </a:p>
          <a:p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Kinematic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mtClean="0">
                                <a:latin typeface="Cambria Math"/>
                              </a:rPr>
                              <m:t>𝑸</m:t>
                            </m:r>
                          </m:e>
                          <m:sup>
                            <m:r>
                              <a:rPr lang="en-US" smtClean="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smtClean="0">
                            <a:latin typeface="Cambria Math"/>
                          </a:rPr>
                          <m:t>, </m:t>
                        </m:r>
                        <m:r>
                          <a:rPr lang="en-US" smtClean="0">
                            <a:latin typeface="Cambria Math"/>
                          </a:rPr>
                          <m:t>𝒙</m:t>
                        </m:r>
                      </m:e>
                    </m:d>
                  </m:oMath>
                </a14:m>
                <a:r>
                  <a:rPr lang="en-GB" dirty="0" smtClean="0"/>
                  <a:t> for GPDs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2296" t="-7563" b="-252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000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1143000"/>
                <a:ext cx="9144000" cy="4350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The cross-section dependence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results from:</a:t>
                </a:r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1885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intrinsic </a:t>
                </a:r>
                <a:r>
                  <a:rPr lang="en-US" dirty="0" err="1">
                    <a:solidFill>
                      <a:schemeClr val="accent2">
                        <a:lumMod val="75000"/>
                      </a:schemeClr>
                    </a:solidFill>
                  </a:rPr>
                  <a:t>k</a:t>
                </a:r>
                <a:r>
                  <a:rPr lang="en-US" baseline="-25000" dirty="0" err="1">
                    <a:solidFill>
                      <a:schemeClr val="accent2">
                        <a:lumMod val="75000"/>
                      </a:schemeClr>
                    </a:solidFill>
                  </a:rPr>
                  <a:t>T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of the quarks</a:t>
                </a:r>
              </a:p>
              <a:p>
                <a:pPr marL="1885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generated in the quark fragmentation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The azimuthal modulations in the </a:t>
                </a:r>
                <a:r>
                  <a:rPr lang="en-US" dirty="0" err="1" smtClean="0">
                    <a:solidFill>
                      <a:schemeClr val="accent2">
                        <a:lumMod val="75000"/>
                      </a:schemeClr>
                    </a:solidFill>
                  </a:rPr>
                  <a:t>unpolarized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cross-sections comes from:</a:t>
                </a:r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1882775" lvl="1" indent="-282575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Intrinsic </a:t>
                </a:r>
                <a:r>
                  <a:rPr lang="en-US" dirty="0" err="1">
                    <a:solidFill>
                      <a:schemeClr val="accent2">
                        <a:lumMod val="75000"/>
                      </a:schemeClr>
                    </a:solidFill>
                  </a:rPr>
                  <a:t>k</a:t>
                </a:r>
                <a:r>
                  <a:rPr lang="en-US" baseline="-25000" dirty="0" err="1">
                    <a:solidFill>
                      <a:schemeClr val="accent2">
                        <a:lumMod val="75000"/>
                      </a:schemeClr>
                    </a:solidFill>
                  </a:rPr>
                  <a:t>T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of the quarks</a:t>
                </a:r>
              </a:p>
              <a:p>
                <a:pPr marL="1882775" lvl="1" indent="-282575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The Boer-Mulders PDF </a:t>
                </a:r>
                <a:endParaRPr lang="en-GB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en-US" dirty="0" smtClean="0">
                    <a:solidFill>
                      <a:srgbClr val="C00000"/>
                    </a:solidFill>
                  </a:rPr>
                  <a:t>These are difficult measurements requiring to take into account apparatus acceptance</a:t>
                </a:r>
              </a:p>
              <a:p>
                <a:endParaRPr lang="en-US" dirty="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COMPASS has</a:t>
                </a:r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1885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results on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6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𝐿𝑖𝐷</m:t>
                        </m:r>
                      </m:e>
                    </m:sPre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from 2004/6 data</a:t>
                </a:r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1885950" lvl="1" indent="-285750">
                  <a:buFont typeface="Arial" panose="020B0604020202020204" pitchFamily="34" charset="0"/>
                  <a:buChar char="•"/>
                </a:pPr>
                <a:r>
                  <a:rPr lang="en-US" b="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No measurements 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𝑝</m:t>
                    </m:r>
                  </m:oMath>
                </a14:m>
                <a:r>
                  <a:rPr lang="en-US" b="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since 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𝑁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nuclear effects may be important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COMPASS-II, measurements on LH</a:t>
                </a:r>
                <a:r>
                  <a:rPr lang="en-US" sz="2400" baseline="-25000" dirty="0" smtClean="0">
                    <a:solidFill>
                      <a:srgbClr val="C00000"/>
                    </a:solidFill>
                  </a:rPr>
                  <a:t>2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 in parallel with DVCS</a:t>
                </a:r>
                <a:endParaRPr lang="en-US" sz="2400" dirty="0">
                  <a:solidFill>
                    <a:srgbClr val="C00000"/>
                  </a:solidFill>
                </a:endParaRPr>
              </a:p>
              <a:p>
                <a:endParaRPr lang="en-GB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3000"/>
                <a:ext cx="9144000" cy="4350743"/>
              </a:xfrm>
              <a:prstGeom prst="rect">
                <a:avLst/>
              </a:prstGeom>
              <a:blipFill rotWithShape="1">
                <a:blip r:embed="rId2"/>
                <a:stretch>
                  <a:fillRect l="-867" t="-4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Unpolarized</a:t>
            </a:r>
            <a:r>
              <a:rPr lang="en-US" dirty="0" smtClean="0"/>
              <a:t> SIDIS &amp; TMD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23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45756"/>
            <a:ext cx="9772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Wingdings"/>
              </a:rPr>
              <a:t></a:t>
            </a:r>
            <a:r>
              <a:rPr lang="fr-FR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many</a:t>
            </a:r>
            <a:r>
              <a:rPr lang="fr-FR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data </a:t>
            </a:r>
            <a:r>
              <a:rPr lang="fr-FR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collected</a:t>
            </a:r>
            <a:r>
              <a:rPr lang="fr-FR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fr-FR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still</a:t>
            </a:r>
            <a:r>
              <a:rPr lang="fr-FR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to </a:t>
            </a:r>
            <a:r>
              <a:rPr lang="fr-FR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be</a:t>
            </a:r>
            <a:r>
              <a:rPr lang="fr-FR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collected</a:t>
            </a:r>
            <a:r>
              <a:rPr lang="fr-FR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in SIDIS </a:t>
            </a:r>
            <a:r>
              <a:rPr lang="fr-FR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with</a:t>
            </a:r>
            <a:r>
              <a:rPr lang="fr-FR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GPD program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484" y="775953"/>
            <a:ext cx="3503594" cy="440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775953"/>
            <a:ext cx="3510357" cy="444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Boer-Mulders and Cahn effects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20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 the FUTURE:	</a:t>
            </a:r>
            <a:endParaRPr lang="en-GB" dirty="0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4" y="1905001"/>
            <a:ext cx="8077200" cy="288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5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342900"/>
            <a:ext cx="8856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For the next 10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years </a:t>
            </a:r>
          </a:p>
          <a:p>
            <a:pPr>
              <a:defRPr/>
            </a:pPr>
            <a:endParaRPr lang="en-US" sz="1000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before any collider is available,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and complementary to </a:t>
            </a:r>
            <a:r>
              <a:rPr lang="en-US" sz="2800" dirty="0" err="1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Jlab</a:t>
            </a:r>
            <a:r>
              <a:rPr lang="en-US" sz="28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 12 </a:t>
            </a:r>
            <a:r>
              <a:rPr lang="en-US" sz="2800" dirty="0" err="1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GeV</a:t>
            </a:r>
            <a:endParaRPr lang="en-US" sz="2800" dirty="0">
              <a:solidFill>
                <a:srgbClr val="C00000"/>
              </a:solidFill>
              <a:latin typeface="+mj-lt"/>
              <a:cs typeface="Calibri" pitchFamily="34" charset="0"/>
            </a:endParaRPr>
          </a:p>
          <a:p>
            <a:pPr lvl="1">
              <a:defRPr/>
            </a:pPr>
            <a:endParaRPr lang="en-US" sz="1000" b="1" dirty="0" smtClean="0">
              <a:solidFill>
                <a:srgbClr val="FF0000"/>
              </a:solidFill>
              <a:latin typeface="+mj-lt"/>
              <a:cs typeface="Calibri" pitchFamily="34" charset="0"/>
            </a:endParaRPr>
          </a:p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COMPASS@CERN 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can be a major player in QCD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physics 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using its unique high energy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both:</a:t>
            </a:r>
          </a:p>
          <a:p>
            <a:pPr>
              <a:defRPr/>
            </a:pPr>
            <a:endParaRPr lang="en-US" sz="1000" b="1" dirty="0" smtClean="0">
              <a:solidFill>
                <a:srgbClr val="FF0000"/>
              </a:solidFill>
              <a:latin typeface="+mj-lt"/>
              <a:cs typeface="Calibri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hadron beam and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positive and negative </a:t>
            </a:r>
            <a:r>
              <a:rPr lang="en-US" sz="2800" dirty="0" err="1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muon</a:t>
            </a:r>
            <a:r>
              <a:rPr lang="en-US" sz="28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 beams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en-US" sz="1000" b="1" dirty="0" smtClean="0">
              <a:solidFill>
                <a:srgbClr val="FF0000"/>
              </a:solidFill>
              <a:cs typeface="Calibri" pitchFamily="34" charset="0"/>
            </a:endParaRPr>
          </a:p>
          <a:p>
            <a:pPr>
              <a:defRPr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Looking even further…a polarized lepton-nucleon collider well be a mandatory tool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2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5400" dirty="0" smtClean="0">
                <a:solidFill>
                  <a:srgbClr val="C00000"/>
                </a:solidFill>
              </a:rPr>
              <a:t>Thank You</a:t>
            </a:r>
          </a:p>
        </p:txBody>
      </p:sp>
      <p:pic>
        <p:nvPicPr>
          <p:cNvPr id="54275" name="Picture 4" descr="C:\Andrea\Spin2004-Pres\new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771900"/>
            <a:ext cx="31623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427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3105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Intrinsic charm</a:t>
            </a:r>
            <a:endParaRPr lang="en-GB" dirty="0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00100"/>
            <a:ext cx="6553200" cy="460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347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49157"/>
            <a:ext cx="8287073" cy="472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Exclusive </a:t>
            </a:r>
            <a:r>
              <a:rPr lang="el-GR" dirty="0" smtClean="0"/>
              <a:t>ρ0 </a:t>
            </a:r>
            <a:r>
              <a:rPr lang="en-GB" dirty="0" smtClean="0"/>
              <a:t>production on p↑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35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8596" y="2895372"/>
                <a:ext cx="8499250" cy="528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Euclid Math One" panose="05050601010101010101" pitchFamily="18" charset="2"/>
                            </a:rPr>
                            <m:t>S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𝐶𝑆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𝑈</m:t>
                          </m:r>
                        </m:sub>
                      </m:sSub>
                      <m:r>
                        <a:rPr lang="en-GB" sz="240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𝜎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+↓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𝜎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+↓</m:t>
                              </m:r>
                            </m:sup>
                          </m:sSup>
                        </m:e>
                      </m:d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𝐵𝐻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𝑢𝑛𝑝𝑜𝑙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𝐷𝑉𝐶𝑆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𝐾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⋅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𝐼𝑛𝑡</m:t>
                          </m:r>
                        </m:sup>
                      </m:sSubSup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96" y="2895372"/>
                <a:ext cx="8499250" cy="52886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37718" y="802982"/>
                <a:ext cx="7251793" cy="10091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2400" b="1" i="1" smtClean="0">
                              <a:solidFill>
                                <a:srgbClr val="FF9900"/>
                              </a:solidFill>
                              <a:latin typeface="Cambria Math"/>
                            </a:rPr>
                          </m:ctrlPr>
                        </m:mPr>
                        <m:mr>
                          <m:e>
                            <m:r>
                              <a:rPr lang="en-US" sz="2400" b="1" i="1">
                                <a:solidFill>
                                  <a:srgbClr val="FF9900"/>
                                </a:solidFill>
                                <a:latin typeface="Cambria Math"/>
                              </a:rPr>
                              <m:t>𝒅</m:t>
                            </m:r>
                            <m:sSub>
                              <m:sSubPr>
                                <m:ctrlP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𝝈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b="1" i="1">
                                        <a:solidFill>
                                          <a:srgbClr val="FF99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>
                                        <a:solidFill>
                                          <a:srgbClr val="FF99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𝝁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FF99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𝒑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FF99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→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FF99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𝝁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FF99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𝒑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FF99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𝜸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sz="2400" b="1" i="1" smtClean="0">
                                <a:solidFill>
                                  <a:srgbClr val="FF9900"/>
                                </a:solidFill>
                                <a:latin typeface="Cambria Math"/>
                                <a:ea typeface="Cambria Math"/>
                              </a:rPr>
                              <m:t>=</m:t>
                            </m:r>
                          </m:e>
                          <m:e>
                            <m:r>
                              <a:rPr lang="en-US" sz="2400" b="1" i="1" smtClean="0">
                                <a:solidFill>
                                  <a:srgbClr val="FF9900"/>
                                </a:solidFill>
                                <a:latin typeface="Cambria Math"/>
                              </a:rPr>
                              <m:t>𝒅</m:t>
                            </m:r>
                            <m:sSubSup>
                              <m:sSubSupPr>
                                <m:ctrlP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𝝈</m:t>
                                </m:r>
                              </m:e>
                              <m:sub/>
                              <m:sup>
                                <m: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</a:rPr>
                                  <m:t>𝑩𝑯</m:t>
                                </m:r>
                              </m:sup>
                            </m:sSubSup>
                            <m:r>
                              <a:rPr lang="en-US" sz="2400" b="1" i="1" smtClean="0">
                                <a:solidFill>
                                  <a:srgbClr val="FF99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b="1" i="1">
                                <a:solidFill>
                                  <a:srgbClr val="FF9900"/>
                                </a:solidFill>
                                <a:latin typeface="Cambria Math"/>
                              </a:rPr>
                              <m:t>𝒅</m:t>
                            </m:r>
                            <m:sSubSup>
                              <m:sSubSupPr>
                                <m:ctrlP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𝒖𝒏𝒑𝒐𝒍</m:t>
                                </m:r>
                              </m:sub>
                              <m:sup>
                                <m: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</a:rPr>
                                  <m:t>𝑫𝑽𝑪𝑺</m:t>
                                </m:r>
                              </m:sup>
                            </m:sSubSup>
                            <m:r>
                              <a:rPr lang="en-US" sz="2400" b="1" i="1">
                                <a:solidFill>
                                  <a:srgbClr val="FF9900"/>
                                </a:solidFill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𝝁</m:t>
                                </m:r>
                              </m:sub>
                            </m:sSub>
                            <m:r>
                              <a:rPr lang="en-US" sz="2400" b="1" i="1">
                                <a:solidFill>
                                  <a:srgbClr val="FF9900"/>
                                </a:solidFill>
                                <a:latin typeface="Cambria Math"/>
                              </a:rPr>
                              <m:t>𝒅</m:t>
                            </m:r>
                            <m:sSubSup>
                              <m:sSubSupPr>
                                <m:ctrlP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𝒑𝒐𝒍</m:t>
                                </m:r>
                              </m:sub>
                              <m:sup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</a:rPr>
                                  <m:t>𝑫𝑽𝑪𝑺</m:t>
                                </m:r>
                              </m:sup>
                            </m:sSubSup>
                            <m:r>
                              <a:rPr lang="en-US" sz="2400" b="1" i="1" smtClean="0">
                                <a:solidFill>
                                  <a:srgbClr val="FF9900"/>
                                </a:solidFill>
                                <a:latin typeface="Cambria Math"/>
                                <a:ea typeface="Cambria Math"/>
                              </a:rPr>
                              <m:t>+          </m:t>
                            </m:r>
                          </m:e>
                        </m:mr>
                        <m:mr>
                          <m:e/>
                          <m:e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𝒆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𝝁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𝑩𝑯</m:t>
                                </m:r>
                              </m:sup>
                            </m:sSup>
                            <m:r>
                              <a:rPr lang="en-US" sz="2400" b="1" i="1" smtClean="0">
                                <a:solidFill>
                                  <a:srgbClr val="FF9900"/>
                                </a:solidFill>
                                <a:latin typeface="Cambria Math"/>
                                <a:ea typeface="Cambria Math"/>
                              </a:rPr>
                              <m:t>ℛ</m:t>
                            </m:r>
                            <m:r>
                              <a:rPr lang="en-US" sz="2400" b="1" i="1" smtClean="0">
                                <a:solidFill>
                                  <a:srgbClr val="FF9900"/>
                                </a:solidFill>
                                <a:latin typeface="Cambria Math"/>
                                <a:ea typeface="Cambria Math"/>
                              </a:rPr>
                              <m:t>𝒆</m:t>
                            </m:r>
                            <m:sSubSup>
                              <m:sSubSupPr>
                                <m:ctrlP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𝑨</m:t>
                                </m:r>
                              </m:e>
                              <m:sub/>
                              <m:sup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</a:rPr>
                                  <m:t>𝑫𝑽𝑪𝑺</m:t>
                                </m:r>
                              </m:sup>
                            </m:sSubSup>
                            <m:r>
                              <a:rPr lang="en-US" sz="2400" b="1" i="1">
                                <a:solidFill>
                                  <a:srgbClr val="FF9900"/>
                                </a:solidFill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𝝁</m:t>
                                    </m:r>
                                  </m:sub>
                                </m:sSub>
                                <m:r>
                                  <a:rPr lang="en-US" sz="2400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𝝁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𝑩𝑯</m:t>
                                </m:r>
                              </m:sup>
                            </m:sSup>
                            <m:r>
                              <a:rPr lang="en-US" sz="2400" b="0" i="1" smtClean="0">
                                <a:solidFill>
                                  <a:srgbClr val="FF9900"/>
                                </a:solidFill>
                                <a:latin typeface="Cambria Math"/>
                              </a:rPr>
                              <m:t>𝐼𝑚</m:t>
                            </m:r>
                            <m:sSubSup>
                              <m:sSubSupPr>
                                <m:ctrlP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𝑨</m:t>
                                </m:r>
                              </m:e>
                              <m:sub/>
                              <m:sup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</a:rPr>
                                  <m:t>𝑫𝑽𝑪𝑺</m:t>
                                </m:r>
                              </m:sup>
                            </m:sSubSup>
                          </m:e>
                        </m:mr>
                      </m:m>
                    </m:oMath>
                  </m:oMathPara>
                </a14:m>
                <a:endParaRPr lang="en-US" sz="2400" b="1" dirty="0" smtClean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718" y="802982"/>
                <a:ext cx="7251793" cy="100912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059"/>
          <p:cNvGrpSpPr>
            <a:grpSpLocks/>
          </p:cNvGrpSpPr>
          <p:nvPr/>
        </p:nvGrpSpPr>
        <p:grpSpPr bwMode="auto">
          <a:xfrm>
            <a:off x="5580112" y="4571481"/>
            <a:ext cx="2533650" cy="1043782"/>
            <a:chOff x="158" y="1797"/>
            <a:chExt cx="1912" cy="858"/>
          </a:xfrm>
        </p:grpSpPr>
        <p:sp>
          <p:nvSpPr>
            <p:cNvPr id="63" name="Text Box 1069"/>
            <p:cNvSpPr txBox="1">
              <a:spLocks noChangeArrowheads="1"/>
            </p:cNvSpPr>
            <p:nvPr/>
          </p:nvSpPr>
          <p:spPr bwMode="auto">
            <a:xfrm>
              <a:off x="884" y="2342"/>
              <a:ext cx="280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b="1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</a:t>
              </a:r>
            </a:p>
          </p:txBody>
        </p:sp>
        <p:sp>
          <p:nvSpPr>
            <p:cNvPr id="54" name="AutoShape 1060"/>
            <p:cNvSpPr>
              <a:spLocks noChangeArrowheads="1"/>
            </p:cNvSpPr>
            <p:nvPr/>
          </p:nvSpPr>
          <p:spPr bwMode="auto">
            <a:xfrm>
              <a:off x="158" y="1979"/>
              <a:ext cx="1333" cy="366"/>
            </a:xfrm>
            <a:prstGeom prst="parallelogram">
              <a:avLst>
                <a:gd name="adj" fmla="val 9105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algn="ctr" defTabSz="457200"/>
              <a:endParaRPr lang="fr-FR" b="1">
                <a:solidFill>
                  <a:schemeClr val="accent2"/>
                </a:solidFill>
              </a:endParaRPr>
            </a:p>
          </p:txBody>
        </p:sp>
        <p:sp>
          <p:nvSpPr>
            <p:cNvPr id="55" name="AutoShape 1061"/>
            <p:cNvSpPr>
              <a:spLocks noChangeArrowheads="1"/>
            </p:cNvSpPr>
            <p:nvPr/>
          </p:nvSpPr>
          <p:spPr bwMode="auto">
            <a:xfrm>
              <a:off x="1229" y="1797"/>
              <a:ext cx="743" cy="756"/>
            </a:xfrm>
            <a:prstGeom prst="parallelogram">
              <a:avLst>
                <a:gd name="adj" fmla="val 25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endParaRPr lang="en-US">
                <a:latin typeface="Calibri" pitchFamily="34" charset="0"/>
              </a:endParaRPr>
            </a:p>
          </p:txBody>
        </p:sp>
        <p:sp>
          <p:nvSpPr>
            <p:cNvPr id="56" name="Line 1062"/>
            <p:cNvSpPr>
              <a:spLocks noChangeShapeType="1"/>
            </p:cNvSpPr>
            <p:nvPr/>
          </p:nvSpPr>
          <p:spPr bwMode="auto">
            <a:xfrm flipV="1">
              <a:off x="201" y="2187"/>
              <a:ext cx="547" cy="146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57" name="Line 1063"/>
            <p:cNvSpPr>
              <a:spLocks noChangeShapeType="1"/>
            </p:cNvSpPr>
            <p:nvPr/>
          </p:nvSpPr>
          <p:spPr bwMode="auto">
            <a:xfrm>
              <a:off x="748" y="2187"/>
              <a:ext cx="677" cy="0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58" name="Line 1064"/>
            <p:cNvSpPr>
              <a:spLocks noChangeShapeType="1"/>
            </p:cNvSpPr>
            <p:nvPr/>
          </p:nvSpPr>
          <p:spPr bwMode="auto">
            <a:xfrm>
              <a:off x="1425" y="2187"/>
              <a:ext cx="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59" name="Line 1065"/>
            <p:cNvSpPr>
              <a:spLocks noChangeShapeType="1"/>
            </p:cNvSpPr>
            <p:nvPr/>
          </p:nvSpPr>
          <p:spPr bwMode="auto">
            <a:xfrm flipV="1">
              <a:off x="1425" y="2065"/>
              <a:ext cx="372" cy="122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0" name="Line 1066"/>
            <p:cNvSpPr>
              <a:spLocks noChangeShapeType="1"/>
            </p:cNvSpPr>
            <p:nvPr/>
          </p:nvSpPr>
          <p:spPr bwMode="auto">
            <a:xfrm>
              <a:off x="1425" y="2187"/>
              <a:ext cx="110" cy="219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1" name="Line 1067"/>
            <p:cNvSpPr>
              <a:spLocks noChangeShapeType="1"/>
            </p:cNvSpPr>
            <p:nvPr/>
          </p:nvSpPr>
          <p:spPr bwMode="auto">
            <a:xfrm flipV="1">
              <a:off x="748" y="2016"/>
              <a:ext cx="109" cy="171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2" name="Arc 1068"/>
            <p:cNvSpPr>
              <a:spLocks/>
            </p:cNvSpPr>
            <p:nvPr/>
          </p:nvSpPr>
          <p:spPr bwMode="auto">
            <a:xfrm rot="-8628797">
              <a:off x="1163" y="2138"/>
              <a:ext cx="185" cy="412"/>
            </a:xfrm>
            <a:custGeom>
              <a:avLst/>
              <a:gdLst>
                <a:gd name="T0" fmla="*/ 0 w 14024"/>
                <a:gd name="T1" fmla="*/ 0 h 21433"/>
                <a:gd name="T2" fmla="*/ 0 w 14024"/>
                <a:gd name="T3" fmla="*/ 0 h 21433"/>
                <a:gd name="T4" fmla="*/ 0 w 14024"/>
                <a:gd name="T5" fmla="*/ 0 h 21433"/>
                <a:gd name="T6" fmla="*/ 0 60000 65536"/>
                <a:gd name="T7" fmla="*/ 0 60000 65536"/>
                <a:gd name="T8" fmla="*/ 0 60000 65536"/>
                <a:gd name="T9" fmla="*/ 0 w 14024"/>
                <a:gd name="T10" fmla="*/ 0 h 21433"/>
                <a:gd name="T11" fmla="*/ 14024 w 14024"/>
                <a:gd name="T12" fmla="*/ 21433 h 214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24" h="21433" fill="none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</a:path>
                <a:path w="14024" h="21433" stroke="0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  <a:lnTo>
                    <a:pt x="0" y="2143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rot="10800000"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4" name="Line 1070"/>
            <p:cNvSpPr>
              <a:spLocks noChangeShapeType="1"/>
            </p:cNvSpPr>
            <p:nvPr/>
          </p:nvSpPr>
          <p:spPr bwMode="auto">
            <a:xfrm>
              <a:off x="1425" y="2187"/>
              <a:ext cx="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5" name="Text Box 1071"/>
            <p:cNvSpPr txBox="1">
              <a:spLocks noChangeArrowheads="1"/>
            </p:cNvSpPr>
            <p:nvPr/>
          </p:nvSpPr>
          <p:spPr bwMode="auto">
            <a:xfrm>
              <a:off x="1791" y="1933"/>
              <a:ext cx="27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dirty="0">
                  <a:solidFill>
                    <a:srgbClr val="C00000"/>
                  </a:solidFill>
                  <a:latin typeface="Lucida Grande"/>
                </a:rPr>
                <a:t>θ</a:t>
              </a:r>
              <a:endParaRPr lang="fr-FR" sz="24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66" name="Text Box 1072"/>
            <p:cNvSpPr txBox="1">
              <a:spLocks noChangeArrowheads="1"/>
            </p:cNvSpPr>
            <p:nvPr/>
          </p:nvSpPr>
          <p:spPr bwMode="auto">
            <a:xfrm>
              <a:off x="567" y="1888"/>
              <a:ext cx="321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b="1">
                  <a:solidFill>
                    <a:srgbClr val="6600CC"/>
                  </a:solidFill>
                  <a:latin typeface="Times New Roman" pitchFamily="18" charset="0"/>
                </a:rPr>
                <a:t>μ</a:t>
              </a:r>
              <a:r>
                <a:rPr lang="fr-FR" sz="2400" b="1">
                  <a:solidFill>
                    <a:srgbClr val="6600CC"/>
                  </a:solidFill>
                  <a:latin typeface="Calibri" pitchFamily="34" charset="0"/>
                </a:rPr>
                <a:t>’</a:t>
              </a:r>
            </a:p>
          </p:txBody>
        </p:sp>
        <p:sp>
          <p:nvSpPr>
            <p:cNvPr id="67" name="Text Box 1073"/>
            <p:cNvSpPr txBox="1">
              <a:spLocks noChangeArrowheads="1"/>
            </p:cNvSpPr>
            <p:nvPr/>
          </p:nvSpPr>
          <p:spPr bwMode="auto">
            <a:xfrm>
              <a:off x="339" y="2024"/>
              <a:ext cx="26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b="1">
                  <a:solidFill>
                    <a:srgbClr val="6600CC"/>
                  </a:solidFill>
                  <a:latin typeface="Times New Roman" pitchFamily="18" charset="0"/>
                </a:rPr>
                <a:t>μ</a:t>
              </a:r>
            </a:p>
          </p:txBody>
        </p:sp>
        <p:sp>
          <p:nvSpPr>
            <p:cNvPr id="68" name="Text Box 1074"/>
            <p:cNvSpPr txBox="1">
              <a:spLocks noChangeArrowheads="1"/>
            </p:cNvSpPr>
            <p:nvPr/>
          </p:nvSpPr>
          <p:spPr bwMode="auto">
            <a:xfrm>
              <a:off x="974" y="1888"/>
              <a:ext cx="34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sz="2400" b="1">
                  <a:solidFill>
                    <a:srgbClr val="6600CC"/>
                  </a:solidFill>
                  <a:latin typeface="Times New Roman" pitchFamily="18" charset="0"/>
                  <a:sym typeface="Symbol" pitchFamily="18" charset="2"/>
                </a:rPr>
                <a:t>*</a:t>
              </a:r>
            </a:p>
          </p:txBody>
        </p:sp>
        <p:sp>
          <p:nvSpPr>
            <p:cNvPr id="69" name="Text Box 1075"/>
            <p:cNvSpPr txBox="1">
              <a:spLocks noChangeArrowheads="1"/>
            </p:cNvSpPr>
            <p:nvPr/>
          </p:nvSpPr>
          <p:spPr bwMode="auto">
            <a:xfrm>
              <a:off x="1519" y="1797"/>
              <a:ext cx="234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sz="2400" b="1" dirty="0">
                  <a:solidFill>
                    <a:srgbClr val="6600CC"/>
                  </a:solidFill>
                  <a:latin typeface="Times New Roman" pitchFamily="18" charset="0"/>
                  <a:sym typeface="Symbol" pitchFamily="18" charset="2"/>
                </a:rPr>
                <a:t></a:t>
              </a:r>
            </a:p>
          </p:txBody>
        </p:sp>
        <p:sp>
          <p:nvSpPr>
            <p:cNvPr id="70" name="Text Box 1076"/>
            <p:cNvSpPr txBox="1">
              <a:spLocks noChangeArrowheads="1"/>
            </p:cNvSpPr>
            <p:nvPr/>
          </p:nvSpPr>
          <p:spPr bwMode="auto">
            <a:xfrm>
              <a:off x="1376" y="2309"/>
              <a:ext cx="263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sz="2400" b="1" dirty="0">
                  <a:solidFill>
                    <a:srgbClr val="6600CC"/>
                  </a:solidFill>
                  <a:latin typeface="Calibri" pitchFamily="34" charset="0"/>
                </a:rPr>
                <a:t>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84" name="Text Box 9"/>
              <p:cNvSpPr txBox="1">
                <a:spLocks noChangeArrowheads="1"/>
              </p:cNvSpPr>
              <p:nvPr/>
            </p:nvSpPr>
            <p:spPr bwMode="auto">
              <a:xfrm>
                <a:off x="228600" y="1730367"/>
                <a:ext cx="8915400" cy="9887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fr-FR" sz="2400" b="1" dirty="0" smtClean="0">
                    <a:solidFill>
                      <a:srgbClr val="FF0000"/>
                    </a:solidFill>
                  </a:rPr>
                  <a:t>the transverse </a:t>
                </a:r>
                <a:r>
                  <a:rPr lang="fr-FR" sz="2400" b="1" dirty="0" err="1" smtClean="0">
                    <a:solidFill>
                      <a:srgbClr val="FF0000"/>
                    </a:solidFill>
                  </a:rPr>
                  <a:t>imaging</a:t>
                </a:r>
                <a:endParaRPr lang="fr-FR" sz="2400" dirty="0" smtClean="0"/>
              </a:p>
              <a:p>
                <a:endParaRPr lang="fr-FR" sz="900" dirty="0" smtClean="0">
                  <a:solidFill>
                    <a:srgbClr val="0070C0"/>
                  </a:solidFill>
                  <a:latin typeface="+mj-lt"/>
                </a:endParaRPr>
              </a:p>
              <a:p>
                <a:r>
                  <a:rPr lang="fr-FR" sz="2000" b="1" dirty="0" err="1" smtClean="0">
                    <a:solidFill>
                      <a:srgbClr val="0070C0"/>
                    </a:solidFill>
                    <a:latin typeface="+mj-lt"/>
                  </a:rPr>
                  <a:t>with</a:t>
                </a:r>
                <a:r>
                  <a:rPr lang="fr-FR" sz="2000" b="1" dirty="0" smtClean="0">
                    <a:solidFill>
                      <a:srgbClr val="0070C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sz="2400" b="1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↓</m:t>
                        </m:r>
                      </m:sup>
                    </m:sSup>
                  </m:oMath>
                </a14:m>
                <a:r>
                  <a:rPr lang="fr-FR" sz="2000" b="1" dirty="0">
                    <a:solidFill>
                      <a:srgbClr val="0070C0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sz="2400" b="1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↑</m:t>
                        </m:r>
                      </m:sup>
                    </m:sSup>
                  </m:oMath>
                </a14:m>
                <a:r>
                  <a:rPr lang="fr-FR" sz="2800" b="1" baseline="30000" dirty="0" smtClean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 </a:t>
                </a:r>
                <a:r>
                  <a:rPr lang="fr-FR" sz="2000" b="1" dirty="0" err="1" smtClean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beams</a:t>
                </a:r>
                <a:r>
                  <a:rPr lang="fr-FR" sz="2000" b="1" dirty="0" smtClean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  and</a:t>
                </a:r>
                <a:r>
                  <a:rPr lang="fr-FR" sz="2000" dirty="0" smtClean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 </a:t>
                </a:r>
                <a:r>
                  <a:rPr lang="fr-FR" sz="2000" dirty="0" err="1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unpolarized</a:t>
                </a:r>
                <a:r>
                  <a:rPr lang="fr-FR" sz="2000" dirty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 </a:t>
                </a:r>
                <a:r>
                  <a:rPr lang="fr-FR" sz="2000" dirty="0" smtClean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2.5m long </a:t>
                </a:r>
                <a:r>
                  <a:rPr lang="fr-FR" sz="2000" dirty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LH</a:t>
                </a:r>
                <a:r>
                  <a:rPr lang="fr-FR" sz="2000" baseline="-25000" dirty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2</a:t>
                </a:r>
                <a:r>
                  <a:rPr lang="fr-FR" sz="2000" dirty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 </a:t>
                </a:r>
                <a:r>
                  <a:rPr lang="fr-FR" sz="2000" dirty="0" err="1" smtClean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target</a:t>
                </a:r>
                <a:r>
                  <a:rPr lang="fr-FR" dirty="0" smtClean="0">
                    <a:solidFill>
                      <a:srgbClr val="0070C0"/>
                    </a:solidFill>
                    <a:latin typeface="+mj-lt"/>
                  </a:rPr>
                  <a:t>                  </a:t>
                </a:r>
                <a:endParaRPr lang="fr-FR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084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730367"/>
                <a:ext cx="8915400" cy="988797"/>
              </a:xfrm>
              <a:prstGeom prst="rect">
                <a:avLst/>
              </a:prstGeom>
              <a:blipFill rotWithShape="1">
                <a:blip r:embed="rId4"/>
                <a:stretch>
                  <a:fillRect l="-1094" t="-4321" b="-104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372914" y="3598504"/>
                <a:ext cx="4335018" cy="1124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Using</a:t>
                </a:r>
                <a:r>
                  <a:rPr lang="fr-FR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C00000"/>
                            </a:solidFill>
                            <a:latin typeface="Euclid Math One" panose="05050601010101010101" pitchFamily="18" charset="2"/>
                          </a:rPr>
                          <m:t>S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𝑪𝑺</m:t>
                        </m:r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𝑼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, </a:t>
                </a:r>
                <a:r>
                  <a:rPr lang="fr-FR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BH </a:t>
                </a:r>
                <a:r>
                  <a:rPr lang="fr-FR" sz="20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subtraction</a:t>
                </a:r>
                <a:r>
                  <a:rPr lang="fr-FR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and </a:t>
                </a:r>
                <a:r>
                  <a:rPr lang="fr-FR" sz="20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integrating</a:t>
                </a:r>
                <a:r>
                  <a:rPr lang="fr-FR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over </a:t>
                </a:r>
                <a14:m>
                  <m:oMath xmlns:m="http://schemas.openxmlformats.org/officeDocument/2006/math">
                    <m:r>
                      <a:rPr lang="fr-FR" sz="24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  <a:ea typeface="Cambria Math"/>
                      </a:rPr>
                      <m:t>𝝋</m:t>
                    </m:r>
                  </m:oMath>
                </a14:m>
                <a:endParaRPr lang="fr-FR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  <a:p>
                <a:endPara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14" y="3598504"/>
                <a:ext cx="4335018" cy="1124219"/>
              </a:xfrm>
              <a:prstGeom prst="rect">
                <a:avLst/>
              </a:prstGeom>
              <a:blipFill rotWithShape="1">
                <a:blip r:embed="rId5"/>
                <a:stretch>
                  <a:fillRect l="-14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ZoneTexte 71"/>
          <p:cNvSpPr txBox="1"/>
          <p:nvPr/>
        </p:nvSpPr>
        <p:spPr>
          <a:xfrm>
            <a:off x="5960657" y="3306859"/>
            <a:ext cx="431528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 3"/>
              </a:rPr>
              <a:t>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9" name="Connecteur droit 38"/>
          <p:cNvCxnSpPr/>
          <p:nvPr/>
        </p:nvCxnSpPr>
        <p:spPr>
          <a:xfrm rot="10800000" flipV="1">
            <a:off x="6156226" y="802983"/>
            <a:ext cx="1224136" cy="4200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rot="10800000" flipV="1">
            <a:off x="3734984" y="1233732"/>
            <a:ext cx="1224136" cy="4200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lipse 72"/>
          <p:cNvSpPr/>
          <p:nvPr/>
        </p:nvSpPr>
        <p:spPr>
          <a:xfrm>
            <a:off x="5637093" y="2895373"/>
            <a:ext cx="1024326" cy="528862"/>
          </a:xfrm>
          <a:prstGeom prst="ellipse">
            <a:avLst/>
          </a:prstGeom>
          <a:solidFill>
            <a:srgbClr val="FFFF6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Sum Integrated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73379" y="3845546"/>
                <a:ext cx="2779864" cy="540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4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𝒅</m:t>
                          </m:r>
                          <m:sSubSup>
                            <m:sSubSupPr>
                              <m:ctrlPr>
                                <a:rPr lang="en-US" sz="24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𝒖𝒏𝒑𝒐𝒍</m:t>
                              </m:r>
                            </m:sub>
                            <m:sup>
                              <m:r>
                                <a:rPr lang="en-US" sz="24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𝑫𝑽𝑪𝑺</m:t>
                              </m:r>
                            </m:sup>
                          </m:sSubSup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𝒅𝒕</m:t>
                          </m:r>
                          <m:r>
                            <a:rPr lang="en-US" sz="24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𝑩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1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𝒕</m:t>
                                  </m:r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3379" y="3845546"/>
                <a:ext cx="2779864" cy="54046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1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2" grpId="0"/>
      <p:bldP spid="7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Space resolution</a:t>
            </a:r>
            <a:endParaRPr lang="en-GB" dirty="0"/>
          </a:p>
        </p:txBody>
      </p:sp>
      <p:pic>
        <p:nvPicPr>
          <p:cNvPr id="5" name="Picture 6" descr="E:\horsti\compass\experiment_drawings\Na58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" y="2202180"/>
            <a:ext cx="9052560" cy="2743200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 rot="20810797">
            <a:off x="1547692" y="4229020"/>
            <a:ext cx="6109966" cy="461665"/>
          </a:xfrm>
          <a:prstGeom prst="rect">
            <a:avLst/>
          </a:prstGeom>
          <a:solidFill>
            <a:schemeClr val="bg1"/>
          </a:solidFill>
          <a:ln>
            <a:solidFill>
              <a:srgbClr val="4D4D4D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 µ  100µ  200µ      500µ                1 mm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876300"/>
            <a:ext cx="89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Target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region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8760" y="876300"/>
            <a:ext cx="224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Large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Angle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Spectrometer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1960" y="876300"/>
            <a:ext cx="224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Small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Angle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Spectrometer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1691640" y="1744980"/>
            <a:ext cx="137160" cy="128016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286000" y="1790700"/>
            <a:ext cx="1463040" cy="100584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4297680" y="1790700"/>
            <a:ext cx="594360" cy="100584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5623560" y="1790700"/>
            <a:ext cx="2286000" cy="32004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>
            <a:stCxn id="7" idx="2"/>
          </p:cNvCxnSpPr>
          <p:nvPr/>
        </p:nvCxnSpPr>
        <p:spPr bwMode="auto">
          <a:xfrm flipH="1">
            <a:off x="731521" y="1522631"/>
            <a:ext cx="170705" cy="191398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914400" y="1607820"/>
            <a:ext cx="640080" cy="16002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1828800" y="2796540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80560" y="2430780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SM2</a:t>
            </a:r>
            <a:endParaRPr lang="en-US" dirty="0"/>
          </a:p>
        </p:txBody>
      </p:sp>
      <p:sp>
        <p:nvSpPr>
          <p:cNvPr id="18" name="Content Placeholder 17"/>
          <p:cNvSpPr txBox="1">
            <a:spLocks/>
          </p:cNvSpPr>
          <p:nvPr/>
        </p:nvSpPr>
        <p:spPr>
          <a:xfrm>
            <a:off x="4488339" y="4465295"/>
            <a:ext cx="4655661" cy="534034"/>
          </a:xfrm>
          <a:prstGeom prst="rect">
            <a:avLst/>
          </a:prstGeom>
        </p:spPr>
        <p:txBody>
          <a:bodyPr/>
          <a:lstStyle>
            <a:lvl1pPr marL="341313" indent="-341313" algn="l" defTabSz="457200" rtl="0" eaLnBrk="0" fontAlgn="base" hangingPunct="0">
              <a:lnSpc>
                <a:spcPct val="101000"/>
              </a:lnSpc>
              <a:spcBef>
                <a:spcPts val="7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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lnSpc>
                <a:spcPct val="101000"/>
              </a:lnSpc>
              <a:spcBef>
                <a:spcPts val="650"/>
              </a:spcBef>
              <a:spcAft>
                <a:spcPct val="0"/>
              </a:spcAft>
              <a:buClr>
                <a:srgbClr val="CCCC99"/>
              </a:buClr>
              <a:buSzPct val="75000"/>
              <a:buFont typeface="Wingdings" pitchFamily="2" charset="2"/>
              <a:buChar char=""/>
              <a:defRPr sz="2600">
                <a:solidFill>
                  <a:srgbClr val="000000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lnSpc>
                <a:spcPct val="101000"/>
              </a:lnSpc>
              <a:spcBef>
                <a:spcPts val="575"/>
              </a:spcBef>
              <a:spcAft>
                <a:spcPct val="0"/>
              </a:spcAft>
              <a:buClr>
                <a:srgbClr val="B2B2B2"/>
              </a:buClr>
              <a:buSzPct val="55000"/>
              <a:buFont typeface="Wingdings" pitchFamily="2" charset="2"/>
              <a:buChar char=""/>
              <a:defRPr sz="2300">
                <a:solidFill>
                  <a:srgbClr val="000000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defTabSz="457200" rtl="0" fontAlgn="base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fontAlgn="base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fontAlgn="base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fontAlgn="base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457200" lvl="1" indent="0">
              <a:buFont typeface="Wingdings" pitchFamily="2" charset="2"/>
              <a:buNone/>
            </a:pPr>
            <a:r>
              <a:rPr lang="en-US" sz="2000" kern="0" dirty="0" smtClean="0">
                <a:solidFill>
                  <a:srgbClr val="FF0000"/>
                </a:solidFill>
              </a:rPr>
              <a:t>Space resolution is function of the distance to the target</a:t>
            </a:r>
            <a:endParaRPr lang="en-US" sz="2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42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r="34869"/>
          <a:stretch>
            <a:fillRect/>
          </a:stretch>
        </p:blipFill>
        <p:spPr bwMode="auto">
          <a:xfrm>
            <a:off x="25609" y="1876900"/>
            <a:ext cx="6169918" cy="31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9"/>
              <p:cNvSpPr txBox="1">
                <a:spLocks noChangeArrowheads="1"/>
              </p:cNvSpPr>
              <p:nvPr/>
            </p:nvSpPr>
            <p:spPr bwMode="auto">
              <a:xfrm>
                <a:off x="6396936" y="1876900"/>
                <a:ext cx="2135521" cy="109722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6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2 </a:t>
                </a:r>
                <a:r>
                  <a:rPr lang="fr-FR" sz="1600" b="1" dirty="0" err="1" smtClean="0">
                    <a:solidFill>
                      <a:schemeClr val="accent2">
                        <a:lumMod val="75000"/>
                      </a:schemeClr>
                    </a:solidFill>
                  </a:rPr>
                  <a:t>years</a:t>
                </a:r>
                <a:r>
                  <a:rPr lang="fr-FR" sz="16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of data</a:t>
                </a:r>
              </a:p>
              <a:p>
                <a:r>
                  <a:rPr lang="fr-FR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160 </a:t>
                </a:r>
                <a:r>
                  <a:rPr lang="fr-FR" sz="1600" dirty="0" err="1">
                    <a:solidFill>
                      <a:schemeClr val="accent2">
                        <a:lumMod val="75000"/>
                      </a:schemeClr>
                    </a:solidFill>
                  </a:rPr>
                  <a:t>GeV</a:t>
                </a:r>
                <a:r>
                  <a:rPr lang="fr-FR" sz="1600" dirty="0">
                    <a:solidFill>
                      <a:schemeClr val="accent2">
                        <a:lumMod val="75000"/>
                      </a:schemeClr>
                    </a:solidFill>
                  </a:rPr>
                  <a:t> muon </a:t>
                </a:r>
                <a:r>
                  <a:rPr lang="fr-FR" sz="1600" dirty="0" err="1">
                    <a:solidFill>
                      <a:schemeClr val="accent2">
                        <a:lumMod val="75000"/>
                      </a:schemeClr>
                    </a:solidFill>
                  </a:rPr>
                  <a:t>beam</a:t>
                </a:r>
                <a:endParaRPr lang="fr-FR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fr-FR" sz="1600" dirty="0">
                    <a:solidFill>
                      <a:schemeClr val="accent2">
                        <a:lumMod val="75000"/>
                      </a:schemeClr>
                    </a:solidFill>
                  </a:rPr>
                  <a:t>2.5m LH</a:t>
                </a:r>
                <a:r>
                  <a:rPr lang="fr-FR" sz="1600" baseline="-25000" dirty="0">
                    <a:solidFill>
                      <a:schemeClr val="accent2">
                        <a:lumMod val="75000"/>
                      </a:schemeClr>
                    </a:solidFill>
                  </a:rPr>
                  <a:t>2</a:t>
                </a:r>
                <a:r>
                  <a:rPr lang="fr-FR" sz="1600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fr-FR" sz="1600" dirty="0" err="1">
                    <a:solidFill>
                      <a:schemeClr val="accent2">
                        <a:lumMod val="75000"/>
                      </a:schemeClr>
                    </a:solidFill>
                  </a:rPr>
                  <a:t>target</a:t>
                </a:r>
                <a:endParaRPr lang="fr-FR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fr-FR" sz="16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mbria Math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fr-FR" sz="16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mbria Math"/>
                            <a:ea typeface="Cambria Math"/>
                            <a:sym typeface="Symbol" pitchFamily="18" charset="2"/>
                          </a:rPr>
                          <m:t>𝜀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mbria Math"/>
                            <a:sym typeface="Symbol" pitchFamily="18" charset="2"/>
                          </a:rPr>
                          <m:t>𝑔𝑙𝑜𝑏𝑎𝑙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 Math"/>
                        <a:sym typeface="Symbol" pitchFamily="18" charset="2"/>
                      </a:rPr>
                      <m:t>=10%</m:t>
                    </m:r>
                  </m:oMath>
                </a14:m>
                <a:endParaRPr lang="fr-FR" sz="1600" dirty="0" smtClean="0">
                  <a:solidFill>
                    <a:schemeClr val="accent2">
                      <a:lumMod val="75000"/>
                    </a:schemeClr>
                  </a:solidFill>
                  <a:effectLst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7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96936" y="1876900"/>
                <a:ext cx="2135521" cy="1097223"/>
              </a:xfrm>
              <a:prstGeom prst="rect">
                <a:avLst/>
              </a:prstGeom>
              <a:blipFill rotWithShape="1">
                <a:blip r:embed="rId4"/>
                <a:stretch>
                  <a:fillRect l="-1425" t="-1667" b="-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21"/>
              <p:cNvSpPr txBox="1">
                <a:spLocks noChangeArrowheads="1"/>
              </p:cNvSpPr>
              <p:nvPr/>
            </p:nvSpPr>
            <p:spPr bwMode="auto">
              <a:xfrm>
                <a:off x="6333404" y="3041125"/>
                <a:ext cx="2748844" cy="1569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fr-FR" sz="16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at </a:t>
                </a:r>
                <a:r>
                  <a:rPr lang="fr-FR" sz="1600" b="1" dirty="0" err="1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small</a:t>
                </a:r>
                <a:r>
                  <a:rPr lang="fr-FR" sz="1600" b="1" dirty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 </a:t>
                </a:r>
                <a:r>
                  <a:rPr lang="fr-FR" sz="1600" b="1" dirty="0" err="1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x</a:t>
                </a:r>
                <a:r>
                  <a:rPr lang="fr-FR" sz="1600" b="1" baseline="-25000" dirty="0" err="1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B</a:t>
                </a:r>
                <a:r>
                  <a:rPr lang="fr-FR" sz="1600" b="1" baseline="-25000" dirty="0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 </a:t>
                </a:r>
                <a:r>
                  <a:rPr lang="fr-FR" sz="1600" b="1" dirty="0" err="1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ansatz</a:t>
                </a:r>
                <a:r>
                  <a:rPr lang="fr-FR" sz="16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 </a:t>
                </a:r>
                <a:r>
                  <a:rPr lang="fr-FR" sz="1600" b="1" dirty="0" err="1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inspired</a:t>
                </a:r>
                <a:r>
                  <a:rPr lang="fr-FR" sz="16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 by </a:t>
                </a:r>
                <a:r>
                  <a:rPr lang="fr-FR" sz="1600" b="1" dirty="0" err="1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Regge</a:t>
                </a:r>
                <a:r>
                  <a:rPr lang="fr-FR" sz="16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 </a:t>
                </a:r>
                <a:r>
                  <a:rPr lang="fr-FR" sz="1600" b="1" dirty="0" err="1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Phenomenology</a:t>
                </a:r>
                <a:r>
                  <a:rPr lang="fr-FR" sz="16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𝑩</m:t>
                    </m:r>
                    <m:d>
                      <m:dPr>
                        <m:ctrlPr>
                          <a:rPr lang="en-US" sz="16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𝑩</m:t>
                            </m:r>
                          </m:sub>
                        </m:sSub>
                      </m:e>
                    </m:d>
                    <m:r>
                      <a:rPr lang="en-US" sz="16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𝒃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en-US" sz="16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+</m:t>
                    </m:r>
                    <m:r>
                      <a:rPr lang="en-US" sz="16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𝟐</m:t>
                    </m:r>
                    <m:r>
                      <a:rPr lang="en-US" sz="16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𝜶</m:t>
                    </m:r>
                    <m:r>
                      <a:rPr lang="en-US" sz="16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′</m:t>
                    </m:r>
                    <m:func>
                      <m:funcPr>
                        <m:ctrlPr>
                          <a:rPr lang="en-US" sz="16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a:rPr lang="en-US" sz="1600" b="1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𝐥𝐧</m:t>
                        </m:r>
                      </m:fName>
                      <m:e>
                        <m:d>
                          <m:dPr>
                            <m:ctrlPr>
                              <a:rPr lang="en-US" sz="16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1600" b="1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1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b="1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𝑩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fr-FR" sz="16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𝜶</m:t>
                    </m:r>
                    <m:r>
                      <a:rPr lang="en-US" sz="16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′</m:t>
                    </m:r>
                  </m:oMath>
                </a14:m>
                <a:r>
                  <a:rPr lang="fr-FR" sz="16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 </a:t>
                </a:r>
                <a:r>
                  <a:rPr lang="fr-FR" sz="1600" b="1" dirty="0" err="1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slope</a:t>
                </a:r>
                <a:r>
                  <a:rPr lang="fr-FR" sz="16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 of </a:t>
                </a:r>
                <a:r>
                  <a:rPr lang="fr-FR" sz="1600" b="1" dirty="0" err="1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Regge</a:t>
                </a:r>
                <a:r>
                  <a:rPr lang="fr-FR" sz="16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 </a:t>
                </a:r>
                <a:r>
                  <a:rPr lang="fr-FR" sz="1600" b="1" dirty="0" err="1" smtClean="0">
                    <a:solidFill>
                      <a:schemeClr val="accent2">
                        <a:lumMod val="75000"/>
                      </a:schemeClr>
                    </a:solidFill>
                    <a:latin typeface="Arial Black (Heidi)"/>
                  </a:rPr>
                  <a:t>trajectory</a:t>
                </a:r>
                <a:endParaRPr lang="fr-FR" sz="1600" b="1" dirty="0" smtClean="0">
                  <a:solidFill>
                    <a:schemeClr val="accent2">
                      <a:lumMod val="75000"/>
                    </a:schemeClr>
                  </a:solidFill>
                  <a:latin typeface="Arial Black (Heidi)"/>
                </a:endParaRPr>
              </a:p>
            </p:txBody>
          </p:sp>
        </mc:Choice>
        <mc:Fallback xmlns="">
          <p:sp>
            <p:nvSpPr>
              <p:cNvPr id="16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3404" y="3041125"/>
                <a:ext cx="2748844" cy="1569660"/>
              </a:xfrm>
              <a:prstGeom prst="rect">
                <a:avLst/>
              </a:prstGeom>
              <a:blipFill rotWithShape="1">
                <a:blip r:embed="rId5"/>
                <a:stretch>
                  <a:fillRect l="-1330" t="-1167" r="-7317" b="-428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612624" y="2923505"/>
            <a:ext cx="1291061" cy="191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1115616" y="2917507"/>
            <a:ext cx="1584176" cy="18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795912" y="2940008"/>
            <a:ext cx="3089307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00FF"/>
                </a:solidFill>
              </a:rPr>
              <a:t>         </a:t>
            </a:r>
            <a:r>
              <a:rPr lang="fr-FR" sz="1400" b="1" dirty="0" err="1" smtClean="0">
                <a:solidFill>
                  <a:srgbClr val="FF0000"/>
                </a:solidFill>
              </a:rPr>
              <a:t>with</a:t>
            </a:r>
            <a:r>
              <a:rPr lang="fr-FR" sz="1400" b="1" dirty="0" smtClean="0">
                <a:solidFill>
                  <a:srgbClr val="FF0000"/>
                </a:solidFill>
              </a:rPr>
              <a:t>  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40  </a:t>
            </a:r>
            <a:r>
              <a:rPr lang="fr-FR" sz="1400" b="1" dirty="0" err="1" smtClean="0">
                <a:solidFill>
                  <a:srgbClr val="FF0000"/>
                </a:solidFill>
                <a:sym typeface="Symbol"/>
              </a:rPr>
              <a:t>weeks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   in  2015-16</a:t>
            </a:r>
          </a:p>
          <a:p>
            <a:r>
              <a:rPr lang="fr-FR" sz="1100" b="1" dirty="0" smtClean="0">
                <a:sym typeface="Symbol"/>
              </a:rPr>
              <a:t>1rst bar= stat. </a:t>
            </a:r>
            <a:r>
              <a:rPr lang="fr-FR" sz="1100" b="1" dirty="0" err="1" smtClean="0">
                <a:sym typeface="Symbol"/>
              </a:rPr>
              <a:t>error</a:t>
            </a:r>
            <a:r>
              <a:rPr lang="fr-FR" sz="1100" b="1" dirty="0" smtClean="0">
                <a:sym typeface="Symbol"/>
              </a:rPr>
              <a:t>; 2</a:t>
            </a:r>
            <a:r>
              <a:rPr lang="fr-FR" sz="1100" b="1" baseline="30000" dirty="0" smtClean="0">
                <a:sym typeface="Symbol"/>
              </a:rPr>
              <a:t>nd</a:t>
            </a:r>
            <a:r>
              <a:rPr lang="fr-FR" sz="1100" b="1" dirty="0" smtClean="0">
                <a:sym typeface="Symbol"/>
              </a:rPr>
              <a:t> = stat + </a:t>
            </a:r>
            <a:r>
              <a:rPr lang="fr-FR" sz="1100" b="1" dirty="0" err="1" smtClean="0">
                <a:sym typeface="Symbol"/>
              </a:rPr>
              <a:t>syst</a:t>
            </a:r>
            <a:r>
              <a:rPr lang="fr-FR" sz="1100" b="1" dirty="0" smtClean="0">
                <a:sym typeface="Symbol"/>
              </a:rPr>
              <a:t>. </a:t>
            </a:r>
            <a:r>
              <a:rPr lang="fr-FR" sz="1100" b="1" dirty="0" err="1" smtClean="0">
                <a:sym typeface="Symbol"/>
              </a:rPr>
              <a:t>errors</a:t>
            </a:r>
            <a:endParaRPr lang="fr-FR" sz="11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Image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954200" y="945175"/>
                <a:ext cx="3642792" cy="689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3200" b="1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𝒅</m:t>
                          </m:r>
                          <m:sSubSup>
                            <m:sSubSupPr>
                              <m:ctrlPr>
                                <a:rPr lang="en-US" sz="3200" b="1" i="1">
                                  <a:solidFill>
                                    <a:srgbClr val="FFC00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200" b="1" i="1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FFC000"/>
                                  </a:solidFill>
                                  <a:latin typeface="Cambria Math"/>
                                </a:rPr>
                                <m:t>𝒖𝒏𝒑𝒐𝒍</m:t>
                              </m:r>
                            </m:sub>
                            <m:sup>
                              <m:r>
                                <a:rPr lang="en-US" sz="3200" b="1" i="1">
                                  <a:solidFill>
                                    <a:srgbClr val="FFC000"/>
                                  </a:solidFill>
                                  <a:latin typeface="Cambria Math"/>
                                </a:rPr>
                                <m:t>𝑫𝑽𝑪𝑺</m:t>
                              </m:r>
                            </m:sup>
                          </m:sSubSup>
                        </m:num>
                        <m:den>
                          <m:r>
                            <a:rPr lang="en-US" sz="3200" b="1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𝒅𝒕</m:t>
                          </m:r>
                          <m:r>
                            <a:rPr lang="en-US" sz="3200" b="1" i="1" smtClean="0">
                              <a:solidFill>
                                <a:srgbClr val="FFC000"/>
                              </a:solidFill>
                              <a:latin typeface="Cambria Math"/>
                              <a:ea typeface="Cambria Math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3200" b="1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3200" b="1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</a:rPr>
                                <m:t>𝑩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1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𝒕</m:t>
                                  </m:r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en-GB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200" y="945175"/>
                <a:ext cx="3642792" cy="6899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325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21284" y="3097101"/>
                <a:ext cx="8005184" cy="528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Euclid Math One" panose="05050601010101010101" pitchFamily="18" charset="2"/>
                            </a:rPr>
                            <m:t>S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𝐶𝑆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𝑈</m:t>
                          </m:r>
                        </m:sub>
                      </m:sSub>
                      <m:r>
                        <a:rPr lang="en-GB" sz="240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𝜎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+↓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𝜎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+↓</m:t>
                              </m:r>
                            </m:sup>
                          </m:sSup>
                        </m:e>
                      </m:d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𝐵𝐻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𝐷𝑉𝐶𝑆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𝐾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⋅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𝐼𝑛𝑡</m:t>
                          </m:r>
                        </m:sup>
                      </m:sSubSup>
                      <m:func>
                        <m:func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284" y="3097101"/>
                <a:ext cx="8005184" cy="528863"/>
              </a:xfrm>
              <a:prstGeom prst="rect">
                <a:avLst/>
              </a:prstGeom>
              <a:blipFill rotWithShape="1">
                <a:blip r:embed="rId2"/>
                <a:stretch>
                  <a:fillRect l="-152" r="-152" b="-11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37718" y="802982"/>
                <a:ext cx="7251793" cy="10091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2400" b="1" i="1" smtClean="0">
                              <a:solidFill>
                                <a:srgbClr val="FF9900"/>
                              </a:solidFill>
                              <a:latin typeface="Cambria Math"/>
                            </a:rPr>
                          </m:ctrlPr>
                        </m:mPr>
                        <m:mr>
                          <m:e>
                            <m:r>
                              <a:rPr lang="en-US" sz="2400" b="1" i="1">
                                <a:solidFill>
                                  <a:srgbClr val="FF9900"/>
                                </a:solidFill>
                                <a:latin typeface="Cambria Math"/>
                              </a:rPr>
                              <m:t>𝒅</m:t>
                            </m:r>
                            <m:sSub>
                              <m:sSubPr>
                                <m:ctrlP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𝝈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b="1" i="1">
                                        <a:solidFill>
                                          <a:srgbClr val="FF99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>
                                        <a:solidFill>
                                          <a:srgbClr val="FF99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𝝁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FF99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𝒑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FF99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→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FF99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𝝁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FF99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𝒑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FF99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𝜸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sz="2400" b="1" i="1" smtClean="0">
                                <a:solidFill>
                                  <a:srgbClr val="FF9900"/>
                                </a:solidFill>
                                <a:latin typeface="Cambria Math"/>
                                <a:ea typeface="Cambria Math"/>
                              </a:rPr>
                              <m:t>=</m:t>
                            </m:r>
                          </m:e>
                          <m:e>
                            <m:r>
                              <a:rPr lang="en-US" sz="2400" b="1" i="1" smtClean="0">
                                <a:solidFill>
                                  <a:srgbClr val="FF9900"/>
                                </a:solidFill>
                                <a:latin typeface="Cambria Math"/>
                              </a:rPr>
                              <m:t>𝒅</m:t>
                            </m:r>
                            <m:sSubSup>
                              <m:sSubSupPr>
                                <m:ctrlP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𝝈</m:t>
                                </m:r>
                              </m:e>
                              <m:sub/>
                              <m:sup>
                                <m: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</a:rPr>
                                  <m:t>𝑩𝑯</m:t>
                                </m:r>
                              </m:sup>
                            </m:sSubSup>
                            <m:r>
                              <a:rPr lang="en-US" sz="2400" b="1" i="1" smtClean="0">
                                <a:solidFill>
                                  <a:srgbClr val="FF99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b="1" i="1">
                                <a:solidFill>
                                  <a:srgbClr val="FF9900"/>
                                </a:solidFill>
                                <a:latin typeface="Cambria Math"/>
                              </a:rPr>
                              <m:t>𝒅</m:t>
                            </m:r>
                            <m:sSubSup>
                              <m:sSubSupPr>
                                <m:ctrlP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𝒖𝒏𝒑𝒐𝒍</m:t>
                                </m:r>
                              </m:sub>
                              <m:sup>
                                <m: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</a:rPr>
                                  <m:t>𝑫𝑽𝑪𝑺</m:t>
                                </m:r>
                              </m:sup>
                            </m:sSubSup>
                            <m:r>
                              <a:rPr lang="en-US" sz="2400" b="1" i="1">
                                <a:solidFill>
                                  <a:srgbClr val="FF9900"/>
                                </a:solidFill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𝝁</m:t>
                                </m:r>
                              </m:sub>
                            </m:sSub>
                            <m:r>
                              <a:rPr lang="en-US" sz="2400" b="1" i="1">
                                <a:solidFill>
                                  <a:srgbClr val="FF9900"/>
                                </a:solidFill>
                                <a:latin typeface="Cambria Math"/>
                              </a:rPr>
                              <m:t>𝒅</m:t>
                            </m:r>
                            <m:sSubSup>
                              <m:sSubSupPr>
                                <m:ctrlP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𝒑𝒐𝒍</m:t>
                                </m:r>
                              </m:sub>
                              <m:sup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</a:rPr>
                                  <m:t>𝑫𝑽𝑪𝑺</m:t>
                                </m:r>
                              </m:sup>
                            </m:sSubSup>
                            <m:r>
                              <a:rPr lang="en-US" sz="2400" b="1" i="1" smtClean="0">
                                <a:solidFill>
                                  <a:srgbClr val="FF9900"/>
                                </a:solidFill>
                                <a:latin typeface="Cambria Math"/>
                                <a:ea typeface="Cambria Math"/>
                              </a:rPr>
                              <m:t>+          </m:t>
                            </m:r>
                          </m:e>
                        </m:mr>
                        <m:mr>
                          <m:e/>
                          <m:e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𝒆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𝝁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𝑩𝑯</m:t>
                                </m:r>
                              </m:sup>
                            </m:sSup>
                            <m:r>
                              <a:rPr lang="en-US" sz="2400" b="1" i="1" smtClean="0">
                                <a:solidFill>
                                  <a:srgbClr val="FF9900"/>
                                </a:solidFill>
                                <a:latin typeface="Cambria Math"/>
                                <a:ea typeface="Cambria Math"/>
                              </a:rPr>
                              <m:t>ℛ</m:t>
                            </m:r>
                            <m:r>
                              <a:rPr lang="en-US" sz="2400" b="1" i="1" smtClean="0">
                                <a:solidFill>
                                  <a:srgbClr val="FF9900"/>
                                </a:solidFill>
                                <a:latin typeface="Cambria Math"/>
                                <a:ea typeface="Cambria Math"/>
                              </a:rPr>
                              <m:t>𝒆</m:t>
                            </m:r>
                            <m:sSubSup>
                              <m:sSubSupPr>
                                <m:ctrlP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𝑨</m:t>
                                </m:r>
                              </m:e>
                              <m:sub/>
                              <m:sup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</a:rPr>
                                  <m:t>𝑫𝑽𝑪𝑺</m:t>
                                </m:r>
                              </m:sup>
                            </m:sSubSup>
                            <m:r>
                              <a:rPr lang="en-US" sz="2400" b="1" i="1">
                                <a:solidFill>
                                  <a:srgbClr val="FF9900"/>
                                </a:solidFill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𝝁</m:t>
                                    </m:r>
                                  </m:sub>
                                </m:sSub>
                                <m:r>
                                  <a:rPr lang="en-US" sz="2400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𝝁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𝑩𝑯</m:t>
                                </m:r>
                              </m:sup>
                            </m:sSup>
                            <m:r>
                              <a:rPr lang="en-US" sz="2400" b="0" i="1" smtClean="0">
                                <a:solidFill>
                                  <a:srgbClr val="FF9900"/>
                                </a:solidFill>
                                <a:latin typeface="Cambria Math"/>
                              </a:rPr>
                              <m:t>𝐼𝑚</m:t>
                            </m:r>
                            <m:sSubSup>
                              <m:sSubSupPr>
                                <m:ctrlP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 smtClean="0">
                                    <a:solidFill>
                                      <a:srgbClr val="FF99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𝑨</m:t>
                                </m:r>
                              </m:e>
                              <m:sub/>
                              <m:sup>
                                <m:r>
                                  <a:rPr lang="en-US" sz="2400" b="1" i="1">
                                    <a:solidFill>
                                      <a:srgbClr val="FF9900"/>
                                    </a:solidFill>
                                    <a:latin typeface="Cambria Math"/>
                                  </a:rPr>
                                  <m:t>𝑫𝑽𝑪𝑺</m:t>
                                </m:r>
                              </m:sup>
                            </m:sSubSup>
                          </m:e>
                        </m:mr>
                      </m:m>
                    </m:oMath>
                  </m:oMathPara>
                </a14:m>
                <a:endParaRPr lang="en-US" sz="2400" b="1" dirty="0" smtClean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718" y="802982"/>
                <a:ext cx="7251793" cy="100912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4" name="Text Box 9"/>
              <p:cNvSpPr txBox="1">
                <a:spLocks noChangeArrowheads="1"/>
              </p:cNvSpPr>
              <p:nvPr/>
            </p:nvSpPr>
            <p:spPr bwMode="auto">
              <a:xfrm>
                <a:off x="228600" y="1730367"/>
                <a:ext cx="8915400" cy="847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fr-FR" sz="2000" b="1" dirty="0" smtClean="0">
                    <a:solidFill>
                      <a:srgbClr val="FF0000"/>
                    </a:solidFill>
                  </a:rPr>
                  <a:t>Contrains of GPD H</a:t>
                </a:r>
                <a:endParaRPr lang="fr-FR" sz="2000" dirty="0" smtClean="0"/>
              </a:p>
              <a:p>
                <a:endParaRPr lang="fr-FR" sz="800" dirty="0" smtClean="0">
                  <a:solidFill>
                    <a:srgbClr val="0070C0"/>
                  </a:solidFill>
                  <a:latin typeface="+mj-lt"/>
                </a:endParaRPr>
              </a:p>
              <a:p>
                <a:r>
                  <a:rPr lang="fr-FR" b="1" dirty="0" err="1" smtClean="0">
                    <a:solidFill>
                      <a:srgbClr val="0070C0"/>
                    </a:solidFill>
                    <a:latin typeface="+mj-lt"/>
                  </a:rPr>
                  <a:t>with</a:t>
                </a:r>
                <a:r>
                  <a:rPr lang="fr-FR" b="1" dirty="0" smtClean="0">
                    <a:solidFill>
                      <a:srgbClr val="0070C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sz="2000" b="1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↓</m:t>
                        </m:r>
                      </m:sup>
                    </m:sSup>
                  </m:oMath>
                </a14:m>
                <a:r>
                  <a:rPr lang="fr-FR" b="1" dirty="0">
                    <a:solidFill>
                      <a:srgbClr val="0070C0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↑</m:t>
                        </m:r>
                      </m:sup>
                    </m:sSup>
                  </m:oMath>
                </a14:m>
                <a:r>
                  <a:rPr lang="fr-FR" sz="2400" b="1" baseline="30000" dirty="0" smtClean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 </a:t>
                </a:r>
                <a:r>
                  <a:rPr lang="fr-FR" b="1" dirty="0" err="1" smtClean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beams</a:t>
                </a:r>
                <a:r>
                  <a:rPr lang="fr-FR" b="1" dirty="0" smtClean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  and</a:t>
                </a:r>
                <a:r>
                  <a:rPr lang="fr-FR" dirty="0" smtClean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 </a:t>
                </a:r>
                <a:r>
                  <a:rPr lang="fr-FR" dirty="0" err="1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unpolarized</a:t>
                </a:r>
                <a:r>
                  <a:rPr lang="fr-FR" dirty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 </a:t>
                </a:r>
                <a:r>
                  <a:rPr lang="fr-FR" dirty="0" smtClean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2.5m long </a:t>
                </a:r>
                <a:r>
                  <a:rPr lang="fr-FR" dirty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LH</a:t>
                </a:r>
                <a:r>
                  <a:rPr lang="fr-FR" baseline="-25000" dirty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2</a:t>
                </a:r>
                <a:r>
                  <a:rPr lang="fr-FR" dirty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 </a:t>
                </a:r>
                <a:r>
                  <a:rPr lang="fr-FR" dirty="0" err="1" smtClean="0">
                    <a:solidFill>
                      <a:srgbClr val="0070C0"/>
                    </a:solidFill>
                    <a:latin typeface="+mj-lt"/>
                    <a:sym typeface="Symbol" pitchFamily="18" charset="2"/>
                  </a:rPr>
                  <a:t>target</a:t>
                </a:r>
                <a:r>
                  <a:rPr lang="fr-FR" sz="1600" dirty="0" smtClean="0">
                    <a:solidFill>
                      <a:srgbClr val="0070C0"/>
                    </a:solidFill>
                    <a:latin typeface="+mj-lt"/>
                  </a:rPr>
                  <a:t>                  </a:t>
                </a:r>
                <a:endParaRPr lang="fr-FR" sz="1600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084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730367"/>
                <a:ext cx="8915400" cy="847155"/>
              </a:xfrm>
              <a:prstGeom prst="rect">
                <a:avLst/>
              </a:prstGeom>
              <a:blipFill rotWithShape="1">
                <a:blip r:embed="rId4"/>
                <a:stretch>
                  <a:fillRect l="-752" t="-2878" b="-107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Connecteur droit 38"/>
          <p:cNvCxnSpPr/>
          <p:nvPr/>
        </p:nvCxnSpPr>
        <p:spPr>
          <a:xfrm rot="10800000" flipV="1">
            <a:off x="4412957" y="887496"/>
            <a:ext cx="1224136" cy="4200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rot="10800000" flipV="1">
            <a:off x="6159479" y="1392056"/>
            <a:ext cx="1224136" cy="4200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Sum and Difference</a:t>
            </a:r>
            <a:endParaRPr lang="en-GB" dirty="0"/>
          </a:p>
        </p:txBody>
      </p:sp>
      <p:cxnSp>
        <p:nvCxnSpPr>
          <p:cNvPr id="30" name="Connecteur droit 41"/>
          <p:cNvCxnSpPr/>
          <p:nvPr/>
        </p:nvCxnSpPr>
        <p:spPr>
          <a:xfrm rot="10800000" flipV="1">
            <a:off x="3048000" y="802983"/>
            <a:ext cx="1224136" cy="4200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-21285" y="2586512"/>
                <a:ext cx="6356058" cy="510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Euclid Math One" panose="05050601010101010101" pitchFamily="18" charset="2"/>
                            </a:rPr>
                            <m:t>D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𝐶𝑆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𝑈</m:t>
                          </m:r>
                        </m:sub>
                      </m:sSub>
                      <m:r>
                        <a:rPr lang="en-GB" sz="240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𝜎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+↓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𝜎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+↓</m:t>
                              </m:r>
                            </m:sup>
                          </m:sSup>
                        </m:e>
                      </m:d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sSubSup>
                        <m:sSubSup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𝐼𝑛𝑡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𝐼𝑛𝑡</m:t>
                          </m:r>
                        </m:sup>
                      </m:sSubSup>
                      <m:func>
                        <m:func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285" y="2586512"/>
                <a:ext cx="6356058" cy="510589"/>
              </a:xfrm>
              <a:prstGeom prst="rect">
                <a:avLst/>
              </a:prstGeom>
              <a:blipFill rotWithShape="1">
                <a:blip r:embed="rId5"/>
                <a:stretch>
                  <a:fillRect l="-192" r="-96" b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928906" y="2635436"/>
                <a:ext cx="12644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ℛ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𝑒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</m:d>
                    </m:oMath>
                  </m:oMathPara>
                </a14:m>
                <a:endPara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906" y="2635436"/>
                <a:ext cx="1264426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1449" b="-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928906" y="3130699"/>
                <a:ext cx="11874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𝐼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𝑚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</m:d>
                    </m:oMath>
                  </m:oMathPara>
                </a14:m>
                <a:endPara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906" y="3130699"/>
                <a:ext cx="1187475" cy="461665"/>
              </a:xfrm>
              <a:prstGeom prst="rect">
                <a:avLst/>
              </a:prstGeom>
              <a:blipFill rotWithShape="1">
                <a:blip r:embed="rId7"/>
                <a:stretch>
                  <a:fillRect l="-1546" r="-2577"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Image 48" descr="handba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531813" y="3245698"/>
            <a:ext cx="1322388" cy="2233613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49"/>
              <p:cNvSpPr txBox="1"/>
              <p:nvPr/>
            </p:nvSpPr>
            <p:spPr>
              <a:xfrm>
                <a:off x="257551" y="5145746"/>
                <a:ext cx="1917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/>
                          <a:sym typeface="Symbol"/>
                        </a:rPr>
                        <m:t>   </m:t>
                      </m:r>
                      <m:r>
                        <a:rPr lang="fr-FR" i="1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/>
                          <a:sym typeface="Symbol"/>
                        </a:rPr>
                        <m:t>𝑥</m:t>
                      </m:r>
                      <m:r>
                        <a:rPr lang="fr-FR" i="1" baseline="-2500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/>
                          <a:sym typeface="Symbol"/>
                        </a:rPr>
                        <m:t>𝐵</m:t>
                      </m:r>
                      <m:r>
                        <a:rPr lang="fr-FR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/>
                          <a:sym typeface="Symbol"/>
                        </a:rPr>
                        <m:t> / (2−</m:t>
                      </m:r>
                      <m:r>
                        <a:rPr lang="fr-FR" i="1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/>
                          <a:sym typeface="Symbol"/>
                        </a:rPr>
                        <m:t>𝑥</m:t>
                      </m:r>
                      <m:r>
                        <a:rPr lang="fr-FR" i="1" baseline="-2500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/>
                          <a:sym typeface="Symbol"/>
                        </a:rPr>
                        <m:t>𝐵</m:t>
                      </m:r>
                      <m:r>
                        <a:rPr lang="fr-FR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fr-FR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ZoneTexte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51" y="5145746"/>
                <a:ext cx="1917128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13"/>
              <p:cNvSpPr txBox="1">
                <a:spLocks noChangeArrowheads="1"/>
              </p:cNvSpPr>
              <p:nvPr/>
            </p:nvSpPr>
            <p:spPr bwMode="auto">
              <a:xfrm>
                <a:off x="3101839" y="4002577"/>
                <a:ext cx="3524001" cy="394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dirty="0" smtClean="0">
                          <a:solidFill>
                            <a:srgbClr val="5F5F5F"/>
                          </a:solidFill>
                          <a:latin typeface="Cambria Math"/>
                          <a:sym typeface="Symbol" pitchFamily="18" charset="2"/>
                        </a:rPr>
                        <m:t> </m:t>
                      </m:r>
                      <m:r>
                        <a:rPr lang="fr-FR" sz="2000" b="0" i="1" dirty="0" smtClean="0">
                          <a:solidFill>
                            <a:srgbClr val="5F5F5F"/>
                          </a:solidFill>
                          <a:latin typeface="Cambria Math"/>
                          <a:sym typeface="Symbol" pitchFamily="18" charset="2"/>
                        </a:rPr>
                        <m:t>𝐼𝑚</m:t>
                      </m:r>
                      <m:r>
                        <a:rPr lang="fr-FR" sz="2000" b="0" i="1" dirty="0" smtClean="0">
                          <a:solidFill>
                            <a:srgbClr val="5F5F5F"/>
                          </a:solidFill>
                          <a:latin typeface="Cambria Math"/>
                          <a:sym typeface="Symbol" pitchFamily="18" charset="2"/>
                        </a:rPr>
                        <m:t> </m:t>
                      </m:r>
                      <m:r>
                        <a:rPr lang="fr-FR" sz="2400" b="0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sym typeface="Symbol" pitchFamily="18" charset="2"/>
                        </a:rPr>
                        <m:t>ℋ</m:t>
                      </m:r>
                      <m:r>
                        <a:rPr lang="fr-FR" b="0" i="1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Cambria Math"/>
                          <a:sym typeface="Symbol"/>
                        </a:rPr>
                        <m:t>(,</m:t>
                      </m:r>
                      <m:r>
                        <a:rPr lang="fr-FR" b="0" i="1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Cambria Math"/>
                          <a:sym typeface="Symbol"/>
                        </a:rPr>
                        <m:t>𝑡</m:t>
                      </m:r>
                      <m:r>
                        <a:rPr lang="fr-FR" b="0" i="1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Cambria Math"/>
                          <a:sym typeface="Symbol"/>
                        </a:rPr>
                        <m:t>)</m:t>
                      </m:r>
                      <m:r>
                        <a:rPr lang="fr-FR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  <a:sym typeface="Symbol" pitchFamily="18" charset="2"/>
                        </a:rPr>
                        <m:t>=</m:t>
                      </m:r>
                      <m:r>
                        <a:rPr lang="fr-FR" sz="2400" b="0" i="1" dirty="0">
                          <a:solidFill>
                            <a:srgbClr val="FF0000"/>
                          </a:solidFill>
                          <a:latin typeface="Cambria Math"/>
                          <a:sym typeface="Symbol" pitchFamily="18" charset="2"/>
                        </a:rPr>
                        <m:t>  </m:t>
                      </m:r>
                      <m:r>
                        <a:rPr lang="fr-FR" sz="2000" b="0" i="1" dirty="0">
                          <a:solidFill>
                            <a:srgbClr val="FF0000"/>
                          </a:solidFill>
                          <a:latin typeface="Cambria Math"/>
                          <a:sym typeface="Symbol"/>
                        </a:rPr>
                        <m:t>𝐻</m:t>
                      </m:r>
                      <m:r>
                        <a:rPr lang="fr-F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  <a:sym typeface="Symbol"/>
                        </a:rPr>
                        <m:t>(</m:t>
                      </m:r>
                      <m:r>
                        <a:rPr lang="fr-F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  <a:sym typeface="Symbol"/>
                        </a:rPr>
                        <m:t>𝑥</m:t>
                      </m:r>
                      <m:r>
                        <a:rPr lang="fr-F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  <a:sym typeface="Symbol"/>
                        </a:rPr>
                        <m:t>= ,,</m:t>
                      </m:r>
                      <m:r>
                        <a:rPr lang="fr-F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  <a:sym typeface="Symbol"/>
                        </a:rPr>
                        <m:t>𝑡</m:t>
                      </m:r>
                      <m:r>
                        <a:rPr lang="fr-F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  <a:sym typeface="Symbol"/>
                        </a:rPr>
                        <m:t>) </m:t>
                      </m:r>
                    </m:oMath>
                  </m:oMathPara>
                </a14:m>
                <a:endParaRPr lang="fr-FR" i="1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37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1839" y="4002577"/>
                <a:ext cx="3524001" cy="394467"/>
              </a:xfrm>
              <a:prstGeom prst="rect">
                <a:avLst/>
              </a:prstGeom>
              <a:blipFill rotWithShape="1">
                <a:blip r:embed="rId10"/>
                <a:stretch>
                  <a:fillRect b="-140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895600" y="4395277"/>
                <a:ext cx="6248400" cy="481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2000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/>
                        <a:ea typeface="Cambria Math"/>
                        <a:sym typeface="Symbol" pitchFamily="18" charset="2"/>
                      </a:rPr>
                      <m:t>ℛ</m:t>
                    </m:r>
                    <m:r>
                      <a:rPr lang="en-US" sz="2000" i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/>
                        <a:ea typeface="Cambria Math"/>
                        <a:sym typeface="Symbol" pitchFamily="18" charset="2"/>
                      </a:rPr>
                      <m:t>𝑒</m:t>
                    </m:r>
                    <m:r>
                      <a:rPr lang="en-US" sz="2000" b="0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/>
                        <a:ea typeface="Cambria Math"/>
                        <a:sym typeface="Symbol" pitchFamily="18" charset="2"/>
                      </a:rPr>
                      <m:t> </m:t>
                    </m:r>
                    <m:r>
                      <a:rPr lang="fr-FR" sz="2000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  <a:sym typeface="Symbol" pitchFamily="18" charset="2"/>
                      </a:rPr>
                      <m:t>ℋ</m:t>
                    </m:r>
                    <m:r>
                      <a:rPr lang="fr-FR" sz="2000" i="1" dirty="0">
                        <a:solidFill>
                          <a:srgbClr val="FF0000"/>
                        </a:solidFill>
                        <a:latin typeface="Cambria Math"/>
                        <a:sym typeface="Symbol" pitchFamily="18" charset="2"/>
                      </a:rPr>
                      <m:t> </m:t>
                    </m:r>
                    <m:d>
                      <m:dPr>
                        <m:ctrlPr>
                          <a:rPr lang="fr-FR" sz="2000" i="1" dirty="0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/>
                            <a:sym typeface="Symbol"/>
                          </a:rPr>
                        </m:ctrlPr>
                      </m:dPr>
                      <m:e>
                        <m:r>
                          <a:rPr lang="fr-FR" sz="2000" i="1" dirty="0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/>
                            <a:sym typeface="Symbol"/>
                          </a:rPr>
                          <m:t>,</m:t>
                        </m:r>
                        <m:r>
                          <a:rPr lang="fr-FR" sz="2000" i="1" dirty="0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/>
                            <a:sym typeface="Symbol"/>
                          </a:rPr>
                          <m:t>𝑡</m:t>
                        </m:r>
                      </m:e>
                    </m:d>
                    <m:r>
                      <a:rPr lang="fr-FR" sz="20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/>
                        <a:sym typeface="Symbol" pitchFamily="18" charset="2"/>
                      </a:rPr>
                      <m:t>=</m:t>
                    </m:r>
                    <m:r>
                      <a:rPr lang="fr-FR" sz="20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/>
                        <a:sym typeface="Symbol" pitchFamily="18" charset="2"/>
                      </a:rPr>
                      <m:t>𝑃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FR" sz="2000" i="1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</m:ctrlPr>
                      </m:naryPr>
                      <m:sub/>
                      <m:sup/>
                      <m:e>
                        <m:r>
                          <a:rPr lang="fr-FR" sz="2000" i="1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/>
                            <a:sym typeface="Symbol"/>
                          </a:rPr>
                          <m:t>𝑑𝑥</m:t>
                        </m:r>
                        <m:r>
                          <a:rPr lang="fr-FR" sz="2000" i="1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/>
                            <a:sym typeface="Symbol"/>
                          </a:rPr>
                          <m:t> </m:t>
                        </m:r>
                        <m:box>
                          <m:boxPr>
                            <m:ctrlPr>
                              <a:rPr lang="fr-FR" sz="2000" i="1" dirty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/>
                                <a:sym typeface="Symbol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fr-FR" sz="2000" i="1" dirty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sym typeface="Symbol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𝐻</m:t>
                                </m:r>
                                <m:d>
                                  <m:dPr>
                                    <m:ctrlPr>
                                      <a:rPr lang="fr-FR" sz="2000" i="1" dirty="0">
                                        <a:solidFill>
                                          <a:schemeClr val="bg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  <a:sym typeface="Symbol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 dirty="0" err="1">
                                        <a:solidFill>
                                          <a:schemeClr val="bg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𝑥</m:t>
                                    </m:r>
                                    <m:r>
                                      <a:rPr lang="fr-FR" sz="2000" i="1" dirty="0" err="1">
                                        <a:solidFill>
                                          <a:schemeClr val="bg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,</m:t>
                                    </m:r>
                                    <m:r>
                                      <a:rPr lang="fr-FR" sz="2000" i="1" dirty="0">
                                        <a:solidFill>
                                          <a:schemeClr val="bg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  <a:sym typeface="Symbol"/>
                                      </a:rPr>
                                      <m:t>𝜉</m:t>
                                    </m:r>
                                    <m:r>
                                      <a:rPr lang="fr-FR" sz="2000" i="1" dirty="0" err="1">
                                        <a:solidFill>
                                          <a:schemeClr val="bg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,</m:t>
                                    </m:r>
                                    <m:r>
                                      <a:rPr lang="fr-FR" sz="2000" i="1" dirty="0" err="1">
                                        <a:solidFill>
                                          <a:schemeClr val="bg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sz="2000" i="1" dirty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sym typeface="Symbol"/>
                                  </a:rPr>
                                  <m:t>𝑥</m:t>
                                </m:r>
                                <m:r>
                                  <a:rPr lang="en-US" sz="2000" i="1" dirty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sym typeface="Symbol"/>
                                  </a:rPr>
                                  <m:t>−</m:t>
                                </m:r>
                                <m:r>
                                  <a:rPr lang="en-US" sz="2000" i="1" dirty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𝜉</m:t>
                                </m:r>
                              </m:den>
                            </m:f>
                          </m:e>
                        </m:box>
                      </m:e>
                    </m:nary>
                    <m:r>
                      <a:rPr lang="en-US" sz="2000" i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/>
                        <a:ea typeface="Cambria Math"/>
                        <a:sym typeface="Symbol"/>
                      </a:rPr>
                      <m:t>=</m:t>
                    </m:r>
                    <m:r>
                      <a:rPr lang="fr-FR" sz="20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/>
                        <a:sym typeface="Symbol" pitchFamily="18" charset="2"/>
                      </a:rPr>
                      <m:t>𝑃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FR" sz="2000" i="1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</m:ctrlPr>
                      </m:naryPr>
                      <m:sub/>
                      <m:sup/>
                      <m:e>
                        <m:r>
                          <a:rPr lang="fr-FR" sz="2000" i="1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/>
                            <a:sym typeface="Symbol"/>
                          </a:rPr>
                          <m:t>𝑑𝑥</m:t>
                        </m:r>
                        <m:r>
                          <a:rPr lang="fr-FR" sz="2000" i="1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/>
                            <a:sym typeface="Symbol"/>
                          </a:rPr>
                          <m:t> </m:t>
                        </m:r>
                        <m:box>
                          <m:boxPr>
                            <m:ctrlPr>
                              <a:rPr lang="fr-FR" sz="2000" i="1" dirty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/>
                                <a:sym typeface="Symbol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fr-FR" sz="2000" i="1" dirty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sym typeface="Symbol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𝐻</m:t>
                                </m:r>
                                <m:r>
                                  <a:rPr lang="fr-FR" sz="2000" i="1" dirty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sym typeface="Symbol"/>
                                  </a:rPr>
                                  <m:t>(</m:t>
                                </m:r>
                                <m:r>
                                  <a:rPr lang="fr-FR" sz="2000" i="1" dirty="0" err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sym typeface="Symbol"/>
                                  </a:rPr>
                                  <m:t>𝑥</m:t>
                                </m:r>
                                <m:r>
                                  <a:rPr lang="fr-FR" sz="2000" i="1" dirty="0" err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sym typeface="Symbol"/>
                                  </a:rPr>
                                  <m:t>,</m:t>
                                </m:r>
                                <m:r>
                                  <a:rPr lang="en-US" sz="2000" b="0" i="1" dirty="0" smtClean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𝑥</m:t>
                                </m:r>
                                <m:r>
                                  <a:rPr lang="fr-FR" sz="2000" i="1" dirty="0" err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sym typeface="Symbol"/>
                                  </a:rPr>
                                  <m:t>,</m:t>
                                </m:r>
                                <m:r>
                                  <a:rPr lang="fr-FR" sz="2000" i="1" dirty="0" err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sym typeface="Symbol"/>
                                  </a:rPr>
                                  <m:t>𝑡</m:t>
                                </m:r>
                                <m:r>
                                  <a:rPr lang="fr-FR" sz="2000" i="1" dirty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sym typeface="Symbol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000" i="1" dirty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sym typeface="Symbol"/>
                                  </a:rPr>
                                  <m:t>𝑥</m:t>
                                </m:r>
                                <m:r>
                                  <a:rPr lang="en-US" sz="2000" i="1" dirty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sym typeface="Symbol"/>
                                  </a:rPr>
                                  <m:t>−</m:t>
                                </m:r>
                                <m:r>
                                  <a:rPr lang="en-US" sz="2000" i="1" dirty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𝜉</m:t>
                                </m:r>
                              </m:den>
                            </m:f>
                          </m:e>
                        </m:box>
                      </m:e>
                    </m:nary>
                    <m:r>
                      <a:rPr lang="fr-FR" sz="20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/>
                        <a:sym typeface="Symbol"/>
                      </a:rPr>
                      <m:t>+</m:t>
                    </m:r>
                    <m:r>
                      <a:rPr lang="fr-FR" sz="2000" i="1" dirty="0">
                        <a:solidFill>
                          <a:srgbClr val="FF0000"/>
                        </a:solidFill>
                        <a:latin typeface="Cambria Math"/>
                        <a:sym typeface="Symbol"/>
                      </a:rPr>
                      <m:t>𝐷</m:t>
                    </m:r>
                    <m:r>
                      <a:rPr lang="fr-FR" sz="2000" i="1" dirty="0">
                        <a:solidFill>
                          <a:srgbClr val="FF0000"/>
                        </a:solidFill>
                        <a:latin typeface="Cambria Math"/>
                        <a:sym typeface="Symbol"/>
                      </a:rPr>
                      <m:t>(</m:t>
                    </m:r>
                    <m:r>
                      <a:rPr lang="fr-FR" sz="2000" i="1" dirty="0">
                        <a:solidFill>
                          <a:srgbClr val="FF0000"/>
                        </a:solidFill>
                        <a:latin typeface="Cambria Math"/>
                        <a:sym typeface="Symbol"/>
                      </a:rPr>
                      <m:t>𝑡</m:t>
                    </m:r>
                    <m:r>
                      <a:rPr lang="fr-FR" sz="2000" i="1" dirty="0">
                        <a:solidFill>
                          <a:srgbClr val="FF0000"/>
                        </a:solidFill>
                        <a:latin typeface="Cambria Math"/>
                        <a:sym typeface="Symbol"/>
                      </a:rPr>
                      <m:t>)</m:t>
                    </m:r>
                  </m:oMath>
                </a14:m>
                <a:r>
                  <a:rPr lang="fr-FR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Symbol" pitchFamily="18" charset="2"/>
                  </a:rPr>
                  <a:t> </a:t>
                </a:r>
                <a:endPara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4395277"/>
                <a:ext cx="6248400" cy="481414"/>
              </a:xfrm>
              <a:prstGeom prst="rect">
                <a:avLst/>
              </a:prstGeom>
              <a:blipFill rotWithShape="1">
                <a:blip r:embed="rId11"/>
                <a:stretch>
                  <a:fillRect t="-127848" b="-1810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ZoneTexte 50"/>
          <p:cNvSpPr txBox="1"/>
          <p:nvPr/>
        </p:nvSpPr>
        <p:spPr>
          <a:xfrm>
            <a:off x="4131233" y="3671121"/>
            <a:ext cx="502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Note: dominance of 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COMPASS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kinematics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6323" y="5023699"/>
            <a:ext cx="5839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rgbClr val="FF0000"/>
                </a:solidFill>
                <a:latin typeface="Monotype Corsiva" pitchFamily="66" charset="0"/>
              </a:rPr>
              <a:t>Re</a:t>
            </a:r>
            <a:r>
              <a:rPr lang="fr-FR" i="1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part of the </a:t>
            </a:r>
            <a:r>
              <a:rPr lang="fr-FR" dirty="0">
                <a:solidFill>
                  <a:srgbClr val="FF0000"/>
                </a:solidFill>
                <a:latin typeface="Monotype Corsiva" pitchFamily="66" charset="0"/>
              </a:rPr>
              <a:t>Compton </a:t>
            </a:r>
            <a:r>
              <a:rPr lang="fr-FR" dirty="0" err="1">
                <a:solidFill>
                  <a:srgbClr val="FF0000"/>
                </a:solidFill>
                <a:latin typeface="Monotype Corsiva" pitchFamily="66" charset="0"/>
              </a:rPr>
              <a:t>Form</a:t>
            </a:r>
            <a:r>
              <a:rPr lang="fr-FR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Monotype Corsiva" pitchFamily="66" charset="0"/>
              </a:rPr>
              <a:t>Factors</a:t>
            </a:r>
            <a:r>
              <a:rPr lang="fr-FR" dirty="0">
                <a:solidFill>
                  <a:srgbClr val="FF0000"/>
                </a:solidFill>
                <a:latin typeface="Monotype Corsiva" pitchFamily="66" charset="0"/>
              </a:rPr>
              <a:t>  </a:t>
            </a:r>
            <a:r>
              <a:rPr lang="fr-FR" dirty="0" err="1">
                <a:solidFill>
                  <a:srgbClr val="FF0000"/>
                </a:solidFill>
              </a:rPr>
              <a:t>linked</a:t>
            </a:r>
            <a:r>
              <a:rPr lang="fr-FR" dirty="0">
                <a:solidFill>
                  <a:srgbClr val="FF0000"/>
                </a:solidFill>
              </a:rPr>
              <a:t> to the </a:t>
            </a:r>
            <a:r>
              <a:rPr lang="fr-FR" dirty="0">
                <a:solidFill>
                  <a:srgbClr val="FF0000"/>
                </a:solidFill>
                <a:latin typeface="Monotype Corsiva" pitchFamily="66" charset="0"/>
              </a:rPr>
              <a:t>D </a:t>
            </a:r>
            <a:r>
              <a:rPr lang="fr-FR" dirty="0" err="1">
                <a:solidFill>
                  <a:srgbClr val="FF0000"/>
                </a:solidFill>
                <a:latin typeface="Monotype Corsiva" pitchFamily="66" charset="0"/>
              </a:rPr>
              <a:t>term</a:t>
            </a:r>
            <a:endParaRPr lang="fr-FR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4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103" y="876300"/>
            <a:ext cx="928694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C000"/>
                </a:solidFill>
              </a:rPr>
              <a:t>GPDs investigated with Hard Exclusive Photon and Meson Production</a:t>
            </a:r>
          </a:p>
          <a:p>
            <a:r>
              <a:rPr lang="en-GB" sz="700" b="1" dirty="0" smtClean="0">
                <a:solidFill>
                  <a:srgbClr val="FFC000"/>
                </a:solidFill>
                <a:latin typeface="Monotype Corsiva" pitchFamily="66" charset="0"/>
                <a:sym typeface="Symbol" pitchFamily="18" charset="2"/>
              </a:rPr>
              <a:t>                                                                                                                   </a:t>
            </a:r>
          </a:p>
          <a:p>
            <a:r>
              <a:rPr lang="en-GB" sz="2400" b="1" dirty="0" smtClean="0">
                <a:solidFill>
                  <a:srgbClr val="FFC000"/>
                </a:solidFill>
              </a:rPr>
              <a:t>COMPASS-II 2016-17: </a:t>
            </a:r>
            <a:r>
              <a:rPr lang="en-GB" sz="1600" b="1" dirty="0" smtClean="0">
                <a:solidFill>
                  <a:srgbClr val="0033CC"/>
                </a:solidFill>
              </a:rPr>
              <a:t>with</a:t>
            </a:r>
            <a:r>
              <a:rPr lang="en-GB" sz="1600" b="1" dirty="0" smtClean="0">
                <a:solidFill>
                  <a:schemeClr val="bg1"/>
                </a:solidFill>
              </a:rPr>
              <a:t> </a:t>
            </a:r>
            <a:r>
              <a:rPr lang="en-GB" sz="1600" b="1" dirty="0" smtClean="0">
                <a:solidFill>
                  <a:srgbClr val="0033CC"/>
                </a:solidFill>
              </a:rPr>
              <a:t>LH</a:t>
            </a:r>
            <a:r>
              <a:rPr lang="en-GB" sz="1600" b="1" baseline="-25000" dirty="0" smtClean="0">
                <a:solidFill>
                  <a:srgbClr val="0033CC"/>
                </a:solidFill>
              </a:rPr>
              <a:t>2</a:t>
            </a:r>
            <a:r>
              <a:rPr lang="en-GB" sz="1600" b="1" dirty="0" smtClean="0">
                <a:solidFill>
                  <a:srgbClr val="0033CC"/>
                </a:solidFill>
              </a:rPr>
              <a:t> target + RPD (phase 1)    </a:t>
            </a:r>
            <a:r>
              <a:rPr lang="en-GB" sz="2000" b="1" dirty="0" smtClean="0">
                <a:solidFill>
                  <a:srgbClr val="0033CC"/>
                </a:solidFill>
                <a:latin typeface="Monotype Corsiva" pitchFamily="66" charset="0"/>
                <a:sym typeface="Symbol" pitchFamily="18" charset="2"/>
              </a:rPr>
              <a:t></a:t>
            </a:r>
            <a:r>
              <a:rPr lang="en-GB" sz="2000" b="1" baseline="30000" dirty="0" smtClean="0">
                <a:solidFill>
                  <a:srgbClr val="0033CC"/>
                </a:solidFill>
                <a:latin typeface="Monotype Corsiva" pitchFamily="66" charset="0"/>
                <a:sym typeface="Symbol" pitchFamily="18" charset="2"/>
              </a:rPr>
              <a:t>+</a:t>
            </a:r>
            <a:r>
              <a:rPr lang="en-GB" sz="2000" b="1" dirty="0" smtClean="0">
                <a:solidFill>
                  <a:srgbClr val="0033CC"/>
                </a:solidFill>
                <a:latin typeface="Comic Sans MS" pitchFamily="66" charset="0"/>
              </a:rPr>
              <a:t>, </a:t>
            </a:r>
            <a:r>
              <a:rPr lang="en-GB" sz="2000" b="1" dirty="0" smtClean="0">
                <a:solidFill>
                  <a:srgbClr val="0033CC"/>
                </a:solidFill>
                <a:latin typeface="Monotype Corsiva" pitchFamily="66" charset="0"/>
                <a:sym typeface="Symbol" pitchFamily="18" charset="2"/>
              </a:rPr>
              <a:t></a:t>
            </a:r>
            <a:r>
              <a:rPr lang="en-GB" sz="2000" b="1" baseline="30000" dirty="0" smtClean="0">
                <a:solidFill>
                  <a:srgbClr val="0033CC"/>
                </a:solidFill>
                <a:latin typeface="Monotype Corsiva" pitchFamily="66" charset="0"/>
                <a:sym typeface="Symbol" pitchFamily="18" charset="2"/>
              </a:rPr>
              <a:t>- </a:t>
            </a:r>
            <a:r>
              <a:rPr lang="en-GB" sz="2000" b="1" dirty="0" smtClean="0">
                <a:solidFill>
                  <a:srgbClr val="0033CC"/>
                </a:solidFill>
                <a:sym typeface="Symbol" pitchFamily="18" charset="2"/>
              </a:rPr>
              <a:t>160 </a:t>
            </a:r>
            <a:r>
              <a:rPr lang="en-GB" sz="2000" b="1" dirty="0" err="1" smtClean="0">
                <a:solidFill>
                  <a:srgbClr val="0033CC"/>
                </a:solidFill>
                <a:sym typeface="Symbol" pitchFamily="18" charset="2"/>
              </a:rPr>
              <a:t>GeV</a:t>
            </a:r>
            <a:endParaRPr lang="en-GB" sz="2000" b="1" dirty="0" smtClean="0"/>
          </a:p>
          <a:p>
            <a:endParaRPr lang="en-GB" sz="700" b="1" dirty="0" smtClean="0">
              <a:latin typeface="Comic Sans MS" pitchFamily="66" charset="0"/>
            </a:endParaRPr>
          </a:p>
          <a:p>
            <a:r>
              <a:rPr lang="en-GB" sz="700" b="1" dirty="0" smtClean="0">
                <a:latin typeface="Comic Sans MS" pitchFamily="66" charset="0"/>
              </a:rPr>
              <a:t> </a:t>
            </a:r>
          </a:p>
          <a:p>
            <a:pPr lvl="2">
              <a:buFont typeface="Wingdings" pitchFamily="2" charset="2"/>
              <a:buChar char="ü"/>
            </a:pPr>
            <a:r>
              <a:rPr lang="en-GB" sz="1600" b="1" dirty="0" smtClean="0">
                <a:solidFill>
                  <a:srgbClr val="FFC000"/>
                </a:solidFill>
                <a:latin typeface="Comic Sans MS" pitchFamily="66" charset="0"/>
              </a:rPr>
              <a:t> </a:t>
            </a:r>
            <a:r>
              <a:rPr lang="en-GB" dirty="0" smtClean="0">
                <a:solidFill>
                  <a:srgbClr val="FFC000"/>
                </a:solidFill>
              </a:rPr>
              <a:t>the t-slope of the DVCS and HEMP cross section</a:t>
            </a:r>
          </a:p>
          <a:p>
            <a:pPr lvl="3"/>
            <a:r>
              <a:rPr lang="en-GB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GB" dirty="0" smtClean="0">
                <a:solidFill>
                  <a:srgbClr val="FF0000"/>
                </a:solidFill>
              </a:rPr>
              <a:t>transverse distribution of </a:t>
            </a:r>
            <a:r>
              <a:rPr lang="en-GB" dirty="0" err="1" smtClean="0">
                <a:solidFill>
                  <a:srgbClr val="FF0000"/>
                </a:solidFill>
              </a:rPr>
              <a:t>partons</a:t>
            </a:r>
            <a:endParaRPr lang="en-GB" dirty="0" smtClean="0">
              <a:solidFill>
                <a:srgbClr val="FF0000"/>
              </a:solidFill>
            </a:endParaRPr>
          </a:p>
          <a:p>
            <a:pPr lvl="3">
              <a:buFont typeface="Wingdings" pitchFamily="2" charset="2"/>
              <a:buChar char="ü"/>
            </a:pPr>
            <a:endParaRPr lang="en-GB" sz="700" dirty="0" smtClean="0">
              <a:solidFill>
                <a:srgbClr val="FF0000"/>
              </a:solidFill>
            </a:endParaRPr>
          </a:p>
          <a:p>
            <a:pPr lvl="2">
              <a:buFont typeface="Wingdings" pitchFamily="2" charset="2"/>
              <a:buChar char="ü"/>
            </a:pPr>
            <a:r>
              <a:rPr lang="en-GB" dirty="0" smtClean="0">
                <a:solidFill>
                  <a:srgbClr val="FFC000"/>
                </a:solidFill>
              </a:rPr>
              <a:t> the Beam Charge and Spin Sum and Difference</a:t>
            </a:r>
          </a:p>
          <a:p>
            <a:pPr lvl="3">
              <a:buFont typeface="Wingdings" pitchFamily="2" charset="2"/>
              <a:buChar char="à"/>
            </a:pPr>
            <a:r>
              <a:rPr lang="en-GB" dirty="0" smtClean="0">
                <a:solidFill>
                  <a:srgbClr val="FF0000"/>
                </a:solidFill>
                <a:latin typeface="Monotype Corsiva" pitchFamily="66" charset="0"/>
                <a:sym typeface="Wingdings" pitchFamily="2" charset="2"/>
              </a:rPr>
              <a:t>Re</a:t>
            </a:r>
            <a:r>
              <a:rPr lang="en-GB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Symbol" panose="05050102010706020507" pitchFamily="18" charset="2"/>
                <a:sym typeface="Wingdings" pitchFamily="2" charset="2"/>
              </a:rPr>
              <a:t>s</a:t>
            </a:r>
            <a:r>
              <a:rPr lang="en-GB" baseline="30000" dirty="0" err="1" smtClean="0">
                <a:solidFill>
                  <a:srgbClr val="FF0000"/>
                </a:solidFill>
                <a:sym typeface="Wingdings" pitchFamily="2" charset="2"/>
              </a:rPr>
              <a:t>DVCS</a:t>
            </a:r>
            <a:r>
              <a:rPr lang="en-GB" dirty="0" smtClean="0">
                <a:solidFill>
                  <a:srgbClr val="FF0000"/>
                </a:solidFill>
                <a:sym typeface="Wingdings" pitchFamily="2" charset="2"/>
              </a:rPr>
              <a:t> and </a:t>
            </a:r>
            <a:r>
              <a:rPr lang="en-GB" dirty="0" err="1" smtClean="0">
                <a:solidFill>
                  <a:srgbClr val="FF0000"/>
                </a:solidFill>
                <a:latin typeface="Monotype Corsiva" pitchFamily="66" charset="0"/>
                <a:sym typeface="Wingdings" pitchFamily="2" charset="2"/>
              </a:rPr>
              <a:t>Im</a:t>
            </a:r>
            <a:r>
              <a:rPr lang="en-GB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Symbol" panose="05050102010706020507" pitchFamily="18" charset="2"/>
                <a:sym typeface="Wingdings" pitchFamily="2" charset="2"/>
              </a:rPr>
              <a:t>s</a:t>
            </a:r>
            <a:r>
              <a:rPr lang="en-GB" baseline="30000" dirty="0" err="1" smtClean="0">
                <a:solidFill>
                  <a:srgbClr val="FF0000"/>
                </a:solidFill>
                <a:sym typeface="Wingdings" pitchFamily="2" charset="2"/>
              </a:rPr>
              <a:t>DVCS</a:t>
            </a:r>
            <a:r>
              <a:rPr lang="en-GB" baseline="30000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GB" dirty="0" smtClean="0">
                <a:solidFill>
                  <a:srgbClr val="FF0000"/>
                </a:solidFill>
                <a:sym typeface="Wingdings" pitchFamily="2" charset="2"/>
              </a:rPr>
              <a:t>for the GPD H determination</a:t>
            </a:r>
          </a:p>
          <a:p>
            <a:pPr lvl="3">
              <a:buFont typeface="Wingdings" pitchFamily="2" charset="2"/>
              <a:buChar char="à"/>
            </a:pPr>
            <a:endParaRPr lang="en-GB" sz="700" dirty="0" smtClean="0">
              <a:solidFill>
                <a:srgbClr val="FF0000"/>
              </a:solidFill>
              <a:sym typeface="Wingdings" pitchFamily="2" charset="2"/>
            </a:endParaRPr>
          </a:p>
          <a:p>
            <a:pPr lvl="2">
              <a:buFont typeface="Wingdings" pitchFamily="2" charset="2"/>
              <a:buChar char="ü"/>
            </a:pPr>
            <a:r>
              <a:rPr lang="en-GB" dirty="0" smtClean="0">
                <a:solidFill>
                  <a:srgbClr val="FFC000"/>
                </a:solidFill>
              </a:rPr>
              <a:t> Vector Meson </a:t>
            </a:r>
            <a:r>
              <a:rPr lang="en-GB" dirty="0" smtClean="0">
                <a:solidFill>
                  <a:srgbClr val="FFC000"/>
                </a:solidFill>
                <a:sym typeface="Symbol"/>
              </a:rPr>
              <a:t></a:t>
            </a:r>
            <a:r>
              <a:rPr lang="en-GB" baseline="30000" dirty="0" smtClean="0">
                <a:solidFill>
                  <a:srgbClr val="FFC000"/>
                </a:solidFill>
                <a:sym typeface="Symbol"/>
              </a:rPr>
              <a:t>0</a:t>
            </a:r>
            <a:r>
              <a:rPr lang="en-GB" dirty="0" smtClean="0">
                <a:solidFill>
                  <a:srgbClr val="FFC000"/>
                </a:solidFill>
                <a:sym typeface="Symbol"/>
              </a:rPr>
              <a:t>,</a:t>
            </a:r>
            <a:r>
              <a:rPr lang="en-GB" baseline="30000" dirty="0" smtClean="0">
                <a:solidFill>
                  <a:srgbClr val="FFC000"/>
                </a:solidFill>
                <a:sym typeface="Symbol"/>
              </a:rPr>
              <a:t>+</a:t>
            </a:r>
            <a:r>
              <a:rPr lang="en-GB" dirty="0" smtClean="0">
                <a:solidFill>
                  <a:srgbClr val="FFC000"/>
                </a:solidFill>
                <a:sym typeface="Symbol"/>
              </a:rPr>
              <a:t>,, </a:t>
            </a:r>
            <a:r>
              <a:rPr lang="en-GB" dirty="0" smtClean="0">
                <a:solidFill>
                  <a:srgbClr val="FFC000"/>
                </a:solidFill>
                <a:latin typeface="Times New Roman"/>
                <a:cs typeface="Times New Roman"/>
                <a:sym typeface="Symbol"/>
              </a:rPr>
              <a:t>Φ</a:t>
            </a:r>
          </a:p>
          <a:p>
            <a:pPr lvl="2">
              <a:buFont typeface="Wingdings" pitchFamily="2" charset="2"/>
              <a:buChar char="ü"/>
            </a:pPr>
            <a:endParaRPr lang="en-GB" sz="700" dirty="0" smtClean="0">
              <a:solidFill>
                <a:srgbClr val="FFC000"/>
              </a:solidFill>
            </a:endParaRPr>
          </a:p>
          <a:p>
            <a:pPr lvl="2">
              <a:buFont typeface="Wingdings" pitchFamily="2" charset="2"/>
              <a:buChar char="ü"/>
            </a:pPr>
            <a:r>
              <a:rPr lang="en-GB" dirty="0" smtClean="0">
                <a:solidFill>
                  <a:srgbClr val="FFC000"/>
                </a:solidFill>
                <a:sym typeface="Wingdings" pitchFamily="2" charset="2"/>
              </a:rPr>
              <a:t> Pseudo-</a:t>
            </a:r>
            <a:r>
              <a:rPr lang="en-GB" dirty="0" err="1" smtClean="0">
                <a:solidFill>
                  <a:srgbClr val="FFC000"/>
                </a:solidFill>
                <a:sym typeface="Wingdings" pitchFamily="2" charset="2"/>
              </a:rPr>
              <a:t>saclar</a:t>
            </a:r>
            <a:r>
              <a:rPr lang="en-GB" dirty="0" smtClean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GB" dirty="0" smtClean="0">
                <a:solidFill>
                  <a:srgbClr val="FFC000"/>
                </a:solidFill>
                <a:sym typeface="Symbol"/>
              </a:rPr>
              <a:t></a:t>
            </a:r>
            <a:r>
              <a:rPr lang="en-GB" baseline="30000" dirty="0" smtClean="0">
                <a:solidFill>
                  <a:srgbClr val="FFC000"/>
                </a:solidFill>
                <a:sym typeface="Symbol"/>
              </a:rPr>
              <a:t>0</a:t>
            </a:r>
            <a:endParaRPr lang="en-GB" baseline="-25000" dirty="0" smtClean="0">
              <a:solidFill>
                <a:srgbClr val="FFC000"/>
              </a:solidFill>
              <a:sym typeface="Wingdings" pitchFamily="2" charset="2"/>
            </a:endParaRPr>
          </a:p>
          <a:p>
            <a:pPr lvl="1">
              <a:buFont typeface="Wingdings" pitchFamily="2" charset="2"/>
              <a:buChar char="ü"/>
            </a:pPr>
            <a:endParaRPr lang="en-GB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C000"/>
                </a:solidFill>
              </a:rPr>
              <a:t>           Using the 2007-10 data:</a:t>
            </a:r>
            <a:r>
              <a:rPr lang="en-GB" b="1" dirty="0" smtClean="0">
                <a:solidFill>
                  <a:schemeClr val="bg1"/>
                </a:solidFill>
              </a:rPr>
              <a:t>  </a:t>
            </a:r>
            <a:r>
              <a:rPr lang="en-GB" b="1" dirty="0" err="1" smtClean="0">
                <a:solidFill>
                  <a:srgbClr val="0033CC"/>
                </a:solidFill>
              </a:rPr>
              <a:t>transv</a:t>
            </a:r>
            <a:r>
              <a:rPr lang="en-GB" b="1" dirty="0" smtClean="0">
                <a:solidFill>
                  <a:srgbClr val="0033CC"/>
                </a:solidFill>
              </a:rPr>
              <a:t>. polarized NH</a:t>
            </a:r>
            <a:r>
              <a:rPr lang="en-GB" b="1" baseline="-25000" dirty="0" smtClean="0">
                <a:solidFill>
                  <a:srgbClr val="0033CC"/>
                </a:solidFill>
              </a:rPr>
              <a:t>3</a:t>
            </a:r>
            <a:r>
              <a:rPr lang="en-GB" b="1" dirty="0" smtClean="0">
                <a:solidFill>
                  <a:srgbClr val="0033CC"/>
                </a:solidFill>
              </a:rPr>
              <a:t> target without RPD</a:t>
            </a:r>
          </a:p>
          <a:p>
            <a:r>
              <a:rPr lang="en-GB" b="1" dirty="0" smtClean="0">
                <a:solidFill>
                  <a:srgbClr val="FFC000"/>
                </a:solidFill>
                <a:sym typeface="Wingdings" pitchFamily="2" charset="2"/>
              </a:rPr>
              <a:t>In a future addendum &gt; 2017:  </a:t>
            </a:r>
            <a:r>
              <a:rPr lang="en-GB" b="1" dirty="0" err="1" smtClean="0">
                <a:solidFill>
                  <a:srgbClr val="0033CC"/>
                </a:solidFill>
                <a:sym typeface="Wingdings" pitchFamily="2" charset="2"/>
              </a:rPr>
              <a:t>transv</a:t>
            </a:r>
            <a:r>
              <a:rPr lang="en-GB" b="1" dirty="0" smtClean="0">
                <a:solidFill>
                  <a:srgbClr val="0033CC"/>
                </a:solidFill>
                <a:sym typeface="Wingdings" pitchFamily="2" charset="2"/>
              </a:rPr>
              <a:t>.</a:t>
            </a:r>
            <a:r>
              <a:rPr lang="en-GB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GB" b="1" dirty="0" smtClean="0">
                <a:solidFill>
                  <a:srgbClr val="0033CC"/>
                </a:solidFill>
              </a:rPr>
              <a:t>polarised NH</a:t>
            </a:r>
            <a:r>
              <a:rPr lang="en-GB" b="1" baseline="-25000" dirty="0" smtClean="0">
                <a:solidFill>
                  <a:srgbClr val="0033CC"/>
                </a:solidFill>
              </a:rPr>
              <a:t>3</a:t>
            </a:r>
            <a:r>
              <a:rPr lang="en-GB" b="1" dirty="0" smtClean="0">
                <a:solidFill>
                  <a:srgbClr val="0033CC"/>
                </a:solidFill>
              </a:rPr>
              <a:t> target with RPD (phase 2)</a:t>
            </a:r>
          </a:p>
          <a:p>
            <a:pPr lvl="2">
              <a:buFont typeface="Wingdings" pitchFamily="2" charset="2"/>
              <a:buChar char="ü"/>
            </a:pPr>
            <a:r>
              <a:rPr lang="en-GB" dirty="0" smtClean="0">
                <a:solidFill>
                  <a:srgbClr val="FFC000"/>
                </a:solidFill>
              </a:rPr>
              <a:t> the Transverse Target Spin </a:t>
            </a:r>
            <a:r>
              <a:rPr lang="en-GB" dirty="0" err="1" smtClean="0">
                <a:solidFill>
                  <a:srgbClr val="FFC000"/>
                </a:solidFill>
              </a:rPr>
              <a:t>Asymm</a:t>
            </a:r>
            <a:endParaRPr lang="en-GB" dirty="0" smtClean="0">
              <a:solidFill>
                <a:srgbClr val="FFC000"/>
              </a:solidFill>
            </a:endParaRPr>
          </a:p>
          <a:p>
            <a:pPr lvl="2"/>
            <a:r>
              <a:rPr lang="en-GB" dirty="0" smtClean="0">
                <a:solidFill>
                  <a:srgbClr val="0033CC"/>
                </a:solidFill>
              </a:rPr>
              <a:t>    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sym typeface="Wingdings" pitchFamily="2" charset="2"/>
              </a:rPr>
              <a:t> GPD E and chiral-odd (transverse) GPDs</a:t>
            </a:r>
            <a:endParaRPr lang="en-GB" dirty="0" smtClean="0">
              <a:solidFill>
                <a:srgbClr val="0033C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Summary for GPD @ COMPASS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22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SIDIS x-Section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560821"/>
              </p:ext>
            </p:extLst>
          </p:nvPr>
        </p:nvGraphicFramePr>
        <p:xfrm>
          <a:off x="152400" y="1143000"/>
          <a:ext cx="7085942" cy="4208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4" name="Equation" r:id="rId4" imgW="5219640" imgH="4025880" progId="Equation.DSMT4">
                  <p:embed/>
                </p:oleObj>
              </mc:Choice>
              <mc:Fallback>
                <p:oleObj name="Equation" r:id="rId4" imgW="5219640" imgH="4025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143000"/>
                        <a:ext cx="7085942" cy="42081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418173"/>
              </p:ext>
            </p:extLst>
          </p:nvPr>
        </p:nvGraphicFramePr>
        <p:xfrm>
          <a:off x="6396491" y="1016001"/>
          <a:ext cx="2725738" cy="510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5" name="Equation" r:id="rId6" imgW="2311200" imgH="507960" progId="Equation.DSMT4">
                  <p:embed/>
                </p:oleObj>
              </mc:Choice>
              <mc:Fallback>
                <p:oleObj name="Equation" r:id="rId6" imgW="23112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6491" y="1016001"/>
                        <a:ext cx="2725738" cy="510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EFD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932406"/>
              </p:ext>
            </p:extLst>
          </p:nvPr>
        </p:nvGraphicFramePr>
        <p:xfrm>
          <a:off x="7222897" y="4762500"/>
          <a:ext cx="1873250" cy="612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6" name="Equation" r:id="rId8" imgW="1587240" imgH="609480" progId="Equation.DSMT4">
                  <p:embed/>
                </p:oleObj>
              </mc:Choice>
              <mc:Fallback>
                <p:oleObj name="Equation" r:id="rId8" imgW="158724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2897" y="4762500"/>
                        <a:ext cx="1873250" cy="6125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EFD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337637"/>
              </p:ext>
            </p:extLst>
          </p:nvPr>
        </p:nvGraphicFramePr>
        <p:xfrm>
          <a:off x="5130800" y="3217334"/>
          <a:ext cx="914400" cy="165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7" name="Equation" r:id="rId10" imgW="914400" imgH="198720" progId="Equation.DSMT4">
                  <p:embed/>
                </p:oleObj>
              </mc:Choice>
              <mc:Fallback>
                <p:oleObj name="Equation" r:id="rId10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130800" y="3217334"/>
                        <a:ext cx="914400" cy="165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876802" y="2850443"/>
            <a:ext cx="4219345" cy="1766703"/>
            <a:chOff x="4273437" y="4160837"/>
            <a:chExt cx="5491275" cy="2520156"/>
          </a:xfrm>
        </p:grpSpPr>
        <p:pic>
          <p:nvPicPr>
            <p:cNvPr id="9" name="Picture 3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437" y="4160837"/>
              <a:ext cx="5491275" cy="2520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eform 9"/>
            <p:cNvSpPr/>
            <p:nvPr/>
          </p:nvSpPr>
          <p:spPr bwMode="auto">
            <a:xfrm>
              <a:off x="6562725" y="4786313"/>
              <a:ext cx="381000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319087">
                  <a:moveTo>
                    <a:pt x="0" y="114300"/>
                  </a:moveTo>
                  <a:lnTo>
                    <a:pt x="261938" y="0"/>
                  </a:lnTo>
                  <a:lnTo>
                    <a:pt x="381000" y="95250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>
                <a:latin typeface="Arial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4722677" y="5420915"/>
              <a:ext cx="280987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  <a:gd name="connsiteX0" fmla="*/ 0 w 280987"/>
                <a:gd name="connsiteY0" fmla="*/ 114300 h 319087"/>
                <a:gd name="connsiteX1" fmla="*/ 261938 w 280987"/>
                <a:gd name="connsiteY1" fmla="*/ 0 h 319087"/>
                <a:gd name="connsiteX2" fmla="*/ 280987 w 280987"/>
                <a:gd name="connsiteY2" fmla="*/ 128587 h 319087"/>
                <a:gd name="connsiteX3" fmla="*/ 261938 w 280987"/>
                <a:gd name="connsiteY3" fmla="*/ 280987 h 319087"/>
                <a:gd name="connsiteX4" fmla="*/ 100013 w 280987"/>
                <a:gd name="connsiteY4" fmla="*/ 319087 h 319087"/>
                <a:gd name="connsiteX5" fmla="*/ 0 w 280987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319087">
                  <a:moveTo>
                    <a:pt x="0" y="114300"/>
                  </a:moveTo>
                  <a:lnTo>
                    <a:pt x="261938" y="0"/>
                  </a:lnTo>
                  <a:lnTo>
                    <a:pt x="280987" y="128587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>
                <a:latin typeface="Arial" charset="0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78961633"/>
                </p:ext>
              </p:extLst>
            </p:nvPr>
          </p:nvGraphicFramePr>
          <p:xfrm>
            <a:off x="4735512" y="5401294"/>
            <a:ext cx="230353" cy="358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318" name="Equation" r:id="rId13" imgW="114120" imgH="177480" progId="Equation.3">
                    <p:embed/>
                  </p:oleObj>
                </mc:Choice>
                <mc:Fallback>
                  <p:oleObj name="Equation" r:id="rId13" imgW="1141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5512" y="5401294"/>
                          <a:ext cx="230353" cy="35832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9620981"/>
                </p:ext>
              </p:extLst>
            </p:nvPr>
          </p:nvGraphicFramePr>
          <p:xfrm>
            <a:off x="6612731" y="4786313"/>
            <a:ext cx="280987" cy="357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319" name="Equation" r:id="rId15" imgW="139680" imgH="177480" progId="Equation.3">
                    <p:embed/>
                  </p:oleObj>
                </mc:Choice>
                <mc:Fallback>
                  <p:oleObj name="Equation" r:id="rId15" imgW="1396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12731" y="4786313"/>
                          <a:ext cx="280987" cy="357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0576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532364"/>
              </p:ext>
            </p:extLst>
          </p:nvPr>
        </p:nvGraphicFramePr>
        <p:xfrm>
          <a:off x="76200" y="1206500"/>
          <a:ext cx="8991600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12" name="Equation" r:id="rId3" imgW="6756120" imgH="2057400" progId="Equation.DSMT4">
                  <p:embed/>
                </p:oleObj>
              </mc:Choice>
              <mc:Fallback>
                <p:oleObj name="Equation" r:id="rId3" imgW="6756120" imgH="205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206500"/>
                        <a:ext cx="8991600" cy="264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961538" y="7620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SIDIS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61538" y="40640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DY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763400"/>
              </p:ext>
            </p:extLst>
          </p:nvPr>
        </p:nvGraphicFramePr>
        <p:xfrm>
          <a:off x="579613" y="4398126"/>
          <a:ext cx="7887186" cy="958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13" name="Equation" r:id="rId5" imgW="4457520" imgH="558720" progId="Equation.DSMT4">
                  <p:embed/>
                </p:oleObj>
              </mc:Choice>
              <mc:Fallback>
                <p:oleObj name="Equation" r:id="rId5" imgW="445752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" y="4398126"/>
                        <a:ext cx="7887186" cy="9583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 modulations for SIDIS &amp; 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60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COMPASS measurements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385609"/>
              </p:ext>
            </p:extLst>
          </p:nvPr>
        </p:nvGraphicFramePr>
        <p:xfrm>
          <a:off x="5130800" y="3217333"/>
          <a:ext cx="914400" cy="165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2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30800" y="3217333"/>
                        <a:ext cx="914400" cy="165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70173698"/>
                  </p:ext>
                </p:extLst>
              </p:nvPr>
            </p:nvGraphicFramePr>
            <p:xfrm>
              <a:off x="685800" y="828092"/>
              <a:ext cx="8077200" cy="4358703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3111014"/>
                    <a:gridCol w="4966186"/>
                  </a:tblGrid>
                  <a:tr h="67579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𝑑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sz="15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15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,  </m:t>
                                </m:r>
                                <m:nary>
                                  <m:naryPr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n-US" sz="15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15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5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US" sz="15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sz="15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𝑑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US" sz="15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5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en-US" sz="15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𝑑𝑥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en-GB" sz="15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solidFill>
                          <a:schemeClr val="accent3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0" i="0" dirty="0" smtClean="0">
                              <a:solidFill>
                                <a:schemeClr val="tx1"/>
                              </a:solidFill>
                            </a:rPr>
                            <a:t>Confirmation</a:t>
                          </a:r>
                          <a:r>
                            <a:rPr lang="en-US" sz="1500" b="0" i="0" baseline="0" dirty="0" smtClean="0">
                              <a:solidFill>
                                <a:schemeClr val="tx1"/>
                              </a:solidFill>
                            </a:rPr>
                            <a:t> of SMC result on d (at variance with E142 claims)</a:t>
                          </a:r>
                          <a:endParaRPr lang="en-GB" sz="15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solidFill>
                          <a:schemeClr val="accent3">
                            <a:lumMod val="95000"/>
                          </a:schemeClr>
                        </a:solidFill>
                      </a:tcPr>
                    </a:tc>
                  </a:tr>
                  <a:tr h="5334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sz="15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r>
                                  <a:rPr lang="en-US" sz="1500" b="0" i="1" smtClean="0">
                                    <a:latin typeface="Cambria Math"/>
                                    <a:ea typeface="Cambria Math"/>
                                  </a:rPr>
                                  <m:t>𝑔</m:t>
                                </m:r>
                                <m:r>
                                  <a:rPr lang="en-US" sz="1500" b="0" i="1" smtClean="0">
                                    <a:latin typeface="Cambria Math"/>
                                    <a:ea typeface="Cambria Math"/>
                                  </a:rPr>
                                  <m:t>/</m:t>
                                </m:r>
                                <m:r>
                                  <a:rPr lang="en-US" sz="1500" b="0" i="1" smtClean="0">
                                    <a:latin typeface="Cambria Math"/>
                                    <a:ea typeface="Cambria Math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500" dirty="0" smtClean="0"/>
                            <a:t>first hint that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500" i="1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oMath>
                          </a14:m>
                          <a:r>
                            <a:rPr lang="en-GB" sz="1500" dirty="0" smtClean="0"/>
                            <a:t> is</a:t>
                          </a:r>
                          <a:r>
                            <a:rPr lang="en-GB" sz="1500" baseline="0" dirty="0" smtClean="0"/>
                            <a:t> small, at variance with predictions 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57213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first</a:t>
                          </a:r>
                          <a:r>
                            <a:rPr lang="en-US" sz="1500" baseline="0" dirty="0" smtClean="0"/>
                            <a:t> measurement of </a:t>
                          </a:r>
                          <a:r>
                            <a:rPr lang="en-US" sz="1500" baseline="0" dirty="0" err="1" smtClean="0"/>
                            <a:t>transversity</a:t>
                          </a:r>
                          <a:r>
                            <a:rPr lang="en-US" sz="1500" baseline="0" dirty="0" smtClean="0"/>
                            <a:t> on deuteron</a:t>
                          </a: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50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𝑢</m:t>
                                  </m:r>
                                </m:sup>
                              </m:sSubSup>
                              <m:r>
                                <a:rPr lang="en-GB" sz="1500" i="1" smtClean="0">
                                  <a:latin typeface="Cambria Math"/>
                                  <a:ea typeface="Cambria Math"/>
                                </a:rPr>
                                <m:t>≃</m:t>
                              </m:r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  <m:sSubSup>
                                <m:sSubSupPr>
                                  <m:ctrlPr>
                                    <a:rPr lang="en-US" sz="15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</m:sup>
                              </m:sSubSup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     </m:t>
                              </m:r>
                              <m:sSubSup>
                                <m:sSubSupPr>
                                  <m:ctrlPr>
                                    <a:rPr lang="en-GB" sz="150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1, 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𝑓𝑎𝑣</m:t>
                                  </m:r>
                                </m:sub>
                                <m:sup>
                                  <m:r>
                                    <a:rPr lang="en-GB" sz="1500" i="1" smtClean="0">
                                      <a:latin typeface="Cambria Math"/>
                                      <a:ea typeface="Cambria Math"/>
                                    </a:rPr>
                                    <m:t>⊥</m:t>
                                  </m:r>
                                </m:sup>
                              </m:sSubSup>
                              <m:r>
                                <a:rPr lang="en-GB" sz="1500" i="1" smtClean="0">
                                  <a:latin typeface="Cambria Math"/>
                                  <a:ea typeface="Cambria Math"/>
                                </a:rPr>
                                <m:t>≃</m:t>
                              </m:r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GB" sz="150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1, 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𝑢𝑛𝑓</m:t>
                                  </m:r>
                                </m:sub>
                                <m:sup>
                                  <m:r>
                                    <a:rPr lang="en-GB" sz="1500" i="1" smtClean="0">
                                      <a:latin typeface="Cambria Math"/>
                                      <a:ea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500" dirty="0" smtClean="0"/>
                            <a:t> 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9906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7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7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Only</a:t>
                          </a:r>
                          <a:r>
                            <a:rPr lang="en-US" sz="1500" baseline="0" dirty="0" smtClean="0"/>
                            <a:t> </a:t>
                          </a:r>
                          <a:r>
                            <a:rPr lang="en-US" sz="1500" baseline="0" dirty="0" err="1" smtClean="0"/>
                            <a:t>polarimeter</a:t>
                          </a:r>
                          <a:r>
                            <a:rPr lang="en-US" sz="1500" baseline="0" dirty="0" smtClean="0"/>
                            <a:t> for </a:t>
                          </a:r>
                          <a:r>
                            <a:rPr lang="en-US" sz="1500" baseline="0" dirty="0" err="1" smtClean="0"/>
                            <a:t>transversity</a:t>
                          </a:r>
                          <a:r>
                            <a:rPr lang="en-US" sz="1500" baseline="0" dirty="0" smtClean="0"/>
                            <a:t> extraction from 2h asymmetries</a:t>
                          </a:r>
                          <a:endParaRPr lang="en-US" sz="1500" dirty="0" smtClean="0"/>
                        </a:p>
                        <a:p>
                          <a:pPr algn="ctr"/>
                          <a:r>
                            <a:rPr lang="en-US" sz="1500" dirty="0" err="1" smtClean="0"/>
                            <a:t>transversity</a:t>
                          </a:r>
                          <a:r>
                            <a:rPr lang="en-US" sz="1500" baseline="0" dirty="0" smtClean="0"/>
                            <a:t> extracted directly from the data, following Pavia group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35112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3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Evolution</a:t>
                          </a:r>
                          <a:r>
                            <a:rPr lang="en-US" sz="1500" baseline="0" dirty="0" smtClean="0"/>
                            <a:t> of </a:t>
                          </a:r>
                          <a:r>
                            <a:rPr lang="en-US" sz="1500" baseline="0" dirty="0" err="1" smtClean="0"/>
                            <a:t>Sivers</a:t>
                          </a:r>
                          <a:r>
                            <a:rPr lang="en-US" sz="1500" baseline="0" dirty="0" smtClean="0"/>
                            <a:t> 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35112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50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500" i="1" smtClean="0">
                                        <a:latin typeface="Cambria Math"/>
                                        <a:ea typeface="Cambria Math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/>
                                </m:sSubSup>
                                <m:d>
                                  <m:dPr>
                                    <m:ctrlPr>
                                      <a:rPr lang="en-US" sz="15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1600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500" dirty="0" smtClean="0"/>
                                  <m:t>Hint</m:t>
                                </m:r>
                                <m:r>
                                  <m:rPr>
                                    <m:nor/>
                                  </m:rPr>
                                  <a:rPr lang="en-US" sz="1500" baseline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baseline="0" dirty="0" smtClean="0"/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lang="en-US" sz="1500" baseline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baseline="0" dirty="0" smtClean="0"/>
                                  <m:t>an</m:t>
                                </m:r>
                                <m:r>
                                  <m:rPr>
                                    <m:nor/>
                                  </m:rPr>
                                  <a:rPr lang="en-US" sz="1500" baseline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baseline="0" dirty="0" smtClean="0"/>
                                  <m:t>exotic</m:t>
                                </m:r>
                                <m:r>
                                  <m:rPr>
                                    <m:nor/>
                                  </m:rPr>
                                  <a:rPr lang="en-US" sz="1500" baseline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baseline="0" dirty="0" smtClean="0"/>
                                  <m:t>state</m:t>
                                </m:r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35112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50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/>
                                </m:sSubSup>
                                <m:r>
                                  <a:rPr lang="en-US" sz="1500" b="0" i="1" smtClean="0">
                                    <a:latin typeface="Cambria Math"/>
                                    <a:ea typeface="Cambria Math"/>
                                  </a:rPr>
                                  <m:t>(1420)</m:t>
                                </m:r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New</a:t>
                          </a:r>
                          <a:r>
                            <a:rPr lang="en-US" sz="1500" baseline="0" dirty="0" smtClean="0"/>
                            <a:t> state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533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Radiative width of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50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/>
                              </m:sSubSup>
                              <m:d>
                                <m:dPr>
                                  <m:ctrlPr>
                                    <a:rPr lang="en-US" sz="15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  <a:ea typeface="Cambria Math"/>
                                    </a:rPr>
                                    <m:t>1320</m:t>
                                  </m:r>
                                </m:e>
                              </m:d>
                            </m:oMath>
                          </a14:m>
                          <a:endParaRPr lang="en-US" sz="1500" b="0" dirty="0" smtClean="0">
                            <a:ea typeface="Cambria Math"/>
                          </a:endParaRPr>
                        </a:p>
                        <a:p>
                          <a:pPr algn="ctr"/>
                          <a:r>
                            <a:rPr lang="en-US" sz="1500" dirty="0" smtClean="0"/>
                            <a:t>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50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500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/>
                              </m:sSubSup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(1670)</m:t>
                              </m:r>
                            </m:oMath>
                          </a14:m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Confirmation</a:t>
                          </a:r>
                          <a:r>
                            <a:rPr lang="en-US" sz="1500" baseline="0" dirty="0" smtClean="0"/>
                            <a:t> of VMD model, EPJ highlight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6419471"/>
                  </p:ext>
                </p:extLst>
              </p:nvPr>
            </p:nvGraphicFramePr>
            <p:xfrm>
              <a:off x="685800" y="993710"/>
              <a:ext cx="8077200" cy="5230445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3111014"/>
                    <a:gridCol w="4966186"/>
                  </a:tblGrid>
                  <a:tr h="8109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6" r="-159804" b="-55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 smtClean="0">
                              <a:solidFill>
                                <a:schemeClr val="tx1"/>
                              </a:solidFill>
                            </a:rPr>
                            <a:t>Confirmation</a:t>
                          </a:r>
                          <a:r>
                            <a:rPr lang="en-US" b="0" i="0" baseline="0" dirty="0" smtClean="0">
                              <a:solidFill>
                                <a:schemeClr val="tx1"/>
                              </a:solidFill>
                            </a:rPr>
                            <a:t> of SMC result on </a:t>
                          </a:r>
                          <a:r>
                            <a:rPr lang="en-US" b="0" i="0" baseline="0" dirty="0" smtClean="0">
                              <a:solidFill>
                                <a:schemeClr val="tx1"/>
                              </a:solidFill>
                            </a:rPr>
                            <a:t>d (at </a:t>
                          </a:r>
                          <a:r>
                            <a:rPr lang="en-US" b="0" i="0" baseline="0" dirty="0" smtClean="0">
                              <a:solidFill>
                                <a:schemeClr val="tx1"/>
                              </a:solidFill>
                            </a:rPr>
                            <a:t>variance with E142 </a:t>
                          </a:r>
                          <a:r>
                            <a:rPr lang="en-US" b="0" i="0" baseline="0" dirty="0" smtClean="0">
                              <a:solidFill>
                                <a:schemeClr val="tx1"/>
                              </a:solidFill>
                            </a:rPr>
                            <a:t>claims)</a:t>
                          </a:r>
                          <a:endParaRPr lang="en-GB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95000"/>
                          </a:schemeClr>
                        </a:solid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6" t="-126667" r="-159804" b="-60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62699" t="-126667" b="-605714"/>
                          </a:stretch>
                        </a:blipFill>
                      </a:tcPr>
                    </a:tc>
                  </a:tr>
                  <a:tr h="6865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6" t="-210619" r="-159804" b="-4628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62699" t="-210619" b="-462832"/>
                          </a:stretch>
                        </a:blipFill>
                      </a:tcPr>
                    </a:tc>
                  </a:tr>
                  <a:tr h="1188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6" t="-180000" r="-159804" b="-168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Only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polarimeter</a:t>
                          </a:r>
                          <a:r>
                            <a:rPr lang="en-US" baseline="0" dirty="0" smtClean="0"/>
                            <a:t> for </a:t>
                          </a:r>
                          <a:r>
                            <a:rPr lang="en-US" baseline="0" dirty="0" err="1" smtClean="0"/>
                            <a:t>transversity</a:t>
                          </a:r>
                          <a:r>
                            <a:rPr lang="en-US" baseline="0" dirty="0" smtClean="0"/>
                            <a:t> extraction from 2h asymmetries</a:t>
                          </a:r>
                          <a:endParaRPr lang="en-US" dirty="0" smtClean="0"/>
                        </a:p>
                        <a:p>
                          <a:pPr algn="ctr"/>
                          <a:r>
                            <a:rPr lang="en-US" dirty="0" err="1" smtClean="0"/>
                            <a:t>transversity</a:t>
                          </a:r>
                          <a:r>
                            <a:rPr lang="en-US" baseline="0" dirty="0" smtClean="0"/>
                            <a:t> extracted directly from the data, following Pavia group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6" t="-791304" r="-159804" b="-3753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Evolution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smtClean="0"/>
                            <a:t>of </a:t>
                          </a:r>
                          <a:r>
                            <a:rPr lang="en-US" baseline="0" dirty="0" err="1" smtClean="0"/>
                            <a:t>Sivers</a:t>
                          </a:r>
                          <a:r>
                            <a:rPr lang="en-US" baseline="0" dirty="0" smtClean="0"/>
                            <a:t> 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6" t="-891304" r="-159804" b="-2753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62699" t="-891304" b="-275362"/>
                          </a:stretch>
                        </a:blipFill>
                      </a:tcPr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6" t="-991304" r="-159804" b="-1753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New</a:t>
                          </a:r>
                          <a:r>
                            <a:rPr lang="en-US" baseline="0" dirty="0" smtClean="0"/>
                            <a:t> state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6" t="-717143" r="-159804" b="-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Confirmation</a:t>
                          </a:r>
                          <a:r>
                            <a:rPr lang="en-US" baseline="0" dirty="0" smtClean="0"/>
                            <a:t> of VMD model, EPJ highlight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134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/>
          <a:stretch>
            <a:fillRect/>
          </a:stretch>
        </p:blipFill>
        <p:spPr bwMode="auto">
          <a:xfrm>
            <a:off x="457200" y="1379117"/>
            <a:ext cx="5460480" cy="334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5914" name="Group 26"/>
          <p:cNvGrpSpPr>
            <a:grpSpLocks/>
          </p:cNvGrpSpPr>
          <p:nvPr/>
        </p:nvGrpSpPr>
        <p:grpSpPr bwMode="auto">
          <a:xfrm>
            <a:off x="2419200" y="2826217"/>
            <a:ext cx="6082560" cy="921697"/>
            <a:chOff x="1783" y="2045"/>
            <a:chExt cx="4224" cy="768"/>
          </a:xfrm>
        </p:grpSpPr>
        <p:sp>
          <p:nvSpPr>
            <p:cNvPr id="22548" name="Rectangle 27"/>
            <p:cNvSpPr>
              <a:spLocks noChangeArrowheads="1"/>
            </p:cNvSpPr>
            <p:nvPr/>
          </p:nvSpPr>
          <p:spPr bwMode="auto">
            <a:xfrm>
              <a:off x="1783" y="2717"/>
              <a:ext cx="288" cy="96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Rectangle 28"/>
            <p:cNvSpPr>
              <a:spLocks noChangeArrowheads="1"/>
            </p:cNvSpPr>
            <p:nvPr/>
          </p:nvSpPr>
          <p:spPr bwMode="auto">
            <a:xfrm>
              <a:off x="2119" y="2717"/>
              <a:ext cx="576" cy="96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0" name="Rectangle 29"/>
            <p:cNvSpPr>
              <a:spLocks noChangeArrowheads="1"/>
            </p:cNvSpPr>
            <p:nvPr/>
          </p:nvSpPr>
          <p:spPr bwMode="auto">
            <a:xfrm>
              <a:off x="2743" y="2717"/>
              <a:ext cx="288" cy="96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Text Box 4"/>
            <p:cNvSpPr txBox="1">
              <a:spLocks noChangeArrowheads="1"/>
            </p:cNvSpPr>
            <p:nvPr/>
          </p:nvSpPr>
          <p:spPr bwMode="auto">
            <a:xfrm>
              <a:off x="3847" y="2045"/>
              <a:ext cx="2160" cy="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2F2F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600" b="1" dirty="0">
                  <a:solidFill>
                    <a:srgbClr val="FF0000"/>
                  </a:solidFill>
                </a:rPr>
                <a:t>3 target cells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600" b="1" dirty="0">
                  <a:solidFill>
                    <a:srgbClr val="FF0000"/>
                  </a:solidFill>
                </a:rPr>
                <a:t>     30, 60, and 30 cm long</a:t>
              </a:r>
              <a:br>
                <a:rPr lang="en-US" sz="1600" b="1" dirty="0">
                  <a:solidFill>
                    <a:srgbClr val="FF0000"/>
                  </a:solidFill>
                </a:rPr>
              </a:b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polarized target system  (&gt;2005)</a:t>
            </a:r>
            <a:endParaRPr lang="en-US" dirty="0"/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547960" y="1298537"/>
            <a:ext cx="255744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dirty="0">
                <a:solidFill>
                  <a:schemeClr val="bg2"/>
                </a:solidFill>
              </a:rPr>
              <a:t>solenoid             2.5T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dirty="0">
                <a:solidFill>
                  <a:schemeClr val="bg2"/>
                </a:solidFill>
              </a:rPr>
              <a:t>dipole magnet   0.6T</a:t>
            </a: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612600" y="898896"/>
            <a:ext cx="4147200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baseline="30000" dirty="0">
                <a:solidFill>
                  <a:schemeClr val="bg2"/>
                </a:solidFill>
              </a:rPr>
              <a:t>3</a:t>
            </a:r>
            <a:r>
              <a:rPr lang="en-US" sz="1600" b="1" dirty="0">
                <a:solidFill>
                  <a:schemeClr val="bg2"/>
                </a:solidFill>
              </a:rPr>
              <a:t>He – </a:t>
            </a:r>
            <a:r>
              <a:rPr lang="en-US" sz="1600" b="1" baseline="30000" dirty="0">
                <a:solidFill>
                  <a:schemeClr val="bg2"/>
                </a:solidFill>
              </a:rPr>
              <a:t>4</a:t>
            </a:r>
            <a:r>
              <a:rPr lang="en-US" sz="1600" b="1" dirty="0">
                <a:solidFill>
                  <a:schemeClr val="bg2"/>
                </a:solidFill>
              </a:rPr>
              <a:t>He dilution refrigerator (T~50mK)</a:t>
            </a: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63932" y="3351266"/>
            <a:ext cx="340137" cy="43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200">
                <a:latin typeface="Calibri" pitchFamily="34" charset="0"/>
                <a:cs typeface="Times New Roman" pitchFamily="18" charset="0"/>
              </a:rPr>
              <a:t>μ</a:t>
            </a:r>
            <a:endParaRPr lang="en-US" sz="2200">
              <a:latin typeface="Calibri" pitchFamily="34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473560" y="4170439"/>
            <a:ext cx="3594240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marL="260350" indent="-260350"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baseline="30000" dirty="0">
                <a:solidFill>
                  <a:srgbClr val="003366"/>
                </a:solidFill>
              </a:rPr>
              <a:t>                                          </a:t>
            </a:r>
            <a:r>
              <a:rPr lang="en-US" sz="1600" b="1" dirty="0">
                <a:solidFill>
                  <a:srgbClr val="CC0099"/>
                </a:solidFill>
              </a:rPr>
              <a:t>d (</a:t>
            </a:r>
            <a:r>
              <a:rPr lang="en-US" sz="1600" b="1" baseline="30000" dirty="0">
                <a:solidFill>
                  <a:srgbClr val="CC0099"/>
                </a:solidFill>
              </a:rPr>
              <a:t>6</a:t>
            </a:r>
            <a:r>
              <a:rPr lang="en-US" sz="1600" b="1" dirty="0">
                <a:solidFill>
                  <a:srgbClr val="CC0099"/>
                </a:solidFill>
              </a:rPr>
              <a:t>LiD)    </a:t>
            </a:r>
            <a:r>
              <a:rPr lang="en-US" sz="1600" b="1" dirty="0">
                <a:solidFill>
                  <a:srgbClr val="006600"/>
                </a:solidFill>
              </a:rPr>
              <a:t>p (NH</a:t>
            </a:r>
            <a:r>
              <a:rPr lang="en-US" sz="1600" b="1" baseline="-25000" dirty="0">
                <a:solidFill>
                  <a:srgbClr val="006600"/>
                </a:solidFill>
              </a:rPr>
              <a:t>3</a:t>
            </a:r>
            <a:r>
              <a:rPr lang="en-US" sz="1600" b="1" dirty="0">
                <a:solidFill>
                  <a:srgbClr val="006600"/>
                </a:solidFill>
              </a:rPr>
              <a:t>)</a:t>
            </a:r>
            <a:endParaRPr lang="en-US" sz="1600" b="1" baseline="-25000" dirty="0">
              <a:solidFill>
                <a:srgbClr val="0066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dirty="0"/>
              <a:t>polarization        </a:t>
            </a:r>
            <a:r>
              <a:rPr lang="en-US" sz="1600" b="1" dirty="0">
                <a:solidFill>
                  <a:srgbClr val="CC0099"/>
                </a:solidFill>
                <a:cs typeface="Times New Roman" pitchFamily="18" charset="0"/>
              </a:rPr>
              <a:t>50%</a:t>
            </a:r>
            <a:r>
              <a:rPr lang="en-US" sz="1600" b="1" dirty="0">
                <a:cs typeface="Times New Roman" pitchFamily="18" charset="0"/>
              </a:rPr>
              <a:t>          </a:t>
            </a:r>
            <a:r>
              <a:rPr lang="en-US" sz="1600" b="1" dirty="0">
                <a:solidFill>
                  <a:srgbClr val="006600"/>
                </a:solidFill>
                <a:cs typeface="Times New Roman" pitchFamily="18" charset="0"/>
              </a:rPr>
              <a:t>90%</a:t>
            </a:r>
            <a:endParaRPr lang="en-US" sz="1600" b="1" dirty="0">
              <a:solidFill>
                <a:srgbClr val="0066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dirty="0"/>
              <a:t>dilution factor   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CC0099"/>
                </a:solidFill>
              </a:rPr>
              <a:t>40</a:t>
            </a:r>
            <a:r>
              <a:rPr lang="en-US" sz="1600" b="1" dirty="0">
                <a:solidFill>
                  <a:srgbClr val="CC0099"/>
                </a:solidFill>
              </a:rPr>
              <a:t>%</a:t>
            </a:r>
            <a:r>
              <a:rPr lang="en-US" sz="1600" b="1" dirty="0"/>
              <a:t>          </a:t>
            </a:r>
            <a:r>
              <a:rPr lang="en-US" sz="1600" b="1" dirty="0">
                <a:solidFill>
                  <a:srgbClr val="006600"/>
                </a:solidFill>
              </a:rPr>
              <a:t>16%</a:t>
            </a:r>
          </a:p>
        </p:txBody>
      </p:sp>
      <p:sp>
        <p:nvSpPr>
          <p:cNvPr id="22537" name="Line 17"/>
          <p:cNvSpPr>
            <a:spLocks noChangeShapeType="1"/>
          </p:cNvSpPr>
          <p:nvPr/>
        </p:nvSpPr>
        <p:spPr bwMode="auto">
          <a:xfrm>
            <a:off x="0" y="3696902"/>
            <a:ext cx="62208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2538" name="Text Box 4"/>
          <p:cNvSpPr txBox="1">
            <a:spLocks noChangeArrowheads="1"/>
          </p:cNvSpPr>
          <p:nvPr/>
        </p:nvSpPr>
        <p:spPr bwMode="auto">
          <a:xfrm>
            <a:off x="5253120" y="2047415"/>
            <a:ext cx="3248640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/>
              <a:t>acceptance   &gt;   ± 180 mrad</a:t>
            </a: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 rot="-5400000">
            <a:off x="2496423" y="3571500"/>
            <a:ext cx="243625" cy="230400"/>
          </a:xfrm>
          <a:prstGeom prst="rightArrow">
            <a:avLst>
              <a:gd name="adj1" fmla="val 50000"/>
              <a:gd name="adj2" fmla="val 5456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30" tIns="45715" rIns="91430" bIns="45715" anchor="ctr"/>
          <a:lstStyle/>
          <a:p>
            <a:pPr algn="ctr" defTabSz="914414"/>
            <a:endParaRPr lang="it-IT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38923" name="AutoShape 11"/>
          <p:cNvSpPr>
            <a:spLocks noChangeArrowheads="1"/>
          </p:cNvSpPr>
          <p:nvPr/>
        </p:nvSpPr>
        <p:spPr bwMode="auto">
          <a:xfrm rot="-5400000">
            <a:off x="3889022" y="3573060"/>
            <a:ext cx="244826" cy="226080"/>
          </a:xfrm>
          <a:prstGeom prst="rightArrow">
            <a:avLst>
              <a:gd name="adj1" fmla="val 50000"/>
              <a:gd name="adj2" fmla="val 5468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30" tIns="45715" rIns="91430" bIns="45715" anchor="ctr"/>
          <a:lstStyle/>
          <a:p>
            <a:pPr algn="ctr" defTabSz="914414"/>
            <a:endParaRPr lang="it-IT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 rot="5400000">
            <a:off x="3256142" y="3575461"/>
            <a:ext cx="252027" cy="240480"/>
          </a:xfrm>
          <a:prstGeom prst="rightArrow">
            <a:avLst>
              <a:gd name="adj1" fmla="val 50000"/>
              <a:gd name="adj2" fmla="val 3143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430" tIns="45715" rIns="91430" bIns="45715" anchor="ctr"/>
          <a:lstStyle/>
          <a:p>
            <a:pPr algn="ctr" defTabSz="914414"/>
            <a:endParaRPr lang="it-IT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2544" name="Text Box 34"/>
          <p:cNvSpPr txBox="1">
            <a:spLocks noChangeArrowheads="1"/>
          </p:cNvSpPr>
          <p:nvPr/>
        </p:nvSpPr>
        <p:spPr bwMode="auto">
          <a:xfrm>
            <a:off x="5999040" y="225625"/>
            <a:ext cx="231630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it-IT"/>
              <a:t> </a:t>
            </a:r>
          </a:p>
        </p:txBody>
      </p:sp>
      <p:sp>
        <p:nvSpPr>
          <p:cNvPr id="805924" name="Text Box 36"/>
          <p:cNvSpPr txBox="1">
            <a:spLocks noChangeArrowheads="1"/>
          </p:cNvSpPr>
          <p:nvPr/>
        </p:nvSpPr>
        <p:spPr bwMode="auto">
          <a:xfrm>
            <a:off x="5598721" y="3602779"/>
            <a:ext cx="2243399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opposite </a:t>
            </a:r>
            <a:r>
              <a:rPr lang="it-IT" sz="1600" b="1" dirty="0" err="1">
                <a:solidFill>
                  <a:srgbClr val="FF0000"/>
                </a:solidFill>
              </a:rPr>
              <a:t>polarisation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473560" y="4988924"/>
            <a:ext cx="3248640" cy="5847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marL="260350" indent="-260350"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i="1"/>
              <a:t>no evidence for relevant 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i="1"/>
              <a:t>nuclear effects </a:t>
            </a:r>
            <a:r>
              <a:rPr lang="en-US" sz="1600" i="1"/>
              <a:t>(160 GeV)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5391360" y="898896"/>
            <a:ext cx="3752640" cy="2452369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3" name="Picture 15" descr="zpri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8260" y="1081725"/>
            <a:ext cx="3646473" cy="206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ight Arrow 24"/>
          <p:cNvSpPr>
            <a:spLocks noChangeArrowheads="1"/>
          </p:cNvSpPr>
          <p:nvPr/>
        </p:nvSpPr>
        <p:spPr bwMode="auto">
          <a:xfrm rot="5400000">
            <a:off x="6417389" y="1935884"/>
            <a:ext cx="523511" cy="696379"/>
          </a:xfrm>
          <a:prstGeom prst="rightArrow">
            <a:avLst>
              <a:gd name="adj1" fmla="val 50000"/>
              <a:gd name="adj2" fmla="val 49907"/>
            </a:avLst>
          </a:prstGeom>
          <a:noFill/>
          <a:ln w="57150" cmpd="thinThick" algn="ctr">
            <a:solidFill>
              <a:srgbClr val="00B05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  <p:sp>
        <p:nvSpPr>
          <p:cNvPr id="26" name="Right Arrow 25"/>
          <p:cNvSpPr>
            <a:spLocks noChangeArrowheads="1"/>
          </p:cNvSpPr>
          <p:nvPr/>
        </p:nvSpPr>
        <p:spPr bwMode="auto">
          <a:xfrm rot="-5400000">
            <a:off x="7073684" y="1933903"/>
            <a:ext cx="522199" cy="696379"/>
          </a:xfrm>
          <a:prstGeom prst="rightArrow">
            <a:avLst>
              <a:gd name="adj1" fmla="val 50000"/>
              <a:gd name="adj2" fmla="val 49894"/>
            </a:avLst>
          </a:prstGeom>
          <a:noFill/>
          <a:ln w="57150" cmpd="thinThick" algn="ctr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  <p:sp>
        <p:nvSpPr>
          <p:cNvPr id="27" name="Right Arrow 26"/>
          <p:cNvSpPr>
            <a:spLocks noChangeArrowheads="1"/>
          </p:cNvSpPr>
          <p:nvPr/>
        </p:nvSpPr>
        <p:spPr bwMode="auto">
          <a:xfrm rot="5400000">
            <a:off x="8170645" y="1933904"/>
            <a:ext cx="522199" cy="696379"/>
          </a:xfrm>
          <a:prstGeom prst="rightArrow">
            <a:avLst>
              <a:gd name="adj1" fmla="val 50000"/>
              <a:gd name="adj2" fmla="val 49894"/>
            </a:avLst>
          </a:prstGeom>
          <a:noFill/>
          <a:ln w="57150" cmpd="thinThick" algn="ctr">
            <a:solidFill>
              <a:srgbClr val="00B05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  <p:sp>
        <p:nvSpPr>
          <p:cNvPr id="28" name="Right Arrow 27"/>
          <p:cNvSpPr>
            <a:spLocks noChangeArrowheads="1"/>
          </p:cNvSpPr>
          <p:nvPr/>
        </p:nvSpPr>
        <p:spPr bwMode="auto">
          <a:xfrm rot="-5400000">
            <a:off x="7607083" y="1933903"/>
            <a:ext cx="522199" cy="696379"/>
          </a:xfrm>
          <a:prstGeom prst="rightArrow">
            <a:avLst>
              <a:gd name="adj1" fmla="val 50000"/>
              <a:gd name="adj2" fmla="val 49894"/>
            </a:avLst>
          </a:prstGeom>
          <a:noFill/>
          <a:ln w="57150" cmpd="thinThick" algn="ctr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 animBg="1"/>
      <p:bldP spid="38923" grpId="0" animBg="1"/>
      <p:bldP spid="21" grpId="0" animBg="1"/>
      <p:bldP spid="805924" grpId="0"/>
      <p:bldP spid="24" grpId="0" animBg="1"/>
      <p:bldP spid="3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COMPASS – some facts</a:t>
            </a:r>
            <a:endParaRPr lang="en-US" dirty="0"/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800100"/>
            <a:ext cx="8412162" cy="4217988"/>
          </a:xfrm>
        </p:spPr>
        <p:txBody>
          <a:bodyPr/>
          <a:lstStyle/>
          <a:p>
            <a:r>
              <a:rPr lang="en-US" sz="2000" dirty="0" smtClean="0"/>
              <a:t>Located at CERN North Area beam line</a:t>
            </a:r>
          </a:p>
          <a:p>
            <a:pPr lvl="1"/>
            <a:r>
              <a:rPr lang="en-US" sz="1600" dirty="0" smtClean="0"/>
              <a:t>Possible beams: µ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, µ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, </a:t>
            </a:r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, </a:t>
            </a:r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, K  → Several physics programs</a:t>
            </a:r>
            <a:endParaRPr lang="en-US" sz="1600" dirty="0"/>
          </a:p>
        </p:txBody>
      </p:sp>
      <p:sp>
        <p:nvSpPr>
          <p:cNvPr id="7" name="Rectangle 18"/>
          <p:cNvSpPr txBox="1">
            <a:spLocks noChangeArrowheads="1"/>
          </p:cNvSpPr>
          <p:nvPr/>
        </p:nvSpPr>
        <p:spPr bwMode="auto">
          <a:xfrm>
            <a:off x="335278" y="1586039"/>
            <a:ext cx="4297681" cy="345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Experiments with </a:t>
            </a:r>
            <a:r>
              <a:rPr lang="en-US" sz="1800" dirty="0" err="1" smtClean="0">
                <a:solidFill>
                  <a:srgbClr val="FF0000"/>
                </a:solidFill>
              </a:rPr>
              <a:t>muon</a:t>
            </a:r>
            <a:r>
              <a:rPr lang="en-US" sz="1800" dirty="0" smtClean="0">
                <a:solidFill>
                  <a:srgbClr val="FF0000"/>
                </a:solidFill>
              </a:rPr>
              <a:t> beam</a:t>
            </a:r>
          </a:p>
          <a:p>
            <a:endParaRPr lang="en-US" sz="1800" dirty="0"/>
          </a:p>
          <a:p>
            <a:endParaRPr lang="en-US" sz="1800" dirty="0" smtClean="0"/>
          </a:p>
          <a:p>
            <a:pPr lvl="1"/>
            <a:r>
              <a:rPr lang="en-US" sz="1600" dirty="0" smtClean="0"/>
              <a:t>Spin structure, Gluon polarization</a:t>
            </a:r>
          </a:p>
          <a:p>
            <a:pPr lvl="1"/>
            <a:r>
              <a:rPr lang="en-US" sz="1600" dirty="0" smtClean="0"/>
              <a:t>Flavor decomposition </a:t>
            </a:r>
          </a:p>
          <a:p>
            <a:pPr lvl="1"/>
            <a:r>
              <a:rPr lang="en-US" sz="1600" dirty="0" err="1" smtClean="0"/>
              <a:t>Transversity</a:t>
            </a:r>
            <a:endParaRPr lang="en-US" sz="1600" dirty="0" smtClean="0"/>
          </a:p>
          <a:p>
            <a:pPr lvl="1"/>
            <a:r>
              <a:rPr lang="en-US" sz="1600" dirty="0" smtClean="0"/>
              <a:t>Transverse Momentum-dependent PDF</a:t>
            </a:r>
          </a:p>
          <a:p>
            <a:pPr marL="457200" lvl="1" indent="0">
              <a:buNone/>
            </a:pPr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r>
              <a:rPr lang="en-US" sz="1600" dirty="0" smtClean="0"/>
              <a:t>DVCS and HEMP</a:t>
            </a:r>
          </a:p>
          <a:p>
            <a:pPr lvl="1"/>
            <a:r>
              <a:rPr lang="en-US" sz="1600" dirty="0" err="1" smtClean="0"/>
              <a:t>Unpolarized</a:t>
            </a:r>
            <a:r>
              <a:rPr lang="en-US" sz="1600" dirty="0" smtClean="0"/>
              <a:t> SIDIS and TMDs</a:t>
            </a:r>
          </a:p>
        </p:txBody>
      </p:sp>
      <p:sp>
        <p:nvSpPr>
          <p:cNvPr id="8" name="Rectangle 19"/>
          <p:cNvSpPr txBox="1">
            <a:spLocks noChangeArrowheads="1"/>
          </p:cNvSpPr>
          <p:nvPr/>
        </p:nvSpPr>
        <p:spPr>
          <a:xfrm>
            <a:off x="4556761" y="1562100"/>
            <a:ext cx="4297363" cy="35169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Experiments with </a:t>
            </a:r>
            <a:r>
              <a:rPr lang="en-US" sz="1800" dirty="0" smtClean="0">
                <a:solidFill>
                  <a:srgbClr val="FF0000"/>
                </a:solidFill>
              </a:rPr>
              <a:t>hadron beams</a:t>
            </a:r>
          </a:p>
          <a:p>
            <a:endParaRPr lang="en-US" sz="1800" dirty="0"/>
          </a:p>
          <a:p>
            <a:endParaRPr lang="en-US" sz="1800" dirty="0" smtClean="0"/>
          </a:p>
          <a:p>
            <a:pPr lvl="1"/>
            <a:r>
              <a:rPr lang="en-US" sz="1600" dirty="0" smtClean="0"/>
              <a:t>Pion </a:t>
            </a:r>
            <a:r>
              <a:rPr lang="en-US" sz="1600" dirty="0" err="1" smtClean="0"/>
              <a:t>polarizability</a:t>
            </a:r>
            <a:r>
              <a:rPr lang="en-US" sz="1600" dirty="0" smtClean="0"/>
              <a:t> </a:t>
            </a:r>
          </a:p>
          <a:p>
            <a:pPr lvl="1"/>
            <a:r>
              <a:rPr lang="en-US" sz="1600" dirty="0" smtClean="0"/>
              <a:t>Diffractive and Central production</a:t>
            </a:r>
          </a:p>
          <a:p>
            <a:pPr lvl="1"/>
            <a:r>
              <a:rPr lang="en-US" sz="1600" dirty="0" smtClean="0"/>
              <a:t>Light meson spectroscopy</a:t>
            </a:r>
          </a:p>
          <a:p>
            <a:pPr lvl="1"/>
            <a:r>
              <a:rPr lang="en-US" sz="1600" dirty="0" smtClean="0"/>
              <a:t>Baryon spectroscopy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Pion and </a:t>
            </a:r>
            <a:r>
              <a:rPr lang="en-US" sz="1600" dirty="0" err="1" smtClean="0"/>
              <a:t>Kaon</a:t>
            </a:r>
            <a:r>
              <a:rPr lang="en-US" sz="1600" dirty="0" smtClean="0"/>
              <a:t> </a:t>
            </a:r>
            <a:r>
              <a:rPr lang="en-US" sz="1600" dirty="0" err="1" smtClean="0"/>
              <a:t>polarizabilities</a:t>
            </a:r>
            <a:endParaRPr lang="en-US" sz="1600" dirty="0" smtClean="0"/>
          </a:p>
          <a:p>
            <a:pPr lvl="1"/>
            <a:r>
              <a:rPr lang="en-US" sz="1600" dirty="0" err="1" smtClean="0"/>
              <a:t>Drell</a:t>
            </a:r>
            <a:r>
              <a:rPr lang="en-US" sz="1600" dirty="0" smtClean="0"/>
              <a:t>-Yan studies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944879" y="1943099"/>
            <a:ext cx="7360920" cy="369332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COMPASS - </a:t>
            </a:r>
            <a:r>
              <a:rPr lang="en-US" dirty="0">
                <a:solidFill>
                  <a:srgbClr val="C00000"/>
                </a:solidFill>
              </a:rPr>
              <a:t>I   (2002 – 2011)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9639" y="4076699"/>
            <a:ext cx="7360920" cy="369332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COMPASS </a:t>
            </a:r>
            <a:r>
              <a:rPr lang="en-US" dirty="0" smtClean="0">
                <a:solidFill>
                  <a:srgbClr val="C00000"/>
                </a:solidFill>
              </a:rPr>
              <a:t>- II   </a:t>
            </a:r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en-US" dirty="0" smtClean="0">
                <a:solidFill>
                  <a:srgbClr val="C00000"/>
                </a:solidFill>
              </a:rPr>
              <a:t>2012 </a:t>
            </a:r>
            <a:r>
              <a:rPr lang="en-US" dirty="0">
                <a:solidFill>
                  <a:srgbClr val="C00000"/>
                </a:solidFill>
              </a:rPr>
              <a:t>– </a:t>
            </a:r>
            <a:r>
              <a:rPr lang="en-US" dirty="0" smtClean="0">
                <a:solidFill>
                  <a:srgbClr val="C00000"/>
                </a:solidFill>
              </a:rPr>
              <a:t>2017)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COMPASS – some facts</a:t>
            </a:r>
            <a:endParaRPr lang="en-US" dirty="0"/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876300"/>
            <a:ext cx="8412162" cy="4217988"/>
          </a:xfrm>
        </p:spPr>
        <p:txBody>
          <a:bodyPr/>
          <a:lstStyle/>
          <a:p>
            <a:r>
              <a:rPr lang="en-US" sz="2000" dirty="0" smtClean="0"/>
              <a:t>Located at CERN North Area beam line</a:t>
            </a:r>
          </a:p>
          <a:p>
            <a:pPr lvl="1"/>
            <a:r>
              <a:rPr lang="en-US" sz="1600" dirty="0"/>
              <a:t>Possible beams: µ</a:t>
            </a:r>
            <a:r>
              <a:rPr lang="en-US" sz="1600" baseline="30000" dirty="0"/>
              <a:t>+</a:t>
            </a:r>
            <a:r>
              <a:rPr lang="en-US" sz="1600" dirty="0"/>
              <a:t>, µ</a:t>
            </a:r>
            <a:r>
              <a:rPr lang="en-US" sz="1600" baseline="30000" dirty="0"/>
              <a:t>-</a:t>
            </a:r>
            <a:r>
              <a:rPr lang="en-US" sz="1600" dirty="0"/>
              <a:t>, </a:t>
            </a:r>
            <a:r>
              <a:rPr lang="en-US" sz="1800" dirty="0">
                <a:latin typeface="Symbol" charset="2"/>
                <a:cs typeface="Symbol" charset="2"/>
              </a:rPr>
              <a:t>p</a:t>
            </a:r>
            <a:r>
              <a:rPr lang="en-US" sz="1600" baseline="30000" dirty="0"/>
              <a:t>+</a:t>
            </a:r>
            <a:r>
              <a:rPr lang="en-US" sz="1600" dirty="0"/>
              <a:t>, </a:t>
            </a:r>
            <a:r>
              <a:rPr lang="en-US" sz="1800" dirty="0">
                <a:latin typeface="Symbol" charset="2"/>
                <a:cs typeface="Symbol" charset="2"/>
              </a:rPr>
              <a:t>p</a:t>
            </a:r>
            <a:r>
              <a:rPr lang="en-US" sz="1600" baseline="30000" dirty="0"/>
              <a:t>-</a:t>
            </a:r>
            <a:r>
              <a:rPr lang="en-US" sz="1600" dirty="0"/>
              <a:t>, K  → Several physics programs</a:t>
            </a:r>
          </a:p>
        </p:txBody>
      </p:sp>
      <p:sp>
        <p:nvSpPr>
          <p:cNvPr id="7" name="Rectangle 18"/>
          <p:cNvSpPr txBox="1">
            <a:spLocks noChangeArrowheads="1"/>
          </p:cNvSpPr>
          <p:nvPr/>
        </p:nvSpPr>
        <p:spPr bwMode="auto">
          <a:xfrm>
            <a:off x="350520" y="1650470"/>
            <a:ext cx="4297680" cy="345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Experiments with </a:t>
            </a:r>
            <a:r>
              <a:rPr lang="en-US" sz="1800" dirty="0" err="1" smtClean="0">
                <a:solidFill>
                  <a:srgbClr val="FF0000"/>
                </a:solidFill>
              </a:rPr>
              <a:t>muon</a:t>
            </a:r>
            <a:r>
              <a:rPr lang="en-US" sz="1800" dirty="0" smtClean="0">
                <a:solidFill>
                  <a:srgbClr val="FF0000"/>
                </a:solidFill>
              </a:rPr>
              <a:t> beam</a:t>
            </a:r>
          </a:p>
          <a:p>
            <a:endParaRPr lang="en-US" sz="1800" dirty="0"/>
          </a:p>
          <a:p>
            <a:endParaRPr lang="en-US" sz="1800" dirty="0" smtClean="0"/>
          </a:p>
          <a:p>
            <a:pPr lvl="1"/>
            <a:r>
              <a:rPr lang="en-US" sz="1600" dirty="0" smtClean="0"/>
              <a:t>Spin structure</a:t>
            </a:r>
            <a:endParaRPr lang="en-US" sz="1600" dirty="0"/>
          </a:p>
          <a:p>
            <a:pPr lvl="1"/>
            <a:r>
              <a:rPr lang="en-US" sz="1600" dirty="0">
                <a:solidFill>
                  <a:srgbClr val="0000FF"/>
                </a:solidFill>
              </a:rPr>
              <a:t>p</a:t>
            </a:r>
            <a:r>
              <a:rPr lang="en-US" sz="1600" dirty="0" smtClean="0">
                <a:solidFill>
                  <a:srgbClr val="0000FF"/>
                </a:solidFill>
              </a:rPr>
              <a:t>, d </a:t>
            </a:r>
            <a:r>
              <a:rPr lang="en-US" sz="1600" dirty="0">
                <a:solidFill>
                  <a:srgbClr val="0000FF"/>
                </a:solidFill>
              </a:rPr>
              <a:t>p</a:t>
            </a:r>
            <a:r>
              <a:rPr lang="en-US" sz="1600" dirty="0" smtClean="0">
                <a:solidFill>
                  <a:srgbClr val="0000FF"/>
                </a:solidFill>
              </a:rPr>
              <a:t>olarized target (L &amp; T)</a:t>
            </a:r>
            <a:r>
              <a:rPr lang="en-US" sz="1600" dirty="0" smtClean="0"/>
              <a:t>	</a:t>
            </a:r>
            <a:endParaRPr lang="en-US" sz="18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DVCS/</a:t>
            </a:r>
            <a:r>
              <a:rPr lang="en-US" sz="1600" dirty="0" err="1" smtClean="0"/>
              <a:t>Unpol</a:t>
            </a:r>
            <a:r>
              <a:rPr lang="en-US" sz="1600" dirty="0" smtClean="0"/>
              <a:t> SIDIS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Long LH</a:t>
            </a:r>
            <a:r>
              <a:rPr lang="en-US" sz="1600" baseline="-25000" dirty="0" smtClean="0">
                <a:solidFill>
                  <a:srgbClr val="0000FF"/>
                </a:solidFill>
              </a:rPr>
              <a:t>2</a:t>
            </a:r>
            <a:r>
              <a:rPr lang="en-US" sz="1600" dirty="0" smtClean="0">
                <a:solidFill>
                  <a:srgbClr val="0000FF"/>
                </a:solidFill>
              </a:rPr>
              <a:t> target</a:t>
            </a:r>
          </a:p>
          <a:p>
            <a:pPr lvl="1"/>
            <a:endParaRPr lang="en-US" sz="1600" dirty="0" smtClean="0"/>
          </a:p>
          <a:p>
            <a:pPr marL="457200" lvl="1" indent="0">
              <a:buFont typeface="Wingdings" charset="0"/>
              <a:buNone/>
            </a:pPr>
            <a:endParaRPr lang="en-US" sz="1600" dirty="0"/>
          </a:p>
        </p:txBody>
      </p:sp>
      <p:sp>
        <p:nvSpPr>
          <p:cNvPr id="8" name="Rectangle 19"/>
          <p:cNvSpPr txBox="1">
            <a:spLocks noChangeArrowheads="1"/>
          </p:cNvSpPr>
          <p:nvPr/>
        </p:nvSpPr>
        <p:spPr>
          <a:xfrm>
            <a:off x="4572002" y="1626531"/>
            <a:ext cx="4297363" cy="35169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Experiments with </a:t>
            </a:r>
            <a:r>
              <a:rPr lang="en-US" sz="1800" dirty="0" smtClean="0">
                <a:solidFill>
                  <a:srgbClr val="FF0000"/>
                </a:solidFill>
              </a:rPr>
              <a:t>hadron beams</a:t>
            </a:r>
          </a:p>
          <a:p>
            <a:endParaRPr lang="en-US" sz="1800" dirty="0"/>
          </a:p>
          <a:p>
            <a:endParaRPr lang="en-US" sz="1800" dirty="0" smtClean="0"/>
          </a:p>
          <a:p>
            <a:pPr lvl="1"/>
            <a:r>
              <a:rPr lang="en-US" sz="1600" dirty="0" smtClean="0"/>
              <a:t>Hadron spectroscopy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Small LH</a:t>
            </a:r>
            <a:r>
              <a:rPr lang="en-US" sz="1600" baseline="-25000" dirty="0" smtClean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or nuclear targets</a:t>
            </a:r>
            <a:endParaRPr lang="en-US" sz="1600" dirty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Drell-Yan studies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Polarized target (T)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0120" y="2019299"/>
            <a:ext cx="7360920" cy="369332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COMPASS - </a:t>
            </a:r>
            <a:r>
              <a:rPr lang="en-US" dirty="0">
                <a:solidFill>
                  <a:srgbClr val="C00000"/>
                </a:solidFill>
              </a:rPr>
              <a:t>I   (2002 – 2011)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5840" y="3467099"/>
            <a:ext cx="7360920" cy="369332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COMPASS </a:t>
            </a:r>
            <a:r>
              <a:rPr lang="en-US" dirty="0" smtClean="0">
                <a:solidFill>
                  <a:srgbClr val="C00000"/>
                </a:solidFill>
              </a:rPr>
              <a:t>- II   </a:t>
            </a:r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en-US" dirty="0" smtClean="0">
                <a:solidFill>
                  <a:srgbClr val="C00000"/>
                </a:solidFill>
              </a:rPr>
              <a:t>2012 </a:t>
            </a:r>
            <a:r>
              <a:rPr lang="en-US" dirty="0">
                <a:solidFill>
                  <a:srgbClr val="C00000"/>
                </a:solidFill>
              </a:rPr>
              <a:t>– </a:t>
            </a:r>
            <a:r>
              <a:rPr lang="en-US" dirty="0" smtClean="0">
                <a:solidFill>
                  <a:srgbClr val="C00000"/>
                </a:solidFill>
              </a:rPr>
              <a:t>2017)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85800" y="4800600"/>
            <a:ext cx="7864475" cy="400110"/>
          </a:xfrm>
          <a:prstGeom prst="rect">
            <a:avLst/>
          </a:prstGeom>
          <a:noFill/>
          <a:ln w="12700" cap="sq">
            <a:solidFill>
              <a:srgbClr val="4F5649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C00000"/>
                </a:solidFill>
              </a:rPr>
              <a:t>Reconfigurable target region - versatile experimental setup!   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1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Results</a:t>
            </a:r>
            <a:r>
              <a:rPr lang="en-US" dirty="0"/>
              <a:t> </a:t>
            </a:r>
            <a:r>
              <a:rPr lang="en-US" dirty="0" smtClean="0"/>
              <a:t>on TMDs</a:t>
            </a:r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791273"/>
              </p:ext>
            </p:extLst>
          </p:nvPr>
        </p:nvGraphicFramePr>
        <p:xfrm>
          <a:off x="5130800" y="3217333"/>
          <a:ext cx="914400" cy="165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31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30800" y="3217333"/>
                        <a:ext cx="914400" cy="165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2703707"/>
                  </p:ext>
                </p:extLst>
              </p:nvPr>
            </p:nvGraphicFramePr>
            <p:xfrm>
              <a:off x="609600" y="800100"/>
              <a:ext cx="8229600" cy="4675138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440180"/>
                    <a:gridCol w="3513560"/>
                    <a:gridCol w="3275860"/>
                  </a:tblGrid>
                  <a:tr h="3635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Year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500"/>
                        </a:p>
                      </a:txBody>
                      <a:tcPr marT="38100" marB="38100" anchor="ctr"/>
                    </a:tc>
                  </a:tr>
                  <a:tr h="3635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2005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sz="15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5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First </a:t>
                          </a:r>
                          <a:r>
                            <a:rPr lang="en-US" sz="1500" baseline="30000" dirty="0" smtClean="0"/>
                            <a:t>6</a:t>
                          </a:r>
                          <a:r>
                            <a:rPr lang="en-US" sz="1500" baseline="0" dirty="0" smtClean="0"/>
                            <a:t>LiD data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3635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2006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7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sz="17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7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7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Full</a:t>
                          </a:r>
                          <a:r>
                            <a:rPr lang="en-US" sz="1500" baseline="0" dirty="0" smtClean="0"/>
                            <a:t> </a:t>
                          </a:r>
                          <a:r>
                            <a:rPr lang="en-US" sz="1500" baseline="30000" dirty="0" smtClean="0"/>
                            <a:t>6</a:t>
                          </a:r>
                          <a:r>
                            <a:rPr lang="en-US" sz="1500" baseline="0" dirty="0" smtClean="0"/>
                            <a:t>LiD statistics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436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2009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7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7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17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7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1700" b="0" i="1" smtClean="0"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700" b="0" i="1" smtClean="0">
                                        <a:latin typeface="Cambria Math"/>
                                        <a:ea typeface="Cambria Math"/>
                                      </a:rPr>
                                      <m:t>, </m:t>
                                    </m:r>
                                    <m:sSubSup>
                                      <m:sSubSupPr>
                                        <m:ctrlP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0</m:t>
                                        </m:r>
                                      </m:sup>
                                    </m:sSubSup>
                                  </m:sup>
                                </m:sSubSup>
                                <m:r>
                                  <a:rPr lang="en-US" sz="17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7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7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17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7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1700" b="0" i="1" smtClean="0"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700" b="0" i="1" smtClean="0">
                                        <a:latin typeface="Cambria Math"/>
                                        <a:ea typeface="Cambria Math"/>
                                      </a:rPr>
                                      <m:t>, </m:t>
                                    </m:r>
                                    <m:sSubSup>
                                      <m:sSubSupPr>
                                        <m:ctrlP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0</m:t>
                                        </m:r>
                                      </m:sup>
                                    </m:sSubSup>
                                  </m:sup>
                                </m:sSubSup>
                              </m:oMath>
                            </m:oMathPara>
                          </a14:m>
                          <a:endParaRPr lang="en-GB" sz="17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Full</a:t>
                          </a:r>
                          <a:r>
                            <a:rPr lang="en-US" sz="1500" baseline="0" dirty="0" smtClean="0"/>
                            <a:t> </a:t>
                          </a:r>
                          <a:r>
                            <a:rPr lang="en-US" sz="1500" baseline="30000" dirty="0" smtClean="0"/>
                            <a:t>6</a:t>
                          </a:r>
                          <a:r>
                            <a:rPr lang="en-US" sz="1500" baseline="0" dirty="0" smtClean="0"/>
                            <a:t>LiD statistics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3635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2010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sz="15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5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2007</a:t>
                          </a:r>
                          <a:r>
                            <a:rPr lang="en-US" sz="1500" baseline="0" dirty="0" smtClean="0"/>
                            <a:t> NH</a:t>
                          </a:r>
                          <a:r>
                            <a:rPr lang="en-US" sz="1500" baseline="-25000" dirty="0" smtClean="0"/>
                            <a:t>3</a:t>
                          </a:r>
                          <a:r>
                            <a:rPr lang="en-US" sz="1500" baseline="0" dirty="0" smtClean="0"/>
                            <a:t> data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3635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2012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3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𝑈𝑇</m:t>
                                    </m:r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𝑠𝑖𝑛</m:t>
                                    </m:r>
                                    <m:sSub>
                                      <m:sSubPr>
                                        <m:ctrlPr>
                                          <a:rPr lang="en-US" sz="13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3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300" b="0" i="1" smtClean="0">
                                            <a:latin typeface="Cambria Math"/>
                                          </a:rPr>
                                          <m:t>𝑅𝑆</m:t>
                                        </m:r>
                                      </m:sub>
                                    </m:sSub>
                                  </m:sup>
                                </m:sSubSup>
                                <m:r>
                                  <a:rPr lang="en-US" sz="1300" b="0" i="1" smtClean="0">
                                    <a:latin typeface="Cambria Math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3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𝑈𝑇</m:t>
                                    </m:r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𝑠𝑖𝑛</m:t>
                                    </m:r>
                                    <m:sSub>
                                      <m:sSubPr>
                                        <m:ctrlPr>
                                          <a:rPr lang="en-US" sz="13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3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300" b="0" i="1" smtClean="0">
                                            <a:latin typeface="Cambria Math"/>
                                          </a:rPr>
                                          <m:t>𝑅𝑆</m:t>
                                        </m:r>
                                      </m:sub>
                                    </m:sSub>
                                  </m:sup>
                                </m:sSubSup>
                              </m:oMath>
                            </m:oMathPara>
                          </a14:m>
                          <a:endParaRPr lang="en-GB" sz="13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500" dirty="0" smtClean="0"/>
                                  <m:t>Full</m:t>
                                </m:r>
                                <m:r>
                                  <m:rPr>
                                    <m:nor/>
                                  </m:rPr>
                                  <a:rPr lang="en-US" sz="1500" b="0" i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baseline="30000" dirty="0" smtClean="0"/>
                                  <m:t>6</m:t>
                                </m:r>
                                <m:r>
                                  <m:rPr>
                                    <m:nor/>
                                  </m:rPr>
                                  <a:rPr lang="en-US" sz="1500" baseline="0" dirty="0" smtClean="0"/>
                                  <m:t>LiD</m:t>
                                </m:r>
                                <m:r>
                                  <m:rPr>
                                    <m:nor/>
                                  </m:rPr>
                                  <a:rPr lang="en-US" sz="1500" b="0" i="0" baseline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b="0" i="0" baseline="0" dirty="0" smtClean="0"/>
                                  <m:t>and</m:t>
                                </m:r>
                                <m:r>
                                  <m:rPr>
                                    <m:nor/>
                                  </m:rPr>
                                  <a:rPr lang="en-US" sz="1500" b="0" i="0" baseline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baseline="0" dirty="0" smtClean="0"/>
                                  <m:t>NH</m:t>
                                </m:r>
                                <m:r>
                                  <m:rPr>
                                    <m:nor/>
                                  </m:rPr>
                                  <a:rPr lang="en-US" sz="1500" baseline="-25000" dirty="0" smtClean="0"/>
                                  <m:t>3</m:t>
                                </m:r>
                                <m:r>
                                  <m:rPr>
                                    <m:nor/>
                                  </m:rPr>
                                  <a:rPr lang="en-US" sz="1500" baseline="0" dirty="0" smtClean="0"/>
                                  <m:t>statistics</m:t>
                                </m:r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3635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2012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sz="15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5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500" dirty="0" smtClean="0"/>
                                  <m:t>Full</m:t>
                                </m:r>
                                <m:r>
                                  <m:rPr>
                                    <m:nor/>
                                  </m:rPr>
                                  <a:rPr lang="en-US" sz="1500" b="0" i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baseline="0" dirty="0" smtClean="0"/>
                                  <m:t>NH</m:t>
                                </m:r>
                                <m:r>
                                  <m:rPr>
                                    <m:nor/>
                                  </m:rPr>
                                  <a:rPr lang="en-US" sz="1500" baseline="-25000" dirty="0" smtClean="0"/>
                                  <m:t>3</m:t>
                                </m:r>
                                <m:r>
                                  <m:rPr>
                                    <m:nor/>
                                  </m:rPr>
                                  <a:rPr lang="en-US" sz="1500" baseline="0" dirty="0" smtClean="0"/>
                                  <m:t>statistics</m:t>
                                </m:r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5105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2012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5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𝑈𝑇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𝑠𝑖𝑛</m:t>
                                  </m:r>
                                  <m:d>
                                    <m:dPr>
                                      <m:ctrlPr>
                                        <a:rPr lang="en-US" sz="15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5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5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𝜌</m:t>
                                          </m:r>
                                        </m:sub>
                                      </m:sSub>
                                      <m:r>
                                        <a:rPr lang="en-US" sz="15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5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500" b="0" i="1" smtClean="0"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bSup>
                            </m:oMath>
                          </a14:m>
                          <a:r>
                            <a:rPr lang="en-GB" sz="15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5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𝑈𝑇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𝑝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𝑠𝑖𝑛</m:t>
                                  </m:r>
                                  <m:d>
                                    <m:dPr>
                                      <m:ctrlPr>
                                        <a:rPr lang="en-US" sz="15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5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5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𝜌</m:t>
                                          </m:r>
                                        </m:sub>
                                      </m:sSub>
                                      <m:r>
                                        <a:rPr lang="en-US" sz="15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5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500" b="0" i="1" smtClean="0"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bSup>
                            </m:oMath>
                          </a14:m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Exclusive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500" i="1" baseline="0" dirty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0" i="1" baseline="0" dirty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500" i="1" baseline="0" dirty="0" smtClean="0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1500" b="0" i="1" baseline="0" dirty="0" smtClean="0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sz="1500" b="0" i="0" baseline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baseline="0" dirty="0" smtClean="0"/>
                                <m:t>production</m:t>
                              </m:r>
                              <m:r>
                                <m:rPr>
                                  <m:nor/>
                                </m:rPr>
                                <a:rPr lang="en-US" sz="1500" b="0" i="0" baseline="0" dirty="0" smtClean="0"/>
                                <m:t>− </m:t>
                              </m:r>
                              <m:r>
                                <m:rPr>
                                  <m:nor/>
                                </m:rPr>
                                <a:rPr lang="en-US" sz="1500" dirty="0" smtClean="0"/>
                                <m:t>Full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baseline="30000" dirty="0" smtClean="0"/>
                                <m:t>6</m:t>
                              </m:r>
                              <m:r>
                                <m:rPr>
                                  <m:nor/>
                                </m:rPr>
                                <a:rPr lang="en-US" sz="1500" baseline="0" dirty="0" smtClean="0"/>
                                <m:t>LiD</m:t>
                              </m:r>
                              <m:r>
                                <m:rPr>
                                  <m:nor/>
                                </m:rPr>
                                <a:rPr lang="en-US" sz="1500" b="0" i="0" baseline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baseline="0" dirty="0" smtClean="0"/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500" b="0" i="0" baseline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baseline="0" dirty="0" smtClean="0"/>
                                <m:t>NH</m:t>
                              </m:r>
                              <m:r>
                                <m:rPr>
                                  <m:nor/>
                                </m:rPr>
                                <a:rPr lang="en-US" sz="1500" baseline="-25000" dirty="0" smtClean="0"/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sz="1500" baseline="0" dirty="0" smtClean="0"/>
                                <m:t>statistics</m:t>
                              </m:r>
                            </m:oMath>
                          </a14:m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3635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2013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GB" sz="150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GB" sz="150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𝑑𝑛</m:t>
                                        </m:r>
                                      </m:e>
                                      <m:sup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h</m:t>
                                        </m:r>
                                      </m:sup>
                                    </m:sSup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en-GB" sz="150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GB" sz="1500" i="1" smtClean="0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500" b="0" i="1" smtClean="0">
                                                <a:latin typeface="Cambria Math"/>
                                              </a:rPr>
                                              <m:t>𝑑𝑁</m:t>
                                            </m:r>
                                          </m:e>
                                          <m:sup>
                                            <m:r>
                                              <a:rPr lang="en-GB" sz="150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𝜇</m:t>
                                            </m:r>
                                          </m:sup>
                                        </m:sSup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𝑑𝑧</m:t>
                                        </m:r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𝑑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500" b="0" i="1" smtClean="0"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500" b="0" i="1" smtClean="0">
                                                <a:latin typeface="Cambria Math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1500" b="0" i="1" smtClean="0">
                                                <a:latin typeface="Cambria Math"/>
                                              </a:rPr>
                                              <m:t>𝑇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5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den>
                                </m:f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err="1" smtClean="0"/>
                            <a:t>Unpolarized</a:t>
                          </a:r>
                          <a:r>
                            <a:rPr lang="en-US" sz="1500" baseline="0" dirty="0" smtClean="0"/>
                            <a:t> multiplicities on d</a:t>
                          </a:r>
                        </a:p>
                      </a:txBody>
                      <a:tcPr marT="38100" marB="38100" anchor="ctr"/>
                    </a:tc>
                  </a:tr>
                  <a:tr h="1079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2014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5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𝑈𝑈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1500" b="0" i="1" smtClean="0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500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15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500" b="0" i="1" smtClean="0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oMath>
                          </a14:m>
                          <a:r>
                            <a:rPr lang="en-GB" sz="15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5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𝑈𝑈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1500" b="0" i="1" smtClean="0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500" b="0" i="0" smtClean="0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15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500" b="0" i="1" smtClean="0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  <m:r>
                                <a:rPr lang="en-US" sz="1500" b="0" i="1" smtClean="0">
                                  <a:latin typeface="Cambria Math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5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𝑈𝑈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1500" b="0" i="1" smtClean="0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500" b="0" i="0" smtClean="0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15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r>
                                            <a:rPr lang="en-US" sz="15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500" b="0" i="1" smtClean="0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oMath>
                          </a14:m>
                          <a:endParaRPr lang="en-GB" sz="150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5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𝑈𝑇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𝑝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𝑠𝑖𝑛</m:t>
                                  </m:r>
                                  <m:sSub>
                                    <m:sSubPr>
                                      <m:ctrlPr>
                                        <a:rPr lang="en-US" sz="15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 b="0" i="1" smtClean="0"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5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</m:sup>
                              </m:sSubSup>
                            </m:oMath>
                          </a14:m>
                          <a:r>
                            <a:rPr lang="en-GB" sz="15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5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𝐿𝑇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𝑝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en-US" sz="15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 b="0" i="1" smtClean="0"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5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</m:sup>
                              </m:sSubSup>
                              <m:r>
                                <a:rPr lang="en-US" sz="1500" b="0" i="1" smtClean="0">
                                  <a:latin typeface="Cambria Math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5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𝑈𝑇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𝑝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𝑠𝑖𝑛</m:t>
                                  </m:r>
                                  <m:d>
                                    <m:dPr>
                                      <m:ctrlPr>
                                        <a:rPr lang="en-US" sz="15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5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r>
                                            <a:rPr lang="en-US" sz="15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5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𝜌</m:t>
                                          </m:r>
                                        </m:sub>
                                      </m:sSub>
                                      <m:r>
                                        <a:rPr lang="en-US" sz="15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5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500" b="0" i="1" smtClean="0"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bSup>
                            </m:oMath>
                          </a14:m>
                          <a:r>
                            <a:rPr lang="en-GB" sz="1500" dirty="0" smtClean="0"/>
                            <a:t>…</a:t>
                          </a:r>
                          <a:endParaRPr lang="en-GB" sz="1500" dirty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600" b="0" i="1" smtClean="0">
                                        <a:latin typeface="Cambria Math"/>
                                        <a:ea typeface="Cambria Math"/>
                                      </a:rPr>
                                      <m:t>, </m:t>
                                    </m:r>
                                    <m:sSubSup>
                                      <m:sSubSupPr>
                                        <m:ctrlPr>
                                          <a:rPr lang="en-US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0</m:t>
                                        </m:r>
                                      </m:sup>
                                    </m:sSubSup>
                                  </m:sup>
                                </m:sSubSup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600" b="0" i="1" smtClean="0">
                                        <a:latin typeface="Cambria Math"/>
                                        <a:ea typeface="Cambria Math"/>
                                      </a:rPr>
                                      <m:t>, </m:t>
                                    </m:r>
                                    <m:sSubSup>
                                      <m:sSubSupPr>
                                        <m:ctrlPr>
                                          <a:rPr lang="en-US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0</m:t>
                                        </m:r>
                                      </m:sup>
                                    </m:sSubSup>
                                  </m:sup>
                                </m:sSubSup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aseline="0" dirty="0" smtClean="0"/>
                            <a:t>Unpol. azimuthal </a:t>
                          </a:r>
                          <a:r>
                            <a:rPr lang="en-US" sz="1500" baseline="0" dirty="0" err="1" smtClean="0"/>
                            <a:t>asymm.s</a:t>
                          </a:r>
                          <a:endParaRPr lang="en-US" sz="1500" baseline="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aseline="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err="1" smtClean="0"/>
                            <a:t>Excl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0" i="0" baseline="0" dirty="0" smtClean="0">
                                  <a:latin typeface="Cambria Math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en-US" sz="1500" i="1" baseline="0" dirty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0" i="1" baseline="0" dirty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500" i="1" baseline="0" dirty="0" smtClean="0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1500" b="0" i="1" baseline="0" dirty="0" smtClean="0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sz="1500" b="0" i="0" baseline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baseline="0" dirty="0" smtClean="0"/>
                                <m:t>production</m:t>
                              </m:r>
                            </m:oMath>
                          </a14:m>
                          <a:r>
                            <a:rPr lang="en-US" sz="1500" baseline="0" dirty="0" smtClean="0"/>
                            <a:t> on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1500" baseline="0" dirty="0" smtClean="0"/>
                                <m:t>NH</m:t>
                              </m:r>
                              <m:r>
                                <m:rPr>
                                  <m:nor/>
                                </m:rPr>
                                <a:rPr lang="en-US" sz="1500" baseline="-25000" dirty="0" smtClean="0"/>
                                <m:t>3</m:t>
                              </m:r>
                            </m:oMath>
                          </a14:m>
                          <a:endParaRPr lang="en-US" sz="1500" baseline="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aseline="0" dirty="0" smtClean="0">
                            <a:solidFill>
                              <a:srgbClr val="C00000"/>
                            </a:solidFill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1500" dirty="0" smtClean="0"/>
                                <m:t>Full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baseline="0" dirty="0" smtClean="0"/>
                                <m:t>NH</m:t>
                              </m:r>
                              <m:r>
                                <m:rPr>
                                  <m:nor/>
                                </m:rPr>
                                <a:rPr lang="en-US" sz="1500" baseline="-25000" dirty="0" smtClean="0"/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sz="1500" b="0" i="0" baseline="-2500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baseline="0" dirty="0" smtClean="0"/>
                                <m:t>statistics</m:t>
                              </m:r>
                            </m:oMath>
                          </a14:m>
                          <a:r>
                            <a:rPr lang="en-US" sz="1500" baseline="0" dirty="0" smtClean="0">
                              <a:solidFill>
                                <a:srgbClr val="C00000"/>
                              </a:solidFill>
                            </a:rPr>
                            <a:t>, preliminary</a:t>
                          </a:r>
                        </a:p>
                      </a:txBody>
                      <a:tcPr marT="38100" marB="3810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2703707"/>
                  </p:ext>
                </p:extLst>
              </p:nvPr>
            </p:nvGraphicFramePr>
            <p:xfrm>
              <a:off x="609600" y="800100"/>
              <a:ext cx="8229600" cy="4675138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440180"/>
                    <a:gridCol w="3513560"/>
                    <a:gridCol w="3275860"/>
                  </a:tblGrid>
                  <a:tr h="3635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Year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500"/>
                        </a:p>
                      </a:txBody>
                      <a:tcPr marT="38100" marB="38100" anchor="ctr"/>
                    </a:tc>
                  </a:tr>
                  <a:tr h="3635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2005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6"/>
                          <a:stretch>
                            <a:fillRect l="-40901" t="-101695" r="-93068" b="-11186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First </a:t>
                          </a:r>
                          <a:r>
                            <a:rPr lang="en-US" sz="1500" baseline="30000" dirty="0" smtClean="0"/>
                            <a:t>6</a:t>
                          </a:r>
                          <a:r>
                            <a:rPr lang="en-US" sz="1500" baseline="0" dirty="0" smtClean="0"/>
                            <a:t>LiD data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3759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2006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6"/>
                          <a:stretch>
                            <a:fillRect l="-40901" t="-191935" r="-93068" b="-96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Full</a:t>
                          </a:r>
                          <a:r>
                            <a:rPr lang="en-US" sz="1500" baseline="0" dirty="0" smtClean="0"/>
                            <a:t> </a:t>
                          </a:r>
                          <a:r>
                            <a:rPr lang="en-US" sz="1500" baseline="30000" dirty="0" smtClean="0"/>
                            <a:t>6</a:t>
                          </a:r>
                          <a:r>
                            <a:rPr lang="en-US" sz="1500" baseline="0" dirty="0" smtClean="0"/>
                            <a:t>LiD statistics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4565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2009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6"/>
                          <a:stretch>
                            <a:fillRect l="-40901" t="-241333" r="-93068" b="-697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Full</a:t>
                          </a:r>
                          <a:r>
                            <a:rPr lang="en-US" sz="1500" baseline="0" dirty="0" smtClean="0"/>
                            <a:t> </a:t>
                          </a:r>
                          <a:r>
                            <a:rPr lang="en-US" sz="1500" baseline="30000" dirty="0" smtClean="0"/>
                            <a:t>6</a:t>
                          </a:r>
                          <a:r>
                            <a:rPr lang="en-US" sz="1500" baseline="0" dirty="0" smtClean="0"/>
                            <a:t>LiD statistics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3635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2010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6"/>
                          <a:stretch>
                            <a:fillRect l="-40901" t="-426667" r="-93068" b="-77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2007</a:t>
                          </a:r>
                          <a:r>
                            <a:rPr lang="en-US" sz="1500" baseline="0" dirty="0" smtClean="0"/>
                            <a:t> NH</a:t>
                          </a:r>
                          <a:r>
                            <a:rPr lang="en-US" sz="1500" baseline="-25000" dirty="0" smtClean="0"/>
                            <a:t>3</a:t>
                          </a:r>
                          <a:r>
                            <a:rPr lang="en-US" sz="1500" baseline="0" dirty="0" smtClean="0"/>
                            <a:t> data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</a:tr>
                  <a:tr h="3635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2012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6"/>
                          <a:stretch>
                            <a:fillRect l="-40901" t="-535593" r="-93068" b="-6847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6"/>
                          <a:stretch>
                            <a:fillRect l="-151397" t="-535593" b="-684746"/>
                          </a:stretch>
                        </a:blipFill>
                      </a:tcPr>
                    </a:tc>
                  </a:tr>
                  <a:tr h="3635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2012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6"/>
                          <a:stretch>
                            <a:fillRect l="-40901" t="-625000" r="-93068" b="-5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6"/>
                          <a:stretch>
                            <a:fillRect l="-151397" t="-625000" b="-573333"/>
                          </a:stretch>
                        </a:blipFill>
                      </a:tcPr>
                    </a:tc>
                  </a:tr>
                  <a:tr h="533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2012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6"/>
                          <a:stretch>
                            <a:fillRect l="-40901" t="-500000" r="-93068" b="-2954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6"/>
                          <a:stretch>
                            <a:fillRect l="-151397" t="-500000" b="-295402"/>
                          </a:stretch>
                        </a:blipFill>
                      </a:tcPr>
                    </a:tc>
                  </a:tr>
                  <a:tr h="3635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2013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6"/>
                          <a:stretch>
                            <a:fillRect l="-40901" t="-870000" r="-93068" b="-3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err="1" smtClean="0"/>
                            <a:t>Unpolarized</a:t>
                          </a:r>
                          <a:r>
                            <a:rPr lang="en-US" sz="1500" baseline="0" dirty="0" smtClean="0"/>
                            <a:t> multiplicities on d</a:t>
                          </a:r>
                        </a:p>
                      </a:txBody>
                      <a:tcPr marT="38100" marB="38100" anchor="ctr"/>
                    </a:tc>
                  </a:tr>
                  <a:tr h="1127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2014</a:t>
                          </a:r>
                          <a:endParaRPr lang="en-GB" sz="15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6"/>
                          <a:stretch>
                            <a:fillRect l="-40901" t="-314595" r="-93068" b="-64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6"/>
                          <a:stretch>
                            <a:fillRect l="-151397" t="-314595" b="-648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065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164636</TotalTime>
  <Words>3590</Words>
  <Application>Microsoft Office PowerPoint</Application>
  <PresentationFormat>On-screen Show (16:10)</PresentationFormat>
  <Paragraphs>537</Paragraphs>
  <Slides>55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Default Design</vt:lpstr>
      <vt:lpstr>1_Default Design</vt:lpstr>
      <vt:lpstr>2_Default Design</vt:lpstr>
      <vt:lpstr>3_Default Design</vt:lpstr>
      <vt:lpstr>4_Default Design</vt:lpstr>
      <vt:lpstr>Equation</vt:lpstr>
      <vt:lpstr>Measurements of transverse momentum dependent effects in COMPASS</vt:lpstr>
      <vt:lpstr>PowerPoint Presentation</vt:lpstr>
      <vt:lpstr>COMPASS Collaboration</vt:lpstr>
      <vt:lpstr>COMPASS</vt:lpstr>
      <vt:lpstr>Space resolution</vt:lpstr>
      <vt:lpstr>The polarized target system  (&gt;2005)</vt:lpstr>
      <vt:lpstr>COMPASS – some facts</vt:lpstr>
      <vt:lpstr>COMPASS – some facts</vt:lpstr>
      <vt:lpstr>Summary of Results on TMDs</vt:lpstr>
      <vt:lpstr>TMD Distribution Functions</vt:lpstr>
      <vt:lpstr>Accessing TMD PDFs</vt:lpstr>
      <vt:lpstr>Few comments:</vt:lpstr>
      <vt:lpstr>Collins and Sivers asym.</vt:lpstr>
      <vt:lpstr>Collins Asymmetry on NH3 for p e K</vt:lpstr>
      <vt:lpstr>Transversity  from Collins</vt:lpstr>
      <vt:lpstr>PowerPoint Presentation</vt:lpstr>
      <vt:lpstr>2h asymmetries on p</vt:lpstr>
      <vt:lpstr>Transversity from 2h p and d results</vt:lpstr>
      <vt:lpstr>Transversity extraction (2)</vt:lpstr>
      <vt:lpstr>Interplay between Collins and 2h</vt:lpstr>
      <vt:lpstr>A natural question</vt:lpstr>
      <vt:lpstr>Sivers Asymmetry</vt:lpstr>
      <vt:lpstr>Sivers asymmetry on NH3 - p, K</vt:lpstr>
      <vt:lpstr>Sivers asymmetry on NH3, x&gt;0.032</vt:lpstr>
      <vt:lpstr>Test of universality</vt:lpstr>
      <vt:lpstr>Q^2 vs x phase space at COMPASS </vt:lpstr>
      <vt:lpstr>Collins and Sivers for different Q^2</vt:lpstr>
      <vt:lpstr>Mean TMD SSA for the four Q^2</vt:lpstr>
      <vt:lpstr>Sivers asymmetry for Gluons</vt:lpstr>
      <vt:lpstr>Sivers asymmetry for Gluons</vt:lpstr>
      <vt:lpstr>Other TSAs</vt:lpstr>
      <vt:lpstr>FUTURE</vt:lpstr>
      <vt:lpstr>Near COMPASS future is defined:</vt:lpstr>
      <vt:lpstr>Polarized Drell-Yan to study TMDs</vt:lpstr>
      <vt:lpstr>Pros of DY π^- p^↑ at COMPASS? </vt:lpstr>
      <vt:lpstr>COMPASS DY Setup</vt:lpstr>
      <vt:lpstr>Error projection</vt:lpstr>
      <vt:lpstr>Spectrpmeter for DVCS</vt:lpstr>
      <vt:lpstr>PowerPoint Presentation</vt:lpstr>
      <vt:lpstr>Kinematic (Q^2, x) for GPDs</vt:lpstr>
      <vt:lpstr>Unpolarized SIDIS &amp; TMD</vt:lpstr>
      <vt:lpstr>Boer-Mulders and Cahn effects</vt:lpstr>
      <vt:lpstr>More in the FUTURE: </vt:lpstr>
      <vt:lpstr>PowerPoint Presentation</vt:lpstr>
      <vt:lpstr>Thank You</vt:lpstr>
      <vt:lpstr>SPARES</vt:lpstr>
      <vt:lpstr>Intrinsic charm</vt:lpstr>
      <vt:lpstr>Exclusive ρ0 production on p↑</vt:lpstr>
      <vt:lpstr>Beam Sum Integrated</vt:lpstr>
      <vt:lpstr>Transverse Image</vt:lpstr>
      <vt:lpstr>Beam Sum and Difference</vt:lpstr>
      <vt:lpstr>Summary for GPD @ COMPASS</vt:lpstr>
      <vt:lpstr>SIDIS x-Section</vt:lpstr>
      <vt:lpstr>LO modulations for SIDIS &amp; DY</vt:lpstr>
      <vt:lpstr>Key COMPASS measurements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 studies of a new Trigger</dc:title>
  <dc:creator>bressan</dc:creator>
  <cp:lastModifiedBy>bressan</cp:lastModifiedBy>
  <cp:revision>604</cp:revision>
  <dcterms:modified xsi:type="dcterms:W3CDTF">2014-09-23T10:43:27Z</dcterms:modified>
</cp:coreProperties>
</file>