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48" r:id="rId2"/>
  </p:sldMasterIdLst>
  <p:notesMasterIdLst>
    <p:notesMasterId r:id="rId51"/>
  </p:notesMasterIdLst>
  <p:handoutMasterIdLst>
    <p:handoutMasterId r:id="rId52"/>
  </p:handoutMasterIdLst>
  <p:sldIdLst>
    <p:sldId id="293" r:id="rId3"/>
    <p:sldId id="691" r:id="rId4"/>
    <p:sldId id="724" r:id="rId5"/>
    <p:sldId id="734" r:id="rId6"/>
    <p:sldId id="643" r:id="rId7"/>
    <p:sldId id="727" r:id="rId8"/>
    <p:sldId id="726" r:id="rId9"/>
    <p:sldId id="641" r:id="rId10"/>
    <p:sldId id="706" r:id="rId11"/>
    <p:sldId id="723" r:id="rId12"/>
    <p:sldId id="502" r:id="rId13"/>
    <p:sldId id="561" r:id="rId14"/>
    <p:sldId id="685" r:id="rId15"/>
    <p:sldId id="700" r:id="rId16"/>
    <p:sldId id="702" r:id="rId17"/>
    <p:sldId id="745" r:id="rId18"/>
    <p:sldId id="746" r:id="rId19"/>
    <p:sldId id="743" r:id="rId20"/>
    <p:sldId id="744" r:id="rId21"/>
    <p:sldId id="644" r:id="rId22"/>
    <p:sldId id="730" r:id="rId23"/>
    <p:sldId id="739" r:id="rId24"/>
    <p:sldId id="707" r:id="rId25"/>
    <p:sldId id="735" r:id="rId26"/>
    <p:sldId id="742" r:id="rId27"/>
    <p:sldId id="736" r:id="rId28"/>
    <p:sldId id="683" r:id="rId29"/>
    <p:sldId id="705" r:id="rId30"/>
    <p:sldId id="709" r:id="rId31"/>
    <p:sldId id="738" r:id="rId32"/>
    <p:sldId id="711" r:id="rId33"/>
    <p:sldId id="713" r:id="rId34"/>
    <p:sldId id="657" r:id="rId35"/>
    <p:sldId id="668" r:id="rId36"/>
    <p:sldId id="669" r:id="rId37"/>
    <p:sldId id="672" r:id="rId38"/>
    <p:sldId id="673" r:id="rId39"/>
    <p:sldId id="675" r:id="rId40"/>
    <p:sldId id="681" r:id="rId41"/>
    <p:sldId id="747" r:id="rId42"/>
    <p:sldId id="716" r:id="rId43"/>
    <p:sldId id="680" r:id="rId44"/>
    <p:sldId id="694" r:id="rId45"/>
    <p:sldId id="606" r:id="rId46"/>
    <p:sldId id="722" r:id="rId47"/>
    <p:sldId id="721" r:id="rId48"/>
    <p:sldId id="732" r:id="rId49"/>
    <p:sldId id="733" r:id="rId5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8000"/>
    <a:srgbClr val="66FF33"/>
    <a:srgbClr val="FFFF99"/>
    <a:srgbClr val="FFFF66"/>
    <a:srgbClr val="FF9933"/>
    <a:srgbClr val="CC9900"/>
    <a:srgbClr val="66FF99"/>
    <a:srgbClr val="FF33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51" autoAdjust="0"/>
    <p:restoredTop sz="97554" autoAdjust="0"/>
  </p:normalViewPr>
  <p:slideViewPr>
    <p:cSldViewPr>
      <p:cViewPr>
        <p:scale>
          <a:sx n="82" d="100"/>
          <a:sy n="82" d="100"/>
        </p:scale>
        <p:origin x="-1410" y="-2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5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5/23/2014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63" y="8685698"/>
            <a:ext cx="2971423" cy="456832"/>
          </a:xfrm>
          <a:prstGeom prst="rect">
            <a:avLst/>
          </a:prstGeom>
          <a:ln/>
        </p:spPr>
        <p:txBody>
          <a:bodyPr/>
          <a:lstStyle/>
          <a:p>
            <a:fld id="{1AB3FC35-8547-F04C-BB50-1E2443F663A5}" type="slidenum">
              <a:rPr lang="en-US"/>
              <a:pPr/>
              <a:t>47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63" y="8685698"/>
            <a:ext cx="2971423" cy="456832"/>
          </a:xfrm>
          <a:prstGeom prst="rect">
            <a:avLst/>
          </a:prstGeom>
          <a:ln/>
        </p:spPr>
        <p:txBody>
          <a:bodyPr/>
          <a:lstStyle/>
          <a:p>
            <a:fld id="{1AB3FC35-8547-F04C-BB50-1E2443F663A5}" type="slidenum">
              <a:rPr lang="en-US"/>
              <a:pPr/>
              <a:t>48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29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45BA36B7-06B8-4ED3-9EF0-6854AF93A44D}" type="slidenum">
              <a:rPr lang="en-US"/>
              <a:pPr eaLnBrk="0" hangingPunct="0"/>
              <a:t>11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877888"/>
            <a:ext cx="4217988" cy="3163887"/>
          </a:xfrm>
          <a:ln/>
        </p:spPr>
      </p:sp>
      <p:sp>
        <p:nvSpPr>
          <p:cNvPr id="68612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4725"/>
          </a:xfrm>
          <a:noFill/>
          <a:ln/>
        </p:spPr>
        <p:txBody>
          <a:bodyPr wrap="none" anchor="ctr"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064" y="8685336"/>
            <a:ext cx="2972335" cy="457200"/>
          </a:xfrm>
          <a:prstGeom prst="rect">
            <a:avLst/>
          </a:prstGeom>
        </p:spPr>
        <p:txBody>
          <a:bodyPr/>
          <a:lstStyle/>
          <a:p>
            <a:fld id="{8BC5B18E-4D5C-4626-B494-FF0D3A61F0C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76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1D9C5EB-D6BE-40D7-A28E-E556F1A8FFFA}" type="slidenum">
              <a:rPr lang="fr-FR" altLang="en-US"/>
              <a:pPr eaLnBrk="1" hangingPunct="1">
                <a:spcBef>
                  <a:spcPct val="0"/>
                </a:spcBef>
              </a:pPr>
              <a:t>46</a:t>
            </a:fld>
            <a:endParaRPr lang="fr-F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80143" y="317046"/>
            <a:ext cx="8128000" cy="471488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June 3, 2013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Claude Marchand - INPC2013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8741-11E9-4035-85BE-4A44A3BF2C6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537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9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62515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1143000"/>
            <a:ext cx="6627813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3962400" y="4582886"/>
            <a:ext cx="487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Andrea Bressan</a:t>
            </a:r>
            <a:br>
              <a:rPr lang="en-GB" sz="2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University of Trieste and </a:t>
            </a:r>
            <a:r>
              <a:rPr lang="en-GB" sz="16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76200" y="6441681"/>
            <a:ext cx="8749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cap="small" dirty="0" smtClean="0">
                <a:latin typeface="High Tower Text" panose="02040502050506030303" pitchFamily="18" charset="0"/>
              </a:rPr>
              <a:t> NP-QCD: – The LTS1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 2014 Workshop on long term strategy </a:t>
            </a:r>
            <a:r>
              <a:rPr lang="en-US" sz="2000" cap="small" baseline="0" dirty="0" err="1" smtClean="0">
                <a:latin typeface="High Tower Text" panose="02040502050506030303" pitchFamily="18" charset="0"/>
              </a:rPr>
              <a:t>infn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 csn1</a:t>
            </a:r>
            <a:endParaRPr lang="en-GB" sz="2000" cap="small" dirty="0">
              <a:latin typeface="High Tower Text" panose="0204050205050603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1" y="-966072"/>
            <a:ext cx="4991171" cy="4991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52400"/>
            <a:ext cx="76962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536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618413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ELBA</a:t>
            </a:r>
            <a:r>
              <a:rPr lang="en-US" sz="1400" baseline="0" dirty="0" smtClean="0">
                <a:solidFill>
                  <a:schemeClr val="tx1"/>
                </a:solidFill>
                <a:latin typeface="Arial" charset="0"/>
              </a:rPr>
              <a:t> 22-24/05/2014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2939143" y="6629400"/>
            <a:ext cx="335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baseline="0" dirty="0" smtClean="0">
                <a:solidFill>
                  <a:schemeClr val="tx1"/>
                </a:solidFill>
                <a:latin typeface="Arial" charset="0"/>
              </a:rPr>
              <a:t>LTS1 2014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A127417E-38DD-477A-87BF-049998B17361}" type="slidenum">
              <a:rPr lang="en-US" sz="1400">
                <a:solidFill>
                  <a:schemeClr val="tx1"/>
                </a:solidFill>
                <a:latin typeface="Arial" charset="0"/>
              </a:rPr>
              <a:pPr algn="r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83" y="0"/>
            <a:ext cx="1103383" cy="11033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8" r:id="rId5"/>
    <p:sldLayoutId id="2147484069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0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2.wmf"/><Relationship Id="rId26" Type="http://schemas.openxmlformats.org/officeDocument/2006/relationships/image" Target="../media/image19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8.bin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16.png"/><Relationship Id="rId28" Type="http://schemas.openxmlformats.org/officeDocument/2006/relationships/image" Target="../media/image15.wmf"/><Relationship Id="rId10" Type="http://schemas.openxmlformats.org/officeDocument/2006/relationships/image" Target="../media/image8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Relationship Id="rId22" Type="http://schemas.openxmlformats.org/officeDocument/2006/relationships/image" Target="../media/image14.wmf"/><Relationship Id="rId27" Type="http://schemas.openxmlformats.org/officeDocument/2006/relationships/oleObject" Target="../embeddings/oleObject1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90.png"/><Relationship Id="rId5" Type="http://schemas.openxmlformats.org/officeDocument/2006/relationships/image" Target="../media/image79.png"/><Relationship Id="rId4" Type="http://schemas.openxmlformats.org/officeDocument/2006/relationships/image" Target="../media/image6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20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6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8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89.wmf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1.wmf"/><Relationship Id="rId11" Type="http://schemas.openxmlformats.org/officeDocument/2006/relationships/image" Target="../media/image94.png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93.wmf"/><Relationship Id="rId4" Type="http://schemas.openxmlformats.org/officeDocument/2006/relationships/image" Target="../media/image90.wmf"/><Relationship Id="rId9" Type="http://schemas.openxmlformats.org/officeDocument/2006/relationships/oleObject" Target="../embeddings/oleObject39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0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29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wmf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5" Type="http://schemas.openxmlformats.org/officeDocument/2006/relationships/oleObject" Target="../embeddings/oleObject25.bin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6.wmf"/><Relationship Id="rId14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990600"/>
            <a:ext cx="6215743" cy="220821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Nucleon </a:t>
            </a:r>
            <a:r>
              <a:rPr lang="en-US" dirty="0">
                <a:solidFill>
                  <a:srgbClr val="FF0000"/>
                </a:solidFill>
              </a:rPr>
              <a:t>3D structure - Experimental data and </a:t>
            </a:r>
            <a:r>
              <a:rPr lang="en-US" dirty="0" smtClean="0">
                <a:solidFill>
                  <a:srgbClr val="FF0000"/>
                </a:solidFill>
              </a:rPr>
              <a:t>perspectives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LO content</a:t>
            </a:r>
            <a:endParaRPr lang="en-GB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052711"/>
              </p:ext>
            </p:extLst>
          </p:nvPr>
        </p:nvGraphicFramePr>
        <p:xfrm>
          <a:off x="0" y="1447800"/>
          <a:ext cx="918676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8" name="Equation" r:id="rId4" imgW="6362640" imgH="2057400" progId="Equation.DSMT4">
                  <p:embed/>
                </p:oleObj>
              </mc:Choice>
              <mc:Fallback>
                <p:oleObj name="Equation" r:id="rId4" imgW="636264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9186764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61530" y="914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961530" y="48768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</a:t>
            </a:r>
            <a:endParaRPr lang="en-GB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799134"/>
              </p:ext>
            </p:extLst>
          </p:nvPr>
        </p:nvGraphicFramePr>
        <p:xfrm>
          <a:off x="762000" y="5334000"/>
          <a:ext cx="7887186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9" name="Equation" r:id="rId6" imgW="4457520" imgH="558720" progId="Equation.DSMT4">
                  <p:embed/>
                </p:oleObj>
              </mc:Choice>
              <mc:Fallback>
                <p:oleObj name="Equation" r:id="rId6" imgW="4457520" imgH="55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0"/>
                        <a:ext cx="7887186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0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6"/>
          <p:cNvSpPr>
            <a:spLocks noGrp="1"/>
          </p:cNvSpPr>
          <p:nvPr>
            <p:ph type="title"/>
          </p:nvPr>
        </p:nvSpPr>
        <p:spPr>
          <a:xfrm>
            <a:off x="1447800" y="-152400"/>
            <a:ext cx="7696200" cy="114141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COMPASS-I</a:t>
            </a:r>
          </a:p>
        </p:txBody>
      </p:sp>
      <p:sp>
        <p:nvSpPr>
          <p:cNvPr id="21511" name="Rectangle 20"/>
          <p:cNvSpPr>
            <a:spLocks noChangeArrowheads="1"/>
          </p:cNvSpPr>
          <p:nvPr/>
        </p:nvSpPr>
        <p:spPr bwMode="auto">
          <a:xfrm>
            <a:off x="169863" y="1219200"/>
            <a:ext cx="3581400" cy="114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high energy beam</a:t>
            </a:r>
          </a:p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large angular acceptance</a:t>
            </a:r>
          </a:p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broad kinematical range </a:t>
            </a:r>
          </a:p>
        </p:txBody>
      </p:sp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10" y="2514599"/>
            <a:ext cx="9150110" cy="40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842574" y="5606824"/>
            <a:ext cx="312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FF0000"/>
                </a:solidFill>
              </a:rPr>
              <a:t>variety of tracking detectors </a:t>
            </a:r>
            <a:r>
              <a:rPr lang="en-US" sz="1600" dirty="0">
                <a:solidFill>
                  <a:srgbClr val="FF0000"/>
                </a:solidFill>
              </a:rPr>
              <a:t>to cope with different particle flux from </a:t>
            </a:r>
            <a:r>
              <a:rPr lang="el-GR" sz="1600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= 0 to </a:t>
            </a:r>
            <a:r>
              <a:rPr lang="el-GR" sz="1600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≈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Times New Roman"/>
              </a:rPr>
              <a:t>200 </a:t>
            </a:r>
            <a:r>
              <a:rPr lang="en-US" sz="1600" dirty="0" err="1">
                <a:solidFill>
                  <a:srgbClr val="FF0000"/>
                </a:solidFill>
                <a:latin typeface="+mn-lt"/>
                <a:cs typeface="Times New Roman"/>
              </a:rPr>
              <a:t>mrad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21514" name="Group 32"/>
          <p:cNvGrpSpPr>
            <a:grpSpLocks/>
          </p:cNvGrpSpPr>
          <p:nvPr/>
        </p:nvGrpSpPr>
        <p:grpSpPr bwMode="auto">
          <a:xfrm>
            <a:off x="3962400" y="4083050"/>
            <a:ext cx="5181600" cy="1741488"/>
            <a:chOff x="2496" y="2284"/>
            <a:chExt cx="3264" cy="1097"/>
          </a:xfrm>
        </p:grpSpPr>
        <p:sp>
          <p:nvSpPr>
            <p:cNvPr id="21520" name="Text Box 8"/>
            <p:cNvSpPr txBox="1">
              <a:spLocks noChangeArrowheads="1"/>
            </p:cNvSpPr>
            <p:nvPr/>
          </p:nvSpPr>
          <p:spPr bwMode="auto">
            <a:xfrm>
              <a:off x="2880" y="2928"/>
              <a:ext cx="721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1" name="Text Box 9"/>
            <p:cNvSpPr txBox="1">
              <a:spLocks noChangeArrowheads="1"/>
            </p:cNvSpPr>
            <p:nvPr/>
          </p:nvSpPr>
          <p:spPr bwMode="auto">
            <a:xfrm>
              <a:off x="5039" y="2284"/>
              <a:ext cx="721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2" name="Text Box 10"/>
            <p:cNvSpPr txBox="1">
              <a:spLocks noChangeArrowheads="1"/>
            </p:cNvSpPr>
            <p:nvPr/>
          </p:nvSpPr>
          <p:spPr bwMode="auto">
            <a:xfrm>
              <a:off x="2496" y="3168"/>
              <a:ext cx="596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33CC"/>
                  </a:solidFill>
                </a:rPr>
                <a:t>E/HCAL</a:t>
              </a:r>
              <a:endParaRPr lang="en-US" sz="1600" b="1">
                <a:solidFill>
                  <a:srgbClr val="33CCCC"/>
                </a:solidFill>
              </a:endParaRPr>
            </a:p>
          </p:txBody>
        </p:sp>
        <p:sp>
          <p:nvSpPr>
            <p:cNvPr id="21523" name="Text Box 11"/>
            <p:cNvSpPr txBox="1">
              <a:spLocks noChangeArrowheads="1"/>
            </p:cNvSpPr>
            <p:nvPr/>
          </p:nvSpPr>
          <p:spPr bwMode="auto">
            <a:xfrm>
              <a:off x="4608" y="2448"/>
              <a:ext cx="596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33CC"/>
                  </a:solidFill>
                </a:rPr>
                <a:t>E/HCAL</a:t>
              </a:r>
              <a:endParaRPr lang="en-US" sz="1600" b="1">
                <a:solidFill>
                  <a:srgbClr val="33CCCC"/>
                </a:solidFill>
              </a:endParaRPr>
            </a:p>
          </p:txBody>
        </p:sp>
      </p:grpSp>
      <p:sp>
        <p:nvSpPr>
          <p:cNvPr id="2062" name="Text Box 12"/>
          <p:cNvSpPr txBox="1">
            <a:spLocks noChangeArrowheads="1"/>
          </p:cNvSpPr>
          <p:nvPr/>
        </p:nvSpPr>
        <p:spPr bwMode="auto">
          <a:xfrm>
            <a:off x="2895600" y="4648200"/>
            <a:ext cx="67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RICH</a:t>
            </a:r>
          </a:p>
        </p:txBody>
      </p:sp>
      <p:sp>
        <p:nvSpPr>
          <p:cNvPr id="21519" name="Text Box 8"/>
          <p:cNvSpPr txBox="1">
            <a:spLocks noChangeArrowheads="1"/>
          </p:cNvSpPr>
          <p:nvPr/>
        </p:nvSpPr>
        <p:spPr bwMode="auto">
          <a:xfrm>
            <a:off x="1165225" y="5257800"/>
            <a:ext cx="79533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990000"/>
                </a:solidFill>
              </a:rPr>
              <a:t>Target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016124" y="1212850"/>
            <a:ext cx="7438949" cy="3892550"/>
            <a:chOff x="1972" y="802"/>
            <a:chExt cx="3900" cy="2452"/>
          </a:xfrm>
        </p:grpSpPr>
        <p:sp>
          <p:nvSpPr>
            <p:cNvPr id="21524" name="Text Box 4"/>
            <p:cNvSpPr txBox="1">
              <a:spLocks noChangeArrowheads="1"/>
            </p:cNvSpPr>
            <p:nvPr/>
          </p:nvSpPr>
          <p:spPr bwMode="auto">
            <a:xfrm>
              <a:off x="1972" y="3042"/>
              <a:ext cx="3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FF0000"/>
                  </a:solidFill>
                </a:rPr>
                <a:t>SM1</a:t>
              </a:r>
            </a:p>
          </p:txBody>
        </p:sp>
        <p:sp>
          <p:nvSpPr>
            <p:cNvPr id="21525" name="Text Box 5"/>
            <p:cNvSpPr txBox="1">
              <a:spLocks noChangeArrowheads="1"/>
            </p:cNvSpPr>
            <p:nvPr/>
          </p:nvSpPr>
          <p:spPr bwMode="auto">
            <a:xfrm>
              <a:off x="3398" y="2693"/>
              <a:ext cx="4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FF0000"/>
                  </a:solidFill>
                </a:rPr>
                <a:t>SM2</a:t>
              </a:r>
            </a:p>
          </p:txBody>
        </p:sp>
        <p:sp>
          <p:nvSpPr>
            <p:cNvPr id="21526" name="Rectangle 19"/>
            <p:cNvSpPr>
              <a:spLocks noChangeArrowheads="1"/>
            </p:cNvSpPr>
            <p:nvPr/>
          </p:nvSpPr>
          <p:spPr bwMode="auto">
            <a:xfrm>
              <a:off x="2992" y="802"/>
              <a:ext cx="288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34950" indent="-234950" eaLnBrk="0" hangingPunct="0">
                <a:spcBef>
                  <a:spcPct val="2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two stages spectrometer </a:t>
              </a:r>
            </a:p>
            <a:p>
              <a:pPr marL="627063" lvl="1" indent="-169863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600" b="1" dirty="0">
                  <a:solidFill>
                    <a:srgbClr val="FF0000"/>
                  </a:solidFill>
                </a:rPr>
                <a:t>Large Angle Spectrometer </a:t>
              </a:r>
              <a:r>
                <a:rPr lang="en-US" b="1" dirty="0">
                  <a:solidFill>
                    <a:srgbClr val="FF0000"/>
                  </a:solidFill>
                </a:rPr>
                <a:t>(SM1) </a:t>
              </a:r>
            </a:p>
            <a:p>
              <a:pPr marL="627063" lvl="1" indent="-169863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600" b="1" dirty="0">
                  <a:solidFill>
                    <a:srgbClr val="FF0000"/>
                  </a:solidFill>
                </a:rPr>
                <a:t>Small Angle Spectrometer </a:t>
              </a:r>
              <a:r>
                <a:rPr lang="en-US" b="1" dirty="0">
                  <a:solidFill>
                    <a:srgbClr val="FF0000"/>
                  </a:solidFill>
                </a:rPr>
                <a:t>(SM2)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1725" y="2876550"/>
            <a:ext cx="40386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538333" y="1219200"/>
            <a:ext cx="1501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0099"/>
                </a:solidFill>
              </a:rPr>
              <a:t>radiator C</a:t>
            </a:r>
            <a:r>
              <a:rPr lang="en-US" sz="1600" b="1" baseline="-25000" dirty="0">
                <a:solidFill>
                  <a:srgbClr val="000099"/>
                </a:solidFill>
              </a:rPr>
              <a:t>4</a:t>
            </a:r>
            <a:r>
              <a:rPr lang="en-US" sz="1600" b="1" dirty="0">
                <a:solidFill>
                  <a:srgbClr val="000099"/>
                </a:solidFill>
              </a:rPr>
              <a:t>F</a:t>
            </a:r>
            <a:r>
              <a:rPr lang="en-US" sz="1600" b="1" baseline="-25000" dirty="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5528808" y="1598612"/>
            <a:ext cx="2506663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99"/>
                </a:solidFill>
              </a:rPr>
              <a:t>threshold:</a:t>
            </a:r>
            <a:r>
              <a:rPr lang="en-US" b="1" dirty="0">
                <a:solidFill>
                  <a:srgbClr val="000099"/>
                </a:solidFill>
                <a:latin typeface="Symbol" pitchFamily="18" charset="2"/>
              </a:rPr>
              <a:t> p</a:t>
            </a:r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1600" b="1" dirty="0">
                <a:solidFill>
                  <a:srgbClr val="000099"/>
                </a:solidFill>
              </a:rPr>
              <a:t>~2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  <a:p>
            <a:pPr eaLnBrk="0" hangingPunct="0"/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                K </a:t>
            </a:r>
            <a:r>
              <a:rPr lang="en-US" sz="1600" b="1" dirty="0">
                <a:solidFill>
                  <a:srgbClr val="000099"/>
                </a:solidFill>
              </a:rPr>
              <a:t>~ 10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</p:txBody>
      </p:sp>
      <p:sp>
        <p:nvSpPr>
          <p:cNvPr id="3" name="Down Arrow 2"/>
          <p:cNvSpPr/>
          <p:nvPr/>
        </p:nvSpPr>
        <p:spPr bwMode="auto">
          <a:xfrm rot="4800000">
            <a:off x="3295064" y="3987801"/>
            <a:ext cx="1682750" cy="1387475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>
            <a:fillRect/>
          </a:stretch>
        </p:blipFill>
        <p:spPr bwMode="auto">
          <a:xfrm>
            <a:off x="839520" y="1654940"/>
            <a:ext cx="5460480" cy="401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5914" name="Group 26"/>
          <p:cNvGrpSpPr>
            <a:grpSpLocks/>
          </p:cNvGrpSpPr>
          <p:nvPr/>
        </p:nvGrpSpPr>
        <p:grpSpPr bwMode="auto">
          <a:xfrm>
            <a:off x="2636640" y="3391460"/>
            <a:ext cx="6082560" cy="1106036"/>
            <a:chOff x="1783" y="2045"/>
            <a:chExt cx="4224" cy="768"/>
          </a:xfrm>
        </p:grpSpPr>
        <p:sp>
          <p:nvSpPr>
            <p:cNvPr id="22548" name="Rectangle 27"/>
            <p:cNvSpPr>
              <a:spLocks noChangeArrowheads="1"/>
            </p:cNvSpPr>
            <p:nvPr/>
          </p:nvSpPr>
          <p:spPr bwMode="auto">
            <a:xfrm>
              <a:off x="178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28"/>
            <p:cNvSpPr>
              <a:spLocks noChangeArrowheads="1"/>
            </p:cNvSpPr>
            <p:nvPr/>
          </p:nvSpPr>
          <p:spPr bwMode="auto">
            <a:xfrm>
              <a:off x="2119" y="2717"/>
              <a:ext cx="576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Rectangle 29"/>
            <p:cNvSpPr>
              <a:spLocks noChangeArrowheads="1"/>
            </p:cNvSpPr>
            <p:nvPr/>
          </p:nvSpPr>
          <p:spPr bwMode="auto">
            <a:xfrm>
              <a:off x="274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Text Box 4"/>
            <p:cNvSpPr txBox="1">
              <a:spLocks noChangeArrowheads="1"/>
            </p:cNvSpPr>
            <p:nvPr/>
          </p:nvSpPr>
          <p:spPr bwMode="auto">
            <a:xfrm>
              <a:off x="3847" y="2045"/>
              <a:ext cx="216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2F2F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3 target cells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     30, 60, and 30 cm long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1455120" y="270749"/>
            <a:ext cx="6302880" cy="483225"/>
          </a:xfrm>
        </p:spPr>
        <p:txBody>
          <a:bodyPr lIns="91430" tIns="45715" rIns="91430" bIns="45715"/>
          <a:lstStyle/>
          <a:p>
            <a:pPr eaLnBrk="1" hangingPunct="1"/>
            <a:r>
              <a:rPr lang="en-US" sz="2500" dirty="0">
                <a:solidFill>
                  <a:srgbClr val="CC0000"/>
                </a:solidFill>
              </a:rPr>
              <a:t>the polarized target system  </a:t>
            </a:r>
            <a:r>
              <a:rPr lang="en-US" sz="1600" dirty="0">
                <a:solidFill>
                  <a:srgbClr val="CC0000"/>
                </a:solidFill>
              </a:rPr>
              <a:t>(&gt;2005)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327840" y="1558244"/>
            <a:ext cx="2557440" cy="59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>
                <a:solidFill>
                  <a:schemeClr val="bg2"/>
                </a:solidFill>
              </a:rPr>
              <a:t>solenoid             2.5T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>
                <a:solidFill>
                  <a:schemeClr val="bg2"/>
                </a:solidFill>
              </a:rPr>
              <a:t>dipole magnet   0.6T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392480" y="1078674"/>
            <a:ext cx="4147200" cy="34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>
                <a:solidFill>
                  <a:schemeClr val="bg2"/>
                </a:solidFill>
              </a:rPr>
              <a:t>3</a:t>
            </a:r>
            <a:r>
              <a:rPr lang="en-US" sz="1600" b="1">
                <a:solidFill>
                  <a:schemeClr val="bg2"/>
                </a:solidFill>
              </a:rPr>
              <a:t>He – </a:t>
            </a:r>
            <a:r>
              <a:rPr lang="en-US" sz="1600" b="1" baseline="30000">
                <a:solidFill>
                  <a:schemeClr val="bg2"/>
                </a:solidFill>
              </a:rPr>
              <a:t>4</a:t>
            </a:r>
            <a:r>
              <a:rPr lang="en-US" sz="1600" b="1">
                <a:solidFill>
                  <a:schemeClr val="bg2"/>
                </a:solidFill>
              </a:rPr>
              <a:t>He dilution refrigerator (T~50mK)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281372" y="4021519"/>
            <a:ext cx="340138" cy="4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>
                <a:latin typeface="Calibri" pitchFamily="34" charset="0"/>
                <a:cs typeface="Times New Roman" pitchFamily="18" charset="0"/>
              </a:rPr>
              <a:t>μ</a:t>
            </a:r>
            <a:endParaRPr lang="en-US" sz="2200">
              <a:latin typeface="Calibri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549760" y="5004526"/>
            <a:ext cx="3594240" cy="83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 dirty="0">
                <a:solidFill>
                  <a:srgbClr val="003366"/>
                </a:solidFill>
              </a:rPr>
              <a:t>                                          </a:t>
            </a:r>
            <a:r>
              <a:rPr lang="en-US" sz="1600" b="1" dirty="0">
                <a:solidFill>
                  <a:srgbClr val="CC0099"/>
                </a:solidFill>
              </a:rPr>
              <a:t>d (</a:t>
            </a:r>
            <a:r>
              <a:rPr lang="en-US" sz="1600" b="1" baseline="30000" dirty="0">
                <a:solidFill>
                  <a:srgbClr val="CC0099"/>
                </a:solidFill>
              </a:rPr>
              <a:t>6</a:t>
            </a:r>
            <a:r>
              <a:rPr lang="en-US" sz="1600" b="1" dirty="0">
                <a:solidFill>
                  <a:srgbClr val="CC0099"/>
                </a:solidFill>
              </a:rPr>
              <a:t>LiD)    </a:t>
            </a:r>
            <a:r>
              <a:rPr lang="en-US" sz="1600" b="1" dirty="0">
                <a:solidFill>
                  <a:srgbClr val="006600"/>
                </a:solidFill>
              </a:rPr>
              <a:t>p (NH</a:t>
            </a:r>
            <a:r>
              <a:rPr lang="en-US" sz="1600" b="1" baseline="-25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)</a:t>
            </a:r>
            <a:endParaRPr lang="en-US" sz="1600" b="1" baseline="-25000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polarization        </a:t>
            </a:r>
            <a:r>
              <a:rPr lang="en-US" sz="1600" b="1" dirty="0">
                <a:solidFill>
                  <a:srgbClr val="CC0099"/>
                </a:solidFill>
                <a:cs typeface="Times New Roman" pitchFamily="18" charset="0"/>
              </a:rPr>
              <a:t>50%</a:t>
            </a:r>
            <a:r>
              <a:rPr lang="en-US" sz="1600" b="1" dirty="0">
                <a:cs typeface="Times New Roman" pitchFamily="18" charset="0"/>
              </a:rPr>
              <a:t>          </a:t>
            </a:r>
            <a:r>
              <a:rPr lang="en-US" sz="1600" b="1" dirty="0">
                <a:solidFill>
                  <a:srgbClr val="006600"/>
                </a:solidFill>
                <a:cs typeface="Times New Roman" pitchFamily="18" charset="0"/>
              </a:rPr>
              <a:t>90%</a:t>
            </a:r>
            <a:endParaRPr lang="en-US" sz="1600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dilution factor   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CC0099"/>
                </a:solidFill>
              </a:rPr>
              <a:t>40</a:t>
            </a:r>
            <a:r>
              <a:rPr lang="en-US" sz="1600" b="1" dirty="0">
                <a:solidFill>
                  <a:srgbClr val="CC0099"/>
                </a:solidFill>
              </a:rPr>
              <a:t>%</a:t>
            </a:r>
            <a:r>
              <a:rPr lang="en-US" sz="1600" b="1" dirty="0"/>
              <a:t>          </a:t>
            </a:r>
            <a:r>
              <a:rPr lang="en-US" sz="1600" b="1" dirty="0">
                <a:solidFill>
                  <a:srgbClr val="006600"/>
                </a:solidFill>
              </a:rPr>
              <a:t>16%</a:t>
            </a:r>
          </a:p>
        </p:txBody>
      </p:sp>
      <p:sp>
        <p:nvSpPr>
          <p:cNvPr id="22537" name="Line 17"/>
          <p:cNvSpPr>
            <a:spLocks noChangeShapeType="1"/>
          </p:cNvSpPr>
          <p:nvPr/>
        </p:nvSpPr>
        <p:spPr bwMode="auto">
          <a:xfrm>
            <a:off x="217440" y="4436282"/>
            <a:ext cx="62208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8" name="Text Box 4"/>
          <p:cNvSpPr txBox="1">
            <a:spLocks noChangeArrowheads="1"/>
          </p:cNvSpPr>
          <p:nvPr/>
        </p:nvSpPr>
        <p:spPr bwMode="auto">
          <a:xfrm>
            <a:off x="5470560" y="2456898"/>
            <a:ext cx="3248640" cy="34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/>
              <a:t>acceptance   &gt;   ± 180 mrad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-5400000">
            <a:off x="2689500" y="4308840"/>
            <a:ext cx="292350" cy="230400"/>
          </a:xfrm>
          <a:prstGeom prst="rightArrow">
            <a:avLst>
              <a:gd name="adj1" fmla="val 50000"/>
              <a:gd name="adj2" fmla="val 54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 rot="-5400000">
            <a:off x="4081979" y="4310280"/>
            <a:ext cx="293791" cy="226080"/>
          </a:xfrm>
          <a:prstGeom prst="rightArrow">
            <a:avLst>
              <a:gd name="adj1" fmla="val 50000"/>
              <a:gd name="adj2" fmla="val 546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5400000">
            <a:off x="3448379" y="4314601"/>
            <a:ext cx="302432" cy="240480"/>
          </a:xfrm>
          <a:prstGeom prst="rightArrow">
            <a:avLst>
              <a:gd name="adj1" fmla="val 50000"/>
              <a:gd name="adj2" fmla="val 314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6216480" y="270749"/>
            <a:ext cx="23163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/>
              <a:t> </a:t>
            </a:r>
          </a:p>
        </p:txBody>
      </p:sp>
      <p:sp>
        <p:nvSpPr>
          <p:cNvPr id="805924" name="Text Box 36"/>
          <p:cNvSpPr txBox="1">
            <a:spLocks noChangeArrowheads="1"/>
          </p:cNvSpPr>
          <p:nvPr/>
        </p:nvSpPr>
        <p:spPr bwMode="auto">
          <a:xfrm>
            <a:off x="5816160" y="4323334"/>
            <a:ext cx="2243399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opposite </a:t>
            </a:r>
            <a:r>
              <a:rPr lang="it-IT" sz="1600" b="1" dirty="0" err="1">
                <a:solidFill>
                  <a:srgbClr val="FF0000"/>
                </a:solidFill>
              </a:rPr>
              <a:t>polarisation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608800" y="5986709"/>
            <a:ext cx="3248640" cy="5947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i="1"/>
              <a:t>no evidence for relevant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i="1"/>
              <a:t>nuclear effects </a:t>
            </a:r>
            <a:r>
              <a:rPr lang="en-US" sz="1600" i="1"/>
              <a:t>(160 GeV)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17441" y="6284100"/>
            <a:ext cx="1727999" cy="573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29200" y="990600"/>
            <a:ext cx="4097865" cy="3178931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3" name="Picture 15" descr="zpri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1419989"/>
            <a:ext cx="367665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Arrow 24"/>
          <p:cNvSpPr>
            <a:spLocks noChangeArrowheads="1"/>
          </p:cNvSpPr>
          <p:nvPr/>
        </p:nvSpPr>
        <p:spPr bwMode="auto">
          <a:xfrm rot="5400000">
            <a:off x="6326982" y="2498695"/>
            <a:ext cx="633412" cy="733425"/>
          </a:xfrm>
          <a:prstGeom prst="rightArrow">
            <a:avLst>
              <a:gd name="adj1" fmla="val 50000"/>
              <a:gd name="adj2" fmla="val 49907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 rot="-5400000">
            <a:off x="6983413" y="2496314"/>
            <a:ext cx="631825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 rot="5400000">
            <a:off x="8080375" y="2496314"/>
            <a:ext cx="631825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 rot="-5400000">
            <a:off x="7516813" y="2496314"/>
            <a:ext cx="631825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38923" grpId="0" animBg="1"/>
      <p:bldP spid="21" grpId="0" animBg="1"/>
      <p:bldP spid="805924" grpId="0"/>
      <p:bldP spid="24" grpId="0" animBg="1"/>
      <p:bldP spid="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3"/>
          <p:cNvSpPr>
            <a:spLocks noGrp="1"/>
          </p:cNvSpPr>
          <p:nvPr>
            <p:ph type="title"/>
          </p:nvPr>
        </p:nvSpPr>
        <p:spPr>
          <a:xfrm>
            <a:off x="1359949" y="0"/>
            <a:ext cx="7696200" cy="114141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</a:rPr>
              <a:t>COMPASS data taking</a:t>
            </a:r>
          </a:p>
        </p:txBody>
      </p:sp>
      <p:graphicFrame>
        <p:nvGraphicFramePr>
          <p:cNvPr id="46288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441643"/>
              </p:ext>
            </p:extLst>
          </p:nvPr>
        </p:nvGraphicFramePr>
        <p:xfrm>
          <a:off x="1231681" y="990600"/>
          <a:ext cx="7442638" cy="5034032"/>
        </p:xfrm>
        <a:graphic>
          <a:graphicData uri="http://schemas.openxmlformats.org/drawingml/2006/table">
            <a:tbl>
              <a:tblPr/>
              <a:tblGrid>
                <a:gridCol w="1589690"/>
                <a:gridCol w="2095500"/>
                <a:gridCol w="922803"/>
                <a:gridCol w="2834645"/>
              </a:tblGrid>
              <a:tr h="8185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muon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deuteron (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LiD)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polarised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T target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5509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  target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572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proton (NH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)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polarised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target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 /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T target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57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hadron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LH 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5729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muon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proton (NH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)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polarised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T target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57295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  target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3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Hadron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Ni 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57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muon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LH2 target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Pilot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 DVCS &amp;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unpol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. SIDIS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232354" y="6007100"/>
            <a:ext cx="7432675" cy="577850"/>
          </a:xfrm>
          <a:prstGeom prst="rect">
            <a:avLst/>
          </a:prstGeom>
          <a:solidFill>
            <a:srgbClr val="F8F8F8">
              <a:alpha val="7882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marL="228600" indent="-228600" defTabSz="828675" eaLnBrk="0" hangingPunct="0">
              <a:lnSpc>
                <a:spcPct val="90000"/>
              </a:lnSpc>
              <a:spcBef>
                <a:spcPct val="2000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</a:pPr>
            <a:r>
              <a:rPr lang="en-US" sz="1600" b="1" dirty="0">
                <a:solidFill>
                  <a:srgbClr val="FF0000"/>
                </a:solidFill>
              </a:rPr>
              <a:t>          </a:t>
            </a:r>
            <a:r>
              <a:rPr lang="en-US" sz="1600" b="1" dirty="0" err="1">
                <a:solidFill>
                  <a:srgbClr val="FF0000"/>
                </a:solidFill>
              </a:rPr>
              <a:t>muon</a:t>
            </a:r>
            <a:r>
              <a:rPr lang="en-US" sz="1600" b="1" dirty="0">
                <a:solidFill>
                  <a:srgbClr val="FF0000"/>
                </a:solidFill>
              </a:rPr>
              <a:t> beam:	160 </a:t>
            </a:r>
            <a:r>
              <a:rPr lang="en-US" sz="1600" b="1" dirty="0" err="1">
                <a:solidFill>
                  <a:srgbClr val="FF0000"/>
                </a:solidFill>
              </a:rPr>
              <a:t>GeV</a:t>
            </a:r>
            <a:r>
              <a:rPr lang="en-US" sz="1600" b="1" dirty="0">
                <a:solidFill>
                  <a:srgbClr val="FF0000"/>
                </a:solidFill>
              </a:rPr>
              <a:t>/c  </a:t>
            </a:r>
            <a:r>
              <a:rPr lang="en-GB" sz="1600" dirty="0">
                <a:solidFill>
                  <a:srgbClr val="FF0000"/>
                </a:solidFill>
              </a:rPr>
              <a:t>longitudinal polarisation   -80%</a:t>
            </a:r>
          </a:p>
          <a:p>
            <a:pPr marL="228600" indent="-228600" defTabSz="828675" eaLnBrk="0" hangingPunct="0">
              <a:lnSpc>
                <a:spcPct val="90000"/>
              </a:lnSpc>
              <a:spcBef>
                <a:spcPct val="2000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			                  	        intensity    2</a:t>
            </a:r>
            <a:r>
              <a:rPr lang="en-US" sz="1600" dirty="0">
                <a:solidFill>
                  <a:srgbClr val="FF0000"/>
                </a:solidFill>
                <a:cs typeface="Arial" pitchFamily="34" charset="0"/>
              </a:rPr>
              <a:t>·</a:t>
            </a:r>
            <a:r>
              <a:rPr lang="en-GB" sz="1600" dirty="0">
                <a:solidFill>
                  <a:srgbClr val="FF0000"/>
                </a:solidFill>
              </a:rPr>
              <a:t>10</a:t>
            </a:r>
            <a:r>
              <a:rPr lang="en-GB" sz="1600" baseline="30000" dirty="0">
                <a:solidFill>
                  <a:srgbClr val="FF0000"/>
                </a:solidFill>
              </a:rPr>
              <a:t>8</a:t>
            </a:r>
            <a:r>
              <a:rPr lang="en-GB" sz="1600" dirty="0">
                <a:solidFill>
                  <a:srgbClr val="FF0000"/>
                </a:solidFill>
              </a:rPr>
              <a:t> µ</a:t>
            </a:r>
            <a:r>
              <a:rPr lang="en-GB" sz="1600" baseline="30000" dirty="0">
                <a:solidFill>
                  <a:srgbClr val="FF0000"/>
                </a:solidFill>
              </a:rPr>
              <a:t>+</a:t>
            </a:r>
            <a:r>
              <a:rPr lang="en-GB" sz="1600" dirty="0">
                <a:solidFill>
                  <a:srgbClr val="FF0000"/>
                </a:solidFill>
              </a:rPr>
              <a:t>/spill (4.8s/16.2s)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"/>
            <a:ext cx="7696200" cy="990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Results: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625595"/>
              </p:ext>
            </p:extLst>
          </p:nvPr>
        </p:nvGraphicFramePr>
        <p:xfrm>
          <a:off x="5130800" y="3860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8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800" y="3860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8647818"/>
                  </p:ext>
                </p:extLst>
              </p:nvPr>
            </p:nvGraphicFramePr>
            <p:xfrm>
              <a:off x="533400" y="838200"/>
              <a:ext cx="8153400" cy="583158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26845"/>
                    <a:gridCol w="3481027"/>
                    <a:gridCol w="3245528"/>
                  </a:tblGrid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Year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2005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First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data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2006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Full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statistics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2009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Full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statistics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2010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2007</a:t>
                          </a:r>
                          <a:r>
                            <a:rPr lang="en-US" baseline="0" dirty="0" smtClean="0"/>
                            <a:t> NH</a:t>
                          </a:r>
                          <a:r>
                            <a:rPr lang="en-US" baseline="-25000" dirty="0" smtClean="0"/>
                            <a:t>3</a:t>
                          </a:r>
                          <a:r>
                            <a:rPr lang="en-US" baseline="0" dirty="0" smtClean="0"/>
                            <a:t> data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aseline="30000" dirty="0" smtClean="0"/>
                                  <m:t>6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LiD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0" dirty="0" smtClean="0"/>
                                  <m:t>and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NH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statistics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NH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statistics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Exclusive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baseline="0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production</m:t>
                              </m:r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−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/>
                                <m:t>Full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aseline="30000" dirty="0" smtClean="0"/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lang="en-US" baseline="0" dirty="0" smtClean="0"/>
                                <m:t>LiD</m:t>
                              </m:r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aseline="0" dirty="0" smtClean="0"/>
                                <m:t>NH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 smtClean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baseline="0" dirty="0" smtClean="0"/>
                                <m:t>statistics</m:t>
                              </m:r>
                            </m:oMath>
                          </a14:m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2013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𝑑𝑛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h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GB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GB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𝑑𝑁</m:t>
                                            </m:r>
                                          </m:e>
                                          <m:sup>
                                            <m:r>
                                              <a:rPr lang="en-GB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𝜇</m:t>
                                            </m:r>
                                          </m:sup>
                                        </m:s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𝑑𝑧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Unpolarized</a:t>
                          </a:r>
                          <a:r>
                            <a:rPr lang="en-US" baseline="0" dirty="0" smtClean="0"/>
                            <a:t> multiplicities on d</a:t>
                          </a:r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2014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sz="1800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endParaRPr lang="en-GB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𝐿𝑇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US" sz="1800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…</a:t>
                          </a:r>
                          <a:endParaRPr lang="en-GB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dirty="0" smtClean="0"/>
                            <a:t>Unpol. azimuthal </a:t>
                          </a:r>
                          <a:r>
                            <a:rPr lang="en-US" baseline="0" dirty="0" err="1" smtClean="0"/>
                            <a:t>asymm.s</a:t>
                          </a:r>
                          <a:endParaRPr lang="en-US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Excl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baseline="0" dirty="0" smtClean="0">
                                  <a:latin typeface="Cambria Math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i="1" baseline="0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baseline="0" dirty="0" smtClean="0"/>
                                <m:t>production</m:t>
                              </m:r>
                            </m:oMath>
                          </a14:m>
                          <a:r>
                            <a:rPr lang="en-US" baseline="0" dirty="0" smtClean="0"/>
                            <a:t> on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baseline="0" dirty="0" smtClean="0"/>
                                <m:t>NH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 smtClean="0"/>
                                <m:t>3</m:t>
                              </m:r>
                            </m:oMath>
                          </a14:m>
                          <a:endParaRPr lang="en-US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aseline="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dirty="0" smtClean="0">
                              <a:solidFill>
                                <a:srgbClr val="C00000"/>
                              </a:solidFill>
                            </a:rPr>
                            <a:t>preliminary</a:t>
                          </a: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8647818"/>
                  </p:ext>
                </p:extLst>
              </p:nvPr>
            </p:nvGraphicFramePr>
            <p:xfrm>
              <a:off x="533400" y="838200"/>
              <a:ext cx="8153400" cy="583158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26845"/>
                    <a:gridCol w="3481027"/>
                    <a:gridCol w="3245528"/>
                  </a:tblGrid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Year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2005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102597" r="-93170" b="-1061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First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data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2006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200000" r="-93170" b="-9474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Full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statistics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5388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2009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265909" r="-93170" b="-7397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Full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statistics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2010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412821" r="-93170" b="-7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2007</a:t>
                          </a:r>
                          <a:r>
                            <a:rPr lang="en-US" baseline="0" dirty="0" smtClean="0"/>
                            <a:t> NH</a:t>
                          </a:r>
                          <a:r>
                            <a:rPr lang="en-US" baseline="-25000" dirty="0" smtClean="0"/>
                            <a:t>3</a:t>
                          </a:r>
                          <a:r>
                            <a:rPr lang="en-US" baseline="0" dirty="0" smtClean="0"/>
                            <a:t> data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519481" r="-93170" b="-644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519481" b="-644156"/>
                          </a:stretch>
                        </a:blipFill>
                      </a:tcPr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611538" r="-93170" b="-535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611538" b="-535897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528571" r="-93170" b="-29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528571" b="-298095"/>
                          </a:stretch>
                        </a:blipFill>
                      </a:tcPr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2013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857143" r="-93170" b="-306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Unpolarized</a:t>
                          </a:r>
                          <a:r>
                            <a:rPr lang="en-US" baseline="0" dirty="0" smtClean="0"/>
                            <a:t> multiplicities on d</a:t>
                          </a:r>
                        </a:p>
                      </a:txBody>
                      <a:tcPr anchor="ctr"/>
                    </a:tc>
                  </a:tr>
                  <a:tr h="1341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2014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335000" r="-93170" b="-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335000" b="-727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0380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Few facts: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618413" cy="4529138"/>
          </a:xfrm>
        </p:spPr>
        <p:txBody>
          <a:bodyPr/>
          <a:lstStyle/>
          <a:p>
            <a:r>
              <a:rPr lang="en-US" dirty="0" smtClean="0"/>
              <a:t>The measurement of </a:t>
            </a:r>
            <a:r>
              <a:rPr lang="en-US" dirty="0" err="1" smtClean="0"/>
              <a:t>transversity</a:t>
            </a:r>
            <a:r>
              <a:rPr lang="en-US" dirty="0" smtClean="0"/>
              <a:t> was in the COMPASS 1996 proposal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measurement of the </a:t>
            </a:r>
            <a:r>
              <a:rPr lang="en-US" dirty="0" err="1" smtClean="0"/>
              <a:t>Sivers</a:t>
            </a:r>
            <a:r>
              <a:rPr lang="en-US" dirty="0" smtClean="0"/>
              <a:t> PDF was added in the program soon after … the other TMD with the developments over the years</a:t>
            </a:r>
          </a:p>
          <a:p>
            <a:endParaRPr lang="en-US" dirty="0"/>
          </a:p>
          <a:p>
            <a:r>
              <a:rPr lang="en-US" dirty="0" smtClean="0"/>
              <a:t>This field has grown considerably</a:t>
            </a:r>
          </a:p>
          <a:p>
            <a:endParaRPr lang="en-GB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9" y="2362200"/>
            <a:ext cx="6553200" cy="87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4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219200" y="152400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Collins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Asymmetry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p</a:t>
            </a:r>
            <a:r>
              <a:rPr kumimoji="0" lang="fr-FR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p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K id.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066648" y="2645252"/>
            <a:ext cx="747575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081255" y="1364881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39" name="TextBox 3"/>
          <p:cNvSpPr txBox="1"/>
          <p:nvPr/>
        </p:nvSpPr>
        <p:spPr>
          <a:xfrm>
            <a:off x="6287303" y="2840560"/>
            <a:ext cx="1403426" cy="391533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000" b="1" i="1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preliminary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5478791" y="1395131"/>
            <a:ext cx="3034893" cy="300505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dirty="0">
                <a:solidFill>
                  <a:srgbClr val="FF6600"/>
                </a:solidFill>
              </a:rPr>
              <a:t>combined 2007 – 2010 </a:t>
            </a:r>
            <a:r>
              <a:rPr lang="en-US" sz="1600" dirty="0" smtClean="0">
                <a:solidFill>
                  <a:srgbClr val="FF6600"/>
                </a:solidFill>
              </a:rPr>
              <a:t>results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643" y="5950803"/>
            <a:ext cx="7645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3333FF"/>
                </a:solidFill>
              </a:rPr>
              <a:t>    Agreement HERMES/COMPASS  </a:t>
            </a:r>
            <a:r>
              <a:rPr lang="en-US" sz="1600" b="1" kern="0" dirty="0" smtClean="0">
                <a:solidFill>
                  <a:srgbClr val="FF6600"/>
                </a:solidFill>
                <a:sym typeface="Wingdings" pitchFamily="2" charset="2"/>
              </a:rPr>
              <a:t> </a:t>
            </a:r>
            <a:r>
              <a:rPr lang="en-US" sz="1600" b="1" kern="0" dirty="0" smtClean="0">
                <a:solidFill>
                  <a:srgbClr val="FF6600"/>
                </a:solidFill>
              </a:rPr>
              <a:t>no Q</a:t>
            </a:r>
            <a:r>
              <a:rPr lang="en-US" sz="1600" b="1" kern="0" baseline="30000" dirty="0" smtClean="0">
                <a:solidFill>
                  <a:srgbClr val="FF6600"/>
                </a:solidFill>
              </a:rPr>
              <a:t>2 </a:t>
            </a:r>
            <a:r>
              <a:rPr lang="en-US" sz="1600" b="1" kern="0" dirty="0" smtClean="0">
                <a:solidFill>
                  <a:srgbClr val="FF6600"/>
                </a:solidFill>
              </a:rPr>
              <a:t>dependence seen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kern="0" dirty="0">
                <a:solidFill>
                  <a:srgbClr val="FF6600"/>
                </a:solidFill>
              </a:rPr>
              <a:t> </a:t>
            </a:r>
            <a:r>
              <a:rPr lang="en-US" sz="1600" b="1" kern="0" dirty="0" smtClean="0">
                <a:solidFill>
                  <a:srgbClr val="FF6600"/>
                </a:solidFill>
              </a:rPr>
              <a:t>                                                                                    </a:t>
            </a:r>
            <a:r>
              <a:rPr lang="en-US" sz="1600" kern="0" dirty="0" smtClean="0">
                <a:solidFill>
                  <a:schemeClr val="bg2"/>
                </a:solidFill>
              </a:rPr>
              <a:t>(factor of ~3 inQ</a:t>
            </a:r>
            <a:r>
              <a:rPr lang="en-US" sz="1600" kern="0" baseline="30000" dirty="0" smtClean="0">
                <a:solidFill>
                  <a:schemeClr val="bg2"/>
                </a:solidFill>
              </a:rPr>
              <a:t>2</a:t>
            </a:r>
            <a:r>
              <a:rPr lang="en-US" sz="1600" kern="0" dirty="0" smtClean="0">
                <a:solidFill>
                  <a:schemeClr val="bg2"/>
                </a:solidFill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3333FF"/>
                </a:solidFill>
              </a:rPr>
              <a:t>Now also produced in bins of z and y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687" y="750879"/>
            <a:ext cx="749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Correlation between outgoing hadron &amp; </a:t>
            </a:r>
            <a:r>
              <a:rPr lang="en-US" sz="1800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quark transverse spin </a:t>
            </a:r>
            <a:endParaRPr lang="fr-FR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56573" y="765034"/>
                <a:ext cx="1232453" cy="359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kern="0" dirty="0" smtClean="0">
                    <a:solidFill>
                      <a:srgbClr val="3333FF"/>
                    </a:solidFill>
                    <a:cs typeface="Arial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𝒉</m:t>
                        </m:r>
                      </m:e>
                      <m:sub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  <m:sup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𝒖</m:t>
                        </m:r>
                      </m:sup>
                    </m:sSubSup>
                    <m:r>
                      <a:rPr lang="en-US" sz="1600" b="1" i="1" kern="0" dirty="0" smtClean="0">
                        <a:solidFill>
                          <a:srgbClr val="3333FF"/>
                        </a:solidFill>
                        <a:latin typeface="Cambria Math"/>
                      </a:rPr>
                      <m:t>  &amp;  </m:t>
                    </m:r>
                    <m:sSubSup>
                      <m:sSubSupPr>
                        <m:ctrlP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𝒉</m:t>
                        </m:r>
                      </m:e>
                      <m:sub>
                        <m: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  <m:sup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𝒅</m:t>
                        </m:r>
                      </m:sup>
                    </m:sSubSup>
                  </m:oMath>
                </a14:m>
                <a:endParaRPr lang="fr-FR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573" y="765034"/>
                <a:ext cx="1232453" cy="359394"/>
              </a:xfrm>
              <a:prstGeom prst="rect">
                <a:avLst/>
              </a:prstGeom>
              <a:blipFill rotWithShape="1">
                <a:blip r:embed="rId4"/>
                <a:stretch>
                  <a:fillRect l="-2970" b="-20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 b="4499"/>
          <a:stretch/>
        </p:blipFill>
        <p:spPr bwMode="auto">
          <a:xfrm>
            <a:off x="1219201" y="1119168"/>
            <a:ext cx="7391400" cy="486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" y="1764600"/>
            <a:ext cx="1158153" cy="106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1" y="3656272"/>
            <a:ext cx="1038165" cy="114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8268" y="457200"/>
            <a:ext cx="8128000" cy="471488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Transversity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err="1" smtClean="0">
                <a:solidFill>
                  <a:srgbClr val="FF0000"/>
                </a:solidFill>
              </a:rPr>
              <a:t>from</a:t>
            </a:r>
            <a:r>
              <a:rPr lang="fr-FR" dirty="0" smtClean="0">
                <a:solidFill>
                  <a:srgbClr val="FF0000"/>
                </a:solidFill>
              </a:rPr>
              <a:t> Collins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9791" y="1312589"/>
            <a:ext cx="829660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Combined analyses of </a:t>
            </a:r>
            <a:r>
              <a:rPr lang="fr-FR" sz="1800" b="1" dirty="0" smtClean="0">
                <a:solidFill>
                  <a:srgbClr val="FF6600"/>
                </a:solidFill>
              </a:rPr>
              <a:t>HERMES, COMPASS </a:t>
            </a:r>
            <a:r>
              <a:rPr lang="fr-FR" sz="1800" dirty="0" smtClean="0">
                <a:solidFill>
                  <a:schemeClr val="tx1"/>
                </a:solidFill>
              </a:rPr>
              <a:t>and </a:t>
            </a:r>
            <a:r>
              <a:rPr lang="fr-FR" sz="1800" b="1" dirty="0" smtClean="0">
                <a:solidFill>
                  <a:srgbClr val="FF6600"/>
                </a:solidFill>
              </a:rPr>
              <a:t>BELLE fragm.fct. </a:t>
            </a:r>
            <a:r>
              <a:rPr lang="fr-FR" sz="1800" dirty="0" smtClean="0">
                <a:solidFill>
                  <a:schemeClr val="tx1"/>
                </a:solidFill>
              </a:rPr>
              <a:t>data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31971" y="5909846"/>
            <a:ext cx="3511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 smtClean="0">
                <a:solidFill>
                  <a:srgbClr val="008000"/>
                </a:solidFill>
              </a:rPr>
              <a:t>Anselmino</a:t>
            </a:r>
            <a:r>
              <a:rPr lang="fr-FR" sz="1600" b="1" i="1" dirty="0" smtClean="0">
                <a:solidFill>
                  <a:srgbClr val="008000"/>
                </a:solidFill>
              </a:rPr>
              <a:t> et al. </a:t>
            </a:r>
            <a:r>
              <a:rPr lang="fr-FR" sz="1600" b="1" i="1" dirty="0" err="1" smtClean="0">
                <a:solidFill>
                  <a:srgbClr val="008000"/>
                </a:solidFill>
              </a:rPr>
              <a:t>arXiv</a:t>
            </a:r>
            <a:r>
              <a:rPr lang="fr-FR" sz="1600" b="1" i="1" dirty="0" smtClean="0">
                <a:solidFill>
                  <a:srgbClr val="008000"/>
                </a:solidFill>
              </a:rPr>
              <a:t>: 1303.3822</a:t>
            </a:r>
            <a:endParaRPr lang="fr-FR" sz="1600" b="1" i="1" dirty="0">
              <a:solidFill>
                <a:srgbClr val="008000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58" y="1906041"/>
            <a:ext cx="4092901" cy="3992510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0"/>
            <a:ext cx="7696200" cy="1141413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2-hadron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981076"/>
            <a:ext cx="383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Another access to transversity h</a:t>
            </a:r>
            <a:r>
              <a:rPr lang="en-US" sz="1800" baseline="-25000" dirty="0" smtClean="0">
                <a:solidFill>
                  <a:schemeClr val="tx1"/>
                </a:solidFill>
              </a:rPr>
              <a:t>1</a:t>
            </a:r>
            <a:endParaRPr lang="fr-FR" sz="1800" baseline="-25000" dirty="0">
              <a:solidFill>
                <a:schemeClr val="tx1"/>
              </a:solidFill>
            </a:endParaRPr>
          </a:p>
        </p:txBody>
      </p:sp>
      <p:sp>
        <p:nvSpPr>
          <p:cNvPr id="8" name="ZoneTexte 6"/>
          <p:cNvSpPr txBox="1"/>
          <p:nvPr/>
        </p:nvSpPr>
        <p:spPr>
          <a:xfrm>
            <a:off x="1203917" y="5222198"/>
            <a:ext cx="7187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kern="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800" b="1" kern="0" baseline="-250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b="1" kern="0" baseline="300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sz="1800" b="1" kern="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&amp; h</a:t>
            </a:r>
            <a:r>
              <a:rPr lang="en-US" sz="1800" b="1" kern="0" baseline="-25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b="1" kern="0" baseline="30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extraction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kern="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Also </a:t>
            </a:r>
            <a:r>
              <a:rPr lang="en-US" sz="18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measured for the first time for K</a:t>
            </a:r>
            <a:r>
              <a:rPr lang="en-US" sz="1800" b="1" kern="0" baseline="30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8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1" kern="0" baseline="30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8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1800" b="1" kern="0" dirty="0" err="1">
                <a:solidFill>
                  <a:srgbClr val="FF66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1800" b="1" kern="0" baseline="30000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800" b="1" kern="0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1" kern="0" baseline="30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8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800" b="1" kern="0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1" kern="0" baseline="30000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800" b="1" kern="0" dirty="0" err="1">
                <a:solidFill>
                  <a:srgbClr val="FF66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1800" b="1" kern="0" baseline="30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8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pairs</a:t>
            </a:r>
            <a:endParaRPr lang="fr-FR" sz="1800" b="1" kern="0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3901" y="1650460"/>
            <a:ext cx="7667625" cy="2531014"/>
            <a:chOff x="723901" y="1650460"/>
            <a:chExt cx="7667625" cy="2531014"/>
          </a:xfrm>
        </p:grpSpPr>
        <p:pic>
          <p:nvPicPr>
            <p:cNvPr id="798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1" y="1650460"/>
              <a:ext cx="7562850" cy="1930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5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" y="3524605"/>
              <a:ext cx="7496176" cy="65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160467"/>
              </p:ext>
            </p:extLst>
          </p:nvPr>
        </p:nvGraphicFramePr>
        <p:xfrm>
          <a:off x="1014413" y="3852863"/>
          <a:ext cx="6980237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0" name="Equation" r:id="rId5" imgW="3225600" imgH="558720" progId="Equation.DSMT4">
                  <p:embed/>
                </p:oleObj>
              </mc:Choice>
              <mc:Fallback>
                <p:oleObj name="Equation" r:id="rId5" imgW="3225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3852863"/>
                        <a:ext cx="6980237" cy="10874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184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Transversity</a:t>
            </a:r>
            <a:r>
              <a:rPr lang="en-US" sz="3200" dirty="0" smtClean="0">
                <a:solidFill>
                  <a:srgbClr val="C00000"/>
                </a:solidFill>
              </a:rPr>
              <a:t> from 2h p and d results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1" y="1392819"/>
            <a:ext cx="6743700" cy="27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34250"/>
            <a:ext cx="5800725" cy="25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904048"/>
            <a:ext cx="1905000" cy="27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90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696200" cy="91281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Top→Bottom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438400" y="2209800"/>
            <a:ext cx="1143000" cy="6858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GTMDs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541193"/>
              </p:ext>
            </p:extLst>
          </p:nvPr>
        </p:nvGraphicFramePr>
        <p:xfrm>
          <a:off x="2603500" y="2514600"/>
          <a:ext cx="812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6" name="Equation" r:id="rId3" imgW="812520" imgH="304560" progId="Equation.DSMT4">
                  <p:embed/>
                </p:oleObj>
              </mc:Choice>
              <mc:Fallback>
                <p:oleObj name="Equation" r:id="rId3" imgW="8125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3500" y="2514600"/>
                        <a:ext cx="812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 bwMode="auto">
          <a:xfrm>
            <a:off x="6705600" y="2209800"/>
            <a:ext cx="1143000" cy="6858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Wigner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693248"/>
              </p:ext>
            </p:extLst>
          </p:nvPr>
        </p:nvGraphicFramePr>
        <p:xfrm>
          <a:off x="6959600" y="2514600"/>
          <a:ext cx="635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7" name="Equation" r:id="rId5" imgW="634680" imgH="304560" progId="Equation.DSMT4">
                  <p:embed/>
                </p:oleObj>
              </mc:Choice>
              <mc:Fallback>
                <p:oleObj name="Equation" r:id="rId5" imgW="6346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9600" y="2514600"/>
                        <a:ext cx="635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32288"/>
              </p:ext>
            </p:extLst>
          </p:nvPr>
        </p:nvGraphicFramePr>
        <p:xfrm>
          <a:off x="4368908" y="2159000"/>
          <a:ext cx="1955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8" name="Equation" r:id="rId7" imgW="1955520" imgH="253800" progId="Equation.DSMT4">
                  <p:embed/>
                </p:oleObj>
              </mc:Choice>
              <mc:Fallback>
                <p:oleObj name="Equation" r:id="rId7" imgW="1955520" imgH="253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908" y="2159000"/>
                        <a:ext cx="19558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914400" y="4038600"/>
            <a:ext cx="1143000" cy="685800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440261"/>
              </p:ext>
            </p:extLst>
          </p:nvPr>
        </p:nvGraphicFramePr>
        <p:xfrm>
          <a:off x="1263650" y="4343400"/>
          <a:ext cx="444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9" name="Equation" r:id="rId9" imgW="444240" imgH="304560" progId="Equation.DSMT4">
                  <p:embed/>
                </p:oleObj>
              </mc:Choice>
              <mc:Fallback>
                <p:oleObj name="Equation" r:id="rId9" imgW="4442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63650" y="4343400"/>
                        <a:ext cx="4445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4038600" y="4038600"/>
            <a:ext cx="1143000" cy="685800"/>
          </a:xfrm>
          <a:prstGeom prst="ellipse">
            <a:avLst/>
          </a:prstGeom>
          <a:solidFill>
            <a:srgbClr val="66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GPDs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822431"/>
              </p:ext>
            </p:extLst>
          </p:nvPr>
        </p:nvGraphicFramePr>
        <p:xfrm>
          <a:off x="4305300" y="4343400"/>
          <a:ext cx="609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0" name="Equation" r:id="rId11" imgW="609480" imgH="304560" progId="Equation.DSMT4">
                  <p:embed/>
                </p:oleObj>
              </mc:Choice>
              <mc:Fallback>
                <p:oleObj name="Equation" r:id="rId11" imgW="6094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05300" y="4343400"/>
                        <a:ext cx="609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2438400" y="5867400"/>
            <a:ext cx="1143000" cy="6858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P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DFs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950621"/>
              </p:ext>
            </p:extLst>
          </p:nvPr>
        </p:nvGraphicFramePr>
        <p:xfrm>
          <a:off x="2889250" y="6197600"/>
          <a:ext cx="241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1" name="Equation" r:id="rId13" imgW="241200" imgH="253800" progId="Equation.DSMT4">
                  <p:embed/>
                </p:oleObj>
              </mc:Choice>
              <mc:Fallback>
                <p:oleObj name="Equation" r:id="rId13" imgW="241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89250" y="6197600"/>
                        <a:ext cx="241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6705600" y="4038600"/>
            <a:ext cx="1143000" cy="685800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Spin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613031"/>
              </p:ext>
            </p:extLst>
          </p:nvPr>
        </p:nvGraphicFramePr>
        <p:xfrm>
          <a:off x="7061200" y="4343400"/>
          <a:ext cx="431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2" name="Equation" r:id="rId15" imgW="431640" imgH="304560" progId="Equation.DSMT4">
                  <p:embed/>
                </p:oleObj>
              </mc:Choice>
              <mc:Fallback>
                <p:oleObj name="Equation" r:id="rId15" imgW="431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61200" y="4343400"/>
                        <a:ext cx="431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 bwMode="auto">
          <a:xfrm rot="8100000">
            <a:off x="1380564" y="3398919"/>
            <a:ext cx="1397216" cy="17068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2700000">
            <a:off x="3258350" y="3398919"/>
            <a:ext cx="1397216" cy="17068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8100000">
            <a:off x="3258350" y="5227719"/>
            <a:ext cx="1397216" cy="17068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2700000">
            <a:off x="1380564" y="5227719"/>
            <a:ext cx="1397216" cy="17068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5611368" y="2467357"/>
            <a:ext cx="484632" cy="170686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6754367" y="3383281"/>
            <a:ext cx="987552" cy="17068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607134"/>
              </p:ext>
            </p:extLst>
          </p:nvPr>
        </p:nvGraphicFramePr>
        <p:xfrm>
          <a:off x="1563688" y="3146425"/>
          <a:ext cx="442912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3" name="Equation" r:id="rId17" imgW="368280" imgH="215640" progId="Equation.DSMT4">
                  <p:embed/>
                </p:oleObj>
              </mc:Choice>
              <mc:Fallback>
                <p:oleObj name="Equation" r:id="rId17" imgW="368280" imgH="2156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3688" y="3146425"/>
                        <a:ext cx="442912" cy="25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398762"/>
              </p:ext>
            </p:extLst>
          </p:nvPr>
        </p:nvGraphicFramePr>
        <p:xfrm>
          <a:off x="3405188" y="5051425"/>
          <a:ext cx="442912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4" name="Equation" r:id="rId19" imgW="368280" imgH="215640" progId="Equation.DSMT4">
                  <p:embed/>
                </p:oleObj>
              </mc:Choice>
              <mc:Fallback>
                <p:oleObj name="Equation" r:id="rId19" imgW="368280" imgH="21564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5051425"/>
                        <a:ext cx="442912" cy="25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818282"/>
              </p:ext>
            </p:extLst>
          </p:nvPr>
        </p:nvGraphicFramePr>
        <p:xfrm>
          <a:off x="4144962" y="3186113"/>
          <a:ext cx="42703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5" name="Equation" r:id="rId21" imgW="355320" imgH="279360" progId="Equation.DSMT4">
                  <p:embed/>
                </p:oleObj>
              </mc:Choice>
              <mc:Fallback>
                <p:oleObj name="Equation" r:id="rId21" imgW="355320" imgH="27936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962" y="3186113"/>
                        <a:ext cx="42703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ight Arrow 32"/>
          <p:cNvSpPr/>
          <p:nvPr/>
        </p:nvSpPr>
        <p:spPr bwMode="auto">
          <a:xfrm>
            <a:off x="5611368" y="4325114"/>
            <a:ext cx="484632" cy="170686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8538" y="860363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GTMDs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98251" y="1262390"/>
                <a:ext cx="2413481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GB" sz="14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: average fraction of quark </a:t>
                </a:r>
              </a:p>
              <a:p>
                <a:r>
                  <a:rPr lang="en-GB" sz="14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longitudinal momentum</a:t>
                </a:r>
                <a:endParaRPr lang="en-GB" sz="1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1" y="1262390"/>
                <a:ext cx="2413481" cy="523220"/>
              </a:xfrm>
              <a:prstGeom prst="rect">
                <a:avLst/>
              </a:prstGeom>
              <a:blipFill rotWithShape="1">
                <a:blip r:embed="rId23"/>
                <a:stretch>
                  <a:fillRect l="-503" b="-9091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98250" y="1938010"/>
                <a:ext cx="2511650" cy="555088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: average quark transverse</a:t>
                </a:r>
              </a:p>
              <a:p>
                <a:r>
                  <a:rPr lang="en-GB" sz="14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momentum</a:t>
                </a:r>
                <a:endParaRPr lang="en-GB" sz="1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0" y="1938010"/>
                <a:ext cx="2511650" cy="555088"/>
              </a:xfrm>
              <a:prstGeom prst="rect">
                <a:avLst/>
              </a:prstGeom>
              <a:blipFill rotWithShape="1">
                <a:blip r:embed="rId24"/>
                <a:stretch>
                  <a:fillRect l="-483" b="-9677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624943" y="860363"/>
                <a:ext cx="3767955" cy="307777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𝜉</m:t>
                    </m:r>
                  </m:oMath>
                </a14:m>
                <a:r>
                  <a:rPr lang="en-GB" sz="14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: fraction of longitudinal momentum transfer</a:t>
                </a:r>
                <a:endParaRPr lang="en-GB" sz="1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943" y="860363"/>
                <a:ext cx="3767955" cy="307777"/>
              </a:xfrm>
              <a:prstGeom prst="rect">
                <a:avLst/>
              </a:prstGeom>
              <a:blipFill rotWithShape="1">
                <a:blip r:embed="rId25"/>
                <a:stretch>
                  <a:fillRect b="-15094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695167" y="1356326"/>
                <a:ext cx="3940073" cy="335348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4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4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Δ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r>
                      <m:rPr>
                        <m:nor/>
                      </m:rPr>
                      <a:rPr lang="en-GB" sz="1400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m:t>:</m:t>
                    </m:r>
                  </m:oMath>
                </a14:m>
                <a:r>
                  <a:rPr lang="en-GB" sz="14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: average transverse momentum transfer</a:t>
                </a:r>
                <a:endParaRPr lang="en-GB" sz="1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167" y="1356326"/>
                <a:ext cx="3940073" cy="335348"/>
              </a:xfrm>
              <a:prstGeom prst="rect">
                <a:avLst/>
              </a:prstGeom>
              <a:blipFill rotWithShape="1">
                <a:blip r:embed="rId26"/>
                <a:stretch>
                  <a:fillRect b="-13793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631183"/>
              </p:ext>
            </p:extLst>
          </p:nvPr>
        </p:nvGraphicFramePr>
        <p:xfrm>
          <a:off x="1450421" y="5257800"/>
          <a:ext cx="427037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6" name="Equation" r:id="rId27" imgW="355320" imgH="279360" progId="Equation.DSMT4">
                  <p:embed/>
                </p:oleObj>
              </mc:Choice>
              <mc:Fallback>
                <p:oleObj name="Equation" r:id="rId27" imgW="355320" imgH="27936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421" y="5257800"/>
                        <a:ext cx="427037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879823"/>
              </p:ext>
            </p:extLst>
          </p:nvPr>
        </p:nvGraphicFramePr>
        <p:xfrm>
          <a:off x="7333487" y="3301143"/>
          <a:ext cx="427037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7" name="Equation" r:id="rId29" imgW="355320" imgH="279360" progId="Equation.DSMT4">
                  <p:embed/>
                </p:oleObj>
              </mc:Choice>
              <mc:Fallback>
                <p:oleObj name="Equation" r:id="rId29" imgW="355320" imgH="27936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3487" y="3301143"/>
                        <a:ext cx="427037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56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8756" y="304800"/>
            <a:ext cx="8363857" cy="471488"/>
          </a:xfrm>
        </p:spPr>
        <p:txBody>
          <a:bodyPr/>
          <a:lstStyle/>
          <a:p>
            <a:r>
              <a:rPr lang="fr-FR" sz="4400" dirty="0" err="1" smtClean="0">
                <a:solidFill>
                  <a:srgbClr val="FF0000"/>
                </a:solidFill>
              </a:rPr>
              <a:t>Sivers</a:t>
            </a:r>
            <a:r>
              <a:rPr lang="fr-FR" sz="4400" dirty="0" smtClean="0">
                <a:solidFill>
                  <a:srgbClr val="FF0000"/>
                </a:solidFill>
              </a:rPr>
              <a:t> </a:t>
            </a:r>
            <a:r>
              <a:rPr lang="fr-FR" sz="4400" dirty="0" err="1" smtClean="0">
                <a:solidFill>
                  <a:srgbClr val="FF0000"/>
                </a:solidFill>
              </a:rPr>
              <a:t>Asymmetry</a:t>
            </a:r>
            <a:endParaRPr lang="fr-FR" sz="4400" dirty="0">
              <a:solidFill>
                <a:srgbClr val="FF0000"/>
              </a:solidFill>
            </a:endParaRPr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10986"/>
              </p:ext>
            </p:extLst>
          </p:nvPr>
        </p:nvGraphicFramePr>
        <p:xfrm>
          <a:off x="2971800" y="1543050"/>
          <a:ext cx="260826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82" name="Equation" r:id="rId3" imgW="1320480" imgH="507960" progId="Equation.DSMT4">
                  <p:embed/>
                </p:oleObj>
              </mc:Choice>
              <mc:Fallback>
                <p:oleObj name="Equation" r:id="rId3" imgW="13204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543050"/>
                        <a:ext cx="2608263" cy="1177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0" y="155849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0" y="11430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Sivers</a:t>
                          </a:r>
                          <a:r>
                            <a:rPr lang="en-US" baseline="0" dirty="0" smtClean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J.</a:t>
                          </a:r>
                          <a:r>
                            <a:rPr lang="en-US" baseline="0" dirty="0" smtClean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for T</a:t>
                          </a:r>
                          <a:r>
                            <a:rPr lang="en-GB" baseline="0" dirty="0" smtClean="0"/>
                            <a:t> invariance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S. Brodsky, Hwang and Schmidt </a:t>
                          </a:r>
                          <a:r>
                            <a:rPr lang="en-US" baseline="0" dirty="0" smtClean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 may</a:t>
                          </a:r>
                          <a:r>
                            <a:rPr lang="en-GB" baseline="0" dirty="0" smtClean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dirty="0" smtClean="0"/>
                            <a:t> due</a:t>
                          </a:r>
                          <a:r>
                            <a:rPr lang="en-GB" baseline="0" dirty="0" smtClean="0"/>
                            <a:t> to FSI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J. Collins shows</a:t>
                          </a:r>
                          <a:r>
                            <a:rPr lang="en-US" baseline="0" dirty="0" smtClean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baseline="0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 baseline="0" dirty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 baseline="0" dirty="0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i="1" baseline="0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 baseline="0" dirty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 baseline="0" dirty="0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HERMES </a:t>
                          </a:r>
                          <a:r>
                            <a:rPr lang="en-US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COMPASS </a:t>
                          </a:r>
                          <a:r>
                            <a:rPr lang="en-US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08197" r="-941" b="-74262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211667" r="-941" b="-655000"/>
                          </a:stretch>
                        </a:blipFill>
                      </a:tcPr>
                    </a:tc>
                  </a:tr>
                  <a:tr h="674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68468" r="-941" b="-2540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488525" r="-941" b="-362295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520290" r="-941" b="-220290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29412" r="-941" b="-123529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8841" r="-941" b="-217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9220200" cy="1141413"/>
          </a:xfrm>
        </p:spPr>
        <p:txBody>
          <a:bodyPr/>
          <a:lstStyle/>
          <a:p>
            <a:r>
              <a:rPr lang="en-US" sz="4400" b="1" dirty="0" err="1">
                <a:solidFill>
                  <a:srgbClr val="FF0000"/>
                </a:solidFill>
              </a:rPr>
              <a:t>Sivers</a:t>
            </a:r>
            <a:r>
              <a:rPr lang="en-US" sz="4400" b="1" dirty="0">
                <a:solidFill>
                  <a:srgbClr val="FF0000"/>
                </a:solidFill>
              </a:rPr>
              <a:t> asymmetry on </a:t>
            </a:r>
            <a:r>
              <a:rPr lang="en-US" sz="4400" b="1" dirty="0" smtClean="0">
                <a:solidFill>
                  <a:srgbClr val="FF0000"/>
                </a:solidFill>
              </a:rPr>
              <a:t>p, 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3200" b="1" kern="1200" dirty="0" smtClean="0">
                <a:solidFill>
                  <a:srgbClr val="FF0000"/>
                </a:solidFill>
                <a:latin typeface="Arial" charset="0"/>
              </a:rPr>
              <a:t>x </a:t>
            </a:r>
            <a:r>
              <a:rPr lang="en-US" sz="3200" b="1" kern="1200" dirty="0">
                <a:solidFill>
                  <a:srgbClr val="FF0000"/>
                </a:solidFill>
                <a:latin typeface="Arial" charset="0"/>
              </a:rPr>
              <a:t>&gt; 0.032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2363"/>
          <a:stretch/>
        </p:blipFill>
        <p:spPr bwMode="auto">
          <a:xfrm>
            <a:off x="528393" y="1725416"/>
            <a:ext cx="6981120" cy="464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54430" y="1300067"/>
            <a:ext cx="4950719" cy="553017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b="1" dirty="0">
                <a:solidFill>
                  <a:srgbClr val="FF0000"/>
                </a:solidFill>
              </a:rPr>
              <a:t> (and </a:t>
            </a:r>
            <a:r>
              <a:rPr lang="en-US" b="1" dirty="0" err="1">
                <a:solidFill>
                  <a:srgbClr val="FF0000"/>
                </a:solidFill>
              </a:rPr>
              <a:t>kaons</a:t>
            </a:r>
            <a:r>
              <a:rPr lang="en-US" b="1" dirty="0">
                <a:solidFill>
                  <a:srgbClr val="FF0000"/>
                </a:solidFill>
              </a:rPr>
              <a:t>), 2010 data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267200" y="1419811"/>
            <a:ext cx="4328040" cy="8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006600"/>
                </a:solidFill>
              </a:rPr>
              <a:t>   comparison with HERMES results</a:t>
            </a:r>
            <a:endParaRPr lang="el-GR" b="1" i="1" baseline="-25000" dirty="0">
              <a:solidFill>
                <a:srgbClr val="006600"/>
              </a:solidFill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92" y="2437091"/>
            <a:ext cx="1215210" cy="111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80" y="4324443"/>
            <a:ext cx="1089311" cy="120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56717" y="3361685"/>
            <a:ext cx="4767295" cy="5761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as for h+, smaller values measured by COMPASS;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same indication for K+</a:t>
            </a:r>
          </a:p>
        </p:txBody>
      </p:sp>
    </p:spTree>
    <p:extLst>
      <p:ext uri="{BB962C8B-B14F-4D97-AF65-F5344CB8AC3E}">
        <p14:creationId xmlns:p14="http://schemas.microsoft.com/office/powerpoint/2010/main" val="39305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76190"/>
            <a:ext cx="7464960" cy="553018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500" b="1" dirty="0" err="1">
                <a:solidFill>
                  <a:srgbClr val="FF0000"/>
                </a:solidFill>
              </a:rPr>
              <a:t>Sivers</a:t>
            </a:r>
            <a:r>
              <a:rPr lang="en-US" sz="2500" b="1" dirty="0">
                <a:solidFill>
                  <a:srgbClr val="FF0000"/>
                </a:solidFill>
              </a:rPr>
              <a:t> asymmetry on deuteron</a:t>
            </a:r>
            <a:endParaRPr lang="it-IT" sz="2500" b="1" dirty="0">
              <a:solidFill>
                <a:srgbClr val="FF00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371601" y="729207"/>
            <a:ext cx="3801599" cy="3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00CC"/>
                </a:solidFill>
              </a:rPr>
              <a:t>final results    2003-2004 data</a:t>
            </a:r>
            <a:endParaRPr lang="en-US" sz="1500" b="1" i="1" dirty="0">
              <a:solidFill>
                <a:srgbClr val="0000CC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88159" y="915731"/>
            <a:ext cx="3693189" cy="3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it-IT" i="1" dirty="0" smtClean="0">
                <a:solidFill>
                  <a:srgbClr val="003399"/>
                </a:solidFill>
              </a:rPr>
              <a:t>PLB 673 (2009) 127</a:t>
            </a:r>
            <a:endParaRPr lang="en-US" sz="1600" b="1" i="1" dirty="0">
              <a:solidFill>
                <a:srgbClr val="003399"/>
              </a:solidFill>
            </a:endParaRP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5173200" y="1752600"/>
            <a:ext cx="3532268" cy="691273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xtLst/>
        </p:spPr>
        <p:txBody>
          <a:bodyPr lIns="91420" tIns="45711" rIns="91420" bIns="45711"/>
          <a:lstStyle/>
          <a:p>
            <a:pPr marL="175683" indent="-175683" defTabSz="914414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00CC"/>
                </a:solidFill>
              </a:rPr>
              <a:t>understood  as  </a:t>
            </a:r>
          </a:p>
          <a:p>
            <a:pPr defTabSz="914414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00CC"/>
                </a:solidFill>
              </a:rPr>
              <a:t>                  u – d cancellation</a:t>
            </a:r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6" y="2362200"/>
            <a:ext cx="8156160" cy="33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0" y="5943600"/>
                <a:ext cx="1618969" cy="400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  <m:sup>
                          <m: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p>
                      </m:sSubSup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GB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43600"/>
                <a:ext cx="1618969" cy="400944"/>
              </a:xfrm>
              <a:prstGeom prst="rect">
                <a:avLst/>
              </a:prstGeom>
              <a:blipFill rotWithShape="1"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79512" y="2883163"/>
            <a:ext cx="4392488" cy="14192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153822" y="0"/>
            <a:ext cx="75008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of universality</a:t>
            </a:r>
            <a:endParaRPr lang="en-GB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0607" y="1084674"/>
            <a:ext cx="6495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T-odd character of the Boer-Mulders and </a:t>
            </a:r>
            <a:r>
              <a:rPr lang="en-GB" sz="20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Sivers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functions </a:t>
            </a: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40395"/>
              </p:ext>
            </p:extLst>
          </p:nvPr>
        </p:nvGraphicFramePr>
        <p:xfrm>
          <a:off x="1825303" y="5852394"/>
          <a:ext cx="31067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9" name="Equation" r:id="rId3" imgW="1104840" imgH="190440" progId="Equation.3">
                  <p:embed/>
                </p:oleObj>
              </mc:Choice>
              <mc:Fallback>
                <p:oleObj name="Equation" r:id="rId3" imgW="11048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303" y="5852394"/>
                        <a:ext cx="3106737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903218"/>
              </p:ext>
            </p:extLst>
          </p:nvPr>
        </p:nvGraphicFramePr>
        <p:xfrm>
          <a:off x="1887215" y="5064994"/>
          <a:ext cx="296386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0" name="Equation" r:id="rId5" imgW="1054080" imgH="190440" progId="Equation.3">
                  <p:embed/>
                </p:oleObj>
              </mc:Choice>
              <mc:Fallback>
                <p:oleObj name="Equation" r:id="rId5" imgW="10540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215" y="5064994"/>
                        <a:ext cx="2963863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819395" y="4941168"/>
            <a:ext cx="3096345" cy="7143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819396" y="5798424"/>
            <a:ext cx="3096344" cy="714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238114" y="5574198"/>
            <a:ext cx="14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Boer-Mulders</a:t>
            </a:r>
            <a:endParaRPr lang="en-GB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38581" y="5979701"/>
            <a:ext cx="7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Sivers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11560" y="1549241"/>
            <a:ext cx="748883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In order not vanish by time-reversal invariance T-odd SSA require an interaction phase generated by a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rescattering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of the struck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parton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in the field of the hadron remnant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891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4" y="3126673"/>
            <a:ext cx="4191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2" y="3545587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SIDIS</a:t>
            </a:r>
            <a:endParaRPr lang="en-GB" b="1" dirty="0"/>
          </a:p>
        </p:txBody>
      </p:sp>
      <p:pic>
        <p:nvPicPr>
          <p:cNvPr id="206892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83163"/>
            <a:ext cx="4305300" cy="1419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0392" y="2945879"/>
            <a:ext cx="864096" cy="80138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9512" y="2883163"/>
            <a:ext cx="4392488" cy="14192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884656" y="2564904"/>
            <a:ext cx="158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50"/>
                </a:solidFill>
              </a:rPr>
              <a:t>Time reversal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4437112"/>
            <a:ext cx="8527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these functions are process dependent, they change sign to provide  the gauge invariance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696200" cy="570707"/>
          </a:xfrm>
        </p:spPr>
        <p:txBody>
          <a:bodyPr/>
          <a:lstStyle/>
          <a:p>
            <a:r>
              <a:rPr lang="en-US" dirty="0" smtClean="0"/>
              <a:t>Accessing GPDs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/>
          <a:lstStyle/>
          <a:p>
            <a:r>
              <a:rPr lang="en-US" dirty="0" smtClean="0"/>
              <a:t>DVCS (golden channel)</a:t>
            </a:r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HVMP (also promising)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90199" y="1828800"/>
            <a:ext cx="2719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Zeus, H1, HERMES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err="1" smtClean="0">
                <a:solidFill>
                  <a:srgbClr val="C00000"/>
                </a:solidFill>
              </a:rPr>
              <a:t>JLab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dirty="0">
                <a:solidFill>
                  <a:srgbClr val="C00000"/>
                </a:solidFill>
              </a:rPr>
              <a:t>COMPASS (near future) 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future</a:t>
            </a:r>
            <a:r>
              <a:rPr lang="en-GB" i="1" dirty="0">
                <a:solidFill>
                  <a:srgbClr val="C00000"/>
                </a:solidFill>
              </a:rPr>
              <a:t>: </a:t>
            </a:r>
            <a:r>
              <a:rPr lang="en-GB" b="1" i="1" dirty="0" err="1" smtClean="0">
                <a:solidFill>
                  <a:srgbClr val="C00000"/>
                </a:solidFill>
              </a:rPr>
              <a:t>eN</a:t>
            </a:r>
            <a:r>
              <a:rPr lang="en-GB" b="1" i="1" dirty="0" smtClean="0">
                <a:solidFill>
                  <a:srgbClr val="C00000"/>
                </a:solidFill>
              </a:rPr>
              <a:t> colliders?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0199" y="4642777"/>
            <a:ext cx="1385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HERMES</a:t>
            </a:r>
            <a:endParaRPr lang="en-GB" dirty="0" smtClean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endParaRPr lang="en-GB" i="1" dirty="0" smtClean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5" y="4452361"/>
            <a:ext cx="2524316" cy="130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2" y="1947862"/>
            <a:ext cx="2520315" cy="12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kinplan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4744"/>
            <a:ext cx="5043809" cy="54253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09247" y="226176"/>
            <a:ext cx="848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Future DVCS: Kinematic domain (Q</a:t>
            </a:r>
            <a:r>
              <a:rPr lang="en-GB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x</a:t>
            </a:r>
            <a:r>
              <a:rPr lang="en-GB" sz="32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 for GPDs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77462" y="1484784"/>
            <a:ext cx="27334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                </a:t>
            </a:r>
            <a:r>
              <a:rPr lang="en-GB" sz="2400" dirty="0" smtClean="0">
                <a:solidFill>
                  <a:srgbClr val="FF0000"/>
                </a:solidFill>
              </a:rPr>
              <a:t>fixed target</a:t>
            </a:r>
          </a:p>
          <a:p>
            <a:endParaRPr lang="en-GB" sz="8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collider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81518" y="1196752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  <a:sym typeface="Symbol"/>
              </a:rPr>
              <a:t></a:t>
            </a:r>
            <a:endParaRPr lang="en-GB" sz="5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7762236">
            <a:off x="1316290" y="4000128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E=160 </a:t>
            </a:r>
            <a:r>
              <a:rPr lang="en-GB" sz="2800" dirty="0" err="1" smtClean="0">
                <a:solidFill>
                  <a:srgbClr val="FF0000"/>
                </a:solidFill>
              </a:rPr>
              <a:t>GeV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7762236">
            <a:off x="2726966" y="4142221"/>
            <a:ext cx="1851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E=27 </a:t>
            </a:r>
            <a:r>
              <a:rPr lang="en-GB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GeV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7762236">
            <a:off x="3333923" y="4214229"/>
            <a:ext cx="1825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E=11 </a:t>
            </a:r>
            <a:r>
              <a:rPr lang="en-GB" sz="2800" dirty="0" err="1" smtClean="0">
                <a:solidFill>
                  <a:srgbClr val="FF0000"/>
                </a:solidFill>
              </a:rPr>
              <a:t>GeV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58550" y="3785443"/>
            <a:ext cx="323305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C00000"/>
                </a:solidFill>
                <a:cs typeface="Comic Sans MS"/>
              </a:rPr>
              <a:t> Explore the intermediate </a:t>
            </a:r>
            <a:r>
              <a:rPr lang="en-GB" sz="1600" dirty="0" err="1" smtClean="0">
                <a:solidFill>
                  <a:srgbClr val="C00000"/>
                </a:solidFill>
                <a:cs typeface="Comic Sans MS"/>
              </a:rPr>
              <a:t>x</a:t>
            </a:r>
            <a:r>
              <a:rPr lang="en-GB" sz="1600" baseline="-25000" dirty="0" err="1" smtClean="0">
                <a:solidFill>
                  <a:srgbClr val="C00000"/>
                </a:solidFill>
                <a:cs typeface="Comic Sans MS"/>
              </a:rPr>
              <a:t>Bj</a:t>
            </a:r>
            <a:r>
              <a:rPr lang="en-GB" sz="1600" dirty="0" smtClean="0">
                <a:solidFill>
                  <a:srgbClr val="C00000"/>
                </a:solidFill>
                <a:cs typeface="Comic Sans MS"/>
              </a:rPr>
              <a:t> region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C00000"/>
                </a:solidFill>
                <a:cs typeface="Comic Sans MS"/>
              </a:rPr>
              <a:t>  Uncovered region between</a:t>
            </a:r>
          </a:p>
          <a:p>
            <a:r>
              <a:rPr lang="en-GB" sz="1600" dirty="0" smtClean="0">
                <a:solidFill>
                  <a:srgbClr val="C00000"/>
                </a:solidFill>
                <a:cs typeface="Comic Sans MS"/>
              </a:rPr>
              <a:t>      ZEUS+H1 &amp; HERMES </a:t>
            </a:r>
            <a:r>
              <a:rPr lang="en-GB" sz="1600" b="1" dirty="0" smtClean="0">
                <a:solidFill>
                  <a:srgbClr val="C00000"/>
                </a:solidFill>
                <a:cs typeface="Comic Sans MS"/>
              </a:rPr>
              <a:t>+ </a:t>
            </a:r>
            <a:r>
              <a:rPr lang="en-GB" sz="1600" b="1" dirty="0" err="1" smtClean="0">
                <a:solidFill>
                  <a:srgbClr val="C00000"/>
                </a:solidFill>
                <a:cs typeface="Comic Sans MS"/>
              </a:rPr>
              <a:t>Jlab</a:t>
            </a:r>
            <a:endParaRPr lang="en-GB" sz="1600" b="1" dirty="0" smtClean="0">
              <a:solidFill>
                <a:srgbClr val="C00000"/>
              </a:solidFill>
              <a:cs typeface="Comic Sans MS"/>
            </a:endParaRPr>
          </a:p>
          <a:p>
            <a:r>
              <a:rPr lang="en-GB" sz="1600" dirty="0" smtClean="0">
                <a:solidFill>
                  <a:srgbClr val="C00000"/>
                </a:solidFill>
                <a:cs typeface="Comic Sans MS"/>
              </a:rPr>
              <a:t>before new colliders may be available</a:t>
            </a:r>
            <a:endParaRPr lang="en-GB" sz="1600" b="1" dirty="0" smtClean="0">
              <a:solidFill>
                <a:srgbClr val="C00000"/>
              </a:solidFill>
              <a:cs typeface="Comic Sans M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580112" y="836712"/>
            <a:ext cx="321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COMPASS unique for GPDs</a:t>
            </a:r>
            <a:endParaRPr lang="en-GB" b="1" dirty="0"/>
          </a:p>
        </p:txBody>
      </p:sp>
      <p:sp>
        <p:nvSpPr>
          <p:cNvPr id="30" name="Text Box 615"/>
          <p:cNvSpPr txBox="1">
            <a:spLocks noChangeArrowheads="1"/>
          </p:cNvSpPr>
          <p:nvPr/>
        </p:nvSpPr>
        <p:spPr bwMode="auto">
          <a:xfrm>
            <a:off x="5652120" y="1124744"/>
            <a:ext cx="409575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b="1" dirty="0" smtClean="0">
                <a:solidFill>
                  <a:srgbClr val="0033CC"/>
                </a:solidFill>
                <a:cs typeface="Comic Sans MS"/>
              </a:rPr>
              <a:t>CERN High energy </a:t>
            </a:r>
            <a:r>
              <a:rPr lang="en-GB" sz="1400" b="1" dirty="0" err="1" smtClean="0">
                <a:solidFill>
                  <a:srgbClr val="0033CC"/>
                </a:solidFill>
                <a:cs typeface="Comic Sans MS"/>
              </a:rPr>
              <a:t>muon</a:t>
            </a:r>
            <a:r>
              <a:rPr lang="en-GB" sz="1400" b="1" dirty="0" smtClean="0">
                <a:solidFill>
                  <a:srgbClr val="0033CC"/>
                </a:solidFill>
                <a:cs typeface="Comic Sans MS"/>
              </a:rPr>
              <a:t> beam </a:t>
            </a:r>
          </a:p>
          <a:p>
            <a:pPr lvl="1">
              <a:buFont typeface="Wingdings" pitchFamily="2" charset="2"/>
              <a:buChar char="ü"/>
            </a:pPr>
            <a:r>
              <a:rPr lang="en-GB" sz="1400" b="1" dirty="0" smtClean="0">
                <a:solidFill>
                  <a:srgbClr val="0070C0"/>
                </a:solidFill>
                <a:cs typeface="Comic Sans MS"/>
              </a:rPr>
              <a:t> </a:t>
            </a:r>
            <a:r>
              <a:rPr lang="en-GB" sz="1400" b="1" dirty="0" smtClean="0">
                <a:solidFill>
                  <a:srgbClr val="0000FF"/>
                </a:solidFill>
                <a:cs typeface="Comic Sans MS"/>
              </a:rPr>
              <a:t>100 - 190 </a:t>
            </a:r>
            <a:r>
              <a:rPr lang="en-GB" sz="1400" b="1" dirty="0" err="1" smtClean="0">
                <a:solidFill>
                  <a:srgbClr val="0000FF"/>
                </a:solidFill>
                <a:cs typeface="Comic Sans MS"/>
              </a:rPr>
              <a:t>GeV</a:t>
            </a:r>
            <a:endParaRPr lang="en-GB" sz="1400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endParaRPr lang="en-GB" sz="200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r>
              <a:rPr lang="en-GB" sz="1400" b="1" dirty="0" smtClean="0">
                <a:solidFill>
                  <a:srgbClr val="0000FF"/>
                </a:solidFill>
                <a:cs typeface="Comic Sans MS"/>
              </a:rPr>
              <a:t>μ</a:t>
            </a:r>
            <a:r>
              <a:rPr lang="en-GB" sz="1400" b="1" baseline="30000" dirty="0" smtClean="0">
                <a:solidFill>
                  <a:srgbClr val="0000FF"/>
                </a:solidFill>
                <a:cs typeface="Comic Sans MS"/>
              </a:rPr>
              <a:t>+</a:t>
            </a:r>
            <a:r>
              <a:rPr lang="en-GB" sz="1400" b="1" baseline="30000" dirty="0" smtClean="0">
                <a:solidFill>
                  <a:srgbClr val="0000FF"/>
                </a:solidFill>
                <a:cs typeface="Comic Sans MS"/>
                <a:sym typeface="Symbol"/>
              </a:rPr>
              <a:t></a:t>
            </a:r>
            <a:r>
              <a:rPr lang="en-GB" sz="1400" b="1" dirty="0" smtClean="0">
                <a:solidFill>
                  <a:srgbClr val="0000FF"/>
                </a:solidFill>
                <a:cs typeface="Comic Sans MS"/>
              </a:rPr>
              <a:t> and μ</a:t>
            </a:r>
            <a:r>
              <a:rPr lang="en-GB" sz="1400" b="1" baseline="30000" dirty="0" smtClean="0">
                <a:solidFill>
                  <a:srgbClr val="0000FF"/>
                </a:solidFill>
                <a:cs typeface="Comic Sans MS"/>
              </a:rPr>
              <a:t>-</a:t>
            </a:r>
            <a:r>
              <a:rPr lang="en-GB" sz="1400" b="1" baseline="30000" dirty="0" smtClean="0">
                <a:solidFill>
                  <a:srgbClr val="0000FF"/>
                </a:solidFill>
                <a:cs typeface="Comic Sans MS"/>
                <a:sym typeface="Symbol"/>
              </a:rPr>
              <a:t></a:t>
            </a:r>
            <a:r>
              <a:rPr lang="en-GB" sz="1400" b="1" dirty="0" smtClean="0">
                <a:solidFill>
                  <a:srgbClr val="0000FF"/>
                </a:solidFill>
                <a:cs typeface="Comic Sans MS"/>
              </a:rPr>
              <a:t> available</a:t>
            </a:r>
          </a:p>
          <a:p>
            <a:pPr lvl="1"/>
            <a:endParaRPr lang="en-GB" sz="200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r>
              <a:rPr lang="en-GB" sz="1400" b="1" dirty="0" smtClean="0">
                <a:solidFill>
                  <a:srgbClr val="0000FF"/>
                </a:solidFill>
                <a:cs typeface="Comic Sans MS"/>
              </a:rPr>
              <a:t> 80% Polarisation</a:t>
            </a:r>
          </a:p>
          <a:p>
            <a:pPr lvl="1"/>
            <a:r>
              <a:rPr lang="en-GB" sz="1400" b="1" dirty="0" smtClean="0">
                <a:solidFill>
                  <a:srgbClr val="0000FF"/>
                </a:solidFill>
                <a:cs typeface="Comic Sans MS"/>
              </a:rPr>
              <a:t>     with opposite polarization</a:t>
            </a:r>
            <a:endParaRPr lang="en-GB" sz="1400" b="1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23474" y="5410200"/>
            <a:ext cx="31566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  <a:cs typeface="Comic Sans MS"/>
              </a:rPr>
              <a:t>It’s time to show the impact </a:t>
            </a:r>
          </a:p>
          <a:p>
            <a:r>
              <a:rPr lang="en-GB" sz="1400" b="1" dirty="0" smtClean="0">
                <a:solidFill>
                  <a:srgbClr val="FF0000"/>
                </a:solidFill>
                <a:cs typeface="Comic Sans MS"/>
              </a:rPr>
              <a:t>          of COMPASS </a:t>
            </a:r>
          </a:p>
          <a:p>
            <a:r>
              <a:rPr lang="en-GB" sz="1400" b="1" dirty="0" smtClean="0">
                <a:solidFill>
                  <a:srgbClr val="FF0000"/>
                </a:solidFill>
                <a:cs typeface="Comic Sans MS"/>
              </a:rPr>
              <a:t>=&gt; goal of  the 2012 DVCS pilot run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092726" y="2796604"/>
            <a:ext cx="217078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1400" b="1" dirty="0" smtClean="0">
                <a:solidFill>
                  <a:srgbClr val="0000FF"/>
                </a:solidFill>
              </a:rPr>
              <a:t>4.6 10</a:t>
            </a:r>
            <a:r>
              <a:rPr lang="en-GB" sz="1400" b="1" baseline="30000" dirty="0" smtClean="0">
                <a:solidFill>
                  <a:srgbClr val="0000FF"/>
                </a:solidFill>
              </a:rPr>
              <a:t>8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r>
              <a:rPr lang="en-GB" sz="1400" b="1" dirty="0" smtClean="0">
                <a:solidFill>
                  <a:srgbClr val="0000FF"/>
                </a:solidFill>
                <a:sym typeface="Symbol"/>
              </a:rPr>
              <a:t></a:t>
            </a:r>
            <a:r>
              <a:rPr lang="en-GB" sz="1400" b="1" baseline="30000" dirty="0" smtClean="0">
                <a:solidFill>
                  <a:srgbClr val="0000FF"/>
                </a:solidFill>
                <a:sym typeface="Symbol"/>
              </a:rPr>
              <a:t>+</a:t>
            </a:r>
          </a:p>
          <a:p>
            <a:endParaRPr lang="en-GB" sz="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è"/>
            </a:pPr>
            <a:r>
              <a:rPr lang="en-GB" sz="1400" b="1" dirty="0" err="1" smtClean="0">
                <a:solidFill>
                  <a:srgbClr val="0000FF"/>
                </a:solidFill>
                <a:sym typeface="Symbol" pitchFamily="18" charset="2"/>
              </a:rPr>
              <a:t>Lumi</a:t>
            </a:r>
            <a:r>
              <a:rPr lang="en-GB" sz="1400" b="1" dirty="0" smtClean="0">
                <a:solidFill>
                  <a:srgbClr val="0000FF"/>
                </a:solidFill>
                <a:sym typeface="Symbol" pitchFamily="18" charset="2"/>
              </a:rPr>
              <a:t>= 10</a:t>
            </a:r>
            <a:r>
              <a:rPr lang="en-GB" sz="1400" b="1" baseline="30000" dirty="0" smtClean="0">
                <a:solidFill>
                  <a:srgbClr val="0000FF"/>
                </a:solidFill>
                <a:sym typeface="Symbol" pitchFamily="18" charset="2"/>
              </a:rPr>
              <a:t>32</a:t>
            </a:r>
            <a:r>
              <a:rPr lang="en-GB" sz="1400" b="1" dirty="0" smtClean="0">
                <a:solidFill>
                  <a:srgbClr val="0000FF"/>
                </a:solidFill>
                <a:sym typeface="Symbol" pitchFamily="18" charset="2"/>
              </a:rPr>
              <a:t> cm</a:t>
            </a:r>
            <a:r>
              <a:rPr lang="en-GB" sz="1400" b="1" baseline="30000" dirty="0" smtClean="0">
                <a:solidFill>
                  <a:srgbClr val="0000FF"/>
                </a:solidFill>
                <a:sym typeface="Symbol" pitchFamily="18" charset="2"/>
              </a:rPr>
              <a:t>-2</a:t>
            </a:r>
            <a:r>
              <a:rPr lang="en-GB" sz="1400" b="1" dirty="0" smtClean="0">
                <a:solidFill>
                  <a:srgbClr val="0000FF"/>
                </a:solidFill>
                <a:sym typeface="Symbol" pitchFamily="18" charset="2"/>
              </a:rPr>
              <a:t> s</a:t>
            </a:r>
            <a:r>
              <a:rPr lang="en-GB" sz="1400" b="1" baseline="30000" dirty="0" smtClean="0">
                <a:solidFill>
                  <a:srgbClr val="0000FF"/>
                </a:solidFill>
                <a:sym typeface="Symbol" pitchFamily="18" charset="2"/>
              </a:rPr>
              <a:t>-1 </a:t>
            </a:r>
          </a:p>
          <a:p>
            <a:r>
              <a:rPr lang="en-GB" sz="1400" b="1" baseline="30000" dirty="0" smtClean="0">
                <a:solidFill>
                  <a:srgbClr val="0000FF"/>
                </a:solidFill>
                <a:sym typeface="Symbol" pitchFamily="18" charset="2"/>
              </a:rPr>
              <a:t>       </a:t>
            </a:r>
            <a:r>
              <a:rPr lang="en-GB" sz="1400" b="1" dirty="0" smtClean="0">
                <a:solidFill>
                  <a:srgbClr val="0000FF"/>
                </a:solidFill>
                <a:sym typeface="Symbol" pitchFamily="18" charset="2"/>
              </a:rPr>
              <a:t>with 2.5m LH2 target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955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153400" cy="1141413"/>
          </a:xfrm>
        </p:spPr>
        <p:txBody>
          <a:bodyPr/>
          <a:lstStyle/>
          <a:p>
            <a:r>
              <a:rPr lang="en-GB" sz="3200" dirty="0"/>
              <a:t>Azimuthal asymmetries for </a:t>
            </a:r>
            <a:r>
              <a:rPr lang="en-GB" sz="3200" dirty="0" smtClean="0"/>
              <a:t>exclusive </a:t>
            </a:r>
            <a:r>
              <a:rPr lang="el-GR" sz="3200" dirty="0"/>
              <a:t>ρ</a:t>
            </a:r>
            <a:r>
              <a:rPr lang="el-GR" sz="3200" baseline="30000" dirty="0"/>
              <a:t>0</a:t>
            </a:r>
            <a:r>
              <a:rPr lang="el-GR" sz="3200" dirty="0"/>
              <a:t> </a:t>
            </a:r>
            <a:r>
              <a:rPr lang="en-GB" sz="3200" dirty="0"/>
              <a:t>production on p</a:t>
            </a:r>
            <a:r>
              <a:rPr lang="en-GB" sz="3200" baseline="30000" dirty="0"/>
              <a:t>↑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59495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1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590800"/>
            <a:ext cx="6400800" cy="1141413"/>
          </a:xfrm>
        </p:spPr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NEAR FUTURE:</a:t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	</a:t>
            </a:r>
            <a:r>
              <a:rPr lang="fr-FR" sz="3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−</a:t>
            </a:r>
            <a:r>
              <a:rPr lang="fr-FR" sz="3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polarized DY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	</a:t>
            </a:r>
            <a:r>
              <a:rPr lang="fr-FR" sz="3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−</a:t>
            </a:r>
            <a:r>
              <a:rPr lang="fr-FR" sz="3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unpolarized</a:t>
            </a:r>
            <a:r>
              <a:rPr lang="en-US" sz="3600" dirty="0">
                <a:solidFill>
                  <a:srgbClr val="FF0000"/>
                </a:solidFill>
              </a:rPr>
              <a:t> SIDIS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	</a:t>
            </a:r>
            <a:r>
              <a:rPr lang="en-US" sz="3600" baseline="-25000" dirty="0" smtClean="0">
                <a:solidFill>
                  <a:srgbClr val="FF0000"/>
                </a:solidFill>
              </a:rPr>
              <a:t>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−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DVCS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352" y="1741458"/>
            <a:ext cx="361378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71433" y="152400"/>
            <a:ext cx="45415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P</a:t>
            </a:r>
            <a:r>
              <a:rPr lang="fr-FR" sz="3200" b="1" dirty="0" err="1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olarized</a:t>
            </a:r>
            <a:r>
              <a:rPr lang="fr-FR" sz="32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 Drell-Yan </a:t>
            </a:r>
            <a:endParaRPr lang="fr-FR" sz="32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6884" y="4437112"/>
            <a:ext cx="7902356" cy="193899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Cross sections:</a:t>
            </a:r>
          </a:p>
          <a:p>
            <a:endParaRPr lang="fr-FR" sz="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In SIDIS: convolution of a TMD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 fragmentation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function</a:t>
            </a:r>
            <a:endParaRPr lang="fr-FR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fr-FR" sz="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In DY: convolution of 2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TMDs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‘’’’</a:t>
            </a:r>
          </a:p>
          <a:p>
            <a:r>
              <a:rPr lang="fr-FR" sz="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	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complementary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information and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universality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test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48650" y="155679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-</a:t>
            </a:r>
            <a:endParaRPr lang="fr-FR" b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4752993" y="5365638"/>
            <a:ext cx="2390775" cy="583642"/>
            <a:chOff x="4752993" y="5702874"/>
            <a:chExt cx="2390775" cy="58364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2993" y="5715016"/>
              <a:ext cx="2390775" cy="5715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18" name="ZoneTexte 17"/>
            <p:cNvSpPr txBox="1"/>
            <p:nvPr/>
          </p:nvSpPr>
          <p:spPr>
            <a:xfrm>
              <a:off x="6782706" y="5702874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omic Sans MS" pitchFamily="66" charset="0"/>
                  <a:cs typeface="Times New Roman" pitchFamily="18" charset="0"/>
                </a:rPr>
                <a:t>‘</a:t>
              </a:r>
              <a:endParaRPr lang="fr-FR" b="1" dirty="0">
                <a:latin typeface="Comic Sans MS" pitchFamily="66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222648" y="1073255"/>
                <a:ext cx="3962400" cy="480966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sz="2400" b="1" dirty="0" smtClean="0">
                    <a:solidFill>
                      <a:srgbClr val="C00000"/>
                    </a:solidFill>
                    <a:ea typeface="Cambria Math"/>
                    <a:cs typeface="Arial" pitchFamily="34" charset="0"/>
                  </a:rPr>
                  <a:t>Dre</a:t>
                </a:r>
                <a:r>
                  <a:rPr lang="en-GB" sz="2400" b="1" dirty="0">
                    <a:solidFill>
                      <a:srgbClr val="C00000"/>
                    </a:solidFill>
                    <a:ea typeface="Cambria Math"/>
                    <a:cs typeface="Arial" pitchFamily="34" charset="0"/>
                  </a:rPr>
                  <a:t>l</a:t>
                </a:r>
                <a:r>
                  <a:rPr lang="en-GB" sz="2400" b="1" dirty="0" smtClean="0">
                    <a:solidFill>
                      <a:srgbClr val="C00000"/>
                    </a:solidFill>
                    <a:ea typeface="Cambria Math"/>
                    <a:cs typeface="Arial" pitchFamily="34" charset="0"/>
                  </a:rPr>
                  <a:t>l-Yan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GB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𝒑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↑</m:t>
                        </m:r>
                      </m:sup>
                    </m:sSup>
                    <m:r>
                      <a:rPr lang="en-US" sz="2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𝝁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𝝁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−</m:t>
                        </m:r>
                      </m:sup>
                    </m:sSup>
                    <m:r>
                      <a:rPr lang="en-US" sz="2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𝑿</m:t>
                    </m:r>
                  </m:oMath>
                </a14:m>
                <a:endParaRPr lang="fr-FR" sz="2400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48" y="1073255"/>
                <a:ext cx="3962400" cy="480966"/>
              </a:xfrm>
              <a:prstGeom prst="rect">
                <a:avLst/>
              </a:prstGeom>
              <a:blipFill rotWithShape="1">
                <a:blip r:embed="rId4"/>
                <a:stretch>
                  <a:fillRect l="-2297" t="-3659" b="-25610"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480766" y="115427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</a:t>
            </a:r>
            <a:r>
              <a:rPr lang="en-US" dirty="0" err="1" smtClean="0"/>
              <a:t>Denisov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2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16" y="21771"/>
            <a:ext cx="1837884" cy="12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066800" y="182004"/>
            <a:ext cx="59500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</a:t>
            </a:r>
            <a:r>
              <a:rPr lang="fr-FR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vs x phase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space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at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COMPASS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268" y="5854487"/>
            <a:ext cx="7639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The phase </a:t>
            </a:r>
            <a:r>
              <a:rPr lang="fr-FR" sz="2400" dirty="0" err="1" smtClean="0"/>
              <a:t>spaces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two</a:t>
            </a:r>
            <a:r>
              <a:rPr lang="fr-FR" sz="2400" dirty="0" smtClean="0"/>
              <a:t> </a:t>
            </a:r>
            <a:r>
              <a:rPr lang="fr-FR" sz="2400" dirty="0" err="1" smtClean="0"/>
              <a:t>processes</a:t>
            </a:r>
            <a:r>
              <a:rPr lang="fr-FR" sz="2400" dirty="0" smtClean="0"/>
              <a:t> </a:t>
            </a:r>
            <a:r>
              <a:rPr lang="fr-FR" sz="2400" dirty="0" err="1" smtClean="0"/>
              <a:t>overlap</a:t>
            </a:r>
            <a:r>
              <a:rPr lang="fr-FR" sz="2400" dirty="0" smtClean="0"/>
              <a:t> </a:t>
            </a:r>
            <a:r>
              <a:rPr lang="fr-FR" sz="2400" dirty="0" err="1" smtClean="0"/>
              <a:t>at</a:t>
            </a:r>
            <a:r>
              <a:rPr lang="fr-FR" sz="2400" dirty="0" smtClean="0"/>
              <a:t> COMPASS</a:t>
            </a:r>
          </a:p>
          <a:p>
            <a:r>
              <a:rPr lang="fr-FR" sz="2400" dirty="0" smtClean="0"/>
              <a:t>  </a:t>
            </a:r>
            <a:r>
              <a:rPr lang="fr-FR" sz="2400" dirty="0" smtClean="0">
                <a:sym typeface="Wingdings"/>
              </a:rPr>
              <a:t></a:t>
            </a:r>
            <a:r>
              <a:rPr lang="fr-FR" sz="2400" dirty="0" smtClean="0"/>
              <a:t> Consistent extraction of TMD </a:t>
            </a:r>
            <a:r>
              <a:rPr lang="fr-FR" sz="2400" dirty="0" err="1" smtClean="0"/>
              <a:t>DPFs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same</a:t>
            </a:r>
            <a:r>
              <a:rPr lang="fr-FR" sz="2400" dirty="0" smtClean="0"/>
              <a:t> </a:t>
            </a:r>
            <a:r>
              <a:rPr lang="fr-FR" sz="2400" dirty="0" err="1" smtClean="0"/>
              <a:t>region</a:t>
            </a:r>
            <a:endParaRPr lang="fr-FR" sz="2400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8" y="1095823"/>
            <a:ext cx="6789397" cy="475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7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3934"/>
            <a:ext cx="7696200" cy="91281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Top→Bottom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38600" y="838200"/>
            <a:ext cx="1143000" cy="6858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GTMDs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058706"/>
              </p:ext>
            </p:extLst>
          </p:nvPr>
        </p:nvGraphicFramePr>
        <p:xfrm>
          <a:off x="4203700" y="1143000"/>
          <a:ext cx="812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0" name="Equation" r:id="rId3" imgW="812520" imgH="304560" progId="Equation.DSMT4">
                  <p:embed/>
                </p:oleObj>
              </mc:Choice>
              <mc:Fallback>
                <p:oleObj name="Equation" r:id="rId3" imgW="8125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3700" y="1143000"/>
                        <a:ext cx="812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1824324" y="2019300"/>
            <a:ext cx="1143000" cy="685800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161671"/>
              </p:ext>
            </p:extLst>
          </p:nvPr>
        </p:nvGraphicFramePr>
        <p:xfrm>
          <a:off x="2173574" y="2324100"/>
          <a:ext cx="444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1" name="Equation" r:id="rId5" imgW="444240" imgH="304560" progId="Equation.DSMT4">
                  <p:embed/>
                </p:oleObj>
              </mc:Choice>
              <mc:Fallback>
                <p:oleObj name="Equation" r:id="rId5" imgW="4442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3574" y="2324100"/>
                        <a:ext cx="4445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6400800" y="1981200"/>
            <a:ext cx="1143000" cy="685800"/>
          </a:xfrm>
          <a:prstGeom prst="ellipse">
            <a:avLst/>
          </a:prstGeom>
          <a:solidFill>
            <a:srgbClr val="66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GPDs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06858"/>
              </p:ext>
            </p:extLst>
          </p:nvPr>
        </p:nvGraphicFramePr>
        <p:xfrm>
          <a:off x="6667500" y="2286000"/>
          <a:ext cx="609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2" name="Equation" r:id="rId7" imgW="609480" imgH="304560" progId="Equation.DSMT4">
                  <p:embed/>
                </p:oleObj>
              </mc:Choice>
              <mc:Fallback>
                <p:oleObj name="Equation" r:id="rId7" imgW="6094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67500" y="2286000"/>
                        <a:ext cx="609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 bwMode="auto">
          <a:xfrm rot="9000000">
            <a:off x="2829199" y="1700252"/>
            <a:ext cx="1397216" cy="17068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800000">
            <a:off x="5054508" y="1701243"/>
            <a:ext cx="1397216" cy="17068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728173"/>
              </p:ext>
            </p:extLst>
          </p:nvPr>
        </p:nvGraphicFramePr>
        <p:xfrm>
          <a:off x="2954338" y="1546225"/>
          <a:ext cx="441325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3" name="Equation" r:id="rId9" imgW="368280" imgH="215640" progId="Equation.DSMT4">
                  <p:embed/>
                </p:oleObj>
              </mc:Choice>
              <mc:Fallback>
                <p:oleObj name="Equation" r:id="rId9" imgW="3682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338" y="1546225"/>
                        <a:ext cx="441325" cy="25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34588"/>
              </p:ext>
            </p:extLst>
          </p:nvPr>
        </p:nvGraphicFramePr>
        <p:xfrm>
          <a:off x="5995533" y="1524000"/>
          <a:ext cx="42703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4" name="Equation" r:id="rId11" imgW="355320" imgH="279360" progId="Equation.DSMT4">
                  <p:embed/>
                </p:oleObj>
              </mc:Choice>
              <mc:Fallback>
                <p:oleObj name="Equation" r:id="rId11" imgW="355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533" y="1524000"/>
                        <a:ext cx="42703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4544496"/>
                  </p:ext>
                </p:extLst>
              </p:nvPr>
            </p:nvGraphicFramePr>
            <p:xfrm>
              <a:off x="1143000" y="3113314"/>
              <a:ext cx="2841172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609600"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U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T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L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4544496"/>
                  </p:ext>
                </p:extLst>
              </p:nvPr>
            </p:nvGraphicFramePr>
            <p:xfrm>
              <a:off x="1143000" y="3113314"/>
              <a:ext cx="2841172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609600"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U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3"/>
                          <a:stretch>
                            <a:fillRect l="-101724" t="-101000" r="-2008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3"/>
                          <a:stretch>
                            <a:fillRect l="-200000" t="-101000" r="-991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T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3"/>
                          <a:stretch>
                            <a:fillRect l="-101724" t="-201000" r="-20086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3"/>
                          <a:stretch>
                            <a:fillRect l="-200000" t="-201000" r="-991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3"/>
                          <a:stretch>
                            <a:fillRect l="-302586" t="-201000" b="-100000"/>
                          </a:stretch>
                        </a:blipFill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L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3"/>
                          <a:stretch>
                            <a:fillRect l="-200000" t="-301000" r="-991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3"/>
                          <a:stretch>
                            <a:fillRect l="-302586" t="-301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1687419" y="2743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-5400000">
            <a:off x="-183668" y="428758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415738"/>
                  </p:ext>
                </p:extLst>
              </p:nvPr>
            </p:nvGraphicFramePr>
            <p:xfrm>
              <a:off x="5159829" y="3113314"/>
              <a:ext cx="2841172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609600"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U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T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L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415738"/>
                  </p:ext>
                </p:extLst>
              </p:nvPr>
            </p:nvGraphicFramePr>
            <p:xfrm>
              <a:off x="5159829" y="3113314"/>
              <a:ext cx="2841172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609600"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U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4"/>
                          <a:stretch>
                            <a:fillRect l="-100000" t="-101000" r="-1991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4"/>
                          <a:stretch>
                            <a:fillRect l="-201724" t="-101000" r="-1008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T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4"/>
                          <a:stretch>
                            <a:fillRect l="-100000" t="-201000" r="-1991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4"/>
                          <a:stretch>
                            <a:fillRect l="-201724" t="-201000" r="-10086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4"/>
                          <a:stretch>
                            <a:fillRect l="-299145" t="-201000" b="-100000"/>
                          </a:stretch>
                        </a:blipFill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L</a:t>
                          </a:r>
                          <a:endParaRPr lang="en-GB" b="1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4"/>
                          <a:stretch>
                            <a:fillRect l="-201724" t="-301000" r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14"/>
                          <a:stretch>
                            <a:fillRect l="-299145" t="-301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1" name="TextBox 40"/>
          <p:cNvSpPr txBox="1"/>
          <p:nvPr/>
        </p:nvSpPr>
        <p:spPr>
          <a:xfrm>
            <a:off x="5704248" y="2743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-5400000">
            <a:off x="3833161" y="428758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3240" y="5627914"/>
            <a:ext cx="91187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distributions </a:t>
            </a:r>
            <a:r>
              <a:rPr lang="en-US" sz="1600" dirty="0" smtClean="0">
                <a:solidFill>
                  <a:srgbClr val="C00000"/>
                </a:solidFill>
              </a:rPr>
              <a:t>in red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vanish if there is no quark orbital angular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quark </a:t>
            </a:r>
            <a:r>
              <a:rPr lang="en-US" sz="1600" dirty="0">
                <a:solidFill>
                  <a:schemeClr val="tx1"/>
                </a:solidFill>
              </a:rPr>
              <a:t>GPDs (at ξ=0) and TMDs given by the same overlap of LCWFs but in different kinematics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600" dirty="0" err="1" smtClean="0">
                <a:solidFill>
                  <a:schemeClr val="tx1"/>
                </a:solidFill>
              </a:rPr>
              <a:t>each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distribution </a:t>
            </a:r>
            <a:r>
              <a:rPr lang="fr-FR" sz="1600" dirty="0" err="1">
                <a:solidFill>
                  <a:schemeClr val="tx1"/>
                </a:solidFill>
              </a:rPr>
              <a:t>contains</a:t>
            </a:r>
            <a:r>
              <a:rPr lang="fr-FR" sz="1600" dirty="0">
                <a:solidFill>
                  <a:schemeClr val="tx1"/>
                </a:solidFill>
              </a:rPr>
              <a:t> unique information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no </a:t>
            </a:r>
            <a:r>
              <a:rPr lang="en-US" sz="1600" dirty="0">
                <a:solidFill>
                  <a:schemeClr val="tx1"/>
                </a:solidFill>
              </a:rPr>
              <a:t>model-independent relations between GPDs and TMDs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12229" y="94783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16 functions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2401" y="22098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8 functions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in DY range</a:t>
            </a:r>
            <a:endParaRPr lang="en-GB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88298"/>
            <a:ext cx="8584175" cy="550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462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6"/>
          <p:cNvSpPr>
            <a:spLocks noChangeArrowheads="1"/>
          </p:cNvSpPr>
          <p:nvPr/>
        </p:nvSpPr>
        <p:spPr bwMode="auto">
          <a:xfrm>
            <a:off x="914400" y="1524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Importance of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unpolarized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 SIDIS </a:t>
            </a:r>
          </a:p>
          <a:p>
            <a:pPr lvl="0"/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For TMDs </a:t>
            </a:r>
            <a:endParaRPr lang="fr-FR" sz="36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198" y="1143000"/>
                <a:ext cx="8305801" cy="555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cross-section dependence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results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generated in the quark fragmentation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azimuthal modulations in the </a:t>
                </a:r>
                <a:r>
                  <a:rPr lang="en-US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unpolarized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cross-sections comes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Boer-Mulders PDF </a:t>
                </a:r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These are difficult measurements requiring to take into account apparatus acceptance</a:t>
                </a:r>
              </a:p>
              <a:p>
                <a:endParaRPr lang="en-US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COMPASS has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results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𝐿𝑖𝐷</m:t>
                        </m:r>
                      </m:e>
                    </m:sPre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from 2004/6 data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No measurements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since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nuclear effects may be important</a:t>
                </a:r>
              </a:p>
              <a:p>
                <a:pPr marL="1600200" lvl="1"/>
                <a:endParaRPr lang="en-US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COMPASS-II, measurements on LH</a:t>
                </a:r>
                <a:r>
                  <a:rPr lang="en-US" sz="2400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in parallel with DVCS</a:t>
                </a:r>
                <a:endParaRPr lang="en-US" sz="2400" dirty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8" y="1143000"/>
                <a:ext cx="8305801" cy="5551071"/>
              </a:xfrm>
              <a:prstGeom prst="rect">
                <a:avLst/>
              </a:prstGeom>
              <a:blipFill rotWithShape="1">
                <a:blip r:embed="rId2"/>
                <a:stretch>
                  <a:fillRect l="-954" t="-3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1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76"/>
              <p:cNvSpPr>
                <a:spLocks noChangeArrowheads="1"/>
              </p:cNvSpPr>
              <p:nvPr/>
            </p:nvSpPr>
            <p:spPr bwMode="auto">
              <a:xfrm>
                <a:off x="914400" y="152400"/>
                <a:ext cx="80010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vl="0"/>
                <a:r>
                  <a:rPr lang="en-US" sz="3600" b="1" dirty="0" smtClean="0">
                    <a:solidFill>
                      <a:srgbClr val="FF0000"/>
                    </a:solidFill>
                    <a:latin typeface="+mj-lt"/>
                    <a:cs typeface="Calibri" pitchFamily="34" charset="0"/>
                  </a:rPr>
                  <a:t>X-section dep.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libri" pitchFamily="34" charset="0"/>
                          </a:rPr>
                          <m:t>𝒑</m:t>
                        </m:r>
                      </m:e>
                      <m:sub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libri" pitchFamily="34" charset="0"/>
                          </a:rPr>
                          <m:t>𝑻</m:t>
                        </m:r>
                      </m:sub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libri" pitchFamily="34" charset="0"/>
                          </a:rPr>
                          <m:t>𝒉</m:t>
                        </m:r>
                      </m:sup>
                    </m:sSubSup>
                  </m:oMath>
                </a14:m>
                <a:endParaRPr lang="fr-FR" sz="3600" b="1" dirty="0">
                  <a:solidFill>
                    <a:srgbClr val="FF0000"/>
                  </a:solidFill>
                  <a:latin typeface="+mj-lt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9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52400"/>
                <a:ext cx="8001000" cy="838200"/>
              </a:xfrm>
              <a:prstGeom prst="rect">
                <a:avLst/>
              </a:prstGeom>
              <a:blipFill rotWithShape="1">
                <a:blip r:embed="rId2"/>
                <a:stretch>
                  <a:fillRect l="-2285" b="-18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06" y="990600"/>
            <a:ext cx="4005194" cy="238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375506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219199"/>
            <a:ext cx="764652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8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1066800" y="11197"/>
            <a:ext cx="91805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Boer-Mulders</a:t>
            </a:r>
            <a:r>
              <a:rPr lang="en-US" sz="3200" b="1" dirty="0" smtClean="0">
                <a:solidFill>
                  <a:srgbClr val="FF0000"/>
                </a:solidFill>
                <a:cs typeface="Calibri" pitchFamily="34" charset="0"/>
              </a:rPr>
              <a:t> and Cahn effects</a:t>
            </a:r>
            <a:endParaRPr lang="fr-FR" sz="3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0" y="1196752"/>
            <a:ext cx="6858000" cy="480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37"/>
            <a:ext cx="9144000" cy="65662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74906"/>
            <a:ext cx="9772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/>
              </a:rPr>
              <a:t>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many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collected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still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collected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in SIDIS </a:t>
            </a:r>
            <a:r>
              <a:rPr lang="fr-FR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fr-FR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GPD program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0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5" descr="E:\florian\Documents\Arbeit\Presentations and Posters\Vorlagen\specCu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4" r="62661" b="8468"/>
          <a:stretch/>
        </p:blipFill>
        <p:spPr bwMode="auto">
          <a:xfrm>
            <a:off x="770998" y="970643"/>
            <a:ext cx="8265498" cy="588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ürfel 38"/>
          <p:cNvSpPr/>
          <p:nvPr/>
        </p:nvSpPr>
        <p:spPr bwMode="auto">
          <a:xfrm>
            <a:off x="1907704" y="4005064"/>
            <a:ext cx="2385265" cy="1890210"/>
          </a:xfrm>
          <a:prstGeom prst="cube">
            <a:avLst>
              <a:gd name="adj" fmla="val 10802"/>
            </a:avLst>
          </a:prstGeom>
          <a:gradFill>
            <a:gsLst>
              <a:gs pos="98000">
                <a:srgbClr val="00B0F0">
                  <a:lumMod val="97000"/>
                </a:srgbClr>
              </a:gs>
              <a:gs pos="14000">
                <a:srgbClr val="0070C0">
                  <a:lumMod val="82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1080000" lon="27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pic>
        <p:nvPicPr>
          <p:cNvPr id="3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3" y="4221088"/>
            <a:ext cx="2790311" cy="234241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30378" y="168789"/>
            <a:ext cx="8172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Upgrades of the COMPASS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spectrometer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105273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DVCS :</a:t>
            </a: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p 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28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’ 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endParaRPr lang="el-GR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defRPr/>
            </a:pPr>
            <a:endParaRPr lang="fr-FR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187624" y="1628800"/>
            <a:ext cx="2808312" cy="216024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259632" y="1844824"/>
            <a:ext cx="2016224" cy="28803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259632" y="1844824"/>
            <a:ext cx="288032" cy="288032"/>
          </a:xfrm>
          <a:prstGeom prst="straightConnector1">
            <a:avLst/>
          </a:prstGeom>
          <a:ln w="38100">
            <a:solidFill>
              <a:srgbClr val="CC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51520" y="1844824"/>
            <a:ext cx="936104" cy="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07504" y="2348880"/>
            <a:ext cx="27970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New </a:t>
            </a:r>
            <a:r>
              <a:rPr lang="fr-FR" sz="2400" dirty="0" err="1" smtClean="0"/>
              <a:t>equipements</a:t>
            </a:r>
            <a:r>
              <a:rPr lang="fr-FR" sz="2400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 smtClean="0"/>
              <a:t>2.5m LH2 </a:t>
            </a:r>
            <a:r>
              <a:rPr lang="fr-FR" sz="2000" dirty="0" err="1" smtClean="0"/>
              <a:t>target</a:t>
            </a:r>
            <a:endParaRPr lang="fr-FR" sz="2000" dirty="0" smtClean="0"/>
          </a:p>
          <a:p>
            <a:pPr>
              <a:buFont typeface="Wingdings" pitchFamily="2" charset="2"/>
              <a:buChar char="Ø"/>
            </a:pPr>
            <a:r>
              <a:rPr lang="fr-FR" sz="2000" dirty="0" smtClean="0"/>
              <a:t>4m </a:t>
            </a:r>
            <a:r>
              <a:rPr lang="fr-FR" sz="2000" dirty="0" err="1" smtClean="0"/>
              <a:t>ToF</a:t>
            </a:r>
            <a:r>
              <a:rPr lang="fr-FR" sz="2000" dirty="0" smtClean="0"/>
              <a:t> Barrel CAMERA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 smtClean="0"/>
              <a:t>ECAL0 </a:t>
            </a:r>
            <a:endParaRPr lang="fr-FR" sz="2000" dirty="0"/>
          </a:p>
        </p:txBody>
      </p:sp>
      <p:sp>
        <p:nvSpPr>
          <p:cNvPr id="31" name="ZoneTexte 30"/>
          <p:cNvSpPr txBox="1"/>
          <p:nvPr/>
        </p:nvSpPr>
        <p:spPr>
          <a:xfrm rot="763405">
            <a:off x="3105562" y="4253026"/>
            <a:ext cx="886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ECAL0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26091" y="4581128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CAMERA</a:t>
            </a:r>
            <a:endParaRPr lang="fr-FR" sz="2000" b="1" dirty="0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3635896" y="1603648"/>
            <a:ext cx="4381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l-GR" sz="2400" dirty="0">
                <a:solidFill>
                  <a:srgbClr val="009900"/>
                </a:solidFill>
                <a:latin typeface="+mj-lt"/>
                <a:ea typeface="ＭＳ Ｐゴシック" charset="-128"/>
              </a:rPr>
              <a:t>μ</a:t>
            </a:r>
            <a:r>
              <a:rPr lang="fr-FR" sz="2400" dirty="0">
                <a:solidFill>
                  <a:srgbClr val="009900"/>
                </a:solidFill>
                <a:latin typeface="+mj-lt"/>
                <a:ea typeface="ＭＳ Ｐゴシック" charset="-128"/>
              </a:rPr>
              <a:t>’</a:t>
            </a:r>
            <a:endParaRPr lang="el-GR" sz="2400" dirty="0">
              <a:solidFill>
                <a:srgbClr val="0099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3175640" y="1772816"/>
            <a:ext cx="38824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fr-FR" sz="2400" b="1" dirty="0">
                <a:solidFill>
                  <a:schemeClr val="accent2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 pitchFamily="18" charset="2"/>
              </a:rPr>
              <a:t> </a:t>
            </a:r>
            <a:r>
              <a:rPr lang="el-GR" sz="2400" b="1" dirty="0" smtClean="0">
                <a:solidFill>
                  <a:srgbClr val="00CCFF"/>
                </a:solidFill>
                <a:ea typeface="ＭＳ Ｐゴシック" charset="-128"/>
                <a:cs typeface="Times New Roman" pitchFamily="18" charset="0"/>
                <a:sym typeface="Symbol" pitchFamily="18" charset="2"/>
              </a:rPr>
              <a:t></a:t>
            </a:r>
            <a:endParaRPr lang="fr-FR" sz="2400" b="1" dirty="0">
              <a:solidFill>
                <a:srgbClr val="00CCFF"/>
              </a:solidFill>
              <a:ea typeface="ＭＳ Ｐゴシック" charset="-128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437319" y="1484784"/>
            <a:ext cx="3545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l-GR" sz="2400" dirty="0" smtClean="0">
                <a:solidFill>
                  <a:srgbClr val="009900"/>
                </a:solidFill>
                <a:latin typeface="+mj-lt"/>
                <a:ea typeface="ＭＳ Ｐゴシック" charset="-128"/>
              </a:rPr>
              <a:t>μ</a:t>
            </a:r>
            <a:endParaRPr lang="el-GR" sz="2400" dirty="0">
              <a:solidFill>
                <a:srgbClr val="0099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485119" y="1844824"/>
            <a:ext cx="34657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fr-FR" sz="2400" b="1" dirty="0" smtClean="0">
                <a:solidFill>
                  <a:srgbClr val="CC66FF"/>
                </a:solidFill>
                <a:latin typeface="+mj-lt"/>
                <a:ea typeface="ＭＳ Ｐゴシック" charset="-128"/>
              </a:rPr>
              <a:t>p</a:t>
            </a:r>
            <a:endParaRPr lang="el-GR" sz="2400" b="1" dirty="0">
              <a:solidFill>
                <a:srgbClr val="CC66FF"/>
              </a:solidFill>
              <a:latin typeface="+mj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4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267200" y="3840540"/>
              <a:ext cx="4321439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CAMERA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recoil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proton detector </a:t>
              </a: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  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surrounding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the 2.5m long  </a:t>
              </a: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                       LH2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target</a:t>
              </a:r>
              <a:endParaRPr lang="fr-FR" sz="2400" b="1" dirty="0" smtClean="0">
                <a:solidFill>
                  <a:schemeClr val="bg1"/>
                </a:solidFill>
              </a:endParaRPr>
            </a:p>
            <a:p>
              <a:endParaRPr lang="fr-FR" sz="2400" b="1" dirty="0">
                <a:solidFill>
                  <a:schemeClr val="bg1"/>
                </a:solidFill>
              </a:endParaRP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400800" y="5867400"/>
              <a:ext cx="2547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</a:rPr>
                <a:t>18 -10- 2012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278289" y="22668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ECAL0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267200" y="5904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ECAL2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429378" y="6029109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  <a:sym typeface="Symbol"/>
                </a:rPr>
                <a:t></a:t>
              </a:r>
              <a:r>
                <a:rPr lang="fr-FR" sz="2800" b="1" baseline="30000" dirty="0" smtClean="0">
                  <a:solidFill>
                    <a:schemeClr val="bg1"/>
                  </a:solidFill>
                  <a:sym typeface="Symbol"/>
                </a:rPr>
                <a:t></a:t>
              </a:r>
              <a:endParaRPr lang="fr-FR" sz="28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>
              <a:off x="3048000" y="5638800"/>
              <a:ext cx="381000" cy="99060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3429000" y="5791200"/>
              <a:ext cx="596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  <a:sym typeface="Wingdings 3"/>
                </a:rPr>
                <a:t>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810000" y="11238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ECAL1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8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2000240"/>
            <a:ext cx="9144000" cy="29718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090" name="Rectangle 7"/>
          <p:cNvSpPr>
            <a:spLocks noChangeArrowheads="1"/>
          </p:cNvSpPr>
          <p:nvPr/>
        </p:nvSpPr>
        <p:spPr bwMode="auto">
          <a:xfrm>
            <a:off x="714348" y="3200398"/>
            <a:ext cx="7215238" cy="728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307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633803"/>
              </p:ext>
            </p:extLst>
          </p:nvPr>
        </p:nvGraphicFramePr>
        <p:xfrm>
          <a:off x="4124325" y="3292477"/>
          <a:ext cx="38004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8" name="Equation" r:id="rId3" imgW="1815840" imgH="253800" progId="Equation.DSMT4">
                  <p:embed/>
                </p:oleObj>
              </mc:Choice>
              <mc:Fallback>
                <p:oleObj name="Equation" r:id="rId3" imgW="1815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325" y="3292477"/>
                        <a:ext cx="3800475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59"/>
          <p:cNvGrpSpPr>
            <a:grpSpLocks/>
          </p:cNvGrpSpPr>
          <p:nvPr/>
        </p:nvGrpSpPr>
        <p:grpSpPr bwMode="auto">
          <a:xfrm>
            <a:off x="142844" y="5124468"/>
            <a:ext cx="2533650" cy="1252538"/>
            <a:chOff x="158" y="1797"/>
            <a:chExt cx="1912" cy="858"/>
          </a:xfrm>
        </p:grpSpPr>
        <p:sp>
          <p:nvSpPr>
            <p:cNvPr id="63" name="Text Box 1069"/>
            <p:cNvSpPr txBox="1">
              <a:spLocks noChangeArrowheads="1"/>
            </p:cNvSpPr>
            <p:nvPr/>
          </p:nvSpPr>
          <p:spPr bwMode="auto">
            <a:xfrm>
              <a:off x="884" y="2342"/>
              <a:ext cx="280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</a:t>
              </a:r>
            </a:p>
          </p:txBody>
        </p:sp>
        <p:sp>
          <p:nvSpPr>
            <p:cNvPr id="54" name="AutoShape 1060"/>
            <p:cNvSpPr>
              <a:spLocks noChangeArrowheads="1"/>
            </p:cNvSpPr>
            <p:nvPr/>
          </p:nvSpPr>
          <p:spPr bwMode="auto">
            <a:xfrm>
              <a:off x="158" y="1979"/>
              <a:ext cx="1333" cy="366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/>
              <a:endParaRPr lang="fr-FR" b="1">
                <a:solidFill>
                  <a:schemeClr val="accent2"/>
                </a:solidFill>
              </a:endParaRPr>
            </a:p>
          </p:txBody>
        </p:sp>
        <p:sp>
          <p:nvSpPr>
            <p:cNvPr id="55" name="AutoShape 1061"/>
            <p:cNvSpPr>
              <a:spLocks noChangeArrowheads="1"/>
            </p:cNvSpPr>
            <p:nvPr/>
          </p:nvSpPr>
          <p:spPr bwMode="auto">
            <a:xfrm>
              <a:off x="1229" y="1797"/>
              <a:ext cx="743" cy="756"/>
            </a:xfrm>
            <a:prstGeom prst="parallelogram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endParaRPr lang="en-US">
                <a:latin typeface="Calibri" pitchFamily="34" charset="0"/>
              </a:endParaRPr>
            </a:p>
          </p:txBody>
        </p:sp>
        <p:sp>
          <p:nvSpPr>
            <p:cNvPr id="56" name="Line 1062"/>
            <p:cNvSpPr>
              <a:spLocks noChangeShapeType="1"/>
            </p:cNvSpPr>
            <p:nvPr/>
          </p:nvSpPr>
          <p:spPr bwMode="auto">
            <a:xfrm flipV="1">
              <a:off x="201" y="2187"/>
              <a:ext cx="547" cy="14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7" name="Line 1063"/>
            <p:cNvSpPr>
              <a:spLocks noChangeShapeType="1"/>
            </p:cNvSpPr>
            <p:nvPr/>
          </p:nvSpPr>
          <p:spPr bwMode="auto">
            <a:xfrm>
              <a:off x="748" y="2187"/>
              <a:ext cx="677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8" name="Line 1064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9" name="Line 1065"/>
            <p:cNvSpPr>
              <a:spLocks noChangeShapeType="1"/>
            </p:cNvSpPr>
            <p:nvPr/>
          </p:nvSpPr>
          <p:spPr bwMode="auto">
            <a:xfrm flipV="1">
              <a:off x="1425" y="2065"/>
              <a:ext cx="372" cy="12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0" name="Line 1066"/>
            <p:cNvSpPr>
              <a:spLocks noChangeShapeType="1"/>
            </p:cNvSpPr>
            <p:nvPr/>
          </p:nvSpPr>
          <p:spPr bwMode="auto">
            <a:xfrm>
              <a:off x="1425" y="2187"/>
              <a:ext cx="110" cy="219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1" name="Line 1067"/>
            <p:cNvSpPr>
              <a:spLocks noChangeShapeType="1"/>
            </p:cNvSpPr>
            <p:nvPr/>
          </p:nvSpPr>
          <p:spPr bwMode="auto">
            <a:xfrm flipV="1">
              <a:off x="748" y="2016"/>
              <a:ext cx="109" cy="171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2" name="Arc 1068"/>
            <p:cNvSpPr>
              <a:spLocks/>
            </p:cNvSpPr>
            <p:nvPr/>
          </p:nvSpPr>
          <p:spPr bwMode="auto">
            <a:xfrm rot="-8628797">
              <a:off x="1163" y="2138"/>
              <a:ext cx="185" cy="412"/>
            </a:xfrm>
            <a:custGeom>
              <a:avLst/>
              <a:gdLst>
                <a:gd name="T0" fmla="*/ 0 w 14024"/>
                <a:gd name="T1" fmla="*/ 0 h 21433"/>
                <a:gd name="T2" fmla="*/ 0 w 14024"/>
                <a:gd name="T3" fmla="*/ 0 h 21433"/>
                <a:gd name="T4" fmla="*/ 0 w 14024"/>
                <a:gd name="T5" fmla="*/ 0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4" name="Line 1070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5" name="Text Box 1071"/>
            <p:cNvSpPr txBox="1">
              <a:spLocks noChangeArrowheads="1"/>
            </p:cNvSpPr>
            <p:nvPr/>
          </p:nvSpPr>
          <p:spPr bwMode="auto">
            <a:xfrm>
              <a:off x="1791" y="1933"/>
              <a:ext cx="27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dirty="0">
                  <a:solidFill>
                    <a:srgbClr val="C00000"/>
                  </a:solidFill>
                  <a:latin typeface="Lucida Grande"/>
                </a:rPr>
                <a:t>θ</a:t>
              </a:r>
              <a:endParaRPr lang="fr-FR" sz="24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66" name="Text Box 1072"/>
            <p:cNvSpPr txBox="1">
              <a:spLocks noChangeArrowheads="1"/>
            </p:cNvSpPr>
            <p:nvPr/>
          </p:nvSpPr>
          <p:spPr bwMode="auto">
            <a:xfrm>
              <a:off x="567" y="1888"/>
              <a:ext cx="32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  <a:r>
                <a:rPr lang="fr-FR" sz="2400" b="1">
                  <a:solidFill>
                    <a:srgbClr val="6600CC"/>
                  </a:solidFill>
                  <a:latin typeface="Calibri" pitchFamily="34" charset="0"/>
                </a:rPr>
                <a:t>’</a:t>
              </a:r>
            </a:p>
          </p:txBody>
        </p:sp>
        <p:sp>
          <p:nvSpPr>
            <p:cNvPr id="67" name="Text Box 1073"/>
            <p:cNvSpPr txBox="1">
              <a:spLocks noChangeArrowheads="1"/>
            </p:cNvSpPr>
            <p:nvPr/>
          </p:nvSpPr>
          <p:spPr bwMode="auto">
            <a:xfrm>
              <a:off x="339" y="2024"/>
              <a:ext cx="26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</a:p>
          </p:txBody>
        </p:sp>
        <p:sp>
          <p:nvSpPr>
            <p:cNvPr id="68" name="Text Box 1074"/>
            <p:cNvSpPr txBox="1">
              <a:spLocks noChangeArrowheads="1"/>
            </p:cNvSpPr>
            <p:nvPr/>
          </p:nvSpPr>
          <p:spPr bwMode="auto">
            <a:xfrm>
              <a:off x="974" y="1888"/>
              <a:ext cx="34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*</a:t>
              </a:r>
            </a:p>
          </p:txBody>
        </p:sp>
        <p:sp>
          <p:nvSpPr>
            <p:cNvPr id="69" name="Text Box 1075"/>
            <p:cNvSpPr txBox="1">
              <a:spLocks noChangeArrowheads="1"/>
            </p:cNvSpPr>
            <p:nvPr/>
          </p:nvSpPr>
          <p:spPr bwMode="auto">
            <a:xfrm>
              <a:off x="1519" y="1797"/>
              <a:ext cx="23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70" name="Text Box 1076"/>
            <p:cNvSpPr txBox="1">
              <a:spLocks noChangeArrowheads="1"/>
            </p:cNvSpPr>
            <p:nvPr/>
          </p:nvSpPr>
          <p:spPr bwMode="auto">
            <a:xfrm>
              <a:off x="1376" y="2309"/>
              <a:ext cx="263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Calibri" pitchFamily="34" charset="0"/>
                </a:rPr>
                <a:t>p</a:t>
              </a:r>
            </a:p>
          </p:txBody>
        </p:sp>
      </p:grp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167434" y="184666"/>
            <a:ext cx="80135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Deeply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Virtual Compton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Scattering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3260725" y="6419874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ym typeface="Wingdings" pitchFamily="2" charset="2"/>
              </a:rPr>
              <a:t> </a:t>
            </a:r>
            <a:endParaRPr lang="fr-FR"/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0" y="207644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  <a:latin typeface="+mj-lt"/>
              </a:rPr>
              <a:t>Phase 1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fr-FR" sz="2400" b="1" dirty="0" smtClean="0">
                <a:solidFill>
                  <a:srgbClr val="FF0000"/>
                </a:solidFill>
              </a:rPr>
              <a:t>the transverse </a:t>
            </a:r>
            <a:r>
              <a:rPr lang="fr-FR" sz="2400" b="1" dirty="0" err="1" smtClean="0">
                <a:solidFill>
                  <a:srgbClr val="FF0000"/>
                </a:solidFill>
              </a:rPr>
              <a:t>imaging</a:t>
            </a:r>
            <a:endParaRPr lang="fr-FR" sz="2400" dirty="0"/>
          </a:p>
          <a:p>
            <a:r>
              <a:rPr lang="fr-FR" sz="2000" b="1" dirty="0" smtClean="0">
                <a:latin typeface="+mj-lt"/>
              </a:rPr>
              <a:t>   </a:t>
            </a:r>
            <a:r>
              <a:rPr lang="fr-FR" sz="2000" b="1" dirty="0" err="1">
                <a:solidFill>
                  <a:srgbClr val="0070C0"/>
                </a:solidFill>
                <a:latin typeface="+mj-lt"/>
              </a:rPr>
              <a:t>with</a:t>
            </a:r>
            <a:r>
              <a:rPr lang="fr-FR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800" b="1" dirty="0">
                <a:solidFill>
                  <a:srgbClr val="0070C0"/>
                </a:solidFill>
                <a:latin typeface="+mj-lt"/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+</a:t>
            </a:r>
            <a:r>
              <a:rPr lang="fr-FR" sz="2000" b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fr-FR" sz="2800" b="1" dirty="0">
                <a:solidFill>
                  <a:srgbClr val="0070C0"/>
                </a:solidFill>
                <a:latin typeface="+mj-lt"/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- </a:t>
            </a:r>
            <a:r>
              <a:rPr lang="fr-FR" sz="2000" b="1" dirty="0" err="1">
                <a:solidFill>
                  <a:srgbClr val="0070C0"/>
                </a:solidFill>
                <a:latin typeface="+mj-lt"/>
                <a:sym typeface="Symbol" pitchFamily="18" charset="2"/>
              </a:rPr>
              <a:t>beam</a:t>
            </a:r>
            <a:r>
              <a:rPr lang="fr-FR" sz="2000" b="1" dirty="0">
                <a:solidFill>
                  <a:srgbClr val="0070C0"/>
                </a:solidFill>
                <a:latin typeface="+mj-lt"/>
                <a:sym typeface="Symbol" pitchFamily="18" charset="2"/>
              </a:rPr>
              <a:t>  </a:t>
            </a:r>
            <a:r>
              <a:rPr lang="fr-FR" sz="2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+ </a:t>
            </a:r>
            <a:r>
              <a:rPr lang="fr-FR" sz="2000" dirty="0" err="1">
                <a:solidFill>
                  <a:srgbClr val="0070C0"/>
                </a:solidFill>
                <a:latin typeface="+mj-lt"/>
                <a:sym typeface="Symbol" pitchFamily="18" charset="2"/>
              </a:rPr>
              <a:t>unpolarized</a:t>
            </a:r>
            <a:r>
              <a:rPr lang="fr-FR" sz="2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latin typeface="+mj-lt"/>
                <a:sym typeface="Symbol" pitchFamily="18" charset="2"/>
              </a:rPr>
              <a:t>2.5m long </a:t>
            </a:r>
            <a:r>
              <a:rPr lang="fr-FR" sz="2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LH2 (proton) </a:t>
            </a:r>
            <a:r>
              <a:rPr lang="fr-FR" sz="2000" dirty="0" err="1">
                <a:solidFill>
                  <a:srgbClr val="0070C0"/>
                </a:solidFill>
                <a:latin typeface="+mj-lt"/>
                <a:sym typeface="Symbol" pitchFamily="18" charset="2"/>
              </a:rPr>
              <a:t>target</a:t>
            </a:r>
            <a:r>
              <a:rPr lang="fr-FR" dirty="0">
                <a:solidFill>
                  <a:srgbClr val="0070C0"/>
                </a:solidFill>
                <a:latin typeface="+mj-lt"/>
              </a:rPr>
              <a:t>                  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685800" y="3200400"/>
            <a:ext cx="7633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S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1447915" y="3286124"/>
            <a:ext cx="2909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 smtClean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</a:t>
            </a:r>
            <a:r>
              <a:rPr lang="fr-FR" sz="2200" b="1" dirty="0" smtClean="0"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b="1" dirty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fr-FR" sz="2400" b="1" dirty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2400" dirty="0" smtClean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 smtClean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 </a:t>
            </a:r>
            <a:endParaRPr lang="fr-FR" sz="2200" b="1" dirty="0">
              <a:solidFill>
                <a:srgbClr val="C00000"/>
              </a:solidFill>
              <a:latin typeface="Monotype Corsiva" pitchFamily="66" charset="0"/>
              <a:sym typeface="Symbol" pitchFamily="18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43693" y="4120044"/>
            <a:ext cx="33137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latin typeface="+mj-lt"/>
              </a:rPr>
              <a:t>Using</a:t>
            </a:r>
            <a:r>
              <a:rPr lang="fr-FR" sz="2000" dirty="0" smtClean="0">
                <a:latin typeface="+mj-lt"/>
              </a:rPr>
              <a:t> S</a:t>
            </a:r>
            <a:r>
              <a:rPr lang="fr-FR" sz="2000" i="1" baseline="-25000" dirty="0" smtClean="0">
                <a:latin typeface="+mj-lt"/>
              </a:rPr>
              <a:t>CS,U</a:t>
            </a:r>
            <a:r>
              <a:rPr lang="en-GB" sz="2000" dirty="0" smtClean="0">
                <a:latin typeface="+mj-lt"/>
              </a:rPr>
              <a:t> and </a:t>
            </a:r>
            <a:r>
              <a:rPr lang="fr-FR" sz="2000" dirty="0" smtClean="0">
                <a:latin typeface="+mj-lt"/>
              </a:rPr>
              <a:t>BH </a:t>
            </a:r>
            <a:r>
              <a:rPr lang="fr-FR" sz="2000" dirty="0" err="1" smtClean="0">
                <a:latin typeface="+mj-lt"/>
              </a:rPr>
              <a:t>subtraction</a:t>
            </a:r>
            <a:endParaRPr lang="fr-FR" sz="2000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84702" y="4510861"/>
            <a:ext cx="26272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smtClean="0"/>
              <a:t>a</a:t>
            </a:r>
            <a:r>
              <a:rPr lang="en-GB" sz="2000" dirty="0" err="1" smtClean="0"/>
              <a:t>nd</a:t>
            </a:r>
            <a:r>
              <a:rPr lang="en-GB" sz="2000" dirty="0" smtClean="0"/>
              <a:t>  integration over </a:t>
            </a:r>
            <a:r>
              <a:rPr lang="en-GB" sz="2000" dirty="0" smtClean="0">
                <a:sym typeface="Symbol" pitchFamily="18" charset="2"/>
              </a:rPr>
              <a:t></a:t>
            </a:r>
            <a:endParaRPr lang="fr-FR" sz="2000" dirty="0" smtClean="0"/>
          </a:p>
          <a:p>
            <a:endParaRPr lang="fr-FR" dirty="0"/>
          </a:p>
        </p:txBody>
      </p:sp>
      <p:sp>
        <p:nvSpPr>
          <p:cNvPr id="72" name="ZoneTexte 71"/>
          <p:cNvSpPr txBox="1"/>
          <p:nvPr/>
        </p:nvSpPr>
        <p:spPr>
          <a:xfrm>
            <a:off x="5500694" y="3786190"/>
            <a:ext cx="431528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fr-FR" sz="3200" dirty="0" smtClean="0">
                <a:sym typeface="Wingdings 3"/>
              </a:rPr>
              <a:t></a:t>
            </a:r>
            <a:endParaRPr lang="fr-FR" sz="3200" dirty="0"/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428596" y="903279"/>
            <a:ext cx="8639204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</a:rPr>
              <a:t>(</a:t>
            </a:r>
            <a:r>
              <a:rPr lang="el-GR" sz="2400" b="1" i="1" baseline="-16000" dirty="0">
                <a:solidFill>
                  <a:srgbClr val="0070C0"/>
                </a:solidFill>
                <a:latin typeface="+mj-lt"/>
              </a:rPr>
              <a:t>μ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</a:rPr>
              <a:t>p</a:t>
            </a:r>
            <a:r>
              <a:rPr lang="el-G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μ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p</a:t>
            </a:r>
            <a:r>
              <a:rPr lang="el-G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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)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= 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baseline="30000" dirty="0">
                <a:solidFill>
                  <a:srgbClr val="0070C0"/>
                </a:solidFill>
                <a:latin typeface="+mj-lt"/>
              </a:rPr>
              <a:t>BH </a:t>
            </a:r>
            <a:r>
              <a:rPr lang="fr-FR" sz="2400" b="1" i="1" baseline="300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+ 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DVCS</a:t>
            </a:r>
            <a:r>
              <a:rPr lang="fr-FR" sz="2400" b="1" i="1" baseline="-18000" dirty="0" err="1">
                <a:solidFill>
                  <a:srgbClr val="0070C0"/>
                </a:solidFill>
                <a:latin typeface="+mj-lt"/>
              </a:rPr>
              <a:t>unpol</a:t>
            </a:r>
            <a:r>
              <a:rPr lang="fr-FR" sz="2400" b="1" i="1" baseline="-18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baseline="30000" dirty="0">
                <a:solidFill>
                  <a:srgbClr val="0070C0"/>
                </a:solidFill>
                <a:latin typeface="+mj-lt"/>
              </a:rPr>
              <a:t> 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DVCS</a:t>
            </a:r>
            <a:r>
              <a:rPr lang="fr-FR" sz="2400" b="1" i="1" baseline="-18000" dirty="0" err="1">
                <a:solidFill>
                  <a:srgbClr val="0070C0"/>
                </a:solidFill>
                <a:latin typeface="+mj-lt"/>
              </a:rPr>
              <a:t>pol</a:t>
            </a:r>
            <a:r>
              <a:rPr lang="fr-FR" sz="2400" b="1" i="1" baseline="-18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baseline="300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endParaRPr lang="fr-FR" sz="2400" b="1" i="1" baseline="30000" dirty="0">
              <a:solidFill>
                <a:srgbClr val="6600CC"/>
              </a:solidFill>
              <a:latin typeface="+mj-lt"/>
            </a:endParaRPr>
          </a:p>
          <a:p>
            <a:r>
              <a:rPr lang="fr-FR" sz="2400" b="1" dirty="0">
                <a:solidFill>
                  <a:srgbClr val="6600CC"/>
                </a:solidFill>
                <a:latin typeface="+mj-lt"/>
              </a:rPr>
              <a:t>          </a:t>
            </a:r>
            <a:r>
              <a:rPr lang="fr-FR" sz="2400" b="1" dirty="0" smtClean="0">
                <a:solidFill>
                  <a:srgbClr val="6600CC"/>
                </a:solidFill>
                <a:latin typeface="+mj-lt"/>
              </a:rPr>
              <a:t>         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+mj-lt"/>
              </a:rPr>
              <a:t>a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BH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Monotype Corsiva" pitchFamily="66" charset="0"/>
              </a:rPr>
              <a:t>Re</a:t>
            </a:r>
            <a:r>
              <a:rPr lang="fr-FR" sz="2400" b="1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A</a:t>
            </a:r>
            <a:r>
              <a:rPr lang="fr-FR" sz="2400" b="1" baseline="30000" dirty="0">
                <a:solidFill>
                  <a:srgbClr val="0070C0"/>
                </a:solidFill>
                <a:latin typeface="+mj-lt"/>
              </a:rPr>
              <a:t>DVCS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 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+mj-lt"/>
              </a:rPr>
              <a:t>a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BH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dirty="0">
                <a:solidFill>
                  <a:srgbClr val="0070C0"/>
                </a:solidFill>
                <a:latin typeface="Monotype Corsiva" pitchFamily="66" charset="0"/>
              </a:rPr>
              <a:t>Im</a:t>
            </a:r>
            <a:r>
              <a:rPr lang="fr-FR" sz="2400" b="1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A</a:t>
            </a:r>
            <a:r>
              <a:rPr lang="fr-FR" sz="2400" b="1" baseline="30000" dirty="0">
                <a:solidFill>
                  <a:srgbClr val="0070C0"/>
                </a:solidFill>
                <a:latin typeface="+mj-lt"/>
              </a:rPr>
              <a:t>DVCS</a:t>
            </a:r>
          </a:p>
          <a:p>
            <a:endParaRPr lang="fr-FR" sz="2400" b="1" baseline="30000" dirty="0">
              <a:solidFill>
                <a:srgbClr val="6600CC"/>
              </a:solidFill>
              <a:latin typeface="+mj-lt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rot="10800000" flipV="1">
            <a:off x="5716458" y="888369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10800000" flipV="1">
            <a:off x="2555777" y="1412776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580112" y="4120045"/>
            <a:ext cx="3563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DVCS</a:t>
            </a:r>
            <a:r>
              <a:rPr lang="fr-FR" sz="2800" b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t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exp(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|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|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fr-FR" sz="20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fr-FR" sz="2000" b="1" i="1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5220072" y="3286124"/>
            <a:ext cx="780688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animBg="1"/>
      <p:bldP spid="50" grpId="0"/>
      <p:bldP spid="25622" grpId="0" animBg="1"/>
      <p:bldP spid="3095" grpId="0"/>
      <p:bldP spid="25" grpId="0"/>
      <p:bldP spid="26" grpId="0"/>
      <p:bldP spid="72" grpId="0"/>
      <p:bldP spid="43" grpId="0"/>
      <p:bldP spid="7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r="34869"/>
          <a:stretch>
            <a:fillRect/>
          </a:stretch>
        </p:blipFill>
        <p:spPr bwMode="auto">
          <a:xfrm>
            <a:off x="25609" y="838200"/>
            <a:ext cx="61699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587677" y="1066800"/>
            <a:ext cx="2135521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  <a:p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160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</a:rPr>
              <a:t>GeV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 muon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</a:rPr>
              <a:t>beam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2.5m LH</a:t>
            </a:r>
            <a:r>
              <a:rPr lang="fr-FR" sz="16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</a:rPr>
              <a:t>target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</a:t>
            </a:r>
            <a:r>
              <a:rPr lang="fr-FR" sz="1600" baseline="-2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global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= 10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95156" y="2288034"/>
            <a:ext cx="2748844" cy="1925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46960" y="3296146"/>
            <a:ext cx="2470548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B</a:t>
            </a:r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</a:rPr>
              <a:t>(x</a:t>
            </a:r>
            <a:r>
              <a:rPr lang="fr-FR" sz="1600" baseline="-25000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pl-PL" sz="1600" dirty="0">
                <a:solidFill>
                  <a:schemeClr val="accent2">
                    <a:lumMod val="75000"/>
                  </a:schemeClr>
                </a:solidFill>
              </a:rPr>
              <a:t>= b</a:t>
            </a:r>
            <a:r>
              <a:rPr lang="pl-PL" sz="1600" baseline="-25000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pl-PL" sz="1600" dirty="0">
                <a:solidFill>
                  <a:schemeClr val="accent2">
                    <a:lumMod val="75000"/>
                  </a:schemeClr>
                </a:solidFill>
              </a:rPr>
              <a:t> + 2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</a:rPr>
              <a:t>ln(x</a:t>
            </a:r>
            <a:r>
              <a:rPr lang="pl-PL" sz="1600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</a:rPr>
              <a:t>/x</a:t>
            </a:r>
            <a:r>
              <a:rPr lang="fr-FR" sz="1600" baseline="-25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B</a:t>
            </a:r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pl-PL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372200" y="2360042"/>
            <a:ext cx="27982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ansatz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at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small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x</a:t>
            </a:r>
            <a:r>
              <a:rPr lang="fr-FR" sz="1600" baseline="-250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</a:t>
            </a:r>
            <a:endParaRPr lang="fr-FR" sz="1600" baseline="-25000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fr-FR" sz="16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inspired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by </a:t>
            </a:r>
          </a:p>
          <a:p>
            <a:r>
              <a:rPr lang="fr-FR" sz="16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Regge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Phenomenology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86662" y="3728194"/>
            <a:ext cx="2494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α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’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  </a:t>
            </a:r>
            <a:r>
              <a:rPr lang="fr-FR" sz="1600" dirty="0" err="1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slope</a:t>
            </a:r>
            <a:r>
              <a:rPr lang="fr-FR" sz="16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of </a:t>
            </a:r>
            <a:r>
              <a:rPr lang="fr-FR" sz="1600" dirty="0" err="1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Regge</a:t>
            </a:r>
            <a:r>
              <a:rPr lang="fr-FR" sz="1600" dirty="0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traject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677167" y="-45387"/>
            <a:ext cx="8215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imaging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771800" y="356463"/>
            <a:ext cx="5293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DVCS</a:t>
            </a:r>
            <a:r>
              <a:rPr lang="fr-FR" sz="3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3600" b="1" dirty="0" err="1" smtClean="0">
                <a:solidFill>
                  <a:schemeClr val="bg1"/>
                </a:solidFill>
                <a:sym typeface="Symbol" pitchFamily="18" charset="2"/>
              </a:rPr>
              <a:t>dt</a:t>
            </a:r>
            <a:r>
              <a:rPr lang="fr-FR" sz="3600" b="1" dirty="0" smtClean="0">
                <a:solidFill>
                  <a:schemeClr val="bg1"/>
                </a:solidFill>
                <a:sym typeface="Symbol" pitchFamily="18" charset="2"/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~</a:t>
            </a:r>
            <a:r>
              <a:rPr lang="pl-PL" sz="3600" b="1" dirty="0" smtClean="0">
                <a:solidFill>
                  <a:schemeClr val="bg1"/>
                </a:solidFill>
              </a:rPr>
              <a:t>  exp(</a:t>
            </a:r>
            <a:r>
              <a:rPr lang="fr-FR" sz="3600" b="1" dirty="0" smtClean="0">
                <a:solidFill>
                  <a:schemeClr val="bg1"/>
                </a:solidFill>
              </a:rPr>
              <a:t>-</a:t>
            </a:r>
            <a:r>
              <a:rPr lang="pl-PL" sz="3600" b="1" dirty="0" smtClean="0">
                <a:solidFill>
                  <a:schemeClr val="bg1"/>
                </a:solidFill>
              </a:rPr>
              <a:t>B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t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)</a:t>
            </a:r>
            <a:endParaRPr lang="fr-FR" sz="3600" b="1" dirty="0" smtClean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74467" y="2276872"/>
            <a:ext cx="1653717" cy="3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  as soft </a:t>
            </a:r>
            <a:r>
              <a:rPr lang="fr-FR" sz="1400" dirty="0" err="1" smtClean="0"/>
              <a:t>Pomeron</a:t>
            </a:r>
            <a:endParaRPr lang="fr-FR" sz="1400" dirty="0"/>
          </a:p>
        </p:txBody>
      </p:sp>
      <p:sp>
        <p:nvSpPr>
          <p:cNvPr id="22" name="Rectangle 21"/>
          <p:cNvSpPr/>
          <p:nvPr/>
        </p:nvSpPr>
        <p:spPr>
          <a:xfrm>
            <a:off x="1612622" y="3508205"/>
            <a:ext cx="1291061" cy="2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115616" y="3501008"/>
            <a:ext cx="158417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95912" y="3528010"/>
            <a:ext cx="2722540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         </a:t>
            </a:r>
            <a:r>
              <a:rPr lang="fr-FR" sz="1400" b="1" dirty="0" err="1" smtClean="0">
                <a:solidFill>
                  <a:srgbClr val="FF0000"/>
                </a:solidFill>
              </a:rPr>
              <a:t>with</a:t>
            </a:r>
            <a:r>
              <a:rPr lang="fr-FR" sz="1400" b="1" dirty="0" smtClean="0">
                <a:solidFill>
                  <a:srgbClr val="FF0000"/>
                </a:solidFill>
              </a:rPr>
              <a:t>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40  </a:t>
            </a:r>
            <a:r>
              <a:rPr lang="fr-FR" sz="1400" b="1" dirty="0" err="1" smtClean="0">
                <a:solidFill>
                  <a:srgbClr val="FF0000"/>
                </a:solidFill>
                <a:sym typeface="Symbol"/>
              </a:rPr>
              <a:t>weeks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  in  2015-16</a:t>
            </a:r>
          </a:p>
          <a:p>
            <a:r>
              <a:rPr lang="fr-FR" sz="1100" b="1" dirty="0" smtClean="0">
                <a:sym typeface="Symbol"/>
              </a:rPr>
              <a:t>1rst bar= stat. </a:t>
            </a:r>
            <a:r>
              <a:rPr lang="fr-FR" sz="1100" b="1" dirty="0" err="1" smtClean="0">
                <a:sym typeface="Symbol"/>
              </a:rPr>
              <a:t>error</a:t>
            </a:r>
            <a:r>
              <a:rPr lang="fr-FR" sz="1100" b="1" dirty="0" smtClean="0">
                <a:sym typeface="Symbol"/>
              </a:rPr>
              <a:t>; 2</a:t>
            </a:r>
            <a:r>
              <a:rPr lang="fr-FR" sz="1100" b="1" baseline="30000" dirty="0" smtClean="0">
                <a:sym typeface="Symbol"/>
              </a:rPr>
              <a:t>nd</a:t>
            </a:r>
            <a:r>
              <a:rPr lang="fr-FR" sz="1100" b="1" dirty="0" smtClean="0">
                <a:sym typeface="Symbol"/>
              </a:rPr>
              <a:t> = stat + </a:t>
            </a:r>
            <a:r>
              <a:rPr lang="fr-FR" sz="1100" b="1" dirty="0" err="1" smtClean="0">
                <a:sym typeface="Symbol"/>
              </a:rPr>
              <a:t>syst</a:t>
            </a:r>
            <a:r>
              <a:rPr lang="fr-FR" sz="1100" b="1" dirty="0" smtClean="0">
                <a:sym typeface="Symbol"/>
              </a:rPr>
              <a:t>. </a:t>
            </a:r>
            <a:r>
              <a:rPr lang="fr-FR" sz="1100" b="1" dirty="0" err="1" smtClean="0">
                <a:sym typeface="Symbol"/>
              </a:rPr>
              <a:t>errors</a:t>
            </a:r>
            <a:endParaRPr lang="fr-FR" sz="1100" b="1" dirty="0"/>
          </a:p>
        </p:txBody>
      </p:sp>
      <p:grpSp>
        <p:nvGrpSpPr>
          <p:cNvPr id="15" name="Groupe 11"/>
          <p:cNvGrpSpPr/>
          <p:nvPr/>
        </p:nvGrpSpPr>
        <p:grpSpPr>
          <a:xfrm>
            <a:off x="1143000" y="4619609"/>
            <a:ext cx="5525338" cy="2314591"/>
            <a:chOff x="1105244" y="4581128"/>
            <a:chExt cx="6139264" cy="2571768"/>
          </a:xfrm>
        </p:grpSpPr>
        <p:grpSp>
          <p:nvGrpSpPr>
            <p:cNvPr id="19" name="Groupe 12"/>
            <p:cNvGrpSpPr/>
            <p:nvPr/>
          </p:nvGrpSpPr>
          <p:grpSpPr>
            <a:xfrm>
              <a:off x="1105244" y="4581128"/>
              <a:ext cx="6139264" cy="2571768"/>
              <a:chOff x="1105244" y="4581128"/>
              <a:chExt cx="6139264" cy="2571768"/>
            </a:xfrm>
          </p:grpSpPr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0214"/>
              <a:stretch>
                <a:fillRect/>
              </a:stretch>
            </p:blipFill>
            <p:spPr bwMode="auto">
              <a:xfrm>
                <a:off x="1403648" y="4660521"/>
                <a:ext cx="5840860" cy="2492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168834" y="4589083"/>
                <a:ext cx="3357586" cy="1785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Rectangle 26" descr="Diagonales larges vers le haut"/>
              <p:cNvSpPr>
                <a:spLocks noChangeArrowheads="1"/>
              </p:cNvSpPr>
              <p:nvPr/>
            </p:nvSpPr>
            <p:spPr bwMode="auto">
              <a:xfrm>
                <a:off x="2025958" y="5474918"/>
                <a:ext cx="1571636" cy="1142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1854432" y="5124161"/>
                <a:ext cx="2442371" cy="1231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FR" sz="2000" dirty="0">
                    <a:solidFill>
                      <a:srgbClr val="FF0066"/>
                    </a:solidFill>
                    <a:latin typeface="Comic Sans MS" pitchFamily="66" charset="0"/>
                    <a:sym typeface="Symbol" pitchFamily="18" charset="2"/>
                  </a:rPr>
                  <a:t> </a:t>
                </a:r>
                <a:r>
                  <a:rPr lang="fr-FR" sz="2000" dirty="0" smtClean="0">
                    <a:solidFill>
                      <a:srgbClr val="FF0066"/>
                    </a:solidFill>
                    <a:latin typeface="Comic Sans MS" pitchFamily="66" charset="0"/>
                    <a:sym typeface="Symbol" pitchFamily="18" charset="2"/>
                  </a:rPr>
                  <a:t>  </a:t>
                </a:r>
                <a:r>
                  <a:rPr lang="fr-FR" sz="1600" dirty="0" smtClean="0">
                    <a:solidFill>
                      <a:srgbClr val="0033CC"/>
                    </a:solidFill>
                    <a:latin typeface="Comic Sans MS" pitchFamily="66" charset="0"/>
                    <a:sym typeface="Symbol" pitchFamily="18" charset="2"/>
                  </a:rPr>
                  <a:t>0.65 </a:t>
                </a:r>
                <a:r>
                  <a:rPr lang="fr-FR" sz="1600" dirty="0">
                    <a:solidFill>
                      <a:srgbClr val="0033CC"/>
                    </a:solidFill>
                    <a:latin typeface="Comic Sans MS" pitchFamily="66" charset="0"/>
                    <a:sym typeface="Symbol" pitchFamily="18" charset="2"/>
                  </a:rPr>
                  <a:t>0.02 </a:t>
                </a:r>
                <a:r>
                  <a:rPr lang="fr-FR" sz="1600" dirty="0" err="1" smtClean="0">
                    <a:solidFill>
                      <a:srgbClr val="0033CC"/>
                    </a:solidFill>
                    <a:latin typeface="Comic Sans MS" pitchFamily="66" charset="0"/>
                    <a:sym typeface="Symbol" pitchFamily="18" charset="2"/>
                  </a:rPr>
                  <a:t>fm</a:t>
                </a:r>
                <a:endParaRPr lang="fr-FR" sz="1600" dirty="0" smtClean="0">
                  <a:solidFill>
                    <a:srgbClr val="0033CC"/>
                  </a:solidFill>
                  <a:latin typeface="Comic Sans MS" pitchFamily="66" charset="0"/>
                  <a:sym typeface="Symbol" pitchFamily="18" charset="2"/>
                </a:endParaRPr>
              </a:p>
              <a:p>
                <a:endParaRPr lang="fr-FR" sz="800" dirty="0">
                  <a:solidFill>
                    <a:srgbClr val="0033CC"/>
                  </a:solidFill>
                  <a:latin typeface="Comic Sans MS" pitchFamily="66" charset="0"/>
                  <a:sym typeface="Symbol" pitchFamily="18" charset="2"/>
                </a:endParaRPr>
              </a:p>
              <a:p>
                <a:r>
                  <a:rPr lang="fr-FR" sz="1600" dirty="0" smtClean="0">
                    <a:solidFill>
                      <a:srgbClr val="0033CC"/>
                    </a:solidFill>
                    <a:latin typeface="Comic Sans MS" pitchFamily="66" charset="0"/>
                    <a:sym typeface="Symbol" pitchFamily="18" charset="2"/>
                  </a:rPr>
                  <a:t>   H1  </a:t>
                </a:r>
                <a:r>
                  <a:rPr lang="fr-FR" dirty="0">
                    <a:solidFill>
                      <a:srgbClr val="0033CC"/>
                    </a:solidFill>
                    <a:sym typeface="Symbol" pitchFamily="18" charset="2"/>
                  </a:rPr>
                  <a:t>PLB659(2008)</a:t>
                </a:r>
                <a:r>
                  <a:rPr lang="fr-FR" sz="1600" dirty="0">
                    <a:solidFill>
                      <a:srgbClr val="FF0066"/>
                    </a:solidFill>
                    <a:latin typeface="Comic Sans MS" pitchFamily="66" charset="0"/>
                    <a:sym typeface="Symbol" pitchFamily="18" charset="2"/>
                  </a:rPr>
                  <a:t> </a:t>
                </a:r>
              </a:p>
              <a:p>
                <a:r>
                  <a:rPr lang="fr-FR" sz="2000" dirty="0">
                    <a:solidFill>
                      <a:srgbClr val="FF0066"/>
                    </a:solidFill>
                    <a:latin typeface="Comic Sans MS" pitchFamily="66" charset="0"/>
                    <a:sym typeface="Symbol" pitchFamily="18" charset="2"/>
                  </a:rPr>
                  <a:t>                                                           </a:t>
                </a:r>
                <a:endParaRPr lang="fr-FR" sz="2000" dirty="0">
                  <a:solidFill>
                    <a:srgbClr val="3333FF"/>
                  </a:solidFill>
                  <a:latin typeface="Comic Sans MS" pitchFamily="66" charset="0"/>
                  <a:sym typeface="Symbol" pitchFamily="18" charset="2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105244" y="5017711"/>
                <a:ext cx="428628" cy="13573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383016" y="4946273"/>
                <a:ext cx="428628" cy="1143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20"/>
              <p:cNvSpPr txBox="1"/>
              <p:nvPr/>
            </p:nvSpPr>
            <p:spPr>
              <a:xfrm>
                <a:off x="1454454" y="4899965"/>
                <a:ext cx="476412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  1.</a:t>
                </a:r>
              </a:p>
              <a:p>
                <a:endParaRPr lang="fr-FR" sz="800" dirty="0" smtClean="0"/>
              </a:p>
              <a:p>
                <a:endParaRPr lang="fr-FR" dirty="0" smtClean="0"/>
              </a:p>
              <a:p>
                <a:r>
                  <a:rPr lang="fr-FR" dirty="0" smtClean="0"/>
                  <a:t>0.5</a:t>
                </a:r>
                <a:endParaRPr lang="fr-FR" dirty="0"/>
              </a:p>
            </p:txBody>
          </p:sp>
          <p:graphicFrame>
            <p:nvGraphicFramePr>
              <p:cNvPr id="32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9708378"/>
                  </p:ext>
                </p:extLst>
              </p:nvPr>
            </p:nvGraphicFramePr>
            <p:xfrm>
              <a:off x="2069803" y="4745583"/>
              <a:ext cx="1062037" cy="555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2348" name="Equation" r:id="rId6" imgW="533160" imgH="279360" progId="Equation.3">
                      <p:embed/>
                    </p:oleObj>
                  </mc:Choice>
                  <mc:Fallback>
                    <p:oleObj name="Equation" r:id="rId6" imgW="533160" imgH="2793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69803" y="4745583"/>
                            <a:ext cx="1062037" cy="5556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Flèche droite 22"/>
              <p:cNvSpPr/>
              <p:nvPr/>
            </p:nvSpPr>
            <p:spPr>
              <a:xfrm rot="1360252">
                <a:off x="3790924" y="5637661"/>
                <a:ext cx="1514782" cy="318925"/>
              </a:xfrm>
              <a:prstGeom prst="rightArrow">
                <a:avLst/>
              </a:prstGeom>
              <a:solidFill>
                <a:srgbClr val="FF7C8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23"/>
              <p:cNvSpPr txBox="1"/>
              <p:nvPr/>
            </p:nvSpPr>
            <p:spPr>
              <a:xfrm>
                <a:off x="4296803" y="4581128"/>
                <a:ext cx="707245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?</a:t>
                </a:r>
                <a:endParaRPr lang="fr-FR" sz="8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7" name="ZoneTexte 24"/>
              <p:cNvSpPr txBox="1"/>
              <p:nvPr/>
            </p:nvSpPr>
            <p:spPr>
              <a:xfrm>
                <a:off x="3876495" y="6005701"/>
                <a:ext cx="1127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COMPASS</a:t>
                </a:r>
                <a:endPara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458143" y="5423185"/>
                <a:ext cx="742311" cy="8929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ZoneTexte 26"/>
              <p:cNvSpPr txBox="1"/>
              <p:nvPr/>
            </p:nvSpPr>
            <p:spPr>
              <a:xfrm>
                <a:off x="5673636" y="6125234"/>
                <a:ext cx="3882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err="1" smtClean="0"/>
                  <a:t>x</a:t>
                </a:r>
                <a:r>
                  <a:rPr lang="fr-FR" sz="2000" baseline="-25000" dirty="0" err="1" smtClean="0"/>
                  <a:t>B</a:t>
                </a:r>
                <a:endParaRPr lang="fr-FR" sz="2000" baseline="-25000" dirty="0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454454" y="4660521"/>
              <a:ext cx="5133223" cy="2197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ZoneTexte 28"/>
          <p:cNvSpPr txBox="1"/>
          <p:nvPr/>
        </p:nvSpPr>
        <p:spPr>
          <a:xfrm>
            <a:off x="6165820" y="5350966"/>
            <a:ext cx="2832827" cy="46166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&lt;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fr-FR" sz="24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</a:t>
            </a:r>
            <a:r>
              <a:rPr lang="fr-FR" sz="24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2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(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x</a:t>
            </a:r>
            <a:r>
              <a:rPr lang="fr-FR" sz="24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B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) 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&gt;  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  2 B(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x</a:t>
            </a:r>
            <a:r>
              <a:rPr lang="fr-FR" sz="2400" b="1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B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)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428596" y="903279"/>
            <a:ext cx="807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</a:rPr>
              <a:t>(</a:t>
            </a:r>
            <a:r>
              <a:rPr lang="el-GR" sz="2400" b="1" i="1" baseline="-16000" dirty="0">
                <a:solidFill>
                  <a:srgbClr val="0070C0"/>
                </a:solidFill>
                <a:latin typeface="+mj-lt"/>
              </a:rPr>
              <a:t>μ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</a:rPr>
              <a:t>p</a:t>
            </a:r>
            <a:r>
              <a:rPr lang="el-G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μ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p</a:t>
            </a:r>
            <a:r>
              <a:rPr lang="el-G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</a:t>
            </a:r>
            <a:r>
              <a:rPr lang="fr-FR" sz="2400" b="1" i="1" baseline="-16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)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= 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baseline="30000" dirty="0">
                <a:solidFill>
                  <a:srgbClr val="0070C0"/>
                </a:solidFill>
                <a:latin typeface="+mj-lt"/>
              </a:rPr>
              <a:t>BH </a:t>
            </a:r>
            <a:r>
              <a:rPr lang="fr-FR" sz="2400" b="1" i="1" baseline="300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+ 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DVCS</a:t>
            </a:r>
            <a:r>
              <a:rPr lang="fr-FR" sz="2400" b="1" i="1" baseline="-18000" dirty="0" err="1">
                <a:solidFill>
                  <a:srgbClr val="0070C0"/>
                </a:solidFill>
                <a:latin typeface="+mj-lt"/>
              </a:rPr>
              <a:t>unpol</a:t>
            </a:r>
            <a:r>
              <a:rPr lang="fr-FR" sz="2400" b="1" i="1" baseline="-18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baseline="30000" dirty="0">
                <a:solidFill>
                  <a:srgbClr val="0070C0"/>
                </a:solidFill>
                <a:latin typeface="+mj-lt"/>
              </a:rPr>
              <a:t> 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l-GR" sz="2400" b="1" dirty="0">
                <a:solidFill>
                  <a:srgbClr val="0070C0"/>
                </a:solidFill>
                <a:latin typeface="+mj-lt"/>
              </a:rPr>
              <a:t>σ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DVCS</a:t>
            </a:r>
            <a:r>
              <a:rPr lang="fr-FR" sz="2400" b="1" i="1" baseline="-18000" dirty="0" err="1">
                <a:solidFill>
                  <a:srgbClr val="0070C0"/>
                </a:solidFill>
                <a:latin typeface="+mj-lt"/>
              </a:rPr>
              <a:t>pol</a:t>
            </a:r>
            <a:r>
              <a:rPr lang="fr-FR" sz="2400" b="1" i="1" baseline="-18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baseline="300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endParaRPr lang="fr-FR" sz="2400" b="1" i="1" baseline="30000" dirty="0">
              <a:solidFill>
                <a:srgbClr val="6600CC"/>
              </a:solidFill>
              <a:latin typeface="+mj-lt"/>
            </a:endParaRPr>
          </a:p>
          <a:p>
            <a:r>
              <a:rPr lang="fr-FR" sz="2400" b="1" dirty="0">
                <a:solidFill>
                  <a:srgbClr val="6600CC"/>
                </a:solidFill>
                <a:latin typeface="+mj-lt"/>
              </a:rPr>
              <a:t>          </a:t>
            </a:r>
            <a:r>
              <a:rPr lang="fr-FR" sz="2400" b="1" dirty="0" smtClean="0">
                <a:solidFill>
                  <a:srgbClr val="6600CC"/>
                </a:solidFill>
                <a:latin typeface="+mj-lt"/>
              </a:rPr>
              <a:t>        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+mj-lt"/>
              </a:rPr>
              <a:t>a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BH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Monotype Corsiva" pitchFamily="66" charset="0"/>
              </a:rPr>
              <a:t>Re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A</a:t>
            </a:r>
            <a:r>
              <a:rPr lang="fr-FR" sz="2400" b="1" baseline="30000" dirty="0">
                <a:solidFill>
                  <a:srgbClr val="0070C0"/>
                </a:solidFill>
                <a:latin typeface="+mj-lt"/>
              </a:rPr>
              <a:t>DVCS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 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+mj-lt"/>
              </a:rPr>
              <a:t>a</a:t>
            </a:r>
            <a:r>
              <a:rPr lang="fr-FR" sz="2400" b="1" baseline="30000" dirty="0" err="1">
                <a:solidFill>
                  <a:srgbClr val="0070C0"/>
                </a:solidFill>
                <a:latin typeface="+mj-lt"/>
              </a:rPr>
              <a:t>BH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i="1" dirty="0" smtClean="0">
                <a:solidFill>
                  <a:srgbClr val="0070C0"/>
                </a:solidFill>
                <a:latin typeface="Monotype Corsiva" pitchFamily="66" charset="0"/>
              </a:rPr>
              <a:t>Im</a:t>
            </a:r>
            <a:endParaRPr lang="fr-FR" sz="2400" b="1" baseline="30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2057400"/>
            <a:ext cx="9144000" cy="242889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0" y="21336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Phase 1</a:t>
            </a:r>
            <a:r>
              <a:rPr lang="fr-FR" sz="2400" b="1" dirty="0">
                <a:solidFill>
                  <a:srgbClr val="0070C0"/>
                </a:solidFill>
              </a:rPr>
              <a:t>: </a:t>
            </a:r>
            <a:r>
              <a:rPr lang="fr-FR" sz="2400" b="1" dirty="0">
                <a:solidFill>
                  <a:srgbClr val="FF0000"/>
                </a:solidFill>
              </a:rPr>
              <a:t>DVCS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experiment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to </a:t>
            </a:r>
            <a:r>
              <a:rPr lang="fr-FR" sz="2400" b="1" dirty="0" err="1">
                <a:solidFill>
                  <a:srgbClr val="0070C0"/>
                </a:solidFill>
              </a:rPr>
              <a:t>constrain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GPD H</a:t>
            </a:r>
          </a:p>
          <a:p>
            <a:endParaRPr lang="fr-FR" sz="800" b="1" dirty="0">
              <a:solidFill>
                <a:srgbClr val="FF0066"/>
              </a:solidFill>
            </a:endParaRPr>
          </a:p>
          <a:p>
            <a:r>
              <a:rPr lang="fr-FR" sz="2000" b="1" dirty="0"/>
              <a:t>   </a:t>
            </a:r>
            <a:r>
              <a:rPr lang="fr-FR" sz="2000" b="1" dirty="0" err="1">
                <a:solidFill>
                  <a:srgbClr val="0070C0"/>
                </a:solidFill>
              </a:rPr>
              <a:t>with</a:t>
            </a:r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800" b="1" dirty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sym typeface="Symbol" pitchFamily="18" charset="2"/>
              </a:rPr>
              <a:t>+</a:t>
            </a:r>
            <a:r>
              <a:rPr lang="fr-FR" sz="2000" b="1" dirty="0">
                <a:solidFill>
                  <a:srgbClr val="0070C0"/>
                </a:solidFill>
              </a:rPr>
              <a:t>, </a:t>
            </a:r>
            <a:r>
              <a:rPr lang="fr-FR" sz="2800" b="1" dirty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sym typeface="Symbol" pitchFamily="18" charset="2"/>
              </a:rPr>
              <a:t>- </a:t>
            </a:r>
            <a:r>
              <a:rPr lang="fr-FR" sz="2000" b="1" dirty="0" err="1">
                <a:solidFill>
                  <a:srgbClr val="0070C0"/>
                </a:solidFill>
                <a:sym typeface="Symbol" pitchFamily="18" charset="2"/>
              </a:rPr>
              <a:t>beam</a:t>
            </a:r>
            <a:r>
              <a:rPr lang="fr-FR" sz="2000" b="1" dirty="0">
                <a:solidFill>
                  <a:srgbClr val="0070C0"/>
                </a:solidFill>
                <a:sym typeface="Symbol" pitchFamily="18" charset="2"/>
              </a:rPr>
              <a:t>  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+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unpolarized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sym typeface="Symbol" pitchFamily="18" charset="2"/>
              </a:rPr>
              <a:t>2.5m long 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LH2 (proton)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target</a:t>
            </a:r>
            <a:r>
              <a:rPr lang="fr-FR" dirty="0">
                <a:solidFill>
                  <a:srgbClr val="0070C0"/>
                </a:solidFill>
              </a:rPr>
              <a:t>                  </a:t>
            </a:r>
          </a:p>
        </p:txBody>
      </p:sp>
      <p:sp>
        <p:nvSpPr>
          <p:cNvPr id="3090" name="Rectangle 7"/>
          <p:cNvSpPr>
            <a:spLocks noChangeArrowheads="1"/>
          </p:cNvSpPr>
          <p:nvPr/>
        </p:nvSpPr>
        <p:spPr bwMode="auto">
          <a:xfrm>
            <a:off x="35496" y="3140968"/>
            <a:ext cx="9036496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91" name="Text Box 12"/>
          <p:cNvSpPr txBox="1">
            <a:spLocks noChangeArrowheads="1"/>
          </p:cNvSpPr>
          <p:nvPr/>
        </p:nvSpPr>
        <p:spPr bwMode="auto">
          <a:xfrm>
            <a:off x="5564206" y="3625655"/>
            <a:ext cx="35798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>
                <a:latin typeface="Comic Sans MS" pitchFamily="66" charset="0"/>
                <a:sym typeface="Symbol" pitchFamily="18" charset="2"/>
              </a:rPr>
              <a:t>        </a:t>
            </a:r>
            <a:r>
              <a:rPr lang="fr-FR" sz="2400" dirty="0" smtClean="0">
                <a:latin typeface="Comic Sans MS" pitchFamily="66" charset="0"/>
                <a:sym typeface="Symbol" pitchFamily="18" charset="2"/>
              </a:rPr>
              <a:t>   </a:t>
            </a:r>
            <a:r>
              <a:rPr lang="fr-FR" sz="2400" dirty="0" smtClean="0">
                <a:solidFill>
                  <a:srgbClr val="4D4D4D"/>
                </a:solidFill>
                <a:sym typeface="Symbol" pitchFamily="18" charset="2"/>
              </a:rPr>
              <a:t>and</a:t>
            </a:r>
            <a:r>
              <a:rPr lang="fr-FR" sz="3600" b="1" dirty="0" smtClean="0">
                <a:latin typeface="Comic Sans MS" pitchFamily="66" charset="0"/>
                <a:sym typeface="Symbol" pitchFamily="18" charset="2"/>
              </a:rPr>
              <a:t>   </a:t>
            </a:r>
            <a:r>
              <a:rPr lang="fr-FR" sz="2400" b="1" dirty="0" smtClean="0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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Im(</a:t>
            </a:r>
            <a:r>
              <a:rPr lang="fr-FR" sz="2400" b="1" i="1" dirty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endParaRPr lang="fr-FR" sz="2800" b="1" i="1" dirty="0">
              <a:solidFill>
                <a:srgbClr val="5F5F5F"/>
              </a:solidFill>
              <a:latin typeface="Monotype Corsiva" pitchFamily="66" charset="0"/>
              <a:sym typeface="Symbol" pitchFamily="18" charset="2"/>
            </a:endParaRPr>
          </a:p>
        </p:txBody>
      </p:sp>
      <p:sp>
        <p:nvSpPr>
          <p:cNvPr id="3092" name="Text Box 13"/>
          <p:cNvSpPr txBox="1">
            <a:spLocks noChangeArrowheads="1"/>
          </p:cNvSpPr>
          <p:nvPr/>
        </p:nvSpPr>
        <p:spPr bwMode="auto">
          <a:xfrm>
            <a:off x="2587625" y="3168648"/>
            <a:ext cx="59907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dirty="0">
                <a:latin typeface="Monotype Corsiva" pitchFamily="66" charset="0"/>
                <a:sym typeface="Symbol" pitchFamily="18" charset="2"/>
              </a:rPr>
              <a:t>                                </a:t>
            </a:r>
            <a:r>
              <a:rPr lang="fr-FR" sz="2400" dirty="0">
                <a:solidFill>
                  <a:srgbClr val="4D4D4D"/>
                </a:solidFill>
                <a:sym typeface="Symbol" pitchFamily="18" charset="2"/>
              </a:rPr>
              <a:t>and </a:t>
            </a:r>
            <a:r>
              <a:rPr lang="fr-FR" sz="3600" b="1" dirty="0">
                <a:latin typeface="Monotype Corsiva" pitchFamily="66" charset="0"/>
                <a:sym typeface="Symbol" pitchFamily="18" charset="2"/>
              </a:rPr>
              <a:t>      </a:t>
            </a:r>
            <a:r>
              <a:rPr lang="fr-FR" sz="24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</a:t>
            </a:r>
            <a:r>
              <a:rPr lang="fr-FR" sz="36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 err="1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Re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400" b="1" i="1" dirty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endParaRPr lang="fr-FR" sz="2400" b="1" i="1" dirty="0">
              <a:solidFill>
                <a:srgbClr val="5F5F5F"/>
              </a:solidFill>
              <a:latin typeface="Monotype Corsiva" pitchFamily="66" charset="0"/>
              <a:sym typeface="Symbol" pitchFamily="18" charset="2"/>
            </a:endParaRPr>
          </a:p>
        </p:txBody>
      </p:sp>
      <p:graphicFrame>
        <p:nvGraphicFramePr>
          <p:cNvPr id="3075" name="Object 21"/>
          <p:cNvGraphicFramePr>
            <a:graphicFrameLocks noChangeAspect="1"/>
          </p:cNvGraphicFramePr>
          <p:nvPr/>
        </p:nvGraphicFramePr>
        <p:xfrm>
          <a:off x="6540500" y="3276607"/>
          <a:ext cx="469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46" name="Equation" r:id="rId3" imgW="228600" imgH="228600" progId="Equation.3">
                  <p:embed/>
                </p:oleObj>
              </mc:Choice>
              <mc:Fallback>
                <p:oleObj name="Equation" r:id="rId3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3276607"/>
                        <a:ext cx="469900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-76200" y="3682425"/>
            <a:ext cx="7633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S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714348" y="3805236"/>
            <a:ext cx="2930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b="1" dirty="0">
                <a:solidFill>
                  <a:srgbClr val="C00000"/>
                </a:solidFill>
                <a:sym typeface="Symbol" pitchFamily="18" charset="2"/>
              </a:rPr>
              <a:t>+ 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dirty="0" smtClean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 smtClean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 </a:t>
            </a:r>
            <a:endParaRPr lang="fr-FR" sz="2200" b="1" dirty="0">
              <a:solidFill>
                <a:srgbClr val="C00000"/>
              </a:solidFill>
              <a:latin typeface="Monotype Corsiva" pitchFamily="66" charset="0"/>
              <a:sym typeface="Symbol" pitchFamily="18" charset="2"/>
            </a:endParaRPr>
          </a:p>
        </p:txBody>
      </p:sp>
      <p:graphicFrame>
        <p:nvGraphicFramePr>
          <p:cNvPr id="307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095339"/>
              </p:ext>
            </p:extLst>
          </p:nvPr>
        </p:nvGraphicFramePr>
        <p:xfrm>
          <a:off x="7193977" y="3784723"/>
          <a:ext cx="50323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47" name="Equation" r:id="rId5" imgW="215640" imgH="215640" progId="Equation.3">
                  <p:embed/>
                </p:oleObj>
              </mc:Choice>
              <mc:Fallback>
                <p:oleObj name="Equation" r:id="rId5" imgW="215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3977" y="3784723"/>
                        <a:ext cx="503237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-76200" y="3124200"/>
            <a:ext cx="86113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D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3" name="Text Box 19"/>
          <p:cNvSpPr txBox="1">
            <a:spLocks noChangeArrowheads="1"/>
          </p:cNvSpPr>
          <p:nvPr/>
        </p:nvSpPr>
        <p:spPr bwMode="auto">
          <a:xfrm>
            <a:off x="785786" y="3143248"/>
            <a:ext cx="285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3200" b="1" dirty="0">
                <a:solidFill>
                  <a:srgbClr val="C00000"/>
                </a:solidFill>
                <a:sym typeface="Symbol" pitchFamily="18" charset="2"/>
              </a:rPr>
              <a:t>- 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>
                <a:solidFill>
                  <a:srgbClr val="C00000"/>
                </a:solidFill>
                <a:latin typeface="Monotype Corsiva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3714744" y="3286124"/>
            <a:ext cx="2000264" cy="42862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3428992" y="3786190"/>
            <a:ext cx="3143272" cy="42862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5357818" y="3786190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3714744" y="3214686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4429124" y="3214686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/>
          <p:cNvCxnSpPr/>
          <p:nvPr/>
        </p:nvCxnSpPr>
        <p:spPr>
          <a:xfrm rot="10800000" flipV="1">
            <a:off x="2339751" y="769832"/>
            <a:ext cx="720081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10800000" flipV="1">
            <a:off x="3817056" y="849110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rot="10800000" flipV="1">
            <a:off x="5948070" y="1476441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1213302" y="152400"/>
            <a:ext cx="80135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Deeply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Virtual Compton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Scattering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307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291833"/>
              </p:ext>
            </p:extLst>
          </p:nvPr>
        </p:nvGraphicFramePr>
        <p:xfrm>
          <a:off x="3790957" y="3267073"/>
          <a:ext cx="18526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48" name="Equation" r:id="rId7" imgW="901440" imgH="241200" progId="Equation.DSMT4">
                  <p:embed/>
                </p:oleObj>
              </mc:Choice>
              <mc:Fallback>
                <p:oleObj name="Equation" r:id="rId7" imgW="901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957" y="3267073"/>
                        <a:ext cx="18526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415128"/>
              </p:ext>
            </p:extLst>
          </p:nvPr>
        </p:nvGraphicFramePr>
        <p:xfrm>
          <a:off x="3419601" y="3814979"/>
          <a:ext cx="3209799" cy="426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49" name="Equation" r:id="rId9" imgW="1688760" imgH="241200" progId="Equation.DSMT4">
                  <p:embed/>
                </p:oleObj>
              </mc:Choice>
              <mc:Fallback>
                <p:oleObj name="Equation" r:id="rId9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601" y="3814979"/>
                        <a:ext cx="3209799" cy="4268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3059832" y="4941167"/>
            <a:ext cx="6012159" cy="1401001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2747774" y="6491312"/>
            <a:ext cx="23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ym typeface="Wingdings" pitchFamily="2" charset="2"/>
              </a:rPr>
              <a:t> </a:t>
            </a:r>
            <a:endParaRPr lang="fr-FR"/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3200400" y="5531308"/>
            <a:ext cx="5764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400" b="1" dirty="0" err="1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Re</a:t>
            </a:r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Symbol"/>
              </a:rPr>
              <a:t>(,t)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= </a:t>
            </a:r>
            <a:r>
              <a:rPr lang="fr-F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  <a:sym typeface="Symbol" pitchFamily="18" charset="2"/>
              </a:rPr>
              <a:t>P 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dx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sym typeface="Symbol"/>
              </a:rPr>
              <a:t>H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(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x,,t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) = </a:t>
            </a:r>
            <a:r>
              <a:rPr lang="fr-F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  <a:sym typeface="Symbol" pitchFamily="18" charset="2"/>
              </a:rPr>
              <a:t>P 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dx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sym typeface="Symbol"/>
              </a:rPr>
              <a:t>H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(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x,x,t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) 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+  </a:t>
            </a:r>
            <a:r>
              <a:rPr lang="fr-FR" sz="2000" b="1" dirty="0" smtClean="0">
                <a:solidFill>
                  <a:srgbClr val="FF0000"/>
                </a:solidFill>
                <a:sym typeface="Symbol"/>
              </a:rPr>
              <a:t>D(t)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  </a:t>
            </a:r>
            <a:endParaRPr lang="fr-FR" sz="2000" b="1" dirty="0" smtClean="0">
              <a:solidFill>
                <a:schemeClr val="tx1">
                  <a:lumMod val="65000"/>
                  <a:lumOff val="35000"/>
                </a:schemeClr>
              </a:solidFill>
              <a:sym typeface="Symbol" pitchFamily="18" charset="2"/>
            </a:endParaRP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4492098" y="4941168"/>
            <a:ext cx="29214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400" b="1" dirty="0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Im</a:t>
            </a:r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Symbol"/>
              </a:rPr>
              <a:t>(,t)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=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 </a:t>
            </a:r>
            <a:r>
              <a:rPr lang="fr-FR" sz="2400" b="1" dirty="0" smtClean="0">
                <a:solidFill>
                  <a:srgbClr val="FF0000"/>
                </a:solidFill>
                <a:sym typeface="Symbol"/>
              </a:rPr>
              <a:t>H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(x= ,,t) </a:t>
            </a:r>
            <a:endParaRPr lang="fr-FR" sz="2000" b="1" i="1" dirty="0">
              <a:solidFill>
                <a:schemeClr val="tx1">
                  <a:lumMod val="65000"/>
                  <a:lumOff val="35000"/>
                </a:schemeClr>
              </a:solidFill>
              <a:sym typeface="Symbol" pitchFamily="18" charset="2"/>
            </a:endParaRPr>
          </a:p>
        </p:txBody>
      </p:sp>
      <p:pic>
        <p:nvPicPr>
          <p:cNvPr id="49" name="Image 48" descr="handba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862926" y="4376281"/>
            <a:ext cx="1586865" cy="2233613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50" name="ZoneTexte 49"/>
          <p:cNvSpPr txBox="1"/>
          <p:nvPr/>
        </p:nvSpPr>
        <p:spPr>
          <a:xfrm>
            <a:off x="914400" y="6335627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   </a:t>
            </a:r>
            <a:r>
              <a:rPr lang="fr-FR" dirty="0" err="1" smtClean="0">
                <a:sym typeface="Symbol"/>
              </a:rPr>
              <a:t>x</a:t>
            </a:r>
            <a:r>
              <a:rPr lang="fr-FR" baseline="-25000" dirty="0" err="1" smtClean="0">
                <a:sym typeface="Symbol"/>
              </a:rPr>
              <a:t>B</a:t>
            </a:r>
            <a:r>
              <a:rPr lang="fr-FR" dirty="0" smtClean="0">
                <a:sym typeface="Symbol"/>
              </a:rPr>
              <a:t> / (2-</a:t>
            </a:r>
            <a:r>
              <a:rPr lang="fr-FR" dirty="0" err="1" smtClean="0">
                <a:sym typeface="Symbol"/>
              </a:rPr>
              <a:t>x</a:t>
            </a:r>
            <a:r>
              <a:rPr lang="fr-FR" baseline="-25000" dirty="0" err="1" smtClean="0">
                <a:sym typeface="Symbol"/>
              </a:rPr>
              <a:t>B</a:t>
            </a:r>
            <a:r>
              <a:rPr lang="fr-FR" dirty="0" smtClean="0">
                <a:sym typeface="Symbol"/>
              </a:rPr>
              <a:t>)</a:t>
            </a:r>
            <a:endParaRPr lang="fr-FR" dirty="0"/>
          </a:p>
        </p:txBody>
      </p:sp>
      <p:sp>
        <p:nvSpPr>
          <p:cNvPr id="51" name="ZoneTexte 50"/>
          <p:cNvSpPr txBox="1"/>
          <p:nvPr/>
        </p:nvSpPr>
        <p:spPr>
          <a:xfrm>
            <a:off x="4211960" y="4499828"/>
            <a:ext cx="451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Note: dominance of </a:t>
            </a:r>
            <a:r>
              <a:rPr lang="fr-FR" b="1" dirty="0" smtClean="0">
                <a:solidFill>
                  <a:srgbClr val="FF0000"/>
                </a:solidFill>
              </a:rPr>
              <a:t>H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COMPASS </a:t>
            </a:r>
            <a:r>
              <a:rPr lang="fr-FR" dirty="0" err="1" smtClean="0"/>
              <a:t>kinematics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2700125" y="6248400"/>
            <a:ext cx="634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Re</a:t>
            </a:r>
            <a:r>
              <a:rPr lang="fr-F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of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Compton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Form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Factors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linked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term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897390" y="594928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x-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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7596336" y="594928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x-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</a:t>
            </a:r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7596336" y="6039151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>
            <a:off x="5796136" y="6021288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705600" y="5417403"/>
            <a:ext cx="352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ym typeface="Symbol"/>
              </a:rPr>
              <a:t></a:t>
            </a:r>
            <a:endParaRPr lang="fr-FR" sz="48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752418" y="5408196"/>
            <a:ext cx="352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ym typeface="Symbol"/>
              </a:rPr>
              <a:t>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0034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animBg="1"/>
      <p:bldP spid="3091" grpId="0"/>
      <p:bldP spid="3092" grpId="0"/>
      <p:bldP spid="25622" grpId="0" animBg="1"/>
      <p:bldP spid="3095" grpId="0"/>
      <p:bldP spid="25617" grpId="0" animBg="1"/>
      <p:bldP spid="3093" grpId="0"/>
      <p:bldP spid="27" grpId="0" animBg="1"/>
      <p:bldP spid="28" grpId="0" animBg="1"/>
      <p:bldP spid="73" grpId="0" animBg="1"/>
      <p:bldP spid="74" grpId="0" animBg="1"/>
      <p:bldP spid="76" grpId="0" animBg="1"/>
      <p:bldP spid="45" grpId="0" animBg="1"/>
      <p:bldP spid="46" grpId="0"/>
      <p:bldP spid="47" grpId="0"/>
      <p:bldP spid="48" grpId="0"/>
      <p:bldP spid="50" grpId="0"/>
      <p:bldP spid="51" grpId="0"/>
      <p:bldP spid="52" grpId="0"/>
      <p:bldP spid="2" grpId="0"/>
      <p:bldP spid="41" grpId="0"/>
      <p:bldP spid="6" grpId="0"/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47800"/>
            <a:ext cx="9144000" cy="49503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-71470" y="1820432"/>
            <a:ext cx="928694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GPDs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investigated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Hard Exclusive Photon and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</a:t>
            </a:r>
          </a:p>
          <a:p>
            <a:r>
              <a:rPr lang="fr-FR" sz="700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                                                                                                                   </a:t>
            </a:r>
          </a:p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COMPASS-II 2016-17: </a:t>
            </a:r>
            <a:r>
              <a:rPr lang="fr-FR" sz="1600" b="1" dirty="0" err="1" smtClean="0">
                <a:solidFill>
                  <a:srgbClr val="0033CC"/>
                </a:solidFill>
              </a:rPr>
              <a:t>with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b="1" dirty="0" smtClean="0">
                <a:solidFill>
                  <a:srgbClr val="0033CC"/>
                </a:solidFill>
              </a:rPr>
              <a:t>LH</a:t>
            </a:r>
            <a:r>
              <a:rPr lang="fr-FR" sz="1600" b="1" baseline="-25000" dirty="0" smtClean="0">
                <a:solidFill>
                  <a:srgbClr val="0033CC"/>
                </a:solidFill>
              </a:rPr>
              <a:t>2</a:t>
            </a:r>
            <a:r>
              <a:rPr lang="fr-FR" sz="1600" b="1" dirty="0" smtClean="0">
                <a:solidFill>
                  <a:srgbClr val="0033CC"/>
                </a:solidFill>
              </a:rPr>
              <a:t> </a:t>
            </a:r>
            <a:r>
              <a:rPr lang="fr-FR" sz="1600" b="1" dirty="0" err="1" smtClean="0">
                <a:solidFill>
                  <a:srgbClr val="0033CC"/>
                </a:solidFill>
              </a:rPr>
              <a:t>target</a:t>
            </a:r>
            <a:r>
              <a:rPr lang="fr-FR" sz="1600" b="1" dirty="0" smtClean="0">
                <a:solidFill>
                  <a:srgbClr val="0033CC"/>
                </a:solidFill>
              </a:rPr>
              <a:t> + RPD (phase 1)    </a:t>
            </a:r>
            <a:r>
              <a:rPr lang="fr-FR" sz="2000" b="1" dirty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</a:t>
            </a:r>
            <a:r>
              <a:rPr lang="fr-FR" sz="2000" b="1" baseline="30000" dirty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000" b="1" dirty="0">
                <a:solidFill>
                  <a:srgbClr val="0033CC"/>
                </a:solidFill>
                <a:latin typeface="Comic Sans MS" pitchFamily="66" charset="0"/>
              </a:rPr>
              <a:t>, </a:t>
            </a:r>
            <a:r>
              <a:rPr lang="fr-FR" sz="2000" b="1" dirty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</a:t>
            </a:r>
            <a:r>
              <a:rPr lang="fr-FR" sz="2000" b="1" baseline="30000" dirty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- </a:t>
            </a:r>
            <a:r>
              <a:rPr lang="fr-FR" sz="2000" b="1" dirty="0">
                <a:solidFill>
                  <a:srgbClr val="0033CC"/>
                </a:solidFill>
                <a:sym typeface="Symbol" pitchFamily="18" charset="2"/>
              </a:rPr>
              <a:t>160 </a:t>
            </a:r>
            <a:r>
              <a:rPr lang="fr-FR" sz="2000" b="1" dirty="0" err="1">
                <a:solidFill>
                  <a:srgbClr val="0033CC"/>
                </a:solidFill>
                <a:sym typeface="Symbol" pitchFamily="18" charset="2"/>
              </a:rPr>
              <a:t>GeV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700" b="1" dirty="0" smtClean="0">
              <a:latin typeface="Comic Sans MS" pitchFamily="66" charset="0"/>
            </a:endParaRPr>
          </a:p>
          <a:p>
            <a:r>
              <a:rPr lang="fr-FR" sz="700" b="1" dirty="0" smtClean="0">
                <a:latin typeface="Comic Sans MS" pitchFamily="66" charset="0"/>
              </a:rPr>
              <a:t> </a:t>
            </a:r>
          </a:p>
          <a:p>
            <a:pPr lvl="2">
              <a:buFont typeface="Wingdings" pitchFamily="2" charset="2"/>
              <a:buChar char="ü"/>
            </a:pPr>
            <a:r>
              <a:rPr lang="fr-FR" sz="1600" b="1" dirty="0" smtClean="0">
                <a:latin typeface="Comic Sans MS" pitchFamily="66" charset="0"/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t-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DVCS and HEMP cross section</a:t>
            </a:r>
            <a:endParaRPr lang="fr-FR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/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distribution of partons</a:t>
            </a:r>
          </a:p>
          <a:p>
            <a:pPr lvl="3">
              <a:buFont typeface="Wingdings" pitchFamily="2" charset="2"/>
              <a:buChar char="ü"/>
            </a:pPr>
            <a:endParaRPr lang="fr-FR" sz="700" dirty="0" smtClean="0">
              <a:solidFill>
                <a:srgbClr val="FF0000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Charge and Spin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endParaRPr lang="fr-FR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buFont typeface="Wingdings" pitchFamily="2" charset="2"/>
              <a:buChar char="à"/>
            </a:pP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Wingdings" pitchFamily="2" charset="2"/>
              </a:rPr>
              <a:t>Re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T</a:t>
            </a:r>
            <a:r>
              <a:rPr lang="fr-FR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DVCS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and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Wingdings" pitchFamily="2" charset="2"/>
              </a:rPr>
              <a:t>Im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T</a:t>
            </a:r>
            <a:r>
              <a:rPr lang="fr-FR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DVCS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for the GPD H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determination</a:t>
            </a:r>
            <a:endParaRPr lang="fr-FR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lvl="3">
              <a:buFont typeface="Wingdings" pitchFamily="2" charset="2"/>
              <a:buChar char="à"/>
            </a:pPr>
            <a:endParaRPr lang="fr-FR" sz="7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lvl="2">
              <a:buFont typeface="Wingdings" pitchFamily="2" charset="2"/>
              <a:buChar char="ü"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</a:t>
            </a:r>
            <a:r>
              <a:rPr lang="fr-FR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0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,</a:t>
            </a:r>
            <a:r>
              <a:rPr lang="fr-FR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,,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Symbol"/>
              </a:rPr>
              <a:t>Φ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  <a:sym typeface="Symbol"/>
            </a:endParaRPr>
          </a:p>
          <a:p>
            <a:pPr lvl="2">
              <a:buFont typeface="Wingdings" pitchFamily="2" charset="2"/>
              <a:buChar char="ü"/>
            </a:pPr>
            <a:endParaRPr lang="fr-FR" sz="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Wingdings" pitchFamily="2" charset="2"/>
              <a:buChar char="ü"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Pseudo-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saclar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</a:t>
            </a:r>
            <a:r>
              <a:rPr lang="fr-FR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0</a:t>
            </a:r>
            <a:endParaRPr lang="fr-FR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lvl="1">
              <a:buFont typeface="Wingdings" pitchFamily="2" charset="2"/>
              <a:buChar char="ü"/>
            </a:pPr>
            <a:endParaRPr lang="fr-FR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0033CC"/>
                </a:solidFill>
              </a:rPr>
              <a:t>          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2007-10 data:  </a:t>
            </a:r>
            <a:r>
              <a:rPr lang="fr-FR" b="1" dirty="0" err="1" smtClean="0">
                <a:solidFill>
                  <a:srgbClr val="0033CC"/>
                </a:solidFill>
              </a:rPr>
              <a:t>transv</a:t>
            </a:r>
            <a:r>
              <a:rPr lang="fr-FR" b="1" dirty="0" smtClean="0">
                <a:solidFill>
                  <a:srgbClr val="0033CC"/>
                </a:solidFill>
              </a:rPr>
              <a:t>. </a:t>
            </a:r>
            <a:r>
              <a:rPr lang="fr-FR" b="1" dirty="0" err="1" smtClean="0">
                <a:solidFill>
                  <a:srgbClr val="0033CC"/>
                </a:solidFill>
              </a:rPr>
              <a:t>polarized</a:t>
            </a:r>
            <a:r>
              <a:rPr lang="fr-FR" b="1" dirty="0" smtClean="0">
                <a:solidFill>
                  <a:srgbClr val="0033CC"/>
                </a:solidFill>
              </a:rPr>
              <a:t> NH</a:t>
            </a:r>
            <a:r>
              <a:rPr lang="fr-FR" b="1" baseline="-25000" dirty="0" smtClean="0">
                <a:solidFill>
                  <a:srgbClr val="0033CC"/>
                </a:solidFill>
              </a:rPr>
              <a:t>3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target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without</a:t>
            </a:r>
            <a:r>
              <a:rPr lang="fr-FR" b="1" smtClean="0">
                <a:solidFill>
                  <a:srgbClr val="0033CC"/>
                </a:solidFill>
              </a:rPr>
              <a:t> RPD</a:t>
            </a:r>
            <a:endParaRPr lang="fr-FR" b="1" dirty="0" smtClean="0">
              <a:solidFill>
                <a:srgbClr val="0033CC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92924" y="142852"/>
            <a:ext cx="5455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GPD @ COMPASS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2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130461" y="4445993"/>
            <a:ext cx="4960620" cy="2108261"/>
            <a:chOff x="2044700" y="3828737"/>
            <a:chExt cx="7086600" cy="3011801"/>
          </a:xfrm>
        </p:grpSpPr>
        <p:pic>
          <p:nvPicPr>
            <p:cNvPr id="27" name="Picture 26" descr="plotGPD2D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2044700" y="3828737"/>
              <a:ext cx="7086600" cy="301180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641600" y="5156200"/>
              <a:ext cx="504190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600" dirty="0" smtClean="0">
                <a:ea typeface="+mj-ea"/>
              </a:rPr>
              <a:t>Quantum tomography of the nucleon</a:t>
            </a:r>
            <a:endParaRPr lang="en-US" sz="26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810351"/>
            <a:ext cx="8712200" cy="96916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2D+1 picture in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momentum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space                2D+1 picture in coordinate space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transverse momentum                       generalized </a:t>
            </a:r>
            <a:r>
              <a:rPr lang="en-US" sz="1600" dirty="0" err="1">
                <a:latin typeface="Comic Sans MS" charset="0"/>
              </a:rPr>
              <a:t>parton</a:t>
            </a:r>
            <a:r>
              <a:rPr lang="en-US" sz="1600" dirty="0">
                <a:latin typeface="Comic Sans MS" charset="0"/>
              </a:rPr>
              <a:t> distributions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dependent distributions                    </a:t>
            </a:r>
            <a:r>
              <a:rPr lang="en-US" sz="1600" dirty="0" err="1">
                <a:latin typeface="Comic Sans MS" charset="0"/>
                <a:sym typeface="Wingdings" charset="2"/>
              </a:rPr>
              <a:t></a:t>
            </a:r>
            <a:r>
              <a:rPr lang="en-US" sz="1600" dirty="0">
                <a:latin typeface="Comic Sans MS" charset="0"/>
                <a:sym typeface="Wingdings" charset="2"/>
              </a:rPr>
              <a:t> exclusive reaction like </a:t>
            </a:r>
            <a:r>
              <a:rPr lang="en-US" sz="1600" dirty="0" smtClean="0">
                <a:latin typeface="Comic Sans MS" charset="0"/>
                <a:sym typeface="Wingdings" charset="2"/>
              </a:rPr>
              <a:t>DVCS</a:t>
            </a:r>
            <a:endParaRPr lang="en-US" dirty="0" smtClean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17" y="4340284"/>
            <a:ext cx="3978805" cy="20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714247" y="3860512"/>
            <a:ext cx="31354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r>
              <a:rPr lang="en-US" sz="1600" b="1" dirty="0" err="1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npolarised</a:t>
            </a:r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           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polarised</a:t>
            </a:r>
            <a:endParaRPr lang="it-IT" sz="16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3605" y="95318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553775" y="172928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6086475" y="1732584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l="8471" t="4706" r="2824" b="4706"/>
          <a:stretch>
            <a:fillRect/>
          </a:stretch>
        </p:blipFill>
        <p:spPr>
          <a:xfrm>
            <a:off x="3865896" y="2043958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322742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6054164" y="1878980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28600" y="2100976"/>
            <a:ext cx="1676400" cy="381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E.C. </a:t>
            </a:r>
            <a:r>
              <a:rPr lang="en-US" dirty="0" err="1" smtClean="0"/>
              <a:t>Aschenauer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118461" y="1231215"/>
            <a:ext cx="2548540" cy="368300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QCD Evolution Workshop, Santa Fe, May 2014</a:t>
            </a:r>
            <a:endParaRPr lang="en-US" dirty="0"/>
          </a:p>
        </p:txBody>
      </p:sp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2114" r="17076" b="15417"/>
          <a:stretch>
            <a:fillRect/>
          </a:stretch>
        </p:blipFill>
        <p:spPr bwMode="auto">
          <a:xfrm>
            <a:off x="3326606" y="563034"/>
            <a:ext cx="24971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4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/>
      <p:bldP spid="20" grpId="0" animBg="1"/>
      <p:bldP spid="21" grpId="0" animBg="1"/>
      <p:bldP spid="2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7008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Near COMPASS future is more ore less defined:</a:t>
            </a:r>
            <a:endParaRPr lang="en-GB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219200" y="1447800"/>
                <a:ext cx="7239000" cy="4648200"/>
              </a:xfrm>
            </p:spPr>
            <p:txBody>
              <a:bodyPr/>
              <a:lstStyle/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chemeClr val="tx1"/>
                    </a:solidFill>
                  </a:rPr>
                  <a:t>2014-2015:	Transversely polarized DY to check pseudo-universality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𝐷𝑌</m:t>
                        </m:r>
                      </m:sub>
                    </m:sSub>
                    <m:r>
                      <a:rPr lang="en-GB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𝑆𝐼𝐷𝐼𝑆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chemeClr val="tx1"/>
                    </a:solidFill>
                  </a:rPr>
                  <a:t>2016-2017: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Unpolarised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DVCS/HVMP</a:t>
                </a:r>
              </a:p>
              <a:p>
                <a:pPr algn="l">
                  <a:buClrTx/>
                </a:pPr>
                <a:r>
                  <a:rPr lang="en-US" dirty="0" smtClean="0">
                    <a:solidFill>
                      <a:srgbClr val="C00000"/>
                    </a:solidFill>
                  </a:rPr>
                  <a:t>	(B slope and GPD H)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l">
                  <a:buClrTx/>
                </a:pPr>
                <a:r>
                  <a:rPr lang="en-US" dirty="0" smtClean="0">
                    <a:solidFill>
                      <a:schemeClr val="tx1"/>
                    </a:solidFill>
                  </a:rPr>
                  <a:t>	and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unpolarised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SIDIS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l">
                  <a:buClrTx/>
                </a:pPr>
                <a:r>
                  <a:rPr lang="en-GB" dirty="0" smtClean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h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𝑑𝑁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𝑑𝑧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r>
                  <a:rPr lang="en-GB" dirty="0" smtClean="0"/>
                  <a:t> 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 dependent 	multiplicities,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 Boer-Mulders TMD 	PDF</a:t>
                </a:r>
                <a:endParaRPr lang="en-GB" dirty="0">
                  <a:solidFill>
                    <a:srgbClr val="C00000"/>
                  </a:solidFill>
                </a:endParaRPr>
              </a:p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chemeClr val="tx1"/>
                    </a:solidFill>
                  </a:rPr>
                  <a:t>2018 to be discussed having in hand the performances in the previous years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219200" y="1447800"/>
                <a:ext cx="7239000" cy="4648200"/>
              </a:xfrm>
              <a:blipFill rotWithShape="1">
                <a:blip r:embed="rId2"/>
                <a:stretch>
                  <a:fillRect l="-1263" t="-1837" r="-758" b="-170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69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315200" cy="1141413"/>
          </a:xfrm>
        </p:spPr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More in the FUTURE:</a:t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" y="2286000"/>
            <a:ext cx="8077200" cy="346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5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016" y="1143000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For the next 10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years </a:t>
            </a:r>
          </a:p>
          <a:p>
            <a:pPr>
              <a:defRPr/>
            </a:pPr>
            <a:endParaRPr lang="en-US" sz="10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before any collider is available,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and complementary to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Jlab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12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GeV</a:t>
            </a:r>
            <a:endParaRPr lang="en-US" sz="2800" dirty="0">
              <a:solidFill>
                <a:srgbClr val="C00000"/>
              </a:solidFill>
              <a:latin typeface="+mj-lt"/>
              <a:cs typeface="Calibri" pitchFamily="34" charset="0"/>
            </a:endParaRPr>
          </a:p>
          <a:p>
            <a:pPr lvl="1">
              <a:defRPr/>
            </a:pPr>
            <a:endParaRPr lang="en-US" sz="1000" b="1" dirty="0" smtClean="0">
              <a:solidFill>
                <a:srgbClr val="FF0000"/>
              </a:solidFill>
              <a:latin typeface="+mj-lt"/>
              <a:cs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COMPASS@CERN 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can be a major player in QCD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physics 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using its unique high energy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both:</a:t>
            </a:r>
          </a:p>
          <a:p>
            <a:pPr>
              <a:defRPr/>
            </a:pPr>
            <a:endParaRPr lang="en-US" sz="1000" b="1" dirty="0" smtClean="0">
              <a:solidFill>
                <a:srgbClr val="FF0000"/>
              </a:solidFill>
              <a:latin typeface="+mj-lt"/>
              <a:cs typeface="Calibri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hadron beam and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positive and negative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muon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beams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1000" b="1" dirty="0" smtClean="0">
              <a:solidFill>
                <a:srgbClr val="FF0000"/>
              </a:solidFill>
              <a:cs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Looking even further…a polarized lepton-nucleon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collider well be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a mandatory tool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"/>
            <a:ext cx="7848600" cy="990600"/>
          </a:xfrm>
        </p:spPr>
        <p:txBody>
          <a:bodyPr/>
          <a:lstStyle/>
          <a:p>
            <a:r>
              <a:rPr lang="en-US" sz="3200" smtClean="0">
                <a:solidFill>
                  <a:srgbClr val="FF0000"/>
                </a:solidFill>
              </a:rPr>
              <a:t>Key </a:t>
            </a:r>
            <a:r>
              <a:rPr lang="en-US" sz="3200" dirty="0" smtClean="0">
                <a:solidFill>
                  <a:srgbClr val="FF0000"/>
                </a:solidFill>
              </a:rPr>
              <a:t>COMPASS measurements</a:t>
            </a:r>
            <a:endParaRPr lang="en-GB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847052"/>
              </p:ext>
            </p:extLst>
          </p:nvPr>
        </p:nvGraphicFramePr>
        <p:xfrm>
          <a:off x="5130800" y="3860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79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800" y="3860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6419471"/>
                  </p:ext>
                </p:extLst>
              </p:nvPr>
            </p:nvGraphicFramePr>
            <p:xfrm>
              <a:off x="685800" y="993710"/>
              <a:ext cx="8077200" cy="5230445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111014"/>
                    <a:gridCol w="4966186"/>
                  </a:tblGrid>
                  <a:tr h="72228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  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𝑑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𝑑𝑥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GB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 smtClean="0">
                              <a:solidFill>
                                <a:schemeClr val="tx1"/>
                              </a:solidFill>
                            </a:rPr>
                            <a:t>Confirmation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 of SMC result on d (at variance with E142 claims)</a:t>
                          </a:r>
                          <a:endParaRPr lang="en-GB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95000"/>
                          </a:schemeClr>
                        </a:solidFill>
                      </a:tcPr>
                    </a:tc>
                  </a:tr>
                  <a:tr h="5700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first hint that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dirty="0" smtClean="0"/>
                            <a:t> is</a:t>
                          </a:r>
                          <a:r>
                            <a:rPr lang="en-GB" baseline="0" dirty="0" smtClean="0"/>
                            <a:t> small, at variance with predictions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730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first</a:t>
                          </a:r>
                          <a:r>
                            <a:rPr lang="en-US" baseline="0" dirty="0" smtClean="0"/>
                            <a:t> measurement of </a:t>
                          </a:r>
                          <a:r>
                            <a:rPr lang="en-US" baseline="0" dirty="0" err="1" smtClean="0"/>
                            <a:t>transversity</a:t>
                          </a:r>
                          <a:r>
                            <a:rPr lang="en-US" baseline="0" dirty="0" smtClean="0"/>
                            <a:t> on deuteron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sup>
                              </m:sSubSup>
                              <m:r>
                                <a:rPr lang="en-GB" i="1" smtClean="0">
                                  <a:latin typeface="Cambria Math"/>
                                  <a:ea typeface="Cambria Math"/>
                                </a:rPr>
                                <m:t>≃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     </m:t>
                              </m:r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1, 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𝑓𝑎𝑣</m:t>
                                  </m:r>
                                </m:sub>
                                <m:sup>
                                  <m:r>
                                    <a:rPr lang="en-GB" i="1" smtClean="0"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GB" i="1" smtClean="0">
                                  <a:latin typeface="Cambria Math"/>
                                  <a:ea typeface="Cambria Math"/>
                                </a:rPr>
                                <m:t>≃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1, 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𝑢𝑛𝑓</m:t>
                                  </m:r>
                                </m:sub>
                                <m:sup>
                                  <m:r>
                                    <a:rPr lang="en-GB" i="1" smtClean="0"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202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Only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polarimeter</a:t>
                          </a:r>
                          <a:r>
                            <a:rPr lang="en-US" baseline="0" dirty="0" smtClean="0"/>
                            <a:t> for </a:t>
                          </a:r>
                          <a:r>
                            <a:rPr lang="en-US" baseline="0" dirty="0" err="1" smtClean="0"/>
                            <a:t>transversity</a:t>
                          </a:r>
                          <a:r>
                            <a:rPr lang="en-US" baseline="0" dirty="0" smtClean="0"/>
                            <a:t> extraction from 2h asymmetries</a:t>
                          </a:r>
                          <a:endParaRPr lang="en-US" dirty="0" smtClean="0"/>
                        </a:p>
                        <a:p>
                          <a:pPr algn="ctr"/>
                          <a:r>
                            <a:rPr lang="en-US" dirty="0" err="1" smtClean="0"/>
                            <a:t>transversity</a:t>
                          </a:r>
                          <a:r>
                            <a:rPr lang="en-US" baseline="0" dirty="0" smtClean="0"/>
                            <a:t> extracted directly from the data, following Pavia group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Evolution</a:t>
                          </a:r>
                          <a:r>
                            <a:rPr lang="en-US" baseline="0" dirty="0" smtClean="0"/>
                            <a:t> of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 smtClean="0"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1600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Hint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an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exotic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aseline="0" dirty="0" smtClean="0"/>
                                  <m:t>state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(1420)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New</a:t>
                          </a:r>
                          <a:r>
                            <a:rPr lang="en-US" baseline="0" dirty="0" smtClean="0"/>
                            <a:t> state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Radiative width of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/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1320</m:t>
                                  </m:r>
                                </m:e>
                              </m:d>
                            </m:oMath>
                          </a14:m>
                          <a:endParaRPr lang="en-US" b="0" dirty="0" smtClean="0">
                            <a:ea typeface="Cambria Math"/>
                          </a:endParaRPr>
                        </a:p>
                        <a:p>
                          <a:pPr algn="ctr"/>
                          <a:r>
                            <a:rPr lang="en-US" dirty="0" smtClean="0"/>
                            <a:t>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/>
                              </m:sSub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(1670)</m:t>
                              </m:r>
                            </m:oMath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Confirmation</a:t>
                          </a:r>
                          <a:r>
                            <a:rPr lang="en-US" baseline="0" dirty="0" smtClean="0"/>
                            <a:t> of VMD model, EPJ highlight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6419471"/>
                  </p:ext>
                </p:extLst>
              </p:nvPr>
            </p:nvGraphicFramePr>
            <p:xfrm>
              <a:off x="685800" y="993710"/>
              <a:ext cx="8077200" cy="5230445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111014"/>
                    <a:gridCol w="4966186"/>
                  </a:tblGrid>
                  <a:tr h="8109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r="-159804" b="-5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 smtClean="0">
                              <a:solidFill>
                                <a:schemeClr val="tx1"/>
                              </a:solidFill>
                            </a:rPr>
                            <a:t>Confirmation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 of SMC result on 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d (at 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variance with E142 </a:t>
                          </a:r>
                          <a:r>
                            <a:rPr lang="en-US" b="0" i="0" baseline="0" dirty="0" smtClean="0">
                              <a:solidFill>
                                <a:schemeClr val="tx1"/>
                              </a:solidFill>
                            </a:rPr>
                            <a:t>claims)</a:t>
                          </a:r>
                          <a:endParaRPr lang="en-GB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95000"/>
                          </a:schemeClr>
                        </a:solid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126667" r="-159804" b="-6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62699" t="-126667" b="-605714"/>
                          </a:stretch>
                        </a:blipFill>
                      </a:tcPr>
                    </a:tc>
                  </a:tr>
                  <a:tr h="6865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210619" r="-159804" b="-4628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62699" t="-210619" b="-462832"/>
                          </a:stretch>
                        </a:blipFill>
                      </a:tcPr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180000" r="-159804" b="-168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Only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polarimeter</a:t>
                          </a:r>
                          <a:r>
                            <a:rPr lang="en-US" baseline="0" dirty="0" smtClean="0"/>
                            <a:t> for </a:t>
                          </a:r>
                          <a:r>
                            <a:rPr lang="en-US" baseline="0" dirty="0" err="1" smtClean="0"/>
                            <a:t>transversity</a:t>
                          </a:r>
                          <a:r>
                            <a:rPr lang="en-US" baseline="0" dirty="0" smtClean="0"/>
                            <a:t> extraction from 2h asymmetries</a:t>
                          </a:r>
                          <a:endParaRPr lang="en-US" dirty="0" smtClean="0"/>
                        </a:p>
                        <a:p>
                          <a:pPr algn="ctr"/>
                          <a:r>
                            <a:rPr lang="en-US" dirty="0" err="1" smtClean="0"/>
                            <a:t>transversity</a:t>
                          </a:r>
                          <a:r>
                            <a:rPr lang="en-US" baseline="0" dirty="0" smtClean="0"/>
                            <a:t> extracted directly from the data, following Pavia group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791304" r="-159804" b="-375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Evolution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smtClean="0"/>
                            <a:t>of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891304" r="-159804" b="-275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62699" t="-891304" b="-275362"/>
                          </a:stretch>
                        </a:blipFill>
                      </a:tcPr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991304" r="-159804" b="-175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New</a:t>
                          </a:r>
                          <a:r>
                            <a:rPr lang="en-US" baseline="0" dirty="0" smtClean="0"/>
                            <a:t> state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6" t="-717143" r="-159804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Confirmation</a:t>
                          </a:r>
                          <a:r>
                            <a:rPr lang="en-US" baseline="0" dirty="0" smtClean="0"/>
                            <a:t> of VMD model, EPJ highlight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97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723900" y="228600"/>
            <a:ext cx="7696200" cy="1141413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4762500"/>
            <a:ext cx="31623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81711" y="3244334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Longitudinal Structure of the Nucleon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2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6"/>
          <p:cNvSpPr>
            <a:spLocks noChangeArrowheads="1"/>
          </p:cNvSpPr>
          <p:nvPr/>
        </p:nvSpPr>
        <p:spPr bwMode="auto">
          <a:xfrm>
            <a:off x="11430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SIDIS AT COMPASS-II</a:t>
            </a:r>
            <a:endParaRPr lang="fr-FR" sz="36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9" y="2514600"/>
            <a:ext cx="4957211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1" y="4419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 week with the 2.5 m long LH2 target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826434"/>
            <a:ext cx="7886700" cy="168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oneTexte 9"/>
          <p:cNvSpPr txBox="1">
            <a:spLocks noChangeArrowheads="1"/>
          </p:cNvSpPr>
          <p:nvPr/>
        </p:nvSpPr>
        <p:spPr bwMode="auto">
          <a:xfrm>
            <a:off x="611168" y="1884377"/>
            <a:ext cx="74104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b="1" i="1" dirty="0">
                <a:solidFill>
                  <a:srgbClr val="0070C0"/>
                </a:solidFill>
                <a:cs typeface="ＭＳ Ｐゴシック" charset="-128"/>
              </a:rPr>
              <a:t>h=π,K (</a:t>
            </a:r>
            <a:r>
              <a:rPr lang="fr-FR" sz="1600" b="1" i="1" dirty="0" err="1">
                <a:solidFill>
                  <a:srgbClr val="0070C0"/>
                </a:solidFill>
                <a:cs typeface="ＭＳ Ｐゴシック" charset="-128"/>
              </a:rPr>
              <a:t>identified</a:t>
            </a:r>
            <a:r>
              <a:rPr lang="fr-FR" sz="1600" b="1" i="1" dirty="0">
                <a:solidFill>
                  <a:srgbClr val="0070C0"/>
                </a:solidFill>
                <a:cs typeface="ＭＳ Ｐゴシック" charset="-128"/>
              </a:rPr>
              <a:t> by Ring Imaging </a:t>
            </a:r>
            <a:r>
              <a:rPr lang="fr-FR" sz="1600" b="1" i="1" dirty="0" err="1">
                <a:solidFill>
                  <a:srgbClr val="0070C0"/>
                </a:solidFill>
                <a:cs typeface="ＭＳ Ｐゴシック" charset="-128"/>
              </a:rPr>
              <a:t>Cerenkov</a:t>
            </a:r>
            <a:r>
              <a:rPr lang="fr-FR" sz="1600" b="1" i="1" dirty="0">
                <a:solidFill>
                  <a:srgbClr val="0070C0"/>
                </a:solidFill>
                <a:cs typeface="ＭＳ Ｐゴシック" charset="-128"/>
              </a:rPr>
              <a:t>)</a:t>
            </a:r>
          </a:p>
          <a:p>
            <a:pPr lvl="1" algn="ctr">
              <a:defRPr/>
            </a:pPr>
            <a:r>
              <a:rPr lang="fr-FR" sz="1400" i="1" dirty="0">
                <a:solidFill>
                  <a:srgbClr val="0070C0"/>
                </a:solidFill>
                <a:cs typeface="ＭＳ Ｐゴシック" charset="-128"/>
              </a:rPr>
              <a:t>➤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M</a:t>
            </a:r>
            <a:r>
              <a:rPr lang="fr-FR" sz="1600" i="1" baseline="30000" dirty="0" err="1">
                <a:solidFill>
                  <a:srgbClr val="0070C0"/>
                </a:solidFill>
                <a:cs typeface="ＭＳ Ｐゴシック" charset="-128"/>
              </a:rPr>
              <a:t>h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depend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on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unpolarized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PDF’s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: </a:t>
            </a:r>
          </a:p>
          <a:p>
            <a:pPr lvl="8" algn="r" defTabSz="457200">
              <a:buFont typeface="Arial" charset="0"/>
              <a:buChar char="•"/>
              <a:defRPr/>
            </a:pP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u(x),d(x)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unpolarized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PDF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well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known</a:t>
            </a:r>
            <a:endParaRPr lang="fr-FR" sz="1600" i="1" baseline="-25000" dirty="0">
              <a:solidFill>
                <a:srgbClr val="0070C0"/>
              </a:solidFill>
              <a:cs typeface="ＭＳ Ｐゴシック" charset="-128"/>
            </a:endParaRPr>
          </a:p>
          <a:p>
            <a:pPr lvl="1" algn="r">
              <a:buFont typeface="Arial" charset="0"/>
              <a:buChar char="•"/>
              <a:defRPr/>
            </a:pP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strange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PDF s(x)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less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well</a:t>
            </a:r>
            <a:r>
              <a:rPr lang="fr-FR" sz="1600" i="1" dirty="0">
                <a:solidFill>
                  <a:srgbClr val="0070C0"/>
                </a:solidFill>
                <a:cs typeface="ＭＳ Ｐゴシック" charset="-128"/>
              </a:rPr>
              <a:t> </a:t>
            </a:r>
            <a:r>
              <a:rPr lang="fr-FR" sz="1600" i="1" dirty="0" err="1">
                <a:solidFill>
                  <a:srgbClr val="0070C0"/>
                </a:solidFill>
                <a:cs typeface="ＭＳ Ｐゴシック" charset="-128"/>
              </a:rPr>
              <a:t>known</a:t>
            </a:r>
            <a:endParaRPr lang="fr-FR" sz="1600" i="1" baseline="-25000" dirty="0">
              <a:solidFill>
                <a:srgbClr val="0070C0"/>
              </a:solidFill>
              <a:latin typeface="AppleMyungjo" charset="-127"/>
              <a:ea typeface="AppleMyungjo" charset="-127"/>
              <a:cs typeface="AppleMyungjo" charset="-127"/>
            </a:endParaRPr>
          </a:p>
        </p:txBody>
      </p:sp>
      <p:pic>
        <p:nvPicPr>
          <p:cNvPr id="11270" name="Image 12" descr="nour-014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150257"/>
            <a:ext cx="6515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 bwMode="auto">
          <a:xfrm>
            <a:off x="685800" y="0"/>
            <a:ext cx="77724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800" dirty="0">
                <a:solidFill>
                  <a:srgbClr val="FF0000"/>
                </a:solidFill>
                <a:latin typeface="+mj-lt"/>
                <a:cs typeface="ＭＳ Ｐゴシック" charset="-128"/>
              </a:rPr>
              <a:t>Hadron </a:t>
            </a:r>
            <a:r>
              <a:rPr lang="fr-FR" sz="2800" dirty="0" err="1">
                <a:solidFill>
                  <a:srgbClr val="FF0000"/>
                </a:solidFill>
                <a:latin typeface="+mj-lt"/>
                <a:cs typeface="ＭＳ Ｐゴシック" charset="-128"/>
              </a:rPr>
              <a:t>multiplicities</a:t>
            </a:r>
            <a:endParaRPr lang="fr-FR" sz="2800" dirty="0">
              <a:solidFill>
                <a:srgbClr val="FF0000"/>
              </a:solidFill>
              <a:latin typeface="+mj-lt"/>
              <a:cs typeface="ＭＳ Ｐゴシック" charset="-128"/>
            </a:endParaRPr>
          </a:p>
        </p:txBody>
      </p:sp>
      <p:pic>
        <p:nvPicPr>
          <p:cNvPr id="11272" name="Image 14" descr="Mult_k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901950"/>
            <a:ext cx="45370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Image 15" descr="Mul_z_Had1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2967038"/>
            <a:ext cx="3240088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Image 16" descr="new-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636963"/>
            <a:ext cx="711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55599" y="63023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du </a:t>
            </a:r>
            <a:r>
              <a:rPr lang="en-US" dirty="0" err="1" smtClean="0"/>
              <a:t>Fresne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8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COMPASS – some facts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" y="1325880"/>
            <a:ext cx="8412163" cy="5060950"/>
          </a:xfrm>
        </p:spPr>
        <p:txBody>
          <a:bodyPr/>
          <a:lstStyle/>
          <a:p>
            <a:r>
              <a:rPr lang="en-US" sz="2000" dirty="0" smtClean="0"/>
              <a:t>Located at CERN North Area beam line</a:t>
            </a:r>
          </a:p>
          <a:p>
            <a:pPr lvl="1"/>
            <a:r>
              <a:rPr lang="en-US" sz="1600" dirty="0" smtClean="0"/>
              <a:t>Possible beams: µ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, µ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, K  → Several physics programs</a:t>
            </a:r>
            <a:endParaRPr lang="en-US" sz="1600" dirty="0"/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350519" y="2148840"/>
            <a:ext cx="4297681" cy="414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err="1" smtClean="0">
                <a:solidFill>
                  <a:srgbClr val="FF0000"/>
                </a:solidFill>
              </a:rPr>
              <a:t>muon</a:t>
            </a:r>
            <a:r>
              <a:rPr lang="en-US" sz="2000" dirty="0" smtClean="0">
                <a:solidFill>
                  <a:srgbClr val="FF0000"/>
                </a:solidFill>
              </a:rPr>
              <a:t> beam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Spin structure, Gluon polarization</a:t>
            </a:r>
          </a:p>
          <a:p>
            <a:pPr lvl="1"/>
            <a:r>
              <a:rPr lang="en-US" sz="1800" dirty="0" smtClean="0"/>
              <a:t>Flavor decomposition </a:t>
            </a:r>
          </a:p>
          <a:p>
            <a:pPr lvl="1"/>
            <a:r>
              <a:rPr lang="en-US" sz="1800" dirty="0" err="1" smtClean="0"/>
              <a:t>Transversity</a:t>
            </a:r>
            <a:endParaRPr lang="en-US" sz="1800" dirty="0" smtClean="0"/>
          </a:p>
          <a:p>
            <a:pPr lvl="1"/>
            <a:r>
              <a:rPr lang="en-US" sz="1800" dirty="0" smtClean="0"/>
              <a:t>Transverse Momentum-dependent PDF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DVCS and HEMP</a:t>
            </a:r>
          </a:p>
          <a:p>
            <a:pPr lvl="1"/>
            <a:r>
              <a:rPr lang="en-US" sz="1800" dirty="0" err="1" smtClean="0"/>
              <a:t>Unpolarized</a:t>
            </a:r>
            <a:r>
              <a:rPr lang="en-US" sz="1800" dirty="0" smtClean="0"/>
              <a:t> SIDIS and TMDs</a:t>
            </a:r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72000" y="2120112"/>
            <a:ext cx="4297363" cy="42203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Pion </a:t>
            </a:r>
            <a:r>
              <a:rPr lang="en-US" sz="1800" dirty="0" err="1" smtClean="0"/>
              <a:t>polarizability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Diffractive and Central production</a:t>
            </a:r>
          </a:p>
          <a:p>
            <a:pPr lvl="1"/>
            <a:r>
              <a:rPr lang="en-US" sz="1800" dirty="0" smtClean="0"/>
              <a:t>Light meson spectroscopy</a:t>
            </a:r>
          </a:p>
          <a:p>
            <a:pPr lvl="1"/>
            <a:r>
              <a:rPr lang="en-US" sz="1800" dirty="0" smtClean="0"/>
              <a:t>Baryon spectroscopy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Pion and </a:t>
            </a:r>
            <a:r>
              <a:rPr lang="en-US" sz="1800" dirty="0" err="1" smtClean="0"/>
              <a:t>Kaon</a:t>
            </a:r>
            <a:r>
              <a:rPr lang="en-US" sz="1800" dirty="0" smtClean="0"/>
              <a:t> </a:t>
            </a:r>
            <a:r>
              <a:rPr lang="en-US" sz="1800" dirty="0" err="1" smtClean="0"/>
              <a:t>polarizabilities</a:t>
            </a:r>
            <a:endParaRPr lang="en-US" sz="1800" dirty="0" smtClean="0"/>
          </a:p>
          <a:p>
            <a:pPr lvl="1"/>
            <a:r>
              <a:rPr lang="en-US" sz="1800" dirty="0" err="1" smtClean="0"/>
              <a:t>Drell</a:t>
            </a:r>
            <a:r>
              <a:rPr lang="en-US" sz="1800" dirty="0" smtClean="0"/>
              <a:t>-Yan studies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960120" y="2697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COMPASS - </a:t>
            </a:r>
            <a:r>
              <a:rPr lang="en-US" dirty="0"/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880" y="525780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COMPASS </a:t>
            </a:r>
            <a:r>
              <a:rPr lang="en-US" dirty="0" smtClean="0"/>
              <a:t>- II   </a:t>
            </a:r>
            <a:r>
              <a:rPr lang="en-US" dirty="0"/>
              <a:t>(</a:t>
            </a:r>
            <a:r>
              <a:rPr lang="en-US" dirty="0" smtClean="0"/>
              <a:t>2012 </a:t>
            </a:r>
            <a:r>
              <a:rPr lang="en-US" dirty="0"/>
              <a:t>– </a:t>
            </a:r>
            <a:r>
              <a:rPr lang="en-US" dirty="0" smtClean="0"/>
              <a:t>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6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COMPASS – some facts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" y="1325880"/>
            <a:ext cx="8412163" cy="5060950"/>
          </a:xfrm>
        </p:spPr>
        <p:txBody>
          <a:bodyPr/>
          <a:lstStyle/>
          <a:p>
            <a:r>
              <a:rPr lang="en-US" sz="2000" dirty="0" smtClean="0"/>
              <a:t>Located at CERN North Area beam line</a:t>
            </a:r>
          </a:p>
          <a:p>
            <a:pPr lvl="1"/>
            <a:r>
              <a:rPr lang="en-US" sz="1600" dirty="0"/>
              <a:t>Possible beams: µ</a:t>
            </a:r>
            <a:r>
              <a:rPr lang="en-US" sz="1600" baseline="30000" dirty="0"/>
              <a:t>+</a:t>
            </a:r>
            <a:r>
              <a:rPr lang="en-US" sz="1600" dirty="0"/>
              <a:t>, µ</a:t>
            </a:r>
            <a:r>
              <a:rPr lang="en-US" sz="1600" baseline="30000" dirty="0"/>
              <a:t>-</a:t>
            </a:r>
            <a:r>
              <a:rPr lang="en-US" sz="1600" dirty="0"/>
              <a:t>, </a:t>
            </a:r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600" baseline="30000" dirty="0"/>
              <a:t>+</a:t>
            </a:r>
            <a:r>
              <a:rPr lang="en-US" sz="1600" dirty="0"/>
              <a:t>, </a:t>
            </a:r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600" baseline="30000" dirty="0"/>
              <a:t>-</a:t>
            </a:r>
            <a:r>
              <a:rPr lang="en-US" sz="1600" dirty="0"/>
              <a:t>, K  → Several physics programs</a:t>
            </a:r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350520" y="2148840"/>
            <a:ext cx="4297680" cy="414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err="1" smtClean="0">
                <a:solidFill>
                  <a:srgbClr val="FF0000"/>
                </a:solidFill>
              </a:rPr>
              <a:t>muon</a:t>
            </a:r>
            <a:r>
              <a:rPr lang="en-US" sz="2000" dirty="0" smtClean="0">
                <a:solidFill>
                  <a:srgbClr val="FF0000"/>
                </a:solidFill>
              </a:rPr>
              <a:t> beam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Spin structure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p</a:t>
            </a:r>
            <a:r>
              <a:rPr lang="en-US" sz="1800" dirty="0" smtClean="0">
                <a:solidFill>
                  <a:srgbClr val="0000FF"/>
                </a:solidFill>
              </a:rPr>
              <a:t>, d </a:t>
            </a:r>
            <a:r>
              <a:rPr lang="en-US" sz="1800" dirty="0">
                <a:solidFill>
                  <a:srgbClr val="0000FF"/>
                </a:solidFill>
              </a:rPr>
              <a:t>p</a:t>
            </a:r>
            <a:r>
              <a:rPr lang="en-US" sz="1800" dirty="0" smtClean="0">
                <a:solidFill>
                  <a:srgbClr val="0000FF"/>
                </a:solidFill>
              </a:rPr>
              <a:t>olarized target (L &amp; T)</a:t>
            </a:r>
            <a:r>
              <a:rPr lang="en-US" sz="1800" dirty="0" smtClean="0"/>
              <a:t>	</a:t>
            </a:r>
            <a:endParaRPr lang="en-US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DVCS/</a:t>
            </a:r>
            <a:r>
              <a:rPr lang="en-US" sz="1800" dirty="0" err="1" smtClean="0"/>
              <a:t>Unpol</a:t>
            </a:r>
            <a:r>
              <a:rPr lang="en-US" sz="1800" dirty="0" smtClean="0"/>
              <a:t> SIDIS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Long LH</a:t>
            </a:r>
            <a:r>
              <a:rPr lang="en-US" sz="1800" baseline="-25000" dirty="0" smtClean="0">
                <a:solidFill>
                  <a:srgbClr val="0000FF"/>
                </a:solidFill>
              </a:rPr>
              <a:t>2</a:t>
            </a:r>
            <a:r>
              <a:rPr lang="en-US" sz="1800" dirty="0" smtClean="0">
                <a:solidFill>
                  <a:srgbClr val="0000FF"/>
                </a:solidFill>
              </a:rPr>
              <a:t> target</a:t>
            </a:r>
          </a:p>
          <a:p>
            <a:pPr lvl="1"/>
            <a:endParaRPr lang="en-US" sz="1800" dirty="0" smtClean="0"/>
          </a:p>
          <a:p>
            <a:pPr marL="457200" lvl="1" indent="0">
              <a:buFont typeface="Wingdings" charset="0"/>
              <a:buNone/>
            </a:pPr>
            <a:endParaRPr lang="en-US" sz="1800" dirty="0"/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72000" y="2120112"/>
            <a:ext cx="4297363" cy="42203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Hadron spectroscopy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Small LH</a:t>
            </a:r>
            <a:r>
              <a:rPr lang="en-US" sz="1800" baseline="-25000" dirty="0" smtClean="0">
                <a:solidFill>
                  <a:srgbClr val="0000FF"/>
                </a:solidFill>
              </a:rPr>
              <a:t>2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or nuclear targets</a:t>
            </a:r>
            <a:endParaRPr lang="en-US" sz="1800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r>
              <a:rPr lang="en-US" sz="1800" dirty="0" err="1" smtClean="0"/>
              <a:t>Drell</a:t>
            </a:r>
            <a:r>
              <a:rPr lang="en-US" sz="1800" dirty="0" smtClean="0"/>
              <a:t>-Yan studies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Polarized target (T)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120" y="2697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COMPASS - </a:t>
            </a:r>
            <a:r>
              <a:rPr lang="en-US" dirty="0"/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5840" y="443484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COMPASS </a:t>
            </a:r>
            <a:r>
              <a:rPr lang="en-US" dirty="0" smtClean="0"/>
              <a:t>- II   </a:t>
            </a:r>
            <a:r>
              <a:rPr lang="en-US" dirty="0"/>
              <a:t>(</a:t>
            </a:r>
            <a:r>
              <a:rPr lang="en-US" dirty="0" smtClean="0"/>
              <a:t>2012 </a:t>
            </a:r>
            <a:r>
              <a:rPr lang="en-US" dirty="0"/>
              <a:t>– </a:t>
            </a:r>
            <a:r>
              <a:rPr lang="en-US" dirty="0" smtClean="0"/>
              <a:t>2017)</a:t>
            </a:r>
            <a:endParaRPr lang="en-US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5800" y="6035040"/>
            <a:ext cx="7864475" cy="409575"/>
          </a:xfrm>
          <a:prstGeom prst="rect">
            <a:avLst/>
          </a:prstGeom>
          <a:noFill/>
          <a:ln w="12700" cap="sq">
            <a:solidFill>
              <a:srgbClr val="4F5649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Reconfigurable target region - versatile experimental setup!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00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TMD Distribution Functions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2600"/>
            <a:ext cx="914400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TMD PDFs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/>
          <a:lstStyle/>
          <a:p>
            <a:r>
              <a:rPr lang="en-US" dirty="0" smtClean="0"/>
              <a:t>SIDIS off polarized p, d, n targets</a:t>
            </a:r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hard polarised pp scattering </a:t>
            </a:r>
            <a:endParaRPr lang="en-GB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polarised </a:t>
            </a:r>
            <a:r>
              <a:rPr lang="en-GB" dirty="0"/>
              <a:t>Drell-Yan 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1" y="1600200"/>
            <a:ext cx="1295400" cy="109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1549230"/>
            <a:ext cx="2351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HERMES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err="1">
                <a:solidFill>
                  <a:srgbClr val="C00000"/>
                </a:solidFill>
              </a:rPr>
              <a:t>JLab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endParaRPr lang="en-GB" b="1" dirty="0" smtClean="0">
              <a:solidFill>
                <a:srgbClr val="C00000"/>
              </a:solidFill>
            </a:endParaRPr>
          </a:p>
          <a:p>
            <a:r>
              <a:rPr lang="en-GB" i="1" dirty="0" smtClean="0">
                <a:solidFill>
                  <a:srgbClr val="C00000"/>
                </a:solidFill>
              </a:rPr>
              <a:t>future</a:t>
            </a:r>
            <a:r>
              <a:rPr lang="en-GB" i="1" dirty="0">
                <a:solidFill>
                  <a:srgbClr val="C00000"/>
                </a:solidFill>
              </a:rPr>
              <a:t>: </a:t>
            </a:r>
            <a:r>
              <a:rPr lang="en-GB" b="1" i="1" dirty="0" err="1" smtClean="0">
                <a:solidFill>
                  <a:srgbClr val="C00000"/>
                </a:solidFill>
              </a:rPr>
              <a:t>eN</a:t>
            </a:r>
            <a:r>
              <a:rPr lang="en-GB" b="1" i="1" dirty="0" smtClean="0">
                <a:solidFill>
                  <a:srgbClr val="C00000"/>
                </a:solidFill>
              </a:rPr>
              <a:t> colliders?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1" y="3200400"/>
            <a:ext cx="1295400" cy="108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8655" y="33406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6" y="4833257"/>
            <a:ext cx="2009775" cy="10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18655" y="4833194"/>
            <a:ext cx="2877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FNAL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future: </a:t>
            </a:r>
            <a:r>
              <a:rPr lang="en-GB" b="1" i="1" dirty="0" smtClean="0">
                <a:solidFill>
                  <a:srgbClr val="C00000"/>
                </a:solidFill>
              </a:rPr>
              <a:t>FAIR, </a:t>
            </a:r>
            <a:r>
              <a:rPr lang="en-GB" b="1" i="1" dirty="0" err="1" smtClean="0">
                <a:solidFill>
                  <a:srgbClr val="C00000"/>
                </a:solidFill>
              </a:rPr>
              <a:t>JPark</a:t>
            </a:r>
            <a:r>
              <a:rPr lang="en-GB" b="1" i="1" dirty="0" smtClean="0">
                <a:solidFill>
                  <a:srgbClr val="C00000"/>
                </a:solidFill>
              </a:rPr>
              <a:t>, NICA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968349"/>
              </p:ext>
            </p:extLst>
          </p:nvPr>
        </p:nvGraphicFramePr>
        <p:xfrm>
          <a:off x="4476750" y="1835150"/>
          <a:ext cx="403383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51" name="Equation" r:id="rId6" imgW="4025880" imgH="380880" progId="Equation.DSMT4">
                  <p:embed/>
                </p:oleObj>
              </mc:Choice>
              <mc:Fallback>
                <p:oleObj name="Equation" r:id="rId6" imgW="4025880" imgH="380880" progId="Equation.DSMT4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1835150"/>
                        <a:ext cx="4033838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365470"/>
              </p:ext>
            </p:extLst>
          </p:nvPr>
        </p:nvGraphicFramePr>
        <p:xfrm>
          <a:off x="4191000" y="5176150"/>
          <a:ext cx="454183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52" name="Equation" r:id="rId8" imgW="4533840" imgH="380880" progId="Equation.DSMT4">
                  <p:embed/>
                </p:oleObj>
              </mc:Choice>
              <mc:Fallback>
                <p:oleObj name="Equation" r:id="rId8" imgW="4533840" imgH="380880" progId="Equation.DSMT4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176150"/>
                        <a:ext cx="4541838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04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371600"/>
            <a:ext cx="5257800" cy="548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Phase space of different SIDIS -experiments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447800"/>
            <a:ext cx="502207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382640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6929" y="3200400"/>
            <a:ext cx="3817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0.004 </a:t>
            </a:r>
            <a:r>
              <a:rPr lang="en-GB" b="1" dirty="0">
                <a:solidFill>
                  <a:srgbClr val="0070C0"/>
                </a:solidFill>
              </a:rPr>
              <a:t>&lt; x &lt; 0.3, 25&lt;W</a:t>
            </a:r>
            <a:r>
              <a:rPr lang="en-GB" b="1" baseline="30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&lt;200GeV</a:t>
            </a:r>
            <a:r>
              <a:rPr lang="en-GB" b="1" baseline="30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endParaRPr lang="en-GB" b="1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8000"/>
                </a:solidFill>
              </a:rPr>
              <a:t>0.023 </a:t>
            </a:r>
            <a:r>
              <a:rPr lang="en-GB" b="1" dirty="0">
                <a:solidFill>
                  <a:srgbClr val="008000"/>
                </a:solidFill>
              </a:rPr>
              <a:t>&lt; x &lt; </a:t>
            </a:r>
            <a:r>
              <a:rPr lang="en-GB" b="1" dirty="0" smtClean="0">
                <a:solidFill>
                  <a:srgbClr val="008000"/>
                </a:solidFill>
              </a:rPr>
              <a:t>0.4, 10&lt;W</a:t>
            </a:r>
            <a:r>
              <a:rPr lang="en-GB" b="1" baseline="30000" dirty="0" smtClean="0">
                <a:solidFill>
                  <a:srgbClr val="008000"/>
                </a:solidFill>
              </a:rPr>
              <a:t>2</a:t>
            </a:r>
            <a:r>
              <a:rPr lang="en-GB" b="1" dirty="0" smtClean="0">
                <a:solidFill>
                  <a:srgbClr val="008000"/>
                </a:solidFill>
              </a:rPr>
              <a:t>&lt;  50GeV</a:t>
            </a:r>
            <a:r>
              <a:rPr lang="en-GB" b="1" baseline="30000" dirty="0" smtClean="0">
                <a:solidFill>
                  <a:srgbClr val="008000"/>
                </a:solidFill>
              </a:rPr>
              <a:t>2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FF33CC"/>
                </a:solidFill>
              </a:rPr>
              <a:t>0.14   &lt; </a:t>
            </a:r>
            <a:r>
              <a:rPr lang="en-GB" b="1" dirty="0">
                <a:solidFill>
                  <a:srgbClr val="FF33CC"/>
                </a:solidFill>
              </a:rPr>
              <a:t>x &lt; </a:t>
            </a:r>
            <a:r>
              <a:rPr lang="en-GB" b="1" dirty="0" smtClean="0">
                <a:solidFill>
                  <a:srgbClr val="FF33CC"/>
                </a:solidFill>
              </a:rPr>
              <a:t>0.5,   4&lt;W</a:t>
            </a:r>
            <a:r>
              <a:rPr lang="en-GB" b="1" baseline="30000" dirty="0" smtClean="0">
                <a:solidFill>
                  <a:srgbClr val="FF33CC"/>
                </a:solidFill>
              </a:rPr>
              <a:t>2</a:t>
            </a:r>
            <a:r>
              <a:rPr lang="en-GB" b="1" dirty="0" smtClean="0">
                <a:solidFill>
                  <a:srgbClr val="FF33CC"/>
                </a:solidFill>
              </a:rPr>
              <a:t>&lt;  10GeV</a:t>
            </a:r>
            <a:r>
              <a:rPr lang="en-GB" b="1" baseline="30000" dirty="0" smtClean="0">
                <a:solidFill>
                  <a:srgbClr val="FF33CC"/>
                </a:solidFill>
              </a:rPr>
              <a:t>2</a:t>
            </a:r>
            <a:r>
              <a:rPr lang="en-GB" b="1" dirty="0" smtClean="0">
                <a:solidFill>
                  <a:srgbClr val="FF33CC"/>
                </a:solidFill>
              </a:rPr>
              <a:t> </a:t>
            </a:r>
            <a:endParaRPr lang="en-GB" dirty="0">
              <a:solidFill>
                <a:srgbClr val="FF33CC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SIDIS x-Section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461142"/>
              </p:ext>
            </p:extLst>
          </p:nvPr>
        </p:nvGraphicFramePr>
        <p:xfrm>
          <a:off x="152400" y="1371600"/>
          <a:ext cx="7085942" cy="504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5" name="Equation" r:id="rId4" imgW="5219640" imgH="4025880" progId="Equation.DSMT4">
                  <p:embed/>
                </p:oleObj>
              </mc:Choice>
              <mc:Fallback>
                <p:oleObj name="Equation" r:id="rId4" imgW="5219640" imgH="4025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371600"/>
                        <a:ext cx="7085942" cy="5049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64069"/>
              </p:ext>
            </p:extLst>
          </p:nvPr>
        </p:nvGraphicFramePr>
        <p:xfrm>
          <a:off x="6396491" y="1219200"/>
          <a:ext cx="2725738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6" name="Equation" r:id="rId6" imgW="2311200" imgH="507960" progId="Equation.DSMT4">
                  <p:embed/>
                </p:oleObj>
              </mc:Choice>
              <mc:Fallback>
                <p:oleObj name="Equation" r:id="rId6" imgW="2311200" imgH="5079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491" y="1219200"/>
                        <a:ext cx="2725738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316346"/>
              </p:ext>
            </p:extLst>
          </p:nvPr>
        </p:nvGraphicFramePr>
        <p:xfrm>
          <a:off x="6845300" y="320675"/>
          <a:ext cx="187325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7" name="Equation" r:id="rId8" imgW="1587240" imgH="609480" progId="Equation.DSMT4">
                  <p:embed/>
                </p:oleObj>
              </mc:Choice>
              <mc:Fallback>
                <p:oleObj name="Equation" r:id="rId8" imgW="1587240" imgH="609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320675"/>
                        <a:ext cx="1873250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755185"/>
              </p:ext>
            </p:extLst>
          </p:nvPr>
        </p:nvGraphicFramePr>
        <p:xfrm>
          <a:off x="5130800" y="3860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8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30800" y="3860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876800" y="3420530"/>
            <a:ext cx="4219345" cy="2120044"/>
            <a:chOff x="4273437" y="4160837"/>
            <a:chExt cx="5491275" cy="2520156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8404274"/>
                </p:ext>
              </p:extLst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349" name="Equation" r:id="rId13" imgW="114120" imgH="177480" progId="Equation.3">
                    <p:embed/>
                  </p:oleObj>
                </mc:Choice>
                <mc:Fallback>
                  <p:oleObj name="Equation" r:id="rId13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7932433"/>
                </p:ext>
              </p:extLst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350" name="Equation" r:id="rId15" imgW="139680" imgH="177480" progId="Equation.3">
                    <p:embed/>
                  </p:oleObj>
                </mc:Choice>
                <mc:Fallback>
                  <p:oleObj name="Equation" r:id="rId15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56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3496" y="5361765"/>
            <a:ext cx="3120962" cy="152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03648" y="152400"/>
            <a:ext cx="77618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polarized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Drell-Yan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π</a:t>
            </a:r>
            <a:r>
              <a:rPr lang="fr-FR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−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p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356372"/>
            <a:ext cx="5715008" cy="15016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929322" y="6597352"/>
            <a:ext cx="115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Lepton plane</a:t>
            </a:r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5496" y="5356373"/>
            <a:ext cx="51700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Collins-</a:t>
            </a:r>
            <a:r>
              <a:rPr lang="fr-FR" dirty="0" err="1" smtClean="0">
                <a:solidFill>
                  <a:srgbClr val="FF0000"/>
                </a:solidFill>
              </a:rPr>
              <a:t>Soper</a:t>
            </a:r>
            <a:r>
              <a:rPr lang="fr-FR" dirty="0" smtClean="0">
                <a:solidFill>
                  <a:srgbClr val="FF0000"/>
                </a:solidFill>
              </a:rPr>
              <a:t> frame (of </a:t>
            </a:r>
            <a:r>
              <a:rPr lang="fr-FR" dirty="0" err="1" smtClean="0">
                <a:solidFill>
                  <a:srgbClr val="FF0000"/>
                </a:solidFill>
              </a:rPr>
              <a:t>virtual</a:t>
            </a:r>
            <a:r>
              <a:rPr lang="fr-FR" dirty="0" smtClean="0">
                <a:solidFill>
                  <a:srgbClr val="FF0000"/>
                </a:solidFill>
              </a:rPr>
              <a:t> photon)</a:t>
            </a:r>
          </a:p>
          <a:p>
            <a:r>
              <a:rPr lang="fr-FR" sz="2400" dirty="0" smtClean="0">
                <a:solidFill>
                  <a:srgbClr val="FF0000"/>
                </a:solidFill>
                <a:sym typeface="Symbol"/>
              </a:rPr>
              <a:t> , 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lepton plane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wrt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 hadron plane</a:t>
            </a:r>
          </a:p>
          <a:p>
            <a:r>
              <a:rPr lang="fr-FR" dirty="0" err="1" smtClean="0">
                <a:solidFill>
                  <a:srgbClr val="FF0000"/>
                </a:solidFill>
                <a:sym typeface="Symbol"/>
              </a:rPr>
              <a:t>target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Symbol"/>
              </a:rPr>
              <a:t>rest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 frame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 </a:t>
            </a:r>
          </a:p>
          <a:p>
            <a:r>
              <a:rPr lang="fr-FR" sz="2400" dirty="0" smtClean="0">
                <a:solidFill>
                  <a:srgbClr val="FF0000"/>
                </a:solidFill>
                <a:sym typeface="Symbol"/>
              </a:rPr>
              <a:t>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S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target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 transverse spin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vector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 /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virtual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 photon</a:t>
            </a:r>
            <a:r>
              <a:rPr lang="fr-FR" dirty="0" smtClean="0">
                <a:latin typeface="Comic Sans MS" pitchFamily="66" charset="0"/>
                <a:sym typeface="Symbol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30177" y="5444651"/>
            <a:ext cx="1192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Hadron plane</a:t>
            </a:r>
            <a:endParaRPr lang="fr-FR" sz="14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469123"/>
              </p:ext>
            </p:extLst>
          </p:nvPr>
        </p:nvGraphicFramePr>
        <p:xfrm>
          <a:off x="2209800" y="805640"/>
          <a:ext cx="4724400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7" name="Equation" r:id="rId5" imgW="3479760" imgH="3632040" progId="Equation.DSMT4">
                  <p:embed/>
                </p:oleObj>
              </mc:Choice>
              <mc:Fallback>
                <p:oleObj name="Equation" r:id="rId5" imgW="3479760" imgH="3632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805640"/>
                        <a:ext cx="4724400" cy="455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32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165909</TotalTime>
  <Words>2857</Words>
  <Application>Microsoft Office PowerPoint</Application>
  <PresentationFormat>On-screen Show (4:3)</PresentationFormat>
  <Paragraphs>560</Paragraphs>
  <Slides>48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Default Design</vt:lpstr>
      <vt:lpstr>1_Default Design</vt:lpstr>
      <vt:lpstr>Equation</vt:lpstr>
      <vt:lpstr>Nucleon 3D structure - Experimental data and perspectives</vt:lpstr>
      <vt:lpstr>Top→Bottom</vt:lpstr>
      <vt:lpstr>Top→Bottom</vt:lpstr>
      <vt:lpstr>Quantum tomography of the nucleon</vt:lpstr>
      <vt:lpstr>TMD Distribution Functions</vt:lpstr>
      <vt:lpstr>Accessing TMD PDFs</vt:lpstr>
      <vt:lpstr>Phase space of different SIDIS -experiments</vt:lpstr>
      <vt:lpstr>SIDIS x-Section</vt:lpstr>
      <vt:lpstr>PowerPoint Presentation</vt:lpstr>
      <vt:lpstr>LO content</vt:lpstr>
      <vt:lpstr>COMPASS-I</vt:lpstr>
      <vt:lpstr>the polarized target system  (&gt;2005)</vt:lpstr>
      <vt:lpstr>COMPASS data taking</vt:lpstr>
      <vt:lpstr>Results:</vt:lpstr>
      <vt:lpstr>Few facts:</vt:lpstr>
      <vt:lpstr>PowerPoint Presentation</vt:lpstr>
      <vt:lpstr>Transversity  from Collins</vt:lpstr>
      <vt:lpstr>2-hadron asymmetries</vt:lpstr>
      <vt:lpstr>Transversity from 2h p and d results</vt:lpstr>
      <vt:lpstr>Sivers Asymmetry</vt:lpstr>
      <vt:lpstr>Sivers asymmetry on p,  x &gt; 0.032 </vt:lpstr>
      <vt:lpstr>PowerPoint Presentation</vt:lpstr>
      <vt:lpstr>PowerPoint Presentation</vt:lpstr>
      <vt:lpstr>Accessing GPDs</vt:lpstr>
      <vt:lpstr>PowerPoint Presentation</vt:lpstr>
      <vt:lpstr>Azimuthal asymmetries for exclusive ρ0 production on p↑</vt:lpstr>
      <vt:lpstr>NEAR FUTURE:   − polarized DY   − unpolarized SIDIS    − DVCS  </vt:lpstr>
      <vt:lpstr>PowerPoint Presentation</vt:lpstr>
      <vt:lpstr>PowerPoint Presentation</vt:lpstr>
      <vt:lpstr>Sivers in DY 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 COMPASS future is more ore less defined:</vt:lpstr>
      <vt:lpstr>More in the FUTURE:  </vt:lpstr>
      <vt:lpstr>PowerPoint Presentation</vt:lpstr>
      <vt:lpstr>Key COMPASS measurements</vt:lpstr>
      <vt:lpstr>Thank You</vt:lpstr>
      <vt:lpstr>PowerPoint Presentation</vt:lpstr>
      <vt:lpstr>PowerPoint Presentation</vt:lpstr>
      <vt:lpstr>COMPASS – some facts</vt:lpstr>
      <vt:lpstr>COMPASS – some facts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 studies of a new Trigger</dc:title>
  <dc:creator>bressan</dc:creator>
  <cp:lastModifiedBy>bressan</cp:lastModifiedBy>
  <cp:revision>676</cp:revision>
  <dcterms:modified xsi:type="dcterms:W3CDTF">2014-05-23T16:07:20Z</dcterms:modified>
</cp:coreProperties>
</file>