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mp4" ContentType="video/unknown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1"/>
  </p:sldMasterIdLst>
  <p:notesMasterIdLst>
    <p:notesMasterId r:id="rId90"/>
  </p:notesMasterIdLst>
  <p:sldIdLst>
    <p:sldId id="318" r:id="rId2"/>
    <p:sldId id="258" r:id="rId3"/>
    <p:sldId id="348" r:id="rId4"/>
    <p:sldId id="349" r:id="rId5"/>
    <p:sldId id="350" r:id="rId6"/>
    <p:sldId id="351" r:id="rId7"/>
    <p:sldId id="323" r:id="rId8"/>
    <p:sldId id="324" r:id="rId9"/>
    <p:sldId id="329" r:id="rId10"/>
    <p:sldId id="332" r:id="rId11"/>
    <p:sldId id="330" r:id="rId12"/>
    <p:sldId id="261" r:id="rId13"/>
    <p:sldId id="331" r:id="rId14"/>
    <p:sldId id="334" r:id="rId15"/>
    <p:sldId id="353" r:id="rId16"/>
    <p:sldId id="352" r:id="rId17"/>
    <p:sldId id="270" r:id="rId18"/>
    <p:sldId id="271" r:id="rId19"/>
    <p:sldId id="262" r:id="rId20"/>
    <p:sldId id="337" r:id="rId21"/>
    <p:sldId id="273" r:id="rId22"/>
    <p:sldId id="312" r:id="rId23"/>
    <p:sldId id="313" r:id="rId24"/>
    <p:sldId id="333" r:id="rId25"/>
    <p:sldId id="315" r:id="rId26"/>
    <p:sldId id="277" r:id="rId27"/>
    <p:sldId id="265" r:id="rId28"/>
    <p:sldId id="297" r:id="rId29"/>
    <p:sldId id="343" r:id="rId30"/>
    <p:sldId id="322" r:id="rId31"/>
    <p:sldId id="282" r:id="rId32"/>
    <p:sldId id="283" r:id="rId33"/>
    <p:sldId id="341" r:id="rId34"/>
    <p:sldId id="284" r:id="rId35"/>
    <p:sldId id="285" r:id="rId36"/>
    <p:sldId id="305" r:id="rId37"/>
    <p:sldId id="339" r:id="rId38"/>
    <p:sldId id="266" r:id="rId39"/>
    <p:sldId id="267" r:id="rId40"/>
    <p:sldId id="355" r:id="rId41"/>
    <p:sldId id="286" r:id="rId42"/>
    <p:sldId id="287" r:id="rId43"/>
    <p:sldId id="358" r:id="rId44"/>
    <p:sldId id="292" r:id="rId45"/>
    <p:sldId id="309" r:id="rId46"/>
    <p:sldId id="293" r:id="rId47"/>
    <p:sldId id="294" r:id="rId48"/>
    <p:sldId id="295" r:id="rId49"/>
    <p:sldId id="296" r:id="rId50"/>
    <p:sldId id="338" r:id="rId51"/>
    <p:sldId id="342" r:id="rId52"/>
    <p:sldId id="357" r:id="rId53"/>
    <p:sldId id="360" r:id="rId54"/>
    <p:sldId id="304" r:id="rId55"/>
    <p:sldId id="317" r:id="rId56"/>
    <p:sldId id="298" r:id="rId57"/>
    <p:sldId id="272" r:id="rId58"/>
    <p:sldId id="306" r:id="rId59"/>
    <p:sldId id="328" r:id="rId60"/>
    <p:sldId id="345" r:id="rId61"/>
    <p:sldId id="346" r:id="rId62"/>
    <p:sldId id="320" r:id="rId63"/>
    <p:sldId id="290" r:id="rId64"/>
    <p:sldId id="354" r:id="rId65"/>
    <p:sldId id="321" r:id="rId66"/>
    <p:sldId id="336" r:id="rId67"/>
    <p:sldId id="344" r:id="rId68"/>
    <p:sldId id="291" r:id="rId69"/>
    <p:sldId id="289" r:id="rId70"/>
    <p:sldId id="359" r:id="rId71"/>
    <p:sldId id="307" r:id="rId72"/>
    <p:sldId id="288" r:id="rId73"/>
    <p:sldId id="356" r:id="rId74"/>
    <p:sldId id="361" r:id="rId75"/>
    <p:sldId id="362" r:id="rId76"/>
    <p:sldId id="363" r:id="rId77"/>
    <p:sldId id="364" r:id="rId78"/>
    <p:sldId id="365" r:id="rId79"/>
    <p:sldId id="366" r:id="rId80"/>
    <p:sldId id="367" r:id="rId81"/>
    <p:sldId id="368" r:id="rId82"/>
    <p:sldId id="369" r:id="rId83"/>
    <p:sldId id="370" r:id="rId84"/>
    <p:sldId id="371" r:id="rId85"/>
    <p:sldId id="372" r:id="rId86"/>
    <p:sldId id="373" r:id="rId87"/>
    <p:sldId id="374" r:id="rId88"/>
    <p:sldId id="375" r:id="rId89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Rith" initials="R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98FFF6"/>
    <a:srgbClr val="24E9FF"/>
    <a:srgbClr val="E3E05A"/>
    <a:srgbClr val="D9F526"/>
    <a:srgbClr val="D6CF42"/>
    <a:srgbClr val="FF00CC"/>
    <a:srgbClr val="00A2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65" autoAdjust="0"/>
    <p:restoredTop sz="98903" autoAdjust="0"/>
  </p:normalViewPr>
  <p:slideViewPr>
    <p:cSldViewPr>
      <p:cViewPr>
        <p:scale>
          <a:sx n="100" d="100"/>
          <a:sy n="100" d="100"/>
        </p:scale>
        <p:origin x="-1704" y="-2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90" Type="http://schemas.openxmlformats.org/officeDocument/2006/relationships/notesMaster" Target="notesMasters/notesMaster1.xml"/><Relationship Id="rId91" Type="http://schemas.openxmlformats.org/officeDocument/2006/relationships/printerSettings" Target="printerSettings/printerSettings1.bin"/><Relationship Id="rId92" Type="http://schemas.openxmlformats.org/officeDocument/2006/relationships/commentAuthors" Target="commentAuthors.xml"/><Relationship Id="rId93" Type="http://schemas.openxmlformats.org/officeDocument/2006/relationships/presProps" Target="presProps.xml"/><Relationship Id="rId94" Type="http://schemas.openxmlformats.org/officeDocument/2006/relationships/viewProps" Target="viewProps.xml"/><Relationship Id="rId95" Type="http://schemas.openxmlformats.org/officeDocument/2006/relationships/theme" Target="theme/theme1.xml"/><Relationship Id="rId96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5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0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4F2401-07BC-47C9-9BC2-4291F0B894BD}" type="datetimeFigureOut">
              <a:rPr lang="de-DE" smtClean="0"/>
              <a:pPr/>
              <a:t>10.12.13</a:t>
            </a:fld>
            <a:endParaRPr lang="en-US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B75FC7-7E81-430F-B190-FCBF1B46FBAC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3291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5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smtClean="0"/>
          </a:p>
        </p:txBody>
      </p:sp>
      <p:sp>
        <p:nvSpPr>
          <p:cNvPr id="38916" name="Foliennummernplatzhalt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1E1E8A6-F3DE-4147-8978-91243ADC11C0}" type="slidenum">
              <a:rPr lang="de-DE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de-DE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emf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emf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32544"/>
            <a:ext cx="8229600" cy="836712"/>
          </a:xfrm>
        </p:spPr>
        <p:txBody>
          <a:bodyPr/>
          <a:lstStyle/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00947-5859-4D59-B462-8722243869FC}" type="datetimeFigureOut">
              <a:rPr lang="de-DE" smtClean="0"/>
              <a:pPr/>
              <a:t>10.12.13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CC2DE-098C-4355-83BD-25C967990C54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0402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00947-5859-4D59-B462-8722243869FC}" type="datetimeFigureOut">
              <a:rPr lang="de-DE" smtClean="0"/>
              <a:pPr/>
              <a:t>10.12.13</a:t>
            </a:fld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CC2DE-098C-4355-83BD-25C967990C54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9658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00947-5859-4D59-B462-8722243869FC}" type="datetimeFigureOut">
              <a:rPr lang="de-DE" smtClean="0"/>
              <a:pPr/>
              <a:t>10.12.13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CC2DE-098C-4355-83BD-25C967990C54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4773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00947-5859-4D59-B462-8722243869FC}" type="datetimeFigureOut">
              <a:rPr lang="de-DE" smtClean="0"/>
              <a:pPr/>
              <a:t>10.12.13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CC2DE-098C-4355-83BD-25C967990C54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9240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platzhalter 16"/>
          <p:cNvSpPr>
            <a:spLocks noGrp="1"/>
          </p:cNvSpPr>
          <p:nvPr>
            <p:ph type="body" sz="quarter" idx="10" hasCustomPrompt="1"/>
          </p:nvPr>
        </p:nvSpPr>
        <p:spPr>
          <a:xfrm>
            <a:off x="1676400" y="4343400"/>
            <a:ext cx="4724400" cy="13716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1800">
                <a:solidFill>
                  <a:srgbClr val="E16E23"/>
                </a:solidFill>
                <a:latin typeface="Helvetica"/>
                <a:cs typeface="Helvetica"/>
              </a:defRPr>
            </a:lvl1pPr>
            <a:lvl2pPr marL="269875" indent="-269875">
              <a:buFont typeface="Wingdings" charset="2"/>
              <a:buChar char="§"/>
              <a:defRPr sz="1800">
                <a:latin typeface="Helvetica"/>
                <a:cs typeface="Helvetica"/>
              </a:defRPr>
            </a:lvl2pPr>
            <a:lvl3pPr marL="269875" indent="-269875">
              <a:buFont typeface="Wingdings" charset="2"/>
              <a:buChar char="§"/>
              <a:defRPr sz="1800"/>
            </a:lvl3pPr>
          </a:lstStyle>
          <a:p>
            <a:pPr lvl="0"/>
            <a:r>
              <a:rPr lang="en-US" noProof="0" smtClean="0"/>
              <a:t>Outline</a:t>
            </a:r>
          </a:p>
          <a:p>
            <a:pPr lvl="1"/>
            <a:r>
              <a:rPr lang="en-US" noProof="0" smtClean="0"/>
              <a:t>...</a:t>
            </a:r>
          </a:p>
          <a:p>
            <a:pPr lvl="1"/>
            <a:r>
              <a:rPr lang="en-US" noProof="0" smtClean="0"/>
              <a:t>...</a:t>
            </a:r>
          </a:p>
          <a:p>
            <a:pPr lvl="1"/>
            <a:r>
              <a:rPr lang="en-US" noProof="0" smtClean="0"/>
              <a:t>...</a:t>
            </a:r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1676400" y="3048001"/>
            <a:ext cx="4724400" cy="914399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FontTx/>
              <a:buNone/>
              <a:defRPr sz="1800">
                <a:solidFill>
                  <a:srgbClr val="405563"/>
                </a:solidFill>
                <a:latin typeface="Helvetica"/>
                <a:cs typeface="Helvetica"/>
              </a:defRPr>
            </a:lvl1pPr>
          </a:lstStyle>
          <a:p>
            <a:pPr lvl="0"/>
            <a:r>
              <a:rPr lang="en-US" noProof="0" smtClean="0"/>
              <a:t>Name</a:t>
            </a:r>
          </a:p>
          <a:p>
            <a:pPr lvl="0"/>
            <a:r>
              <a:rPr lang="en-US" noProof="0" smtClean="0"/>
              <a:t>Institute</a:t>
            </a:r>
          </a:p>
          <a:p>
            <a:pPr lvl="0"/>
            <a:r>
              <a:rPr lang="en-US" noProof="0" smtClean="0"/>
              <a:t>Further Information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2" hasCustomPrompt="1"/>
          </p:nvPr>
        </p:nvSpPr>
        <p:spPr>
          <a:xfrm>
            <a:off x="381000" y="1904999"/>
            <a:ext cx="8382000" cy="838201"/>
          </a:xfrm>
          <a:prstGeom prst="rect">
            <a:avLst/>
          </a:prstGeom>
        </p:spPr>
        <p:txBody>
          <a:bodyPr vert="horz" lIns="0" tIns="0" rIns="0" bIns="0"/>
          <a:lstStyle>
            <a:lvl1pPr>
              <a:buNone/>
              <a:defRPr sz="2800" b="1" baseline="0">
                <a:latin typeface="Helvetica"/>
                <a:cs typeface="Helvetica"/>
              </a:defRPr>
            </a:lvl1pPr>
          </a:lstStyle>
          <a:p>
            <a:pPr lvl="0"/>
            <a:r>
              <a:rPr lang="en-US" noProof="0" smtClean="0"/>
              <a:t>Title of the Presentation...</a:t>
            </a:r>
          </a:p>
        </p:txBody>
      </p:sp>
    </p:spTree>
    <p:extLst>
      <p:ext uri="{BB962C8B-B14F-4D97-AF65-F5344CB8AC3E}">
        <p14:creationId xmlns:p14="http://schemas.microsoft.com/office/powerpoint/2010/main" val="3050884210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E3C8357-BD40-4847-A1AA-5E0327F54626}" type="slidenum">
              <a:rPr lang="fr-FR"/>
              <a:pPr/>
              <a:t>‹Nr.›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47945800"/>
      </p:ext>
    </p:extLst>
  </p:cSld>
  <p:clrMapOvr>
    <a:masterClrMapping/>
  </p:clrMapOvr>
  <p:transition xmlns:p14="http://schemas.microsoft.com/office/powerpoint/2010/main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Master-Untertitelformat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00947-5859-4D59-B462-8722243869FC}" type="datetimeFigureOut">
              <a:rPr lang="de-DE" smtClean="0"/>
              <a:pPr/>
              <a:t>10.12.13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CC2DE-098C-4355-83BD-25C967990C54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237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1560" y="0"/>
            <a:ext cx="8229600" cy="836712"/>
          </a:xfrm>
        </p:spPr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00947-5859-4D59-B462-8722243869FC}" type="datetimeFigureOut">
              <a:rPr lang="de-DE" smtClean="0"/>
              <a:pPr/>
              <a:t>10.12.13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CC2DE-098C-4355-83BD-25C967990C54}" type="slidenum">
              <a:rPr lang="en-US" smtClean="0"/>
              <a:pPr/>
              <a:t>‹Nr.›</a:t>
            </a:fld>
            <a:endParaRPr lang="en-US"/>
          </a:p>
        </p:txBody>
      </p:sp>
      <p:pic>
        <p:nvPicPr>
          <p:cNvPr id="7" name="Bild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16632"/>
            <a:ext cx="9144000" cy="845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5924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00947-5859-4D59-B462-8722243869FC}" type="datetimeFigureOut">
              <a:rPr lang="de-DE" smtClean="0"/>
              <a:pPr/>
              <a:t>10.12.13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CC2DE-098C-4355-83BD-25C967990C54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9141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00947-5859-4D59-B462-8722243869FC}" type="datetimeFigureOut">
              <a:rPr lang="de-DE" smtClean="0"/>
              <a:pPr/>
              <a:t>10.12.13</a:t>
            </a:fld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CC2DE-098C-4355-83BD-25C967990C54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8" name="Titel 1"/>
          <p:cNvSpPr txBox="1">
            <a:spLocks/>
          </p:cNvSpPr>
          <p:nvPr userDrawn="1"/>
        </p:nvSpPr>
        <p:spPr>
          <a:xfrm>
            <a:off x="611560" y="0"/>
            <a:ext cx="8229600" cy="8367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pic>
        <p:nvPicPr>
          <p:cNvPr id="9" name="Bild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16632"/>
            <a:ext cx="9144000" cy="845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8871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00947-5859-4D59-B462-8722243869FC}" type="datetimeFigureOut">
              <a:rPr lang="de-DE" smtClean="0"/>
              <a:pPr/>
              <a:t>10.12.13</a:t>
            </a:fld>
            <a:endParaRPr lang="en-US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CC2DE-098C-4355-83BD-25C967990C54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1251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00947-5859-4D59-B462-8722243869FC}" type="datetimeFigureOut">
              <a:rPr lang="de-DE" smtClean="0"/>
              <a:pPr/>
              <a:t>10.12.13</a:t>
            </a:fld>
            <a:endParaRPr 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CC2DE-098C-4355-83BD-25C967990C54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980728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 smtClean="0"/>
              <a:t>Mastertitelformat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562792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00947-5859-4D59-B462-8722243869FC}" type="datetimeFigureOut">
              <a:rPr lang="de-DE" smtClean="0"/>
              <a:pPr/>
              <a:t>10.12.13</a:t>
            </a:fld>
            <a:endParaRPr lang="en-US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CC2DE-098C-4355-83BD-25C967990C54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6472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00947-5859-4D59-B462-8722243869FC}" type="datetimeFigureOut">
              <a:rPr lang="de-DE" smtClean="0"/>
              <a:pPr/>
              <a:t>10.12.13</a:t>
            </a:fld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CC2DE-098C-4355-83BD-25C967990C54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0938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6" Type="http://schemas.openxmlformats.org/officeDocument/2006/relationships/image" Target="../media/image1.emf"/><Relationship Id="rId17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8367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F00947-5859-4D59-B462-8722243869FC}" type="datetimeFigureOut">
              <a:rPr lang="de-DE" smtClean="0"/>
              <a:pPr/>
              <a:t>10.12.13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5CC2DE-098C-4355-83BD-25C967990C54}" type="slidenum">
              <a:rPr lang="en-US" smtClean="0"/>
              <a:pPr/>
              <a:t>‹Nr.›</a:t>
            </a:fld>
            <a:endParaRPr lang="en-US"/>
          </a:p>
        </p:txBody>
      </p:sp>
      <p:pic>
        <p:nvPicPr>
          <p:cNvPr id="7" name="Bild 6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0" y="116632"/>
            <a:ext cx="9144000" cy="845032"/>
          </a:xfrm>
          <a:prstGeom prst="rect">
            <a:avLst/>
          </a:prstGeom>
        </p:spPr>
      </p:pic>
      <p:pic>
        <p:nvPicPr>
          <p:cNvPr id="8" name="Bild 7" descr="Logo_.png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8468072" y="6370020"/>
            <a:ext cx="527275" cy="477016"/>
          </a:xfrm>
          <a:prstGeom prst="rect">
            <a:avLst/>
          </a:prstGeom>
        </p:spPr>
      </p:pic>
      <p:sp>
        <p:nvSpPr>
          <p:cNvPr id="9" name="Textfeld 8"/>
          <p:cNvSpPr txBox="1"/>
          <p:nvPr userDrawn="1"/>
        </p:nvSpPr>
        <p:spPr>
          <a:xfrm>
            <a:off x="7020272" y="6493130"/>
            <a:ext cx="2590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 smtClean="0">
                <a:latin typeface="Arial Narrow"/>
                <a:cs typeface="Arial Narrow"/>
              </a:rPr>
              <a:t>Exzellenzcluster</a:t>
            </a:r>
            <a:r>
              <a:rPr lang="en-US" sz="1000" baseline="0" dirty="0" smtClean="0">
                <a:latin typeface="Arial Narrow"/>
                <a:cs typeface="Arial Narrow"/>
              </a:rPr>
              <a:t> Universe</a:t>
            </a:r>
            <a:endParaRPr lang="en-US" sz="1000" dirty="0"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30079665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7" r:id="rId13"/>
    <p:sldLayoutId id="2147483678" r:id="rId14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4" Type="http://schemas.openxmlformats.org/officeDocument/2006/relationships/image" Target="../media/image20.emf"/><Relationship Id="rId5" Type="http://schemas.openxmlformats.org/officeDocument/2006/relationships/image" Target="../media/image21.emf"/><Relationship Id="rId6" Type="http://schemas.openxmlformats.org/officeDocument/2006/relationships/image" Target="../media/image22.emf"/><Relationship Id="rId7" Type="http://schemas.openxmlformats.org/officeDocument/2006/relationships/oleObject" Target="../embeddings/oleObject1.bin"/><Relationship Id="rId8" Type="http://schemas.openxmlformats.org/officeDocument/2006/relationships/image" Target="../media/image18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4" Type="http://schemas.openxmlformats.org/officeDocument/2006/relationships/image" Target="../media/image25.emf"/><Relationship Id="rId5" Type="http://schemas.openxmlformats.org/officeDocument/2006/relationships/image" Target="../media/image26.emf"/><Relationship Id="rId6" Type="http://schemas.openxmlformats.org/officeDocument/2006/relationships/image" Target="../media/image27.png"/><Relationship Id="rId7" Type="http://schemas.openxmlformats.org/officeDocument/2006/relationships/image" Target="../media/image28.emf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3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emf"/><Relationship Id="rId5" Type="http://schemas.openxmlformats.org/officeDocument/2006/relationships/image" Target="../media/image32.emf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3.png"/><Relationship Id="rId3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5.jpg"/><Relationship Id="rId3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5" Type="http://schemas.openxmlformats.org/officeDocument/2006/relationships/image" Target="../media/image41.png"/><Relationship Id="rId6" Type="http://schemas.openxmlformats.org/officeDocument/2006/relationships/image" Target="../media/image42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4" Type="http://schemas.openxmlformats.org/officeDocument/2006/relationships/image" Target="../media/image46.jpg"/><Relationship Id="rId5" Type="http://schemas.openxmlformats.org/officeDocument/2006/relationships/image" Target="../media/image47.jpg"/><Relationship Id="rId6" Type="http://schemas.openxmlformats.org/officeDocument/2006/relationships/image" Target="../media/image48.emf"/><Relationship Id="rId7" Type="http://schemas.openxmlformats.org/officeDocument/2006/relationships/image" Target="../media/image49.pn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44.emf"/></Relationships>
</file>

<file path=ppt/slides/_rels/slide2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7.emf"/><Relationship Id="rId12" Type="http://schemas.openxmlformats.org/officeDocument/2006/relationships/image" Target="../media/image58.emf"/><Relationship Id="rId13" Type="http://schemas.openxmlformats.org/officeDocument/2006/relationships/image" Target="../media/image59.emf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0.jpeg"/><Relationship Id="rId3" Type="http://schemas.microsoft.com/office/2007/relationships/hdphoto" Target="../media/hdphoto1.wdp"/><Relationship Id="rId4" Type="http://schemas.openxmlformats.org/officeDocument/2006/relationships/image" Target="../media/image51.jpeg"/><Relationship Id="rId5" Type="http://schemas.microsoft.com/office/2007/relationships/hdphoto" Target="../media/hdphoto2.wdp"/><Relationship Id="rId6" Type="http://schemas.openxmlformats.org/officeDocument/2006/relationships/image" Target="../media/image52.emf"/><Relationship Id="rId7" Type="http://schemas.openxmlformats.org/officeDocument/2006/relationships/image" Target="../media/image53.emf"/><Relationship Id="rId8" Type="http://schemas.openxmlformats.org/officeDocument/2006/relationships/image" Target="../media/image54.emf"/><Relationship Id="rId9" Type="http://schemas.openxmlformats.org/officeDocument/2006/relationships/image" Target="../media/image55.emf"/><Relationship Id="rId10" Type="http://schemas.openxmlformats.org/officeDocument/2006/relationships/image" Target="../media/image56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4" Type="http://schemas.openxmlformats.org/officeDocument/2006/relationships/image" Target="../media/image62.emf"/><Relationship Id="rId5" Type="http://schemas.openxmlformats.org/officeDocument/2006/relationships/image" Target="../media/image63.emf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0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4" Type="http://schemas.openxmlformats.org/officeDocument/2006/relationships/image" Target="../media/image66.emf"/><Relationship Id="rId5" Type="http://schemas.openxmlformats.org/officeDocument/2006/relationships/image" Target="../media/image67.emf"/><Relationship Id="rId6" Type="http://schemas.openxmlformats.org/officeDocument/2006/relationships/image" Target="../media/image68.emf"/><Relationship Id="rId7" Type="http://schemas.openxmlformats.org/officeDocument/2006/relationships/image" Target="../media/image69.emf"/><Relationship Id="rId8" Type="http://schemas.openxmlformats.org/officeDocument/2006/relationships/image" Target="../media/image70.emf"/><Relationship Id="rId9" Type="http://schemas.openxmlformats.org/officeDocument/2006/relationships/image" Target="../media/image71.emf"/><Relationship Id="rId10" Type="http://schemas.openxmlformats.org/officeDocument/2006/relationships/image" Target="../media/image72.emf"/><Relationship Id="rId11" Type="http://schemas.openxmlformats.org/officeDocument/2006/relationships/image" Target="../media/image73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4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emf"/><Relationship Id="rId4" Type="http://schemas.openxmlformats.org/officeDocument/2006/relationships/image" Target="../media/image77.emf"/><Relationship Id="rId5" Type="http://schemas.openxmlformats.org/officeDocument/2006/relationships/image" Target="../media/image78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5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emf"/><Relationship Id="rId4" Type="http://schemas.openxmlformats.org/officeDocument/2006/relationships/image" Target="../media/image81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9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49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82.jpeg"/><Relationship Id="rId3" Type="http://schemas.openxmlformats.org/officeDocument/2006/relationships/image" Target="../media/image83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4" Type="http://schemas.openxmlformats.org/officeDocument/2006/relationships/image" Target="../media/image85.jpeg"/><Relationship Id="rId5" Type="http://schemas.microsoft.com/office/2007/relationships/hdphoto" Target="../media/hdphoto4.wdp"/><Relationship Id="rId6" Type="http://schemas.openxmlformats.org/officeDocument/2006/relationships/image" Target="../media/image86.jpeg"/><Relationship Id="rId7" Type="http://schemas.microsoft.com/office/2007/relationships/hdphoto" Target="../media/hdphoto5.wdp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8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4" Type="http://schemas.microsoft.com/office/2007/relationships/hdphoto" Target="../media/hdphoto6.wdp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8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4" Type="http://schemas.microsoft.com/office/2007/relationships/hdphoto" Target="../media/hdphoto7.wdp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87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0.jpg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4" Type="http://schemas.openxmlformats.org/officeDocument/2006/relationships/image" Target="../media/image92.png"/><Relationship Id="rId5" Type="http://schemas.openxmlformats.org/officeDocument/2006/relationships/image" Target="../media/image93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91.jpeg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4" Type="http://schemas.openxmlformats.org/officeDocument/2006/relationships/image" Target="../media/image93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94.jpeg"/></Relationships>
</file>

<file path=ppt/slides/_rels/slide3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03.png"/><Relationship Id="rId12" Type="http://schemas.openxmlformats.org/officeDocument/2006/relationships/image" Target="../media/image104.png"/><Relationship Id="rId13" Type="http://schemas.openxmlformats.org/officeDocument/2006/relationships/image" Target="../media/image93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95.jpeg"/><Relationship Id="rId3" Type="http://schemas.microsoft.com/office/2007/relationships/hdphoto" Target="../media/hdphoto10.wdp"/><Relationship Id="rId4" Type="http://schemas.openxmlformats.org/officeDocument/2006/relationships/image" Target="../media/image96.png"/><Relationship Id="rId5" Type="http://schemas.openxmlformats.org/officeDocument/2006/relationships/image" Target="../media/image97.png"/><Relationship Id="rId6" Type="http://schemas.openxmlformats.org/officeDocument/2006/relationships/image" Target="../media/image98.png"/><Relationship Id="rId7" Type="http://schemas.openxmlformats.org/officeDocument/2006/relationships/image" Target="../media/image99.png"/><Relationship Id="rId8" Type="http://schemas.openxmlformats.org/officeDocument/2006/relationships/image" Target="../media/image100.png"/><Relationship Id="rId9" Type="http://schemas.openxmlformats.org/officeDocument/2006/relationships/image" Target="../media/image101.png"/><Relationship Id="rId10" Type="http://schemas.openxmlformats.org/officeDocument/2006/relationships/image" Target="../media/image10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emf"/><Relationship Id="rId4" Type="http://schemas.openxmlformats.org/officeDocument/2006/relationships/image" Target="../media/image107.emf"/><Relationship Id="rId5" Type="http://schemas.openxmlformats.org/officeDocument/2006/relationships/oleObject" Target="../embeddings/oleObject2.bin"/><Relationship Id="rId6" Type="http://schemas.openxmlformats.org/officeDocument/2006/relationships/image" Target="../media/image105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49.png"/><Relationship Id="rId3" Type="http://schemas.openxmlformats.org/officeDocument/2006/relationships/image" Target="../media/image10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4" Type="http://schemas.openxmlformats.org/officeDocument/2006/relationships/image" Target="../media/image109.pn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4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4" Type="http://schemas.openxmlformats.org/officeDocument/2006/relationships/image" Target="../media/image110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emf"/><Relationship Id="rId4" Type="http://schemas.openxmlformats.org/officeDocument/2006/relationships/image" Target="../media/image113.emf"/><Relationship Id="rId5" Type="http://schemas.openxmlformats.org/officeDocument/2006/relationships/image" Target="../media/image114.emf"/><Relationship Id="rId6" Type="http://schemas.openxmlformats.org/officeDocument/2006/relationships/image" Target="../media/image115.emf"/><Relationship Id="rId7" Type="http://schemas.openxmlformats.org/officeDocument/2006/relationships/image" Target="../media/image116.emf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1.e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emf"/><Relationship Id="rId4" Type="http://schemas.openxmlformats.org/officeDocument/2006/relationships/image" Target="../media/image116.emf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4.e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4" Type="http://schemas.openxmlformats.org/officeDocument/2006/relationships/image" Target="../media/image119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4" Type="http://schemas.openxmlformats.org/officeDocument/2006/relationships/image" Target="../media/image122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4" Type="http://schemas.openxmlformats.org/officeDocument/2006/relationships/image" Target="../media/image123.jpeg"/><Relationship Id="rId5" Type="http://schemas.microsoft.com/office/2007/relationships/hdphoto" Target="../media/hdphoto11.wdp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1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9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4" Type="http://schemas.openxmlformats.org/officeDocument/2006/relationships/image" Target="../media/image126.png"/><Relationship Id="rId5" Type="http://schemas.openxmlformats.org/officeDocument/2006/relationships/oleObject" Target="../embeddings/oleObject4.bin"/><Relationship Id="rId6" Type="http://schemas.openxmlformats.org/officeDocument/2006/relationships/image" Target="../media/image124.e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6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emf"/><Relationship Id="rId4" Type="http://schemas.openxmlformats.org/officeDocument/2006/relationships/image" Target="../media/image129.emf"/><Relationship Id="rId5" Type="http://schemas.openxmlformats.org/officeDocument/2006/relationships/image" Target="../media/image130.emf"/><Relationship Id="rId6" Type="http://schemas.openxmlformats.org/officeDocument/2006/relationships/image" Target="../media/image131.emf"/><Relationship Id="rId7" Type="http://schemas.openxmlformats.org/officeDocument/2006/relationships/image" Target="../media/image132.emf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7.em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emf"/><Relationship Id="rId4" Type="http://schemas.openxmlformats.org/officeDocument/2006/relationships/image" Target="../media/image135.emf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33.emf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36.em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emf"/><Relationship Id="rId4" Type="http://schemas.openxmlformats.org/officeDocument/2006/relationships/image" Target="../media/image113.emf"/><Relationship Id="rId5" Type="http://schemas.openxmlformats.org/officeDocument/2006/relationships/image" Target="../media/image114.emf"/><Relationship Id="rId6" Type="http://schemas.openxmlformats.org/officeDocument/2006/relationships/image" Target="../media/image115.emf"/><Relationship Id="rId7" Type="http://schemas.openxmlformats.org/officeDocument/2006/relationships/image" Target="../media/image116.emf"/><Relationship Id="rId8" Type="http://schemas.openxmlformats.org/officeDocument/2006/relationships/image" Target="../media/image94.jpeg"/><Relationship Id="rId9" Type="http://schemas.microsoft.com/office/2007/relationships/hdphoto" Target="../media/hdphoto9.wdp"/><Relationship Id="rId10" Type="http://schemas.openxmlformats.org/officeDocument/2006/relationships/image" Target="../media/image91.jpeg"/><Relationship Id="rId11" Type="http://schemas.microsoft.com/office/2007/relationships/hdphoto" Target="../media/hdphoto8.wdp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1.emf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emf"/><Relationship Id="rId4" Type="http://schemas.openxmlformats.org/officeDocument/2006/relationships/image" Target="../media/image139.emf"/><Relationship Id="rId5" Type="http://schemas.openxmlformats.org/officeDocument/2006/relationships/image" Target="../media/image140.emf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37.emf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4" Type="http://schemas.openxmlformats.org/officeDocument/2006/relationships/image" Target="../media/image142.png"/><Relationship Id="rId5" Type="http://schemas.openxmlformats.org/officeDocument/2006/relationships/image" Target="../media/image143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8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44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45.jpeg"/><Relationship Id="rId3" Type="http://schemas.microsoft.com/office/2007/relationships/hdphoto" Target="../media/hdphoto12.wdp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46.jpeg"/><Relationship Id="rId3" Type="http://schemas.microsoft.com/office/2007/relationships/hdphoto" Target="../media/hdphoto13.wdp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4" Type="http://schemas.openxmlformats.org/officeDocument/2006/relationships/image" Target="../media/image149.png"/><Relationship Id="rId5" Type="http://schemas.openxmlformats.org/officeDocument/2006/relationships/image" Target="../media/image150.png"/><Relationship Id="rId6" Type="http://schemas.openxmlformats.org/officeDocument/2006/relationships/image" Target="../media/image151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47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52.emf"/><Relationship Id="rId3" Type="http://schemas.openxmlformats.org/officeDocument/2006/relationships/image" Target="../media/image153.emf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4" Type="http://schemas.openxmlformats.org/officeDocument/2006/relationships/image" Target="../media/image36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54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56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57.emf"/><Relationship Id="rId3" Type="http://schemas.openxmlformats.org/officeDocument/2006/relationships/image" Target="../media/image158.emf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82.jpeg"/><Relationship Id="rId3" Type="http://schemas.openxmlformats.org/officeDocument/2006/relationships/image" Target="../media/image83.jpe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8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eg"/><Relationship Id="rId3" Type="http://schemas.openxmlformats.org/officeDocument/2006/relationships/image" Target="../media/image8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9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4" Type="http://schemas.openxmlformats.org/officeDocument/2006/relationships/image" Target="../media/image160.png"/><Relationship Id="rId5" Type="http://schemas.openxmlformats.org/officeDocument/2006/relationships/image" Target="../media/image122.png"/><Relationship Id="rId6" Type="http://schemas.openxmlformats.org/officeDocument/2006/relationships/image" Target="../media/image161.png"/><Relationship Id="rId7" Type="http://schemas.openxmlformats.org/officeDocument/2006/relationships/image" Target="../media/image162.png"/><Relationship Id="rId8" Type="http://schemas.openxmlformats.org/officeDocument/2006/relationships/image" Target="../media/image163.png"/><Relationship Id="rId9" Type="http://schemas.openxmlformats.org/officeDocument/2006/relationships/image" Target="../media/image164.png"/><Relationship Id="rId10" Type="http://schemas.openxmlformats.org/officeDocument/2006/relationships/image" Target="../media/image165.png"/><Relationship Id="rId11" Type="http://schemas.microsoft.com/office/2007/relationships/hdphoto" Target="../media/hdphoto14.wdp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59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9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4" Type="http://schemas.openxmlformats.org/officeDocument/2006/relationships/image" Target="../media/image87.png"/><Relationship Id="rId5" Type="http://schemas.openxmlformats.org/officeDocument/2006/relationships/image" Target="../media/image168.png"/><Relationship Id="rId6" Type="http://schemas.openxmlformats.org/officeDocument/2006/relationships/image" Target="../media/image169.png"/><Relationship Id="rId7" Type="http://schemas.openxmlformats.org/officeDocument/2006/relationships/image" Target="../media/image170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66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emf"/><Relationship Id="rId4" Type="http://schemas.openxmlformats.org/officeDocument/2006/relationships/image" Target="../media/image172.emf"/><Relationship Id="rId5" Type="http://schemas.openxmlformats.org/officeDocument/2006/relationships/image" Target="../media/image173.emf"/><Relationship Id="rId6" Type="http://schemas.openxmlformats.org/officeDocument/2006/relationships/image" Target="../media/image174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2.emf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emf"/><Relationship Id="rId4" Type="http://schemas.openxmlformats.org/officeDocument/2006/relationships/image" Target="../media/image177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75.pn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78.jpeg"/><Relationship Id="rId3" Type="http://schemas.microsoft.com/office/2007/relationships/hdphoto" Target="../media/hdphoto15.wdp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79.png"/><Relationship Id="rId3" Type="http://schemas.openxmlformats.org/officeDocument/2006/relationships/image" Target="../media/image180.pn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81.jpeg"/><Relationship Id="rId3" Type="http://schemas.microsoft.com/office/2007/relationships/hdphoto" Target="../media/hdphoto16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7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e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82.jpeg"/><Relationship Id="rId3" Type="http://schemas.microsoft.com/office/2007/relationships/hdphoto" Target="../media/hdphoto17.wdp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83.jpeg"/><Relationship Id="rId3" Type="http://schemas.microsoft.com/office/2007/relationships/hdphoto" Target="../media/hdphoto18.wdp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84.jpeg"/><Relationship Id="rId3" Type="http://schemas.microsoft.com/office/2007/relationships/hdphoto" Target="../media/hdphoto19.wdp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85.jpeg"/><Relationship Id="rId3" Type="http://schemas.microsoft.com/office/2007/relationships/hdphoto" Target="../media/hdphoto20.wdp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png"/><Relationship Id="rId4" Type="http://schemas.openxmlformats.org/officeDocument/2006/relationships/image" Target="../media/image188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86.pn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89.png"/><Relationship Id="rId3" Type="http://schemas.openxmlformats.org/officeDocument/2006/relationships/image" Target="../media/image190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emf"/><Relationship Id="rId4" Type="http://schemas.openxmlformats.org/officeDocument/2006/relationships/image" Target="../media/image139.emf"/><Relationship Id="rId5" Type="http://schemas.openxmlformats.org/officeDocument/2006/relationships/image" Target="../media/image140.emf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37.emf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4" Type="http://schemas.openxmlformats.org/officeDocument/2006/relationships/image" Target="../media/image169.png"/><Relationship Id="rId5" Type="http://schemas.openxmlformats.org/officeDocument/2006/relationships/image" Target="../media/image170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87.png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9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el 1"/>
          <p:cNvSpPr>
            <a:spLocks noGrp="1"/>
          </p:cNvSpPr>
          <p:nvPr>
            <p:ph type="ctrTitle"/>
          </p:nvPr>
        </p:nvSpPr>
        <p:spPr>
          <a:xfrm>
            <a:off x="251520" y="1412776"/>
            <a:ext cx="8712968" cy="1944216"/>
          </a:xfrm>
        </p:spPr>
        <p:txBody>
          <a:bodyPr>
            <a:noAutofit/>
          </a:bodyPr>
          <a:lstStyle/>
          <a:p>
            <a:r>
              <a:rPr lang="en-US" sz="3200" dirty="0"/>
              <a:t>The virtue of precision spectroscopy :</a:t>
            </a:r>
            <a:r>
              <a:rPr lang="en-US" sz="3200" dirty="0" smtClean="0"/>
              <a:t> </a:t>
            </a:r>
            <a:br>
              <a:rPr lang="en-US" sz="3200" dirty="0" smtClean="0"/>
            </a:br>
            <a:r>
              <a:rPr lang="en-US" sz="3200" dirty="0" smtClean="0">
                <a:solidFill>
                  <a:srgbClr val="E46C0A"/>
                </a:solidFill>
              </a:rPr>
              <a:t>A </a:t>
            </a:r>
            <a:r>
              <a:rPr lang="en-US" sz="3200" dirty="0">
                <a:solidFill>
                  <a:srgbClr val="E46C0A"/>
                </a:solidFill>
              </a:rPr>
              <a:t>new axial-vector meson 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and </a:t>
            </a:r>
            <a:br>
              <a:rPr lang="en-US" sz="3200" dirty="0" smtClean="0"/>
            </a:br>
            <a:r>
              <a:rPr lang="en-US" sz="3200" dirty="0" smtClean="0"/>
              <a:t>The </a:t>
            </a:r>
            <a:r>
              <a:rPr lang="en-US" sz="3200" dirty="0"/>
              <a:t>structure of the </a:t>
            </a:r>
            <a:r>
              <a:rPr lang="en-US" sz="3200" dirty="0">
                <a:solidFill>
                  <a:srgbClr val="E46C0A"/>
                </a:solidFill>
              </a:rPr>
              <a:t>(</a:t>
            </a:r>
            <a:r>
              <a:rPr lang="en-US" sz="3200" dirty="0" err="1" smtClean="0">
                <a:solidFill>
                  <a:srgbClr val="E46C0A"/>
                </a:solidFill>
                <a:latin typeface="Symbol" charset="2"/>
                <a:cs typeface="Symbol" charset="2"/>
              </a:rPr>
              <a:t>pp</a:t>
            </a:r>
            <a:r>
              <a:rPr lang="en-US" sz="3200" dirty="0" smtClean="0">
                <a:solidFill>
                  <a:srgbClr val="E46C0A"/>
                </a:solidFill>
              </a:rPr>
              <a:t>) </a:t>
            </a:r>
            <a:r>
              <a:rPr lang="en-US" sz="3200" dirty="0">
                <a:solidFill>
                  <a:srgbClr val="E46C0A"/>
                </a:solidFill>
              </a:rPr>
              <a:t>S-</a:t>
            </a:r>
            <a:r>
              <a:rPr lang="en-US" sz="3200" dirty="0" smtClean="0">
                <a:solidFill>
                  <a:srgbClr val="E46C0A"/>
                </a:solidFill>
              </a:rPr>
              <a:t>wave isobar</a:t>
            </a:r>
            <a:br>
              <a:rPr lang="en-US" sz="3200" dirty="0" smtClean="0">
                <a:solidFill>
                  <a:srgbClr val="E46C0A"/>
                </a:solidFill>
              </a:rPr>
            </a:br>
            <a:endParaRPr lang="de-DE" sz="3200" dirty="0" smtClean="0">
              <a:solidFill>
                <a:srgbClr val="E46C0A"/>
              </a:solidFill>
            </a:endParaRP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403648" y="3717032"/>
            <a:ext cx="6400800" cy="17526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de-DE" dirty="0" smtClean="0"/>
              <a:t>Stephan Paul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de-DE" sz="2400" dirty="0" err="1" smtClean="0"/>
              <a:t>for</a:t>
            </a:r>
            <a:r>
              <a:rPr lang="de-DE" sz="2400" dirty="0" smtClean="0"/>
              <a:t> </a:t>
            </a:r>
            <a:r>
              <a:rPr lang="de-DE" sz="2400" dirty="0" err="1" smtClean="0"/>
              <a:t>the</a:t>
            </a:r>
            <a:r>
              <a:rPr lang="de-DE" sz="2400" dirty="0" smtClean="0"/>
              <a:t> COMPASS </a:t>
            </a:r>
            <a:r>
              <a:rPr lang="de-DE" sz="2400" dirty="0" err="1" smtClean="0"/>
              <a:t>collaboration</a:t>
            </a:r>
            <a:endParaRPr lang="de-DE" sz="2400" dirty="0" smtClean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de-DE" dirty="0" smtClean="0"/>
              <a:t>TUM </a:t>
            </a:r>
          </a:p>
        </p:txBody>
      </p:sp>
      <p:pic>
        <p:nvPicPr>
          <p:cNvPr id="4" name="Picture 271" descr="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39952" y="5589240"/>
            <a:ext cx="928687" cy="9453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731960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Gerade Verbindung mit Pfeil 16"/>
          <p:cNvCxnSpPr/>
          <p:nvPr/>
        </p:nvCxnSpPr>
        <p:spPr>
          <a:xfrm flipV="1">
            <a:off x="2987824" y="3272210"/>
            <a:ext cx="4608512" cy="2987526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feld 19"/>
          <p:cNvSpPr txBox="1"/>
          <p:nvPr/>
        </p:nvSpPr>
        <p:spPr>
          <a:xfrm>
            <a:off x="5589071" y="4756502"/>
            <a:ext cx="9216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</a:t>
            </a:r>
            <a:r>
              <a:rPr lang="en-US" dirty="0" smtClean="0"/>
              <a:t>a. 50m</a:t>
            </a:r>
            <a:endParaRPr lang="en-US" dirty="0"/>
          </a:p>
        </p:txBody>
      </p:sp>
      <p:sp>
        <p:nvSpPr>
          <p:cNvPr id="11" name="Textfeld 10"/>
          <p:cNvSpPr txBox="1"/>
          <p:nvPr/>
        </p:nvSpPr>
        <p:spPr>
          <a:xfrm>
            <a:off x="1403648" y="2348880"/>
            <a:ext cx="246864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COMPASS@CERN</a:t>
            </a:r>
          </a:p>
          <a:p>
            <a:pPr algn="ctr"/>
            <a:r>
              <a:rPr lang="en-US" dirty="0" smtClean="0"/>
              <a:t>Fixed Target Experiment</a:t>
            </a:r>
          </a:p>
          <a:p>
            <a:pPr algn="ctr"/>
            <a:r>
              <a:rPr lang="en-US" dirty="0" err="1" smtClean="0"/>
              <a:t>Streuexperimente</a:t>
            </a:r>
            <a:endParaRPr lang="en-US" dirty="0"/>
          </a:p>
        </p:txBody>
      </p:sp>
      <p:pic>
        <p:nvPicPr>
          <p:cNvPr id="9" name="Bild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2168" y="2060847"/>
            <a:ext cx="6614864" cy="4198889"/>
          </a:xfrm>
          <a:prstGeom prst="rect">
            <a:avLst/>
          </a:prstGeom>
        </p:spPr>
      </p:pic>
      <p:pic>
        <p:nvPicPr>
          <p:cNvPr id="3" name="COMPASS flight hre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9552" y="1268760"/>
            <a:ext cx="7992888" cy="4830198"/>
          </a:xfrm>
          <a:prstGeom prst="rect">
            <a:avLst/>
          </a:prstGeom>
        </p:spPr>
      </p:pic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>
          <a:xfrm>
            <a:off x="395536" y="188640"/>
            <a:ext cx="8382000" cy="838201"/>
          </a:xfrm>
        </p:spPr>
        <p:txBody>
          <a:bodyPr/>
          <a:lstStyle/>
          <a:p>
            <a:pPr algn="ctr"/>
            <a:r>
              <a:rPr lang="en-US" dirty="0" smtClean="0"/>
              <a:t>The COMPASS Experiment</a:t>
            </a:r>
            <a:endParaRPr lang="en-US" dirty="0"/>
          </a:p>
        </p:txBody>
      </p:sp>
      <p:sp>
        <p:nvSpPr>
          <p:cNvPr id="23" name="Textfeld 22"/>
          <p:cNvSpPr txBox="1"/>
          <p:nvPr/>
        </p:nvSpPr>
        <p:spPr>
          <a:xfrm>
            <a:off x="9612560" y="220486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25" name="Bild 24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tretch>
            <a:fillRect/>
          </a:stretch>
        </p:blipFill>
        <p:spPr>
          <a:xfrm>
            <a:off x="-252536" y="188640"/>
            <a:ext cx="3672800" cy="2331367"/>
          </a:xfrm>
          <a:prstGeom prst="rect">
            <a:avLst/>
          </a:prstGeom>
          <a:solidFill>
            <a:schemeClr val="bg1">
              <a:alpha val="15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3635830513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52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el 1"/>
          <p:cNvSpPr>
            <a:spLocks noGrp="1"/>
          </p:cNvSpPr>
          <p:nvPr>
            <p:ph type="title"/>
          </p:nvPr>
        </p:nvSpPr>
        <p:spPr>
          <a:xfrm>
            <a:off x="611188" y="0"/>
            <a:ext cx="8229600" cy="836613"/>
          </a:xfrm>
        </p:spPr>
        <p:txBody>
          <a:bodyPr/>
          <a:lstStyle/>
          <a:p>
            <a:pPr eaLnBrk="1" hangingPunct="1"/>
            <a:r>
              <a:rPr lang="en-US">
                <a:latin typeface="Calibri" charset="0"/>
              </a:rPr>
              <a:t>The Process</a:t>
            </a:r>
          </a:p>
        </p:txBody>
      </p:sp>
      <p:pic>
        <p:nvPicPr>
          <p:cNvPr id="19458" name="Inhaltsplatzhalter 3" descr="Diffractive_3pi_Mandelstam.pdf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856" r="-12856"/>
          <a:stretch>
            <a:fillRect/>
          </a:stretch>
        </p:blipFill>
        <p:spPr>
          <a:xfrm>
            <a:off x="395288" y="4724400"/>
            <a:ext cx="2801937" cy="1541463"/>
          </a:xfrm>
        </p:spPr>
      </p:pic>
      <p:pic>
        <p:nvPicPr>
          <p:cNvPr id="19459" name="Bild 4" descr="Diffractive_3pi_short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2276475"/>
            <a:ext cx="2136775" cy="126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Bild 5" descr="Ep0_zoom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041106" y="3896519"/>
            <a:ext cx="2924175" cy="299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Bild 6" descr="Ep0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040313" y="1016000"/>
            <a:ext cx="2840037" cy="291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2" name="Textfeld 7"/>
          <p:cNvSpPr txBox="1">
            <a:spLocks noChangeArrowheads="1"/>
          </p:cNvSpPr>
          <p:nvPr/>
        </p:nvSpPr>
        <p:spPr bwMode="auto">
          <a:xfrm>
            <a:off x="7956550" y="3644900"/>
            <a:ext cx="7032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zoom</a:t>
            </a:r>
          </a:p>
        </p:txBody>
      </p:sp>
      <p:cxnSp>
        <p:nvCxnSpPr>
          <p:cNvPr id="10" name="Gerade Verbindung 9"/>
          <p:cNvCxnSpPr/>
          <p:nvPr/>
        </p:nvCxnSpPr>
        <p:spPr>
          <a:xfrm flipH="1">
            <a:off x="5580063" y="3573463"/>
            <a:ext cx="1871662" cy="360362"/>
          </a:xfrm>
          <a:prstGeom prst="line">
            <a:avLst/>
          </a:prstGeom>
          <a:ln w="9525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10"/>
          <p:cNvCxnSpPr/>
          <p:nvPr/>
        </p:nvCxnSpPr>
        <p:spPr>
          <a:xfrm>
            <a:off x="7812088" y="3644900"/>
            <a:ext cx="73025" cy="360363"/>
          </a:xfrm>
          <a:prstGeom prst="line">
            <a:avLst/>
          </a:prstGeom>
          <a:ln w="9525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465" name="Textfeld 17"/>
          <p:cNvSpPr txBox="1">
            <a:spLocks noChangeArrowheads="1"/>
          </p:cNvSpPr>
          <p:nvPr/>
        </p:nvSpPr>
        <p:spPr bwMode="auto">
          <a:xfrm>
            <a:off x="1116013" y="1628775"/>
            <a:ext cx="16462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generic process</a:t>
            </a:r>
          </a:p>
        </p:txBody>
      </p:sp>
      <p:sp>
        <p:nvSpPr>
          <p:cNvPr id="19466" name="Textfeld 18"/>
          <p:cNvSpPr txBox="1">
            <a:spLocks noChangeArrowheads="1"/>
          </p:cNvSpPr>
          <p:nvPr/>
        </p:nvSpPr>
        <p:spPr bwMode="auto">
          <a:xfrm>
            <a:off x="1042988" y="4365625"/>
            <a:ext cx="18526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what we are after</a:t>
            </a:r>
          </a:p>
        </p:txBody>
      </p:sp>
      <p:sp>
        <p:nvSpPr>
          <p:cNvPr id="19467" name="Textfeld 19"/>
          <p:cNvSpPr txBox="1">
            <a:spLocks noChangeArrowheads="1"/>
          </p:cNvSpPr>
          <p:nvPr/>
        </p:nvSpPr>
        <p:spPr bwMode="auto">
          <a:xfrm rot="-5400000">
            <a:off x="3466307" y="3598069"/>
            <a:ext cx="18605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exclusive reaction</a:t>
            </a:r>
          </a:p>
        </p:txBody>
      </p:sp>
      <p:sp>
        <p:nvSpPr>
          <p:cNvPr id="19468" name="Textfeld 2"/>
          <p:cNvSpPr txBox="1">
            <a:spLocks noChangeArrowheads="1"/>
          </p:cNvSpPr>
          <p:nvPr/>
        </p:nvSpPr>
        <p:spPr bwMode="auto">
          <a:xfrm>
            <a:off x="6227763" y="1412875"/>
            <a:ext cx="145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w coplanarity</a:t>
            </a:r>
          </a:p>
        </p:txBody>
      </p:sp>
      <p:sp>
        <p:nvSpPr>
          <p:cNvPr id="19469" name="Textfeld 13"/>
          <p:cNvSpPr txBox="1">
            <a:spLocks noChangeArrowheads="1"/>
          </p:cNvSpPr>
          <p:nvPr/>
        </p:nvSpPr>
        <p:spPr bwMode="auto">
          <a:xfrm>
            <a:off x="5435600" y="2205038"/>
            <a:ext cx="16652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w/o coplanarity</a:t>
            </a:r>
          </a:p>
        </p:txBody>
      </p:sp>
      <p:cxnSp>
        <p:nvCxnSpPr>
          <p:cNvPr id="12" name="Gerade Verbindung mit Pfeil 11"/>
          <p:cNvCxnSpPr/>
          <p:nvPr/>
        </p:nvCxnSpPr>
        <p:spPr>
          <a:xfrm>
            <a:off x="6156325" y="2708275"/>
            <a:ext cx="71438" cy="720725"/>
          </a:xfrm>
          <a:prstGeom prst="straightConnector1">
            <a:avLst/>
          </a:prstGeom>
          <a:ln w="6350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Gerade Verbindung mit Pfeil 16"/>
          <p:cNvCxnSpPr/>
          <p:nvPr/>
        </p:nvCxnSpPr>
        <p:spPr>
          <a:xfrm>
            <a:off x="7164388" y="1773238"/>
            <a:ext cx="431800" cy="863600"/>
          </a:xfrm>
          <a:prstGeom prst="straightConnector1">
            <a:avLst/>
          </a:prstGeom>
          <a:ln w="6350" cmpd="sng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feld 8"/>
          <p:cNvSpPr txBox="1"/>
          <p:nvPr/>
        </p:nvSpPr>
        <p:spPr>
          <a:xfrm>
            <a:off x="7959725" y="4581525"/>
            <a:ext cx="1111250" cy="368300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+mn-lt"/>
                <a:ea typeface="+mn-ea"/>
                <a:cs typeface="+mn-cs"/>
              </a:rPr>
              <a:t>5∙10</a:t>
            </a:r>
            <a:r>
              <a:rPr lang="en-US" baseline="30000" dirty="0">
                <a:latin typeface="+mn-lt"/>
                <a:ea typeface="+mn-ea"/>
                <a:cs typeface="+mn-cs"/>
              </a:rPr>
              <a:t>7</a:t>
            </a:r>
            <a:r>
              <a:rPr lang="en-US" dirty="0">
                <a:latin typeface="+mn-lt"/>
                <a:ea typeface="+mn-ea"/>
                <a:cs typeface="+mn-cs"/>
              </a:rPr>
              <a:t> </a:t>
            </a:r>
            <a:r>
              <a:rPr lang="en-US" dirty="0" err="1">
                <a:latin typeface="+mn-lt"/>
                <a:ea typeface="+mn-ea"/>
                <a:cs typeface="+mn-cs"/>
              </a:rPr>
              <a:t>evts</a:t>
            </a: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21" name="Textfeld 20"/>
          <p:cNvSpPr txBox="1"/>
          <p:nvPr/>
        </p:nvSpPr>
        <p:spPr>
          <a:xfrm rot="19620876">
            <a:off x="5286375" y="1528763"/>
            <a:ext cx="1622425" cy="4619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Preliminary</a:t>
            </a:r>
          </a:p>
        </p:txBody>
      </p:sp>
      <p:sp>
        <p:nvSpPr>
          <p:cNvPr id="22" name="Textfeld 21"/>
          <p:cNvSpPr txBox="1"/>
          <p:nvPr/>
        </p:nvSpPr>
        <p:spPr>
          <a:xfrm rot="19620876">
            <a:off x="5359400" y="4481513"/>
            <a:ext cx="1620838" cy="4619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Preliminary</a:t>
            </a:r>
          </a:p>
        </p:txBody>
      </p:sp>
      <p:cxnSp>
        <p:nvCxnSpPr>
          <p:cNvPr id="4" name="Gerade Verbindung mit Pfeil 3"/>
          <p:cNvCxnSpPr/>
          <p:nvPr/>
        </p:nvCxnSpPr>
        <p:spPr>
          <a:xfrm flipH="1">
            <a:off x="1651000" y="2590736"/>
            <a:ext cx="5320" cy="660464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5" name="Objek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87253974"/>
              </p:ext>
            </p:extLst>
          </p:nvPr>
        </p:nvGraphicFramePr>
        <p:xfrm>
          <a:off x="179512" y="2708920"/>
          <a:ext cx="1354956" cy="3911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" name="Formel" r:id="rId7" imgW="850900" imgH="203200" progId="Equation.3">
                  <p:embed/>
                </p:oleObj>
              </mc:Choice>
              <mc:Fallback>
                <p:oleObj name="Formel" r:id="rId7" imgW="8509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79512" y="2708920"/>
                        <a:ext cx="1354956" cy="39111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366279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</a:t>
            </a:r>
            <a:r>
              <a:rPr lang="en-US" dirty="0" smtClean="0"/>
              <a:t>inematics and Isobars</a:t>
            </a:r>
            <a:endParaRPr lang="en-US" dirty="0"/>
          </a:p>
        </p:txBody>
      </p:sp>
      <p:pic>
        <p:nvPicPr>
          <p:cNvPr id="4" name="Bild 3" descr="massX_low_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97769" y="1022513"/>
            <a:ext cx="2387821" cy="2448272"/>
          </a:xfrm>
          <a:prstGeom prst="rect">
            <a:avLst/>
          </a:prstGeom>
        </p:spPr>
      </p:pic>
      <p:pic>
        <p:nvPicPr>
          <p:cNvPr id="5" name="Bild 4" descr="massX_high_t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970707" y="1022181"/>
            <a:ext cx="2413881" cy="2474992"/>
          </a:xfrm>
          <a:prstGeom prst="rect">
            <a:avLst/>
          </a:prstGeom>
        </p:spPr>
      </p:pic>
      <p:pic>
        <p:nvPicPr>
          <p:cNvPr id="7" name="Bild 6" descr="t_at_1p6_log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018049" y="3614799"/>
            <a:ext cx="2387820" cy="2448271"/>
          </a:xfrm>
          <a:prstGeom prst="rect">
            <a:avLst/>
          </a:prstGeom>
        </p:spPr>
      </p:pic>
      <p:pic>
        <p:nvPicPr>
          <p:cNvPr id="8" name="Bild 7" descr="t_at_0p8_log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96712" y="3615856"/>
            <a:ext cx="2304256" cy="2362592"/>
          </a:xfrm>
          <a:prstGeom prst="rect">
            <a:avLst/>
          </a:prstGeom>
        </p:spPr>
      </p:pic>
      <p:pic>
        <p:nvPicPr>
          <p:cNvPr id="9" name="Bild 8" descr="t_vs_m_lattice_11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4169" y="3653460"/>
            <a:ext cx="2448272" cy="2372070"/>
          </a:xfrm>
          <a:prstGeom prst="rect">
            <a:avLst/>
          </a:prstGeom>
        </p:spPr>
      </p:pic>
      <p:pic>
        <p:nvPicPr>
          <p:cNvPr id="10" name="Bild 9" descr="Isobar-Modell_3pi_bw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9832" y="1412776"/>
            <a:ext cx="2705755" cy="1728192"/>
          </a:xfrm>
          <a:prstGeom prst="rect">
            <a:avLst/>
          </a:prstGeom>
        </p:spPr>
      </p:pic>
      <p:sp>
        <p:nvSpPr>
          <p:cNvPr id="11" name="Textfeld 10"/>
          <p:cNvSpPr txBox="1"/>
          <p:nvPr/>
        </p:nvSpPr>
        <p:spPr>
          <a:xfrm>
            <a:off x="8393622" y="2708920"/>
            <a:ext cx="7759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high t’</a:t>
            </a:r>
            <a:endParaRPr lang="en-US" dirty="0"/>
          </a:p>
        </p:txBody>
      </p:sp>
      <p:sp>
        <p:nvSpPr>
          <p:cNvPr id="12" name="Textfeld 11"/>
          <p:cNvSpPr txBox="1"/>
          <p:nvPr/>
        </p:nvSpPr>
        <p:spPr>
          <a:xfrm>
            <a:off x="0" y="2780928"/>
            <a:ext cx="711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low t’</a:t>
            </a:r>
            <a:endParaRPr lang="en-US" dirty="0"/>
          </a:p>
        </p:txBody>
      </p:sp>
      <p:sp>
        <p:nvSpPr>
          <p:cNvPr id="13" name="Textfeld 12"/>
          <p:cNvSpPr txBox="1"/>
          <p:nvPr/>
        </p:nvSpPr>
        <p:spPr>
          <a:xfrm>
            <a:off x="971600" y="6021288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0.8&lt; m</a:t>
            </a:r>
            <a:r>
              <a:rPr lang="en-US" baseline="-25000" dirty="0" smtClean="0"/>
              <a:t>3</a:t>
            </a:r>
            <a:r>
              <a:rPr lang="en-US" baseline="-25000" dirty="0" smtClean="0">
                <a:latin typeface="Symbol" charset="2"/>
                <a:cs typeface="Symbol" charset="2"/>
              </a:rPr>
              <a:t>p</a:t>
            </a:r>
            <a:r>
              <a:rPr lang="en-US" dirty="0" smtClean="0"/>
              <a:t>&lt;0.85</a:t>
            </a:r>
            <a:endParaRPr lang="en-US" dirty="0"/>
          </a:p>
        </p:txBody>
      </p:sp>
      <p:sp>
        <p:nvSpPr>
          <p:cNvPr id="15" name="Textfeld 14"/>
          <p:cNvSpPr txBox="1"/>
          <p:nvPr/>
        </p:nvSpPr>
        <p:spPr>
          <a:xfrm>
            <a:off x="3563888" y="6021288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1.6 &lt; m</a:t>
            </a:r>
            <a:r>
              <a:rPr lang="en-US" baseline="-25000" dirty="0" smtClean="0"/>
              <a:t>3</a:t>
            </a:r>
            <a:r>
              <a:rPr lang="en-US" baseline="-25000" dirty="0" smtClean="0">
                <a:latin typeface="Symbol" charset="2"/>
                <a:cs typeface="Symbol" charset="2"/>
              </a:rPr>
              <a:t>p</a:t>
            </a:r>
            <a:r>
              <a:rPr lang="en-US" dirty="0" smtClean="0"/>
              <a:t>&lt;1.65</a:t>
            </a:r>
            <a:endParaRPr lang="en-US" dirty="0"/>
          </a:p>
        </p:txBody>
      </p:sp>
      <p:sp>
        <p:nvSpPr>
          <p:cNvPr id="16" name="Textfeld 15"/>
          <p:cNvSpPr txBox="1"/>
          <p:nvPr/>
        </p:nvSpPr>
        <p:spPr>
          <a:xfrm>
            <a:off x="6804248" y="6021288"/>
            <a:ext cx="16209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grid of t’ used</a:t>
            </a:r>
          </a:p>
          <a:p>
            <a:r>
              <a:rPr lang="en-US" dirty="0" err="1" smtClean="0">
                <a:latin typeface="Symbol" charset="2"/>
                <a:cs typeface="Symbol" charset="2"/>
              </a:rPr>
              <a:t>D</a:t>
            </a:r>
            <a:r>
              <a:rPr lang="en-US" dirty="0" err="1" smtClean="0">
                <a:latin typeface="+mj-lt"/>
                <a:cs typeface="Symbol" charset="2"/>
              </a:rPr>
              <a:t>m</a:t>
            </a:r>
            <a:r>
              <a:rPr lang="en-US" dirty="0" smtClean="0">
                <a:latin typeface="+mj-lt"/>
                <a:cs typeface="Symbol" charset="2"/>
              </a:rPr>
              <a:t>: </a:t>
            </a:r>
            <a:r>
              <a:rPr lang="en-US" dirty="0" smtClean="0">
                <a:latin typeface="+mj-lt"/>
              </a:rPr>
              <a:t>20</a:t>
            </a:r>
            <a:r>
              <a:rPr lang="en-US" dirty="0" smtClean="0"/>
              <a:t> MeV/c</a:t>
            </a:r>
            <a:r>
              <a:rPr lang="en-US" baseline="30000" dirty="0" smtClean="0"/>
              <a:t>2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Textfeld 2"/>
          <p:cNvSpPr txBox="1"/>
          <p:nvPr/>
        </p:nvSpPr>
        <p:spPr>
          <a:xfrm>
            <a:off x="3779912" y="1196752"/>
            <a:ext cx="14093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558ED5"/>
                </a:solidFill>
              </a:rPr>
              <a:t>isobar model</a:t>
            </a:r>
            <a:endParaRPr lang="en-US" dirty="0">
              <a:solidFill>
                <a:srgbClr val="558ED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07875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el 1"/>
          <p:cNvSpPr>
            <a:spLocks noGrp="1"/>
          </p:cNvSpPr>
          <p:nvPr>
            <p:ph type="title"/>
          </p:nvPr>
        </p:nvSpPr>
        <p:spPr>
          <a:xfrm>
            <a:off x="611188" y="0"/>
            <a:ext cx="8229600" cy="836613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3200">
                <a:latin typeface="Calibri" charset="0"/>
              </a:rPr>
              <a:t>First Impressions</a:t>
            </a:r>
            <a:br>
              <a:rPr lang="en-US" sz="3200">
                <a:latin typeface="Calibri" charset="0"/>
              </a:rPr>
            </a:br>
            <a:r>
              <a:rPr lang="en-US" sz="3200">
                <a:latin typeface="Calibri" charset="0"/>
              </a:rPr>
              <a:t>Motivation for Isobar Model</a:t>
            </a:r>
          </a:p>
        </p:txBody>
      </p:sp>
      <p:pic>
        <p:nvPicPr>
          <p:cNvPr id="20482" name="Bild 3" descr="Dalitz_pi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75" y="1125538"/>
            <a:ext cx="2730500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Bild 4" descr="Dalitz_a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125538"/>
            <a:ext cx="2701925" cy="263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Bild 5" descr="t_prime_log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261100" y="1092201"/>
            <a:ext cx="2624137" cy="2690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feld 6"/>
          <p:cNvSpPr txBox="1"/>
          <p:nvPr/>
        </p:nvSpPr>
        <p:spPr>
          <a:xfrm>
            <a:off x="2484438" y="3644900"/>
            <a:ext cx="620712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+mn-lt"/>
                <a:ea typeface="+mn-ea"/>
                <a:cs typeface="+mn-cs"/>
              </a:rPr>
              <a:t>m</a:t>
            </a:r>
            <a:r>
              <a:rPr lang="en-US" baseline="30000" dirty="0">
                <a:latin typeface="+mn-lt"/>
                <a:ea typeface="+mn-ea"/>
                <a:cs typeface="+mn-cs"/>
              </a:rPr>
              <a:t>2</a:t>
            </a:r>
            <a:r>
              <a:rPr lang="en-US" baseline="-25000" dirty="0">
                <a:solidFill>
                  <a:schemeClr val="accent6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2</a:t>
            </a:r>
            <a:r>
              <a:rPr lang="en-US" baseline="-25000" dirty="0">
                <a:solidFill>
                  <a:schemeClr val="accent6">
                    <a:lumMod val="75000"/>
                  </a:schemeClr>
                </a:solidFill>
                <a:latin typeface="Symbol" charset="2"/>
                <a:ea typeface="+mn-ea"/>
                <a:cs typeface="Symbol" charset="2"/>
              </a:rPr>
              <a:t>p</a:t>
            </a:r>
            <a:endParaRPr lang="en-US" dirty="0">
              <a:solidFill>
                <a:schemeClr val="accent6">
                  <a:lumMod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0486" name="Textfeld 10"/>
          <p:cNvSpPr txBox="1">
            <a:spLocks noChangeArrowheads="1"/>
          </p:cNvSpPr>
          <p:nvPr/>
        </p:nvSpPr>
        <p:spPr bwMode="auto">
          <a:xfrm>
            <a:off x="8388350" y="3789363"/>
            <a:ext cx="4921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t’</a:t>
            </a:r>
            <a:r>
              <a:rPr lang="en-US" altLang="ja-JP" sz="1800" baseline="-25000"/>
              <a:t>3</a:t>
            </a:r>
            <a:r>
              <a:rPr lang="en-US" altLang="ja-JP" sz="1800" baseline="-25000">
                <a:latin typeface="Symbol" charset="0"/>
                <a:cs typeface="Symbol" charset="0"/>
              </a:rPr>
              <a:t>p</a:t>
            </a:r>
            <a:endParaRPr lang="en-US" sz="1800"/>
          </a:p>
        </p:txBody>
      </p:sp>
      <p:sp>
        <p:nvSpPr>
          <p:cNvPr id="12" name="Geschweifte Klammer links 11"/>
          <p:cNvSpPr/>
          <p:nvPr/>
        </p:nvSpPr>
        <p:spPr>
          <a:xfrm rot="16200000">
            <a:off x="7379494" y="3285331"/>
            <a:ext cx="288925" cy="1439863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0488" name="Textfeld 12"/>
          <p:cNvSpPr txBox="1">
            <a:spLocks noChangeArrowheads="1"/>
          </p:cNvSpPr>
          <p:nvPr/>
        </p:nvSpPr>
        <p:spPr bwMode="auto">
          <a:xfrm>
            <a:off x="6732588" y="4365625"/>
            <a:ext cx="16462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used in analysis</a:t>
            </a:r>
          </a:p>
        </p:txBody>
      </p:sp>
      <p:grpSp>
        <p:nvGrpSpPr>
          <p:cNvPr id="20489" name="Gruppierung 18"/>
          <p:cNvGrpSpPr>
            <a:grpSpLocks/>
          </p:cNvGrpSpPr>
          <p:nvPr/>
        </p:nvGrpSpPr>
        <p:grpSpPr bwMode="auto">
          <a:xfrm>
            <a:off x="2051050" y="4192588"/>
            <a:ext cx="2736850" cy="2665412"/>
            <a:chOff x="251520" y="2247534"/>
            <a:chExt cx="4608514" cy="4494724"/>
          </a:xfrm>
        </p:grpSpPr>
        <p:pic>
          <p:nvPicPr>
            <p:cNvPr id="20502" name="Bild 13" descr="massX_final.pd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08415" y="2190639"/>
              <a:ext cx="4494724" cy="46085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Rechteck 16"/>
            <p:cNvSpPr/>
            <p:nvPr/>
          </p:nvSpPr>
          <p:spPr>
            <a:xfrm>
              <a:off x="2911307" y="2464372"/>
              <a:ext cx="390280" cy="3691618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tint val="100000"/>
                    <a:shade val="100000"/>
                    <a:satMod val="130000"/>
                    <a:alpha val="2200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  <a:alpha val="22000"/>
                  </a:schemeClr>
                </a:gs>
              </a:gsLst>
              <a:lin ang="16200000" scaled="0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8" name="Rechteck 17"/>
            <p:cNvSpPr/>
            <p:nvPr/>
          </p:nvSpPr>
          <p:spPr>
            <a:xfrm>
              <a:off x="2237673" y="2477758"/>
              <a:ext cx="390280" cy="3670200"/>
            </a:xfrm>
            <a:prstGeom prst="rect">
              <a:avLst/>
            </a:prstGeom>
            <a:solidFill>
              <a:schemeClr val="accent6">
                <a:lumMod val="75000"/>
                <a:alpha val="22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sp>
        <p:nvSpPr>
          <p:cNvPr id="20" name="Textfeld 19"/>
          <p:cNvSpPr txBox="1"/>
          <p:nvPr/>
        </p:nvSpPr>
        <p:spPr>
          <a:xfrm>
            <a:off x="5508625" y="3644900"/>
            <a:ext cx="620713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+mn-lt"/>
                <a:ea typeface="+mn-ea"/>
                <a:cs typeface="+mn-cs"/>
              </a:rPr>
              <a:t>m</a:t>
            </a:r>
            <a:r>
              <a:rPr lang="en-US" baseline="30000" dirty="0">
                <a:latin typeface="+mn-lt"/>
                <a:ea typeface="+mn-ea"/>
                <a:cs typeface="+mn-cs"/>
              </a:rPr>
              <a:t>2</a:t>
            </a:r>
            <a:r>
              <a:rPr lang="en-US" baseline="-25000" dirty="0">
                <a:solidFill>
                  <a:schemeClr val="accent6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2</a:t>
            </a:r>
            <a:r>
              <a:rPr lang="en-US" baseline="-25000" dirty="0">
                <a:solidFill>
                  <a:schemeClr val="accent6">
                    <a:lumMod val="75000"/>
                  </a:schemeClr>
                </a:solidFill>
                <a:latin typeface="Symbol" charset="2"/>
                <a:ea typeface="+mn-ea"/>
                <a:cs typeface="Symbol" charset="2"/>
              </a:rPr>
              <a:t>p</a:t>
            </a:r>
            <a:endParaRPr lang="en-US" dirty="0">
              <a:solidFill>
                <a:schemeClr val="accent6">
                  <a:lumMod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1" name="Textfeld 20"/>
          <p:cNvSpPr txBox="1"/>
          <p:nvPr/>
        </p:nvSpPr>
        <p:spPr>
          <a:xfrm rot="16200000">
            <a:off x="2933701" y="1393825"/>
            <a:ext cx="620712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+mn-lt"/>
                <a:ea typeface="+mn-ea"/>
                <a:cs typeface="+mn-cs"/>
              </a:rPr>
              <a:t>m</a:t>
            </a:r>
            <a:r>
              <a:rPr lang="en-US" baseline="30000" dirty="0">
                <a:latin typeface="+mn-lt"/>
                <a:ea typeface="+mn-ea"/>
                <a:cs typeface="+mn-cs"/>
              </a:rPr>
              <a:t>2</a:t>
            </a:r>
            <a:r>
              <a:rPr lang="en-US" baseline="-25000" dirty="0">
                <a:solidFill>
                  <a:schemeClr val="accent6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2</a:t>
            </a:r>
            <a:r>
              <a:rPr lang="en-US" baseline="-25000" dirty="0">
                <a:solidFill>
                  <a:schemeClr val="accent6">
                    <a:lumMod val="75000"/>
                  </a:schemeClr>
                </a:solidFill>
                <a:latin typeface="Symbol" charset="2"/>
                <a:ea typeface="+mn-ea"/>
                <a:cs typeface="Symbol" charset="2"/>
              </a:rPr>
              <a:t>p</a:t>
            </a:r>
            <a:endParaRPr lang="en-US" dirty="0">
              <a:solidFill>
                <a:schemeClr val="accent6">
                  <a:lumMod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2" name="Textfeld 21"/>
          <p:cNvSpPr txBox="1"/>
          <p:nvPr/>
        </p:nvSpPr>
        <p:spPr>
          <a:xfrm rot="16200000">
            <a:off x="-104774" y="1393825"/>
            <a:ext cx="620712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+mn-lt"/>
                <a:ea typeface="+mn-ea"/>
                <a:cs typeface="+mn-cs"/>
              </a:rPr>
              <a:t>m</a:t>
            </a:r>
            <a:r>
              <a:rPr lang="en-US" baseline="30000" dirty="0">
                <a:latin typeface="+mn-lt"/>
                <a:ea typeface="+mn-ea"/>
                <a:cs typeface="+mn-cs"/>
              </a:rPr>
              <a:t>2</a:t>
            </a:r>
            <a:r>
              <a:rPr lang="en-US" baseline="-25000" dirty="0">
                <a:solidFill>
                  <a:schemeClr val="accent6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2</a:t>
            </a:r>
            <a:r>
              <a:rPr lang="en-US" baseline="-25000" dirty="0">
                <a:solidFill>
                  <a:schemeClr val="accent6">
                    <a:lumMod val="75000"/>
                  </a:schemeClr>
                </a:solidFill>
                <a:latin typeface="Symbol" charset="2"/>
                <a:ea typeface="+mn-ea"/>
                <a:cs typeface="Symbol" charset="2"/>
              </a:rPr>
              <a:t>p</a:t>
            </a:r>
            <a:endParaRPr lang="en-US" dirty="0">
              <a:solidFill>
                <a:schemeClr val="accent6">
                  <a:lumMod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24" name="Gerade Verbindung mit Pfeil 23"/>
          <p:cNvCxnSpPr>
            <a:endCxn id="20483" idx="2"/>
          </p:cNvCxnSpPr>
          <p:nvPr/>
        </p:nvCxnSpPr>
        <p:spPr>
          <a:xfrm flipH="1" flipV="1">
            <a:off x="1746250" y="3762375"/>
            <a:ext cx="1530350" cy="530225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Gerade Verbindung mit Pfeil 24"/>
          <p:cNvCxnSpPr/>
          <p:nvPr/>
        </p:nvCxnSpPr>
        <p:spPr>
          <a:xfrm flipV="1">
            <a:off x="3851275" y="3716338"/>
            <a:ext cx="1081088" cy="604837"/>
          </a:xfrm>
          <a:prstGeom prst="straightConnector1">
            <a:avLst/>
          </a:prstGeom>
          <a:ln>
            <a:solidFill>
              <a:schemeClr val="accent1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495" name="Textfeld 2"/>
          <p:cNvSpPr txBox="1">
            <a:spLocks noChangeArrowheads="1"/>
          </p:cNvSpPr>
          <p:nvPr/>
        </p:nvSpPr>
        <p:spPr bwMode="auto">
          <a:xfrm>
            <a:off x="3132138" y="2852738"/>
            <a:ext cx="3111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E46C0A"/>
                </a:solidFill>
                <a:latin typeface="Symbol" charset="0"/>
                <a:cs typeface="Symbol" charset="0"/>
              </a:rPr>
              <a:t>r</a:t>
            </a:r>
          </a:p>
        </p:txBody>
      </p:sp>
      <p:sp>
        <p:nvSpPr>
          <p:cNvPr id="20496" name="Textfeld 22"/>
          <p:cNvSpPr txBox="1">
            <a:spLocks noChangeArrowheads="1"/>
          </p:cNvSpPr>
          <p:nvPr/>
        </p:nvSpPr>
        <p:spPr bwMode="auto">
          <a:xfrm>
            <a:off x="0" y="2565400"/>
            <a:ext cx="3111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E46C0A"/>
                </a:solidFill>
                <a:latin typeface="Symbol" charset="0"/>
                <a:cs typeface="Symbol" charset="0"/>
              </a:rPr>
              <a:t>r</a:t>
            </a:r>
          </a:p>
        </p:txBody>
      </p:sp>
      <p:sp>
        <p:nvSpPr>
          <p:cNvPr id="20497" name="Textfeld 7"/>
          <p:cNvSpPr txBox="1">
            <a:spLocks noChangeArrowheads="1"/>
          </p:cNvSpPr>
          <p:nvPr/>
        </p:nvSpPr>
        <p:spPr bwMode="auto">
          <a:xfrm>
            <a:off x="4859338" y="1989138"/>
            <a:ext cx="9112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E46C0A"/>
                </a:solidFill>
              </a:rPr>
              <a:t>f</a:t>
            </a:r>
            <a:r>
              <a:rPr lang="en-US" sz="1800" baseline="-25000">
                <a:solidFill>
                  <a:srgbClr val="E46C0A"/>
                </a:solidFill>
              </a:rPr>
              <a:t>f</a:t>
            </a:r>
            <a:r>
              <a:rPr lang="en-US" sz="1800">
                <a:solidFill>
                  <a:srgbClr val="E46C0A"/>
                </a:solidFill>
              </a:rPr>
              <a:t>(1270)</a:t>
            </a:r>
          </a:p>
        </p:txBody>
      </p:sp>
      <p:sp>
        <p:nvSpPr>
          <p:cNvPr id="26" name="Textfeld 25"/>
          <p:cNvSpPr txBox="1"/>
          <p:nvPr/>
        </p:nvSpPr>
        <p:spPr>
          <a:xfrm rot="19620876">
            <a:off x="7231063" y="1600200"/>
            <a:ext cx="1620837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Preliminary</a:t>
            </a:r>
          </a:p>
        </p:txBody>
      </p:sp>
      <p:sp>
        <p:nvSpPr>
          <p:cNvPr id="27" name="Textfeld 26"/>
          <p:cNvSpPr txBox="1"/>
          <p:nvPr/>
        </p:nvSpPr>
        <p:spPr>
          <a:xfrm rot="19620876">
            <a:off x="4422775" y="1528763"/>
            <a:ext cx="1620838" cy="4619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Preliminary</a:t>
            </a:r>
          </a:p>
        </p:txBody>
      </p:sp>
      <p:sp>
        <p:nvSpPr>
          <p:cNvPr id="28" name="Textfeld 27"/>
          <p:cNvSpPr txBox="1"/>
          <p:nvPr/>
        </p:nvSpPr>
        <p:spPr>
          <a:xfrm rot="19620876">
            <a:off x="1327150" y="1673225"/>
            <a:ext cx="1620838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Preliminary</a:t>
            </a:r>
          </a:p>
        </p:txBody>
      </p:sp>
      <p:sp>
        <p:nvSpPr>
          <p:cNvPr id="29" name="Textfeld 28"/>
          <p:cNvSpPr txBox="1"/>
          <p:nvPr/>
        </p:nvSpPr>
        <p:spPr>
          <a:xfrm rot="19620876">
            <a:off x="3198813" y="5705475"/>
            <a:ext cx="1620837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Preliminary</a:t>
            </a:r>
          </a:p>
        </p:txBody>
      </p:sp>
    </p:spTree>
    <p:extLst>
      <p:ext uri="{BB962C8B-B14F-4D97-AF65-F5344CB8AC3E}">
        <p14:creationId xmlns:p14="http://schemas.microsoft.com/office/powerpoint/2010/main" val="32696295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Bild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2564904"/>
            <a:ext cx="4248919" cy="2736304"/>
          </a:xfrm>
          <a:prstGeom prst="rect">
            <a:avLst/>
          </a:prstGeom>
        </p:spPr>
      </p:pic>
      <p:pic>
        <p:nvPicPr>
          <p:cNvPr id="20" name="Bild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9993" y="2564904"/>
            <a:ext cx="4440808" cy="2717775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Partial wave analysis</a:t>
            </a:r>
            <a:endParaRPr lang="en-US" dirty="0"/>
          </a:p>
        </p:txBody>
      </p:sp>
      <p:sp>
        <p:nvSpPr>
          <p:cNvPr id="6" name="Textfeld 5"/>
          <p:cNvSpPr txBox="1"/>
          <p:nvPr/>
        </p:nvSpPr>
        <p:spPr>
          <a:xfrm>
            <a:off x="0" y="6421734"/>
            <a:ext cx="45837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  <a:r>
              <a:rPr lang="en-US" dirty="0" smtClean="0"/>
              <a:t>rt taken from </a:t>
            </a:r>
            <a:r>
              <a:rPr lang="en-US" dirty="0" err="1" smtClean="0"/>
              <a:t>Urs</a:t>
            </a:r>
            <a:r>
              <a:rPr lang="en-US" dirty="0" smtClean="0"/>
              <a:t> </a:t>
            </a:r>
            <a:r>
              <a:rPr lang="en-US" dirty="0" err="1" smtClean="0"/>
              <a:t>Wehrli</a:t>
            </a:r>
            <a:r>
              <a:rPr lang="en-US" dirty="0" smtClean="0"/>
              <a:t>: “</a:t>
            </a:r>
            <a:r>
              <a:rPr lang="en-US" dirty="0" err="1" smtClean="0"/>
              <a:t>Kunst</a:t>
            </a:r>
            <a:r>
              <a:rPr lang="en-US" dirty="0" smtClean="0"/>
              <a:t> </a:t>
            </a:r>
            <a:r>
              <a:rPr lang="en-US" dirty="0" err="1" smtClean="0"/>
              <a:t>aufgeräumt</a:t>
            </a:r>
            <a:r>
              <a:rPr lang="en-US" dirty="0" smtClean="0"/>
              <a:t>”</a:t>
            </a:r>
            <a:endParaRPr lang="en-US" dirty="0"/>
          </a:p>
        </p:txBody>
      </p:sp>
      <p:sp>
        <p:nvSpPr>
          <p:cNvPr id="7" name="Textfeld 6"/>
          <p:cNvSpPr txBox="1"/>
          <p:nvPr/>
        </p:nvSpPr>
        <p:spPr>
          <a:xfrm>
            <a:off x="457200" y="1843731"/>
            <a:ext cx="26578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inspired by M. Pennington </a:t>
            </a:r>
            <a:endParaRPr lang="en-US" dirty="0"/>
          </a:p>
        </p:txBody>
      </p:sp>
      <p:sp>
        <p:nvSpPr>
          <p:cNvPr id="11" name="Textfeld 10"/>
          <p:cNvSpPr txBox="1"/>
          <p:nvPr/>
        </p:nvSpPr>
        <p:spPr>
          <a:xfrm>
            <a:off x="7452320" y="3356992"/>
            <a:ext cx="12351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Flat wave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6948264" y="2708920"/>
            <a:ext cx="4903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CCFFCC"/>
                </a:solidFill>
                <a:latin typeface="Symbol" charset="2"/>
                <a:cs typeface="Symbol" charset="2"/>
              </a:rPr>
              <a:t>p</a:t>
            </a:r>
            <a:r>
              <a:rPr lang="en-US" sz="2000" dirty="0" smtClean="0">
                <a:solidFill>
                  <a:srgbClr val="CCFFCC"/>
                </a:solidFill>
              </a:rPr>
              <a:t>f</a:t>
            </a:r>
            <a:r>
              <a:rPr lang="en-US" sz="2000" baseline="-25000" dirty="0" smtClean="0">
                <a:solidFill>
                  <a:srgbClr val="CCFFCC"/>
                </a:solidFill>
              </a:rPr>
              <a:t>0</a:t>
            </a:r>
            <a:endParaRPr lang="en-US" dirty="0">
              <a:solidFill>
                <a:srgbClr val="CCFFCC"/>
              </a:solidFill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11168510" y="356598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4" name="Textfeld 13"/>
          <p:cNvSpPr txBox="1"/>
          <p:nvPr/>
        </p:nvSpPr>
        <p:spPr>
          <a:xfrm>
            <a:off x="4499992" y="4869160"/>
            <a:ext cx="10182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FF00"/>
                </a:solidFill>
                <a:latin typeface="Symbol" charset="2"/>
                <a:cs typeface="Symbol" charset="2"/>
              </a:rPr>
              <a:t>r</a:t>
            </a:r>
            <a:r>
              <a:rPr lang="en-US" sz="2000" dirty="0" smtClean="0">
                <a:solidFill>
                  <a:srgbClr val="FFFF00"/>
                </a:solidFill>
                <a:cs typeface="Symbol" charset="2"/>
              </a:rPr>
              <a:t>(770)</a:t>
            </a:r>
            <a:r>
              <a:rPr lang="en-US" sz="2000" dirty="0" smtClean="0">
                <a:solidFill>
                  <a:srgbClr val="FFFF00"/>
                </a:solidFill>
                <a:latin typeface="Symbol" charset="2"/>
                <a:cs typeface="Symbol" charset="2"/>
              </a:rPr>
              <a:t>p</a:t>
            </a:r>
            <a:endParaRPr lang="en-US" sz="2000" dirty="0">
              <a:solidFill>
                <a:srgbClr val="FFFF00"/>
              </a:solidFill>
              <a:latin typeface="Symbol" charset="2"/>
              <a:cs typeface="Symbol" charset="2"/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8028384" y="3789040"/>
            <a:ext cx="9051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CCFFCC"/>
                </a:solidFill>
                <a:cs typeface="Symbol" charset="2"/>
              </a:rPr>
              <a:t>(</a:t>
            </a:r>
            <a:r>
              <a:rPr lang="en-US" sz="2000" dirty="0" err="1" smtClean="0">
                <a:solidFill>
                  <a:srgbClr val="CCFFCC"/>
                </a:solidFill>
                <a:latin typeface="Symbol" charset="2"/>
                <a:cs typeface="Symbol" charset="2"/>
              </a:rPr>
              <a:t>pp</a:t>
            </a:r>
            <a:r>
              <a:rPr lang="en-US" sz="2000" dirty="0" smtClean="0">
                <a:solidFill>
                  <a:srgbClr val="CCFFCC"/>
                </a:solidFill>
                <a:cs typeface="Symbol" charset="2"/>
              </a:rPr>
              <a:t>)</a:t>
            </a:r>
            <a:r>
              <a:rPr lang="en-US" sz="2000" baseline="-25000" dirty="0" smtClean="0">
                <a:solidFill>
                  <a:srgbClr val="CCFFCC"/>
                </a:solidFill>
                <a:cs typeface="Symbol" charset="2"/>
              </a:rPr>
              <a:t>S</a:t>
            </a:r>
            <a:r>
              <a:rPr lang="en-US" sz="2000" dirty="0" smtClean="0">
                <a:solidFill>
                  <a:srgbClr val="CCFFCC"/>
                </a:solidFill>
                <a:latin typeface="Symbol" charset="2"/>
                <a:cs typeface="Symbol" charset="2"/>
              </a:rPr>
              <a:t> p</a:t>
            </a:r>
            <a:endParaRPr lang="en-US" sz="2000" dirty="0">
              <a:solidFill>
                <a:srgbClr val="CCFFCC"/>
              </a:solidFill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5580112" y="2708920"/>
            <a:ext cx="4903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CCFFCC"/>
                </a:solidFill>
                <a:latin typeface="Symbol" charset="2"/>
                <a:cs typeface="Symbol" charset="2"/>
              </a:rPr>
              <a:t>p</a:t>
            </a:r>
            <a:r>
              <a:rPr lang="en-US" sz="2000" dirty="0" smtClean="0">
                <a:solidFill>
                  <a:srgbClr val="CCFFCC"/>
                </a:solidFill>
              </a:rPr>
              <a:t>f</a:t>
            </a:r>
            <a:r>
              <a:rPr lang="en-US" sz="2000" baseline="-25000" dirty="0">
                <a:solidFill>
                  <a:srgbClr val="CCFFCC"/>
                </a:solidFill>
              </a:rPr>
              <a:t>2</a:t>
            </a:r>
            <a:endParaRPr lang="en-US" dirty="0">
              <a:solidFill>
                <a:srgbClr val="CCFFCC"/>
              </a:solidFill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179512" y="2564904"/>
            <a:ext cx="1012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raw data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7" name="Textfeld 16"/>
          <p:cNvSpPr txBox="1"/>
          <p:nvPr/>
        </p:nvSpPr>
        <p:spPr>
          <a:xfrm>
            <a:off x="4572000" y="2564904"/>
            <a:ext cx="11430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after PWA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66844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1"/>
      <p:bldP spid="12" grpId="1"/>
      <p:bldP spid="14" grpId="1"/>
      <p:bldP spid="15" grpId="1"/>
      <p:bldP spid="16" grpId="1"/>
      <p:bldP spid="17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Phase contrast tomography</a:t>
            </a:r>
            <a:endParaRPr lang="en-US" dirty="0"/>
          </a:p>
        </p:txBody>
      </p:sp>
      <p:pic>
        <p:nvPicPr>
          <p:cNvPr id="6" name="Bild 5" descr="srep03209-f1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304"/>
          <a:stretch/>
        </p:blipFill>
        <p:spPr>
          <a:xfrm>
            <a:off x="179512" y="1124744"/>
            <a:ext cx="2491432" cy="4127500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683568" y="5445224"/>
            <a:ext cx="12248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  <a:r>
              <a:rPr lang="en-US" dirty="0" smtClean="0"/>
              <a:t>bsorption</a:t>
            </a:r>
            <a:endParaRPr lang="en-US" dirty="0"/>
          </a:p>
        </p:txBody>
      </p:sp>
      <p:sp>
        <p:nvSpPr>
          <p:cNvPr id="9" name="Textfeld 8"/>
          <p:cNvSpPr txBox="1"/>
          <p:nvPr/>
        </p:nvSpPr>
        <p:spPr>
          <a:xfrm>
            <a:off x="3419872" y="5445224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Phase contrast</a:t>
            </a:r>
            <a:endParaRPr lang="en-US" dirty="0"/>
          </a:p>
        </p:txBody>
      </p:sp>
      <p:pic>
        <p:nvPicPr>
          <p:cNvPr id="7" name="Bild 6" descr="srep03209-f1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78"/>
          <a:stretch/>
        </p:blipFill>
        <p:spPr>
          <a:xfrm>
            <a:off x="2987824" y="1124744"/>
            <a:ext cx="2508672" cy="4127500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6948264" y="4365104"/>
            <a:ext cx="10811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X-rays</a:t>
            </a:r>
            <a:endParaRPr lang="en-US" sz="2800" dirty="0"/>
          </a:p>
        </p:txBody>
      </p:sp>
      <p:pic>
        <p:nvPicPr>
          <p:cNvPr id="10" name="Bild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4128" y="1196752"/>
            <a:ext cx="3226048" cy="2316889"/>
          </a:xfrm>
          <a:prstGeom prst="rect">
            <a:avLst/>
          </a:prstGeom>
        </p:spPr>
      </p:pic>
      <p:sp>
        <p:nvSpPr>
          <p:cNvPr id="11" name="Rechteck 10"/>
          <p:cNvSpPr/>
          <p:nvPr/>
        </p:nvSpPr>
        <p:spPr>
          <a:xfrm>
            <a:off x="6876256" y="3501008"/>
            <a:ext cx="12947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n=1</a:t>
            </a:r>
            <a:r>
              <a:rPr lang="en-US" sz="2400" dirty="0" smtClean="0"/>
              <a:t>-</a:t>
            </a:r>
            <a:r>
              <a:rPr lang="en-US" sz="2400" dirty="0" smtClean="0">
                <a:latin typeface="Symbol" charset="2"/>
                <a:cs typeface="Symbol" charset="2"/>
              </a:rPr>
              <a:t>d</a:t>
            </a:r>
            <a:r>
              <a:rPr lang="en-US" sz="2400" dirty="0" smtClean="0"/>
              <a:t>+i</a:t>
            </a:r>
            <a:r>
              <a:rPr lang="en-US" sz="2400" dirty="0" smtClean="0">
                <a:latin typeface="Symbol" charset="2"/>
                <a:cs typeface="Symbol" charset="2"/>
              </a:rPr>
              <a:t>b</a:t>
            </a:r>
            <a:r>
              <a:rPr lang="en-US" sz="2400" dirty="0" smtClean="0"/>
              <a:t>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897321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Partial wave analysis</a:t>
            </a:r>
            <a:endParaRPr lang="en-US" dirty="0"/>
          </a:p>
        </p:txBody>
      </p:sp>
      <p:sp>
        <p:nvSpPr>
          <p:cNvPr id="13" name="Textfeld 12"/>
          <p:cNvSpPr txBox="1"/>
          <p:nvPr/>
        </p:nvSpPr>
        <p:spPr>
          <a:xfrm>
            <a:off x="11168510" y="356598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8" name="Inhaltsplatzhalter 17"/>
          <p:cNvSpPr>
            <a:spLocks noGrp="1"/>
          </p:cNvSpPr>
          <p:nvPr>
            <p:ph idx="1"/>
          </p:nvPr>
        </p:nvSpPr>
        <p:spPr>
          <a:xfrm>
            <a:off x="395536" y="1340768"/>
            <a:ext cx="8579296" cy="5517232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2400" dirty="0" err="1" smtClean="0"/>
              <a:t>Whats</a:t>
            </a:r>
            <a:r>
              <a:rPr lang="en-US" sz="2400" dirty="0" smtClean="0"/>
              <a:t> PWA ?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 smtClean="0"/>
              <a:t>Describe population in 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</a:rPr>
              <a:t>5-dimensional phase </a:t>
            </a:r>
            <a:r>
              <a:rPr lang="en-US" sz="2400" dirty="0" smtClean="0"/>
              <a:t>space in </a:t>
            </a:r>
            <a:r>
              <a:rPr lang="en-US" sz="2400" dirty="0" err="1" smtClean="0">
                <a:solidFill>
                  <a:srgbClr val="E46C0A"/>
                </a:solidFill>
                <a:latin typeface="Symbol" charset="2"/>
                <a:cs typeface="Symbol" charset="2"/>
              </a:rPr>
              <a:t>ppp</a:t>
            </a:r>
            <a:r>
              <a:rPr lang="en-US" sz="2400" dirty="0" smtClean="0">
                <a:solidFill>
                  <a:srgbClr val="E46C0A"/>
                </a:solidFill>
              </a:rPr>
              <a:t> </a:t>
            </a:r>
            <a:r>
              <a:rPr lang="en-US" sz="2400" dirty="0" smtClean="0">
                <a:solidFill>
                  <a:srgbClr val="000000"/>
                </a:solidFill>
              </a:rPr>
              <a:t>by </a:t>
            </a:r>
            <a:r>
              <a:rPr lang="en-US" sz="2400" dirty="0" smtClean="0">
                <a:solidFill>
                  <a:srgbClr val="E46C0A"/>
                </a:solidFill>
              </a:rPr>
              <a:t>model</a:t>
            </a:r>
            <a:endParaRPr lang="en-US" sz="2400" dirty="0" smtClean="0"/>
          </a:p>
          <a:p>
            <a:r>
              <a:rPr lang="en-US" sz="2400" dirty="0" smtClean="0"/>
              <a:t>Define a set of quantum numbers 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</a:rPr>
              <a:t>J</a:t>
            </a:r>
            <a:r>
              <a:rPr lang="en-US" sz="2400" baseline="30000" dirty="0" smtClean="0">
                <a:solidFill>
                  <a:schemeClr val="tx2">
                    <a:lumMod val="75000"/>
                  </a:schemeClr>
                </a:solidFill>
              </a:rPr>
              <a:t>PC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</a:p>
          <a:p>
            <a:r>
              <a:rPr lang="en-US" sz="2400" dirty="0" smtClean="0">
                <a:solidFill>
                  <a:srgbClr val="000000"/>
                </a:solidFill>
              </a:rPr>
              <a:t>Define a set of possible decay channels for each 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</a:rPr>
              <a:t>J</a:t>
            </a:r>
            <a:r>
              <a:rPr lang="en-US" sz="2400" baseline="30000" dirty="0" smtClean="0">
                <a:solidFill>
                  <a:schemeClr val="tx2">
                    <a:lumMod val="75000"/>
                  </a:schemeClr>
                </a:solidFill>
              </a:rPr>
              <a:t>PC 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endParaRPr lang="en-US" sz="2400" baseline="30000" dirty="0" smtClean="0">
              <a:solidFill>
                <a:schemeClr val="tx2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en-US" sz="2400" baseline="30000" dirty="0" smtClean="0">
                <a:solidFill>
                  <a:schemeClr val="tx2">
                    <a:lumMod val="75000"/>
                  </a:schemeClr>
                </a:solidFill>
              </a:rPr>
              <a:t>	</a:t>
            </a:r>
            <a:r>
              <a:rPr lang="en-US" sz="2400" dirty="0" smtClean="0">
                <a:solidFill>
                  <a:srgbClr val="000000"/>
                </a:solidFill>
              </a:rPr>
              <a:t>(</a:t>
            </a:r>
            <a:r>
              <a:rPr lang="en-US" sz="20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X</a:t>
            </a:r>
            <a:r>
              <a:rPr lang="en-US" sz="2000" baseline="300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-</a:t>
            </a:r>
            <a:r>
              <a:rPr lang="en-US" sz="20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sz="2000" dirty="0" smtClean="0">
                <a:solidFill>
                  <a:srgbClr val="000000"/>
                </a:solidFill>
                <a:latin typeface="Arial"/>
                <a:cs typeface="Arial"/>
              </a:rPr>
              <a:t>→</a:t>
            </a:r>
            <a:r>
              <a:rPr lang="en-US" sz="2000" dirty="0" smtClean="0">
                <a:solidFill>
                  <a:srgbClr val="000000"/>
                </a:solidFill>
              </a:rPr>
              <a:t> isobar + </a:t>
            </a:r>
            <a:r>
              <a:rPr lang="en-US" sz="2000" dirty="0" smtClean="0">
                <a:solidFill>
                  <a:srgbClr val="000000"/>
                </a:solidFill>
                <a:latin typeface="Symbol" charset="2"/>
                <a:cs typeface="Symbol" charset="2"/>
              </a:rPr>
              <a:t>p</a:t>
            </a:r>
            <a:r>
              <a:rPr lang="en-US" sz="2000" dirty="0" smtClean="0">
                <a:solidFill>
                  <a:srgbClr val="000000"/>
                </a:solidFill>
              </a:rPr>
              <a:t>; </a:t>
            </a:r>
            <a:r>
              <a:rPr lang="en-US" sz="2000" dirty="0" err="1" smtClean="0">
                <a:solidFill>
                  <a:srgbClr val="000000"/>
                </a:solidFill>
              </a:rPr>
              <a:t>isobar</a:t>
            </a:r>
            <a:r>
              <a:rPr lang="en-US" sz="2000" dirty="0" err="1" smtClean="0">
                <a:solidFill>
                  <a:srgbClr val="000000"/>
                </a:solidFill>
                <a:latin typeface="Arial"/>
                <a:cs typeface="Arial"/>
              </a:rPr>
              <a:t>→</a:t>
            </a:r>
            <a:r>
              <a:rPr lang="en-US" sz="2000" dirty="0" err="1" smtClean="0">
                <a:solidFill>
                  <a:srgbClr val="000000"/>
                </a:solidFill>
                <a:latin typeface="Symbol" charset="2"/>
                <a:cs typeface="Symbol" charset="2"/>
              </a:rPr>
              <a:t>pp</a:t>
            </a:r>
            <a:r>
              <a:rPr lang="en-US" sz="2000" dirty="0" smtClean="0">
                <a:solidFill>
                  <a:srgbClr val="000000"/>
                </a:solidFill>
              </a:rPr>
              <a:t> )  : </a:t>
            </a:r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</a:rPr>
              <a:t>wave 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(88 waves used</a:t>
            </a:r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</a:rPr>
              <a:t>)</a:t>
            </a:r>
            <a:endParaRPr lang="en-US" sz="20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lvl="1"/>
            <a:r>
              <a:rPr lang="en-US" sz="1800" dirty="0" smtClean="0">
                <a:solidFill>
                  <a:srgbClr val="000000"/>
                </a:solidFill>
              </a:rPr>
              <a:t>each such “</a:t>
            </a:r>
            <a:r>
              <a:rPr lang="en-US" sz="1800" dirty="0" smtClean="0">
                <a:solidFill>
                  <a:schemeClr val="accent6">
                    <a:lumMod val="75000"/>
                  </a:schemeClr>
                </a:solidFill>
              </a:rPr>
              <a:t>wave</a:t>
            </a:r>
            <a:r>
              <a:rPr lang="en-US" sz="1800" dirty="0" smtClean="0">
                <a:solidFill>
                  <a:srgbClr val="000000"/>
                </a:solidFill>
              </a:rPr>
              <a:t>” has a pre-determined population in phase space</a:t>
            </a:r>
          </a:p>
          <a:p>
            <a:pPr lvl="1"/>
            <a:r>
              <a:rPr lang="en-US" sz="1800" dirty="0" smtClean="0">
                <a:solidFill>
                  <a:srgbClr val="000000"/>
                </a:solidFill>
              </a:rPr>
              <a:t>each wave may have alignment of</a:t>
            </a:r>
            <a:r>
              <a:rPr lang="en-US" sz="1800" i="1" dirty="0" smtClean="0">
                <a:solidFill>
                  <a:srgbClr val="000000"/>
                </a:solidFill>
              </a:rPr>
              <a:t> J </a:t>
            </a:r>
            <a:r>
              <a:rPr lang="en-US" sz="1800" dirty="0" smtClean="0">
                <a:solidFill>
                  <a:srgbClr val="000000"/>
                </a:solidFill>
              </a:rPr>
              <a:t>described by quantum number </a:t>
            </a:r>
            <a:r>
              <a:rPr lang="en-US" sz="1800" i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m</a:t>
            </a:r>
          </a:p>
          <a:p>
            <a:r>
              <a:rPr lang="en-US" sz="2400" dirty="0" smtClean="0">
                <a:solidFill>
                  <a:srgbClr val="000000"/>
                </a:solidFill>
              </a:rPr>
              <a:t>For each bin of 20 MeV/c</a:t>
            </a:r>
            <a:r>
              <a:rPr lang="en-US" sz="2400" baseline="30000" dirty="0" smtClean="0">
                <a:solidFill>
                  <a:srgbClr val="000000"/>
                </a:solidFill>
              </a:rPr>
              <a:t>2</a:t>
            </a:r>
            <a:r>
              <a:rPr lang="en-US" sz="2400" dirty="0" smtClean="0">
                <a:solidFill>
                  <a:srgbClr val="000000"/>
                </a:solidFill>
              </a:rPr>
              <a:t> mass of </a:t>
            </a:r>
            <a:r>
              <a:rPr lang="en-US" sz="2400" dirty="0" err="1" smtClean="0">
                <a:solidFill>
                  <a:srgbClr val="E46C0A"/>
                </a:solidFill>
                <a:latin typeface="Symbol" charset="2"/>
                <a:cs typeface="Symbol" charset="2"/>
              </a:rPr>
              <a:t>ppp</a:t>
            </a:r>
            <a:r>
              <a:rPr lang="en-US" sz="2400" dirty="0" smtClean="0">
                <a:solidFill>
                  <a:srgbClr val="E46C0A"/>
                </a:solidFill>
                <a:latin typeface="Symbol" charset="2"/>
                <a:cs typeface="Symbol" charset="2"/>
              </a:rPr>
              <a:t>: </a:t>
            </a:r>
            <a:r>
              <a:rPr lang="en-US" sz="2400" dirty="0">
                <a:latin typeface="Calibri"/>
                <a:cs typeface="Calibri"/>
              </a:rPr>
              <a:t>d</a:t>
            </a:r>
            <a:r>
              <a:rPr lang="en-US" sz="2400" dirty="0" smtClean="0">
                <a:latin typeface="Calibri"/>
                <a:cs typeface="Calibri"/>
              </a:rPr>
              <a:t>etermine which coherent combination of waves fits distribution best</a:t>
            </a:r>
          </a:p>
          <a:p>
            <a:r>
              <a:rPr lang="en-US" sz="2400" dirty="0" smtClean="0">
                <a:solidFill>
                  <a:srgbClr val="000000"/>
                </a:solidFill>
                <a:latin typeface="Calibri"/>
                <a:cs typeface="Calibri"/>
              </a:rPr>
              <a:t>Obtain </a:t>
            </a:r>
            <a:r>
              <a:rPr lang="en-US" sz="2400" dirty="0" smtClean="0">
                <a:solidFill>
                  <a:srgbClr val="376092"/>
                </a:solidFill>
                <a:latin typeface="Calibri"/>
                <a:cs typeface="Calibri"/>
              </a:rPr>
              <a:t>spin-density matrix</a:t>
            </a:r>
          </a:p>
          <a:p>
            <a:r>
              <a:rPr lang="en-US" sz="2400" dirty="0" smtClean="0">
                <a:solidFill>
                  <a:srgbClr val="000000"/>
                </a:solidFill>
                <a:latin typeface="Calibri"/>
                <a:cs typeface="Calibri"/>
              </a:rPr>
              <a:t>Describe spin density matrix (</a:t>
            </a:r>
            <a:r>
              <a:rPr lang="en-US" sz="2400" dirty="0" err="1" smtClean="0">
                <a:solidFill>
                  <a:srgbClr val="000000"/>
                </a:solidFill>
                <a:latin typeface="Calibri"/>
                <a:cs typeface="Calibri"/>
              </a:rPr>
              <a:t>submatrix</a:t>
            </a:r>
            <a:r>
              <a:rPr lang="en-US" sz="2400" dirty="0" smtClean="0">
                <a:solidFill>
                  <a:srgbClr val="000000"/>
                </a:solidFill>
                <a:latin typeface="Calibri"/>
                <a:cs typeface="Calibri"/>
              </a:rPr>
              <a:t>) by model containing resonances and non-resonant contributions connecting all mass bins</a:t>
            </a:r>
          </a:p>
          <a:p>
            <a:r>
              <a:rPr lang="en-US" sz="2400" dirty="0" smtClean="0">
                <a:solidFill>
                  <a:srgbClr val="000000"/>
                </a:solidFill>
                <a:latin typeface="Calibri"/>
                <a:cs typeface="Calibri"/>
              </a:rPr>
              <a:t>Determine 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Calibri"/>
                <a:cs typeface="Calibri"/>
              </a:rPr>
              <a:t>resonance parameters</a:t>
            </a:r>
            <a:endParaRPr lang="en-US" sz="24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9" name="Textfeld 18"/>
          <p:cNvSpPr txBox="1"/>
          <p:nvPr/>
        </p:nvSpPr>
        <p:spPr>
          <a:xfrm>
            <a:off x="9563100" y="53340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0" name="Rechteck 19"/>
          <p:cNvSpPr/>
          <p:nvPr/>
        </p:nvSpPr>
        <p:spPr>
          <a:xfrm>
            <a:off x="323528" y="2564904"/>
            <a:ext cx="8640960" cy="2952328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hteck 20"/>
          <p:cNvSpPr/>
          <p:nvPr/>
        </p:nvSpPr>
        <p:spPr>
          <a:xfrm>
            <a:off x="323528" y="5517232"/>
            <a:ext cx="8640960" cy="1224136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feld 21"/>
          <p:cNvSpPr txBox="1"/>
          <p:nvPr/>
        </p:nvSpPr>
        <p:spPr>
          <a:xfrm>
            <a:off x="-108520" y="3356992"/>
            <a:ext cx="461665" cy="665244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US" dirty="0" smtClean="0"/>
              <a:t>step 1</a:t>
            </a:r>
            <a:endParaRPr lang="en-US" dirty="0"/>
          </a:p>
        </p:txBody>
      </p:sp>
      <p:sp>
        <p:nvSpPr>
          <p:cNvPr id="23" name="Textfeld 22"/>
          <p:cNvSpPr txBox="1"/>
          <p:nvPr/>
        </p:nvSpPr>
        <p:spPr>
          <a:xfrm>
            <a:off x="-108520" y="5661248"/>
            <a:ext cx="461665" cy="665244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US" dirty="0" smtClean="0"/>
              <a:t>step 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63685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Fit Model - Isobars</a:t>
            </a:r>
            <a:endParaRPr lang="en-US" dirty="0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/>
          <a:srcRect l="-7031" r="-7031"/>
          <a:stretch>
            <a:fillRect/>
          </a:stretch>
        </p:blipFill>
        <p:spPr/>
      </p:pic>
      <p:sp>
        <p:nvSpPr>
          <p:cNvPr id="3" name="Rechteck 2"/>
          <p:cNvSpPr/>
          <p:nvPr/>
        </p:nvSpPr>
        <p:spPr>
          <a:xfrm>
            <a:off x="1043608" y="2451100"/>
            <a:ext cx="6984776" cy="329828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19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19000"/>
                </a:schemeClr>
              </a:gs>
            </a:gsLst>
            <a:lin ang="162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hteck 4"/>
          <p:cNvSpPr/>
          <p:nvPr/>
        </p:nvSpPr>
        <p:spPr>
          <a:xfrm>
            <a:off x="1043608" y="3356992"/>
            <a:ext cx="6984776" cy="329828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19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19000"/>
                </a:schemeClr>
              </a:gs>
            </a:gsLst>
            <a:lin ang="162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hteck 5"/>
          <p:cNvSpPr/>
          <p:nvPr/>
        </p:nvSpPr>
        <p:spPr>
          <a:xfrm>
            <a:off x="1043608" y="3717032"/>
            <a:ext cx="6984776" cy="329828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19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19000"/>
                </a:schemeClr>
              </a:gs>
            </a:gsLst>
            <a:lin ang="162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hteck 6"/>
          <p:cNvSpPr/>
          <p:nvPr/>
        </p:nvSpPr>
        <p:spPr>
          <a:xfrm>
            <a:off x="1115616" y="4941168"/>
            <a:ext cx="6984776" cy="329828"/>
          </a:xfrm>
          <a:prstGeom prst="rect">
            <a:avLst/>
          </a:prstGeom>
          <a:solidFill>
            <a:srgbClr val="E46C0A">
              <a:alpha val="19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hteck 7"/>
          <p:cNvSpPr/>
          <p:nvPr/>
        </p:nvSpPr>
        <p:spPr>
          <a:xfrm>
            <a:off x="1115616" y="5517232"/>
            <a:ext cx="6984776" cy="329828"/>
          </a:xfrm>
          <a:prstGeom prst="rect">
            <a:avLst/>
          </a:prstGeom>
          <a:solidFill>
            <a:srgbClr val="E46C0A">
              <a:alpha val="19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feld 8"/>
          <p:cNvSpPr txBox="1"/>
          <p:nvPr/>
        </p:nvSpPr>
        <p:spPr>
          <a:xfrm>
            <a:off x="179512" y="3068960"/>
            <a:ext cx="650313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[</a:t>
            </a:r>
            <a:r>
              <a:rPr lang="en-US" dirty="0" err="1" smtClean="0">
                <a:latin typeface="Symbol" charset="2"/>
                <a:cs typeface="Symbol" charset="2"/>
              </a:rPr>
              <a:t>pp</a:t>
            </a:r>
            <a:r>
              <a:rPr lang="en-US" dirty="0" smtClean="0"/>
              <a:t>]</a:t>
            </a:r>
            <a:r>
              <a:rPr lang="en-US" baseline="-25000" dirty="0" smtClean="0"/>
              <a:t>S</a:t>
            </a:r>
            <a:endParaRPr lang="en-US" dirty="0"/>
          </a:p>
        </p:txBody>
      </p:sp>
      <p:sp>
        <p:nvSpPr>
          <p:cNvPr id="10" name="Textfeld 9"/>
          <p:cNvSpPr txBox="1"/>
          <p:nvPr/>
        </p:nvSpPr>
        <p:spPr>
          <a:xfrm>
            <a:off x="107504" y="5229200"/>
            <a:ext cx="1004865" cy="369332"/>
          </a:xfrm>
          <a:prstGeom prst="rect">
            <a:avLst/>
          </a:prstGeom>
          <a:solidFill>
            <a:schemeClr val="accent6">
              <a:lumMod val="40000"/>
              <a:lumOff val="60000"/>
              <a:alpha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not used</a:t>
            </a:r>
            <a:endParaRPr lang="en-US" dirty="0"/>
          </a:p>
        </p:txBody>
      </p:sp>
      <p:sp>
        <p:nvSpPr>
          <p:cNvPr id="11" name="Rechteck 10"/>
          <p:cNvSpPr/>
          <p:nvPr/>
        </p:nvSpPr>
        <p:spPr>
          <a:xfrm>
            <a:off x="1043608" y="4005064"/>
            <a:ext cx="6984776" cy="329828"/>
          </a:xfrm>
          <a:prstGeom prst="rect">
            <a:avLst/>
          </a:prstGeom>
          <a:solidFill>
            <a:srgbClr val="E46C0A">
              <a:alpha val="19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6145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Isobars: Introduction</a:t>
            </a:r>
            <a:endParaRPr lang="en-US" dirty="0"/>
          </a:p>
        </p:txBody>
      </p:sp>
      <p:pic>
        <p:nvPicPr>
          <p:cNvPr id="7" name="Bild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0072" y="5733256"/>
            <a:ext cx="3386212" cy="699886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5183560" y="5157192"/>
            <a:ext cx="3960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use BES </a:t>
            </a:r>
            <a:r>
              <a:rPr lang="en-US" dirty="0" err="1" smtClean="0"/>
              <a:t>parametrization</a:t>
            </a:r>
            <a:r>
              <a:rPr lang="en-US" dirty="0" smtClean="0"/>
              <a:t>: as it decays into </a:t>
            </a:r>
            <a:r>
              <a:rPr lang="en-US" dirty="0" err="1" smtClean="0">
                <a:latin typeface="Symbol" charset="2"/>
                <a:cs typeface="Symbol" charset="2"/>
              </a:rPr>
              <a:t>pp</a:t>
            </a:r>
            <a:r>
              <a:rPr lang="en-US" dirty="0" smtClean="0"/>
              <a:t> and KK (threshold effect)</a:t>
            </a:r>
            <a:endParaRPr lang="en-US" dirty="0"/>
          </a:p>
        </p:txBody>
      </p:sp>
      <p:pic>
        <p:nvPicPr>
          <p:cNvPr id="5" name="Bild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1340768"/>
            <a:ext cx="4141043" cy="3804749"/>
          </a:xfrm>
          <a:prstGeom prst="rect">
            <a:avLst/>
          </a:prstGeom>
        </p:spPr>
      </p:pic>
      <p:pic>
        <p:nvPicPr>
          <p:cNvPr id="3" name="Bild 2" descr="f0980_int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7" y="1454469"/>
            <a:ext cx="2040383" cy="1935590"/>
          </a:xfrm>
          <a:prstGeom prst="rect">
            <a:avLst/>
          </a:prstGeom>
        </p:spPr>
      </p:pic>
      <p:pic>
        <p:nvPicPr>
          <p:cNvPr id="4" name="Bild 3" descr="f0980_phase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189"/>
          <a:stretch/>
        </p:blipFill>
        <p:spPr>
          <a:xfrm>
            <a:off x="5724128" y="3284984"/>
            <a:ext cx="2127227" cy="1968500"/>
          </a:xfrm>
          <a:prstGeom prst="rect">
            <a:avLst/>
          </a:prstGeom>
        </p:spPr>
      </p:pic>
      <p:pic>
        <p:nvPicPr>
          <p:cNvPr id="9" name="Bild 8" descr="f0980_phase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70"/>
          <a:stretch/>
        </p:blipFill>
        <p:spPr>
          <a:xfrm>
            <a:off x="6553200" y="1453524"/>
            <a:ext cx="1907232" cy="1880375"/>
          </a:xfrm>
          <a:prstGeom prst="rect">
            <a:avLst/>
          </a:prstGeom>
        </p:spPr>
      </p:pic>
      <p:sp>
        <p:nvSpPr>
          <p:cNvPr id="10" name="Textfeld 9"/>
          <p:cNvSpPr txBox="1"/>
          <p:nvPr/>
        </p:nvSpPr>
        <p:spPr>
          <a:xfrm>
            <a:off x="5364088" y="1052736"/>
            <a:ext cx="2402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f</a:t>
            </a:r>
            <a:r>
              <a:rPr lang="en-US" baseline="-25000" dirty="0" smtClean="0">
                <a:latin typeface="Times New Roman"/>
                <a:cs typeface="Times New Roman"/>
              </a:rPr>
              <a:t>0</a:t>
            </a:r>
            <a:r>
              <a:rPr lang="en-US" dirty="0" smtClean="0">
                <a:latin typeface="Times New Roman"/>
                <a:cs typeface="Times New Roman"/>
              </a:rPr>
              <a:t>(980) </a:t>
            </a:r>
            <a:r>
              <a:rPr lang="en-US" dirty="0" err="1" smtClean="0"/>
              <a:t>parametrization</a:t>
            </a:r>
            <a:endParaRPr lang="en-US" dirty="0"/>
          </a:p>
        </p:txBody>
      </p:sp>
      <p:sp>
        <p:nvSpPr>
          <p:cNvPr id="11" name="Textfeld 10"/>
          <p:cNvSpPr txBox="1"/>
          <p:nvPr/>
        </p:nvSpPr>
        <p:spPr>
          <a:xfrm>
            <a:off x="2174652" y="1137444"/>
            <a:ext cx="650313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[</a:t>
            </a:r>
            <a:r>
              <a:rPr lang="en-US" dirty="0" err="1" smtClean="0">
                <a:latin typeface="Symbol" charset="2"/>
                <a:cs typeface="Symbol" charset="2"/>
              </a:rPr>
              <a:t>pp</a:t>
            </a:r>
            <a:r>
              <a:rPr lang="en-US" dirty="0" smtClean="0"/>
              <a:t>]</a:t>
            </a:r>
            <a:r>
              <a:rPr lang="en-US" baseline="-25000" dirty="0" smtClean="0"/>
              <a:t>S</a:t>
            </a:r>
            <a:endParaRPr lang="en-US" dirty="0"/>
          </a:p>
        </p:txBody>
      </p:sp>
      <p:pic>
        <p:nvPicPr>
          <p:cNvPr id="6" name="Bild 5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39552" y="908720"/>
            <a:ext cx="3302000" cy="39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5739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08720"/>
            <a:ext cx="9144000" cy="6108192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323528" y="980728"/>
            <a:ext cx="167846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FFFF00"/>
                </a:solidFill>
              </a:rPr>
              <a:t>3</a:t>
            </a:r>
            <a:r>
              <a:rPr lang="en-US" sz="4000" dirty="0" smtClean="0">
                <a:solidFill>
                  <a:srgbClr val="FFFF00"/>
                </a:solidFill>
                <a:latin typeface="Symbol" charset="2"/>
                <a:cs typeface="Symbol" charset="2"/>
              </a:rPr>
              <a:t>p</a:t>
            </a:r>
            <a:r>
              <a:rPr lang="en-US" sz="4000" dirty="0" smtClean="0">
                <a:solidFill>
                  <a:srgbClr val="FFFF00"/>
                </a:solidFill>
                <a:latin typeface="+mj-lt"/>
                <a:cs typeface="Symbol" charset="2"/>
              </a:rPr>
              <a:t>-City</a:t>
            </a:r>
            <a:endParaRPr lang="en-US" sz="4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51578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1520" y="0"/>
            <a:ext cx="8229600" cy="836712"/>
          </a:xfrm>
        </p:spPr>
        <p:txBody>
          <a:bodyPr/>
          <a:lstStyle/>
          <a:p>
            <a:r>
              <a:rPr lang="en-US" dirty="0" smtClean="0"/>
              <a:t>Brief Overview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544616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Introduction</a:t>
            </a:r>
          </a:p>
          <a:p>
            <a:pPr marL="355600" indent="-355600">
              <a:tabLst>
                <a:tab pos="355600" algn="l"/>
              </a:tabLst>
            </a:pPr>
            <a:r>
              <a:rPr lang="en-US" dirty="0" smtClean="0"/>
              <a:t>Data-set and PWA analysis</a:t>
            </a:r>
          </a:p>
          <a:p>
            <a:pPr lvl="1"/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mass-independent </a:t>
            </a:r>
            <a:r>
              <a:rPr lang="en-US" dirty="0" smtClean="0"/>
              <a:t>fit</a:t>
            </a:r>
          </a:p>
          <a:p>
            <a:pPr lvl="1"/>
            <a:r>
              <a:rPr lang="en-US" dirty="0" smtClean="0">
                <a:solidFill>
                  <a:srgbClr val="376092"/>
                </a:solidFill>
              </a:rPr>
              <a:t>mass-dependent </a:t>
            </a:r>
            <a:r>
              <a:rPr lang="en-US" dirty="0" smtClean="0"/>
              <a:t>fit</a:t>
            </a:r>
          </a:p>
          <a:p>
            <a:pPr lvl="2"/>
            <a:r>
              <a:rPr lang="en-US" dirty="0" smtClean="0"/>
              <a:t>results for resonance parameters</a:t>
            </a:r>
          </a:p>
          <a:p>
            <a:pPr lvl="2"/>
            <a:r>
              <a:rPr lang="en-US" dirty="0" smtClean="0"/>
              <a:t>Details on 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baseline="-25000" dirty="0" smtClean="0">
                <a:solidFill>
                  <a:schemeClr val="accent6">
                    <a:lumMod val="75000"/>
                  </a:schemeClr>
                </a:solidFill>
              </a:rPr>
              <a:t>1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(1420)</a:t>
            </a:r>
            <a:endParaRPr lang="en-US" dirty="0" smtClean="0"/>
          </a:p>
          <a:p>
            <a:r>
              <a:rPr lang="en-US" dirty="0" err="1" smtClean="0">
                <a:latin typeface="Symbol" charset="2"/>
                <a:cs typeface="Symbol" charset="2"/>
              </a:rPr>
              <a:t>pp</a:t>
            </a:r>
            <a:r>
              <a:rPr lang="en-US" dirty="0" smtClean="0">
                <a:latin typeface="+mj-lt"/>
                <a:cs typeface="Symbol" charset="2"/>
              </a:rPr>
              <a:t> S-wave extraction</a:t>
            </a:r>
          </a:p>
          <a:p>
            <a:pPr lvl="2"/>
            <a:r>
              <a:rPr lang="en-US" dirty="0" smtClean="0">
                <a:latin typeface="+mj-lt"/>
                <a:cs typeface="Symbol" charset="2"/>
              </a:rPr>
              <a:t>results for 0</a:t>
            </a:r>
            <a:r>
              <a:rPr lang="en-US" baseline="30000" dirty="0" smtClean="0">
                <a:latin typeface="+mj-lt"/>
                <a:cs typeface="Symbol" charset="2"/>
              </a:rPr>
              <a:t>-+</a:t>
            </a:r>
            <a:r>
              <a:rPr lang="en-US" dirty="0" smtClean="0">
                <a:latin typeface="+mj-lt"/>
                <a:cs typeface="Symbol" charset="2"/>
              </a:rPr>
              <a:t>, 1</a:t>
            </a:r>
            <a:r>
              <a:rPr lang="en-US" baseline="30000" dirty="0" smtClean="0">
                <a:latin typeface="+mj-lt"/>
                <a:cs typeface="Symbol" charset="2"/>
              </a:rPr>
              <a:t>++</a:t>
            </a:r>
            <a:r>
              <a:rPr lang="en-US" dirty="0" smtClean="0">
                <a:latin typeface="+mj-lt"/>
                <a:cs typeface="Symbol" charset="2"/>
              </a:rPr>
              <a:t>, 2</a:t>
            </a:r>
            <a:r>
              <a:rPr lang="en-US" baseline="30000" dirty="0" smtClean="0">
                <a:latin typeface="+mj-lt"/>
                <a:cs typeface="Symbol" charset="2"/>
              </a:rPr>
              <a:t>-+</a:t>
            </a:r>
          </a:p>
          <a:p>
            <a:pPr lvl="2"/>
            <a:r>
              <a:rPr lang="en-US" dirty="0" smtClean="0">
                <a:latin typeface="+mj-lt"/>
                <a:cs typeface="Symbol" charset="2"/>
              </a:rPr>
              <a:t>Role of f</a:t>
            </a:r>
            <a:r>
              <a:rPr lang="en-US" baseline="-25000" dirty="0" smtClean="0">
                <a:latin typeface="+mj-lt"/>
                <a:cs typeface="Symbol" charset="2"/>
              </a:rPr>
              <a:t>0</a:t>
            </a:r>
            <a:r>
              <a:rPr lang="en-US" dirty="0" smtClean="0">
                <a:latin typeface="+mj-lt"/>
                <a:cs typeface="Symbol" charset="2"/>
              </a:rPr>
              <a:t>(980)</a:t>
            </a:r>
          </a:p>
          <a:p>
            <a:r>
              <a:rPr lang="en-US" dirty="0" smtClean="0">
                <a:latin typeface="+mj-lt"/>
                <a:cs typeface="Symbol" charset="2"/>
              </a:rPr>
              <a:t>Conclusions</a:t>
            </a:r>
          </a:p>
        </p:txBody>
      </p:sp>
    </p:spTree>
    <p:extLst>
      <p:ext uri="{BB962C8B-B14F-4D97-AF65-F5344CB8AC3E}">
        <p14:creationId xmlns:p14="http://schemas.microsoft.com/office/powerpoint/2010/main" val="41360685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 5" descr="17 Ainmillerstraße - Google Maps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20" t="9502" r="36239" b="50039"/>
          <a:stretch/>
        </p:blipFill>
        <p:spPr>
          <a:xfrm>
            <a:off x="4644008" y="3933056"/>
            <a:ext cx="1835996" cy="2774660"/>
          </a:xfrm>
          <a:prstGeom prst="rect">
            <a:avLst/>
          </a:prstGeom>
        </p:spPr>
      </p:pic>
      <p:pic>
        <p:nvPicPr>
          <p:cNvPr id="21" name="Bild 20" descr="16 Haimhauserstraße - Google Maps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57" t="11257" r="43077" b="47927"/>
          <a:stretch/>
        </p:blipFill>
        <p:spPr>
          <a:xfrm>
            <a:off x="544931" y="1045777"/>
            <a:ext cx="1929397" cy="2799149"/>
          </a:xfrm>
          <a:prstGeom prst="rect">
            <a:avLst/>
          </a:prstGeom>
        </p:spPr>
      </p:pic>
      <p:pic>
        <p:nvPicPr>
          <p:cNvPr id="18" name="Bild 17" descr="8 Haimhauserstraße - Google Maps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87" t="11385" r="34863" b="47799"/>
          <a:stretch/>
        </p:blipFill>
        <p:spPr>
          <a:xfrm>
            <a:off x="3270396" y="1045777"/>
            <a:ext cx="1963911" cy="2799149"/>
          </a:xfrm>
          <a:prstGeom prst="rect">
            <a:avLst/>
          </a:prstGeom>
        </p:spPr>
      </p:pic>
      <p:pic>
        <p:nvPicPr>
          <p:cNvPr id="12" name="Bild 11" descr="6 Haimhauserstraße - Google Maps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9" t="11515" r="51114" b="46405"/>
          <a:stretch/>
        </p:blipFill>
        <p:spPr>
          <a:xfrm>
            <a:off x="6151718" y="1045777"/>
            <a:ext cx="1966904" cy="2885869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5585866" y="5119040"/>
            <a:ext cx="5450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1</a:t>
            </a:r>
            <a:r>
              <a:rPr lang="en-US" sz="2400" baseline="30000" dirty="0" smtClean="0">
                <a:solidFill>
                  <a:srgbClr val="FFFF00"/>
                </a:solidFill>
              </a:rPr>
              <a:t>++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559453" y="1887502"/>
            <a:ext cx="5450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2</a:t>
            </a:r>
            <a:r>
              <a:rPr lang="en-US" sz="2400" baseline="30000" dirty="0" smtClean="0">
                <a:solidFill>
                  <a:srgbClr val="FFFF00"/>
                </a:solidFill>
              </a:rPr>
              <a:t>++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6311847" y="1856074"/>
            <a:ext cx="5450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4</a:t>
            </a:r>
            <a:r>
              <a:rPr lang="en-US" sz="2400" baseline="30000" dirty="0" smtClean="0">
                <a:solidFill>
                  <a:srgbClr val="FFFF00"/>
                </a:solidFill>
              </a:rPr>
              <a:t>++</a:t>
            </a:r>
            <a:endParaRPr lang="en-US" sz="2400" dirty="0">
              <a:solidFill>
                <a:srgbClr val="FFFF00"/>
              </a:solidFill>
            </a:endParaRPr>
          </a:p>
        </p:txBody>
      </p:sp>
      <p:grpSp>
        <p:nvGrpSpPr>
          <p:cNvPr id="59" name="Gruppierung 58"/>
          <p:cNvGrpSpPr/>
          <p:nvPr/>
        </p:nvGrpSpPr>
        <p:grpSpPr>
          <a:xfrm>
            <a:off x="1542404" y="3933056"/>
            <a:ext cx="1939182" cy="2774660"/>
            <a:chOff x="1393009" y="3579975"/>
            <a:chExt cx="1939182" cy="2774660"/>
          </a:xfrm>
        </p:grpSpPr>
        <p:pic>
          <p:nvPicPr>
            <p:cNvPr id="9" name="Bild 8" descr="22 Preysingstraße - Google Maps.pdf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744" t="25032" r="50000" b="51425"/>
            <a:stretch/>
          </p:blipFill>
          <p:spPr>
            <a:xfrm>
              <a:off x="1393009" y="3579975"/>
              <a:ext cx="1939182" cy="2774660"/>
            </a:xfrm>
            <a:prstGeom prst="rect">
              <a:avLst/>
            </a:prstGeom>
          </p:spPr>
        </p:pic>
        <p:sp>
          <p:nvSpPr>
            <p:cNvPr id="10" name="Textfeld 9"/>
            <p:cNvSpPr txBox="1"/>
            <p:nvPr/>
          </p:nvSpPr>
          <p:spPr>
            <a:xfrm>
              <a:off x="1669896" y="4535127"/>
              <a:ext cx="50566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rgbClr val="FFFF00"/>
                  </a:solidFill>
                </a:rPr>
                <a:t>0</a:t>
              </a:r>
              <a:r>
                <a:rPr lang="en-US" sz="2400" baseline="30000" dirty="0">
                  <a:solidFill>
                    <a:srgbClr val="FFFF00"/>
                  </a:solidFill>
                </a:rPr>
                <a:t>-</a:t>
              </a:r>
              <a:r>
                <a:rPr lang="en-US" sz="2400" baseline="30000" dirty="0" smtClean="0">
                  <a:solidFill>
                    <a:srgbClr val="FFFF00"/>
                  </a:solidFill>
                </a:rPr>
                <a:t>+</a:t>
              </a:r>
              <a:endParaRPr lang="en-US" sz="2400" dirty="0">
                <a:solidFill>
                  <a:srgbClr val="FFFF00"/>
                </a:solidFill>
              </a:endParaRPr>
            </a:p>
          </p:txBody>
        </p:sp>
      </p:grpSp>
      <p:sp>
        <p:nvSpPr>
          <p:cNvPr id="22" name="Textfeld 21"/>
          <p:cNvSpPr txBox="1"/>
          <p:nvPr/>
        </p:nvSpPr>
        <p:spPr>
          <a:xfrm>
            <a:off x="3309770" y="1864404"/>
            <a:ext cx="5056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2</a:t>
            </a:r>
            <a:r>
              <a:rPr lang="en-US" sz="2400" baseline="30000" dirty="0" smtClean="0">
                <a:solidFill>
                  <a:srgbClr val="FFFF00"/>
                </a:solidFill>
              </a:rPr>
              <a:t>-+</a:t>
            </a:r>
            <a:endParaRPr lang="en-US" sz="2400" dirty="0">
              <a:solidFill>
                <a:srgbClr val="FFFF00"/>
              </a:solidFill>
            </a:endParaRPr>
          </a:p>
        </p:txBody>
      </p:sp>
      <p:grpSp>
        <p:nvGrpSpPr>
          <p:cNvPr id="31" name="Gruppierung 30"/>
          <p:cNvGrpSpPr>
            <a:grpSpLocks noChangeAspect="1"/>
          </p:cNvGrpSpPr>
          <p:nvPr/>
        </p:nvGrpSpPr>
        <p:grpSpPr>
          <a:xfrm>
            <a:off x="628683" y="2061652"/>
            <a:ext cx="6275657" cy="1719268"/>
            <a:chOff x="634948" y="1166692"/>
            <a:chExt cx="7870411" cy="2156162"/>
          </a:xfrm>
        </p:grpSpPr>
        <p:grpSp>
          <p:nvGrpSpPr>
            <p:cNvPr id="32" name="Gruppierung 31"/>
            <p:cNvGrpSpPr/>
            <p:nvPr/>
          </p:nvGrpSpPr>
          <p:grpSpPr>
            <a:xfrm>
              <a:off x="634948" y="1166692"/>
              <a:ext cx="7870411" cy="2156162"/>
              <a:chOff x="634948" y="1166692"/>
              <a:chExt cx="7870411" cy="2156162"/>
            </a:xfrm>
          </p:grpSpPr>
          <p:pic>
            <p:nvPicPr>
              <p:cNvPr id="34" name="Bild 33"/>
              <p:cNvPicPr>
                <a:picLocks noChangeAspect="1"/>
              </p:cNvPicPr>
              <p:nvPr/>
            </p:nvPicPr>
            <p:blipFill rotWithShape="1">
              <a:blip r:embed="rId7"/>
              <a:srcRect l="6944" t="10077" r="6983" b="51794"/>
              <a:stretch/>
            </p:blipFill>
            <p:spPr>
              <a:xfrm>
                <a:off x="634948" y="1166692"/>
                <a:ext cx="7870411" cy="2156162"/>
              </a:xfrm>
              <a:prstGeom prst="rect">
                <a:avLst/>
              </a:prstGeom>
            </p:spPr>
          </p:pic>
          <p:sp>
            <p:nvSpPr>
              <p:cNvPr id="35" name="Textfeld 34"/>
              <p:cNvSpPr txBox="1"/>
              <p:nvPr/>
            </p:nvSpPr>
            <p:spPr>
              <a:xfrm>
                <a:off x="1343728" y="1624506"/>
                <a:ext cx="1045428" cy="461665"/>
              </a:xfrm>
              <a:prstGeom prst="rect">
                <a:avLst/>
              </a:prstGeom>
              <a:noFill/>
            </p:spPr>
            <p:txBody>
              <a:bodyPr wrap="none" rtlCol="0">
                <a:normAutofit fontScale="92500" lnSpcReduction="20000"/>
              </a:bodyPr>
              <a:lstStyle/>
              <a:p>
                <a:r>
                  <a:rPr lang="en-US" sz="2400" dirty="0" smtClean="0"/>
                  <a:t>1</a:t>
                </a:r>
                <a:r>
                  <a:rPr lang="en-US" sz="2400" baseline="30000" dirty="0" smtClean="0"/>
                  <a:t>+ </a:t>
                </a:r>
                <a:r>
                  <a:rPr lang="en-US" sz="2400" dirty="0" err="1" smtClean="0">
                    <a:latin typeface="Symbol" charset="2"/>
                    <a:cs typeface="Symbol" charset="2"/>
                  </a:rPr>
                  <a:t>rp</a:t>
                </a:r>
                <a:r>
                  <a:rPr lang="en-US" sz="2400" dirty="0" smtClean="0">
                    <a:latin typeface="Symbol" charset="2"/>
                    <a:cs typeface="Symbol" charset="2"/>
                  </a:rPr>
                  <a:t> </a:t>
                </a:r>
                <a:r>
                  <a:rPr lang="en-US" sz="2400" dirty="0" smtClean="0">
                    <a:latin typeface="+mj-lt"/>
                    <a:cs typeface="Symbol" charset="2"/>
                  </a:rPr>
                  <a:t>S</a:t>
                </a:r>
                <a:endParaRPr lang="en-US" sz="2400" dirty="0"/>
              </a:p>
            </p:txBody>
          </p:sp>
          <p:sp>
            <p:nvSpPr>
              <p:cNvPr id="36" name="Textfeld 35"/>
              <p:cNvSpPr txBox="1"/>
              <p:nvPr/>
            </p:nvSpPr>
            <p:spPr>
              <a:xfrm>
                <a:off x="6231212" y="2584077"/>
                <a:ext cx="1144013" cy="461665"/>
              </a:xfrm>
              <a:prstGeom prst="rect">
                <a:avLst/>
              </a:prstGeom>
              <a:noFill/>
            </p:spPr>
            <p:txBody>
              <a:bodyPr wrap="none" rtlCol="0">
                <a:normAutofit fontScale="92500" lnSpcReduction="20000"/>
              </a:bodyPr>
              <a:lstStyle/>
              <a:p>
                <a:r>
                  <a:rPr lang="en-US" sz="2400" dirty="0" smtClean="0"/>
                  <a:t>0</a:t>
                </a:r>
                <a:r>
                  <a:rPr lang="en-US" sz="2400" baseline="30000" dirty="0" smtClean="0"/>
                  <a:t>+ </a:t>
                </a:r>
                <a:r>
                  <a:rPr lang="en-US" sz="2400" dirty="0" smtClean="0">
                    <a:latin typeface="+mj-lt"/>
                    <a:cs typeface="Symbol" charset="2"/>
                  </a:rPr>
                  <a:t>f</a:t>
                </a:r>
                <a:r>
                  <a:rPr lang="en-US" sz="2400" baseline="-25000" dirty="0" smtClean="0">
                    <a:latin typeface="+mj-lt"/>
                    <a:cs typeface="Symbol" charset="2"/>
                  </a:rPr>
                  <a:t>0</a:t>
                </a:r>
                <a:r>
                  <a:rPr lang="en-US" sz="2400" dirty="0" smtClean="0">
                    <a:latin typeface="+mj-lt"/>
                    <a:cs typeface="Symbol" charset="2"/>
                  </a:rPr>
                  <a:t> </a:t>
                </a:r>
                <a:r>
                  <a:rPr lang="en-US" sz="2400" dirty="0" smtClean="0">
                    <a:latin typeface="Symbol" charset="2"/>
                    <a:cs typeface="Symbol" charset="2"/>
                  </a:rPr>
                  <a:t>p </a:t>
                </a:r>
                <a:r>
                  <a:rPr lang="en-US" sz="2400" dirty="0">
                    <a:latin typeface="+mj-lt"/>
                    <a:cs typeface="Symbol" charset="2"/>
                  </a:rPr>
                  <a:t>P</a:t>
                </a:r>
                <a:endParaRPr lang="en-US" sz="2400" dirty="0"/>
              </a:p>
            </p:txBody>
          </p:sp>
          <p:sp>
            <p:nvSpPr>
              <p:cNvPr id="37" name="Textfeld 36"/>
              <p:cNvSpPr txBox="1"/>
              <p:nvPr/>
            </p:nvSpPr>
            <p:spPr>
              <a:xfrm>
                <a:off x="1290980" y="2599335"/>
                <a:ext cx="1045428" cy="461665"/>
              </a:xfrm>
              <a:prstGeom prst="rect">
                <a:avLst/>
              </a:prstGeom>
              <a:noFill/>
            </p:spPr>
            <p:txBody>
              <a:bodyPr wrap="none" rtlCol="0">
                <a:normAutofit fontScale="92500" lnSpcReduction="20000"/>
              </a:bodyPr>
              <a:lstStyle/>
              <a:p>
                <a:r>
                  <a:rPr lang="en-US" sz="2400" dirty="0"/>
                  <a:t>0</a:t>
                </a:r>
                <a:r>
                  <a:rPr lang="en-US" sz="2400" baseline="30000" dirty="0" smtClean="0"/>
                  <a:t>+ </a:t>
                </a:r>
                <a:r>
                  <a:rPr lang="en-US" sz="2400" dirty="0" err="1" smtClean="0">
                    <a:latin typeface="Symbol" charset="2"/>
                    <a:cs typeface="Symbol" charset="2"/>
                  </a:rPr>
                  <a:t>rp</a:t>
                </a:r>
                <a:r>
                  <a:rPr lang="en-US" sz="2400" dirty="0" smtClean="0">
                    <a:latin typeface="Symbol" charset="2"/>
                    <a:cs typeface="Symbol" charset="2"/>
                  </a:rPr>
                  <a:t> </a:t>
                </a:r>
                <a:r>
                  <a:rPr lang="en-US" sz="2400" dirty="0">
                    <a:latin typeface="+mj-lt"/>
                    <a:cs typeface="Symbol" charset="2"/>
                  </a:rPr>
                  <a:t>S</a:t>
                </a:r>
                <a:endParaRPr lang="en-US" sz="2400" dirty="0"/>
              </a:p>
            </p:txBody>
          </p:sp>
        </p:grpSp>
        <p:sp>
          <p:nvSpPr>
            <p:cNvPr id="33" name="Textfeld 32"/>
            <p:cNvSpPr txBox="1"/>
            <p:nvPr/>
          </p:nvSpPr>
          <p:spPr>
            <a:xfrm>
              <a:off x="6231212" y="1600428"/>
              <a:ext cx="962673" cy="461665"/>
            </a:xfrm>
            <a:prstGeom prst="rect">
              <a:avLst/>
            </a:prstGeom>
            <a:noFill/>
          </p:spPr>
          <p:txBody>
            <a:bodyPr wrap="none" rtlCol="0">
              <a:normAutofit fontScale="92500" lnSpcReduction="20000"/>
            </a:bodyPr>
            <a:lstStyle/>
            <a:p>
              <a:r>
                <a:rPr lang="en-US" sz="2400" dirty="0" smtClean="0"/>
                <a:t> </a:t>
              </a:r>
              <a:endParaRPr lang="en-US" sz="2400" dirty="0"/>
            </a:p>
          </p:txBody>
        </p:sp>
      </p:grpSp>
      <p:grpSp>
        <p:nvGrpSpPr>
          <p:cNvPr id="38" name="Gruppierung 37"/>
          <p:cNvGrpSpPr>
            <a:grpSpLocks noChangeAspect="1"/>
          </p:cNvGrpSpPr>
          <p:nvPr/>
        </p:nvGrpSpPr>
        <p:grpSpPr>
          <a:xfrm>
            <a:off x="961538" y="4259406"/>
            <a:ext cx="6275657" cy="1719268"/>
            <a:chOff x="634948" y="1166692"/>
            <a:chExt cx="7870411" cy="2156162"/>
          </a:xfrm>
        </p:grpSpPr>
        <p:grpSp>
          <p:nvGrpSpPr>
            <p:cNvPr id="39" name="Gruppierung 38"/>
            <p:cNvGrpSpPr/>
            <p:nvPr/>
          </p:nvGrpSpPr>
          <p:grpSpPr>
            <a:xfrm>
              <a:off x="634948" y="1166692"/>
              <a:ext cx="7870411" cy="2156162"/>
              <a:chOff x="634948" y="1166692"/>
              <a:chExt cx="7870411" cy="2156162"/>
            </a:xfrm>
          </p:grpSpPr>
          <p:pic>
            <p:nvPicPr>
              <p:cNvPr id="41" name="Bild 40"/>
              <p:cNvPicPr>
                <a:picLocks noChangeAspect="1"/>
              </p:cNvPicPr>
              <p:nvPr/>
            </p:nvPicPr>
            <p:blipFill rotWithShape="1">
              <a:blip r:embed="rId7"/>
              <a:srcRect l="6944" t="10077" r="6983" b="51794"/>
              <a:stretch/>
            </p:blipFill>
            <p:spPr>
              <a:xfrm>
                <a:off x="634948" y="1166692"/>
                <a:ext cx="7870411" cy="2156162"/>
              </a:xfrm>
              <a:prstGeom prst="rect">
                <a:avLst/>
              </a:prstGeom>
            </p:spPr>
          </p:pic>
          <p:sp>
            <p:nvSpPr>
              <p:cNvPr id="42" name="Textfeld 41"/>
              <p:cNvSpPr txBox="1"/>
              <p:nvPr/>
            </p:nvSpPr>
            <p:spPr>
              <a:xfrm>
                <a:off x="1343728" y="1624506"/>
                <a:ext cx="1045428" cy="461665"/>
              </a:xfrm>
              <a:prstGeom prst="rect">
                <a:avLst/>
              </a:prstGeom>
              <a:noFill/>
            </p:spPr>
            <p:txBody>
              <a:bodyPr wrap="none" rtlCol="0">
                <a:normAutofit fontScale="92500" lnSpcReduction="20000"/>
              </a:bodyPr>
              <a:lstStyle/>
              <a:p>
                <a:r>
                  <a:rPr lang="en-US" sz="2400" dirty="0" smtClean="0"/>
                  <a:t>1</a:t>
                </a:r>
                <a:r>
                  <a:rPr lang="en-US" sz="2400" baseline="30000" dirty="0" smtClean="0"/>
                  <a:t>+ </a:t>
                </a:r>
                <a:r>
                  <a:rPr lang="en-US" sz="2400" dirty="0" err="1" smtClean="0">
                    <a:latin typeface="Symbol" charset="2"/>
                    <a:cs typeface="Symbol" charset="2"/>
                  </a:rPr>
                  <a:t>rp</a:t>
                </a:r>
                <a:r>
                  <a:rPr lang="en-US" sz="2400" dirty="0" smtClean="0">
                    <a:latin typeface="Symbol" charset="2"/>
                    <a:cs typeface="Symbol" charset="2"/>
                  </a:rPr>
                  <a:t> </a:t>
                </a:r>
                <a:r>
                  <a:rPr lang="en-US" sz="2400" dirty="0">
                    <a:latin typeface="+mj-lt"/>
                    <a:cs typeface="Symbol" charset="2"/>
                  </a:rPr>
                  <a:t>D</a:t>
                </a:r>
                <a:endParaRPr lang="en-US" sz="2400" dirty="0"/>
              </a:p>
            </p:txBody>
          </p:sp>
          <p:sp>
            <p:nvSpPr>
              <p:cNvPr id="43" name="Textfeld 42"/>
              <p:cNvSpPr txBox="1"/>
              <p:nvPr/>
            </p:nvSpPr>
            <p:spPr>
              <a:xfrm>
                <a:off x="6231212" y="2584077"/>
                <a:ext cx="1144013" cy="461665"/>
              </a:xfrm>
              <a:prstGeom prst="rect">
                <a:avLst/>
              </a:prstGeom>
              <a:noFill/>
            </p:spPr>
            <p:txBody>
              <a:bodyPr wrap="none" rtlCol="0">
                <a:normAutofit fontScale="92500" lnSpcReduction="20000"/>
              </a:bodyPr>
              <a:lstStyle/>
              <a:p>
                <a:endParaRPr lang="en-US" sz="2400" dirty="0"/>
              </a:p>
            </p:txBody>
          </p:sp>
          <p:sp>
            <p:nvSpPr>
              <p:cNvPr id="44" name="Textfeld 43"/>
              <p:cNvSpPr txBox="1"/>
              <p:nvPr/>
            </p:nvSpPr>
            <p:spPr>
              <a:xfrm>
                <a:off x="1290980" y="2599335"/>
                <a:ext cx="1045428" cy="461665"/>
              </a:xfrm>
              <a:prstGeom prst="rect">
                <a:avLst/>
              </a:prstGeom>
              <a:noFill/>
            </p:spPr>
            <p:txBody>
              <a:bodyPr wrap="none" rtlCol="0">
                <a:normAutofit fontScale="92500" lnSpcReduction="20000"/>
              </a:bodyPr>
              <a:lstStyle/>
              <a:p>
                <a:r>
                  <a:rPr lang="en-US" sz="2400" dirty="0" smtClean="0"/>
                  <a:t>COMPASS</a:t>
                </a:r>
                <a:endParaRPr lang="en-US" sz="2400" dirty="0"/>
              </a:p>
            </p:txBody>
          </p:sp>
        </p:grpSp>
        <p:sp>
          <p:nvSpPr>
            <p:cNvPr id="40" name="Textfeld 39"/>
            <p:cNvSpPr txBox="1"/>
            <p:nvPr/>
          </p:nvSpPr>
          <p:spPr>
            <a:xfrm>
              <a:off x="6231212" y="1600428"/>
              <a:ext cx="962673" cy="461665"/>
            </a:xfrm>
            <a:prstGeom prst="rect">
              <a:avLst/>
            </a:prstGeom>
            <a:noFill/>
          </p:spPr>
          <p:txBody>
            <a:bodyPr wrap="none" rtlCol="0">
              <a:normAutofit fontScale="92500" lnSpcReduction="20000"/>
            </a:bodyPr>
            <a:lstStyle/>
            <a:p>
              <a:r>
                <a:rPr lang="en-US" sz="2400" dirty="0" smtClean="0"/>
                <a:t> </a:t>
              </a:r>
              <a:endParaRPr lang="en-US" sz="2400" dirty="0"/>
            </a:p>
          </p:txBody>
        </p:sp>
      </p:grpSp>
      <p:grpSp>
        <p:nvGrpSpPr>
          <p:cNvPr id="45" name="Gruppierung 44"/>
          <p:cNvGrpSpPr>
            <a:grpSpLocks noChangeAspect="1"/>
          </p:cNvGrpSpPr>
          <p:nvPr/>
        </p:nvGrpSpPr>
        <p:grpSpPr>
          <a:xfrm>
            <a:off x="971600" y="4293096"/>
            <a:ext cx="6275657" cy="1719268"/>
            <a:chOff x="634948" y="1166692"/>
            <a:chExt cx="7870411" cy="2156162"/>
          </a:xfrm>
        </p:grpSpPr>
        <p:grpSp>
          <p:nvGrpSpPr>
            <p:cNvPr id="46" name="Gruppierung 45"/>
            <p:cNvGrpSpPr/>
            <p:nvPr/>
          </p:nvGrpSpPr>
          <p:grpSpPr>
            <a:xfrm>
              <a:off x="634948" y="1166692"/>
              <a:ext cx="7870411" cy="2156162"/>
              <a:chOff x="634948" y="1166692"/>
              <a:chExt cx="7870411" cy="2156162"/>
            </a:xfrm>
          </p:grpSpPr>
          <p:pic>
            <p:nvPicPr>
              <p:cNvPr id="48" name="Bild 47"/>
              <p:cNvPicPr>
                <a:picLocks noChangeAspect="1"/>
              </p:cNvPicPr>
              <p:nvPr/>
            </p:nvPicPr>
            <p:blipFill rotWithShape="1">
              <a:blip r:embed="rId7"/>
              <a:srcRect l="6944" t="10077" r="6983" b="51794"/>
              <a:stretch/>
            </p:blipFill>
            <p:spPr>
              <a:xfrm>
                <a:off x="634948" y="1166692"/>
                <a:ext cx="7870411" cy="2156162"/>
              </a:xfrm>
              <a:prstGeom prst="rect">
                <a:avLst/>
              </a:prstGeom>
            </p:spPr>
          </p:pic>
          <p:sp>
            <p:nvSpPr>
              <p:cNvPr id="49" name="Textfeld 48"/>
              <p:cNvSpPr txBox="1"/>
              <p:nvPr/>
            </p:nvSpPr>
            <p:spPr>
              <a:xfrm>
                <a:off x="1343728" y="1624506"/>
                <a:ext cx="1045428" cy="461665"/>
              </a:xfrm>
              <a:prstGeom prst="rect">
                <a:avLst/>
              </a:prstGeom>
              <a:noFill/>
            </p:spPr>
            <p:txBody>
              <a:bodyPr wrap="none" rtlCol="0">
                <a:normAutofit fontScale="92500" lnSpcReduction="20000"/>
              </a:bodyPr>
              <a:lstStyle/>
              <a:p>
                <a:r>
                  <a:rPr lang="en-US" sz="2400" dirty="0" smtClean="0"/>
                  <a:t>1</a:t>
                </a:r>
                <a:r>
                  <a:rPr lang="en-US" sz="2400" baseline="30000" dirty="0" smtClean="0"/>
                  <a:t>+ </a:t>
                </a:r>
                <a:r>
                  <a:rPr lang="en-US" sz="2400" dirty="0" err="1" smtClean="0">
                    <a:latin typeface="Symbol" charset="2"/>
                    <a:cs typeface="Symbol" charset="2"/>
                  </a:rPr>
                  <a:t>rp</a:t>
                </a:r>
                <a:r>
                  <a:rPr lang="en-US" sz="2400" dirty="0" smtClean="0">
                    <a:latin typeface="Symbol" charset="2"/>
                    <a:cs typeface="Symbol" charset="2"/>
                  </a:rPr>
                  <a:t> </a:t>
                </a:r>
                <a:r>
                  <a:rPr lang="en-US" sz="2400" dirty="0" smtClean="0">
                    <a:latin typeface="+mj-lt"/>
                    <a:cs typeface="Symbol" charset="2"/>
                  </a:rPr>
                  <a:t>G</a:t>
                </a:r>
                <a:endParaRPr lang="en-US" sz="2400" dirty="0"/>
              </a:p>
            </p:txBody>
          </p:sp>
          <p:sp>
            <p:nvSpPr>
              <p:cNvPr id="50" name="Textfeld 49"/>
              <p:cNvSpPr txBox="1"/>
              <p:nvPr/>
            </p:nvSpPr>
            <p:spPr>
              <a:xfrm>
                <a:off x="6231212" y="2584077"/>
                <a:ext cx="1144013" cy="461665"/>
              </a:xfrm>
              <a:prstGeom prst="rect">
                <a:avLst/>
              </a:prstGeom>
              <a:noFill/>
            </p:spPr>
            <p:txBody>
              <a:bodyPr wrap="none" rtlCol="0">
                <a:normAutofit fontScale="92500" lnSpcReduction="20000"/>
              </a:bodyPr>
              <a:lstStyle/>
              <a:p>
                <a:endParaRPr lang="en-US" sz="2400" dirty="0"/>
              </a:p>
            </p:txBody>
          </p:sp>
          <p:sp>
            <p:nvSpPr>
              <p:cNvPr id="51" name="Textfeld 50"/>
              <p:cNvSpPr txBox="1"/>
              <p:nvPr/>
            </p:nvSpPr>
            <p:spPr>
              <a:xfrm>
                <a:off x="1290980" y="2599335"/>
                <a:ext cx="1045428" cy="461665"/>
              </a:xfrm>
              <a:prstGeom prst="rect">
                <a:avLst/>
              </a:prstGeom>
              <a:noFill/>
            </p:spPr>
            <p:txBody>
              <a:bodyPr wrap="none" rtlCol="0">
                <a:normAutofit fontScale="92500" lnSpcReduction="20000"/>
              </a:bodyPr>
              <a:lstStyle/>
              <a:p>
                <a:r>
                  <a:rPr lang="en-US" sz="2400" dirty="0" smtClean="0"/>
                  <a:t>COMPASS</a:t>
                </a:r>
                <a:endParaRPr lang="en-US" sz="2400" dirty="0"/>
              </a:p>
            </p:txBody>
          </p:sp>
        </p:grpSp>
        <p:sp>
          <p:nvSpPr>
            <p:cNvPr id="47" name="Textfeld 46"/>
            <p:cNvSpPr txBox="1"/>
            <p:nvPr/>
          </p:nvSpPr>
          <p:spPr>
            <a:xfrm>
              <a:off x="6231212" y="1600428"/>
              <a:ext cx="962673" cy="461665"/>
            </a:xfrm>
            <a:prstGeom prst="rect">
              <a:avLst/>
            </a:prstGeom>
            <a:noFill/>
          </p:spPr>
          <p:txBody>
            <a:bodyPr wrap="none" rtlCol="0">
              <a:normAutofit fontScale="92500" lnSpcReduction="20000"/>
            </a:bodyPr>
            <a:lstStyle/>
            <a:p>
              <a:r>
                <a:rPr lang="en-US" sz="2400" dirty="0" smtClean="0"/>
                <a:t> </a:t>
              </a:r>
              <a:endParaRPr lang="en-US" sz="2400" dirty="0"/>
            </a:p>
          </p:txBody>
        </p:sp>
      </p:grpSp>
      <p:grpSp>
        <p:nvGrpSpPr>
          <p:cNvPr id="52" name="Gruppierung 51"/>
          <p:cNvGrpSpPr>
            <a:grpSpLocks noChangeAspect="1"/>
          </p:cNvGrpSpPr>
          <p:nvPr/>
        </p:nvGrpSpPr>
        <p:grpSpPr>
          <a:xfrm>
            <a:off x="971600" y="4293096"/>
            <a:ext cx="6275657" cy="1719268"/>
            <a:chOff x="634948" y="1166692"/>
            <a:chExt cx="7870411" cy="2156162"/>
          </a:xfrm>
        </p:grpSpPr>
        <p:grpSp>
          <p:nvGrpSpPr>
            <p:cNvPr id="53" name="Gruppierung 52"/>
            <p:cNvGrpSpPr/>
            <p:nvPr/>
          </p:nvGrpSpPr>
          <p:grpSpPr>
            <a:xfrm>
              <a:off x="634948" y="1166692"/>
              <a:ext cx="7870411" cy="2156162"/>
              <a:chOff x="634948" y="1166692"/>
              <a:chExt cx="7870411" cy="2156162"/>
            </a:xfrm>
          </p:grpSpPr>
          <p:pic>
            <p:nvPicPr>
              <p:cNvPr id="55" name="Bild 54"/>
              <p:cNvPicPr>
                <a:picLocks noChangeAspect="1"/>
              </p:cNvPicPr>
              <p:nvPr/>
            </p:nvPicPr>
            <p:blipFill rotWithShape="1">
              <a:blip r:embed="rId7"/>
              <a:srcRect l="6944" t="10077" r="6983" b="51794"/>
              <a:stretch/>
            </p:blipFill>
            <p:spPr>
              <a:xfrm>
                <a:off x="634948" y="1166692"/>
                <a:ext cx="7870411" cy="2156162"/>
              </a:xfrm>
              <a:prstGeom prst="rect">
                <a:avLst/>
              </a:prstGeom>
            </p:spPr>
          </p:pic>
          <p:sp>
            <p:nvSpPr>
              <p:cNvPr id="56" name="Textfeld 55"/>
              <p:cNvSpPr txBox="1"/>
              <p:nvPr/>
            </p:nvSpPr>
            <p:spPr>
              <a:xfrm>
                <a:off x="1354933" y="2601916"/>
                <a:ext cx="1045429" cy="461665"/>
              </a:xfrm>
              <a:prstGeom prst="rect">
                <a:avLst/>
              </a:prstGeom>
              <a:noFill/>
            </p:spPr>
            <p:txBody>
              <a:bodyPr wrap="none" rtlCol="0">
                <a:normAutofit fontScale="92500" lnSpcReduction="20000"/>
              </a:bodyPr>
              <a:lstStyle/>
              <a:p>
                <a:r>
                  <a:rPr lang="en-US" sz="2400" dirty="0"/>
                  <a:t>0</a:t>
                </a:r>
                <a:r>
                  <a:rPr lang="en-US" sz="2400" baseline="30000" dirty="0" smtClean="0"/>
                  <a:t>+ </a:t>
                </a:r>
                <a:r>
                  <a:rPr lang="en-US" sz="2400" dirty="0" smtClean="0">
                    <a:cs typeface="Symbol" charset="2"/>
                  </a:rPr>
                  <a:t>f</a:t>
                </a:r>
                <a:r>
                  <a:rPr lang="en-US" sz="2400" baseline="-25000" dirty="0" smtClean="0">
                    <a:cs typeface="Symbol" charset="2"/>
                  </a:rPr>
                  <a:t>2</a:t>
                </a:r>
                <a:r>
                  <a:rPr lang="en-US" sz="2400" dirty="0" smtClean="0">
                    <a:cs typeface="Symbol" charset="2"/>
                  </a:rPr>
                  <a:t> </a:t>
                </a:r>
                <a:r>
                  <a:rPr lang="en-US" sz="2400" dirty="0" smtClean="0">
                    <a:latin typeface="Symbol" charset="2"/>
                    <a:cs typeface="Symbol" charset="2"/>
                  </a:rPr>
                  <a:t>p </a:t>
                </a:r>
                <a:r>
                  <a:rPr lang="en-US" sz="2400" dirty="0">
                    <a:latin typeface="+mj-lt"/>
                    <a:cs typeface="Symbol" charset="2"/>
                  </a:rPr>
                  <a:t>S</a:t>
                </a:r>
                <a:endParaRPr lang="en-US" sz="2400" dirty="0"/>
              </a:p>
            </p:txBody>
          </p:sp>
          <p:sp>
            <p:nvSpPr>
              <p:cNvPr id="57" name="Textfeld 56"/>
              <p:cNvSpPr txBox="1"/>
              <p:nvPr/>
            </p:nvSpPr>
            <p:spPr>
              <a:xfrm>
                <a:off x="6231212" y="2584077"/>
                <a:ext cx="1144013" cy="461665"/>
              </a:xfrm>
              <a:prstGeom prst="rect">
                <a:avLst/>
              </a:prstGeom>
              <a:noFill/>
            </p:spPr>
            <p:txBody>
              <a:bodyPr wrap="none" rtlCol="0">
                <a:normAutofit fontScale="92500" lnSpcReduction="20000"/>
              </a:bodyPr>
              <a:lstStyle/>
              <a:p>
                <a:endParaRPr lang="en-US" sz="2400" dirty="0"/>
              </a:p>
            </p:txBody>
          </p:sp>
          <p:sp>
            <p:nvSpPr>
              <p:cNvPr id="58" name="Textfeld 57"/>
              <p:cNvSpPr txBox="1"/>
              <p:nvPr/>
            </p:nvSpPr>
            <p:spPr>
              <a:xfrm>
                <a:off x="1335238" y="1630937"/>
                <a:ext cx="1045429" cy="461665"/>
              </a:xfrm>
              <a:prstGeom prst="rect">
                <a:avLst/>
              </a:prstGeom>
              <a:noFill/>
            </p:spPr>
            <p:txBody>
              <a:bodyPr wrap="none" rtlCol="0">
                <a:normAutofit fontScale="92500" lnSpcReduction="20000"/>
              </a:bodyPr>
              <a:lstStyle/>
              <a:p>
                <a:r>
                  <a:rPr lang="en-US" sz="2400" dirty="0" smtClean="0"/>
                  <a:t>COMPASS</a:t>
                </a:r>
                <a:endParaRPr lang="en-US" sz="2400" dirty="0"/>
              </a:p>
            </p:txBody>
          </p:sp>
        </p:grpSp>
        <p:sp>
          <p:nvSpPr>
            <p:cNvPr id="54" name="Textfeld 53"/>
            <p:cNvSpPr txBox="1"/>
            <p:nvPr/>
          </p:nvSpPr>
          <p:spPr>
            <a:xfrm>
              <a:off x="6231212" y="1600428"/>
              <a:ext cx="962673" cy="461665"/>
            </a:xfrm>
            <a:prstGeom prst="rect">
              <a:avLst/>
            </a:prstGeom>
            <a:noFill/>
          </p:spPr>
          <p:txBody>
            <a:bodyPr wrap="none" rtlCol="0">
              <a:normAutofit fontScale="92500" lnSpcReduction="20000"/>
            </a:bodyPr>
            <a:lstStyle/>
            <a:p>
              <a:r>
                <a:rPr lang="en-US" sz="2400" dirty="0" smtClean="0"/>
                <a:t> </a:t>
              </a:r>
              <a:endParaRPr lang="en-US" sz="2400" dirty="0"/>
            </a:p>
          </p:txBody>
        </p:sp>
      </p:grpSp>
      <p:grpSp>
        <p:nvGrpSpPr>
          <p:cNvPr id="60" name="Gruppierung 59"/>
          <p:cNvGrpSpPr>
            <a:grpSpLocks noChangeAspect="1"/>
          </p:cNvGrpSpPr>
          <p:nvPr/>
        </p:nvGrpSpPr>
        <p:grpSpPr>
          <a:xfrm>
            <a:off x="539552" y="1988840"/>
            <a:ext cx="6275657" cy="1719268"/>
            <a:chOff x="634948" y="1166692"/>
            <a:chExt cx="7870411" cy="2156162"/>
          </a:xfrm>
        </p:grpSpPr>
        <p:grpSp>
          <p:nvGrpSpPr>
            <p:cNvPr id="61" name="Gruppierung 60"/>
            <p:cNvGrpSpPr/>
            <p:nvPr/>
          </p:nvGrpSpPr>
          <p:grpSpPr>
            <a:xfrm>
              <a:off x="634948" y="1166692"/>
              <a:ext cx="7870411" cy="2156162"/>
              <a:chOff x="634948" y="1166692"/>
              <a:chExt cx="7870411" cy="2156162"/>
            </a:xfrm>
          </p:grpSpPr>
          <p:pic>
            <p:nvPicPr>
              <p:cNvPr id="63" name="Bild 62"/>
              <p:cNvPicPr>
                <a:picLocks noChangeAspect="1"/>
              </p:cNvPicPr>
              <p:nvPr/>
            </p:nvPicPr>
            <p:blipFill rotWithShape="1">
              <a:blip r:embed="rId7"/>
              <a:srcRect l="6944" t="10077" r="6983" b="51794"/>
              <a:stretch/>
            </p:blipFill>
            <p:spPr>
              <a:xfrm>
                <a:off x="634948" y="1166692"/>
                <a:ext cx="7870411" cy="2156162"/>
              </a:xfrm>
              <a:prstGeom prst="rect">
                <a:avLst/>
              </a:prstGeom>
            </p:spPr>
          </p:pic>
          <p:sp>
            <p:nvSpPr>
              <p:cNvPr id="64" name="Textfeld 63"/>
              <p:cNvSpPr txBox="1"/>
              <p:nvPr/>
            </p:nvSpPr>
            <p:spPr>
              <a:xfrm>
                <a:off x="1349966" y="2584077"/>
                <a:ext cx="1045429" cy="461665"/>
              </a:xfrm>
              <a:prstGeom prst="rect">
                <a:avLst/>
              </a:prstGeom>
              <a:noFill/>
            </p:spPr>
            <p:txBody>
              <a:bodyPr wrap="none" rtlCol="0">
                <a:normAutofit fontScale="92500" lnSpcReduction="20000"/>
              </a:bodyPr>
              <a:lstStyle/>
              <a:p>
                <a:r>
                  <a:rPr lang="en-US" sz="2400" dirty="0"/>
                  <a:t>0</a:t>
                </a:r>
                <a:r>
                  <a:rPr lang="en-US" sz="2400" baseline="30000" dirty="0" smtClean="0"/>
                  <a:t>+ </a:t>
                </a:r>
                <a:r>
                  <a:rPr lang="en-US" sz="2400" dirty="0" smtClean="0">
                    <a:cs typeface="Symbol" charset="2"/>
                  </a:rPr>
                  <a:t>f</a:t>
                </a:r>
                <a:r>
                  <a:rPr lang="en-US" sz="2400" baseline="-25000" dirty="0">
                    <a:cs typeface="Symbol" charset="2"/>
                  </a:rPr>
                  <a:t>0</a:t>
                </a:r>
                <a:r>
                  <a:rPr lang="en-US" sz="2400" dirty="0" smtClean="0">
                    <a:cs typeface="Symbol" charset="2"/>
                  </a:rPr>
                  <a:t> </a:t>
                </a:r>
                <a:r>
                  <a:rPr lang="en-US" sz="2400" dirty="0" smtClean="0">
                    <a:latin typeface="Symbol" charset="2"/>
                    <a:cs typeface="Symbol" charset="2"/>
                  </a:rPr>
                  <a:t>p </a:t>
                </a:r>
                <a:r>
                  <a:rPr lang="en-US" sz="2400" dirty="0">
                    <a:latin typeface="+mj-lt"/>
                    <a:cs typeface="Symbol" charset="2"/>
                  </a:rPr>
                  <a:t>S</a:t>
                </a:r>
                <a:endParaRPr lang="en-US" sz="2400" dirty="0"/>
              </a:p>
            </p:txBody>
          </p:sp>
          <p:sp>
            <p:nvSpPr>
              <p:cNvPr id="65" name="Textfeld 64"/>
              <p:cNvSpPr txBox="1"/>
              <p:nvPr/>
            </p:nvSpPr>
            <p:spPr>
              <a:xfrm>
                <a:off x="6231212" y="2584077"/>
                <a:ext cx="1144013" cy="461665"/>
              </a:xfrm>
              <a:prstGeom prst="rect">
                <a:avLst/>
              </a:prstGeom>
              <a:noFill/>
            </p:spPr>
            <p:txBody>
              <a:bodyPr wrap="none" rtlCol="0">
                <a:normAutofit fontScale="92500" lnSpcReduction="20000"/>
              </a:bodyPr>
              <a:lstStyle/>
              <a:p>
                <a:endParaRPr lang="en-US" sz="2400" dirty="0"/>
              </a:p>
            </p:txBody>
          </p:sp>
          <p:sp>
            <p:nvSpPr>
              <p:cNvPr id="66" name="Textfeld 65"/>
              <p:cNvSpPr txBox="1"/>
              <p:nvPr/>
            </p:nvSpPr>
            <p:spPr>
              <a:xfrm>
                <a:off x="1349966" y="1600428"/>
                <a:ext cx="1045429" cy="461665"/>
              </a:xfrm>
              <a:prstGeom prst="rect">
                <a:avLst/>
              </a:prstGeom>
              <a:noFill/>
            </p:spPr>
            <p:txBody>
              <a:bodyPr wrap="none" rtlCol="0">
                <a:normAutofit fontScale="92500" lnSpcReduction="20000"/>
              </a:bodyPr>
              <a:lstStyle/>
              <a:p>
                <a:r>
                  <a:rPr lang="en-US" sz="2400" dirty="0" smtClean="0"/>
                  <a:t>COMPASS</a:t>
                </a:r>
                <a:endParaRPr lang="en-US" sz="2400" dirty="0"/>
              </a:p>
            </p:txBody>
          </p:sp>
        </p:grpSp>
        <p:sp>
          <p:nvSpPr>
            <p:cNvPr id="62" name="Textfeld 61"/>
            <p:cNvSpPr txBox="1"/>
            <p:nvPr/>
          </p:nvSpPr>
          <p:spPr>
            <a:xfrm>
              <a:off x="6231212" y="1600428"/>
              <a:ext cx="962673" cy="461665"/>
            </a:xfrm>
            <a:prstGeom prst="rect">
              <a:avLst/>
            </a:prstGeom>
            <a:noFill/>
          </p:spPr>
          <p:txBody>
            <a:bodyPr wrap="none" rtlCol="0">
              <a:normAutofit fontScale="92500" lnSpcReduction="20000"/>
            </a:bodyPr>
            <a:lstStyle/>
            <a:p>
              <a:r>
                <a:rPr lang="en-US" sz="2400" dirty="0" smtClean="0"/>
                <a:t>    </a:t>
              </a:r>
              <a:endParaRPr lang="en-US" sz="2400" dirty="0"/>
            </a:p>
          </p:txBody>
        </p:sp>
      </p:grpSp>
      <p:sp>
        <p:nvSpPr>
          <p:cNvPr id="2" name="Textfeld 1"/>
          <p:cNvSpPr txBox="1"/>
          <p:nvPr/>
        </p:nvSpPr>
        <p:spPr>
          <a:xfrm>
            <a:off x="2051720" y="-819472"/>
            <a:ext cx="1492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</a:t>
            </a:r>
            <a:r>
              <a:rPr lang="en-US" baseline="30000" dirty="0"/>
              <a:t>PC</a:t>
            </a:r>
            <a:r>
              <a:rPr lang="en-US" dirty="0"/>
              <a:t>0</a:t>
            </a:r>
            <a:r>
              <a:rPr lang="en-US" baseline="30000" dirty="0"/>
              <a:t>+</a:t>
            </a:r>
            <a:r>
              <a:rPr lang="en-US" dirty="0"/>
              <a:t> [</a:t>
            </a:r>
            <a:r>
              <a:rPr lang="en-US" dirty="0" err="1">
                <a:latin typeface="Symbol" charset="2"/>
                <a:cs typeface="Symbol" charset="2"/>
              </a:rPr>
              <a:t>pp</a:t>
            </a:r>
            <a:r>
              <a:rPr lang="en-US" dirty="0"/>
              <a:t>]</a:t>
            </a:r>
            <a:r>
              <a:rPr lang="en-US" baseline="-25000" dirty="0"/>
              <a:t>S</a:t>
            </a:r>
            <a:r>
              <a:rPr lang="en-US" baseline="30000" dirty="0"/>
              <a:t>*</a:t>
            </a:r>
            <a:r>
              <a:rPr lang="en-US" dirty="0">
                <a:latin typeface="Symbol" charset="2"/>
                <a:cs typeface="Symbol" charset="2"/>
              </a:rPr>
              <a:t>p </a:t>
            </a:r>
            <a:r>
              <a:rPr lang="en-US" dirty="0">
                <a:cs typeface="Symbol" charset="2"/>
              </a:rPr>
              <a:t>L</a:t>
            </a:r>
            <a:endParaRPr lang="en-US" dirty="0"/>
          </a:p>
        </p:txBody>
      </p:sp>
      <p:sp>
        <p:nvSpPr>
          <p:cNvPr id="3" name="Rechteck 2"/>
          <p:cNvSpPr/>
          <p:nvPr/>
        </p:nvSpPr>
        <p:spPr>
          <a:xfrm>
            <a:off x="2915816" y="116632"/>
            <a:ext cx="375769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smtClean="0">
                <a:solidFill>
                  <a:srgbClr val="E46C0A"/>
                </a:solidFill>
              </a:rPr>
              <a:t>J</a:t>
            </a:r>
            <a:r>
              <a:rPr lang="en-US" sz="4000" baseline="30000" dirty="0" smtClean="0">
                <a:solidFill>
                  <a:srgbClr val="E46C0A"/>
                </a:solidFill>
              </a:rPr>
              <a:t>PC</a:t>
            </a:r>
            <a:r>
              <a:rPr lang="en-US" sz="4000" dirty="0" smtClean="0"/>
              <a:t>M</a:t>
            </a:r>
            <a:r>
              <a:rPr lang="en-US" sz="4000" baseline="30000" dirty="0" smtClean="0"/>
              <a:t>+</a:t>
            </a:r>
            <a:r>
              <a:rPr lang="en-US" sz="4000" dirty="0" smtClean="0"/>
              <a:t> [</a:t>
            </a:r>
            <a:r>
              <a:rPr lang="en-US" sz="4000" dirty="0" smtClean="0">
                <a:cs typeface="Symbol" charset="2"/>
              </a:rPr>
              <a:t>isobar</a:t>
            </a:r>
            <a:r>
              <a:rPr lang="en-US" sz="4000" dirty="0" smtClean="0"/>
              <a:t>]</a:t>
            </a:r>
            <a:r>
              <a:rPr lang="en-US" sz="4000" dirty="0" smtClean="0">
                <a:latin typeface="Symbol" charset="2"/>
                <a:cs typeface="Symbol" charset="2"/>
              </a:rPr>
              <a:t>p </a:t>
            </a:r>
            <a:r>
              <a:rPr lang="en-US" sz="4000" dirty="0">
                <a:cs typeface="Symbol" charset="2"/>
              </a:rPr>
              <a:t>L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2007276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8" grpId="0"/>
      <p:bldP spid="2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Major waves</a:t>
            </a:r>
            <a:endParaRPr lang="en-US" dirty="0"/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>
          <a:xfrm>
            <a:off x="467544" y="1124744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/>
              <a:t>Major waves</a:t>
            </a:r>
            <a:endParaRPr lang="en-US" sz="2400" dirty="0"/>
          </a:p>
        </p:txBody>
      </p:sp>
      <p:pic>
        <p:nvPicPr>
          <p:cNvPr id="7" name="Bild 6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5299" b="4618"/>
          <a:stretch/>
        </p:blipFill>
        <p:spPr>
          <a:xfrm>
            <a:off x="467544" y="2204864"/>
            <a:ext cx="2451100" cy="1224136"/>
          </a:xfrm>
          <a:prstGeom prst="rect">
            <a:avLst/>
          </a:prstGeom>
        </p:spPr>
      </p:pic>
      <p:pic>
        <p:nvPicPr>
          <p:cNvPr id="8" name="Bild 7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3157" b="5554"/>
          <a:stretch/>
        </p:blipFill>
        <p:spPr>
          <a:xfrm>
            <a:off x="395536" y="3717032"/>
            <a:ext cx="2624290" cy="576064"/>
          </a:xfrm>
          <a:prstGeom prst="rect">
            <a:avLst/>
          </a:prstGeom>
        </p:spPr>
      </p:pic>
      <p:sp>
        <p:nvSpPr>
          <p:cNvPr id="10" name="Textfeld 9"/>
          <p:cNvSpPr txBox="1"/>
          <p:nvPr/>
        </p:nvSpPr>
        <p:spPr>
          <a:xfrm>
            <a:off x="539552" y="4797152"/>
            <a:ext cx="2468870" cy="646331"/>
          </a:xfrm>
          <a:prstGeom prst="rect">
            <a:avLst/>
          </a:prstGeom>
          <a:noFill/>
          <a:ln>
            <a:solidFill>
              <a:srgbClr val="4F81BD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mass independent fits</a:t>
            </a:r>
          </a:p>
          <a:p>
            <a:r>
              <a:rPr lang="en-US" dirty="0" smtClean="0"/>
              <a:t>minimal m = (0,1) waves</a:t>
            </a:r>
            <a:endParaRPr lang="en-US" dirty="0"/>
          </a:p>
        </p:txBody>
      </p:sp>
      <p:sp>
        <p:nvSpPr>
          <p:cNvPr id="3" name="Textfeld 2"/>
          <p:cNvSpPr txBox="1"/>
          <p:nvPr/>
        </p:nvSpPr>
        <p:spPr>
          <a:xfrm>
            <a:off x="1628180" y="2924944"/>
            <a:ext cx="144017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2</a:t>
            </a:r>
            <a:endParaRPr lang="en-US" sz="1400" dirty="0"/>
          </a:p>
        </p:txBody>
      </p:sp>
      <p:sp>
        <p:nvSpPr>
          <p:cNvPr id="11" name="Textfeld 10"/>
          <p:cNvSpPr txBox="1"/>
          <p:nvPr/>
        </p:nvSpPr>
        <p:spPr>
          <a:xfrm>
            <a:off x="539552" y="1628800"/>
            <a:ext cx="18960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err="1" smtClean="0"/>
              <a:t>J</a:t>
            </a:r>
            <a:r>
              <a:rPr lang="en-US" sz="2000" i="1" baseline="30000" dirty="0" err="1" smtClean="0"/>
              <a:t>PC</a:t>
            </a:r>
            <a:r>
              <a:rPr lang="en-US" sz="2000" i="1" dirty="0" err="1" smtClean="0"/>
              <a:t>m</a:t>
            </a:r>
            <a:r>
              <a:rPr lang="en-US" sz="2000" baseline="30000" dirty="0" err="1" smtClean="0">
                <a:latin typeface="Symbol" charset="2"/>
                <a:cs typeface="Symbol" charset="2"/>
              </a:rPr>
              <a:t>e</a:t>
            </a:r>
            <a:r>
              <a:rPr lang="en-US" sz="2000" dirty="0" smtClean="0">
                <a:latin typeface="Times New Roman"/>
                <a:cs typeface="Times New Roman"/>
              </a:rPr>
              <a:t>[</a:t>
            </a:r>
            <a:r>
              <a:rPr lang="en-US" sz="2000" i="1" dirty="0" smtClean="0">
                <a:latin typeface="Times New Roman"/>
                <a:cs typeface="Times New Roman"/>
              </a:rPr>
              <a:t>isobar</a:t>
            </a:r>
            <a:r>
              <a:rPr lang="en-US" sz="2000" dirty="0" smtClean="0">
                <a:latin typeface="Times New Roman"/>
                <a:cs typeface="Times New Roman"/>
              </a:rPr>
              <a:t>]</a:t>
            </a:r>
            <a:r>
              <a:rPr lang="en-US" sz="2000" dirty="0" err="1" smtClean="0">
                <a:latin typeface="Symbol" charset="2"/>
                <a:cs typeface="Symbol" charset="2"/>
              </a:rPr>
              <a:t>p</a:t>
            </a:r>
            <a:r>
              <a:rPr lang="en-US" sz="2000" i="1" dirty="0" err="1" smtClean="0">
                <a:latin typeface="Times New Roman"/>
                <a:cs typeface="Times New Roman"/>
              </a:rPr>
              <a:t>L</a:t>
            </a:r>
            <a:endParaRPr lang="en-US" sz="2000" i="1" dirty="0"/>
          </a:p>
        </p:txBody>
      </p:sp>
      <p:pic>
        <p:nvPicPr>
          <p:cNvPr id="14" name="Bild 13" descr="h2_incoh_sum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52178" y="1164441"/>
            <a:ext cx="2552248" cy="2616861"/>
          </a:xfrm>
          <a:prstGeom prst="rect">
            <a:avLst/>
          </a:prstGeom>
        </p:spPr>
      </p:pic>
      <p:pic>
        <p:nvPicPr>
          <p:cNvPr id="15" name="Bild 14" descr="h4_incoh_sum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16478" y="1164443"/>
            <a:ext cx="2552490" cy="2617109"/>
          </a:xfrm>
          <a:prstGeom prst="rect">
            <a:avLst/>
          </a:prstGeom>
        </p:spPr>
      </p:pic>
      <p:pic>
        <p:nvPicPr>
          <p:cNvPr id="19" name="Bild 18" descr="h26_incoh_sum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04979" y="3658121"/>
            <a:ext cx="2647397" cy="2714419"/>
          </a:xfrm>
          <a:prstGeom prst="rect">
            <a:avLst/>
          </a:prstGeom>
        </p:spPr>
      </p:pic>
      <p:pic>
        <p:nvPicPr>
          <p:cNvPr id="21" name="Bild 20" descr="h62_incoh_sum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19140" y="3692364"/>
            <a:ext cx="2617664" cy="2683934"/>
          </a:xfrm>
          <a:prstGeom prst="rect">
            <a:avLst/>
          </a:prstGeom>
        </p:spPr>
      </p:pic>
      <p:pic>
        <p:nvPicPr>
          <p:cNvPr id="24" name="Bild 2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46018" y="1123588"/>
            <a:ext cx="2639822" cy="2736342"/>
          </a:xfrm>
          <a:prstGeom prst="rect">
            <a:avLst/>
          </a:prstGeom>
        </p:spPr>
      </p:pic>
      <p:pic>
        <p:nvPicPr>
          <p:cNvPr id="25" name="Bild 24" descr="pwa_pi0_int_2++1+rhopiD_sum_ccnorm.pdf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89826" y="1084372"/>
            <a:ext cx="2639822" cy="2736342"/>
          </a:xfrm>
          <a:prstGeom prst="rect">
            <a:avLst/>
          </a:prstGeom>
        </p:spPr>
      </p:pic>
      <p:pic>
        <p:nvPicPr>
          <p:cNvPr id="27" name="Bild 26" descr="pwa_pi0_int_4++1+rhopiG_sum_ccnorm.pdf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47834" y="3588297"/>
            <a:ext cx="2639822" cy="2736342"/>
          </a:xfrm>
          <a:prstGeom prst="rect">
            <a:avLst/>
          </a:prstGeom>
        </p:spPr>
      </p:pic>
      <p:pic>
        <p:nvPicPr>
          <p:cNvPr id="28" name="Bild 27" descr="pwa_pi0_int_2-+0+f2piS_sum_ccnorm.pdf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32428" y="3596764"/>
            <a:ext cx="2639822" cy="2736342"/>
          </a:xfrm>
          <a:prstGeom prst="rect">
            <a:avLst/>
          </a:prstGeom>
        </p:spPr>
      </p:pic>
      <p:sp>
        <p:nvSpPr>
          <p:cNvPr id="29" name="Textfeld 28"/>
          <p:cNvSpPr txBox="1"/>
          <p:nvPr/>
        </p:nvSpPr>
        <p:spPr>
          <a:xfrm>
            <a:off x="539552" y="5661248"/>
            <a:ext cx="292900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compare:</a:t>
            </a:r>
            <a:r>
              <a:rPr lang="en-US" dirty="0" smtClean="0">
                <a:solidFill>
                  <a:srgbClr val="FF6600"/>
                </a:solidFill>
              </a:rPr>
              <a:t> </a:t>
            </a:r>
            <a:r>
              <a:rPr lang="en-US" dirty="0" err="1" smtClean="0">
                <a:solidFill>
                  <a:srgbClr val="FF6600"/>
                </a:solidFill>
                <a:latin typeface="Symbol" charset="2"/>
                <a:cs typeface="Symbol" charset="2"/>
              </a:rPr>
              <a:t>p</a:t>
            </a:r>
            <a:r>
              <a:rPr lang="en-US" baseline="30000" dirty="0" err="1" smtClean="0">
                <a:solidFill>
                  <a:srgbClr val="FF6600"/>
                </a:solidFill>
                <a:latin typeface="Symbol" charset="2"/>
                <a:cs typeface="Symbol" charset="2"/>
              </a:rPr>
              <a:t>-</a:t>
            </a:r>
            <a:r>
              <a:rPr lang="en-US" dirty="0" err="1" smtClean="0">
                <a:solidFill>
                  <a:srgbClr val="FF6600"/>
                </a:solidFill>
                <a:latin typeface="Symbol" charset="2"/>
                <a:cs typeface="Symbol" charset="2"/>
              </a:rPr>
              <a:t>p</a:t>
            </a:r>
            <a:r>
              <a:rPr lang="en-US" baseline="30000" dirty="0" err="1" smtClean="0">
                <a:solidFill>
                  <a:srgbClr val="FF6600"/>
                </a:solidFill>
                <a:latin typeface="Symbol" charset="2"/>
                <a:cs typeface="Symbol" charset="2"/>
              </a:rPr>
              <a:t>+</a:t>
            </a:r>
            <a:r>
              <a:rPr lang="en-US" dirty="0" err="1" smtClean="0">
                <a:solidFill>
                  <a:srgbClr val="FF6600"/>
                </a:solidFill>
                <a:latin typeface="Symbol" charset="2"/>
                <a:cs typeface="Symbol" charset="2"/>
              </a:rPr>
              <a:t>p</a:t>
            </a:r>
            <a:r>
              <a:rPr lang="en-US" baseline="30000" dirty="0" smtClean="0">
                <a:solidFill>
                  <a:srgbClr val="FF6600"/>
                </a:solidFill>
                <a:latin typeface="Symbol" charset="2"/>
                <a:cs typeface="Symbol" charset="2"/>
              </a:rPr>
              <a:t>- </a:t>
            </a:r>
            <a:r>
              <a:rPr lang="en-US" dirty="0" smtClean="0">
                <a:cs typeface="Symbol" charset="2"/>
              </a:rPr>
              <a:t>and </a:t>
            </a:r>
            <a:r>
              <a:rPr lang="en-US" dirty="0"/>
              <a:t>: </a:t>
            </a:r>
            <a:r>
              <a:rPr lang="en-US" dirty="0">
                <a:solidFill>
                  <a:srgbClr val="3366FF"/>
                </a:solidFill>
                <a:latin typeface="Symbol" charset="2"/>
                <a:cs typeface="Symbol" charset="2"/>
              </a:rPr>
              <a:t>p</a:t>
            </a:r>
            <a:r>
              <a:rPr lang="en-US" baseline="30000" dirty="0">
                <a:solidFill>
                  <a:srgbClr val="3366FF"/>
                </a:solidFill>
                <a:latin typeface="Symbol" charset="2"/>
                <a:cs typeface="Symbol" charset="2"/>
              </a:rPr>
              <a:t>-</a:t>
            </a:r>
            <a:r>
              <a:rPr lang="en-US" dirty="0" smtClean="0">
                <a:solidFill>
                  <a:srgbClr val="3366FF"/>
                </a:solidFill>
                <a:latin typeface="Symbol" charset="2"/>
                <a:cs typeface="Symbol" charset="2"/>
              </a:rPr>
              <a:t>p</a:t>
            </a:r>
            <a:r>
              <a:rPr lang="en-US" baseline="30000" dirty="0" smtClean="0">
                <a:solidFill>
                  <a:srgbClr val="3366FF"/>
                </a:solidFill>
                <a:latin typeface="Symbol" charset="2"/>
                <a:cs typeface="Symbol" charset="2"/>
              </a:rPr>
              <a:t>0</a:t>
            </a:r>
            <a:r>
              <a:rPr lang="en-US" dirty="0" smtClean="0">
                <a:solidFill>
                  <a:srgbClr val="3366FF"/>
                </a:solidFill>
                <a:latin typeface="Symbol" charset="2"/>
                <a:cs typeface="Symbol" charset="2"/>
              </a:rPr>
              <a:t>p</a:t>
            </a:r>
            <a:r>
              <a:rPr lang="en-US" baseline="30000" dirty="0">
                <a:solidFill>
                  <a:srgbClr val="3366FF"/>
                </a:solidFill>
                <a:latin typeface="Symbol" charset="2"/>
                <a:cs typeface="Symbol" charset="2"/>
              </a:rPr>
              <a:t>0</a:t>
            </a:r>
            <a:r>
              <a:rPr lang="en-US" baseline="30000" dirty="0" smtClean="0">
                <a:solidFill>
                  <a:srgbClr val="3366FF"/>
                </a:solidFill>
                <a:latin typeface="Symbol" charset="2"/>
                <a:cs typeface="Symbol" charset="2"/>
              </a:rPr>
              <a:t> </a:t>
            </a:r>
            <a:endParaRPr lang="en-US" dirty="0">
              <a:solidFill>
                <a:srgbClr val="3366FF"/>
              </a:solidFill>
            </a:endParaRPr>
          </a:p>
          <a:p>
            <a:r>
              <a:rPr lang="en-US" baseline="30000" dirty="0" smtClean="0">
                <a:latin typeface="Symbol" charset="2"/>
                <a:cs typeface="Symbol" charset="2"/>
              </a:rPr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08488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Major waves m = 1</a:t>
            </a:r>
            <a:endParaRPr lang="en-US" dirty="0"/>
          </a:p>
        </p:txBody>
      </p:sp>
      <p:pic>
        <p:nvPicPr>
          <p:cNvPr id="5" name="Bild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8754" y="3827830"/>
            <a:ext cx="2624252" cy="2690689"/>
          </a:xfrm>
          <a:prstGeom prst="rect">
            <a:avLst/>
          </a:prstGeom>
        </p:spPr>
      </p:pic>
      <p:pic>
        <p:nvPicPr>
          <p:cNvPr id="6" name="Bild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9403" y="1236901"/>
            <a:ext cx="2516879" cy="2580598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3347864" y="3429000"/>
            <a:ext cx="2326278" cy="646331"/>
          </a:xfrm>
          <a:prstGeom prst="rect">
            <a:avLst/>
          </a:prstGeom>
          <a:noFill/>
          <a:ln>
            <a:solidFill>
              <a:srgbClr val="4F81BD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mass independent fits</a:t>
            </a:r>
          </a:p>
          <a:p>
            <a:r>
              <a:rPr lang="en-US" dirty="0" smtClean="0"/>
              <a:t>m = 1 = </a:t>
            </a:r>
            <a:r>
              <a:rPr lang="en-US" dirty="0" err="1" smtClean="0"/>
              <a:t>m</a:t>
            </a:r>
            <a:r>
              <a:rPr lang="en-US" baseline="-25000" dirty="0" err="1" smtClean="0"/>
              <a:t>min</a:t>
            </a:r>
            <a:r>
              <a:rPr lang="en-US" dirty="0" smtClean="0"/>
              <a:t> + 1 waves</a:t>
            </a:r>
            <a:endParaRPr lang="en-US" dirty="0"/>
          </a:p>
        </p:txBody>
      </p:sp>
      <p:pic>
        <p:nvPicPr>
          <p:cNvPr id="11" name="Bild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6999" y="3832147"/>
            <a:ext cx="2595779" cy="2690689"/>
          </a:xfrm>
          <a:prstGeom prst="rect">
            <a:avLst/>
          </a:prstGeom>
        </p:spPr>
      </p:pic>
      <p:pic>
        <p:nvPicPr>
          <p:cNvPr id="12" name="Bild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10973" y="1231632"/>
            <a:ext cx="2489571" cy="2580598"/>
          </a:xfrm>
          <a:prstGeom prst="rect">
            <a:avLst/>
          </a:prstGeom>
        </p:spPr>
      </p:pic>
      <p:sp>
        <p:nvSpPr>
          <p:cNvPr id="13" name="Textfeld 12"/>
          <p:cNvSpPr txBox="1"/>
          <p:nvPr/>
        </p:nvSpPr>
        <p:spPr>
          <a:xfrm>
            <a:off x="3131840" y="5661248"/>
            <a:ext cx="292900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compare:</a:t>
            </a:r>
            <a:r>
              <a:rPr lang="en-US" dirty="0" smtClean="0">
                <a:solidFill>
                  <a:srgbClr val="FF6600"/>
                </a:solidFill>
              </a:rPr>
              <a:t> </a:t>
            </a:r>
            <a:r>
              <a:rPr lang="en-US" dirty="0" err="1" smtClean="0">
                <a:solidFill>
                  <a:srgbClr val="FF6600"/>
                </a:solidFill>
                <a:latin typeface="Symbol" charset="2"/>
                <a:cs typeface="Symbol" charset="2"/>
              </a:rPr>
              <a:t>p</a:t>
            </a:r>
            <a:r>
              <a:rPr lang="en-US" baseline="30000" dirty="0" err="1" smtClean="0">
                <a:solidFill>
                  <a:srgbClr val="FF6600"/>
                </a:solidFill>
                <a:latin typeface="Symbol" charset="2"/>
                <a:cs typeface="Symbol" charset="2"/>
              </a:rPr>
              <a:t>-</a:t>
            </a:r>
            <a:r>
              <a:rPr lang="en-US" dirty="0" err="1" smtClean="0">
                <a:solidFill>
                  <a:srgbClr val="FF6600"/>
                </a:solidFill>
                <a:latin typeface="Symbol" charset="2"/>
                <a:cs typeface="Symbol" charset="2"/>
              </a:rPr>
              <a:t>p</a:t>
            </a:r>
            <a:r>
              <a:rPr lang="en-US" baseline="30000" dirty="0" err="1" smtClean="0">
                <a:solidFill>
                  <a:srgbClr val="FF6600"/>
                </a:solidFill>
                <a:latin typeface="Symbol" charset="2"/>
                <a:cs typeface="Symbol" charset="2"/>
              </a:rPr>
              <a:t>+</a:t>
            </a:r>
            <a:r>
              <a:rPr lang="en-US" dirty="0" err="1" smtClean="0">
                <a:solidFill>
                  <a:srgbClr val="FF6600"/>
                </a:solidFill>
                <a:latin typeface="Symbol" charset="2"/>
                <a:cs typeface="Symbol" charset="2"/>
              </a:rPr>
              <a:t>p</a:t>
            </a:r>
            <a:r>
              <a:rPr lang="en-US" baseline="30000" dirty="0" smtClean="0">
                <a:solidFill>
                  <a:srgbClr val="FF6600"/>
                </a:solidFill>
                <a:latin typeface="Symbol" charset="2"/>
                <a:cs typeface="Symbol" charset="2"/>
              </a:rPr>
              <a:t>- </a:t>
            </a:r>
            <a:r>
              <a:rPr lang="en-US" dirty="0" smtClean="0">
                <a:cs typeface="Symbol" charset="2"/>
              </a:rPr>
              <a:t>and </a:t>
            </a:r>
            <a:r>
              <a:rPr lang="en-US" dirty="0"/>
              <a:t>: </a:t>
            </a:r>
            <a:r>
              <a:rPr lang="en-US" dirty="0">
                <a:solidFill>
                  <a:srgbClr val="3366FF"/>
                </a:solidFill>
                <a:latin typeface="Symbol" charset="2"/>
                <a:cs typeface="Symbol" charset="2"/>
              </a:rPr>
              <a:t>p</a:t>
            </a:r>
            <a:r>
              <a:rPr lang="en-US" baseline="30000" dirty="0">
                <a:solidFill>
                  <a:srgbClr val="3366FF"/>
                </a:solidFill>
                <a:latin typeface="Symbol" charset="2"/>
                <a:cs typeface="Symbol" charset="2"/>
              </a:rPr>
              <a:t>-</a:t>
            </a:r>
            <a:r>
              <a:rPr lang="en-US" dirty="0" smtClean="0">
                <a:solidFill>
                  <a:srgbClr val="3366FF"/>
                </a:solidFill>
                <a:latin typeface="Symbol" charset="2"/>
                <a:cs typeface="Symbol" charset="2"/>
              </a:rPr>
              <a:t>p</a:t>
            </a:r>
            <a:r>
              <a:rPr lang="en-US" baseline="30000" dirty="0" smtClean="0">
                <a:solidFill>
                  <a:srgbClr val="3366FF"/>
                </a:solidFill>
                <a:latin typeface="Symbol" charset="2"/>
                <a:cs typeface="Symbol" charset="2"/>
              </a:rPr>
              <a:t>0</a:t>
            </a:r>
            <a:r>
              <a:rPr lang="en-US" dirty="0" smtClean="0">
                <a:solidFill>
                  <a:srgbClr val="3366FF"/>
                </a:solidFill>
                <a:latin typeface="Symbol" charset="2"/>
                <a:cs typeface="Symbol" charset="2"/>
              </a:rPr>
              <a:t>p</a:t>
            </a:r>
            <a:r>
              <a:rPr lang="en-US" baseline="30000" dirty="0">
                <a:solidFill>
                  <a:srgbClr val="3366FF"/>
                </a:solidFill>
                <a:latin typeface="Symbol" charset="2"/>
                <a:cs typeface="Symbol" charset="2"/>
              </a:rPr>
              <a:t>0</a:t>
            </a:r>
            <a:r>
              <a:rPr lang="en-US" baseline="30000" dirty="0" smtClean="0">
                <a:solidFill>
                  <a:srgbClr val="3366FF"/>
                </a:solidFill>
                <a:latin typeface="Symbol" charset="2"/>
                <a:cs typeface="Symbol" charset="2"/>
              </a:rPr>
              <a:t> </a:t>
            </a:r>
            <a:endParaRPr lang="en-US" dirty="0">
              <a:solidFill>
                <a:srgbClr val="3366FF"/>
              </a:solidFill>
            </a:endParaRPr>
          </a:p>
          <a:p>
            <a:r>
              <a:rPr lang="en-US" baseline="30000" dirty="0" smtClean="0">
                <a:latin typeface="Symbol" charset="2"/>
                <a:cs typeface="Symbol" charset="2"/>
              </a:rPr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31440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836712"/>
          </a:xfrm>
        </p:spPr>
        <p:txBody>
          <a:bodyPr>
            <a:noAutofit/>
          </a:bodyPr>
          <a:lstStyle/>
          <a:p>
            <a:r>
              <a:rPr lang="en-US" sz="3200" dirty="0" smtClean="0"/>
              <a:t>t’ dependence of </a:t>
            </a:r>
            <a:br>
              <a:rPr lang="en-US" sz="3200" dirty="0" smtClean="0"/>
            </a:br>
            <a:r>
              <a:rPr lang="en-US" sz="3200" dirty="0" smtClean="0"/>
              <a:t>mass distributions</a:t>
            </a:r>
            <a:endParaRPr lang="en-US" sz="3200" dirty="0"/>
          </a:p>
        </p:txBody>
      </p:sp>
      <p:pic>
        <p:nvPicPr>
          <p:cNvPr id="3" name="Bild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8190" y="1386106"/>
            <a:ext cx="2106930" cy="2160270"/>
          </a:xfrm>
          <a:prstGeom prst="rect">
            <a:avLst/>
          </a:prstGeom>
        </p:spPr>
      </p:pic>
      <p:pic>
        <p:nvPicPr>
          <p:cNvPr id="6" name="Bild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8190" y="3762370"/>
            <a:ext cx="2106930" cy="2160270"/>
          </a:xfrm>
          <a:prstGeom prst="rect">
            <a:avLst/>
          </a:prstGeom>
        </p:spPr>
      </p:pic>
      <p:pic>
        <p:nvPicPr>
          <p:cNvPr id="8" name="Bild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10438" y="3762370"/>
            <a:ext cx="2106930" cy="2160270"/>
          </a:xfrm>
          <a:prstGeom prst="rect">
            <a:avLst/>
          </a:prstGeom>
        </p:spPr>
      </p:pic>
      <p:pic>
        <p:nvPicPr>
          <p:cNvPr id="10" name="Bild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42686" y="3762370"/>
            <a:ext cx="2106930" cy="2160270"/>
          </a:xfrm>
          <a:prstGeom prst="rect">
            <a:avLst/>
          </a:prstGeom>
        </p:spPr>
      </p:pic>
      <p:pic>
        <p:nvPicPr>
          <p:cNvPr id="11" name="Bild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902926" y="3762370"/>
            <a:ext cx="2106930" cy="2160270"/>
          </a:xfrm>
          <a:prstGeom prst="rect">
            <a:avLst/>
          </a:prstGeom>
        </p:spPr>
      </p:pic>
      <p:pic>
        <p:nvPicPr>
          <p:cNvPr id="7" name="Bild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10468" y="1386105"/>
            <a:ext cx="2106930" cy="2160270"/>
          </a:xfrm>
          <a:prstGeom prst="rect">
            <a:avLst/>
          </a:prstGeom>
        </p:spPr>
      </p:pic>
      <p:pic>
        <p:nvPicPr>
          <p:cNvPr id="9" name="Bild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42686" y="1386106"/>
            <a:ext cx="2106930" cy="2160270"/>
          </a:xfrm>
          <a:prstGeom prst="rect">
            <a:avLst/>
          </a:prstGeom>
        </p:spPr>
      </p:pic>
      <p:pic>
        <p:nvPicPr>
          <p:cNvPr id="12" name="Bild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902926" y="1386106"/>
            <a:ext cx="2106930" cy="2160270"/>
          </a:xfrm>
          <a:prstGeom prst="rect">
            <a:avLst/>
          </a:prstGeom>
        </p:spPr>
      </p:pic>
      <p:sp>
        <p:nvSpPr>
          <p:cNvPr id="15" name="Textfeld 14"/>
          <p:cNvSpPr txBox="1"/>
          <p:nvPr/>
        </p:nvSpPr>
        <p:spPr>
          <a:xfrm>
            <a:off x="3491880" y="3429000"/>
            <a:ext cx="7759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high t’</a:t>
            </a:r>
            <a:endParaRPr lang="en-US" dirty="0"/>
          </a:p>
        </p:txBody>
      </p:sp>
      <p:sp>
        <p:nvSpPr>
          <p:cNvPr id="16" name="Textfeld 15"/>
          <p:cNvSpPr txBox="1"/>
          <p:nvPr/>
        </p:nvSpPr>
        <p:spPr>
          <a:xfrm>
            <a:off x="3491880" y="3429000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high t</a:t>
            </a:r>
            <a:endParaRPr lang="en-US" dirty="0"/>
          </a:p>
        </p:txBody>
      </p:sp>
      <p:sp>
        <p:nvSpPr>
          <p:cNvPr id="17" name="Textfeld 16"/>
          <p:cNvSpPr txBox="1"/>
          <p:nvPr/>
        </p:nvSpPr>
        <p:spPr>
          <a:xfrm>
            <a:off x="3419872" y="980728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low t</a:t>
            </a:r>
            <a:endParaRPr lang="en-US" dirty="0"/>
          </a:p>
        </p:txBody>
      </p:sp>
      <p:cxnSp>
        <p:nvCxnSpPr>
          <p:cNvPr id="19" name="Gerade Verbindung 18"/>
          <p:cNvCxnSpPr/>
          <p:nvPr/>
        </p:nvCxnSpPr>
        <p:spPr>
          <a:xfrm flipV="1">
            <a:off x="1229152" y="1519200"/>
            <a:ext cx="0" cy="4068000"/>
          </a:xfrm>
          <a:prstGeom prst="line">
            <a:avLst/>
          </a:prstGeom>
          <a:ln w="9525" cmpd="sng"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Gerade Verbindung 21"/>
          <p:cNvCxnSpPr/>
          <p:nvPr/>
        </p:nvCxnSpPr>
        <p:spPr>
          <a:xfrm flipV="1">
            <a:off x="3491880" y="1524000"/>
            <a:ext cx="4853" cy="4100792"/>
          </a:xfrm>
          <a:prstGeom prst="line">
            <a:avLst/>
          </a:prstGeom>
          <a:ln w="9525" cmpd="sng"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Gerade Verbindung 22"/>
          <p:cNvCxnSpPr/>
          <p:nvPr/>
        </p:nvCxnSpPr>
        <p:spPr>
          <a:xfrm flipV="1">
            <a:off x="6076330" y="1516152"/>
            <a:ext cx="0" cy="4068000"/>
          </a:xfrm>
          <a:prstGeom prst="line">
            <a:avLst/>
          </a:prstGeom>
          <a:ln w="9525" cmpd="sng"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Gerade Verbindung 23"/>
          <p:cNvCxnSpPr/>
          <p:nvPr/>
        </p:nvCxnSpPr>
        <p:spPr>
          <a:xfrm flipV="1">
            <a:off x="8480752" y="1535584"/>
            <a:ext cx="0" cy="4068000"/>
          </a:xfrm>
          <a:prstGeom prst="line">
            <a:avLst/>
          </a:prstGeom>
          <a:ln w="9525" cmpd="sng"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feld 24"/>
          <p:cNvSpPr txBox="1"/>
          <p:nvPr/>
        </p:nvSpPr>
        <p:spPr>
          <a:xfrm>
            <a:off x="827584" y="5949280"/>
            <a:ext cx="13594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1</a:t>
            </a:r>
            <a:r>
              <a:rPr lang="en-US" sz="2400" baseline="30000" dirty="0" smtClean="0"/>
              <a:t>++</a:t>
            </a:r>
            <a:r>
              <a:rPr lang="en-US" sz="2400" dirty="0"/>
              <a:t>0</a:t>
            </a:r>
            <a:r>
              <a:rPr lang="en-US" sz="2400" baseline="30000" dirty="0" smtClean="0"/>
              <a:t>+</a:t>
            </a:r>
            <a:r>
              <a:rPr lang="en-US" sz="2400" dirty="0" smtClean="0">
                <a:latin typeface="Symbol" charset="2"/>
                <a:cs typeface="Symbol" charset="2"/>
              </a:rPr>
              <a:t>rp </a:t>
            </a:r>
            <a:r>
              <a:rPr lang="en-US" sz="2400" dirty="0" smtClean="0">
                <a:latin typeface="+mj-lt"/>
                <a:cs typeface="Symbol" charset="2"/>
              </a:rPr>
              <a:t>S</a:t>
            </a:r>
            <a:endParaRPr lang="en-US" sz="2400" dirty="0"/>
          </a:p>
        </p:txBody>
      </p:sp>
      <p:sp>
        <p:nvSpPr>
          <p:cNvPr id="26" name="Textfeld 25"/>
          <p:cNvSpPr txBox="1"/>
          <p:nvPr/>
        </p:nvSpPr>
        <p:spPr>
          <a:xfrm>
            <a:off x="5220072" y="5949280"/>
            <a:ext cx="14650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2</a:t>
            </a:r>
            <a:r>
              <a:rPr lang="en-US" sz="2400" baseline="30000" dirty="0" smtClean="0"/>
              <a:t>-+</a:t>
            </a:r>
            <a:r>
              <a:rPr lang="en-US" sz="2400" dirty="0" smtClean="0"/>
              <a:t>0</a:t>
            </a:r>
            <a:r>
              <a:rPr lang="en-US" sz="2400" baseline="30000" dirty="0" smtClean="0"/>
              <a:t>+ </a:t>
            </a:r>
            <a:r>
              <a:rPr lang="en-US" sz="2400" dirty="0" smtClean="0">
                <a:latin typeface="+mj-lt"/>
                <a:cs typeface="Symbol" charset="2"/>
              </a:rPr>
              <a:t>f</a:t>
            </a:r>
            <a:r>
              <a:rPr lang="en-US" sz="2400" baseline="-25000" dirty="0" smtClean="0">
                <a:latin typeface="+mj-lt"/>
                <a:cs typeface="Symbol" charset="2"/>
              </a:rPr>
              <a:t>2</a:t>
            </a:r>
            <a:r>
              <a:rPr lang="en-US" sz="2400" dirty="0" smtClean="0">
                <a:latin typeface="+mj-lt"/>
                <a:cs typeface="Symbol" charset="2"/>
              </a:rPr>
              <a:t> </a:t>
            </a:r>
            <a:r>
              <a:rPr lang="en-US" sz="2400" dirty="0" smtClean="0">
                <a:latin typeface="Symbol" charset="2"/>
                <a:cs typeface="Symbol" charset="2"/>
              </a:rPr>
              <a:t>p </a:t>
            </a:r>
            <a:r>
              <a:rPr lang="en-US" sz="2400" dirty="0" smtClean="0">
                <a:latin typeface="+mj-lt"/>
                <a:cs typeface="Symbol" charset="2"/>
              </a:rPr>
              <a:t>S</a:t>
            </a:r>
            <a:endParaRPr lang="en-US" sz="2400" dirty="0"/>
          </a:p>
        </p:txBody>
      </p:sp>
      <p:sp>
        <p:nvSpPr>
          <p:cNvPr id="27" name="Textfeld 26"/>
          <p:cNvSpPr txBox="1"/>
          <p:nvPr/>
        </p:nvSpPr>
        <p:spPr>
          <a:xfrm>
            <a:off x="7380312" y="5949280"/>
            <a:ext cx="14585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4</a:t>
            </a:r>
            <a:r>
              <a:rPr lang="en-US" sz="2400" baseline="30000" dirty="0" smtClean="0"/>
              <a:t>+</a:t>
            </a:r>
            <a:r>
              <a:rPr lang="en-US" sz="2400" baseline="30000" dirty="0"/>
              <a:t>+</a:t>
            </a:r>
            <a:r>
              <a:rPr lang="en-US" sz="2400" dirty="0" smtClean="0"/>
              <a:t>1</a:t>
            </a:r>
            <a:r>
              <a:rPr lang="en-US" sz="2400" baseline="30000" dirty="0" smtClean="0"/>
              <a:t>+ </a:t>
            </a:r>
            <a:r>
              <a:rPr lang="en-US" sz="2400" dirty="0" err="1" smtClean="0">
                <a:latin typeface="Symbol" charset="2"/>
                <a:cs typeface="Symbol" charset="2"/>
              </a:rPr>
              <a:t>rp</a:t>
            </a:r>
            <a:r>
              <a:rPr lang="en-US" sz="2400" dirty="0" smtClean="0">
                <a:latin typeface="Symbol" charset="2"/>
                <a:cs typeface="Symbol" charset="2"/>
              </a:rPr>
              <a:t> </a:t>
            </a:r>
            <a:r>
              <a:rPr lang="en-US" sz="2400" dirty="0">
                <a:latin typeface="+mj-lt"/>
                <a:cs typeface="Symbol" charset="2"/>
              </a:rPr>
              <a:t>G</a:t>
            </a:r>
            <a:endParaRPr lang="en-US" sz="2400" dirty="0"/>
          </a:p>
        </p:txBody>
      </p:sp>
      <p:sp>
        <p:nvSpPr>
          <p:cNvPr id="30" name="Textfeld 29"/>
          <p:cNvSpPr txBox="1"/>
          <p:nvPr/>
        </p:nvSpPr>
        <p:spPr>
          <a:xfrm>
            <a:off x="3059832" y="5949280"/>
            <a:ext cx="14537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2</a:t>
            </a:r>
            <a:r>
              <a:rPr lang="en-US" sz="2400" baseline="30000" dirty="0" smtClean="0"/>
              <a:t>++</a:t>
            </a:r>
            <a:r>
              <a:rPr lang="en-US" sz="2400" dirty="0"/>
              <a:t>1</a:t>
            </a:r>
            <a:r>
              <a:rPr lang="en-US" sz="2400" baseline="30000" dirty="0" smtClean="0"/>
              <a:t>+ </a:t>
            </a:r>
            <a:r>
              <a:rPr lang="en-US" sz="2400" dirty="0" err="1" smtClean="0">
                <a:latin typeface="Symbol" charset="2"/>
                <a:cs typeface="Symbol" charset="2"/>
              </a:rPr>
              <a:t>rp</a:t>
            </a:r>
            <a:r>
              <a:rPr lang="en-US" sz="2400" dirty="0" smtClean="0">
                <a:latin typeface="Symbol" charset="2"/>
                <a:cs typeface="Symbol" charset="2"/>
              </a:rPr>
              <a:t> </a:t>
            </a:r>
            <a:r>
              <a:rPr lang="en-US" sz="2400" dirty="0">
                <a:latin typeface="+mj-lt"/>
                <a:cs typeface="Symbol" charset="2"/>
              </a:rPr>
              <a:t>D</a:t>
            </a:r>
            <a:endParaRPr lang="en-US" sz="2400" dirty="0"/>
          </a:p>
        </p:txBody>
      </p:sp>
      <p:pic>
        <p:nvPicPr>
          <p:cNvPr id="31" name="Bild 3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9620" y="1386106"/>
            <a:ext cx="2084070" cy="2160270"/>
          </a:xfrm>
          <a:prstGeom prst="rect">
            <a:avLst/>
          </a:prstGeom>
        </p:spPr>
      </p:pic>
      <p:pic>
        <p:nvPicPr>
          <p:cNvPr id="32" name="Bild 3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9620" y="3762370"/>
            <a:ext cx="2084070" cy="2160270"/>
          </a:xfrm>
          <a:prstGeom prst="rect">
            <a:avLst/>
          </a:prstGeom>
        </p:spPr>
      </p:pic>
      <p:cxnSp>
        <p:nvCxnSpPr>
          <p:cNvPr id="35" name="Gerade Verbindung 34"/>
          <p:cNvCxnSpPr/>
          <p:nvPr/>
        </p:nvCxnSpPr>
        <p:spPr>
          <a:xfrm flipV="1">
            <a:off x="1187624" y="1556792"/>
            <a:ext cx="0" cy="4068000"/>
          </a:xfrm>
          <a:prstGeom prst="line">
            <a:avLst/>
          </a:prstGeom>
          <a:ln w="9525" cmpd="sng"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939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Bild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1123950"/>
            <a:ext cx="7200900" cy="540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6" name="Titel 1"/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981075"/>
          </a:xfrm>
        </p:spPr>
        <p:txBody>
          <a:bodyPr/>
          <a:lstStyle/>
          <a:p>
            <a:pPr eaLnBrk="1" hangingPunct="1"/>
            <a:r>
              <a:rPr lang="en-US">
                <a:latin typeface="Calibri" charset="0"/>
              </a:rPr>
              <a:t>More exotic families</a:t>
            </a:r>
          </a:p>
        </p:txBody>
      </p:sp>
      <p:sp>
        <p:nvSpPr>
          <p:cNvPr id="26627" name="Rechteck 3"/>
          <p:cNvSpPr>
            <a:spLocks noChangeArrowheads="1"/>
          </p:cNvSpPr>
          <p:nvPr/>
        </p:nvSpPr>
        <p:spPr bwMode="auto">
          <a:xfrm>
            <a:off x="5292725" y="2781300"/>
            <a:ext cx="129540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800" b="1">
                <a:solidFill>
                  <a:schemeClr val="bg1"/>
                </a:solidFill>
              </a:rPr>
              <a:t>f</a:t>
            </a:r>
            <a:r>
              <a:rPr lang="en-US" sz="2800" b="1" baseline="-25000">
                <a:solidFill>
                  <a:schemeClr val="bg1"/>
                </a:solidFill>
              </a:rPr>
              <a:t>0</a:t>
            </a:r>
            <a:r>
              <a:rPr lang="en-US" sz="2800" b="1">
                <a:solidFill>
                  <a:schemeClr val="bg1"/>
                </a:solidFill>
              </a:rPr>
              <a:t>(980)</a:t>
            </a:r>
          </a:p>
        </p:txBody>
      </p:sp>
      <p:sp>
        <p:nvSpPr>
          <p:cNvPr id="6" name="Oval 5"/>
          <p:cNvSpPr/>
          <p:nvPr/>
        </p:nvSpPr>
        <p:spPr>
          <a:xfrm>
            <a:off x="5219700" y="2708275"/>
            <a:ext cx="1368425" cy="792163"/>
          </a:xfrm>
          <a:prstGeom prst="ellipse">
            <a:avLst/>
          </a:prstGeom>
          <a:noFill/>
          <a:ln w="3810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9811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Waves involving f</a:t>
            </a:r>
            <a:r>
              <a:rPr lang="en-US" baseline="-25000" dirty="0" smtClean="0"/>
              <a:t>0</a:t>
            </a:r>
            <a:r>
              <a:rPr lang="en-US" dirty="0" smtClean="0"/>
              <a:t>(980)</a:t>
            </a:r>
            <a:endParaRPr lang="en-US" dirty="0"/>
          </a:p>
        </p:txBody>
      </p:sp>
      <p:pic>
        <p:nvPicPr>
          <p:cNvPr id="6" name="Bild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67900" y="1308765"/>
            <a:ext cx="2528280" cy="2592288"/>
          </a:xfrm>
          <a:prstGeom prst="rect">
            <a:avLst/>
          </a:prstGeom>
        </p:spPr>
      </p:pic>
      <p:pic>
        <p:nvPicPr>
          <p:cNvPr id="7" name="Bild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87579" y="1308765"/>
            <a:ext cx="2528280" cy="2592288"/>
          </a:xfrm>
          <a:prstGeom prst="rect">
            <a:avLst/>
          </a:prstGeom>
        </p:spPr>
      </p:pic>
      <p:pic>
        <p:nvPicPr>
          <p:cNvPr id="11" name="Bild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68437" y="3756499"/>
            <a:ext cx="2570796" cy="2635880"/>
          </a:xfrm>
          <a:prstGeom prst="rect">
            <a:avLst/>
          </a:prstGeom>
        </p:spPr>
      </p:pic>
      <p:sp>
        <p:nvSpPr>
          <p:cNvPr id="16" name="Textfeld 15"/>
          <p:cNvSpPr txBox="1"/>
          <p:nvPr/>
        </p:nvSpPr>
        <p:spPr>
          <a:xfrm>
            <a:off x="4067944" y="6309320"/>
            <a:ext cx="21907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+mj-lt"/>
                <a:cs typeface="Comic Sans MS"/>
              </a:rPr>
              <a:t>2</a:t>
            </a:r>
            <a:r>
              <a:rPr lang="en-US" sz="2400" baseline="30000" dirty="0" smtClean="0">
                <a:latin typeface="+mj-lt"/>
                <a:cs typeface="Comic Sans MS"/>
              </a:rPr>
              <a:t>-+</a:t>
            </a:r>
            <a:r>
              <a:rPr lang="en-US" sz="2400" dirty="0" smtClean="0">
                <a:latin typeface="+mj-lt"/>
                <a:cs typeface="Comic Sans MS"/>
              </a:rPr>
              <a:t>0</a:t>
            </a:r>
            <a:r>
              <a:rPr lang="en-US" sz="2400" baseline="30000" dirty="0" smtClean="0">
                <a:latin typeface="+mj-lt"/>
                <a:cs typeface="Comic Sans MS"/>
              </a:rPr>
              <a:t>+</a:t>
            </a:r>
            <a:r>
              <a:rPr lang="en-US" sz="2400" dirty="0" smtClean="0">
                <a:latin typeface="+mj-lt"/>
                <a:cs typeface="Comic Sans MS"/>
              </a:rPr>
              <a:t> f</a:t>
            </a:r>
            <a:r>
              <a:rPr lang="en-US" sz="2400" baseline="-25000" dirty="0" smtClean="0">
                <a:latin typeface="+mj-lt"/>
                <a:cs typeface="Comic Sans MS"/>
              </a:rPr>
              <a:t>0</a:t>
            </a:r>
            <a:r>
              <a:rPr lang="en-US" sz="2400" dirty="0" smtClean="0">
                <a:latin typeface="+mj-lt"/>
                <a:cs typeface="Comic Sans MS"/>
              </a:rPr>
              <a:t>(980)</a:t>
            </a:r>
            <a:r>
              <a:rPr lang="en-US" sz="2400" dirty="0" smtClean="0">
                <a:cs typeface="Symbol" charset="2"/>
              </a:rPr>
              <a:t> </a:t>
            </a:r>
            <a:r>
              <a:rPr lang="en-US" sz="2400" dirty="0" smtClean="0">
                <a:latin typeface="Symbol" charset="2"/>
                <a:cs typeface="Symbol" charset="2"/>
              </a:rPr>
              <a:t>p </a:t>
            </a:r>
            <a:r>
              <a:rPr lang="en-US" sz="2400" dirty="0">
                <a:cs typeface="Comic Sans MS"/>
              </a:rPr>
              <a:t>D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4139952" y="908720"/>
            <a:ext cx="21428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+mj-lt"/>
                <a:cs typeface="Comic Sans MS"/>
              </a:rPr>
              <a:t>0</a:t>
            </a:r>
            <a:r>
              <a:rPr lang="en-US" sz="2400" baseline="30000" dirty="0" smtClean="0">
                <a:latin typeface="+mj-lt"/>
                <a:cs typeface="Comic Sans MS"/>
              </a:rPr>
              <a:t>-+</a:t>
            </a:r>
            <a:r>
              <a:rPr lang="en-US" sz="2400" dirty="0">
                <a:cs typeface="Comic Sans MS"/>
              </a:rPr>
              <a:t>0</a:t>
            </a:r>
            <a:r>
              <a:rPr lang="en-US" sz="2400" baseline="30000" dirty="0">
                <a:cs typeface="Comic Sans MS"/>
              </a:rPr>
              <a:t>+</a:t>
            </a:r>
            <a:r>
              <a:rPr lang="en-US" sz="2400" dirty="0">
                <a:cs typeface="Comic Sans MS"/>
              </a:rPr>
              <a:t> </a:t>
            </a:r>
            <a:r>
              <a:rPr lang="en-US" sz="2400" dirty="0" smtClean="0">
                <a:latin typeface="+mj-lt"/>
                <a:cs typeface="Comic Sans MS"/>
              </a:rPr>
              <a:t>f</a:t>
            </a:r>
            <a:r>
              <a:rPr lang="en-US" sz="2400" baseline="-25000" dirty="0" smtClean="0">
                <a:latin typeface="+mj-lt"/>
                <a:cs typeface="Comic Sans MS"/>
              </a:rPr>
              <a:t>0</a:t>
            </a:r>
            <a:r>
              <a:rPr lang="en-US" sz="2400" dirty="0" smtClean="0">
                <a:latin typeface="+mj-lt"/>
                <a:cs typeface="Comic Sans MS"/>
              </a:rPr>
              <a:t>(980)</a:t>
            </a:r>
            <a:r>
              <a:rPr lang="en-US" sz="2400" dirty="0" smtClean="0">
                <a:cs typeface="Symbol" charset="2"/>
              </a:rPr>
              <a:t> </a:t>
            </a:r>
            <a:r>
              <a:rPr lang="en-US" sz="2400" dirty="0" smtClean="0">
                <a:latin typeface="Symbol" charset="2"/>
                <a:cs typeface="Symbol" charset="2"/>
              </a:rPr>
              <a:t>p </a:t>
            </a:r>
            <a:r>
              <a:rPr lang="en-US" sz="2400" dirty="0">
                <a:cs typeface="Comic Sans MS"/>
              </a:rPr>
              <a:t>S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1187624" y="908720"/>
            <a:ext cx="21997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+mj-lt"/>
                <a:cs typeface="Comic Sans MS"/>
              </a:rPr>
              <a:t>1</a:t>
            </a:r>
            <a:r>
              <a:rPr lang="en-US" sz="2400" baseline="30000" dirty="0" smtClean="0">
                <a:latin typeface="+mj-lt"/>
                <a:cs typeface="Comic Sans MS"/>
              </a:rPr>
              <a:t>++</a:t>
            </a:r>
            <a:r>
              <a:rPr lang="en-US" sz="2400" dirty="0">
                <a:cs typeface="Comic Sans MS"/>
              </a:rPr>
              <a:t>0</a:t>
            </a:r>
            <a:r>
              <a:rPr lang="en-US" sz="2400" baseline="30000" dirty="0" smtClean="0">
                <a:cs typeface="Comic Sans MS"/>
              </a:rPr>
              <a:t>+</a:t>
            </a:r>
            <a:r>
              <a:rPr lang="en-US" sz="2400" dirty="0" smtClean="0">
                <a:cs typeface="Comic Sans MS"/>
              </a:rPr>
              <a:t> </a:t>
            </a:r>
            <a:r>
              <a:rPr lang="en-US" sz="2400" dirty="0" smtClean="0">
                <a:latin typeface="+mj-lt"/>
                <a:cs typeface="Comic Sans MS"/>
              </a:rPr>
              <a:t>f</a:t>
            </a:r>
            <a:r>
              <a:rPr lang="en-US" sz="2400" baseline="-25000" dirty="0" smtClean="0">
                <a:latin typeface="+mj-lt"/>
                <a:cs typeface="Comic Sans MS"/>
              </a:rPr>
              <a:t>0</a:t>
            </a:r>
            <a:r>
              <a:rPr lang="en-US" sz="2400" dirty="0" smtClean="0">
                <a:latin typeface="+mj-lt"/>
                <a:cs typeface="Comic Sans MS"/>
              </a:rPr>
              <a:t>(980)</a:t>
            </a:r>
            <a:r>
              <a:rPr lang="en-US" sz="2400" dirty="0" smtClean="0">
                <a:latin typeface="+mj-lt"/>
                <a:cs typeface="Symbol" charset="2"/>
              </a:rPr>
              <a:t> </a:t>
            </a:r>
            <a:r>
              <a:rPr lang="en-US" sz="2400" dirty="0" smtClean="0">
                <a:latin typeface="Symbol" charset="2"/>
                <a:cs typeface="Symbol" charset="2"/>
              </a:rPr>
              <a:t>p </a:t>
            </a:r>
            <a:r>
              <a:rPr lang="en-US" sz="2400" dirty="0">
                <a:latin typeface="+mj-lt"/>
                <a:cs typeface="Comic Sans MS"/>
              </a:rPr>
              <a:t>P</a:t>
            </a:r>
          </a:p>
        </p:txBody>
      </p:sp>
      <p:pic>
        <p:nvPicPr>
          <p:cNvPr id="18" name="Bild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01295" y="1295049"/>
            <a:ext cx="2500849" cy="2592288"/>
          </a:xfrm>
          <a:prstGeom prst="rect">
            <a:avLst/>
          </a:prstGeom>
        </p:spPr>
      </p:pic>
      <p:sp>
        <p:nvSpPr>
          <p:cNvPr id="12" name="Rechteck 11"/>
          <p:cNvSpPr/>
          <p:nvPr/>
        </p:nvSpPr>
        <p:spPr>
          <a:xfrm>
            <a:off x="395536" y="980728"/>
            <a:ext cx="3168352" cy="2808312"/>
          </a:xfrm>
          <a:prstGeom prst="rect">
            <a:avLst/>
          </a:prstGeom>
          <a:noFill/>
          <a:ln>
            <a:solidFill>
              <a:srgbClr val="E46C0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4572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Waves involving [</a:t>
            </a:r>
            <a:r>
              <a:rPr lang="en-US" dirty="0" err="1" smtClean="0">
                <a:latin typeface="Symbol" charset="2"/>
                <a:cs typeface="Symbol" charset="2"/>
              </a:rPr>
              <a:t>pp</a:t>
            </a:r>
            <a:r>
              <a:rPr lang="en-US" dirty="0" smtClean="0"/>
              <a:t>]</a:t>
            </a:r>
            <a:r>
              <a:rPr lang="en-US" baseline="-25000" dirty="0" smtClean="0"/>
              <a:t>S</a:t>
            </a:r>
            <a:endParaRPr lang="en-US" dirty="0"/>
          </a:p>
        </p:txBody>
      </p:sp>
      <p:pic>
        <p:nvPicPr>
          <p:cNvPr id="3" name="Bild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9103" y="1812922"/>
            <a:ext cx="2492933" cy="2584083"/>
          </a:xfrm>
          <a:prstGeom prst="rect">
            <a:avLst/>
          </a:prstGeom>
        </p:spPr>
      </p:pic>
      <p:pic>
        <p:nvPicPr>
          <p:cNvPr id="4" name="Bild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21607" y="1812798"/>
            <a:ext cx="2502606" cy="2594109"/>
          </a:xfrm>
          <a:prstGeom prst="rect">
            <a:avLst/>
          </a:prstGeom>
        </p:spPr>
      </p:pic>
      <p:pic>
        <p:nvPicPr>
          <p:cNvPr id="5" name="Bild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01863" y="1812843"/>
            <a:ext cx="2499091" cy="2590466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755576" y="4365104"/>
            <a:ext cx="19833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Comic Sans MS"/>
                <a:cs typeface="Comic Sans MS"/>
              </a:rPr>
              <a:t>1</a:t>
            </a:r>
            <a:r>
              <a:rPr lang="en-US" sz="2400" baseline="30000" dirty="0">
                <a:solidFill>
                  <a:schemeClr val="accent1">
                    <a:lumMod val="75000"/>
                  </a:schemeClr>
                </a:solidFill>
                <a:latin typeface="Comic Sans MS"/>
                <a:cs typeface="Comic Sans MS"/>
              </a:rPr>
              <a:t>+</a:t>
            </a:r>
            <a:r>
              <a:rPr lang="en-US" sz="2400" baseline="30000" dirty="0" smtClean="0">
                <a:solidFill>
                  <a:schemeClr val="accent1">
                    <a:lumMod val="75000"/>
                  </a:schemeClr>
                </a:solidFill>
                <a:latin typeface="Comic Sans MS"/>
                <a:cs typeface="Comic Sans MS"/>
              </a:rPr>
              <a:t>+</a:t>
            </a:r>
            <a:r>
              <a:rPr lang="en-US" sz="2400" dirty="0" smtClean="0">
                <a:latin typeface="Comic Sans MS"/>
                <a:cs typeface="Comic Sans MS"/>
              </a:rPr>
              <a:t>0</a:t>
            </a:r>
            <a:r>
              <a:rPr lang="en-US" sz="2400" baseline="30000" dirty="0" smtClean="0">
                <a:latin typeface="Comic Sans MS"/>
                <a:cs typeface="Comic Sans MS"/>
              </a:rPr>
              <a:t>+</a:t>
            </a:r>
            <a:r>
              <a:rPr lang="en-US" sz="2400" dirty="0" smtClean="0">
                <a:latin typeface="Comic Sans MS"/>
                <a:cs typeface="Comic Sans MS"/>
              </a:rPr>
              <a:t>[</a:t>
            </a:r>
            <a:r>
              <a:rPr lang="en-US" sz="2400" dirty="0" err="1" smtClean="0">
                <a:latin typeface="Symbol" charset="2"/>
                <a:cs typeface="Symbol" charset="2"/>
              </a:rPr>
              <a:t>pp</a:t>
            </a:r>
            <a:r>
              <a:rPr lang="en-US" sz="2400" dirty="0" smtClean="0">
                <a:latin typeface="Comic Sans MS"/>
                <a:cs typeface="Comic Sans MS"/>
              </a:rPr>
              <a:t>]</a:t>
            </a:r>
            <a:r>
              <a:rPr lang="en-US" sz="2400" baseline="-25000" dirty="0" smtClean="0">
                <a:cs typeface="Comic Sans MS"/>
              </a:rPr>
              <a:t>S</a:t>
            </a:r>
            <a:r>
              <a:rPr lang="en-US" sz="2400" dirty="0" smtClean="0">
                <a:latin typeface="Comic Sans MS"/>
                <a:cs typeface="Comic Sans MS"/>
              </a:rPr>
              <a:t> </a:t>
            </a:r>
            <a:r>
              <a:rPr lang="en-US" sz="2400" dirty="0" smtClean="0">
                <a:latin typeface="Symbol" charset="2"/>
                <a:cs typeface="Symbol" charset="2"/>
              </a:rPr>
              <a:t>p</a:t>
            </a:r>
            <a:r>
              <a:rPr lang="en-US" sz="2400" dirty="0" smtClean="0">
                <a:latin typeface="+mj-lt"/>
                <a:cs typeface="Comic Sans MS"/>
              </a:rPr>
              <a:t> P</a:t>
            </a:r>
            <a:endParaRPr lang="en-US" sz="2400" dirty="0">
              <a:latin typeface="+mj-lt"/>
              <a:cs typeface="Comic Sans MS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3635896" y="4365104"/>
            <a:ext cx="20195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376092"/>
                </a:solidFill>
                <a:latin typeface="Comic Sans MS"/>
                <a:cs typeface="Comic Sans MS"/>
              </a:rPr>
              <a:t>0</a:t>
            </a:r>
            <a:r>
              <a:rPr lang="en-US" sz="2400" baseline="30000" dirty="0" smtClean="0">
                <a:solidFill>
                  <a:srgbClr val="376092"/>
                </a:solidFill>
                <a:latin typeface="Comic Sans MS"/>
                <a:cs typeface="Comic Sans MS"/>
              </a:rPr>
              <a:t>-+</a:t>
            </a:r>
            <a:r>
              <a:rPr lang="en-US" sz="2400" dirty="0" smtClean="0">
                <a:latin typeface="Comic Sans MS"/>
                <a:cs typeface="Comic Sans MS"/>
              </a:rPr>
              <a:t>0</a:t>
            </a:r>
            <a:r>
              <a:rPr lang="en-US" sz="2400" baseline="30000" dirty="0" smtClean="0">
                <a:latin typeface="Comic Sans MS"/>
                <a:cs typeface="Comic Sans MS"/>
              </a:rPr>
              <a:t>+</a:t>
            </a:r>
            <a:r>
              <a:rPr lang="en-US" sz="2400" dirty="0" smtClean="0">
                <a:latin typeface="Comic Sans MS"/>
                <a:cs typeface="Comic Sans MS"/>
              </a:rPr>
              <a:t>[</a:t>
            </a:r>
            <a:r>
              <a:rPr lang="en-US" sz="2400" dirty="0" err="1" smtClean="0">
                <a:latin typeface="Symbol" charset="2"/>
                <a:cs typeface="Symbol" charset="2"/>
              </a:rPr>
              <a:t>pp</a:t>
            </a:r>
            <a:r>
              <a:rPr lang="en-US" sz="2400" dirty="0" smtClean="0">
                <a:latin typeface="Comic Sans MS"/>
                <a:cs typeface="Comic Sans MS"/>
              </a:rPr>
              <a:t>]</a:t>
            </a:r>
            <a:r>
              <a:rPr lang="en-US" sz="2400" baseline="-25000" dirty="0" smtClean="0">
                <a:latin typeface="+mj-lt"/>
                <a:cs typeface="Comic Sans MS"/>
              </a:rPr>
              <a:t>S</a:t>
            </a:r>
            <a:r>
              <a:rPr lang="en-US" sz="2400" dirty="0" smtClean="0">
                <a:latin typeface="Comic Sans MS"/>
                <a:cs typeface="Comic Sans MS"/>
              </a:rPr>
              <a:t> </a:t>
            </a:r>
            <a:r>
              <a:rPr lang="en-US" sz="2400" dirty="0">
                <a:latin typeface="Symbol" charset="2"/>
                <a:cs typeface="Symbol" charset="2"/>
              </a:rPr>
              <a:t>p</a:t>
            </a:r>
            <a:r>
              <a:rPr lang="en-US" sz="2400" dirty="0" smtClean="0">
                <a:latin typeface="+mj-lt"/>
                <a:cs typeface="Comic Sans MS"/>
              </a:rPr>
              <a:t> S</a:t>
            </a:r>
            <a:endParaRPr lang="en-US" sz="2400" dirty="0">
              <a:latin typeface="+mj-lt"/>
              <a:cs typeface="Comic Sans MS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6660232" y="4365104"/>
            <a:ext cx="20194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376092"/>
                </a:solidFill>
                <a:latin typeface="Comic Sans MS"/>
                <a:cs typeface="Comic Sans MS"/>
              </a:rPr>
              <a:t>2</a:t>
            </a:r>
            <a:r>
              <a:rPr lang="en-US" sz="2400" baseline="30000" dirty="0" smtClean="0">
                <a:solidFill>
                  <a:srgbClr val="376092"/>
                </a:solidFill>
                <a:latin typeface="Comic Sans MS"/>
                <a:cs typeface="Comic Sans MS"/>
              </a:rPr>
              <a:t>-+</a:t>
            </a:r>
            <a:r>
              <a:rPr lang="en-US" sz="2400" dirty="0" smtClean="0">
                <a:latin typeface="Comic Sans MS"/>
                <a:cs typeface="Comic Sans MS"/>
              </a:rPr>
              <a:t>0</a:t>
            </a:r>
            <a:r>
              <a:rPr lang="en-US" sz="2400" baseline="30000" dirty="0" smtClean="0">
                <a:latin typeface="Comic Sans MS"/>
                <a:cs typeface="Comic Sans MS"/>
              </a:rPr>
              <a:t>+</a:t>
            </a:r>
            <a:r>
              <a:rPr lang="en-US" sz="2400" dirty="0" smtClean="0">
                <a:latin typeface="Comic Sans MS"/>
                <a:cs typeface="Comic Sans MS"/>
              </a:rPr>
              <a:t>[</a:t>
            </a:r>
            <a:r>
              <a:rPr lang="en-US" sz="2400" dirty="0" err="1" smtClean="0">
                <a:latin typeface="Symbol" charset="2"/>
                <a:cs typeface="Symbol" charset="2"/>
              </a:rPr>
              <a:t>pp</a:t>
            </a:r>
            <a:r>
              <a:rPr lang="en-US" sz="2400" dirty="0" smtClean="0">
                <a:latin typeface="Comic Sans MS"/>
                <a:cs typeface="Comic Sans MS"/>
              </a:rPr>
              <a:t>]</a:t>
            </a:r>
            <a:r>
              <a:rPr lang="en-US" sz="2400" baseline="-25000" dirty="0" smtClean="0">
                <a:latin typeface="+mj-lt"/>
                <a:cs typeface="Comic Sans MS"/>
              </a:rPr>
              <a:t>S</a:t>
            </a:r>
            <a:r>
              <a:rPr lang="en-US" sz="2400" dirty="0" smtClean="0">
                <a:latin typeface="Comic Sans MS"/>
                <a:cs typeface="Comic Sans MS"/>
              </a:rPr>
              <a:t> </a:t>
            </a:r>
            <a:r>
              <a:rPr lang="en-US" sz="2400" dirty="0">
                <a:latin typeface="Symbol" charset="2"/>
                <a:cs typeface="Symbol" charset="2"/>
              </a:rPr>
              <a:t>p</a:t>
            </a:r>
            <a:r>
              <a:rPr lang="en-US" sz="2400" dirty="0" smtClean="0">
                <a:latin typeface="+mj-lt"/>
                <a:cs typeface="Comic Sans MS"/>
              </a:rPr>
              <a:t> D</a:t>
            </a:r>
            <a:endParaRPr lang="en-US" sz="2400" dirty="0">
              <a:latin typeface="+mj-lt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22587429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4"/>
          <p:cNvPicPr>
            <a:picLocks noChangeAspect="1"/>
          </p:cNvPicPr>
          <p:nvPr/>
        </p:nvPicPr>
        <p:blipFill rotWithShape="1">
          <a:blip r:embed="rId2"/>
          <a:srcRect l="6944" t="10077" r="6983" b="11576"/>
          <a:stretch/>
        </p:blipFill>
        <p:spPr>
          <a:xfrm>
            <a:off x="611560" y="2060848"/>
            <a:ext cx="7870411" cy="4430471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1320340" y="2518663"/>
            <a:ext cx="14058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1</a:t>
            </a:r>
            <a:r>
              <a:rPr lang="en-US" sz="2400" baseline="30000" dirty="0" smtClean="0"/>
              <a:t>++</a:t>
            </a:r>
            <a:r>
              <a:rPr lang="en-US" sz="2400" dirty="0" smtClean="0"/>
              <a:t>0</a:t>
            </a:r>
            <a:r>
              <a:rPr lang="en-US" sz="2400" baseline="30000" dirty="0" smtClean="0"/>
              <a:t>+ </a:t>
            </a:r>
            <a:r>
              <a:rPr lang="en-US" sz="2400" dirty="0" err="1" smtClean="0">
                <a:latin typeface="Symbol" charset="2"/>
                <a:cs typeface="Symbol" charset="2"/>
              </a:rPr>
              <a:t>rp</a:t>
            </a:r>
            <a:r>
              <a:rPr lang="en-US" sz="2400" dirty="0" smtClean="0">
                <a:latin typeface="Symbol" charset="2"/>
                <a:cs typeface="Symbol" charset="2"/>
              </a:rPr>
              <a:t> </a:t>
            </a:r>
            <a:r>
              <a:rPr lang="en-US" sz="2400" dirty="0" smtClean="0">
                <a:latin typeface="+mj-lt"/>
                <a:cs typeface="Symbol" charset="2"/>
              </a:rPr>
              <a:t>S</a:t>
            </a:r>
            <a:endParaRPr lang="en-US" sz="2400" dirty="0"/>
          </a:p>
        </p:txBody>
      </p:sp>
      <p:sp>
        <p:nvSpPr>
          <p:cNvPr id="8" name="Textfeld 7"/>
          <p:cNvSpPr txBox="1"/>
          <p:nvPr/>
        </p:nvSpPr>
        <p:spPr>
          <a:xfrm>
            <a:off x="6207824" y="3478234"/>
            <a:ext cx="14650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2</a:t>
            </a:r>
            <a:r>
              <a:rPr lang="en-US" sz="2400" baseline="30000" dirty="0" smtClean="0"/>
              <a:t>-+</a:t>
            </a:r>
            <a:r>
              <a:rPr lang="en-US" sz="2400" dirty="0" smtClean="0"/>
              <a:t>0</a:t>
            </a:r>
            <a:r>
              <a:rPr lang="en-US" sz="2400" baseline="30000" dirty="0" smtClean="0"/>
              <a:t>+ </a:t>
            </a:r>
            <a:r>
              <a:rPr lang="en-US" sz="2400" dirty="0" smtClean="0">
                <a:latin typeface="+mj-lt"/>
                <a:cs typeface="Symbol" charset="2"/>
              </a:rPr>
              <a:t>f</a:t>
            </a:r>
            <a:r>
              <a:rPr lang="en-US" sz="2400" baseline="-25000" dirty="0" smtClean="0">
                <a:latin typeface="+mj-lt"/>
                <a:cs typeface="Symbol" charset="2"/>
              </a:rPr>
              <a:t>2</a:t>
            </a:r>
            <a:r>
              <a:rPr lang="en-US" sz="2400" dirty="0" smtClean="0">
                <a:latin typeface="+mj-lt"/>
                <a:cs typeface="Symbol" charset="2"/>
              </a:rPr>
              <a:t> </a:t>
            </a:r>
            <a:r>
              <a:rPr lang="en-US" sz="2400" dirty="0" smtClean="0">
                <a:latin typeface="Symbol" charset="2"/>
                <a:cs typeface="Symbol" charset="2"/>
              </a:rPr>
              <a:t>p </a:t>
            </a:r>
            <a:r>
              <a:rPr lang="en-US" sz="2400" dirty="0" smtClean="0">
                <a:latin typeface="+mj-lt"/>
                <a:cs typeface="Symbol" charset="2"/>
              </a:rPr>
              <a:t>S</a:t>
            </a:r>
            <a:endParaRPr lang="en-US" sz="2400" dirty="0"/>
          </a:p>
        </p:txBody>
      </p:sp>
      <p:sp>
        <p:nvSpPr>
          <p:cNvPr id="9" name="Textfeld 8"/>
          <p:cNvSpPr txBox="1"/>
          <p:nvPr/>
        </p:nvSpPr>
        <p:spPr>
          <a:xfrm>
            <a:off x="1267592" y="3493492"/>
            <a:ext cx="14585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4</a:t>
            </a:r>
            <a:r>
              <a:rPr lang="en-US" sz="2400" baseline="30000" dirty="0" smtClean="0"/>
              <a:t>++</a:t>
            </a:r>
            <a:r>
              <a:rPr lang="en-US" sz="2400" dirty="0"/>
              <a:t>1</a:t>
            </a:r>
            <a:r>
              <a:rPr lang="en-US" sz="2400" baseline="30000" dirty="0" smtClean="0"/>
              <a:t>+ </a:t>
            </a:r>
            <a:r>
              <a:rPr lang="en-US" sz="2400" dirty="0" err="1" smtClean="0">
                <a:latin typeface="Symbol" charset="2"/>
                <a:cs typeface="Symbol" charset="2"/>
              </a:rPr>
              <a:t>rp</a:t>
            </a:r>
            <a:r>
              <a:rPr lang="en-US" sz="2400" dirty="0" smtClean="0">
                <a:latin typeface="Symbol" charset="2"/>
                <a:cs typeface="Symbol" charset="2"/>
              </a:rPr>
              <a:t> </a:t>
            </a:r>
            <a:r>
              <a:rPr lang="en-US" sz="2400" dirty="0">
                <a:latin typeface="+mj-lt"/>
                <a:cs typeface="Symbol" charset="2"/>
              </a:rPr>
              <a:t>G</a:t>
            </a:r>
            <a:endParaRPr lang="en-US" sz="2400" dirty="0"/>
          </a:p>
        </p:txBody>
      </p:sp>
      <p:sp>
        <p:nvSpPr>
          <p:cNvPr id="10" name="Textfeld 9"/>
          <p:cNvSpPr txBox="1"/>
          <p:nvPr/>
        </p:nvSpPr>
        <p:spPr>
          <a:xfrm>
            <a:off x="6204796" y="4467173"/>
            <a:ext cx="15043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1</a:t>
            </a:r>
            <a:r>
              <a:rPr lang="en-US" sz="2400" baseline="30000" dirty="0" smtClean="0"/>
              <a:t>++</a:t>
            </a:r>
            <a:r>
              <a:rPr lang="en-US" sz="2400" dirty="0" smtClean="0"/>
              <a:t>0</a:t>
            </a:r>
            <a:r>
              <a:rPr lang="en-US" sz="2400" baseline="30000" dirty="0" smtClean="0"/>
              <a:t>+ </a:t>
            </a:r>
            <a:r>
              <a:rPr lang="en-US" sz="2400" dirty="0" smtClean="0">
                <a:cs typeface="Symbol" charset="2"/>
              </a:rPr>
              <a:t>f</a:t>
            </a:r>
            <a:r>
              <a:rPr lang="en-US" sz="2400" baseline="-25000" dirty="0" smtClean="0">
                <a:cs typeface="Symbol" charset="2"/>
              </a:rPr>
              <a:t>0</a:t>
            </a:r>
            <a:r>
              <a:rPr lang="en-US" sz="2400" dirty="0" smtClean="0">
                <a:cs typeface="Symbol" charset="2"/>
              </a:rPr>
              <a:t> </a:t>
            </a:r>
            <a:r>
              <a:rPr lang="en-US" sz="2400" dirty="0" smtClean="0">
                <a:latin typeface="Symbol" charset="2"/>
                <a:cs typeface="Symbol" charset="2"/>
              </a:rPr>
              <a:t>p </a:t>
            </a:r>
            <a:r>
              <a:rPr lang="en-US" sz="2400" dirty="0" smtClean="0">
                <a:latin typeface="+mj-lt"/>
                <a:cs typeface="Symbol" charset="2"/>
              </a:rPr>
              <a:t>S</a:t>
            </a:r>
            <a:endParaRPr lang="en-US" sz="2400" dirty="0"/>
          </a:p>
        </p:txBody>
      </p:sp>
      <p:sp>
        <p:nvSpPr>
          <p:cNvPr id="11" name="Textfeld 10"/>
          <p:cNvSpPr txBox="1"/>
          <p:nvPr/>
        </p:nvSpPr>
        <p:spPr>
          <a:xfrm>
            <a:off x="6168450" y="2518663"/>
            <a:ext cx="14537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2</a:t>
            </a:r>
            <a:r>
              <a:rPr lang="en-US" sz="2400" baseline="30000" dirty="0" smtClean="0"/>
              <a:t>++</a:t>
            </a:r>
            <a:r>
              <a:rPr lang="en-US" sz="2400" dirty="0"/>
              <a:t>1</a:t>
            </a:r>
            <a:r>
              <a:rPr lang="en-US" sz="2400" baseline="30000" dirty="0" smtClean="0"/>
              <a:t>+ </a:t>
            </a:r>
            <a:r>
              <a:rPr lang="en-US" sz="2400" dirty="0" err="1" smtClean="0">
                <a:latin typeface="Symbol" charset="2"/>
                <a:cs typeface="Symbol" charset="2"/>
              </a:rPr>
              <a:t>rp</a:t>
            </a:r>
            <a:r>
              <a:rPr lang="en-US" sz="2400" dirty="0" smtClean="0">
                <a:latin typeface="Symbol" charset="2"/>
                <a:cs typeface="Symbol" charset="2"/>
              </a:rPr>
              <a:t> </a:t>
            </a:r>
            <a:r>
              <a:rPr lang="en-US" sz="2400" dirty="0" smtClean="0">
                <a:latin typeface="+mj-lt"/>
                <a:cs typeface="Symbol" charset="2"/>
              </a:rPr>
              <a:t>D</a:t>
            </a:r>
            <a:endParaRPr lang="en-US" sz="2400" dirty="0"/>
          </a:p>
        </p:txBody>
      </p:sp>
      <p:sp>
        <p:nvSpPr>
          <p:cNvPr id="12" name="Textfeld 11"/>
          <p:cNvSpPr txBox="1"/>
          <p:nvPr/>
        </p:nvSpPr>
        <p:spPr>
          <a:xfrm>
            <a:off x="1236244" y="4467173"/>
            <a:ext cx="14418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0</a:t>
            </a:r>
            <a:r>
              <a:rPr lang="en-US" sz="2400" baseline="30000" dirty="0" smtClean="0"/>
              <a:t>-+ </a:t>
            </a:r>
            <a:r>
              <a:rPr lang="en-US" sz="2400" dirty="0" smtClean="0"/>
              <a:t>0</a:t>
            </a:r>
            <a:r>
              <a:rPr lang="en-US" sz="2400" baseline="30000" dirty="0" smtClean="0"/>
              <a:t>+ </a:t>
            </a:r>
            <a:r>
              <a:rPr lang="en-US" sz="2400" dirty="0">
                <a:cs typeface="Symbol" charset="2"/>
              </a:rPr>
              <a:t>f</a:t>
            </a:r>
            <a:r>
              <a:rPr lang="en-US" sz="2400" baseline="-25000" dirty="0">
                <a:cs typeface="Symbol" charset="2"/>
              </a:rPr>
              <a:t>0</a:t>
            </a:r>
            <a:r>
              <a:rPr lang="en-US" sz="2400" dirty="0" smtClean="0">
                <a:latin typeface="Symbol" charset="2"/>
                <a:cs typeface="Symbol" charset="2"/>
              </a:rPr>
              <a:t>p </a:t>
            </a:r>
            <a:r>
              <a:rPr lang="en-US" sz="2400" dirty="0" smtClean="0">
                <a:latin typeface="+mj-lt"/>
                <a:cs typeface="Symbol" charset="2"/>
              </a:rPr>
              <a:t>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4638944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2"/>
          <p:cNvSpPr txBox="1">
            <a:spLocks/>
          </p:cNvSpPr>
          <p:nvPr/>
        </p:nvSpPr>
        <p:spPr>
          <a:xfrm>
            <a:off x="467544" y="1196752"/>
            <a:ext cx="8229600" cy="6192688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2400" dirty="0" smtClean="0"/>
              <a:t>Use only lowest m = 0,1 waves (so far)</a:t>
            </a:r>
          </a:p>
          <a:p>
            <a:pPr marL="0" indent="0">
              <a:buNone/>
            </a:pPr>
            <a:r>
              <a:rPr lang="en-US" sz="2400" dirty="0"/>
              <a:t>This work: 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6 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waves </a:t>
            </a:r>
          </a:p>
          <a:p>
            <a:pPr marL="0" indent="0">
              <a:buNone/>
            </a:pPr>
            <a:r>
              <a:rPr lang="en-US" sz="2400" dirty="0" smtClean="0"/>
              <a:t>Model:</a:t>
            </a:r>
          </a:p>
          <a:p>
            <a:pPr marL="0" indent="0">
              <a:buNone/>
            </a:pPr>
            <a:r>
              <a:rPr lang="en-US" sz="2000" dirty="0" smtClean="0"/>
              <a:t>						2 resonances : a</a:t>
            </a:r>
            <a:r>
              <a:rPr lang="en-US" sz="2000" baseline="-25000" dirty="0" smtClean="0"/>
              <a:t>1</a:t>
            </a:r>
            <a:r>
              <a:rPr lang="en-US" sz="2000" dirty="0" smtClean="0"/>
              <a:t>(1260) and a</a:t>
            </a:r>
            <a:r>
              <a:rPr lang="en-US" sz="2000" baseline="-25000" dirty="0" smtClean="0"/>
              <a:t>1</a:t>
            </a:r>
            <a:r>
              <a:rPr lang="en-US" sz="2000" dirty="0" smtClean="0"/>
              <a:t>´ 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</a:rPr>
              <a:t>+ non resonant term</a:t>
            </a:r>
          </a:p>
          <a:p>
            <a:pPr marL="0" indent="0">
              <a:buFont typeface="Arial"/>
              <a:buNone/>
            </a:pPr>
            <a:endParaRPr lang="en-US" sz="2000" dirty="0" smtClean="0"/>
          </a:p>
          <a:p>
            <a:pPr marL="0" indent="0">
              <a:buNone/>
            </a:pPr>
            <a:r>
              <a:rPr lang="en-US" sz="2000" dirty="0" smtClean="0"/>
              <a:t>						2 resonances : a</a:t>
            </a:r>
            <a:r>
              <a:rPr lang="en-US" sz="2000" baseline="-25000" dirty="0" smtClean="0"/>
              <a:t>2</a:t>
            </a:r>
            <a:r>
              <a:rPr lang="en-US" sz="2000" dirty="0" smtClean="0"/>
              <a:t>(1320) and a</a:t>
            </a:r>
            <a:r>
              <a:rPr lang="en-US" sz="2000" baseline="-25000" dirty="0" smtClean="0"/>
              <a:t>2</a:t>
            </a:r>
            <a:r>
              <a:rPr lang="en-US" sz="2000" dirty="0" smtClean="0"/>
              <a:t>´ 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</a:rPr>
              <a:t>+ non resonant term</a:t>
            </a:r>
          </a:p>
          <a:p>
            <a:pPr marL="0" indent="0">
              <a:buFont typeface="Arial"/>
              <a:buNone/>
            </a:pPr>
            <a:endParaRPr lang="en-US" sz="2000" dirty="0" smtClean="0"/>
          </a:p>
          <a:p>
            <a:pPr marL="0" indent="0">
              <a:buNone/>
            </a:pPr>
            <a:r>
              <a:rPr lang="en-US" sz="2000" dirty="0" smtClean="0"/>
              <a:t>						1 resonance   : a</a:t>
            </a:r>
            <a:r>
              <a:rPr lang="en-US" sz="2000" baseline="-25000" dirty="0" smtClean="0"/>
              <a:t>4</a:t>
            </a:r>
            <a:r>
              <a:rPr lang="en-US" sz="2000" dirty="0" smtClean="0"/>
              <a:t>(2040) 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</a:rPr>
              <a:t>+ non resonant </a:t>
            </a:r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</a:rPr>
              <a:t>term</a:t>
            </a:r>
            <a:endParaRPr lang="en-US" sz="2000" dirty="0" smtClean="0"/>
          </a:p>
          <a:p>
            <a:pPr marL="0" indent="0">
              <a:buNone/>
            </a:pPr>
            <a:r>
              <a:rPr lang="en-US" sz="2000" dirty="0" smtClean="0"/>
              <a:t>						2 resonances : </a:t>
            </a:r>
            <a:r>
              <a:rPr lang="en-US" sz="2000" dirty="0" smtClean="0">
                <a:latin typeface="Symbol" charset="2"/>
                <a:cs typeface="Symbol" charset="2"/>
              </a:rPr>
              <a:t>p</a:t>
            </a:r>
            <a:r>
              <a:rPr lang="en-US" sz="2000" baseline="-25000" dirty="0" smtClean="0"/>
              <a:t>2</a:t>
            </a:r>
            <a:r>
              <a:rPr lang="en-US" sz="2000" dirty="0" smtClean="0"/>
              <a:t>(1670) and </a:t>
            </a:r>
            <a:r>
              <a:rPr lang="en-US" sz="2000" dirty="0" smtClean="0">
                <a:latin typeface="Symbol" charset="2"/>
                <a:cs typeface="Symbol" charset="2"/>
              </a:rPr>
              <a:t>p</a:t>
            </a:r>
            <a:r>
              <a:rPr lang="en-US" sz="2000" baseline="-25000" dirty="0" smtClean="0"/>
              <a:t>2</a:t>
            </a:r>
            <a:r>
              <a:rPr lang="en-US" sz="2000" dirty="0" smtClean="0"/>
              <a:t>´ 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</a:rPr>
              <a:t>+ non resonant term</a:t>
            </a:r>
          </a:p>
          <a:p>
            <a:pPr marL="0" indent="0">
              <a:buFont typeface="Arial"/>
              <a:buNone/>
            </a:pPr>
            <a:endParaRPr lang="en-US" sz="2000" dirty="0" smtClean="0"/>
          </a:p>
          <a:p>
            <a:pPr marL="0" indent="0">
              <a:buNone/>
            </a:pPr>
            <a:r>
              <a:rPr lang="en-US" sz="2000" dirty="0" smtClean="0"/>
              <a:t>						1 resonance   : a</a:t>
            </a:r>
            <a:r>
              <a:rPr lang="en-US" sz="2000" baseline="-25000" dirty="0" smtClean="0"/>
              <a:t>1</a:t>
            </a:r>
            <a:r>
              <a:rPr lang="en-US" sz="2000" dirty="0" smtClean="0"/>
              <a:t>(1420) 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</a:rPr>
              <a:t>+ non resonant </a:t>
            </a:r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</a:rPr>
              <a:t>term</a:t>
            </a:r>
            <a:endParaRPr lang="en-US" sz="2000" dirty="0" smtClean="0"/>
          </a:p>
          <a:p>
            <a:pPr marL="0" indent="0">
              <a:buNone/>
            </a:pPr>
            <a:r>
              <a:rPr lang="en-US" sz="2000" dirty="0" smtClean="0"/>
              <a:t>						1 resonance   : </a:t>
            </a:r>
            <a:r>
              <a:rPr lang="en-US" sz="2000" dirty="0" smtClean="0">
                <a:latin typeface="Symbol" charset="2"/>
                <a:cs typeface="Symbol" charset="2"/>
              </a:rPr>
              <a:t>p </a:t>
            </a:r>
            <a:r>
              <a:rPr lang="en-US" sz="2000" dirty="0" smtClean="0"/>
              <a:t>(1800)</a:t>
            </a:r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</a:rPr>
              <a:t>+ non resonant </a:t>
            </a:r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</a:rPr>
              <a:t>term</a:t>
            </a:r>
            <a:endParaRPr lang="en-US" sz="2000" dirty="0" smtClean="0"/>
          </a:p>
          <a:p>
            <a:pPr marL="0" indent="0">
              <a:buFont typeface="Arial"/>
              <a:buNone/>
            </a:pPr>
            <a:endParaRPr lang="en-US" sz="2000" dirty="0"/>
          </a:p>
          <a:p>
            <a:pPr lvl="1"/>
            <a:r>
              <a:rPr lang="en-US" sz="2000" dirty="0" smtClean="0">
                <a:solidFill>
                  <a:srgbClr val="000000"/>
                </a:solidFill>
              </a:rPr>
              <a:t>231 </a:t>
            </a:r>
            <a:r>
              <a:rPr lang="en-US" sz="2000" dirty="0">
                <a:solidFill>
                  <a:srgbClr val="000000"/>
                </a:solidFill>
              </a:rPr>
              <a:t>mass distributions with 23100 data points </a:t>
            </a:r>
          </a:p>
          <a:p>
            <a:pPr lvl="1"/>
            <a:r>
              <a:rPr lang="en-US" sz="2000" dirty="0">
                <a:solidFill>
                  <a:schemeClr val="accent6">
                    <a:lumMod val="75000"/>
                  </a:schemeClr>
                </a:solidFill>
              </a:rPr>
              <a:t>352 free </a:t>
            </a:r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</a:rPr>
              <a:t>parameters</a:t>
            </a:r>
          </a:p>
          <a:p>
            <a:pPr lvl="1"/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systematic studies </a:t>
            </a:r>
            <a:r>
              <a:rPr lang="en-US" sz="2000" dirty="0">
                <a:solidFill>
                  <a:srgbClr val="000000"/>
                </a:solidFill>
              </a:rPr>
              <a:t>with 5 and 7 waves </a:t>
            </a:r>
            <a:r>
              <a:rPr lang="en-US" sz="2000" dirty="0" smtClean="0">
                <a:solidFill>
                  <a:srgbClr val="000000"/>
                </a:solidFill>
              </a:rPr>
              <a:t>performed</a:t>
            </a:r>
            <a:endParaRPr lang="en-US" sz="2000" dirty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Font typeface="Arial"/>
              <a:buNone/>
            </a:pPr>
            <a:endParaRPr lang="en-US" sz="2000" dirty="0" smtClean="0"/>
          </a:p>
          <a:p>
            <a:pPr marL="0" indent="0">
              <a:buFont typeface="Arial"/>
              <a:buNone/>
            </a:pPr>
            <a:endParaRPr lang="en-US" sz="2400" dirty="0" smtClean="0"/>
          </a:p>
          <a:p>
            <a:pPr marL="0" indent="0">
              <a:buFont typeface="Arial"/>
              <a:buNone/>
            </a:pPr>
            <a:endParaRPr lang="en-US" sz="2400" dirty="0" smtClean="0"/>
          </a:p>
          <a:p>
            <a:pPr marL="0" indent="0">
              <a:buFont typeface="Arial"/>
              <a:buNone/>
            </a:pPr>
            <a:endParaRPr lang="en-US" sz="2400" dirty="0"/>
          </a:p>
        </p:txBody>
      </p:sp>
      <p:grpSp>
        <p:nvGrpSpPr>
          <p:cNvPr id="3" name="Gruppierung 2"/>
          <p:cNvGrpSpPr/>
          <p:nvPr/>
        </p:nvGrpSpPr>
        <p:grpSpPr>
          <a:xfrm>
            <a:off x="1043608" y="2470727"/>
            <a:ext cx="1590800" cy="2205182"/>
            <a:chOff x="899592" y="2204864"/>
            <a:chExt cx="1590800" cy="2190895"/>
          </a:xfrm>
        </p:grpSpPr>
        <p:sp>
          <p:nvSpPr>
            <p:cNvPr id="4" name="Textfeld 3"/>
            <p:cNvSpPr txBox="1"/>
            <p:nvPr/>
          </p:nvSpPr>
          <p:spPr>
            <a:xfrm>
              <a:off x="899592" y="2204864"/>
              <a:ext cx="1163624" cy="3975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1</a:t>
              </a:r>
              <a:r>
                <a:rPr lang="en-US" sz="2000" baseline="30000" dirty="0" smtClean="0"/>
                <a:t>++</a:t>
              </a:r>
              <a:r>
                <a:rPr lang="en-US" sz="2000" dirty="0"/>
                <a:t>0</a:t>
              </a:r>
              <a:r>
                <a:rPr lang="en-US" sz="2000" baseline="30000" dirty="0" smtClean="0"/>
                <a:t>+</a:t>
              </a:r>
              <a:r>
                <a:rPr lang="en-US" sz="2000" dirty="0" smtClean="0">
                  <a:latin typeface="Symbol" charset="2"/>
                  <a:cs typeface="Symbol" charset="2"/>
                </a:rPr>
                <a:t>rp </a:t>
              </a:r>
              <a:r>
                <a:rPr lang="en-US" sz="2000" dirty="0" smtClean="0">
                  <a:latin typeface="+mj-lt"/>
                  <a:cs typeface="Symbol" charset="2"/>
                </a:rPr>
                <a:t>S</a:t>
              </a:r>
              <a:endParaRPr lang="en-US" sz="2000" dirty="0"/>
            </a:p>
          </p:txBody>
        </p:sp>
        <p:sp>
          <p:nvSpPr>
            <p:cNvPr id="5" name="Textfeld 4"/>
            <p:cNvSpPr txBox="1"/>
            <p:nvPr/>
          </p:nvSpPr>
          <p:spPr>
            <a:xfrm>
              <a:off x="899592" y="3223917"/>
              <a:ext cx="125162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2</a:t>
              </a:r>
              <a:r>
                <a:rPr lang="en-US" sz="2000" baseline="30000" dirty="0" smtClean="0"/>
                <a:t>-+</a:t>
              </a:r>
              <a:r>
                <a:rPr lang="en-US" sz="2000" dirty="0" smtClean="0"/>
                <a:t>0</a:t>
              </a:r>
              <a:r>
                <a:rPr lang="en-US" sz="2000" baseline="30000" dirty="0" smtClean="0"/>
                <a:t>+ </a:t>
              </a:r>
              <a:r>
                <a:rPr lang="en-US" sz="2000" dirty="0" smtClean="0">
                  <a:latin typeface="+mj-lt"/>
                  <a:cs typeface="Symbol" charset="2"/>
                </a:rPr>
                <a:t>f</a:t>
              </a:r>
              <a:r>
                <a:rPr lang="en-US" sz="2000" baseline="-25000" dirty="0" smtClean="0">
                  <a:latin typeface="+mj-lt"/>
                  <a:cs typeface="Symbol" charset="2"/>
                </a:rPr>
                <a:t>2</a:t>
              </a:r>
              <a:r>
                <a:rPr lang="en-US" sz="2000" dirty="0" smtClean="0">
                  <a:latin typeface="+mj-lt"/>
                  <a:cs typeface="Symbol" charset="2"/>
                </a:rPr>
                <a:t> </a:t>
              </a:r>
              <a:r>
                <a:rPr lang="en-US" sz="2000" dirty="0" smtClean="0">
                  <a:latin typeface="Symbol" charset="2"/>
                  <a:cs typeface="Symbol" charset="2"/>
                </a:rPr>
                <a:t>p </a:t>
              </a:r>
              <a:r>
                <a:rPr lang="en-US" sz="2000" dirty="0" smtClean="0">
                  <a:latin typeface="+mj-lt"/>
                  <a:cs typeface="Symbol" charset="2"/>
                </a:rPr>
                <a:t>S</a:t>
              </a:r>
              <a:endParaRPr lang="en-US" sz="2000" dirty="0"/>
            </a:p>
          </p:txBody>
        </p:sp>
        <p:sp>
          <p:nvSpPr>
            <p:cNvPr id="6" name="Textfeld 5"/>
            <p:cNvSpPr txBox="1"/>
            <p:nvPr/>
          </p:nvSpPr>
          <p:spPr>
            <a:xfrm>
              <a:off x="899592" y="2849596"/>
              <a:ext cx="124623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4</a:t>
              </a:r>
              <a:r>
                <a:rPr lang="en-US" sz="2000" baseline="30000" dirty="0" smtClean="0"/>
                <a:t>+</a:t>
              </a:r>
              <a:r>
                <a:rPr lang="en-US" sz="2000" baseline="30000" dirty="0"/>
                <a:t>+</a:t>
              </a:r>
              <a:r>
                <a:rPr lang="en-US" sz="2000" dirty="0" smtClean="0"/>
                <a:t>1</a:t>
              </a:r>
              <a:r>
                <a:rPr lang="en-US" sz="2000" baseline="30000" dirty="0" smtClean="0"/>
                <a:t>+ </a:t>
              </a:r>
              <a:r>
                <a:rPr lang="en-US" sz="2000" dirty="0" err="1" smtClean="0">
                  <a:latin typeface="Symbol" charset="2"/>
                  <a:cs typeface="Symbol" charset="2"/>
                </a:rPr>
                <a:t>rp</a:t>
              </a:r>
              <a:r>
                <a:rPr lang="en-US" sz="2000" dirty="0" smtClean="0">
                  <a:latin typeface="Symbol" charset="2"/>
                  <a:cs typeface="Symbol" charset="2"/>
                </a:rPr>
                <a:t> </a:t>
              </a:r>
              <a:r>
                <a:rPr lang="en-US" sz="2000" dirty="0">
                  <a:latin typeface="+mj-lt"/>
                  <a:cs typeface="Symbol" charset="2"/>
                </a:rPr>
                <a:t>G</a:t>
              </a:r>
              <a:endParaRPr lang="en-US" sz="2000" dirty="0"/>
            </a:p>
          </p:txBody>
        </p:sp>
        <p:sp>
          <p:nvSpPr>
            <p:cNvPr id="7" name="Textfeld 6"/>
            <p:cNvSpPr txBox="1"/>
            <p:nvPr/>
          </p:nvSpPr>
          <p:spPr>
            <a:xfrm>
              <a:off x="899592" y="2521458"/>
              <a:ext cx="1242230" cy="3975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2</a:t>
              </a:r>
              <a:r>
                <a:rPr lang="en-US" sz="2000" baseline="30000" dirty="0" smtClean="0"/>
                <a:t>++</a:t>
              </a:r>
              <a:r>
                <a:rPr lang="en-US" sz="2000" dirty="0"/>
                <a:t>1</a:t>
              </a:r>
              <a:r>
                <a:rPr lang="en-US" sz="2000" baseline="30000" dirty="0" smtClean="0"/>
                <a:t>+ </a:t>
              </a:r>
              <a:r>
                <a:rPr lang="en-US" sz="2000" dirty="0" err="1" smtClean="0">
                  <a:latin typeface="Symbol" charset="2"/>
                  <a:cs typeface="Symbol" charset="2"/>
                </a:rPr>
                <a:t>rp</a:t>
              </a:r>
              <a:r>
                <a:rPr lang="en-US" sz="2000" dirty="0" smtClean="0">
                  <a:latin typeface="Symbol" charset="2"/>
                  <a:cs typeface="Symbol" charset="2"/>
                </a:rPr>
                <a:t> </a:t>
              </a:r>
              <a:r>
                <a:rPr lang="en-US" sz="2000" dirty="0">
                  <a:latin typeface="+mj-lt"/>
                  <a:cs typeface="Symbol" charset="2"/>
                </a:rPr>
                <a:t>D</a:t>
              </a:r>
              <a:endParaRPr lang="en-US" sz="2000" dirty="0"/>
            </a:p>
          </p:txBody>
        </p:sp>
        <p:sp>
          <p:nvSpPr>
            <p:cNvPr id="8" name="Textfeld 7"/>
            <p:cNvSpPr txBox="1"/>
            <p:nvPr/>
          </p:nvSpPr>
          <p:spPr>
            <a:xfrm>
              <a:off x="899592" y="3598237"/>
              <a:ext cx="159080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latin typeface="+mj-lt"/>
                  <a:cs typeface="Comic Sans MS"/>
                </a:rPr>
                <a:t>1</a:t>
              </a:r>
              <a:r>
                <a:rPr lang="en-US" sz="2000" baseline="30000" dirty="0" smtClean="0">
                  <a:latin typeface="+mj-lt"/>
                  <a:cs typeface="Comic Sans MS"/>
                </a:rPr>
                <a:t>++</a:t>
              </a:r>
              <a:r>
                <a:rPr lang="en-US" sz="2000" dirty="0" smtClean="0">
                  <a:latin typeface="+mj-lt"/>
                  <a:cs typeface="Comic Sans MS"/>
                </a:rPr>
                <a:t>f</a:t>
              </a:r>
              <a:r>
                <a:rPr lang="en-US" sz="2000" baseline="-25000" dirty="0" smtClean="0">
                  <a:latin typeface="+mj-lt"/>
                  <a:cs typeface="Comic Sans MS"/>
                </a:rPr>
                <a:t>0</a:t>
              </a:r>
              <a:r>
                <a:rPr lang="en-US" sz="2000" dirty="0" smtClean="0">
                  <a:latin typeface="+mj-lt"/>
                  <a:cs typeface="Comic Sans MS"/>
                </a:rPr>
                <a:t>(980)</a:t>
              </a:r>
              <a:r>
                <a:rPr lang="en-US" sz="2000" dirty="0" smtClean="0">
                  <a:latin typeface="+mj-lt"/>
                  <a:cs typeface="Symbol" charset="2"/>
                </a:rPr>
                <a:t> </a:t>
              </a:r>
              <a:r>
                <a:rPr lang="en-US" sz="2000" dirty="0" smtClean="0">
                  <a:latin typeface="Symbol" charset="2"/>
                  <a:cs typeface="Symbol" charset="2"/>
                </a:rPr>
                <a:t>p </a:t>
              </a:r>
              <a:r>
                <a:rPr lang="en-US" sz="2000" dirty="0">
                  <a:latin typeface="+mj-lt"/>
                  <a:cs typeface="Comic Sans MS"/>
                </a:rPr>
                <a:t>P</a:t>
              </a:r>
            </a:p>
          </p:txBody>
        </p:sp>
        <p:sp>
          <p:nvSpPr>
            <p:cNvPr id="9" name="Textfeld 8"/>
            <p:cNvSpPr txBox="1"/>
            <p:nvPr/>
          </p:nvSpPr>
          <p:spPr>
            <a:xfrm>
              <a:off x="911137" y="3995649"/>
              <a:ext cx="154401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+mj-lt"/>
                  <a:cs typeface="Comic Sans MS"/>
                </a:rPr>
                <a:t>0</a:t>
              </a:r>
              <a:r>
                <a:rPr lang="en-US" sz="2000" baseline="30000" dirty="0" smtClean="0">
                  <a:latin typeface="+mj-lt"/>
                  <a:cs typeface="Comic Sans MS"/>
                </a:rPr>
                <a:t>-+</a:t>
              </a:r>
              <a:r>
                <a:rPr lang="en-US" sz="2000" dirty="0" smtClean="0">
                  <a:latin typeface="+mj-lt"/>
                  <a:cs typeface="Comic Sans MS"/>
                </a:rPr>
                <a:t>f</a:t>
              </a:r>
              <a:r>
                <a:rPr lang="en-US" sz="2000" baseline="-25000" dirty="0" smtClean="0">
                  <a:latin typeface="+mj-lt"/>
                  <a:cs typeface="Comic Sans MS"/>
                </a:rPr>
                <a:t>0</a:t>
              </a:r>
              <a:r>
                <a:rPr lang="en-US" sz="2000" dirty="0" smtClean="0">
                  <a:latin typeface="+mj-lt"/>
                  <a:cs typeface="Comic Sans MS"/>
                </a:rPr>
                <a:t>(980)</a:t>
              </a:r>
              <a:r>
                <a:rPr lang="en-US" sz="2000" dirty="0" smtClean="0">
                  <a:cs typeface="Symbol" charset="2"/>
                </a:rPr>
                <a:t> </a:t>
              </a:r>
              <a:r>
                <a:rPr lang="en-US" sz="2000" dirty="0" smtClean="0">
                  <a:latin typeface="Symbol" charset="2"/>
                  <a:cs typeface="Symbol" charset="2"/>
                </a:rPr>
                <a:t>p </a:t>
              </a:r>
              <a:r>
                <a:rPr lang="en-US" sz="2000" dirty="0">
                  <a:cs typeface="Comic Sans MS"/>
                </a:rPr>
                <a:t>S</a:t>
              </a:r>
            </a:p>
          </p:txBody>
        </p:sp>
      </p:grpSp>
      <p:sp>
        <p:nvSpPr>
          <p:cNvPr id="10" name="Titel 1"/>
          <p:cNvSpPr txBox="1">
            <a:spLocks/>
          </p:cNvSpPr>
          <p:nvPr/>
        </p:nvSpPr>
        <p:spPr>
          <a:xfrm>
            <a:off x="611560" y="0"/>
            <a:ext cx="8229600" cy="836712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Mass-dependent fit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54449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9" name="Oval 3"/>
          <p:cNvSpPr>
            <a:spLocks noChangeArrowheads="1"/>
          </p:cNvSpPr>
          <p:nvPr/>
        </p:nvSpPr>
        <p:spPr bwMode="auto">
          <a:xfrm rot="15310423" flipV="1">
            <a:off x="22225" y="1819275"/>
            <a:ext cx="5195888" cy="3730626"/>
          </a:xfrm>
          <a:prstGeom prst="ellipse">
            <a:avLst/>
          </a:prstGeom>
          <a:solidFill>
            <a:srgbClr val="F8F8F8"/>
          </a:solidFill>
          <a:ln>
            <a:noFill/>
          </a:ln>
          <a:effectLst>
            <a:outerShdw blurRad="63500" dist="107763" dir="2700000" algn="ctr" rotWithShape="0">
              <a:srgbClr val="969696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1381" name="Line 5"/>
          <p:cNvSpPr>
            <a:spLocks noChangeShapeType="1"/>
          </p:cNvSpPr>
          <p:nvPr/>
        </p:nvSpPr>
        <p:spPr bwMode="auto">
          <a:xfrm rot="16200000" flipH="1">
            <a:off x="3165475" y="4791076"/>
            <a:ext cx="982663" cy="2000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/>
            <a:tailEnd type="none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1382" name="Line 6"/>
          <p:cNvSpPr>
            <a:spLocks noChangeShapeType="1"/>
          </p:cNvSpPr>
          <p:nvPr/>
        </p:nvSpPr>
        <p:spPr bwMode="auto">
          <a:xfrm rot="14209763" flipV="1">
            <a:off x="1281113" y="3379788"/>
            <a:ext cx="874713" cy="176213"/>
          </a:xfrm>
          <a:prstGeom prst="line">
            <a:avLst/>
          </a:prstGeom>
          <a:noFill/>
          <a:ln w="38100">
            <a:solidFill>
              <a:schemeClr val="accent6">
                <a:lumMod val="75000"/>
              </a:schemeClr>
            </a:solidFill>
            <a:round/>
            <a:headEnd type="none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E46C0A"/>
              </a:solidFill>
            </a:endParaRPr>
          </a:p>
        </p:txBody>
      </p:sp>
      <p:sp>
        <p:nvSpPr>
          <p:cNvPr id="101383" name="Line 7"/>
          <p:cNvSpPr>
            <a:spLocks noChangeShapeType="1"/>
          </p:cNvSpPr>
          <p:nvPr/>
        </p:nvSpPr>
        <p:spPr bwMode="auto">
          <a:xfrm rot="16200000" flipH="1" flipV="1">
            <a:off x="3155950" y="3743326"/>
            <a:ext cx="1033463" cy="22066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/>
            <a:tailEnd type="none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1384" name="Text Box 8"/>
          <p:cNvSpPr txBox="1">
            <a:spLocks noChangeArrowheads="1"/>
          </p:cNvSpPr>
          <p:nvPr/>
        </p:nvSpPr>
        <p:spPr bwMode="auto">
          <a:xfrm>
            <a:off x="3643313" y="5419726"/>
            <a:ext cx="336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GB" b="1"/>
              <a:t>p</a:t>
            </a:r>
          </a:p>
        </p:txBody>
      </p:sp>
      <p:sp>
        <p:nvSpPr>
          <p:cNvPr id="101385" name="Text Box 9"/>
          <p:cNvSpPr txBox="1">
            <a:spLocks noChangeArrowheads="1"/>
          </p:cNvSpPr>
          <p:nvPr/>
        </p:nvSpPr>
        <p:spPr bwMode="auto">
          <a:xfrm flipH="1">
            <a:off x="3649663" y="2922588"/>
            <a:ext cx="307975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b="1" dirty="0" smtClean="0"/>
              <a:t>p</a:t>
            </a:r>
            <a:endParaRPr lang="en-GB" b="1" dirty="0"/>
          </a:p>
        </p:txBody>
      </p:sp>
      <p:sp>
        <p:nvSpPr>
          <p:cNvPr id="101386" name="Line 10"/>
          <p:cNvSpPr>
            <a:spLocks noChangeShapeType="1"/>
          </p:cNvSpPr>
          <p:nvPr/>
        </p:nvSpPr>
        <p:spPr bwMode="auto">
          <a:xfrm rot="14917446">
            <a:off x="2136775" y="2509838"/>
            <a:ext cx="550863" cy="639763"/>
          </a:xfrm>
          <a:prstGeom prst="line">
            <a:avLst/>
          </a:prstGeom>
          <a:noFill/>
          <a:ln w="38100">
            <a:solidFill>
              <a:schemeClr val="accent6">
                <a:lumMod val="75000"/>
              </a:schemeClr>
            </a:solidFill>
            <a:round/>
            <a:headEnd type="none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E46C0A"/>
              </a:solidFill>
            </a:endParaRPr>
          </a:p>
        </p:txBody>
      </p:sp>
      <p:sp>
        <p:nvSpPr>
          <p:cNvPr id="101387" name="Line 11"/>
          <p:cNvSpPr>
            <a:spLocks noChangeShapeType="1"/>
          </p:cNvSpPr>
          <p:nvPr/>
        </p:nvSpPr>
        <p:spPr bwMode="auto">
          <a:xfrm rot="11184943">
            <a:off x="2017713" y="2432051"/>
            <a:ext cx="192088" cy="763588"/>
          </a:xfrm>
          <a:prstGeom prst="line">
            <a:avLst/>
          </a:prstGeom>
          <a:noFill/>
          <a:ln w="38100">
            <a:solidFill>
              <a:schemeClr val="accent6">
                <a:lumMod val="75000"/>
              </a:schemeClr>
            </a:solidFill>
            <a:round/>
            <a:headEnd type="none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E46C0A"/>
              </a:solidFill>
            </a:endParaRPr>
          </a:p>
        </p:txBody>
      </p:sp>
      <p:sp>
        <p:nvSpPr>
          <p:cNvPr id="101388" name="Text Box 12"/>
          <p:cNvSpPr txBox="1">
            <a:spLocks noChangeArrowheads="1"/>
          </p:cNvSpPr>
          <p:nvPr/>
        </p:nvSpPr>
        <p:spPr bwMode="auto">
          <a:xfrm>
            <a:off x="1857375" y="2036763"/>
            <a:ext cx="41549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2000" b="1">
                <a:solidFill>
                  <a:srgbClr val="E46C0A"/>
                </a:solidFill>
                <a:latin typeface="Symbol" charset="0"/>
              </a:rPr>
              <a:t>p</a:t>
            </a:r>
            <a:r>
              <a:rPr lang="en-GB" sz="2800" b="1" baseline="30000">
                <a:solidFill>
                  <a:srgbClr val="E46C0A"/>
                </a:solidFill>
              </a:rPr>
              <a:t>-</a:t>
            </a:r>
          </a:p>
        </p:txBody>
      </p:sp>
      <p:sp>
        <p:nvSpPr>
          <p:cNvPr id="101389" name="Text Box 13"/>
          <p:cNvSpPr txBox="1">
            <a:spLocks noChangeArrowheads="1"/>
          </p:cNvSpPr>
          <p:nvPr/>
        </p:nvSpPr>
        <p:spPr bwMode="auto">
          <a:xfrm>
            <a:off x="2476500" y="2024063"/>
            <a:ext cx="4206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2000" b="1">
                <a:solidFill>
                  <a:srgbClr val="E46C0A"/>
                </a:solidFill>
                <a:latin typeface="Symbol" charset="0"/>
              </a:rPr>
              <a:t>p</a:t>
            </a:r>
            <a:r>
              <a:rPr lang="en-GB" sz="2000" b="1" baseline="30000">
                <a:solidFill>
                  <a:srgbClr val="E46C0A"/>
                </a:solidFill>
              </a:rPr>
              <a:t>+</a:t>
            </a:r>
          </a:p>
        </p:txBody>
      </p:sp>
      <p:sp>
        <p:nvSpPr>
          <p:cNvPr id="101390" name="Oval 14"/>
          <p:cNvSpPr>
            <a:spLocks noChangeArrowheads="1"/>
          </p:cNvSpPr>
          <p:nvPr/>
        </p:nvSpPr>
        <p:spPr bwMode="auto">
          <a:xfrm rot="15296165" flipV="1">
            <a:off x="1797050" y="4011613"/>
            <a:ext cx="612775" cy="133350"/>
          </a:xfrm>
          <a:prstGeom prst="ellipse">
            <a:avLst/>
          </a:prstGeom>
          <a:solidFill>
            <a:srgbClr val="00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1391" name="Line 15"/>
          <p:cNvSpPr>
            <a:spLocks noChangeShapeType="1"/>
          </p:cNvSpPr>
          <p:nvPr/>
        </p:nvSpPr>
        <p:spPr bwMode="auto">
          <a:xfrm flipV="1">
            <a:off x="2879725" y="5075238"/>
            <a:ext cx="0" cy="722313"/>
          </a:xfrm>
          <a:prstGeom prst="line">
            <a:avLst/>
          </a:prstGeom>
          <a:noFill/>
          <a:ln w="57150">
            <a:solidFill>
              <a:schemeClr val="tx2">
                <a:lumMod val="60000"/>
                <a:lumOff val="40000"/>
              </a:schemeClr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1392" name="Text Box 16"/>
          <p:cNvSpPr txBox="1">
            <a:spLocks noChangeArrowheads="1"/>
          </p:cNvSpPr>
          <p:nvPr/>
        </p:nvSpPr>
        <p:spPr bwMode="auto">
          <a:xfrm>
            <a:off x="2544763" y="3978276"/>
            <a:ext cx="433031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schemeClr val="accent2"/>
                </a:solidFill>
                <a:sym typeface="Symbol" charset="0"/>
              </a:rPr>
              <a:t>   </a:t>
            </a:r>
            <a:r>
              <a:rPr lang="en-US" sz="1600" b="1" dirty="0" smtClean="0">
                <a:solidFill>
                  <a:schemeClr val="accent2"/>
                </a:solidFill>
                <a:sym typeface="Symbol" charset="0"/>
              </a:rPr>
              <a:t>P</a:t>
            </a:r>
            <a:endParaRPr lang="en-US" sz="1600" b="1" dirty="0">
              <a:solidFill>
                <a:schemeClr val="accent2"/>
              </a:solidFill>
              <a:sym typeface="Symbol" charset="0"/>
            </a:endParaRPr>
          </a:p>
        </p:txBody>
      </p:sp>
      <p:sp>
        <p:nvSpPr>
          <p:cNvPr id="101393" name="Text Box 17"/>
          <p:cNvSpPr txBox="1">
            <a:spLocks noChangeArrowheads="1"/>
          </p:cNvSpPr>
          <p:nvPr/>
        </p:nvSpPr>
        <p:spPr bwMode="auto">
          <a:xfrm>
            <a:off x="1111250" y="2768601"/>
            <a:ext cx="3905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2000" b="1" dirty="0" smtClean="0">
                <a:solidFill>
                  <a:srgbClr val="E46C0A"/>
                </a:solidFill>
                <a:latin typeface="Symbol" charset="0"/>
              </a:rPr>
              <a:t>p</a:t>
            </a:r>
            <a:r>
              <a:rPr lang="en-GB" sz="2400" b="1" baseline="30000" dirty="0" smtClean="0">
                <a:solidFill>
                  <a:srgbClr val="E46C0A"/>
                </a:solidFill>
              </a:rPr>
              <a:t>-</a:t>
            </a:r>
            <a:endParaRPr lang="en-GB" sz="2400" b="1" baseline="30000" dirty="0">
              <a:solidFill>
                <a:srgbClr val="E46C0A"/>
              </a:solidFill>
            </a:endParaRPr>
          </a:p>
        </p:txBody>
      </p:sp>
      <p:sp>
        <p:nvSpPr>
          <p:cNvPr id="101395" name="Oval 19" descr="Pink tissue paper"/>
          <p:cNvSpPr>
            <a:spLocks noChangeArrowheads="1"/>
          </p:cNvSpPr>
          <p:nvPr/>
        </p:nvSpPr>
        <p:spPr bwMode="auto">
          <a:xfrm rot="6303835" flipH="1" flipV="1">
            <a:off x="1809750" y="3402013"/>
            <a:ext cx="612775" cy="133350"/>
          </a:xfrm>
          <a:prstGeom prst="ellipse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1399" name="Oval 23" descr="Canvas"/>
          <p:cNvSpPr>
            <a:spLocks noChangeArrowheads="1"/>
          </p:cNvSpPr>
          <p:nvPr/>
        </p:nvSpPr>
        <p:spPr bwMode="auto">
          <a:xfrm flipV="1">
            <a:off x="2184400" y="4297363"/>
            <a:ext cx="1363663" cy="187325"/>
          </a:xfrm>
          <a:prstGeom prst="ellipse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1407" name="Oval 31"/>
          <p:cNvSpPr>
            <a:spLocks noChangeArrowheads="1"/>
          </p:cNvSpPr>
          <p:nvPr/>
        </p:nvSpPr>
        <p:spPr bwMode="auto">
          <a:xfrm rot="15310423" flipV="1">
            <a:off x="4213225" y="1819275"/>
            <a:ext cx="5195888" cy="3730625"/>
          </a:xfrm>
          <a:prstGeom prst="ellipse">
            <a:avLst/>
          </a:prstGeom>
          <a:solidFill>
            <a:srgbClr val="F8F8F8"/>
          </a:solidFill>
          <a:ln>
            <a:noFill/>
          </a:ln>
          <a:effectLst>
            <a:outerShdw blurRad="63500" dist="107763" dir="2700000" algn="ctr" rotWithShape="0">
              <a:srgbClr val="969696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1409" name="Line 33"/>
          <p:cNvSpPr>
            <a:spLocks noChangeShapeType="1"/>
          </p:cNvSpPr>
          <p:nvPr/>
        </p:nvSpPr>
        <p:spPr bwMode="auto">
          <a:xfrm rot="16200000" flipH="1">
            <a:off x="7318375" y="4803776"/>
            <a:ext cx="982663" cy="2000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1410" name="Line 34"/>
          <p:cNvSpPr>
            <a:spLocks noChangeShapeType="1"/>
          </p:cNvSpPr>
          <p:nvPr/>
        </p:nvSpPr>
        <p:spPr bwMode="auto">
          <a:xfrm rot="15535863" flipV="1">
            <a:off x="5573713" y="3036888"/>
            <a:ext cx="874713" cy="176213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1411" name="Line 35"/>
          <p:cNvSpPr>
            <a:spLocks noChangeShapeType="1"/>
          </p:cNvSpPr>
          <p:nvPr/>
        </p:nvSpPr>
        <p:spPr bwMode="auto">
          <a:xfrm rot="16200000" flipH="1" flipV="1">
            <a:off x="7308850" y="3756026"/>
            <a:ext cx="1033463" cy="22066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1412" name="Text Box 36"/>
          <p:cNvSpPr txBox="1">
            <a:spLocks noChangeArrowheads="1"/>
          </p:cNvSpPr>
          <p:nvPr/>
        </p:nvSpPr>
        <p:spPr bwMode="auto">
          <a:xfrm>
            <a:off x="7796213" y="5432426"/>
            <a:ext cx="336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GB" b="1"/>
              <a:t>p</a:t>
            </a:r>
          </a:p>
        </p:txBody>
      </p:sp>
      <p:sp>
        <p:nvSpPr>
          <p:cNvPr id="101413" name="Text Box 37"/>
          <p:cNvSpPr txBox="1">
            <a:spLocks noChangeArrowheads="1"/>
          </p:cNvSpPr>
          <p:nvPr/>
        </p:nvSpPr>
        <p:spPr bwMode="auto">
          <a:xfrm flipH="1">
            <a:off x="7802563" y="2935288"/>
            <a:ext cx="3238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b="1"/>
              <a:t>n</a:t>
            </a:r>
          </a:p>
        </p:txBody>
      </p:sp>
      <p:sp>
        <p:nvSpPr>
          <p:cNvPr id="101414" name="Line 38"/>
          <p:cNvSpPr>
            <a:spLocks noChangeShapeType="1"/>
          </p:cNvSpPr>
          <p:nvPr/>
        </p:nvSpPr>
        <p:spPr bwMode="auto">
          <a:xfrm rot="14917446">
            <a:off x="6099175" y="2801938"/>
            <a:ext cx="550863" cy="639763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1415" name="Line 39"/>
          <p:cNvSpPr>
            <a:spLocks noChangeShapeType="1"/>
          </p:cNvSpPr>
          <p:nvPr/>
        </p:nvSpPr>
        <p:spPr bwMode="auto">
          <a:xfrm rot="12493769">
            <a:off x="6718300" y="3598863"/>
            <a:ext cx="192088" cy="763588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1416" name="Text Box 40"/>
          <p:cNvSpPr txBox="1">
            <a:spLocks noChangeArrowheads="1"/>
          </p:cNvSpPr>
          <p:nvPr/>
        </p:nvSpPr>
        <p:spPr bwMode="auto">
          <a:xfrm>
            <a:off x="6416675" y="2327276"/>
            <a:ext cx="41549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2000" b="1">
                <a:solidFill>
                  <a:srgbClr val="E46C0A"/>
                </a:solidFill>
                <a:latin typeface="Symbol" charset="0"/>
              </a:rPr>
              <a:t>p</a:t>
            </a:r>
            <a:r>
              <a:rPr lang="en-GB" sz="2800" b="1" baseline="30000">
                <a:solidFill>
                  <a:srgbClr val="E46C0A"/>
                </a:solidFill>
              </a:rPr>
              <a:t>-</a:t>
            </a:r>
          </a:p>
        </p:txBody>
      </p:sp>
      <p:sp>
        <p:nvSpPr>
          <p:cNvPr id="101418" name="Line 42"/>
          <p:cNvSpPr>
            <a:spLocks noChangeShapeType="1"/>
          </p:cNvSpPr>
          <p:nvPr/>
        </p:nvSpPr>
        <p:spPr bwMode="auto">
          <a:xfrm flipV="1">
            <a:off x="6842125" y="5087938"/>
            <a:ext cx="0" cy="722313"/>
          </a:xfrm>
          <a:prstGeom prst="line">
            <a:avLst/>
          </a:prstGeom>
          <a:noFill/>
          <a:ln w="57150">
            <a:solidFill>
              <a:schemeClr val="tx2">
                <a:lumMod val="60000"/>
                <a:lumOff val="40000"/>
              </a:schemeClr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1419" name="Text Box 43"/>
          <p:cNvSpPr txBox="1">
            <a:spLocks noChangeArrowheads="1"/>
          </p:cNvSpPr>
          <p:nvPr/>
        </p:nvSpPr>
        <p:spPr bwMode="auto">
          <a:xfrm>
            <a:off x="6926263" y="3990976"/>
            <a:ext cx="5016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 b="1">
                <a:solidFill>
                  <a:schemeClr val="accent2"/>
                </a:solidFill>
                <a:sym typeface="Symbol" charset="0"/>
              </a:rPr>
              <a:t>   R</a:t>
            </a:r>
          </a:p>
        </p:txBody>
      </p:sp>
      <p:sp>
        <p:nvSpPr>
          <p:cNvPr id="101420" name="Text Box 44"/>
          <p:cNvSpPr txBox="1">
            <a:spLocks noChangeArrowheads="1"/>
          </p:cNvSpPr>
          <p:nvPr/>
        </p:nvSpPr>
        <p:spPr bwMode="auto">
          <a:xfrm>
            <a:off x="5632450" y="2325688"/>
            <a:ext cx="442913" cy="396875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2000" b="1">
                <a:solidFill>
                  <a:srgbClr val="E46C0A"/>
                </a:solidFill>
                <a:latin typeface="Symbol" charset="0"/>
              </a:rPr>
              <a:t>p</a:t>
            </a:r>
            <a:r>
              <a:rPr lang="en-GB" sz="2400" b="1" baseline="30000">
                <a:solidFill>
                  <a:srgbClr val="E46C0A"/>
                </a:solidFill>
              </a:rPr>
              <a:t>+</a:t>
            </a:r>
          </a:p>
        </p:txBody>
      </p:sp>
      <p:sp>
        <p:nvSpPr>
          <p:cNvPr id="101425" name="Oval 49" descr="Canvas"/>
          <p:cNvSpPr>
            <a:spLocks noChangeArrowheads="1"/>
          </p:cNvSpPr>
          <p:nvPr/>
        </p:nvSpPr>
        <p:spPr bwMode="auto">
          <a:xfrm flipV="1">
            <a:off x="6686550" y="4310063"/>
            <a:ext cx="1014413" cy="150813"/>
          </a:xfrm>
          <a:prstGeom prst="ellipse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1426" name="Oval 50"/>
          <p:cNvSpPr>
            <a:spLocks noChangeArrowheads="1"/>
          </p:cNvSpPr>
          <p:nvPr/>
        </p:nvSpPr>
        <p:spPr bwMode="auto">
          <a:xfrm rot="12640641" flipV="1">
            <a:off x="6116638" y="4173538"/>
            <a:ext cx="612775" cy="133350"/>
          </a:xfrm>
          <a:prstGeom prst="ellipse">
            <a:avLst/>
          </a:prstGeom>
          <a:solidFill>
            <a:srgbClr val="00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1427" name="Oval 51" descr="Pink tissue paper"/>
          <p:cNvSpPr>
            <a:spLocks noChangeArrowheads="1"/>
          </p:cNvSpPr>
          <p:nvPr/>
        </p:nvSpPr>
        <p:spPr bwMode="auto">
          <a:xfrm rot="5251573" flipH="1" flipV="1">
            <a:off x="5876925" y="3740151"/>
            <a:ext cx="612775" cy="133350"/>
          </a:xfrm>
          <a:prstGeom prst="ellipse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1428" name="Line 52"/>
          <p:cNvSpPr>
            <a:spLocks noChangeShapeType="1"/>
          </p:cNvSpPr>
          <p:nvPr/>
        </p:nvSpPr>
        <p:spPr bwMode="auto">
          <a:xfrm rot="16200000" flipH="1">
            <a:off x="7318375" y="4803776"/>
            <a:ext cx="982663" cy="2000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/>
            <a:tailEnd type="none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1429" name="Line 53"/>
          <p:cNvSpPr>
            <a:spLocks noChangeShapeType="1"/>
          </p:cNvSpPr>
          <p:nvPr/>
        </p:nvSpPr>
        <p:spPr bwMode="auto">
          <a:xfrm rot="15535863" flipV="1">
            <a:off x="5573713" y="3036888"/>
            <a:ext cx="874713" cy="176213"/>
          </a:xfrm>
          <a:prstGeom prst="line">
            <a:avLst/>
          </a:prstGeom>
          <a:noFill/>
          <a:ln w="38100">
            <a:solidFill>
              <a:schemeClr val="accent6">
                <a:lumMod val="75000"/>
              </a:schemeClr>
            </a:solidFill>
            <a:round/>
            <a:headEnd type="none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E46C0A"/>
              </a:solidFill>
            </a:endParaRPr>
          </a:p>
        </p:txBody>
      </p:sp>
      <p:sp>
        <p:nvSpPr>
          <p:cNvPr id="101430" name="Line 54"/>
          <p:cNvSpPr>
            <a:spLocks noChangeShapeType="1"/>
          </p:cNvSpPr>
          <p:nvPr/>
        </p:nvSpPr>
        <p:spPr bwMode="auto">
          <a:xfrm rot="16200000" flipH="1" flipV="1">
            <a:off x="7308850" y="3756026"/>
            <a:ext cx="1033463" cy="22066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/>
            <a:tailEnd type="none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1431" name="Text Box 55"/>
          <p:cNvSpPr txBox="1">
            <a:spLocks noChangeArrowheads="1"/>
          </p:cNvSpPr>
          <p:nvPr/>
        </p:nvSpPr>
        <p:spPr bwMode="auto">
          <a:xfrm>
            <a:off x="7796213" y="5432426"/>
            <a:ext cx="336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GB" b="1"/>
              <a:t>p</a:t>
            </a:r>
          </a:p>
        </p:txBody>
      </p:sp>
      <p:sp>
        <p:nvSpPr>
          <p:cNvPr id="101432" name="Text Box 56"/>
          <p:cNvSpPr txBox="1">
            <a:spLocks noChangeArrowheads="1"/>
          </p:cNvSpPr>
          <p:nvPr/>
        </p:nvSpPr>
        <p:spPr bwMode="auto">
          <a:xfrm flipH="1">
            <a:off x="7802563" y="2935288"/>
            <a:ext cx="307975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b="1" dirty="0" smtClean="0"/>
              <a:t>p</a:t>
            </a:r>
            <a:endParaRPr lang="en-GB" b="1" dirty="0"/>
          </a:p>
        </p:txBody>
      </p:sp>
      <p:sp>
        <p:nvSpPr>
          <p:cNvPr id="101433" name="Line 57"/>
          <p:cNvSpPr>
            <a:spLocks noChangeShapeType="1"/>
          </p:cNvSpPr>
          <p:nvPr/>
        </p:nvSpPr>
        <p:spPr bwMode="auto">
          <a:xfrm rot="14917446">
            <a:off x="6099175" y="2801938"/>
            <a:ext cx="550863" cy="639763"/>
          </a:xfrm>
          <a:prstGeom prst="line">
            <a:avLst/>
          </a:prstGeom>
          <a:noFill/>
          <a:ln w="38100">
            <a:solidFill>
              <a:schemeClr val="accent6">
                <a:lumMod val="75000"/>
              </a:schemeClr>
            </a:solidFill>
            <a:round/>
            <a:headEnd type="none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E46C0A"/>
              </a:solidFill>
            </a:endParaRPr>
          </a:p>
        </p:txBody>
      </p:sp>
      <p:sp>
        <p:nvSpPr>
          <p:cNvPr id="101434" name="Line 58"/>
          <p:cNvSpPr>
            <a:spLocks noChangeShapeType="1"/>
          </p:cNvSpPr>
          <p:nvPr/>
        </p:nvSpPr>
        <p:spPr bwMode="auto">
          <a:xfrm rot="12493769">
            <a:off x="6718300" y="3598863"/>
            <a:ext cx="192088" cy="763588"/>
          </a:xfrm>
          <a:prstGeom prst="line">
            <a:avLst/>
          </a:prstGeom>
          <a:noFill/>
          <a:ln w="38100">
            <a:solidFill>
              <a:schemeClr val="accent6">
                <a:lumMod val="75000"/>
              </a:schemeClr>
            </a:solidFill>
            <a:round/>
            <a:headEnd type="none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E46C0A"/>
              </a:solidFill>
            </a:endParaRPr>
          </a:p>
        </p:txBody>
      </p:sp>
      <p:sp>
        <p:nvSpPr>
          <p:cNvPr id="101435" name="Text Box 59"/>
          <p:cNvSpPr txBox="1">
            <a:spLocks noChangeArrowheads="1"/>
          </p:cNvSpPr>
          <p:nvPr/>
        </p:nvSpPr>
        <p:spPr bwMode="auto">
          <a:xfrm>
            <a:off x="6416675" y="2327276"/>
            <a:ext cx="41549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2000" b="1">
                <a:solidFill>
                  <a:srgbClr val="E46C0A"/>
                </a:solidFill>
                <a:latin typeface="Symbol" charset="0"/>
              </a:rPr>
              <a:t>p</a:t>
            </a:r>
            <a:r>
              <a:rPr lang="en-GB" sz="2800" b="1" baseline="30000">
                <a:solidFill>
                  <a:srgbClr val="E46C0A"/>
                </a:solidFill>
              </a:rPr>
              <a:t>-</a:t>
            </a:r>
          </a:p>
        </p:txBody>
      </p:sp>
      <p:sp>
        <p:nvSpPr>
          <p:cNvPr id="101438" name="Text Box 62"/>
          <p:cNvSpPr txBox="1">
            <a:spLocks noChangeArrowheads="1"/>
          </p:cNvSpPr>
          <p:nvPr/>
        </p:nvSpPr>
        <p:spPr bwMode="auto">
          <a:xfrm>
            <a:off x="6926263" y="3990976"/>
            <a:ext cx="44114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 b="1">
                <a:solidFill>
                  <a:srgbClr val="E46C0A"/>
                </a:solidFill>
                <a:sym typeface="Symbol" charset="0"/>
              </a:rPr>
              <a:t>   R</a:t>
            </a:r>
          </a:p>
        </p:txBody>
      </p:sp>
      <p:sp>
        <p:nvSpPr>
          <p:cNvPr id="101439" name="Text Box 63"/>
          <p:cNvSpPr txBox="1">
            <a:spLocks noChangeArrowheads="1"/>
          </p:cNvSpPr>
          <p:nvPr/>
        </p:nvSpPr>
        <p:spPr bwMode="auto">
          <a:xfrm>
            <a:off x="5632450" y="2325688"/>
            <a:ext cx="4429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2000" b="1" dirty="0">
                <a:solidFill>
                  <a:srgbClr val="E46C0A"/>
                </a:solidFill>
                <a:latin typeface="Symbol" charset="0"/>
              </a:rPr>
              <a:t>p</a:t>
            </a:r>
            <a:r>
              <a:rPr lang="en-GB" sz="2400" b="1" baseline="30000" dirty="0">
                <a:solidFill>
                  <a:srgbClr val="E46C0A"/>
                </a:solidFill>
              </a:rPr>
              <a:t>+</a:t>
            </a:r>
          </a:p>
        </p:txBody>
      </p:sp>
      <p:sp>
        <p:nvSpPr>
          <p:cNvPr id="101444" name="Oval 68" descr="Canvas"/>
          <p:cNvSpPr>
            <a:spLocks noChangeArrowheads="1"/>
          </p:cNvSpPr>
          <p:nvPr/>
        </p:nvSpPr>
        <p:spPr bwMode="auto">
          <a:xfrm flipV="1">
            <a:off x="6686550" y="4310063"/>
            <a:ext cx="1014413" cy="150813"/>
          </a:xfrm>
          <a:prstGeom prst="ellipse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1445" name="Oval 69"/>
          <p:cNvSpPr>
            <a:spLocks noChangeArrowheads="1"/>
          </p:cNvSpPr>
          <p:nvPr/>
        </p:nvSpPr>
        <p:spPr bwMode="auto">
          <a:xfrm rot="12640641" flipV="1">
            <a:off x="6116638" y="4173538"/>
            <a:ext cx="612775" cy="133350"/>
          </a:xfrm>
          <a:prstGeom prst="ellipse">
            <a:avLst/>
          </a:prstGeom>
          <a:solidFill>
            <a:srgbClr val="00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1446" name="Oval 70" descr="Pink tissue paper"/>
          <p:cNvSpPr>
            <a:spLocks noChangeArrowheads="1"/>
          </p:cNvSpPr>
          <p:nvPr/>
        </p:nvSpPr>
        <p:spPr bwMode="auto">
          <a:xfrm rot="5251573" flipH="1" flipV="1">
            <a:off x="5876925" y="3740151"/>
            <a:ext cx="612775" cy="133350"/>
          </a:xfrm>
          <a:prstGeom prst="ellipse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1447" name="Text Box 71"/>
          <p:cNvSpPr txBox="1">
            <a:spLocks noChangeArrowheads="1"/>
          </p:cNvSpPr>
          <p:nvPr/>
        </p:nvSpPr>
        <p:spPr bwMode="auto">
          <a:xfrm>
            <a:off x="6427788" y="1458913"/>
            <a:ext cx="809625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24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Deck</a:t>
            </a:r>
          </a:p>
        </p:txBody>
      </p:sp>
      <p:sp>
        <p:nvSpPr>
          <p:cNvPr id="101448" name="Text Box 72"/>
          <p:cNvSpPr txBox="1">
            <a:spLocks noChangeArrowheads="1"/>
          </p:cNvSpPr>
          <p:nvPr/>
        </p:nvSpPr>
        <p:spPr bwMode="auto">
          <a:xfrm>
            <a:off x="5510213" y="3592513"/>
            <a:ext cx="62068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2000" b="1" dirty="0">
                <a:solidFill>
                  <a:srgbClr val="E46C0A"/>
                </a:solidFill>
                <a:latin typeface="Symbol" charset="0"/>
              </a:rPr>
              <a:t>r, s</a:t>
            </a:r>
          </a:p>
        </p:txBody>
      </p:sp>
      <p:sp>
        <p:nvSpPr>
          <p:cNvPr id="101449" name="Text Box 73"/>
          <p:cNvSpPr txBox="1">
            <a:spLocks noChangeArrowheads="1"/>
          </p:cNvSpPr>
          <p:nvPr/>
        </p:nvSpPr>
        <p:spPr bwMode="auto">
          <a:xfrm>
            <a:off x="2144713" y="3275013"/>
            <a:ext cx="62068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2000" b="1" dirty="0">
                <a:solidFill>
                  <a:srgbClr val="E46C0A"/>
                </a:solidFill>
                <a:latin typeface="Symbol" charset="0"/>
              </a:rPr>
              <a:t>r, s</a:t>
            </a:r>
          </a:p>
        </p:txBody>
      </p:sp>
      <p:sp>
        <p:nvSpPr>
          <p:cNvPr id="74" name="Line 6"/>
          <p:cNvSpPr>
            <a:spLocks noChangeShapeType="1"/>
          </p:cNvSpPr>
          <p:nvPr/>
        </p:nvSpPr>
        <p:spPr bwMode="auto">
          <a:xfrm rot="14209763">
            <a:off x="1703652" y="4319667"/>
            <a:ext cx="408102" cy="954968"/>
          </a:xfrm>
          <a:prstGeom prst="line">
            <a:avLst/>
          </a:prstGeom>
          <a:noFill/>
          <a:ln w="38100">
            <a:solidFill>
              <a:srgbClr val="E46C0A"/>
            </a:solidFill>
            <a:round/>
            <a:headEnd type="none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" name="Text Box 17"/>
          <p:cNvSpPr txBox="1">
            <a:spLocks noChangeArrowheads="1"/>
          </p:cNvSpPr>
          <p:nvPr/>
        </p:nvSpPr>
        <p:spPr bwMode="auto">
          <a:xfrm>
            <a:off x="1907704" y="4869160"/>
            <a:ext cx="3905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2000" b="1" dirty="0" smtClean="0">
                <a:solidFill>
                  <a:srgbClr val="E46C0A"/>
                </a:solidFill>
                <a:latin typeface="Symbol" charset="0"/>
              </a:rPr>
              <a:t>p</a:t>
            </a:r>
            <a:r>
              <a:rPr lang="en-GB" sz="2400" b="1" baseline="30000" dirty="0" smtClean="0">
                <a:solidFill>
                  <a:srgbClr val="E46C0A"/>
                </a:solidFill>
              </a:rPr>
              <a:t>-</a:t>
            </a:r>
            <a:endParaRPr lang="en-GB" sz="2400" b="1" baseline="30000" dirty="0">
              <a:solidFill>
                <a:srgbClr val="E46C0A"/>
              </a:solidFill>
            </a:endParaRPr>
          </a:p>
        </p:txBody>
      </p:sp>
      <p:sp>
        <p:nvSpPr>
          <p:cNvPr id="76" name="Line 6"/>
          <p:cNvSpPr>
            <a:spLocks noChangeShapeType="1"/>
          </p:cNvSpPr>
          <p:nvPr/>
        </p:nvSpPr>
        <p:spPr bwMode="auto">
          <a:xfrm rot="14209763">
            <a:off x="5666052" y="4052967"/>
            <a:ext cx="408102" cy="954968"/>
          </a:xfrm>
          <a:prstGeom prst="line">
            <a:avLst/>
          </a:prstGeom>
          <a:noFill/>
          <a:ln w="38100">
            <a:solidFill>
              <a:schemeClr val="accent6">
                <a:lumMod val="75000"/>
              </a:schemeClr>
            </a:solidFill>
            <a:round/>
            <a:headEnd type="none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E46C0A"/>
              </a:solidFill>
            </a:endParaRPr>
          </a:p>
        </p:txBody>
      </p:sp>
      <p:sp>
        <p:nvSpPr>
          <p:cNvPr id="77" name="Text Box 17"/>
          <p:cNvSpPr txBox="1">
            <a:spLocks noChangeArrowheads="1"/>
          </p:cNvSpPr>
          <p:nvPr/>
        </p:nvSpPr>
        <p:spPr bwMode="auto">
          <a:xfrm>
            <a:off x="5870104" y="4602460"/>
            <a:ext cx="3905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2000" b="1" dirty="0" smtClean="0">
                <a:solidFill>
                  <a:srgbClr val="E46C0A"/>
                </a:solidFill>
                <a:latin typeface="Symbol" charset="0"/>
              </a:rPr>
              <a:t>p</a:t>
            </a:r>
            <a:r>
              <a:rPr lang="en-GB" sz="2400" b="1" baseline="30000" dirty="0" smtClean="0">
                <a:solidFill>
                  <a:srgbClr val="E46C0A"/>
                </a:solidFill>
              </a:rPr>
              <a:t>-</a:t>
            </a:r>
            <a:endParaRPr lang="en-GB" sz="2400" b="1" baseline="30000" dirty="0">
              <a:solidFill>
                <a:srgbClr val="E46C0A"/>
              </a:solidFill>
            </a:endParaRPr>
          </a:p>
        </p:txBody>
      </p:sp>
      <p:sp>
        <p:nvSpPr>
          <p:cNvPr id="78" name="Text Box 17"/>
          <p:cNvSpPr txBox="1">
            <a:spLocks noChangeArrowheads="1"/>
          </p:cNvSpPr>
          <p:nvPr/>
        </p:nvSpPr>
        <p:spPr bwMode="auto">
          <a:xfrm>
            <a:off x="6804248" y="3212976"/>
            <a:ext cx="3905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2000" b="1" dirty="0" smtClean="0">
                <a:solidFill>
                  <a:srgbClr val="E46C0A"/>
                </a:solidFill>
                <a:latin typeface="Symbol" charset="0"/>
              </a:rPr>
              <a:t>p</a:t>
            </a:r>
            <a:r>
              <a:rPr lang="en-GB" sz="2400" b="1" baseline="30000" dirty="0" smtClean="0">
                <a:solidFill>
                  <a:srgbClr val="E46C0A"/>
                </a:solidFill>
              </a:rPr>
              <a:t>-</a:t>
            </a:r>
            <a:endParaRPr lang="en-GB" sz="2400" b="1" baseline="30000" dirty="0">
              <a:solidFill>
                <a:srgbClr val="E46C0A"/>
              </a:solidFill>
            </a:endParaRPr>
          </a:p>
        </p:txBody>
      </p:sp>
      <p:sp>
        <p:nvSpPr>
          <p:cNvPr id="79" name="Text Box 71"/>
          <p:cNvSpPr txBox="1">
            <a:spLocks noChangeArrowheads="1"/>
          </p:cNvSpPr>
          <p:nvPr/>
        </p:nvSpPr>
        <p:spPr bwMode="auto">
          <a:xfrm>
            <a:off x="1619672" y="1556792"/>
            <a:ext cx="156710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Resonance</a:t>
            </a:r>
            <a:endParaRPr lang="en-GB" sz="24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Non-resonant processes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424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Light Mesons, Quarks and Gluons</a:t>
            </a:r>
            <a:endParaRPr lang="en-US" sz="4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3C8357-BD40-4847-A1AA-5E0327F54626}" type="slidenum">
              <a:rPr lang="fr-FR" smtClean="0"/>
              <a:pPr/>
              <a:t>3</a:t>
            </a:fld>
            <a:endParaRPr lang="fr-FR"/>
          </a:p>
        </p:txBody>
      </p:sp>
      <p:sp>
        <p:nvSpPr>
          <p:cNvPr id="5" name="Content Placeholder 9"/>
          <p:cNvSpPr txBox="1">
            <a:spLocks/>
          </p:cNvSpPr>
          <p:nvPr/>
        </p:nvSpPr>
        <p:spPr bwMode="auto">
          <a:xfrm>
            <a:off x="755576" y="1340768"/>
            <a:ext cx="5911709" cy="7555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lvl="0" indent="-342900" eaLnBrk="1" hangingPunct="1">
              <a:spcAft>
                <a:spcPts val="600"/>
              </a:spcAft>
              <a:buClr>
                <a:schemeClr val="tx2">
                  <a:lumMod val="75000"/>
                </a:schemeClr>
              </a:buClr>
              <a:buFont typeface="Wingdings" pitchFamily="-112" charset="2"/>
              <a:buChar char="§"/>
              <a:defRPr/>
            </a:pPr>
            <a:r>
              <a:rPr lang="en-US" sz="2400" kern="0" noProof="0" dirty="0" smtClean="0">
                <a:solidFill>
                  <a:schemeClr val="accent6">
                    <a:lumMod val="75000"/>
                  </a:schemeClr>
                </a:solidFill>
                <a:latin typeface="Calibri"/>
                <a:ea typeface="ＭＳ Ｐゴシック" pitchFamily="-112" charset="-128"/>
                <a:cs typeface="Calibri"/>
              </a:rPr>
              <a:t>Quark model mesons </a:t>
            </a:r>
            <a:r>
              <a:rPr lang="en-US" sz="2400" kern="0" noProof="0" dirty="0" smtClean="0">
                <a:solidFill>
                  <a:srgbClr val="000000"/>
                </a:solidFill>
                <a:latin typeface="Calibri"/>
                <a:ea typeface="ＭＳ Ｐゴシック" pitchFamily="-112" charset="-128"/>
                <a:cs typeface="Calibri"/>
              </a:rPr>
              <a:t>(</a:t>
            </a:r>
            <a:r>
              <a:rPr lang="en-US" sz="2400" kern="0" noProof="0" dirty="0" err="1" smtClean="0">
                <a:solidFill>
                  <a:srgbClr val="000000"/>
                </a:solidFill>
                <a:latin typeface="Calibri"/>
                <a:ea typeface="ＭＳ Ｐゴシック" pitchFamily="-112" charset="-128"/>
                <a:cs typeface="Calibri"/>
              </a:rPr>
              <a:t>u</a:t>
            </a:r>
            <a:r>
              <a:rPr lang="en-US" sz="2400" kern="0" noProof="0" dirty="0" smtClean="0">
                <a:solidFill>
                  <a:srgbClr val="000000"/>
                </a:solidFill>
                <a:latin typeface="Calibri"/>
                <a:ea typeface="ＭＳ Ｐゴシック" pitchFamily="-112" charset="-128"/>
                <a:cs typeface="Calibri"/>
              </a:rPr>
              <a:t>, </a:t>
            </a:r>
            <a:r>
              <a:rPr lang="en-US" sz="2400" kern="0" noProof="0" dirty="0" err="1" smtClean="0">
                <a:solidFill>
                  <a:srgbClr val="000000"/>
                </a:solidFill>
                <a:latin typeface="Calibri"/>
                <a:ea typeface="ＭＳ Ｐゴシック" pitchFamily="-112" charset="-128"/>
                <a:cs typeface="Calibri"/>
              </a:rPr>
              <a:t>d</a:t>
            </a:r>
            <a:r>
              <a:rPr lang="en-US" sz="2400" kern="0" noProof="0" dirty="0" smtClean="0">
                <a:solidFill>
                  <a:srgbClr val="000000"/>
                </a:solidFill>
                <a:latin typeface="Calibri"/>
                <a:ea typeface="ＭＳ Ｐゴシック" pitchFamily="-112" charset="-128"/>
                <a:cs typeface="Calibri"/>
              </a:rPr>
              <a:t>, </a:t>
            </a:r>
            <a:r>
              <a:rPr lang="en-US" sz="2400" kern="0" noProof="0" dirty="0" err="1" smtClean="0">
                <a:solidFill>
                  <a:srgbClr val="000000"/>
                </a:solidFill>
                <a:latin typeface="Calibri"/>
                <a:ea typeface="ＭＳ Ｐゴシック" pitchFamily="-112" charset="-128"/>
                <a:cs typeface="Calibri"/>
              </a:rPr>
              <a:t>s</a:t>
            </a:r>
            <a:r>
              <a:rPr lang="en-US" sz="2400" kern="0" noProof="0" dirty="0" smtClean="0">
                <a:solidFill>
                  <a:srgbClr val="000000"/>
                </a:solidFill>
                <a:latin typeface="Calibri"/>
                <a:ea typeface="ＭＳ Ｐゴシック" pitchFamily="-112" charset="-128"/>
                <a:cs typeface="Calibri"/>
              </a:rPr>
              <a:t> quarks)</a:t>
            </a: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 pitchFamily="-112" charset="-128"/>
              <a:cs typeface="Calibri"/>
            </a:endParaRPr>
          </a:p>
        </p:txBody>
      </p:sp>
      <p:sp>
        <p:nvSpPr>
          <p:cNvPr id="9" name="Oval 15"/>
          <p:cNvSpPr>
            <a:spLocks noChangeArrowheads="1"/>
          </p:cNvSpPr>
          <p:nvPr/>
        </p:nvSpPr>
        <p:spPr bwMode="auto">
          <a:xfrm>
            <a:off x="6970143" y="1195988"/>
            <a:ext cx="1295400" cy="1095375"/>
          </a:xfrm>
          <a:prstGeom prst="ellips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Calibri"/>
              <a:cs typeface="Calibri"/>
            </a:endParaRPr>
          </a:p>
        </p:txBody>
      </p:sp>
      <p:grpSp>
        <p:nvGrpSpPr>
          <p:cNvPr id="10" name="Group 16"/>
          <p:cNvGrpSpPr>
            <a:grpSpLocks/>
          </p:cNvGrpSpPr>
          <p:nvPr/>
        </p:nvGrpSpPr>
        <p:grpSpPr bwMode="auto">
          <a:xfrm>
            <a:off x="7641656" y="1507138"/>
            <a:ext cx="504825" cy="504825"/>
            <a:chOff x="2326" y="1853"/>
            <a:chExt cx="318" cy="318"/>
          </a:xfrm>
          <a:solidFill>
            <a:schemeClr val="tx2">
              <a:lumMod val="60000"/>
              <a:lumOff val="40000"/>
            </a:schemeClr>
          </a:solidFill>
        </p:grpSpPr>
        <p:sp>
          <p:nvSpPr>
            <p:cNvPr id="16" name="Oval 17"/>
            <p:cNvSpPr>
              <a:spLocks noChangeArrowheads="1"/>
            </p:cNvSpPr>
            <p:nvPr/>
          </p:nvSpPr>
          <p:spPr bwMode="auto">
            <a:xfrm>
              <a:off x="2326" y="1853"/>
              <a:ext cx="318" cy="318"/>
            </a:xfrm>
            <a:prstGeom prst="ellipse">
              <a:avLst/>
            </a:prstGeom>
            <a:grpFill/>
            <a:ln w="1587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7" name="Text Box 18"/>
            <p:cNvSpPr txBox="1">
              <a:spLocks noChangeArrowheads="1"/>
            </p:cNvSpPr>
            <p:nvPr/>
          </p:nvSpPr>
          <p:spPr bwMode="auto">
            <a:xfrm>
              <a:off x="2400" y="1876"/>
              <a:ext cx="201" cy="252"/>
            </a:xfrm>
            <a:prstGeom prst="rect">
              <a:avLst/>
            </a:prstGeom>
            <a:grpFill/>
            <a:ln w="1587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000">
                  <a:latin typeface="Calibri"/>
                  <a:cs typeface="Calibri"/>
                </a:rPr>
                <a:t>q</a:t>
              </a:r>
            </a:p>
          </p:txBody>
        </p:sp>
      </p:grpSp>
      <p:grpSp>
        <p:nvGrpSpPr>
          <p:cNvPr id="11" name="Group 19"/>
          <p:cNvGrpSpPr>
            <a:grpSpLocks/>
          </p:cNvGrpSpPr>
          <p:nvPr/>
        </p:nvGrpSpPr>
        <p:grpSpPr bwMode="auto">
          <a:xfrm>
            <a:off x="7062218" y="1507138"/>
            <a:ext cx="504825" cy="504825"/>
            <a:chOff x="1701" y="1846"/>
            <a:chExt cx="318" cy="318"/>
          </a:xfrm>
          <a:solidFill>
            <a:schemeClr val="accent6">
              <a:lumMod val="75000"/>
            </a:schemeClr>
          </a:solidFill>
        </p:grpSpPr>
        <p:sp>
          <p:nvSpPr>
            <p:cNvPr id="12" name="Oval 20"/>
            <p:cNvSpPr>
              <a:spLocks noChangeArrowheads="1"/>
            </p:cNvSpPr>
            <p:nvPr/>
          </p:nvSpPr>
          <p:spPr bwMode="auto">
            <a:xfrm>
              <a:off x="1701" y="1846"/>
              <a:ext cx="318" cy="318"/>
            </a:xfrm>
            <a:prstGeom prst="ellipse">
              <a:avLst/>
            </a:prstGeom>
            <a:grpFill/>
            <a:ln w="1587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alibri"/>
                <a:cs typeface="Calibri"/>
              </a:endParaRPr>
            </a:p>
          </p:txBody>
        </p:sp>
        <p:grpSp>
          <p:nvGrpSpPr>
            <p:cNvPr id="13" name="Group 21"/>
            <p:cNvGrpSpPr>
              <a:grpSpLocks/>
            </p:cNvGrpSpPr>
            <p:nvPr/>
          </p:nvGrpSpPr>
          <p:grpSpPr bwMode="auto">
            <a:xfrm>
              <a:off x="1757" y="1881"/>
              <a:ext cx="201" cy="252"/>
              <a:chOff x="4460" y="3161"/>
              <a:chExt cx="201" cy="252"/>
            </a:xfrm>
            <a:grpFill/>
          </p:grpSpPr>
          <p:sp>
            <p:nvSpPr>
              <p:cNvPr id="14" name="Text Box 22"/>
              <p:cNvSpPr txBox="1">
                <a:spLocks noChangeArrowheads="1"/>
              </p:cNvSpPr>
              <p:nvPr/>
            </p:nvSpPr>
            <p:spPr bwMode="auto">
              <a:xfrm>
                <a:off x="4460" y="3161"/>
                <a:ext cx="201" cy="252"/>
              </a:xfrm>
              <a:prstGeom prst="rect">
                <a:avLst/>
              </a:prstGeom>
              <a:grpFill/>
              <a:ln w="1587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2000">
                    <a:latin typeface="Calibri"/>
                    <a:cs typeface="Calibri"/>
                  </a:rPr>
                  <a:t>q</a:t>
                </a:r>
              </a:p>
            </p:txBody>
          </p:sp>
          <p:sp>
            <p:nvSpPr>
              <p:cNvPr id="15" name="Line 23"/>
              <p:cNvSpPr>
                <a:spLocks noChangeShapeType="1"/>
              </p:cNvSpPr>
              <p:nvPr/>
            </p:nvSpPr>
            <p:spPr bwMode="auto">
              <a:xfrm flipV="1">
                <a:off x="4512" y="3228"/>
                <a:ext cx="96" cy="0"/>
              </a:xfrm>
              <a:prstGeom prst="line">
                <a:avLst/>
              </a:prstGeom>
              <a:grp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</p:grpSp>
      </p:grpSp>
      <p:sp>
        <p:nvSpPr>
          <p:cNvPr id="18" name="Content Placeholder 9"/>
          <p:cNvSpPr txBox="1">
            <a:spLocks/>
          </p:cNvSpPr>
          <p:nvPr/>
        </p:nvSpPr>
        <p:spPr bwMode="auto">
          <a:xfrm>
            <a:off x="371756" y="2382167"/>
            <a:ext cx="5011418" cy="8571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lvl="0" indent="-342900" eaLnBrk="1" hangingPunct="1">
              <a:spcAft>
                <a:spcPts val="600"/>
              </a:spcAft>
              <a:buClr>
                <a:schemeClr val="tx2">
                  <a:lumMod val="75000"/>
                </a:schemeClr>
              </a:buClr>
              <a:buFont typeface="Wingdings" pitchFamily="-112" charset="2"/>
              <a:buChar char="§"/>
              <a:defRPr/>
            </a:pPr>
            <a:r>
              <a:rPr lang="en-US" sz="2400" kern="0" dirty="0" err="1" smtClean="0">
                <a:solidFill>
                  <a:schemeClr val="accent6">
                    <a:lumMod val="75000"/>
                  </a:schemeClr>
                </a:solidFill>
                <a:latin typeface="Calibri"/>
                <a:ea typeface="ＭＳ Ｐゴシック" pitchFamily="-112" charset="-128"/>
                <a:cs typeface="Calibri"/>
              </a:rPr>
              <a:t>Glueballs</a:t>
            </a:r>
            <a:r>
              <a:rPr lang="en-US" sz="2400" kern="0" dirty="0" smtClean="0">
                <a:solidFill>
                  <a:schemeClr val="accent6">
                    <a:lumMod val="75000"/>
                  </a:schemeClr>
                </a:solidFill>
                <a:latin typeface="Calibri"/>
                <a:ea typeface="ＭＳ Ｐゴシック" pitchFamily="-112" charset="-128"/>
                <a:cs typeface="Calibri"/>
              </a:rPr>
              <a:t> </a:t>
            </a:r>
            <a:r>
              <a:rPr lang="en-US" sz="2400" kern="0" dirty="0" smtClean="0">
                <a:solidFill>
                  <a:srgbClr val="000000"/>
                </a:solidFill>
                <a:latin typeface="Calibri"/>
                <a:ea typeface="ＭＳ Ｐゴシック" pitchFamily="-112" charset="-128"/>
                <a:cs typeface="Calibri"/>
              </a:rPr>
              <a:t>(gluons and </a:t>
            </a:r>
            <a:r>
              <a:rPr lang="en-US" sz="2400" kern="0" dirty="0" smtClean="0">
                <a:solidFill>
                  <a:schemeClr val="accent1">
                    <a:lumMod val="75000"/>
                  </a:schemeClr>
                </a:solidFill>
                <a:latin typeface="Calibri"/>
                <a:ea typeface="ＭＳ Ｐゴシック" pitchFamily="-112" charset="-128"/>
                <a:cs typeface="Calibri"/>
              </a:rPr>
              <a:t>no valence quarks</a:t>
            </a:r>
            <a:r>
              <a:rPr lang="en-US" sz="2400" kern="0" dirty="0" smtClean="0">
                <a:solidFill>
                  <a:srgbClr val="000000"/>
                </a:solidFill>
                <a:latin typeface="Calibri"/>
                <a:ea typeface="ＭＳ Ｐゴシック" pitchFamily="-112" charset="-128"/>
                <a:cs typeface="Calibri"/>
              </a:rPr>
              <a:t>)</a:t>
            </a: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 pitchFamily="-112" charset="-128"/>
              <a:cs typeface="Calibri"/>
            </a:endParaRPr>
          </a:p>
        </p:txBody>
      </p:sp>
      <p:grpSp>
        <p:nvGrpSpPr>
          <p:cNvPr id="20" name="Group 38"/>
          <p:cNvGrpSpPr>
            <a:grpSpLocks/>
          </p:cNvGrpSpPr>
          <p:nvPr/>
        </p:nvGrpSpPr>
        <p:grpSpPr bwMode="auto">
          <a:xfrm>
            <a:off x="5673687" y="2309534"/>
            <a:ext cx="1724025" cy="1095375"/>
            <a:chOff x="1532" y="2798"/>
            <a:chExt cx="1086" cy="690"/>
          </a:xfrm>
        </p:grpSpPr>
        <p:sp>
          <p:nvSpPr>
            <p:cNvPr id="22" name="Freeform 39"/>
            <p:cNvSpPr>
              <a:spLocks noChangeArrowheads="1"/>
            </p:cNvSpPr>
            <p:nvPr/>
          </p:nvSpPr>
          <p:spPr bwMode="auto">
            <a:xfrm rot="13259996">
              <a:off x="1946" y="3055"/>
              <a:ext cx="322" cy="326"/>
            </a:xfrm>
            <a:custGeom>
              <a:avLst/>
              <a:gdLst/>
              <a:ahLst/>
              <a:cxnLst>
                <a:cxn ang="0">
                  <a:pos x="19" y="853"/>
                </a:cxn>
                <a:cxn ang="0">
                  <a:pos x="19" y="724"/>
                </a:cxn>
                <a:cxn ang="0">
                  <a:pos x="50" y="665"/>
                </a:cxn>
                <a:cxn ang="0">
                  <a:pos x="99" y="633"/>
                </a:cxn>
                <a:cxn ang="0">
                  <a:pos x="198" y="619"/>
                </a:cxn>
                <a:cxn ang="0">
                  <a:pos x="343" y="656"/>
                </a:cxn>
                <a:cxn ang="0">
                  <a:pos x="436" y="741"/>
                </a:cxn>
                <a:cxn ang="0">
                  <a:pos x="487" y="859"/>
                </a:cxn>
                <a:cxn ang="0">
                  <a:pos x="403" y="908"/>
                </a:cxn>
                <a:cxn ang="0">
                  <a:pos x="260" y="858"/>
                </a:cxn>
                <a:cxn ang="0">
                  <a:pos x="179" y="761"/>
                </a:cxn>
                <a:cxn ang="0">
                  <a:pos x="181" y="631"/>
                </a:cxn>
                <a:cxn ang="0">
                  <a:pos x="213" y="549"/>
                </a:cxn>
                <a:cxn ang="0">
                  <a:pos x="260" y="514"/>
                </a:cxn>
                <a:cxn ang="0">
                  <a:pos x="376" y="494"/>
                </a:cxn>
                <a:cxn ang="0">
                  <a:pos x="522" y="540"/>
                </a:cxn>
                <a:cxn ang="0">
                  <a:pos x="614" y="623"/>
                </a:cxn>
                <a:cxn ang="0">
                  <a:pos x="665" y="730"/>
                </a:cxn>
                <a:cxn ang="0">
                  <a:pos x="613" y="775"/>
                </a:cxn>
                <a:cxn ang="0">
                  <a:pos x="548" y="765"/>
                </a:cxn>
                <a:cxn ang="0">
                  <a:pos x="487" y="741"/>
                </a:cxn>
                <a:cxn ang="0">
                  <a:pos x="423" y="706"/>
                </a:cxn>
                <a:cxn ang="0">
                  <a:pos x="357" y="635"/>
                </a:cxn>
                <a:cxn ang="0">
                  <a:pos x="376" y="506"/>
                </a:cxn>
                <a:cxn ang="0">
                  <a:pos x="409" y="434"/>
                </a:cxn>
                <a:cxn ang="0">
                  <a:pos x="444" y="398"/>
                </a:cxn>
                <a:cxn ang="0">
                  <a:pos x="540" y="377"/>
                </a:cxn>
                <a:cxn ang="0">
                  <a:pos x="686" y="424"/>
                </a:cxn>
                <a:cxn ang="0">
                  <a:pos x="749" y="469"/>
                </a:cxn>
                <a:cxn ang="0">
                  <a:pos x="796" y="520"/>
                </a:cxn>
                <a:cxn ang="0">
                  <a:pos x="826" y="568"/>
                </a:cxn>
                <a:cxn ang="0">
                  <a:pos x="826" y="613"/>
                </a:cxn>
                <a:cxn ang="0">
                  <a:pos x="790" y="638"/>
                </a:cxn>
                <a:cxn ang="0">
                  <a:pos x="728" y="634"/>
                </a:cxn>
                <a:cxn ang="0">
                  <a:pos x="663" y="625"/>
                </a:cxn>
                <a:cxn ang="0">
                  <a:pos x="599" y="587"/>
                </a:cxn>
                <a:cxn ang="0">
                  <a:pos x="537" y="519"/>
                </a:cxn>
                <a:cxn ang="0">
                  <a:pos x="556" y="377"/>
                </a:cxn>
                <a:cxn ang="0">
                  <a:pos x="587" y="302"/>
                </a:cxn>
                <a:cxn ang="0">
                  <a:pos x="618" y="270"/>
                </a:cxn>
                <a:cxn ang="0">
                  <a:pos x="718" y="245"/>
                </a:cxn>
                <a:cxn ang="0">
                  <a:pos x="846" y="284"/>
                </a:cxn>
                <a:cxn ang="0">
                  <a:pos x="957" y="356"/>
                </a:cxn>
                <a:cxn ang="0">
                  <a:pos x="1005" y="472"/>
                </a:cxn>
                <a:cxn ang="0">
                  <a:pos x="939" y="534"/>
                </a:cxn>
                <a:cxn ang="0">
                  <a:pos x="794" y="486"/>
                </a:cxn>
                <a:cxn ang="0">
                  <a:pos x="700" y="388"/>
                </a:cxn>
                <a:cxn ang="0">
                  <a:pos x="700" y="247"/>
                </a:cxn>
                <a:cxn ang="0">
                  <a:pos x="751" y="174"/>
                </a:cxn>
                <a:cxn ang="0">
                  <a:pos x="801" y="144"/>
                </a:cxn>
                <a:cxn ang="0">
                  <a:pos x="896" y="129"/>
                </a:cxn>
                <a:cxn ang="0">
                  <a:pos x="1028" y="166"/>
                </a:cxn>
                <a:cxn ang="0">
                  <a:pos x="1120" y="238"/>
                </a:cxn>
                <a:cxn ang="0">
                  <a:pos x="1184" y="343"/>
                </a:cxn>
                <a:cxn ang="0">
                  <a:pos x="1122" y="405"/>
                </a:cxn>
                <a:cxn ang="0">
                  <a:pos x="957" y="356"/>
                </a:cxn>
                <a:cxn ang="0">
                  <a:pos x="880" y="258"/>
                </a:cxn>
                <a:cxn ang="0">
                  <a:pos x="883" y="117"/>
                </a:cxn>
                <a:cxn ang="0">
                  <a:pos x="932" y="47"/>
                </a:cxn>
                <a:cxn ang="0">
                  <a:pos x="995" y="26"/>
                </a:cxn>
              </a:cxnLst>
              <a:rect l="0" t="0" r="r" b="b"/>
              <a:pathLst>
                <a:path w="1185" h="950">
                  <a:moveTo>
                    <a:pt x="33" y="949"/>
                  </a:moveTo>
                  <a:lnTo>
                    <a:pt x="19" y="853"/>
                  </a:lnTo>
                  <a:lnTo>
                    <a:pt x="0" y="786"/>
                  </a:lnTo>
                  <a:lnTo>
                    <a:pt x="19" y="724"/>
                  </a:lnTo>
                  <a:lnTo>
                    <a:pt x="33" y="688"/>
                  </a:lnTo>
                  <a:lnTo>
                    <a:pt x="50" y="665"/>
                  </a:lnTo>
                  <a:lnTo>
                    <a:pt x="68" y="640"/>
                  </a:lnTo>
                  <a:lnTo>
                    <a:pt x="99" y="633"/>
                  </a:lnTo>
                  <a:lnTo>
                    <a:pt x="134" y="621"/>
                  </a:lnTo>
                  <a:lnTo>
                    <a:pt x="198" y="619"/>
                  </a:lnTo>
                  <a:lnTo>
                    <a:pt x="277" y="636"/>
                  </a:lnTo>
                  <a:lnTo>
                    <a:pt x="343" y="656"/>
                  </a:lnTo>
                  <a:lnTo>
                    <a:pt x="389" y="694"/>
                  </a:lnTo>
                  <a:lnTo>
                    <a:pt x="436" y="741"/>
                  </a:lnTo>
                  <a:lnTo>
                    <a:pt x="467" y="799"/>
                  </a:lnTo>
                  <a:lnTo>
                    <a:pt x="487" y="859"/>
                  </a:lnTo>
                  <a:lnTo>
                    <a:pt x="468" y="893"/>
                  </a:lnTo>
                  <a:lnTo>
                    <a:pt x="403" y="908"/>
                  </a:lnTo>
                  <a:lnTo>
                    <a:pt x="342" y="893"/>
                  </a:lnTo>
                  <a:lnTo>
                    <a:pt x="260" y="858"/>
                  </a:lnTo>
                  <a:lnTo>
                    <a:pt x="212" y="820"/>
                  </a:lnTo>
                  <a:lnTo>
                    <a:pt x="179" y="761"/>
                  </a:lnTo>
                  <a:lnTo>
                    <a:pt x="164" y="690"/>
                  </a:lnTo>
                  <a:lnTo>
                    <a:pt x="181" y="631"/>
                  </a:lnTo>
                  <a:lnTo>
                    <a:pt x="213" y="572"/>
                  </a:lnTo>
                  <a:lnTo>
                    <a:pt x="213" y="549"/>
                  </a:lnTo>
                  <a:lnTo>
                    <a:pt x="246" y="527"/>
                  </a:lnTo>
                  <a:lnTo>
                    <a:pt x="260" y="514"/>
                  </a:lnTo>
                  <a:lnTo>
                    <a:pt x="294" y="504"/>
                  </a:lnTo>
                  <a:lnTo>
                    <a:pt x="376" y="494"/>
                  </a:lnTo>
                  <a:lnTo>
                    <a:pt x="443" y="517"/>
                  </a:lnTo>
                  <a:lnTo>
                    <a:pt x="522" y="540"/>
                  </a:lnTo>
                  <a:lnTo>
                    <a:pt x="568" y="576"/>
                  </a:lnTo>
                  <a:lnTo>
                    <a:pt x="614" y="623"/>
                  </a:lnTo>
                  <a:lnTo>
                    <a:pt x="649" y="672"/>
                  </a:lnTo>
                  <a:lnTo>
                    <a:pt x="665" y="730"/>
                  </a:lnTo>
                  <a:lnTo>
                    <a:pt x="647" y="765"/>
                  </a:lnTo>
                  <a:lnTo>
                    <a:pt x="613" y="775"/>
                  </a:lnTo>
                  <a:lnTo>
                    <a:pt x="580" y="774"/>
                  </a:lnTo>
                  <a:lnTo>
                    <a:pt x="548" y="765"/>
                  </a:lnTo>
                  <a:lnTo>
                    <a:pt x="516" y="765"/>
                  </a:lnTo>
                  <a:lnTo>
                    <a:pt x="487" y="741"/>
                  </a:lnTo>
                  <a:lnTo>
                    <a:pt x="453" y="728"/>
                  </a:lnTo>
                  <a:lnTo>
                    <a:pt x="423" y="706"/>
                  </a:lnTo>
                  <a:lnTo>
                    <a:pt x="389" y="694"/>
                  </a:lnTo>
                  <a:lnTo>
                    <a:pt x="357" y="635"/>
                  </a:lnTo>
                  <a:lnTo>
                    <a:pt x="359" y="563"/>
                  </a:lnTo>
                  <a:lnTo>
                    <a:pt x="376" y="506"/>
                  </a:lnTo>
                  <a:lnTo>
                    <a:pt x="395" y="447"/>
                  </a:lnTo>
                  <a:lnTo>
                    <a:pt x="409" y="434"/>
                  </a:lnTo>
                  <a:lnTo>
                    <a:pt x="428" y="412"/>
                  </a:lnTo>
                  <a:lnTo>
                    <a:pt x="444" y="398"/>
                  </a:lnTo>
                  <a:lnTo>
                    <a:pt x="475" y="386"/>
                  </a:lnTo>
                  <a:lnTo>
                    <a:pt x="540" y="377"/>
                  </a:lnTo>
                  <a:lnTo>
                    <a:pt x="618" y="398"/>
                  </a:lnTo>
                  <a:lnTo>
                    <a:pt x="686" y="424"/>
                  </a:lnTo>
                  <a:lnTo>
                    <a:pt x="730" y="445"/>
                  </a:lnTo>
                  <a:lnTo>
                    <a:pt x="749" y="469"/>
                  </a:lnTo>
                  <a:lnTo>
                    <a:pt x="779" y="486"/>
                  </a:lnTo>
                  <a:lnTo>
                    <a:pt x="796" y="520"/>
                  </a:lnTo>
                  <a:lnTo>
                    <a:pt x="812" y="543"/>
                  </a:lnTo>
                  <a:lnTo>
                    <a:pt x="826" y="568"/>
                  </a:lnTo>
                  <a:lnTo>
                    <a:pt x="826" y="593"/>
                  </a:lnTo>
                  <a:lnTo>
                    <a:pt x="826" y="613"/>
                  </a:lnTo>
                  <a:lnTo>
                    <a:pt x="807" y="627"/>
                  </a:lnTo>
                  <a:lnTo>
                    <a:pt x="790" y="638"/>
                  </a:lnTo>
                  <a:lnTo>
                    <a:pt x="761" y="645"/>
                  </a:lnTo>
                  <a:lnTo>
                    <a:pt x="728" y="634"/>
                  </a:lnTo>
                  <a:lnTo>
                    <a:pt x="695" y="636"/>
                  </a:lnTo>
                  <a:lnTo>
                    <a:pt x="663" y="625"/>
                  </a:lnTo>
                  <a:lnTo>
                    <a:pt x="616" y="610"/>
                  </a:lnTo>
                  <a:lnTo>
                    <a:pt x="599" y="587"/>
                  </a:lnTo>
                  <a:lnTo>
                    <a:pt x="568" y="576"/>
                  </a:lnTo>
                  <a:lnTo>
                    <a:pt x="537" y="519"/>
                  </a:lnTo>
                  <a:lnTo>
                    <a:pt x="537" y="447"/>
                  </a:lnTo>
                  <a:lnTo>
                    <a:pt x="556" y="377"/>
                  </a:lnTo>
                  <a:lnTo>
                    <a:pt x="570" y="317"/>
                  </a:lnTo>
                  <a:lnTo>
                    <a:pt x="587" y="302"/>
                  </a:lnTo>
                  <a:lnTo>
                    <a:pt x="606" y="282"/>
                  </a:lnTo>
                  <a:lnTo>
                    <a:pt x="618" y="270"/>
                  </a:lnTo>
                  <a:lnTo>
                    <a:pt x="655" y="260"/>
                  </a:lnTo>
                  <a:lnTo>
                    <a:pt x="718" y="245"/>
                  </a:lnTo>
                  <a:lnTo>
                    <a:pt x="781" y="260"/>
                  </a:lnTo>
                  <a:lnTo>
                    <a:pt x="846" y="284"/>
                  </a:lnTo>
                  <a:lnTo>
                    <a:pt x="911" y="305"/>
                  </a:lnTo>
                  <a:lnTo>
                    <a:pt x="957" y="356"/>
                  </a:lnTo>
                  <a:lnTo>
                    <a:pt x="991" y="416"/>
                  </a:lnTo>
                  <a:lnTo>
                    <a:pt x="1005" y="472"/>
                  </a:lnTo>
                  <a:lnTo>
                    <a:pt x="987" y="520"/>
                  </a:lnTo>
                  <a:lnTo>
                    <a:pt x="939" y="534"/>
                  </a:lnTo>
                  <a:lnTo>
                    <a:pt x="861" y="518"/>
                  </a:lnTo>
                  <a:lnTo>
                    <a:pt x="794" y="486"/>
                  </a:lnTo>
                  <a:lnTo>
                    <a:pt x="730" y="445"/>
                  </a:lnTo>
                  <a:lnTo>
                    <a:pt x="700" y="388"/>
                  </a:lnTo>
                  <a:lnTo>
                    <a:pt x="700" y="317"/>
                  </a:lnTo>
                  <a:lnTo>
                    <a:pt x="700" y="247"/>
                  </a:lnTo>
                  <a:lnTo>
                    <a:pt x="734" y="197"/>
                  </a:lnTo>
                  <a:lnTo>
                    <a:pt x="751" y="174"/>
                  </a:lnTo>
                  <a:lnTo>
                    <a:pt x="767" y="151"/>
                  </a:lnTo>
                  <a:lnTo>
                    <a:pt x="801" y="144"/>
                  </a:lnTo>
                  <a:lnTo>
                    <a:pt x="817" y="131"/>
                  </a:lnTo>
                  <a:lnTo>
                    <a:pt x="896" y="129"/>
                  </a:lnTo>
                  <a:lnTo>
                    <a:pt x="961" y="144"/>
                  </a:lnTo>
                  <a:lnTo>
                    <a:pt x="1028" y="166"/>
                  </a:lnTo>
                  <a:lnTo>
                    <a:pt x="1088" y="204"/>
                  </a:lnTo>
                  <a:lnTo>
                    <a:pt x="1120" y="238"/>
                  </a:lnTo>
                  <a:lnTo>
                    <a:pt x="1167" y="299"/>
                  </a:lnTo>
                  <a:lnTo>
                    <a:pt x="1184" y="343"/>
                  </a:lnTo>
                  <a:lnTo>
                    <a:pt x="1167" y="391"/>
                  </a:lnTo>
                  <a:lnTo>
                    <a:pt x="1122" y="405"/>
                  </a:lnTo>
                  <a:lnTo>
                    <a:pt x="1040" y="378"/>
                  </a:lnTo>
                  <a:lnTo>
                    <a:pt x="957" y="356"/>
                  </a:lnTo>
                  <a:lnTo>
                    <a:pt x="911" y="305"/>
                  </a:lnTo>
                  <a:lnTo>
                    <a:pt x="880" y="258"/>
                  </a:lnTo>
                  <a:lnTo>
                    <a:pt x="864" y="189"/>
                  </a:lnTo>
                  <a:lnTo>
                    <a:pt x="883" y="117"/>
                  </a:lnTo>
                  <a:lnTo>
                    <a:pt x="910" y="69"/>
                  </a:lnTo>
                  <a:lnTo>
                    <a:pt x="932" y="47"/>
                  </a:lnTo>
                  <a:lnTo>
                    <a:pt x="965" y="37"/>
                  </a:lnTo>
                  <a:lnTo>
                    <a:pt x="995" y="26"/>
                  </a:lnTo>
                  <a:lnTo>
                    <a:pt x="1059" y="0"/>
                  </a:lnTo>
                </a:path>
              </a:pathLst>
            </a:custGeom>
            <a:noFill/>
            <a:ln w="25400">
              <a:solidFill>
                <a:schemeClr val="accent2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23" name="Freeform 40"/>
            <p:cNvSpPr>
              <a:spLocks noChangeArrowheads="1"/>
            </p:cNvSpPr>
            <p:nvPr/>
          </p:nvSpPr>
          <p:spPr bwMode="auto">
            <a:xfrm rot="5594254">
              <a:off x="2060" y="2881"/>
              <a:ext cx="322" cy="326"/>
            </a:xfrm>
            <a:custGeom>
              <a:avLst/>
              <a:gdLst/>
              <a:ahLst/>
              <a:cxnLst>
                <a:cxn ang="0">
                  <a:pos x="19" y="853"/>
                </a:cxn>
                <a:cxn ang="0">
                  <a:pos x="19" y="724"/>
                </a:cxn>
                <a:cxn ang="0">
                  <a:pos x="50" y="665"/>
                </a:cxn>
                <a:cxn ang="0">
                  <a:pos x="99" y="633"/>
                </a:cxn>
                <a:cxn ang="0">
                  <a:pos x="198" y="619"/>
                </a:cxn>
                <a:cxn ang="0">
                  <a:pos x="343" y="656"/>
                </a:cxn>
                <a:cxn ang="0">
                  <a:pos x="436" y="741"/>
                </a:cxn>
                <a:cxn ang="0">
                  <a:pos x="487" y="859"/>
                </a:cxn>
                <a:cxn ang="0">
                  <a:pos x="403" y="908"/>
                </a:cxn>
                <a:cxn ang="0">
                  <a:pos x="260" y="858"/>
                </a:cxn>
                <a:cxn ang="0">
                  <a:pos x="179" y="761"/>
                </a:cxn>
                <a:cxn ang="0">
                  <a:pos x="181" y="631"/>
                </a:cxn>
                <a:cxn ang="0">
                  <a:pos x="213" y="549"/>
                </a:cxn>
                <a:cxn ang="0">
                  <a:pos x="260" y="514"/>
                </a:cxn>
                <a:cxn ang="0">
                  <a:pos x="376" y="494"/>
                </a:cxn>
                <a:cxn ang="0">
                  <a:pos x="522" y="540"/>
                </a:cxn>
                <a:cxn ang="0">
                  <a:pos x="614" y="623"/>
                </a:cxn>
                <a:cxn ang="0">
                  <a:pos x="665" y="730"/>
                </a:cxn>
                <a:cxn ang="0">
                  <a:pos x="613" y="775"/>
                </a:cxn>
                <a:cxn ang="0">
                  <a:pos x="548" y="765"/>
                </a:cxn>
                <a:cxn ang="0">
                  <a:pos x="487" y="741"/>
                </a:cxn>
                <a:cxn ang="0">
                  <a:pos x="423" y="706"/>
                </a:cxn>
                <a:cxn ang="0">
                  <a:pos x="357" y="635"/>
                </a:cxn>
                <a:cxn ang="0">
                  <a:pos x="376" y="506"/>
                </a:cxn>
                <a:cxn ang="0">
                  <a:pos x="409" y="434"/>
                </a:cxn>
                <a:cxn ang="0">
                  <a:pos x="444" y="398"/>
                </a:cxn>
                <a:cxn ang="0">
                  <a:pos x="540" y="377"/>
                </a:cxn>
                <a:cxn ang="0">
                  <a:pos x="686" y="424"/>
                </a:cxn>
                <a:cxn ang="0">
                  <a:pos x="749" y="469"/>
                </a:cxn>
                <a:cxn ang="0">
                  <a:pos x="796" y="520"/>
                </a:cxn>
                <a:cxn ang="0">
                  <a:pos x="826" y="568"/>
                </a:cxn>
                <a:cxn ang="0">
                  <a:pos x="826" y="613"/>
                </a:cxn>
                <a:cxn ang="0">
                  <a:pos x="790" y="638"/>
                </a:cxn>
                <a:cxn ang="0">
                  <a:pos x="728" y="634"/>
                </a:cxn>
                <a:cxn ang="0">
                  <a:pos x="663" y="625"/>
                </a:cxn>
                <a:cxn ang="0">
                  <a:pos x="599" y="587"/>
                </a:cxn>
                <a:cxn ang="0">
                  <a:pos x="537" y="519"/>
                </a:cxn>
                <a:cxn ang="0">
                  <a:pos x="556" y="377"/>
                </a:cxn>
                <a:cxn ang="0">
                  <a:pos x="587" y="302"/>
                </a:cxn>
                <a:cxn ang="0">
                  <a:pos x="618" y="270"/>
                </a:cxn>
                <a:cxn ang="0">
                  <a:pos x="718" y="245"/>
                </a:cxn>
                <a:cxn ang="0">
                  <a:pos x="846" y="284"/>
                </a:cxn>
                <a:cxn ang="0">
                  <a:pos x="957" y="356"/>
                </a:cxn>
                <a:cxn ang="0">
                  <a:pos x="1005" y="472"/>
                </a:cxn>
                <a:cxn ang="0">
                  <a:pos x="939" y="534"/>
                </a:cxn>
                <a:cxn ang="0">
                  <a:pos x="794" y="486"/>
                </a:cxn>
                <a:cxn ang="0">
                  <a:pos x="700" y="388"/>
                </a:cxn>
                <a:cxn ang="0">
                  <a:pos x="700" y="247"/>
                </a:cxn>
                <a:cxn ang="0">
                  <a:pos x="751" y="174"/>
                </a:cxn>
                <a:cxn ang="0">
                  <a:pos x="801" y="144"/>
                </a:cxn>
                <a:cxn ang="0">
                  <a:pos x="896" y="129"/>
                </a:cxn>
                <a:cxn ang="0">
                  <a:pos x="1028" y="166"/>
                </a:cxn>
                <a:cxn ang="0">
                  <a:pos x="1120" y="238"/>
                </a:cxn>
                <a:cxn ang="0">
                  <a:pos x="1184" y="343"/>
                </a:cxn>
                <a:cxn ang="0">
                  <a:pos x="1122" y="405"/>
                </a:cxn>
                <a:cxn ang="0">
                  <a:pos x="957" y="356"/>
                </a:cxn>
                <a:cxn ang="0">
                  <a:pos x="880" y="258"/>
                </a:cxn>
                <a:cxn ang="0">
                  <a:pos x="883" y="117"/>
                </a:cxn>
                <a:cxn ang="0">
                  <a:pos x="932" y="47"/>
                </a:cxn>
                <a:cxn ang="0">
                  <a:pos x="995" y="26"/>
                </a:cxn>
              </a:cxnLst>
              <a:rect l="0" t="0" r="r" b="b"/>
              <a:pathLst>
                <a:path w="1185" h="950">
                  <a:moveTo>
                    <a:pt x="33" y="949"/>
                  </a:moveTo>
                  <a:lnTo>
                    <a:pt x="19" y="853"/>
                  </a:lnTo>
                  <a:lnTo>
                    <a:pt x="0" y="786"/>
                  </a:lnTo>
                  <a:lnTo>
                    <a:pt x="19" y="724"/>
                  </a:lnTo>
                  <a:lnTo>
                    <a:pt x="33" y="688"/>
                  </a:lnTo>
                  <a:lnTo>
                    <a:pt x="50" y="665"/>
                  </a:lnTo>
                  <a:lnTo>
                    <a:pt x="68" y="640"/>
                  </a:lnTo>
                  <a:lnTo>
                    <a:pt x="99" y="633"/>
                  </a:lnTo>
                  <a:lnTo>
                    <a:pt x="134" y="621"/>
                  </a:lnTo>
                  <a:lnTo>
                    <a:pt x="198" y="619"/>
                  </a:lnTo>
                  <a:lnTo>
                    <a:pt x="277" y="636"/>
                  </a:lnTo>
                  <a:lnTo>
                    <a:pt x="343" y="656"/>
                  </a:lnTo>
                  <a:lnTo>
                    <a:pt x="389" y="694"/>
                  </a:lnTo>
                  <a:lnTo>
                    <a:pt x="436" y="741"/>
                  </a:lnTo>
                  <a:lnTo>
                    <a:pt x="467" y="799"/>
                  </a:lnTo>
                  <a:lnTo>
                    <a:pt x="487" y="859"/>
                  </a:lnTo>
                  <a:lnTo>
                    <a:pt x="468" y="893"/>
                  </a:lnTo>
                  <a:lnTo>
                    <a:pt x="403" y="908"/>
                  </a:lnTo>
                  <a:lnTo>
                    <a:pt x="342" y="893"/>
                  </a:lnTo>
                  <a:lnTo>
                    <a:pt x="260" y="858"/>
                  </a:lnTo>
                  <a:lnTo>
                    <a:pt x="212" y="820"/>
                  </a:lnTo>
                  <a:lnTo>
                    <a:pt x="179" y="761"/>
                  </a:lnTo>
                  <a:lnTo>
                    <a:pt x="164" y="690"/>
                  </a:lnTo>
                  <a:lnTo>
                    <a:pt x="181" y="631"/>
                  </a:lnTo>
                  <a:lnTo>
                    <a:pt x="213" y="572"/>
                  </a:lnTo>
                  <a:lnTo>
                    <a:pt x="213" y="549"/>
                  </a:lnTo>
                  <a:lnTo>
                    <a:pt x="246" y="527"/>
                  </a:lnTo>
                  <a:lnTo>
                    <a:pt x="260" y="514"/>
                  </a:lnTo>
                  <a:lnTo>
                    <a:pt x="294" y="504"/>
                  </a:lnTo>
                  <a:lnTo>
                    <a:pt x="376" y="494"/>
                  </a:lnTo>
                  <a:lnTo>
                    <a:pt x="443" y="517"/>
                  </a:lnTo>
                  <a:lnTo>
                    <a:pt x="522" y="540"/>
                  </a:lnTo>
                  <a:lnTo>
                    <a:pt x="568" y="576"/>
                  </a:lnTo>
                  <a:lnTo>
                    <a:pt x="614" y="623"/>
                  </a:lnTo>
                  <a:lnTo>
                    <a:pt x="649" y="672"/>
                  </a:lnTo>
                  <a:lnTo>
                    <a:pt x="665" y="730"/>
                  </a:lnTo>
                  <a:lnTo>
                    <a:pt x="647" y="765"/>
                  </a:lnTo>
                  <a:lnTo>
                    <a:pt x="613" y="775"/>
                  </a:lnTo>
                  <a:lnTo>
                    <a:pt x="580" y="774"/>
                  </a:lnTo>
                  <a:lnTo>
                    <a:pt x="548" y="765"/>
                  </a:lnTo>
                  <a:lnTo>
                    <a:pt x="516" y="765"/>
                  </a:lnTo>
                  <a:lnTo>
                    <a:pt x="487" y="741"/>
                  </a:lnTo>
                  <a:lnTo>
                    <a:pt x="453" y="728"/>
                  </a:lnTo>
                  <a:lnTo>
                    <a:pt x="423" y="706"/>
                  </a:lnTo>
                  <a:lnTo>
                    <a:pt x="389" y="694"/>
                  </a:lnTo>
                  <a:lnTo>
                    <a:pt x="357" y="635"/>
                  </a:lnTo>
                  <a:lnTo>
                    <a:pt x="359" y="563"/>
                  </a:lnTo>
                  <a:lnTo>
                    <a:pt x="376" y="506"/>
                  </a:lnTo>
                  <a:lnTo>
                    <a:pt x="395" y="447"/>
                  </a:lnTo>
                  <a:lnTo>
                    <a:pt x="409" y="434"/>
                  </a:lnTo>
                  <a:lnTo>
                    <a:pt x="428" y="412"/>
                  </a:lnTo>
                  <a:lnTo>
                    <a:pt x="444" y="398"/>
                  </a:lnTo>
                  <a:lnTo>
                    <a:pt x="475" y="386"/>
                  </a:lnTo>
                  <a:lnTo>
                    <a:pt x="540" y="377"/>
                  </a:lnTo>
                  <a:lnTo>
                    <a:pt x="618" y="398"/>
                  </a:lnTo>
                  <a:lnTo>
                    <a:pt x="686" y="424"/>
                  </a:lnTo>
                  <a:lnTo>
                    <a:pt x="730" y="445"/>
                  </a:lnTo>
                  <a:lnTo>
                    <a:pt x="749" y="469"/>
                  </a:lnTo>
                  <a:lnTo>
                    <a:pt x="779" y="486"/>
                  </a:lnTo>
                  <a:lnTo>
                    <a:pt x="796" y="520"/>
                  </a:lnTo>
                  <a:lnTo>
                    <a:pt x="812" y="543"/>
                  </a:lnTo>
                  <a:lnTo>
                    <a:pt x="826" y="568"/>
                  </a:lnTo>
                  <a:lnTo>
                    <a:pt x="826" y="593"/>
                  </a:lnTo>
                  <a:lnTo>
                    <a:pt x="826" y="613"/>
                  </a:lnTo>
                  <a:lnTo>
                    <a:pt x="807" y="627"/>
                  </a:lnTo>
                  <a:lnTo>
                    <a:pt x="790" y="638"/>
                  </a:lnTo>
                  <a:lnTo>
                    <a:pt x="761" y="645"/>
                  </a:lnTo>
                  <a:lnTo>
                    <a:pt x="728" y="634"/>
                  </a:lnTo>
                  <a:lnTo>
                    <a:pt x="695" y="636"/>
                  </a:lnTo>
                  <a:lnTo>
                    <a:pt x="663" y="625"/>
                  </a:lnTo>
                  <a:lnTo>
                    <a:pt x="616" y="610"/>
                  </a:lnTo>
                  <a:lnTo>
                    <a:pt x="599" y="587"/>
                  </a:lnTo>
                  <a:lnTo>
                    <a:pt x="568" y="576"/>
                  </a:lnTo>
                  <a:lnTo>
                    <a:pt x="537" y="519"/>
                  </a:lnTo>
                  <a:lnTo>
                    <a:pt x="537" y="447"/>
                  </a:lnTo>
                  <a:lnTo>
                    <a:pt x="556" y="377"/>
                  </a:lnTo>
                  <a:lnTo>
                    <a:pt x="570" y="317"/>
                  </a:lnTo>
                  <a:lnTo>
                    <a:pt x="587" y="302"/>
                  </a:lnTo>
                  <a:lnTo>
                    <a:pt x="606" y="282"/>
                  </a:lnTo>
                  <a:lnTo>
                    <a:pt x="618" y="270"/>
                  </a:lnTo>
                  <a:lnTo>
                    <a:pt x="655" y="260"/>
                  </a:lnTo>
                  <a:lnTo>
                    <a:pt x="718" y="245"/>
                  </a:lnTo>
                  <a:lnTo>
                    <a:pt x="781" y="260"/>
                  </a:lnTo>
                  <a:lnTo>
                    <a:pt x="846" y="284"/>
                  </a:lnTo>
                  <a:lnTo>
                    <a:pt x="911" y="305"/>
                  </a:lnTo>
                  <a:lnTo>
                    <a:pt x="957" y="356"/>
                  </a:lnTo>
                  <a:lnTo>
                    <a:pt x="991" y="416"/>
                  </a:lnTo>
                  <a:lnTo>
                    <a:pt x="1005" y="472"/>
                  </a:lnTo>
                  <a:lnTo>
                    <a:pt x="987" y="520"/>
                  </a:lnTo>
                  <a:lnTo>
                    <a:pt x="939" y="534"/>
                  </a:lnTo>
                  <a:lnTo>
                    <a:pt x="861" y="518"/>
                  </a:lnTo>
                  <a:lnTo>
                    <a:pt x="794" y="486"/>
                  </a:lnTo>
                  <a:lnTo>
                    <a:pt x="730" y="445"/>
                  </a:lnTo>
                  <a:lnTo>
                    <a:pt x="700" y="388"/>
                  </a:lnTo>
                  <a:lnTo>
                    <a:pt x="700" y="317"/>
                  </a:lnTo>
                  <a:lnTo>
                    <a:pt x="700" y="247"/>
                  </a:lnTo>
                  <a:lnTo>
                    <a:pt x="734" y="197"/>
                  </a:lnTo>
                  <a:lnTo>
                    <a:pt x="751" y="174"/>
                  </a:lnTo>
                  <a:lnTo>
                    <a:pt x="767" y="151"/>
                  </a:lnTo>
                  <a:lnTo>
                    <a:pt x="801" y="144"/>
                  </a:lnTo>
                  <a:lnTo>
                    <a:pt x="817" y="131"/>
                  </a:lnTo>
                  <a:lnTo>
                    <a:pt x="896" y="129"/>
                  </a:lnTo>
                  <a:lnTo>
                    <a:pt x="961" y="144"/>
                  </a:lnTo>
                  <a:lnTo>
                    <a:pt x="1028" y="166"/>
                  </a:lnTo>
                  <a:lnTo>
                    <a:pt x="1088" y="204"/>
                  </a:lnTo>
                  <a:lnTo>
                    <a:pt x="1120" y="238"/>
                  </a:lnTo>
                  <a:lnTo>
                    <a:pt x="1167" y="299"/>
                  </a:lnTo>
                  <a:lnTo>
                    <a:pt x="1184" y="343"/>
                  </a:lnTo>
                  <a:lnTo>
                    <a:pt x="1167" y="391"/>
                  </a:lnTo>
                  <a:lnTo>
                    <a:pt x="1122" y="405"/>
                  </a:lnTo>
                  <a:lnTo>
                    <a:pt x="1040" y="378"/>
                  </a:lnTo>
                  <a:lnTo>
                    <a:pt x="957" y="356"/>
                  </a:lnTo>
                  <a:lnTo>
                    <a:pt x="911" y="305"/>
                  </a:lnTo>
                  <a:lnTo>
                    <a:pt x="880" y="258"/>
                  </a:lnTo>
                  <a:lnTo>
                    <a:pt x="864" y="189"/>
                  </a:lnTo>
                  <a:lnTo>
                    <a:pt x="883" y="117"/>
                  </a:lnTo>
                  <a:lnTo>
                    <a:pt x="910" y="69"/>
                  </a:lnTo>
                  <a:lnTo>
                    <a:pt x="932" y="47"/>
                  </a:lnTo>
                  <a:lnTo>
                    <a:pt x="965" y="37"/>
                  </a:lnTo>
                  <a:lnTo>
                    <a:pt x="995" y="26"/>
                  </a:lnTo>
                  <a:lnTo>
                    <a:pt x="1059" y="0"/>
                  </a:ln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24" name="Freeform 41"/>
            <p:cNvSpPr>
              <a:spLocks noChangeArrowheads="1"/>
            </p:cNvSpPr>
            <p:nvPr/>
          </p:nvSpPr>
          <p:spPr bwMode="auto">
            <a:xfrm rot="-398815">
              <a:off x="1802" y="2887"/>
              <a:ext cx="322" cy="326"/>
            </a:xfrm>
            <a:custGeom>
              <a:avLst/>
              <a:gdLst/>
              <a:ahLst/>
              <a:cxnLst>
                <a:cxn ang="0">
                  <a:pos x="19" y="853"/>
                </a:cxn>
                <a:cxn ang="0">
                  <a:pos x="19" y="724"/>
                </a:cxn>
                <a:cxn ang="0">
                  <a:pos x="50" y="665"/>
                </a:cxn>
                <a:cxn ang="0">
                  <a:pos x="99" y="633"/>
                </a:cxn>
                <a:cxn ang="0">
                  <a:pos x="198" y="619"/>
                </a:cxn>
                <a:cxn ang="0">
                  <a:pos x="343" y="656"/>
                </a:cxn>
                <a:cxn ang="0">
                  <a:pos x="436" y="741"/>
                </a:cxn>
                <a:cxn ang="0">
                  <a:pos x="487" y="859"/>
                </a:cxn>
                <a:cxn ang="0">
                  <a:pos x="403" y="908"/>
                </a:cxn>
                <a:cxn ang="0">
                  <a:pos x="260" y="858"/>
                </a:cxn>
                <a:cxn ang="0">
                  <a:pos x="179" y="761"/>
                </a:cxn>
                <a:cxn ang="0">
                  <a:pos x="181" y="631"/>
                </a:cxn>
                <a:cxn ang="0">
                  <a:pos x="213" y="549"/>
                </a:cxn>
                <a:cxn ang="0">
                  <a:pos x="260" y="514"/>
                </a:cxn>
                <a:cxn ang="0">
                  <a:pos x="376" y="494"/>
                </a:cxn>
                <a:cxn ang="0">
                  <a:pos x="522" y="540"/>
                </a:cxn>
                <a:cxn ang="0">
                  <a:pos x="614" y="623"/>
                </a:cxn>
                <a:cxn ang="0">
                  <a:pos x="665" y="730"/>
                </a:cxn>
                <a:cxn ang="0">
                  <a:pos x="613" y="775"/>
                </a:cxn>
                <a:cxn ang="0">
                  <a:pos x="548" y="765"/>
                </a:cxn>
                <a:cxn ang="0">
                  <a:pos x="487" y="741"/>
                </a:cxn>
                <a:cxn ang="0">
                  <a:pos x="423" y="706"/>
                </a:cxn>
                <a:cxn ang="0">
                  <a:pos x="357" y="635"/>
                </a:cxn>
                <a:cxn ang="0">
                  <a:pos x="376" y="506"/>
                </a:cxn>
                <a:cxn ang="0">
                  <a:pos x="409" y="434"/>
                </a:cxn>
                <a:cxn ang="0">
                  <a:pos x="444" y="398"/>
                </a:cxn>
                <a:cxn ang="0">
                  <a:pos x="540" y="377"/>
                </a:cxn>
                <a:cxn ang="0">
                  <a:pos x="686" y="424"/>
                </a:cxn>
                <a:cxn ang="0">
                  <a:pos x="749" y="469"/>
                </a:cxn>
                <a:cxn ang="0">
                  <a:pos x="796" y="520"/>
                </a:cxn>
                <a:cxn ang="0">
                  <a:pos x="826" y="568"/>
                </a:cxn>
                <a:cxn ang="0">
                  <a:pos x="826" y="613"/>
                </a:cxn>
                <a:cxn ang="0">
                  <a:pos x="790" y="638"/>
                </a:cxn>
                <a:cxn ang="0">
                  <a:pos x="728" y="634"/>
                </a:cxn>
                <a:cxn ang="0">
                  <a:pos x="663" y="625"/>
                </a:cxn>
                <a:cxn ang="0">
                  <a:pos x="599" y="587"/>
                </a:cxn>
                <a:cxn ang="0">
                  <a:pos x="537" y="519"/>
                </a:cxn>
                <a:cxn ang="0">
                  <a:pos x="556" y="377"/>
                </a:cxn>
                <a:cxn ang="0">
                  <a:pos x="587" y="302"/>
                </a:cxn>
                <a:cxn ang="0">
                  <a:pos x="618" y="270"/>
                </a:cxn>
                <a:cxn ang="0">
                  <a:pos x="718" y="245"/>
                </a:cxn>
                <a:cxn ang="0">
                  <a:pos x="846" y="284"/>
                </a:cxn>
                <a:cxn ang="0">
                  <a:pos x="957" y="356"/>
                </a:cxn>
                <a:cxn ang="0">
                  <a:pos x="1005" y="472"/>
                </a:cxn>
                <a:cxn ang="0">
                  <a:pos x="939" y="534"/>
                </a:cxn>
                <a:cxn ang="0">
                  <a:pos x="794" y="486"/>
                </a:cxn>
                <a:cxn ang="0">
                  <a:pos x="700" y="388"/>
                </a:cxn>
                <a:cxn ang="0">
                  <a:pos x="700" y="247"/>
                </a:cxn>
                <a:cxn ang="0">
                  <a:pos x="751" y="174"/>
                </a:cxn>
                <a:cxn ang="0">
                  <a:pos x="801" y="144"/>
                </a:cxn>
                <a:cxn ang="0">
                  <a:pos x="896" y="129"/>
                </a:cxn>
                <a:cxn ang="0">
                  <a:pos x="1028" y="166"/>
                </a:cxn>
                <a:cxn ang="0">
                  <a:pos x="1120" y="238"/>
                </a:cxn>
                <a:cxn ang="0">
                  <a:pos x="1184" y="343"/>
                </a:cxn>
                <a:cxn ang="0">
                  <a:pos x="1122" y="405"/>
                </a:cxn>
                <a:cxn ang="0">
                  <a:pos x="957" y="356"/>
                </a:cxn>
                <a:cxn ang="0">
                  <a:pos x="880" y="258"/>
                </a:cxn>
                <a:cxn ang="0">
                  <a:pos x="883" y="117"/>
                </a:cxn>
                <a:cxn ang="0">
                  <a:pos x="932" y="47"/>
                </a:cxn>
                <a:cxn ang="0">
                  <a:pos x="995" y="26"/>
                </a:cxn>
              </a:cxnLst>
              <a:rect l="0" t="0" r="r" b="b"/>
              <a:pathLst>
                <a:path w="1185" h="950">
                  <a:moveTo>
                    <a:pt x="33" y="949"/>
                  </a:moveTo>
                  <a:lnTo>
                    <a:pt x="19" y="853"/>
                  </a:lnTo>
                  <a:lnTo>
                    <a:pt x="0" y="786"/>
                  </a:lnTo>
                  <a:lnTo>
                    <a:pt x="19" y="724"/>
                  </a:lnTo>
                  <a:lnTo>
                    <a:pt x="33" y="688"/>
                  </a:lnTo>
                  <a:lnTo>
                    <a:pt x="50" y="665"/>
                  </a:lnTo>
                  <a:lnTo>
                    <a:pt x="68" y="640"/>
                  </a:lnTo>
                  <a:lnTo>
                    <a:pt x="99" y="633"/>
                  </a:lnTo>
                  <a:lnTo>
                    <a:pt x="134" y="621"/>
                  </a:lnTo>
                  <a:lnTo>
                    <a:pt x="198" y="619"/>
                  </a:lnTo>
                  <a:lnTo>
                    <a:pt x="277" y="636"/>
                  </a:lnTo>
                  <a:lnTo>
                    <a:pt x="343" y="656"/>
                  </a:lnTo>
                  <a:lnTo>
                    <a:pt x="389" y="694"/>
                  </a:lnTo>
                  <a:lnTo>
                    <a:pt x="436" y="741"/>
                  </a:lnTo>
                  <a:lnTo>
                    <a:pt x="467" y="799"/>
                  </a:lnTo>
                  <a:lnTo>
                    <a:pt x="487" y="859"/>
                  </a:lnTo>
                  <a:lnTo>
                    <a:pt x="468" y="893"/>
                  </a:lnTo>
                  <a:lnTo>
                    <a:pt x="403" y="908"/>
                  </a:lnTo>
                  <a:lnTo>
                    <a:pt x="342" y="893"/>
                  </a:lnTo>
                  <a:lnTo>
                    <a:pt x="260" y="858"/>
                  </a:lnTo>
                  <a:lnTo>
                    <a:pt x="212" y="820"/>
                  </a:lnTo>
                  <a:lnTo>
                    <a:pt x="179" y="761"/>
                  </a:lnTo>
                  <a:lnTo>
                    <a:pt x="164" y="690"/>
                  </a:lnTo>
                  <a:lnTo>
                    <a:pt x="181" y="631"/>
                  </a:lnTo>
                  <a:lnTo>
                    <a:pt x="213" y="572"/>
                  </a:lnTo>
                  <a:lnTo>
                    <a:pt x="213" y="549"/>
                  </a:lnTo>
                  <a:lnTo>
                    <a:pt x="246" y="527"/>
                  </a:lnTo>
                  <a:lnTo>
                    <a:pt x="260" y="514"/>
                  </a:lnTo>
                  <a:lnTo>
                    <a:pt x="294" y="504"/>
                  </a:lnTo>
                  <a:lnTo>
                    <a:pt x="376" y="494"/>
                  </a:lnTo>
                  <a:lnTo>
                    <a:pt x="443" y="517"/>
                  </a:lnTo>
                  <a:lnTo>
                    <a:pt x="522" y="540"/>
                  </a:lnTo>
                  <a:lnTo>
                    <a:pt x="568" y="576"/>
                  </a:lnTo>
                  <a:lnTo>
                    <a:pt x="614" y="623"/>
                  </a:lnTo>
                  <a:lnTo>
                    <a:pt x="649" y="672"/>
                  </a:lnTo>
                  <a:lnTo>
                    <a:pt x="665" y="730"/>
                  </a:lnTo>
                  <a:lnTo>
                    <a:pt x="647" y="765"/>
                  </a:lnTo>
                  <a:lnTo>
                    <a:pt x="613" y="775"/>
                  </a:lnTo>
                  <a:lnTo>
                    <a:pt x="580" y="774"/>
                  </a:lnTo>
                  <a:lnTo>
                    <a:pt x="548" y="765"/>
                  </a:lnTo>
                  <a:lnTo>
                    <a:pt x="516" y="765"/>
                  </a:lnTo>
                  <a:lnTo>
                    <a:pt x="487" y="741"/>
                  </a:lnTo>
                  <a:lnTo>
                    <a:pt x="453" y="728"/>
                  </a:lnTo>
                  <a:lnTo>
                    <a:pt x="423" y="706"/>
                  </a:lnTo>
                  <a:lnTo>
                    <a:pt x="389" y="694"/>
                  </a:lnTo>
                  <a:lnTo>
                    <a:pt x="357" y="635"/>
                  </a:lnTo>
                  <a:lnTo>
                    <a:pt x="359" y="563"/>
                  </a:lnTo>
                  <a:lnTo>
                    <a:pt x="376" y="506"/>
                  </a:lnTo>
                  <a:lnTo>
                    <a:pt x="395" y="447"/>
                  </a:lnTo>
                  <a:lnTo>
                    <a:pt x="409" y="434"/>
                  </a:lnTo>
                  <a:lnTo>
                    <a:pt x="428" y="412"/>
                  </a:lnTo>
                  <a:lnTo>
                    <a:pt x="444" y="398"/>
                  </a:lnTo>
                  <a:lnTo>
                    <a:pt x="475" y="386"/>
                  </a:lnTo>
                  <a:lnTo>
                    <a:pt x="540" y="377"/>
                  </a:lnTo>
                  <a:lnTo>
                    <a:pt x="618" y="398"/>
                  </a:lnTo>
                  <a:lnTo>
                    <a:pt x="686" y="424"/>
                  </a:lnTo>
                  <a:lnTo>
                    <a:pt x="730" y="445"/>
                  </a:lnTo>
                  <a:lnTo>
                    <a:pt x="749" y="469"/>
                  </a:lnTo>
                  <a:lnTo>
                    <a:pt x="779" y="486"/>
                  </a:lnTo>
                  <a:lnTo>
                    <a:pt x="796" y="520"/>
                  </a:lnTo>
                  <a:lnTo>
                    <a:pt x="812" y="543"/>
                  </a:lnTo>
                  <a:lnTo>
                    <a:pt x="826" y="568"/>
                  </a:lnTo>
                  <a:lnTo>
                    <a:pt x="826" y="593"/>
                  </a:lnTo>
                  <a:lnTo>
                    <a:pt x="826" y="613"/>
                  </a:lnTo>
                  <a:lnTo>
                    <a:pt x="807" y="627"/>
                  </a:lnTo>
                  <a:lnTo>
                    <a:pt x="790" y="638"/>
                  </a:lnTo>
                  <a:lnTo>
                    <a:pt x="761" y="645"/>
                  </a:lnTo>
                  <a:lnTo>
                    <a:pt x="728" y="634"/>
                  </a:lnTo>
                  <a:lnTo>
                    <a:pt x="695" y="636"/>
                  </a:lnTo>
                  <a:lnTo>
                    <a:pt x="663" y="625"/>
                  </a:lnTo>
                  <a:lnTo>
                    <a:pt x="616" y="610"/>
                  </a:lnTo>
                  <a:lnTo>
                    <a:pt x="599" y="587"/>
                  </a:lnTo>
                  <a:lnTo>
                    <a:pt x="568" y="576"/>
                  </a:lnTo>
                  <a:lnTo>
                    <a:pt x="537" y="519"/>
                  </a:lnTo>
                  <a:lnTo>
                    <a:pt x="537" y="447"/>
                  </a:lnTo>
                  <a:lnTo>
                    <a:pt x="556" y="377"/>
                  </a:lnTo>
                  <a:lnTo>
                    <a:pt x="570" y="317"/>
                  </a:lnTo>
                  <a:lnTo>
                    <a:pt x="587" y="302"/>
                  </a:lnTo>
                  <a:lnTo>
                    <a:pt x="606" y="282"/>
                  </a:lnTo>
                  <a:lnTo>
                    <a:pt x="618" y="270"/>
                  </a:lnTo>
                  <a:lnTo>
                    <a:pt x="655" y="260"/>
                  </a:lnTo>
                  <a:lnTo>
                    <a:pt x="718" y="245"/>
                  </a:lnTo>
                  <a:lnTo>
                    <a:pt x="781" y="260"/>
                  </a:lnTo>
                  <a:lnTo>
                    <a:pt x="846" y="284"/>
                  </a:lnTo>
                  <a:lnTo>
                    <a:pt x="911" y="305"/>
                  </a:lnTo>
                  <a:lnTo>
                    <a:pt x="957" y="356"/>
                  </a:lnTo>
                  <a:lnTo>
                    <a:pt x="991" y="416"/>
                  </a:lnTo>
                  <a:lnTo>
                    <a:pt x="1005" y="472"/>
                  </a:lnTo>
                  <a:lnTo>
                    <a:pt x="987" y="520"/>
                  </a:lnTo>
                  <a:lnTo>
                    <a:pt x="939" y="534"/>
                  </a:lnTo>
                  <a:lnTo>
                    <a:pt x="861" y="518"/>
                  </a:lnTo>
                  <a:lnTo>
                    <a:pt x="794" y="486"/>
                  </a:lnTo>
                  <a:lnTo>
                    <a:pt x="730" y="445"/>
                  </a:lnTo>
                  <a:lnTo>
                    <a:pt x="700" y="388"/>
                  </a:lnTo>
                  <a:lnTo>
                    <a:pt x="700" y="317"/>
                  </a:lnTo>
                  <a:lnTo>
                    <a:pt x="700" y="247"/>
                  </a:lnTo>
                  <a:lnTo>
                    <a:pt x="734" y="197"/>
                  </a:lnTo>
                  <a:lnTo>
                    <a:pt x="751" y="174"/>
                  </a:lnTo>
                  <a:lnTo>
                    <a:pt x="767" y="151"/>
                  </a:lnTo>
                  <a:lnTo>
                    <a:pt x="801" y="144"/>
                  </a:lnTo>
                  <a:lnTo>
                    <a:pt x="817" y="131"/>
                  </a:lnTo>
                  <a:lnTo>
                    <a:pt x="896" y="129"/>
                  </a:lnTo>
                  <a:lnTo>
                    <a:pt x="961" y="144"/>
                  </a:lnTo>
                  <a:lnTo>
                    <a:pt x="1028" y="166"/>
                  </a:lnTo>
                  <a:lnTo>
                    <a:pt x="1088" y="204"/>
                  </a:lnTo>
                  <a:lnTo>
                    <a:pt x="1120" y="238"/>
                  </a:lnTo>
                  <a:lnTo>
                    <a:pt x="1167" y="299"/>
                  </a:lnTo>
                  <a:lnTo>
                    <a:pt x="1184" y="343"/>
                  </a:lnTo>
                  <a:lnTo>
                    <a:pt x="1167" y="391"/>
                  </a:lnTo>
                  <a:lnTo>
                    <a:pt x="1122" y="405"/>
                  </a:lnTo>
                  <a:lnTo>
                    <a:pt x="1040" y="378"/>
                  </a:lnTo>
                  <a:lnTo>
                    <a:pt x="957" y="356"/>
                  </a:lnTo>
                  <a:lnTo>
                    <a:pt x="911" y="305"/>
                  </a:lnTo>
                  <a:lnTo>
                    <a:pt x="880" y="258"/>
                  </a:lnTo>
                  <a:lnTo>
                    <a:pt x="864" y="189"/>
                  </a:lnTo>
                  <a:lnTo>
                    <a:pt x="883" y="117"/>
                  </a:lnTo>
                  <a:lnTo>
                    <a:pt x="910" y="69"/>
                  </a:lnTo>
                  <a:lnTo>
                    <a:pt x="932" y="47"/>
                  </a:lnTo>
                  <a:lnTo>
                    <a:pt x="965" y="37"/>
                  </a:lnTo>
                  <a:lnTo>
                    <a:pt x="995" y="26"/>
                  </a:lnTo>
                  <a:lnTo>
                    <a:pt x="1059" y="0"/>
                  </a:lnTo>
                </a:path>
              </a:pathLst>
            </a:cu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25" name="Oval 42"/>
            <p:cNvSpPr>
              <a:spLocks noChangeArrowheads="1"/>
            </p:cNvSpPr>
            <p:nvPr/>
          </p:nvSpPr>
          <p:spPr bwMode="auto">
            <a:xfrm>
              <a:off x="1532" y="2798"/>
              <a:ext cx="1086" cy="690"/>
            </a:xfrm>
            <a:prstGeom prst="ellips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alibri"/>
                <a:cs typeface="Calibri"/>
              </a:endParaRPr>
            </a:p>
          </p:txBody>
        </p:sp>
      </p:grpSp>
      <p:sp>
        <p:nvSpPr>
          <p:cNvPr id="26" name="Content Placeholder 9"/>
          <p:cNvSpPr txBox="1">
            <a:spLocks/>
          </p:cNvSpPr>
          <p:nvPr/>
        </p:nvSpPr>
        <p:spPr bwMode="auto">
          <a:xfrm>
            <a:off x="1060376" y="3790458"/>
            <a:ext cx="6030242" cy="673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lvl="0" indent="-342900" eaLnBrk="1" hangingPunct="1">
              <a:spcAft>
                <a:spcPts val="600"/>
              </a:spcAft>
              <a:buClr>
                <a:schemeClr val="tx2">
                  <a:lumMod val="75000"/>
                </a:schemeClr>
              </a:buClr>
              <a:buFont typeface="Wingdings" pitchFamily="-112" charset="2"/>
              <a:buChar char="§"/>
              <a:defRPr/>
            </a:pPr>
            <a:r>
              <a:rPr lang="en-US" sz="2400" kern="0" noProof="0" dirty="0" err="1" smtClean="0">
                <a:solidFill>
                  <a:schemeClr val="accent6">
                    <a:lumMod val="75000"/>
                  </a:schemeClr>
                </a:solidFill>
                <a:latin typeface="Calibri"/>
                <a:ea typeface="ＭＳ Ｐゴシック" pitchFamily="-112" charset="-128"/>
                <a:cs typeface="Calibri"/>
              </a:rPr>
              <a:t>Multiquarks</a:t>
            </a:r>
            <a:r>
              <a:rPr lang="en-US" sz="2400" kern="0" noProof="0" dirty="0" smtClean="0">
                <a:solidFill>
                  <a:schemeClr val="accent6">
                    <a:lumMod val="75000"/>
                  </a:schemeClr>
                </a:solidFill>
                <a:latin typeface="Calibri"/>
                <a:ea typeface="ＭＳ Ｐゴシック" pitchFamily="-112" charset="-128"/>
                <a:cs typeface="Calibri"/>
              </a:rPr>
              <a:t>  </a:t>
            </a:r>
            <a:r>
              <a:rPr lang="en-US" sz="2400" kern="0" noProof="0" dirty="0" smtClean="0">
                <a:solidFill>
                  <a:srgbClr val="000000"/>
                </a:solidFill>
                <a:latin typeface="Calibri"/>
                <a:ea typeface="ＭＳ Ｐゴシック" pitchFamily="-112" charset="-128"/>
                <a:cs typeface="Calibri"/>
              </a:rPr>
              <a:t>(quark-</a:t>
            </a:r>
            <a:r>
              <a:rPr lang="en-US" sz="2400" kern="0" noProof="0" dirty="0" err="1" smtClean="0">
                <a:solidFill>
                  <a:srgbClr val="000000"/>
                </a:solidFill>
                <a:latin typeface="Calibri"/>
                <a:ea typeface="ＭＳ Ｐゴシック" pitchFamily="-112" charset="-128"/>
                <a:cs typeface="Calibri"/>
              </a:rPr>
              <a:t>antiquark</a:t>
            </a:r>
            <a:r>
              <a:rPr lang="en-US" sz="2400" kern="0" dirty="0" smtClean="0">
                <a:solidFill>
                  <a:srgbClr val="000000"/>
                </a:solidFill>
                <a:latin typeface="Calibri"/>
                <a:ea typeface="ＭＳ Ｐゴシック" pitchFamily="-112" charset="-128"/>
                <a:cs typeface="Calibri"/>
              </a:rPr>
              <a:t> pairs)</a:t>
            </a: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 pitchFamily="-112" charset="-128"/>
              <a:cs typeface="Calibri"/>
            </a:endParaRPr>
          </a:p>
        </p:txBody>
      </p:sp>
      <p:sp>
        <p:nvSpPr>
          <p:cNvPr id="33" name="Oval 59"/>
          <p:cNvSpPr>
            <a:spLocks noChangeArrowheads="1"/>
          </p:cNvSpPr>
          <p:nvPr/>
        </p:nvSpPr>
        <p:spPr bwMode="auto">
          <a:xfrm>
            <a:off x="7189926" y="3262912"/>
            <a:ext cx="1411288" cy="1412875"/>
          </a:xfrm>
          <a:prstGeom prst="ellips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Calibri"/>
              <a:cs typeface="Calibri"/>
            </a:endParaRPr>
          </a:p>
        </p:txBody>
      </p:sp>
      <p:grpSp>
        <p:nvGrpSpPr>
          <p:cNvPr id="34" name="Group 60"/>
          <p:cNvGrpSpPr>
            <a:grpSpLocks/>
          </p:cNvGrpSpPr>
          <p:nvPr/>
        </p:nvGrpSpPr>
        <p:grpSpPr bwMode="auto">
          <a:xfrm>
            <a:off x="7793176" y="3348637"/>
            <a:ext cx="504825" cy="504825"/>
            <a:chOff x="2326" y="1853"/>
            <a:chExt cx="318" cy="318"/>
          </a:xfrm>
          <a:solidFill>
            <a:schemeClr val="tx2">
              <a:lumMod val="60000"/>
              <a:lumOff val="40000"/>
            </a:schemeClr>
          </a:solidFill>
        </p:grpSpPr>
        <p:sp>
          <p:nvSpPr>
            <p:cNvPr id="48" name="Oval 61"/>
            <p:cNvSpPr>
              <a:spLocks noChangeArrowheads="1"/>
            </p:cNvSpPr>
            <p:nvPr/>
          </p:nvSpPr>
          <p:spPr bwMode="auto">
            <a:xfrm>
              <a:off x="2326" y="1853"/>
              <a:ext cx="318" cy="318"/>
            </a:xfrm>
            <a:prstGeom prst="ellipse">
              <a:avLst/>
            </a:prstGeom>
            <a:grpFill/>
            <a:ln w="1587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49" name="Text Box 62"/>
            <p:cNvSpPr txBox="1">
              <a:spLocks noChangeArrowheads="1"/>
            </p:cNvSpPr>
            <p:nvPr/>
          </p:nvSpPr>
          <p:spPr bwMode="auto">
            <a:xfrm>
              <a:off x="2400" y="1876"/>
              <a:ext cx="201" cy="252"/>
            </a:xfrm>
            <a:prstGeom prst="rect">
              <a:avLst/>
            </a:prstGeom>
            <a:grpFill/>
            <a:ln w="1587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000">
                  <a:latin typeface="Calibri"/>
                  <a:cs typeface="Calibri"/>
                </a:rPr>
                <a:t>q</a:t>
              </a:r>
            </a:p>
          </p:txBody>
        </p:sp>
      </p:grpSp>
      <p:grpSp>
        <p:nvGrpSpPr>
          <p:cNvPr id="35" name="Group 63"/>
          <p:cNvGrpSpPr>
            <a:grpSpLocks/>
          </p:cNvGrpSpPr>
          <p:nvPr/>
        </p:nvGrpSpPr>
        <p:grpSpPr bwMode="auto">
          <a:xfrm>
            <a:off x="7469326" y="3348637"/>
            <a:ext cx="504825" cy="504825"/>
            <a:chOff x="1701" y="1846"/>
            <a:chExt cx="318" cy="318"/>
          </a:xfrm>
          <a:solidFill>
            <a:srgbClr val="E46C0A"/>
          </a:solidFill>
        </p:grpSpPr>
        <p:sp>
          <p:nvSpPr>
            <p:cNvPr id="44" name="Oval 64"/>
            <p:cNvSpPr>
              <a:spLocks noChangeArrowheads="1"/>
            </p:cNvSpPr>
            <p:nvPr/>
          </p:nvSpPr>
          <p:spPr bwMode="auto">
            <a:xfrm>
              <a:off x="1701" y="1846"/>
              <a:ext cx="318" cy="318"/>
            </a:xfrm>
            <a:prstGeom prst="ellipse">
              <a:avLst/>
            </a:prstGeom>
            <a:grpFill/>
            <a:ln w="1587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alibri"/>
                <a:cs typeface="Calibri"/>
              </a:endParaRPr>
            </a:p>
          </p:txBody>
        </p:sp>
        <p:grpSp>
          <p:nvGrpSpPr>
            <p:cNvPr id="45" name="Group 65"/>
            <p:cNvGrpSpPr>
              <a:grpSpLocks/>
            </p:cNvGrpSpPr>
            <p:nvPr/>
          </p:nvGrpSpPr>
          <p:grpSpPr bwMode="auto">
            <a:xfrm>
              <a:off x="1757" y="1881"/>
              <a:ext cx="201" cy="252"/>
              <a:chOff x="4460" y="3161"/>
              <a:chExt cx="201" cy="252"/>
            </a:xfrm>
            <a:grpFill/>
          </p:grpSpPr>
          <p:sp>
            <p:nvSpPr>
              <p:cNvPr id="46" name="Text Box 66"/>
              <p:cNvSpPr txBox="1">
                <a:spLocks noChangeArrowheads="1"/>
              </p:cNvSpPr>
              <p:nvPr/>
            </p:nvSpPr>
            <p:spPr bwMode="auto">
              <a:xfrm>
                <a:off x="4460" y="3161"/>
                <a:ext cx="201" cy="252"/>
              </a:xfrm>
              <a:prstGeom prst="rect">
                <a:avLst/>
              </a:prstGeom>
              <a:grpFill/>
              <a:ln w="1587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2000">
                    <a:latin typeface="Calibri"/>
                    <a:cs typeface="Calibri"/>
                  </a:rPr>
                  <a:t>q</a:t>
                </a:r>
              </a:p>
            </p:txBody>
          </p:sp>
          <p:sp>
            <p:nvSpPr>
              <p:cNvPr id="47" name="Line 67"/>
              <p:cNvSpPr>
                <a:spLocks noChangeShapeType="1"/>
              </p:cNvSpPr>
              <p:nvPr/>
            </p:nvSpPr>
            <p:spPr bwMode="auto">
              <a:xfrm flipV="1">
                <a:off x="4512" y="3228"/>
                <a:ext cx="96" cy="0"/>
              </a:xfrm>
              <a:prstGeom prst="line">
                <a:avLst/>
              </a:prstGeom>
              <a:grp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</p:grpSp>
      </p:grpSp>
      <p:grpSp>
        <p:nvGrpSpPr>
          <p:cNvPr id="36" name="Group 68"/>
          <p:cNvGrpSpPr>
            <a:grpSpLocks/>
          </p:cNvGrpSpPr>
          <p:nvPr/>
        </p:nvGrpSpPr>
        <p:grpSpPr bwMode="auto">
          <a:xfrm>
            <a:off x="7459801" y="4070950"/>
            <a:ext cx="504825" cy="504825"/>
            <a:chOff x="835" y="3333"/>
            <a:chExt cx="318" cy="318"/>
          </a:xfrm>
          <a:solidFill>
            <a:srgbClr val="558ED5"/>
          </a:solidFill>
        </p:grpSpPr>
        <p:sp>
          <p:nvSpPr>
            <p:cNvPr id="42" name="Oval 69"/>
            <p:cNvSpPr>
              <a:spLocks noChangeArrowheads="1"/>
            </p:cNvSpPr>
            <p:nvPr/>
          </p:nvSpPr>
          <p:spPr bwMode="auto">
            <a:xfrm>
              <a:off x="835" y="3333"/>
              <a:ext cx="318" cy="318"/>
            </a:xfrm>
            <a:prstGeom prst="ellipse">
              <a:avLst/>
            </a:prstGeom>
            <a:grpFill/>
            <a:ln w="1587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43" name="Text Box 70"/>
            <p:cNvSpPr txBox="1">
              <a:spLocks noChangeArrowheads="1"/>
            </p:cNvSpPr>
            <p:nvPr/>
          </p:nvSpPr>
          <p:spPr bwMode="auto">
            <a:xfrm>
              <a:off x="909" y="3356"/>
              <a:ext cx="201" cy="252"/>
            </a:xfrm>
            <a:prstGeom prst="rect">
              <a:avLst/>
            </a:prstGeom>
            <a:grpFill/>
            <a:ln w="1587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000" dirty="0" err="1">
                  <a:latin typeface="Calibri"/>
                  <a:cs typeface="Calibri"/>
                </a:rPr>
                <a:t>q</a:t>
              </a:r>
              <a:endParaRPr lang="en-US" sz="2000" dirty="0">
                <a:latin typeface="Calibri"/>
                <a:cs typeface="Calibri"/>
              </a:endParaRPr>
            </a:p>
          </p:txBody>
        </p:sp>
      </p:grpSp>
      <p:grpSp>
        <p:nvGrpSpPr>
          <p:cNvPr id="37" name="Group 71"/>
          <p:cNvGrpSpPr>
            <a:grpSpLocks/>
          </p:cNvGrpSpPr>
          <p:nvPr/>
        </p:nvGrpSpPr>
        <p:grpSpPr bwMode="auto">
          <a:xfrm>
            <a:off x="7864614" y="4118575"/>
            <a:ext cx="504825" cy="504825"/>
            <a:chOff x="470" y="3333"/>
            <a:chExt cx="318" cy="318"/>
          </a:xfrm>
          <a:solidFill>
            <a:srgbClr val="E46C0A"/>
          </a:solidFill>
        </p:grpSpPr>
        <p:sp>
          <p:nvSpPr>
            <p:cNvPr id="38" name="Oval 72"/>
            <p:cNvSpPr>
              <a:spLocks noChangeArrowheads="1"/>
            </p:cNvSpPr>
            <p:nvPr/>
          </p:nvSpPr>
          <p:spPr bwMode="auto">
            <a:xfrm>
              <a:off x="470" y="3333"/>
              <a:ext cx="318" cy="318"/>
            </a:xfrm>
            <a:prstGeom prst="ellipse">
              <a:avLst/>
            </a:prstGeom>
            <a:grpFill/>
            <a:ln w="1587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alibri"/>
                <a:cs typeface="Calibri"/>
              </a:endParaRPr>
            </a:p>
          </p:txBody>
        </p:sp>
        <p:grpSp>
          <p:nvGrpSpPr>
            <p:cNvPr id="39" name="Group 73"/>
            <p:cNvGrpSpPr>
              <a:grpSpLocks/>
            </p:cNvGrpSpPr>
            <p:nvPr/>
          </p:nvGrpSpPr>
          <p:grpSpPr bwMode="auto">
            <a:xfrm>
              <a:off x="526" y="3368"/>
              <a:ext cx="201" cy="252"/>
              <a:chOff x="4460" y="3161"/>
              <a:chExt cx="201" cy="252"/>
            </a:xfrm>
            <a:grpFill/>
          </p:grpSpPr>
          <p:sp>
            <p:nvSpPr>
              <p:cNvPr id="40" name="Text Box 74"/>
              <p:cNvSpPr txBox="1">
                <a:spLocks noChangeArrowheads="1"/>
              </p:cNvSpPr>
              <p:nvPr/>
            </p:nvSpPr>
            <p:spPr bwMode="auto">
              <a:xfrm>
                <a:off x="4460" y="3161"/>
                <a:ext cx="201" cy="252"/>
              </a:xfrm>
              <a:prstGeom prst="rect">
                <a:avLst/>
              </a:prstGeom>
              <a:grpFill/>
              <a:ln w="1587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2000">
                    <a:latin typeface="Calibri"/>
                    <a:cs typeface="Calibri"/>
                  </a:rPr>
                  <a:t>q</a:t>
                </a:r>
              </a:p>
            </p:txBody>
          </p:sp>
          <p:sp>
            <p:nvSpPr>
              <p:cNvPr id="41" name="Line 75"/>
              <p:cNvSpPr>
                <a:spLocks noChangeShapeType="1"/>
              </p:cNvSpPr>
              <p:nvPr/>
            </p:nvSpPr>
            <p:spPr bwMode="auto">
              <a:xfrm flipV="1">
                <a:off x="4512" y="3228"/>
                <a:ext cx="96" cy="0"/>
              </a:xfrm>
              <a:prstGeom prst="line">
                <a:avLst/>
              </a:prstGeom>
              <a:grp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</p:grpSp>
      </p:grpSp>
      <p:sp>
        <p:nvSpPr>
          <p:cNvPr id="50" name="Content Placeholder 9"/>
          <p:cNvSpPr txBox="1">
            <a:spLocks/>
          </p:cNvSpPr>
          <p:nvPr/>
        </p:nvSpPr>
        <p:spPr bwMode="auto">
          <a:xfrm>
            <a:off x="380222" y="4902413"/>
            <a:ext cx="5468618" cy="947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lvl="0" indent="-342900" eaLnBrk="1" hangingPunct="1">
              <a:spcAft>
                <a:spcPts val="600"/>
              </a:spcAft>
              <a:buClr>
                <a:schemeClr val="tx2">
                  <a:lumMod val="75000"/>
                </a:schemeClr>
              </a:buClr>
              <a:buFont typeface="Wingdings" pitchFamily="-112" charset="2"/>
              <a:buChar char="§"/>
              <a:defRPr/>
            </a:pPr>
            <a:r>
              <a:rPr lang="en-US" sz="2400" kern="0" dirty="0" smtClean="0">
                <a:solidFill>
                  <a:schemeClr val="accent6">
                    <a:lumMod val="75000"/>
                  </a:schemeClr>
                </a:solidFill>
                <a:latin typeface="Calibri"/>
                <a:ea typeface="ＭＳ Ｐゴシック" pitchFamily="-112" charset="-128"/>
                <a:cs typeface="Calibri"/>
              </a:rPr>
              <a:t>Hybrids </a:t>
            </a:r>
            <a:r>
              <a:rPr lang="en-US" sz="2400" kern="0" dirty="0" smtClean="0">
                <a:latin typeface="Calibri"/>
                <a:ea typeface="ＭＳ Ｐゴシック" pitchFamily="-112" charset="-128"/>
                <a:cs typeface="Calibri"/>
              </a:rPr>
              <a:t>(quarks and </a:t>
            </a:r>
            <a:r>
              <a:rPr lang="en-US" sz="2400" kern="0" dirty="0" err="1" smtClean="0">
                <a:latin typeface="Calibri"/>
                <a:ea typeface="ＭＳ Ｐゴシック" pitchFamily="-112" charset="-128"/>
                <a:cs typeface="Calibri"/>
              </a:rPr>
              <a:t>gluonic</a:t>
            </a:r>
            <a:r>
              <a:rPr lang="en-US" sz="2400" kern="0" dirty="0" smtClean="0">
                <a:latin typeface="Calibri"/>
                <a:ea typeface="ＭＳ Ｐゴシック" pitchFamily="-112" charset="-128"/>
                <a:cs typeface="Calibri"/>
              </a:rPr>
              <a:t> excitation, which contribute to static properties)</a:t>
            </a: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Calibri"/>
              <a:ea typeface="ＭＳ Ｐゴシック" pitchFamily="-112" charset="-128"/>
              <a:cs typeface="Calibri"/>
            </a:endParaRPr>
          </a:p>
        </p:txBody>
      </p:sp>
      <p:sp>
        <p:nvSpPr>
          <p:cNvPr id="59" name="Oval 48"/>
          <p:cNvSpPr>
            <a:spLocks noChangeArrowheads="1"/>
          </p:cNvSpPr>
          <p:nvPr/>
        </p:nvSpPr>
        <p:spPr bwMode="auto">
          <a:xfrm>
            <a:off x="6173051" y="5126305"/>
            <a:ext cx="504826" cy="504827"/>
          </a:xfrm>
          <a:prstGeom prst="ellipse">
            <a:avLst/>
          </a:prstGeom>
          <a:solidFill>
            <a:srgbClr val="E46C0A"/>
          </a:solidFill>
          <a:ln w="15875">
            <a:noFill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60" name="Oval 49"/>
          <p:cNvSpPr>
            <a:spLocks noChangeArrowheads="1"/>
          </p:cNvSpPr>
          <p:nvPr/>
        </p:nvSpPr>
        <p:spPr bwMode="auto">
          <a:xfrm>
            <a:off x="7165239" y="5137417"/>
            <a:ext cx="504826" cy="504827"/>
          </a:xfrm>
          <a:prstGeom prst="ellipse">
            <a:avLst/>
          </a:prstGeom>
          <a:solidFill>
            <a:srgbClr val="558ED5"/>
          </a:solidFill>
          <a:ln w="15875">
            <a:noFill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61" name="Freeform 50"/>
          <p:cNvSpPr>
            <a:spLocks noChangeArrowheads="1"/>
          </p:cNvSpPr>
          <p:nvPr/>
        </p:nvSpPr>
        <p:spPr bwMode="auto">
          <a:xfrm rot="13259996">
            <a:off x="6663589" y="5215205"/>
            <a:ext cx="511176" cy="517527"/>
          </a:xfrm>
          <a:custGeom>
            <a:avLst/>
            <a:gdLst/>
            <a:ahLst/>
            <a:cxnLst>
              <a:cxn ang="0">
                <a:pos x="19" y="853"/>
              </a:cxn>
              <a:cxn ang="0">
                <a:pos x="19" y="724"/>
              </a:cxn>
              <a:cxn ang="0">
                <a:pos x="50" y="665"/>
              </a:cxn>
              <a:cxn ang="0">
                <a:pos x="99" y="633"/>
              </a:cxn>
              <a:cxn ang="0">
                <a:pos x="198" y="619"/>
              </a:cxn>
              <a:cxn ang="0">
                <a:pos x="343" y="656"/>
              </a:cxn>
              <a:cxn ang="0">
                <a:pos x="436" y="741"/>
              </a:cxn>
              <a:cxn ang="0">
                <a:pos x="487" y="859"/>
              </a:cxn>
              <a:cxn ang="0">
                <a:pos x="403" y="908"/>
              </a:cxn>
              <a:cxn ang="0">
                <a:pos x="260" y="858"/>
              </a:cxn>
              <a:cxn ang="0">
                <a:pos x="179" y="761"/>
              </a:cxn>
              <a:cxn ang="0">
                <a:pos x="181" y="631"/>
              </a:cxn>
              <a:cxn ang="0">
                <a:pos x="213" y="549"/>
              </a:cxn>
              <a:cxn ang="0">
                <a:pos x="260" y="514"/>
              </a:cxn>
              <a:cxn ang="0">
                <a:pos x="376" y="494"/>
              </a:cxn>
              <a:cxn ang="0">
                <a:pos x="522" y="540"/>
              </a:cxn>
              <a:cxn ang="0">
                <a:pos x="614" y="623"/>
              </a:cxn>
              <a:cxn ang="0">
                <a:pos x="665" y="730"/>
              </a:cxn>
              <a:cxn ang="0">
                <a:pos x="613" y="775"/>
              </a:cxn>
              <a:cxn ang="0">
                <a:pos x="548" y="765"/>
              </a:cxn>
              <a:cxn ang="0">
                <a:pos x="487" y="741"/>
              </a:cxn>
              <a:cxn ang="0">
                <a:pos x="423" y="706"/>
              </a:cxn>
              <a:cxn ang="0">
                <a:pos x="357" y="635"/>
              </a:cxn>
              <a:cxn ang="0">
                <a:pos x="376" y="506"/>
              </a:cxn>
              <a:cxn ang="0">
                <a:pos x="409" y="434"/>
              </a:cxn>
              <a:cxn ang="0">
                <a:pos x="444" y="398"/>
              </a:cxn>
              <a:cxn ang="0">
                <a:pos x="540" y="377"/>
              </a:cxn>
              <a:cxn ang="0">
                <a:pos x="686" y="424"/>
              </a:cxn>
              <a:cxn ang="0">
                <a:pos x="749" y="469"/>
              </a:cxn>
              <a:cxn ang="0">
                <a:pos x="796" y="520"/>
              </a:cxn>
              <a:cxn ang="0">
                <a:pos x="826" y="568"/>
              </a:cxn>
              <a:cxn ang="0">
                <a:pos x="826" y="613"/>
              </a:cxn>
              <a:cxn ang="0">
                <a:pos x="790" y="638"/>
              </a:cxn>
              <a:cxn ang="0">
                <a:pos x="728" y="634"/>
              </a:cxn>
              <a:cxn ang="0">
                <a:pos x="663" y="625"/>
              </a:cxn>
              <a:cxn ang="0">
                <a:pos x="599" y="587"/>
              </a:cxn>
              <a:cxn ang="0">
                <a:pos x="537" y="519"/>
              </a:cxn>
              <a:cxn ang="0">
                <a:pos x="556" y="377"/>
              </a:cxn>
              <a:cxn ang="0">
                <a:pos x="587" y="302"/>
              </a:cxn>
              <a:cxn ang="0">
                <a:pos x="618" y="270"/>
              </a:cxn>
              <a:cxn ang="0">
                <a:pos x="718" y="245"/>
              </a:cxn>
              <a:cxn ang="0">
                <a:pos x="846" y="284"/>
              </a:cxn>
              <a:cxn ang="0">
                <a:pos x="957" y="356"/>
              </a:cxn>
              <a:cxn ang="0">
                <a:pos x="1005" y="472"/>
              </a:cxn>
              <a:cxn ang="0">
                <a:pos x="939" y="534"/>
              </a:cxn>
              <a:cxn ang="0">
                <a:pos x="794" y="486"/>
              </a:cxn>
              <a:cxn ang="0">
                <a:pos x="700" y="388"/>
              </a:cxn>
              <a:cxn ang="0">
                <a:pos x="700" y="247"/>
              </a:cxn>
              <a:cxn ang="0">
                <a:pos x="751" y="174"/>
              </a:cxn>
              <a:cxn ang="0">
                <a:pos x="801" y="144"/>
              </a:cxn>
              <a:cxn ang="0">
                <a:pos x="896" y="129"/>
              </a:cxn>
              <a:cxn ang="0">
                <a:pos x="1028" y="166"/>
              </a:cxn>
              <a:cxn ang="0">
                <a:pos x="1120" y="238"/>
              </a:cxn>
              <a:cxn ang="0">
                <a:pos x="1184" y="343"/>
              </a:cxn>
              <a:cxn ang="0">
                <a:pos x="1122" y="405"/>
              </a:cxn>
              <a:cxn ang="0">
                <a:pos x="957" y="356"/>
              </a:cxn>
              <a:cxn ang="0">
                <a:pos x="880" y="258"/>
              </a:cxn>
              <a:cxn ang="0">
                <a:pos x="883" y="117"/>
              </a:cxn>
              <a:cxn ang="0">
                <a:pos x="932" y="47"/>
              </a:cxn>
              <a:cxn ang="0">
                <a:pos x="995" y="26"/>
              </a:cxn>
            </a:cxnLst>
            <a:rect l="0" t="0" r="r" b="b"/>
            <a:pathLst>
              <a:path w="1185" h="950">
                <a:moveTo>
                  <a:pt x="33" y="949"/>
                </a:moveTo>
                <a:lnTo>
                  <a:pt x="19" y="853"/>
                </a:lnTo>
                <a:lnTo>
                  <a:pt x="0" y="786"/>
                </a:lnTo>
                <a:lnTo>
                  <a:pt x="19" y="724"/>
                </a:lnTo>
                <a:lnTo>
                  <a:pt x="33" y="688"/>
                </a:lnTo>
                <a:lnTo>
                  <a:pt x="50" y="665"/>
                </a:lnTo>
                <a:lnTo>
                  <a:pt x="68" y="640"/>
                </a:lnTo>
                <a:lnTo>
                  <a:pt x="99" y="633"/>
                </a:lnTo>
                <a:lnTo>
                  <a:pt x="134" y="621"/>
                </a:lnTo>
                <a:lnTo>
                  <a:pt x="198" y="619"/>
                </a:lnTo>
                <a:lnTo>
                  <a:pt x="277" y="636"/>
                </a:lnTo>
                <a:lnTo>
                  <a:pt x="343" y="656"/>
                </a:lnTo>
                <a:lnTo>
                  <a:pt x="389" y="694"/>
                </a:lnTo>
                <a:lnTo>
                  <a:pt x="436" y="741"/>
                </a:lnTo>
                <a:lnTo>
                  <a:pt x="467" y="799"/>
                </a:lnTo>
                <a:lnTo>
                  <a:pt x="487" y="859"/>
                </a:lnTo>
                <a:lnTo>
                  <a:pt x="468" y="893"/>
                </a:lnTo>
                <a:lnTo>
                  <a:pt x="403" y="908"/>
                </a:lnTo>
                <a:lnTo>
                  <a:pt x="342" y="893"/>
                </a:lnTo>
                <a:lnTo>
                  <a:pt x="260" y="858"/>
                </a:lnTo>
                <a:lnTo>
                  <a:pt x="212" y="820"/>
                </a:lnTo>
                <a:lnTo>
                  <a:pt x="179" y="761"/>
                </a:lnTo>
                <a:lnTo>
                  <a:pt x="164" y="690"/>
                </a:lnTo>
                <a:lnTo>
                  <a:pt x="181" y="631"/>
                </a:lnTo>
                <a:lnTo>
                  <a:pt x="213" y="572"/>
                </a:lnTo>
                <a:lnTo>
                  <a:pt x="213" y="549"/>
                </a:lnTo>
                <a:lnTo>
                  <a:pt x="246" y="527"/>
                </a:lnTo>
                <a:lnTo>
                  <a:pt x="260" y="514"/>
                </a:lnTo>
                <a:lnTo>
                  <a:pt x="294" y="504"/>
                </a:lnTo>
                <a:lnTo>
                  <a:pt x="376" y="494"/>
                </a:lnTo>
                <a:lnTo>
                  <a:pt x="443" y="517"/>
                </a:lnTo>
                <a:lnTo>
                  <a:pt x="522" y="540"/>
                </a:lnTo>
                <a:lnTo>
                  <a:pt x="568" y="576"/>
                </a:lnTo>
                <a:lnTo>
                  <a:pt x="614" y="623"/>
                </a:lnTo>
                <a:lnTo>
                  <a:pt x="649" y="672"/>
                </a:lnTo>
                <a:lnTo>
                  <a:pt x="665" y="730"/>
                </a:lnTo>
                <a:lnTo>
                  <a:pt x="647" y="765"/>
                </a:lnTo>
                <a:lnTo>
                  <a:pt x="613" y="775"/>
                </a:lnTo>
                <a:lnTo>
                  <a:pt x="580" y="774"/>
                </a:lnTo>
                <a:lnTo>
                  <a:pt x="548" y="765"/>
                </a:lnTo>
                <a:lnTo>
                  <a:pt x="516" y="765"/>
                </a:lnTo>
                <a:lnTo>
                  <a:pt x="487" y="741"/>
                </a:lnTo>
                <a:lnTo>
                  <a:pt x="453" y="728"/>
                </a:lnTo>
                <a:lnTo>
                  <a:pt x="423" y="706"/>
                </a:lnTo>
                <a:lnTo>
                  <a:pt x="389" y="694"/>
                </a:lnTo>
                <a:lnTo>
                  <a:pt x="357" y="635"/>
                </a:lnTo>
                <a:lnTo>
                  <a:pt x="359" y="563"/>
                </a:lnTo>
                <a:lnTo>
                  <a:pt x="376" y="506"/>
                </a:lnTo>
                <a:lnTo>
                  <a:pt x="395" y="447"/>
                </a:lnTo>
                <a:lnTo>
                  <a:pt x="409" y="434"/>
                </a:lnTo>
                <a:lnTo>
                  <a:pt x="428" y="412"/>
                </a:lnTo>
                <a:lnTo>
                  <a:pt x="444" y="398"/>
                </a:lnTo>
                <a:lnTo>
                  <a:pt x="475" y="386"/>
                </a:lnTo>
                <a:lnTo>
                  <a:pt x="540" y="377"/>
                </a:lnTo>
                <a:lnTo>
                  <a:pt x="618" y="398"/>
                </a:lnTo>
                <a:lnTo>
                  <a:pt x="686" y="424"/>
                </a:lnTo>
                <a:lnTo>
                  <a:pt x="730" y="445"/>
                </a:lnTo>
                <a:lnTo>
                  <a:pt x="749" y="469"/>
                </a:lnTo>
                <a:lnTo>
                  <a:pt x="779" y="486"/>
                </a:lnTo>
                <a:lnTo>
                  <a:pt x="796" y="520"/>
                </a:lnTo>
                <a:lnTo>
                  <a:pt x="812" y="543"/>
                </a:lnTo>
                <a:lnTo>
                  <a:pt x="826" y="568"/>
                </a:lnTo>
                <a:lnTo>
                  <a:pt x="826" y="593"/>
                </a:lnTo>
                <a:lnTo>
                  <a:pt x="826" y="613"/>
                </a:lnTo>
                <a:lnTo>
                  <a:pt x="807" y="627"/>
                </a:lnTo>
                <a:lnTo>
                  <a:pt x="790" y="638"/>
                </a:lnTo>
                <a:lnTo>
                  <a:pt x="761" y="645"/>
                </a:lnTo>
                <a:lnTo>
                  <a:pt x="728" y="634"/>
                </a:lnTo>
                <a:lnTo>
                  <a:pt x="695" y="636"/>
                </a:lnTo>
                <a:lnTo>
                  <a:pt x="663" y="625"/>
                </a:lnTo>
                <a:lnTo>
                  <a:pt x="616" y="610"/>
                </a:lnTo>
                <a:lnTo>
                  <a:pt x="599" y="587"/>
                </a:lnTo>
                <a:lnTo>
                  <a:pt x="568" y="576"/>
                </a:lnTo>
                <a:lnTo>
                  <a:pt x="537" y="519"/>
                </a:lnTo>
                <a:lnTo>
                  <a:pt x="537" y="447"/>
                </a:lnTo>
                <a:lnTo>
                  <a:pt x="556" y="377"/>
                </a:lnTo>
                <a:lnTo>
                  <a:pt x="570" y="317"/>
                </a:lnTo>
                <a:lnTo>
                  <a:pt x="587" y="302"/>
                </a:lnTo>
                <a:lnTo>
                  <a:pt x="606" y="282"/>
                </a:lnTo>
                <a:lnTo>
                  <a:pt x="618" y="270"/>
                </a:lnTo>
                <a:lnTo>
                  <a:pt x="655" y="260"/>
                </a:lnTo>
                <a:lnTo>
                  <a:pt x="718" y="245"/>
                </a:lnTo>
                <a:lnTo>
                  <a:pt x="781" y="260"/>
                </a:lnTo>
                <a:lnTo>
                  <a:pt x="846" y="284"/>
                </a:lnTo>
                <a:lnTo>
                  <a:pt x="911" y="305"/>
                </a:lnTo>
                <a:lnTo>
                  <a:pt x="957" y="356"/>
                </a:lnTo>
                <a:lnTo>
                  <a:pt x="991" y="416"/>
                </a:lnTo>
                <a:lnTo>
                  <a:pt x="1005" y="472"/>
                </a:lnTo>
                <a:lnTo>
                  <a:pt x="987" y="520"/>
                </a:lnTo>
                <a:lnTo>
                  <a:pt x="939" y="534"/>
                </a:lnTo>
                <a:lnTo>
                  <a:pt x="861" y="518"/>
                </a:lnTo>
                <a:lnTo>
                  <a:pt x="794" y="486"/>
                </a:lnTo>
                <a:lnTo>
                  <a:pt x="730" y="445"/>
                </a:lnTo>
                <a:lnTo>
                  <a:pt x="700" y="388"/>
                </a:lnTo>
                <a:lnTo>
                  <a:pt x="700" y="317"/>
                </a:lnTo>
                <a:lnTo>
                  <a:pt x="700" y="247"/>
                </a:lnTo>
                <a:lnTo>
                  <a:pt x="734" y="197"/>
                </a:lnTo>
                <a:lnTo>
                  <a:pt x="751" y="174"/>
                </a:lnTo>
                <a:lnTo>
                  <a:pt x="767" y="151"/>
                </a:lnTo>
                <a:lnTo>
                  <a:pt x="801" y="144"/>
                </a:lnTo>
                <a:lnTo>
                  <a:pt x="817" y="131"/>
                </a:lnTo>
                <a:lnTo>
                  <a:pt x="896" y="129"/>
                </a:lnTo>
                <a:lnTo>
                  <a:pt x="961" y="144"/>
                </a:lnTo>
                <a:lnTo>
                  <a:pt x="1028" y="166"/>
                </a:lnTo>
                <a:lnTo>
                  <a:pt x="1088" y="204"/>
                </a:lnTo>
                <a:lnTo>
                  <a:pt x="1120" y="238"/>
                </a:lnTo>
                <a:lnTo>
                  <a:pt x="1167" y="299"/>
                </a:lnTo>
                <a:lnTo>
                  <a:pt x="1184" y="343"/>
                </a:lnTo>
                <a:lnTo>
                  <a:pt x="1167" y="391"/>
                </a:lnTo>
                <a:lnTo>
                  <a:pt x="1122" y="405"/>
                </a:lnTo>
                <a:lnTo>
                  <a:pt x="1040" y="378"/>
                </a:lnTo>
                <a:lnTo>
                  <a:pt x="957" y="356"/>
                </a:lnTo>
                <a:lnTo>
                  <a:pt x="911" y="305"/>
                </a:lnTo>
                <a:lnTo>
                  <a:pt x="880" y="258"/>
                </a:lnTo>
                <a:lnTo>
                  <a:pt x="864" y="189"/>
                </a:lnTo>
                <a:lnTo>
                  <a:pt x="883" y="117"/>
                </a:lnTo>
                <a:lnTo>
                  <a:pt x="910" y="69"/>
                </a:lnTo>
                <a:lnTo>
                  <a:pt x="932" y="47"/>
                </a:lnTo>
                <a:lnTo>
                  <a:pt x="965" y="37"/>
                </a:lnTo>
                <a:lnTo>
                  <a:pt x="995" y="26"/>
                </a:lnTo>
                <a:lnTo>
                  <a:pt x="1059" y="0"/>
                </a:lnTo>
              </a:path>
            </a:pathLst>
          </a:custGeom>
          <a:noFill/>
          <a:ln w="25400">
            <a:solidFill>
              <a:schemeClr val="accent2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62" name="Freeform 51"/>
          <p:cNvSpPr>
            <a:spLocks noChangeArrowheads="1"/>
          </p:cNvSpPr>
          <p:nvPr/>
        </p:nvSpPr>
        <p:spPr bwMode="auto">
          <a:xfrm rot="2455482">
            <a:off x="6693751" y="4969142"/>
            <a:ext cx="511176" cy="517527"/>
          </a:xfrm>
          <a:custGeom>
            <a:avLst/>
            <a:gdLst/>
            <a:ahLst/>
            <a:cxnLst>
              <a:cxn ang="0">
                <a:pos x="19" y="853"/>
              </a:cxn>
              <a:cxn ang="0">
                <a:pos x="19" y="724"/>
              </a:cxn>
              <a:cxn ang="0">
                <a:pos x="50" y="665"/>
              </a:cxn>
              <a:cxn ang="0">
                <a:pos x="99" y="633"/>
              </a:cxn>
              <a:cxn ang="0">
                <a:pos x="198" y="619"/>
              </a:cxn>
              <a:cxn ang="0">
                <a:pos x="343" y="656"/>
              </a:cxn>
              <a:cxn ang="0">
                <a:pos x="436" y="741"/>
              </a:cxn>
              <a:cxn ang="0">
                <a:pos x="487" y="859"/>
              </a:cxn>
              <a:cxn ang="0">
                <a:pos x="403" y="908"/>
              </a:cxn>
              <a:cxn ang="0">
                <a:pos x="260" y="858"/>
              </a:cxn>
              <a:cxn ang="0">
                <a:pos x="179" y="761"/>
              </a:cxn>
              <a:cxn ang="0">
                <a:pos x="181" y="631"/>
              </a:cxn>
              <a:cxn ang="0">
                <a:pos x="213" y="549"/>
              </a:cxn>
              <a:cxn ang="0">
                <a:pos x="260" y="514"/>
              </a:cxn>
              <a:cxn ang="0">
                <a:pos x="376" y="494"/>
              </a:cxn>
              <a:cxn ang="0">
                <a:pos x="522" y="540"/>
              </a:cxn>
              <a:cxn ang="0">
                <a:pos x="614" y="623"/>
              </a:cxn>
              <a:cxn ang="0">
                <a:pos x="665" y="730"/>
              </a:cxn>
              <a:cxn ang="0">
                <a:pos x="613" y="775"/>
              </a:cxn>
              <a:cxn ang="0">
                <a:pos x="548" y="765"/>
              </a:cxn>
              <a:cxn ang="0">
                <a:pos x="487" y="741"/>
              </a:cxn>
              <a:cxn ang="0">
                <a:pos x="423" y="706"/>
              </a:cxn>
              <a:cxn ang="0">
                <a:pos x="357" y="635"/>
              </a:cxn>
              <a:cxn ang="0">
                <a:pos x="376" y="506"/>
              </a:cxn>
              <a:cxn ang="0">
                <a:pos x="409" y="434"/>
              </a:cxn>
              <a:cxn ang="0">
                <a:pos x="444" y="398"/>
              </a:cxn>
              <a:cxn ang="0">
                <a:pos x="540" y="377"/>
              </a:cxn>
              <a:cxn ang="0">
                <a:pos x="686" y="424"/>
              </a:cxn>
              <a:cxn ang="0">
                <a:pos x="749" y="469"/>
              </a:cxn>
              <a:cxn ang="0">
                <a:pos x="796" y="520"/>
              </a:cxn>
              <a:cxn ang="0">
                <a:pos x="826" y="568"/>
              </a:cxn>
              <a:cxn ang="0">
                <a:pos x="826" y="613"/>
              </a:cxn>
              <a:cxn ang="0">
                <a:pos x="790" y="638"/>
              </a:cxn>
              <a:cxn ang="0">
                <a:pos x="728" y="634"/>
              </a:cxn>
              <a:cxn ang="0">
                <a:pos x="663" y="625"/>
              </a:cxn>
              <a:cxn ang="0">
                <a:pos x="599" y="587"/>
              </a:cxn>
              <a:cxn ang="0">
                <a:pos x="537" y="519"/>
              </a:cxn>
              <a:cxn ang="0">
                <a:pos x="556" y="377"/>
              </a:cxn>
              <a:cxn ang="0">
                <a:pos x="587" y="302"/>
              </a:cxn>
              <a:cxn ang="0">
                <a:pos x="618" y="270"/>
              </a:cxn>
              <a:cxn ang="0">
                <a:pos x="718" y="245"/>
              </a:cxn>
              <a:cxn ang="0">
                <a:pos x="846" y="284"/>
              </a:cxn>
              <a:cxn ang="0">
                <a:pos x="957" y="356"/>
              </a:cxn>
              <a:cxn ang="0">
                <a:pos x="1005" y="472"/>
              </a:cxn>
              <a:cxn ang="0">
                <a:pos x="939" y="534"/>
              </a:cxn>
              <a:cxn ang="0">
                <a:pos x="794" y="486"/>
              </a:cxn>
              <a:cxn ang="0">
                <a:pos x="700" y="388"/>
              </a:cxn>
              <a:cxn ang="0">
                <a:pos x="700" y="247"/>
              </a:cxn>
              <a:cxn ang="0">
                <a:pos x="751" y="174"/>
              </a:cxn>
              <a:cxn ang="0">
                <a:pos x="801" y="144"/>
              </a:cxn>
              <a:cxn ang="0">
                <a:pos x="896" y="129"/>
              </a:cxn>
              <a:cxn ang="0">
                <a:pos x="1028" y="166"/>
              </a:cxn>
              <a:cxn ang="0">
                <a:pos x="1120" y="238"/>
              </a:cxn>
              <a:cxn ang="0">
                <a:pos x="1184" y="343"/>
              </a:cxn>
              <a:cxn ang="0">
                <a:pos x="1122" y="405"/>
              </a:cxn>
              <a:cxn ang="0">
                <a:pos x="957" y="356"/>
              </a:cxn>
              <a:cxn ang="0">
                <a:pos x="880" y="258"/>
              </a:cxn>
              <a:cxn ang="0">
                <a:pos x="883" y="117"/>
              </a:cxn>
              <a:cxn ang="0">
                <a:pos x="932" y="47"/>
              </a:cxn>
              <a:cxn ang="0">
                <a:pos x="995" y="26"/>
              </a:cxn>
            </a:cxnLst>
            <a:rect l="0" t="0" r="r" b="b"/>
            <a:pathLst>
              <a:path w="1185" h="950">
                <a:moveTo>
                  <a:pt x="33" y="949"/>
                </a:moveTo>
                <a:lnTo>
                  <a:pt x="19" y="853"/>
                </a:lnTo>
                <a:lnTo>
                  <a:pt x="0" y="786"/>
                </a:lnTo>
                <a:lnTo>
                  <a:pt x="19" y="724"/>
                </a:lnTo>
                <a:lnTo>
                  <a:pt x="33" y="688"/>
                </a:lnTo>
                <a:lnTo>
                  <a:pt x="50" y="665"/>
                </a:lnTo>
                <a:lnTo>
                  <a:pt x="68" y="640"/>
                </a:lnTo>
                <a:lnTo>
                  <a:pt x="99" y="633"/>
                </a:lnTo>
                <a:lnTo>
                  <a:pt x="134" y="621"/>
                </a:lnTo>
                <a:lnTo>
                  <a:pt x="198" y="619"/>
                </a:lnTo>
                <a:lnTo>
                  <a:pt x="277" y="636"/>
                </a:lnTo>
                <a:lnTo>
                  <a:pt x="343" y="656"/>
                </a:lnTo>
                <a:lnTo>
                  <a:pt x="389" y="694"/>
                </a:lnTo>
                <a:lnTo>
                  <a:pt x="436" y="741"/>
                </a:lnTo>
                <a:lnTo>
                  <a:pt x="467" y="799"/>
                </a:lnTo>
                <a:lnTo>
                  <a:pt x="487" y="859"/>
                </a:lnTo>
                <a:lnTo>
                  <a:pt x="468" y="893"/>
                </a:lnTo>
                <a:lnTo>
                  <a:pt x="403" y="908"/>
                </a:lnTo>
                <a:lnTo>
                  <a:pt x="342" y="893"/>
                </a:lnTo>
                <a:lnTo>
                  <a:pt x="260" y="858"/>
                </a:lnTo>
                <a:lnTo>
                  <a:pt x="212" y="820"/>
                </a:lnTo>
                <a:lnTo>
                  <a:pt x="179" y="761"/>
                </a:lnTo>
                <a:lnTo>
                  <a:pt x="164" y="690"/>
                </a:lnTo>
                <a:lnTo>
                  <a:pt x="181" y="631"/>
                </a:lnTo>
                <a:lnTo>
                  <a:pt x="213" y="572"/>
                </a:lnTo>
                <a:lnTo>
                  <a:pt x="213" y="549"/>
                </a:lnTo>
                <a:lnTo>
                  <a:pt x="246" y="527"/>
                </a:lnTo>
                <a:lnTo>
                  <a:pt x="260" y="514"/>
                </a:lnTo>
                <a:lnTo>
                  <a:pt x="294" y="504"/>
                </a:lnTo>
                <a:lnTo>
                  <a:pt x="376" y="494"/>
                </a:lnTo>
                <a:lnTo>
                  <a:pt x="443" y="517"/>
                </a:lnTo>
                <a:lnTo>
                  <a:pt x="522" y="540"/>
                </a:lnTo>
                <a:lnTo>
                  <a:pt x="568" y="576"/>
                </a:lnTo>
                <a:lnTo>
                  <a:pt x="614" y="623"/>
                </a:lnTo>
                <a:lnTo>
                  <a:pt x="649" y="672"/>
                </a:lnTo>
                <a:lnTo>
                  <a:pt x="665" y="730"/>
                </a:lnTo>
                <a:lnTo>
                  <a:pt x="647" y="765"/>
                </a:lnTo>
                <a:lnTo>
                  <a:pt x="613" y="775"/>
                </a:lnTo>
                <a:lnTo>
                  <a:pt x="580" y="774"/>
                </a:lnTo>
                <a:lnTo>
                  <a:pt x="548" y="765"/>
                </a:lnTo>
                <a:lnTo>
                  <a:pt x="516" y="765"/>
                </a:lnTo>
                <a:lnTo>
                  <a:pt x="487" y="741"/>
                </a:lnTo>
                <a:lnTo>
                  <a:pt x="453" y="728"/>
                </a:lnTo>
                <a:lnTo>
                  <a:pt x="423" y="706"/>
                </a:lnTo>
                <a:lnTo>
                  <a:pt x="389" y="694"/>
                </a:lnTo>
                <a:lnTo>
                  <a:pt x="357" y="635"/>
                </a:lnTo>
                <a:lnTo>
                  <a:pt x="359" y="563"/>
                </a:lnTo>
                <a:lnTo>
                  <a:pt x="376" y="506"/>
                </a:lnTo>
                <a:lnTo>
                  <a:pt x="395" y="447"/>
                </a:lnTo>
                <a:lnTo>
                  <a:pt x="409" y="434"/>
                </a:lnTo>
                <a:lnTo>
                  <a:pt x="428" y="412"/>
                </a:lnTo>
                <a:lnTo>
                  <a:pt x="444" y="398"/>
                </a:lnTo>
                <a:lnTo>
                  <a:pt x="475" y="386"/>
                </a:lnTo>
                <a:lnTo>
                  <a:pt x="540" y="377"/>
                </a:lnTo>
                <a:lnTo>
                  <a:pt x="618" y="398"/>
                </a:lnTo>
                <a:lnTo>
                  <a:pt x="686" y="424"/>
                </a:lnTo>
                <a:lnTo>
                  <a:pt x="730" y="445"/>
                </a:lnTo>
                <a:lnTo>
                  <a:pt x="749" y="469"/>
                </a:lnTo>
                <a:lnTo>
                  <a:pt x="779" y="486"/>
                </a:lnTo>
                <a:lnTo>
                  <a:pt x="796" y="520"/>
                </a:lnTo>
                <a:lnTo>
                  <a:pt x="812" y="543"/>
                </a:lnTo>
                <a:lnTo>
                  <a:pt x="826" y="568"/>
                </a:lnTo>
                <a:lnTo>
                  <a:pt x="826" y="593"/>
                </a:lnTo>
                <a:lnTo>
                  <a:pt x="826" y="613"/>
                </a:lnTo>
                <a:lnTo>
                  <a:pt x="807" y="627"/>
                </a:lnTo>
                <a:lnTo>
                  <a:pt x="790" y="638"/>
                </a:lnTo>
                <a:lnTo>
                  <a:pt x="761" y="645"/>
                </a:lnTo>
                <a:lnTo>
                  <a:pt x="728" y="634"/>
                </a:lnTo>
                <a:lnTo>
                  <a:pt x="695" y="636"/>
                </a:lnTo>
                <a:lnTo>
                  <a:pt x="663" y="625"/>
                </a:lnTo>
                <a:lnTo>
                  <a:pt x="616" y="610"/>
                </a:lnTo>
                <a:lnTo>
                  <a:pt x="599" y="587"/>
                </a:lnTo>
                <a:lnTo>
                  <a:pt x="568" y="576"/>
                </a:lnTo>
                <a:lnTo>
                  <a:pt x="537" y="519"/>
                </a:lnTo>
                <a:lnTo>
                  <a:pt x="537" y="447"/>
                </a:lnTo>
                <a:lnTo>
                  <a:pt x="556" y="377"/>
                </a:lnTo>
                <a:lnTo>
                  <a:pt x="570" y="317"/>
                </a:lnTo>
                <a:lnTo>
                  <a:pt x="587" y="302"/>
                </a:lnTo>
                <a:lnTo>
                  <a:pt x="606" y="282"/>
                </a:lnTo>
                <a:lnTo>
                  <a:pt x="618" y="270"/>
                </a:lnTo>
                <a:lnTo>
                  <a:pt x="655" y="260"/>
                </a:lnTo>
                <a:lnTo>
                  <a:pt x="718" y="245"/>
                </a:lnTo>
                <a:lnTo>
                  <a:pt x="781" y="260"/>
                </a:lnTo>
                <a:lnTo>
                  <a:pt x="846" y="284"/>
                </a:lnTo>
                <a:lnTo>
                  <a:pt x="911" y="305"/>
                </a:lnTo>
                <a:lnTo>
                  <a:pt x="957" y="356"/>
                </a:lnTo>
                <a:lnTo>
                  <a:pt x="991" y="416"/>
                </a:lnTo>
                <a:lnTo>
                  <a:pt x="1005" y="472"/>
                </a:lnTo>
                <a:lnTo>
                  <a:pt x="987" y="520"/>
                </a:lnTo>
                <a:lnTo>
                  <a:pt x="939" y="534"/>
                </a:lnTo>
                <a:lnTo>
                  <a:pt x="861" y="518"/>
                </a:lnTo>
                <a:lnTo>
                  <a:pt x="794" y="486"/>
                </a:lnTo>
                <a:lnTo>
                  <a:pt x="730" y="445"/>
                </a:lnTo>
                <a:lnTo>
                  <a:pt x="700" y="388"/>
                </a:lnTo>
                <a:lnTo>
                  <a:pt x="700" y="317"/>
                </a:lnTo>
                <a:lnTo>
                  <a:pt x="700" y="247"/>
                </a:lnTo>
                <a:lnTo>
                  <a:pt x="734" y="197"/>
                </a:lnTo>
                <a:lnTo>
                  <a:pt x="751" y="174"/>
                </a:lnTo>
                <a:lnTo>
                  <a:pt x="767" y="151"/>
                </a:lnTo>
                <a:lnTo>
                  <a:pt x="801" y="144"/>
                </a:lnTo>
                <a:lnTo>
                  <a:pt x="817" y="131"/>
                </a:lnTo>
                <a:lnTo>
                  <a:pt x="896" y="129"/>
                </a:lnTo>
                <a:lnTo>
                  <a:pt x="961" y="144"/>
                </a:lnTo>
                <a:lnTo>
                  <a:pt x="1028" y="166"/>
                </a:lnTo>
                <a:lnTo>
                  <a:pt x="1088" y="204"/>
                </a:lnTo>
                <a:lnTo>
                  <a:pt x="1120" y="238"/>
                </a:lnTo>
                <a:lnTo>
                  <a:pt x="1167" y="299"/>
                </a:lnTo>
                <a:lnTo>
                  <a:pt x="1184" y="343"/>
                </a:lnTo>
                <a:lnTo>
                  <a:pt x="1167" y="391"/>
                </a:lnTo>
                <a:lnTo>
                  <a:pt x="1122" y="405"/>
                </a:lnTo>
                <a:lnTo>
                  <a:pt x="1040" y="378"/>
                </a:lnTo>
                <a:lnTo>
                  <a:pt x="957" y="356"/>
                </a:lnTo>
                <a:lnTo>
                  <a:pt x="911" y="305"/>
                </a:lnTo>
                <a:lnTo>
                  <a:pt x="880" y="258"/>
                </a:lnTo>
                <a:lnTo>
                  <a:pt x="864" y="189"/>
                </a:lnTo>
                <a:lnTo>
                  <a:pt x="883" y="117"/>
                </a:lnTo>
                <a:lnTo>
                  <a:pt x="910" y="69"/>
                </a:lnTo>
                <a:lnTo>
                  <a:pt x="932" y="47"/>
                </a:lnTo>
                <a:lnTo>
                  <a:pt x="965" y="37"/>
                </a:lnTo>
                <a:lnTo>
                  <a:pt x="995" y="26"/>
                </a:lnTo>
                <a:lnTo>
                  <a:pt x="1059" y="0"/>
                </a:lnTo>
              </a:path>
            </a:pathLst>
          </a:custGeom>
          <a:noFill/>
          <a:ln w="25400">
            <a:solidFill>
              <a:schemeClr val="accent2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63" name="Oval 52"/>
          <p:cNvSpPr>
            <a:spLocks noChangeArrowheads="1"/>
          </p:cNvSpPr>
          <p:nvPr/>
        </p:nvSpPr>
        <p:spPr bwMode="auto">
          <a:xfrm>
            <a:off x="6107963" y="4804041"/>
            <a:ext cx="1724027" cy="1095379"/>
          </a:xfrm>
          <a:prstGeom prst="ellips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5" name="Text Box 53"/>
          <p:cNvSpPr txBox="1">
            <a:spLocks noChangeArrowheads="1"/>
          </p:cNvSpPr>
          <p:nvPr/>
        </p:nvSpPr>
        <p:spPr bwMode="auto">
          <a:xfrm>
            <a:off x="7282714" y="5173930"/>
            <a:ext cx="319418" cy="40011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>
                <a:latin typeface="Calibri"/>
                <a:cs typeface="Calibri"/>
              </a:rPr>
              <a:t>q</a:t>
            </a:r>
          </a:p>
        </p:txBody>
      </p:sp>
      <p:sp>
        <p:nvSpPr>
          <p:cNvPr id="57" name="Text Box 55"/>
          <p:cNvSpPr txBox="1">
            <a:spLocks noChangeArrowheads="1"/>
          </p:cNvSpPr>
          <p:nvPr/>
        </p:nvSpPr>
        <p:spPr bwMode="auto">
          <a:xfrm>
            <a:off x="6261951" y="5181867"/>
            <a:ext cx="319418" cy="40011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>
                <a:latin typeface="Calibri"/>
                <a:cs typeface="Calibri"/>
              </a:rPr>
              <a:t>q</a:t>
            </a:r>
          </a:p>
        </p:txBody>
      </p:sp>
      <p:sp>
        <p:nvSpPr>
          <p:cNvPr id="58" name="Line 56"/>
          <p:cNvSpPr>
            <a:spLocks noChangeShapeType="1"/>
          </p:cNvSpPr>
          <p:nvPr/>
        </p:nvSpPr>
        <p:spPr bwMode="auto">
          <a:xfrm flipV="1">
            <a:off x="6344501" y="5288230"/>
            <a:ext cx="1524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6037047" y="6245012"/>
            <a:ext cx="31069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/>
              <a:t>Klempt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Zaitsev</a:t>
            </a:r>
            <a:r>
              <a:rPr lang="en-US" sz="1400" b="1" dirty="0" smtClean="0"/>
              <a:t> Phys Rep 454 (2007) 1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249248682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COMPASS “</a:t>
            </a:r>
            <a:r>
              <a:rPr lang="en-US" dirty="0" err="1" smtClean="0"/>
              <a:t>Colour</a:t>
            </a:r>
            <a:r>
              <a:rPr lang="en-US" dirty="0" smtClean="0"/>
              <a:t> Holography”</a:t>
            </a:r>
            <a:endParaRPr lang="en-US" dirty="0"/>
          </a:p>
        </p:txBody>
      </p:sp>
      <p:sp>
        <p:nvSpPr>
          <p:cNvPr id="5" name="Textfeld 4"/>
          <p:cNvSpPr txBox="1"/>
          <p:nvPr/>
        </p:nvSpPr>
        <p:spPr>
          <a:xfrm>
            <a:off x="107504" y="1916832"/>
            <a:ext cx="11392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Reference </a:t>
            </a:r>
          </a:p>
          <a:p>
            <a:r>
              <a:rPr lang="en-US" dirty="0" smtClean="0"/>
              <a:t>waves</a:t>
            </a:r>
            <a:endParaRPr lang="en-US" dirty="0"/>
          </a:p>
        </p:txBody>
      </p:sp>
      <p:cxnSp>
        <p:nvCxnSpPr>
          <p:cNvPr id="7" name="Gerade Verbindung mit Pfeil 6"/>
          <p:cNvCxnSpPr/>
          <p:nvPr/>
        </p:nvCxnSpPr>
        <p:spPr>
          <a:xfrm>
            <a:off x="395536" y="1052736"/>
            <a:ext cx="1008112" cy="86409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feld 9"/>
          <p:cNvSpPr txBox="1"/>
          <p:nvPr/>
        </p:nvSpPr>
        <p:spPr>
          <a:xfrm rot="5400000">
            <a:off x="7420161" y="3533167"/>
            <a:ext cx="15857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Interferometry</a:t>
            </a:r>
            <a:endParaRPr lang="en-US" dirty="0"/>
          </a:p>
        </p:txBody>
      </p:sp>
      <p:sp>
        <p:nvSpPr>
          <p:cNvPr id="12" name="Geschweifte Klammer rechts 11"/>
          <p:cNvSpPr/>
          <p:nvPr/>
        </p:nvSpPr>
        <p:spPr>
          <a:xfrm>
            <a:off x="7358757" y="1371600"/>
            <a:ext cx="432048" cy="4425627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Bild 8" descr="rho_matrix_log_t1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464" y="1052736"/>
            <a:ext cx="5689890" cy="5682664"/>
          </a:xfrm>
          <a:prstGeom prst="rect">
            <a:avLst/>
          </a:prstGeom>
        </p:spPr>
      </p:pic>
      <p:pic>
        <p:nvPicPr>
          <p:cNvPr id="6" name="Bild 5" descr="rho_matrix_log_t11.jp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9730" y="1048157"/>
            <a:ext cx="5717712" cy="5710451"/>
          </a:xfrm>
          <a:prstGeom prst="rect">
            <a:avLst/>
          </a:prstGeom>
        </p:spPr>
      </p:pic>
      <p:pic>
        <p:nvPicPr>
          <p:cNvPr id="8" name="Bild 7" descr="rho_matrix_log_t6.jpg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464" y="1052736"/>
            <a:ext cx="5689890" cy="5682664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179512" y="4365104"/>
            <a:ext cx="27941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simultaneous fit in 11 t-bins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60648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Mass dependent fits</a:t>
            </a:r>
            <a:endParaRPr lang="en-US" dirty="0"/>
          </a:p>
        </p:txBody>
      </p:sp>
      <p:sp>
        <p:nvSpPr>
          <p:cNvPr id="6" name="Textfeld 5"/>
          <p:cNvSpPr txBox="1"/>
          <p:nvPr/>
        </p:nvSpPr>
        <p:spPr>
          <a:xfrm>
            <a:off x="4211960" y="6525344"/>
            <a:ext cx="23042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incoherent sum</a:t>
            </a:r>
            <a:endParaRPr lang="en-US" sz="1400" dirty="0"/>
          </a:p>
        </p:txBody>
      </p:sp>
      <p:sp>
        <p:nvSpPr>
          <p:cNvPr id="7" name="Textfeld 6"/>
          <p:cNvSpPr txBox="1"/>
          <p:nvPr/>
        </p:nvSpPr>
        <p:spPr>
          <a:xfrm>
            <a:off x="755576" y="980728"/>
            <a:ext cx="15196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Fit in 11 t-bins</a:t>
            </a:r>
            <a:endParaRPr lang="en-US" dirty="0"/>
          </a:p>
        </p:txBody>
      </p:sp>
      <p:pic>
        <p:nvPicPr>
          <p:cNvPr id="8" name="Bild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6176" y="2492896"/>
            <a:ext cx="1701800" cy="584200"/>
          </a:xfrm>
          <a:prstGeom prst="rect">
            <a:avLst/>
          </a:prstGeom>
        </p:spPr>
      </p:pic>
      <p:pic>
        <p:nvPicPr>
          <p:cNvPr id="3" name="Bild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412777"/>
            <a:ext cx="5112568" cy="5106075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3275856" y="980728"/>
            <a:ext cx="3419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smtClean="0">
                <a:latin typeface="Times New Roman"/>
                <a:cs typeface="Times New Roman"/>
              </a:rPr>
              <a:t>t</a:t>
            </a:r>
            <a:endParaRPr lang="en-US" sz="2000" i="1" dirty="0">
              <a:latin typeface="Times New Roman"/>
              <a:cs typeface="Times New Roman"/>
            </a:endParaRPr>
          </a:p>
        </p:txBody>
      </p:sp>
      <p:cxnSp>
        <p:nvCxnSpPr>
          <p:cNvPr id="10" name="Gerade Verbindung mit Pfeil 9"/>
          <p:cNvCxnSpPr/>
          <p:nvPr/>
        </p:nvCxnSpPr>
        <p:spPr>
          <a:xfrm>
            <a:off x="2627784" y="1412776"/>
            <a:ext cx="144016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feld 10"/>
          <p:cNvSpPr txBox="1"/>
          <p:nvPr/>
        </p:nvSpPr>
        <p:spPr>
          <a:xfrm>
            <a:off x="6516216" y="3573016"/>
            <a:ext cx="3419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smtClean="0">
                <a:latin typeface="Times New Roman"/>
                <a:cs typeface="Times New Roman"/>
              </a:rPr>
              <a:t>t</a:t>
            </a:r>
            <a:endParaRPr lang="en-US" sz="2000" i="1" dirty="0">
              <a:latin typeface="Times New Roman"/>
              <a:cs typeface="Times New Roman"/>
            </a:endParaRPr>
          </a:p>
        </p:txBody>
      </p:sp>
      <p:cxnSp>
        <p:nvCxnSpPr>
          <p:cNvPr id="12" name="Gerade Verbindung mit Pfeil 11"/>
          <p:cNvCxnSpPr/>
          <p:nvPr/>
        </p:nvCxnSpPr>
        <p:spPr>
          <a:xfrm rot="5400000">
            <a:off x="5724128" y="3933056"/>
            <a:ext cx="144016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630868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Mass dependent fits</a:t>
            </a:r>
            <a:endParaRPr lang="en-US" dirty="0"/>
          </a:p>
        </p:txBody>
      </p:sp>
      <p:sp>
        <p:nvSpPr>
          <p:cNvPr id="6" name="Textfeld 5"/>
          <p:cNvSpPr txBox="1"/>
          <p:nvPr/>
        </p:nvSpPr>
        <p:spPr>
          <a:xfrm>
            <a:off x="4211960" y="6525344"/>
            <a:ext cx="23042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incoherent sum</a:t>
            </a:r>
            <a:endParaRPr lang="en-US" sz="1400" dirty="0"/>
          </a:p>
        </p:txBody>
      </p:sp>
      <p:sp>
        <p:nvSpPr>
          <p:cNvPr id="7" name="Textfeld 6"/>
          <p:cNvSpPr txBox="1"/>
          <p:nvPr/>
        </p:nvSpPr>
        <p:spPr>
          <a:xfrm>
            <a:off x="755576" y="980728"/>
            <a:ext cx="15196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Fit in 11 t-bins</a:t>
            </a:r>
            <a:endParaRPr lang="en-US" dirty="0"/>
          </a:p>
        </p:txBody>
      </p:sp>
      <p:pic>
        <p:nvPicPr>
          <p:cNvPr id="8" name="Bild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6176" y="2492896"/>
            <a:ext cx="1701800" cy="584200"/>
          </a:xfrm>
          <a:prstGeom prst="rect">
            <a:avLst/>
          </a:prstGeom>
        </p:spPr>
      </p:pic>
      <p:pic>
        <p:nvPicPr>
          <p:cNvPr id="3" name="Bild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412777"/>
            <a:ext cx="5112567" cy="5106075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3275856" y="980728"/>
            <a:ext cx="3419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smtClean="0">
                <a:latin typeface="Times New Roman"/>
                <a:cs typeface="Times New Roman"/>
              </a:rPr>
              <a:t>t</a:t>
            </a:r>
            <a:endParaRPr lang="en-US" sz="2000" i="1" dirty="0">
              <a:latin typeface="Times New Roman"/>
              <a:cs typeface="Times New Roman"/>
            </a:endParaRPr>
          </a:p>
        </p:txBody>
      </p:sp>
      <p:cxnSp>
        <p:nvCxnSpPr>
          <p:cNvPr id="9" name="Gerade Verbindung mit Pfeil 8"/>
          <p:cNvCxnSpPr/>
          <p:nvPr/>
        </p:nvCxnSpPr>
        <p:spPr>
          <a:xfrm>
            <a:off x="2627784" y="1412776"/>
            <a:ext cx="144016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feld 10"/>
          <p:cNvSpPr txBox="1"/>
          <p:nvPr/>
        </p:nvSpPr>
        <p:spPr>
          <a:xfrm>
            <a:off x="6516216" y="3573016"/>
            <a:ext cx="3419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smtClean="0">
                <a:latin typeface="Times New Roman"/>
                <a:cs typeface="Times New Roman"/>
              </a:rPr>
              <a:t>t</a:t>
            </a:r>
            <a:endParaRPr lang="en-US" sz="2000" i="1" dirty="0">
              <a:latin typeface="Times New Roman"/>
              <a:cs typeface="Times New Roman"/>
            </a:endParaRPr>
          </a:p>
        </p:txBody>
      </p:sp>
      <p:cxnSp>
        <p:nvCxnSpPr>
          <p:cNvPr id="12" name="Gerade Verbindung mit Pfeil 11"/>
          <p:cNvCxnSpPr/>
          <p:nvPr/>
        </p:nvCxnSpPr>
        <p:spPr>
          <a:xfrm rot="5400000">
            <a:off x="5724128" y="3933056"/>
            <a:ext cx="144016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60969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4" descr="intensity_wave_2_lo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052736"/>
            <a:ext cx="5596347" cy="5589240"/>
          </a:xfrm>
          <a:prstGeom prst="rect">
            <a:avLst/>
          </a:prstGeom>
        </p:spPr>
      </p:pic>
      <p:sp>
        <p:nvSpPr>
          <p:cNvPr id="6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Mass dependent </a:t>
            </a:r>
            <a:r>
              <a:rPr lang="en-US" dirty="0" smtClean="0"/>
              <a:t>fits 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baseline="-25000" dirty="0">
                <a:solidFill>
                  <a:schemeClr val="accent6">
                    <a:lumMod val="75000"/>
                  </a:schemeClr>
                </a:solidFill>
              </a:rPr>
              <a:t>2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</a:rPr>
              <a:t>(1320)</a:t>
            </a:r>
            <a:r>
              <a:rPr lang="en-US" dirty="0" smtClean="0">
                <a:solidFill>
                  <a:srgbClr val="000000"/>
                </a:solidFill>
                <a:cs typeface="Symbol" charset="2"/>
              </a:rPr>
              <a:t> </a:t>
            </a:r>
            <a:r>
              <a:rPr lang="en-US" dirty="0" smtClean="0"/>
              <a:t> </a:t>
            </a:r>
            <a:endParaRPr lang="en-US" dirty="0"/>
          </a:p>
        </p:txBody>
      </p:sp>
      <p:cxnSp>
        <p:nvCxnSpPr>
          <p:cNvPr id="8" name="Gerade Verbindung 7"/>
          <p:cNvCxnSpPr/>
          <p:nvPr/>
        </p:nvCxnSpPr>
        <p:spPr>
          <a:xfrm>
            <a:off x="2051720" y="1340768"/>
            <a:ext cx="72008" cy="5112568"/>
          </a:xfrm>
          <a:prstGeom prst="line">
            <a:avLst/>
          </a:prstGeom>
          <a:ln w="1270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Gerade Verbindung 8"/>
          <p:cNvCxnSpPr/>
          <p:nvPr/>
        </p:nvCxnSpPr>
        <p:spPr>
          <a:xfrm>
            <a:off x="3917960" y="1340768"/>
            <a:ext cx="72008" cy="5112568"/>
          </a:xfrm>
          <a:prstGeom prst="line">
            <a:avLst/>
          </a:prstGeom>
          <a:ln w="1270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Gerade Verbindung 9"/>
          <p:cNvCxnSpPr/>
          <p:nvPr/>
        </p:nvCxnSpPr>
        <p:spPr>
          <a:xfrm>
            <a:off x="5782980" y="1317908"/>
            <a:ext cx="72008" cy="5112568"/>
          </a:xfrm>
          <a:prstGeom prst="line">
            <a:avLst/>
          </a:prstGeom>
          <a:ln w="1270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feld 6"/>
          <p:cNvSpPr txBox="1"/>
          <p:nvPr/>
        </p:nvSpPr>
        <p:spPr>
          <a:xfrm>
            <a:off x="3275856" y="980728"/>
            <a:ext cx="3419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smtClean="0">
                <a:latin typeface="Times New Roman"/>
                <a:cs typeface="Times New Roman"/>
              </a:rPr>
              <a:t>t</a:t>
            </a:r>
            <a:endParaRPr lang="en-US" sz="2000" i="1" dirty="0">
              <a:latin typeface="Times New Roman"/>
              <a:cs typeface="Times New Roman"/>
            </a:endParaRPr>
          </a:p>
        </p:txBody>
      </p:sp>
      <p:cxnSp>
        <p:nvCxnSpPr>
          <p:cNvPr id="11" name="Gerade Verbindung mit Pfeil 10"/>
          <p:cNvCxnSpPr/>
          <p:nvPr/>
        </p:nvCxnSpPr>
        <p:spPr>
          <a:xfrm>
            <a:off x="2627784" y="1052736"/>
            <a:ext cx="144016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feld 11"/>
          <p:cNvSpPr txBox="1"/>
          <p:nvPr/>
        </p:nvSpPr>
        <p:spPr>
          <a:xfrm>
            <a:off x="7020272" y="3573016"/>
            <a:ext cx="3419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smtClean="0">
                <a:latin typeface="Times New Roman"/>
                <a:cs typeface="Times New Roman"/>
              </a:rPr>
              <a:t>t</a:t>
            </a:r>
            <a:endParaRPr lang="en-US" sz="2000" i="1" dirty="0">
              <a:latin typeface="Times New Roman"/>
              <a:cs typeface="Times New Roman"/>
            </a:endParaRPr>
          </a:p>
        </p:txBody>
      </p:sp>
      <p:cxnSp>
        <p:nvCxnSpPr>
          <p:cNvPr id="13" name="Gerade Verbindung mit Pfeil 12"/>
          <p:cNvCxnSpPr/>
          <p:nvPr/>
        </p:nvCxnSpPr>
        <p:spPr>
          <a:xfrm rot="5400000">
            <a:off x="6228184" y="3933056"/>
            <a:ext cx="144016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20867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Mass dependent </a:t>
            </a:r>
            <a:r>
              <a:rPr lang="en-US" dirty="0" smtClean="0"/>
              <a:t>fits 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baseline="-25000" dirty="0" smtClean="0">
                <a:solidFill>
                  <a:schemeClr val="accent6">
                    <a:lumMod val="75000"/>
                  </a:schemeClr>
                </a:solidFill>
              </a:rPr>
              <a:t>1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</a:rPr>
              <a:t>(1420)</a:t>
            </a:r>
            <a:r>
              <a:rPr lang="en-US" dirty="0" smtClean="0">
                <a:solidFill>
                  <a:srgbClr val="000000"/>
                </a:solidFill>
                <a:cs typeface="Symbol" charset="2"/>
              </a:rPr>
              <a:t> 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5" name="Bild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135" y="1484784"/>
            <a:ext cx="4876725" cy="4870533"/>
          </a:xfrm>
          <a:prstGeom prst="rect">
            <a:avLst/>
          </a:prstGeom>
        </p:spPr>
      </p:pic>
      <p:pic>
        <p:nvPicPr>
          <p:cNvPr id="8" name="Bild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2160" y="2708920"/>
            <a:ext cx="2692400" cy="546100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899592" y="1124744"/>
            <a:ext cx="15196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Fit in 11 t-bins</a:t>
            </a:r>
            <a:endParaRPr lang="en-US" dirty="0"/>
          </a:p>
        </p:txBody>
      </p:sp>
      <p:sp>
        <p:nvSpPr>
          <p:cNvPr id="10" name="Textfeld 9"/>
          <p:cNvSpPr txBox="1"/>
          <p:nvPr/>
        </p:nvSpPr>
        <p:spPr>
          <a:xfrm>
            <a:off x="4139952" y="6453336"/>
            <a:ext cx="13293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incoherent sum</a:t>
            </a:r>
            <a:endParaRPr lang="en-US" sz="1400" dirty="0"/>
          </a:p>
        </p:txBody>
      </p:sp>
      <p:pic>
        <p:nvPicPr>
          <p:cNvPr id="3" name="Bild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88224" y="1268760"/>
            <a:ext cx="1346200" cy="1016000"/>
          </a:xfrm>
          <a:prstGeom prst="rect">
            <a:avLst/>
          </a:prstGeom>
        </p:spPr>
      </p:pic>
      <p:sp>
        <p:nvSpPr>
          <p:cNvPr id="11" name="Textfeld 10"/>
          <p:cNvSpPr txBox="1"/>
          <p:nvPr/>
        </p:nvSpPr>
        <p:spPr>
          <a:xfrm>
            <a:off x="3275856" y="980728"/>
            <a:ext cx="3419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smtClean="0">
                <a:latin typeface="Times New Roman"/>
                <a:cs typeface="Times New Roman"/>
              </a:rPr>
              <a:t>t</a:t>
            </a:r>
            <a:endParaRPr lang="en-US" sz="2000" i="1" dirty="0">
              <a:latin typeface="Times New Roman"/>
              <a:cs typeface="Times New Roman"/>
            </a:endParaRPr>
          </a:p>
        </p:txBody>
      </p:sp>
      <p:cxnSp>
        <p:nvCxnSpPr>
          <p:cNvPr id="12" name="Gerade Verbindung mit Pfeil 11"/>
          <p:cNvCxnSpPr/>
          <p:nvPr/>
        </p:nvCxnSpPr>
        <p:spPr>
          <a:xfrm>
            <a:off x="2627784" y="1412776"/>
            <a:ext cx="144016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feld 12"/>
          <p:cNvSpPr txBox="1"/>
          <p:nvPr/>
        </p:nvSpPr>
        <p:spPr>
          <a:xfrm>
            <a:off x="6084168" y="4149080"/>
            <a:ext cx="3419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smtClean="0">
                <a:latin typeface="Times New Roman"/>
                <a:cs typeface="Times New Roman"/>
              </a:rPr>
              <a:t>t</a:t>
            </a:r>
            <a:endParaRPr lang="en-US" sz="2000" i="1" dirty="0">
              <a:latin typeface="Times New Roman"/>
              <a:cs typeface="Times New Roman"/>
            </a:endParaRPr>
          </a:p>
        </p:txBody>
      </p:sp>
      <p:cxnSp>
        <p:nvCxnSpPr>
          <p:cNvPr id="14" name="Gerade Verbindung mit Pfeil 13"/>
          <p:cNvCxnSpPr/>
          <p:nvPr/>
        </p:nvCxnSpPr>
        <p:spPr>
          <a:xfrm rot="5400000">
            <a:off x="5292080" y="4509120"/>
            <a:ext cx="144016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68695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432605"/>
            <a:ext cx="5694362" cy="5207969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Phase: 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baseline="-25000" dirty="0" smtClean="0">
                <a:solidFill>
                  <a:schemeClr val="accent6">
                    <a:lumMod val="75000"/>
                  </a:schemeClr>
                </a:solidFill>
              </a:rPr>
              <a:t>1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</a:rPr>
              <a:t>(1420)</a:t>
            </a:r>
            <a:r>
              <a:rPr lang="en-US" dirty="0" smtClean="0">
                <a:solidFill>
                  <a:srgbClr val="000000"/>
                </a:solidFill>
                <a:cs typeface="Symbol" charset="2"/>
              </a:rPr>
              <a:t> </a:t>
            </a:r>
            <a:endParaRPr lang="en-US" dirty="0"/>
          </a:p>
        </p:txBody>
      </p:sp>
      <p:sp>
        <p:nvSpPr>
          <p:cNvPr id="8" name="Textfeld 7"/>
          <p:cNvSpPr txBox="1"/>
          <p:nvPr/>
        </p:nvSpPr>
        <p:spPr>
          <a:xfrm>
            <a:off x="899592" y="1052736"/>
            <a:ext cx="1581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Fit in 11 t-bins:</a:t>
            </a:r>
            <a:endParaRPr lang="en-US" dirty="0"/>
          </a:p>
        </p:txBody>
      </p:sp>
      <p:sp>
        <p:nvSpPr>
          <p:cNvPr id="9" name="Textfeld 8"/>
          <p:cNvSpPr txBox="1"/>
          <p:nvPr/>
        </p:nvSpPr>
        <p:spPr>
          <a:xfrm>
            <a:off x="2267744" y="1052736"/>
            <a:ext cx="1146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medium t</a:t>
            </a:r>
            <a:endParaRPr lang="en-US" dirty="0"/>
          </a:p>
        </p:txBody>
      </p:sp>
      <p:sp>
        <p:nvSpPr>
          <p:cNvPr id="10" name="Textfeld 9"/>
          <p:cNvSpPr txBox="1"/>
          <p:nvPr/>
        </p:nvSpPr>
        <p:spPr>
          <a:xfrm>
            <a:off x="3347864" y="2204864"/>
            <a:ext cx="4308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</a:t>
            </a:r>
            <a:r>
              <a:rPr lang="en-US" baseline="-25000" dirty="0" smtClean="0"/>
              <a:t>1</a:t>
            </a:r>
            <a:r>
              <a:rPr lang="en-US" dirty="0" smtClean="0"/>
              <a:t>’</a:t>
            </a:r>
            <a:endParaRPr lang="en-US" dirty="0"/>
          </a:p>
        </p:txBody>
      </p:sp>
      <p:sp>
        <p:nvSpPr>
          <p:cNvPr id="11" name="Textfeld 10"/>
          <p:cNvSpPr txBox="1"/>
          <p:nvPr/>
        </p:nvSpPr>
        <p:spPr>
          <a:xfrm>
            <a:off x="1835696" y="2132856"/>
            <a:ext cx="9811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</a:t>
            </a:r>
            <a:r>
              <a:rPr lang="en-US" baseline="-25000" dirty="0" smtClean="0"/>
              <a:t>1</a:t>
            </a:r>
            <a:r>
              <a:rPr lang="en-US" dirty="0" smtClean="0"/>
              <a:t>(1420)</a:t>
            </a:r>
            <a:endParaRPr lang="en-US" dirty="0"/>
          </a:p>
        </p:txBody>
      </p:sp>
      <p:sp>
        <p:nvSpPr>
          <p:cNvPr id="12" name="Textfeld 11"/>
          <p:cNvSpPr txBox="1"/>
          <p:nvPr/>
        </p:nvSpPr>
        <p:spPr>
          <a:xfrm>
            <a:off x="6084168" y="5157192"/>
            <a:ext cx="377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</a:t>
            </a:r>
            <a:r>
              <a:rPr lang="en-US" baseline="-25000" dirty="0" smtClean="0"/>
              <a:t>4</a:t>
            </a:r>
            <a:endParaRPr lang="en-US" dirty="0"/>
          </a:p>
        </p:txBody>
      </p:sp>
      <p:sp>
        <p:nvSpPr>
          <p:cNvPr id="13" name="Textfeld 12"/>
          <p:cNvSpPr txBox="1"/>
          <p:nvPr/>
        </p:nvSpPr>
        <p:spPr>
          <a:xfrm>
            <a:off x="2987824" y="5373216"/>
            <a:ext cx="389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Symbol" charset="2"/>
                <a:cs typeface="Symbol" charset="2"/>
              </a:rPr>
              <a:t>p</a:t>
            </a:r>
            <a:r>
              <a:rPr lang="en-US" baseline="-25000" dirty="0" smtClean="0"/>
              <a:t>2</a:t>
            </a:r>
            <a:endParaRPr lang="en-US" dirty="0"/>
          </a:p>
        </p:txBody>
      </p:sp>
      <p:sp>
        <p:nvSpPr>
          <p:cNvPr id="14" name="Textfeld 13"/>
          <p:cNvSpPr txBox="1"/>
          <p:nvPr/>
        </p:nvSpPr>
        <p:spPr>
          <a:xfrm>
            <a:off x="6228184" y="2348880"/>
            <a:ext cx="4308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</a:t>
            </a:r>
            <a:r>
              <a:rPr lang="en-US" baseline="-25000" dirty="0"/>
              <a:t>2</a:t>
            </a:r>
            <a:r>
              <a:rPr lang="en-US" dirty="0" smtClean="0"/>
              <a:t>’</a:t>
            </a:r>
            <a:endParaRPr lang="en-US" dirty="0"/>
          </a:p>
        </p:txBody>
      </p:sp>
      <p:sp>
        <p:nvSpPr>
          <p:cNvPr id="19" name="Rechteck 18"/>
          <p:cNvSpPr/>
          <p:nvPr/>
        </p:nvSpPr>
        <p:spPr>
          <a:xfrm>
            <a:off x="2622550" y="1628800"/>
            <a:ext cx="400050" cy="213675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21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21000"/>
                </a:schemeClr>
              </a:gs>
            </a:gsLst>
            <a:lin ang="162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hteck 19"/>
          <p:cNvSpPr/>
          <p:nvPr/>
        </p:nvSpPr>
        <p:spPr>
          <a:xfrm>
            <a:off x="2622550" y="4293096"/>
            <a:ext cx="400050" cy="213675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21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21000"/>
                </a:schemeClr>
              </a:gs>
            </a:gsLst>
            <a:lin ang="162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hteck 20"/>
          <p:cNvSpPr/>
          <p:nvPr/>
        </p:nvSpPr>
        <p:spPr>
          <a:xfrm>
            <a:off x="5579419" y="4286746"/>
            <a:ext cx="391266" cy="213675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21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21000"/>
                </a:schemeClr>
              </a:gs>
            </a:gsLst>
            <a:lin ang="162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hteck 21"/>
          <p:cNvSpPr/>
          <p:nvPr/>
        </p:nvSpPr>
        <p:spPr>
          <a:xfrm>
            <a:off x="5560651" y="1641500"/>
            <a:ext cx="396818" cy="213675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21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21000"/>
                </a:schemeClr>
              </a:gs>
            </a:gsLst>
            <a:lin ang="162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feld 23"/>
          <p:cNvSpPr txBox="1"/>
          <p:nvPr/>
        </p:nvSpPr>
        <p:spPr>
          <a:xfrm>
            <a:off x="5340052" y="1023392"/>
            <a:ext cx="972179" cy="369332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fit range</a:t>
            </a:r>
            <a:endParaRPr lang="en-US" dirty="0"/>
          </a:p>
        </p:txBody>
      </p:sp>
      <p:pic>
        <p:nvPicPr>
          <p:cNvPr id="4" name="Bild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4328" y="1052736"/>
            <a:ext cx="1346200" cy="10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3747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nhaltsplatzhalt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-12190" r="-12190"/>
          <a:stretch>
            <a:fillRect/>
          </a:stretch>
        </p:blipFill>
        <p:spPr>
          <a:xfrm>
            <a:off x="-612576" y="1628800"/>
            <a:ext cx="8229600" cy="4525963"/>
          </a:xfr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836712"/>
          </a:xfrm>
        </p:spPr>
        <p:txBody>
          <a:bodyPr/>
          <a:lstStyle/>
          <a:p>
            <a:r>
              <a:rPr lang="en-US" dirty="0" smtClean="0"/>
              <a:t>Results of </a:t>
            </a:r>
            <a:r>
              <a:rPr lang="en-US" dirty="0"/>
              <a:t>M</a:t>
            </a:r>
            <a:r>
              <a:rPr lang="en-US" dirty="0" smtClean="0"/>
              <a:t>ass-Dependent Fit</a:t>
            </a:r>
            <a:endParaRPr lang="en-US" dirty="0"/>
          </a:p>
        </p:txBody>
      </p:sp>
      <p:sp>
        <p:nvSpPr>
          <p:cNvPr id="3" name="Rechteck 2"/>
          <p:cNvSpPr/>
          <p:nvPr/>
        </p:nvSpPr>
        <p:spPr>
          <a:xfrm>
            <a:off x="256291" y="5282116"/>
            <a:ext cx="6187917" cy="263550"/>
          </a:xfrm>
          <a:prstGeom prst="rect">
            <a:avLst/>
          </a:prstGeom>
          <a:solidFill>
            <a:schemeClr val="accent6">
              <a:lumMod val="75000"/>
              <a:alpha val="7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uppierung 15"/>
          <p:cNvGrpSpPr/>
          <p:nvPr/>
        </p:nvGrpSpPr>
        <p:grpSpPr>
          <a:xfrm>
            <a:off x="6541741" y="2780928"/>
            <a:ext cx="2602259" cy="3261826"/>
            <a:chOff x="6626406" y="2785230"/>
            <a:chExt cx="2602259" cy="3261826"/>
          </a:xfrm>
        </p:grpSpPr>
        <p:pic>
          <p:nvPicPr>
            <p:cNvPr id="7" name="Bild 6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626406" y="2929649"/>
              <a:ext cx="2443511" cy="324361"/>
            </a:xfrm>
            <a:prstGeom prst="rect">
              <a:avLst/>
            </a:prstGeom>
          </p:spPr>
        </p:pic>
        <p:pic>
          <p:nvPicPr>
            <p:cNvPr id="8" name="Bild 7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655470" y="3177076"/>
              <a:ext cx="2361862" cy="288032"/>
            </a:xfrm>
            <a:prstGeom prst="rect">
              <a:avLst/>
            </a:prstGeom>
          </p:spPr>
        </p:pic>
        <p:pic>
          <p:nvPicPr>
            <p:cNvPr id="9" name="Bild 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646332" y="2785230"/>
              <a:ext cx="2582333" cy="184452"/>
            </a:xfrm>
            <a:prstGeom prst="rect">
              <a:avLst/>
            </a:prstGeom>
          </p:spPr>
        </p:pic>
        <p:pic>
          <p:nvPicPr>
            <p:cNvPr id="10" name="Bild 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654171" y="3932467"/>
              <a:ext cx="2309912" cy="148798"/>
            </a:xfrm>
            <a:prstGeom prst="rect">
              <a:avLst/>
            </a:prstGeom>
          </p:spPr>
        </p:pic>
        <p:pic>
          <p:nvPicPr>
            <p:cNvPr id="11" name="Bild 10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674171" y="4286787"/>
              <a:ext cx="2369254" cy="161221"/>
            </a:xfrm>
            <a:prstGeom prst="rect">
              <a:avLst/>
            </a:prstGeom>
          </p:spPr>
        </p:pic>
        <p:pic>
          <p:nvPicPr>
            <p:cNvPr id="12" name="Bild 11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660233" y="4572620"/>
              <a:ext cx="2376264" cy="161221"/>
            </a:xfrm>
            <a:prstGeom prst="rect">
              <a:avLst/>
            </a:prstGeom>
          </p:spPr>
        </p:pic>
        <p:pic>
          <p:nvPicPr>
            <p:cNvPr id="13" name="Bild 12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629400" y="3676650"/>
              <a:ext cx="2564983" cy="175683"/>
            </a:xfrm>
            <a:prstGeom prst="rect">
              <a:avLst/>
            </a:prstGeom>
          </p:spPr>
        </p:pic>
        <p:pic>
          <p:nvPicPr>
            <p:cNvPr id="14" name="Bild 13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660232" y="5517232"/>
              <a:ext cx="2375996" cy="258558"/>
            </a:xfrm>
            <a:prstGeom prst="rect">
              <a:avLst/>
            </a:prstGeom>
          </p:spPr>
        </p:pic>
        <p:pic>
          <p:nvPicPr>
            <p:cNvPr id="15" name="Bild 14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6646332" y="5780620"/>
              <a:ext cx="2243668" cy="266436"/>
            </a:xfrm>
            <a:prstGeom prst="rect">
              <a:avLst/>
            </a:prstGeom>
          </p:spPr>
        </p:pic>
      </p:grpSp>
      <p:sp>
        <p:nvSpPr>
          <p:cNvPr id="17" name="Rechteck 16"/>
          <p:cNvSpPr/>
          <p:nvPr/>
        </p:nvSpPr>
        <p:spPr>
          <a:xfrm>
            <a:off x="6435493" y="1700808"/>
            <a:ext cx="2736304" cy="4536504"/>
          </a:xfrm>
          <a:prstGeom prst="rect">
            <a:avLst/>
          </a:prstGeom>
          <a:solidFill>
            <a:schemeClr val="accent1">
              <a:lumMod val="75000"/>
              <a:alpha val="8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feld 17"/>
          <p:cNvSpPr txBox="1"/>
          <p:nvPr/>
        </p:nvSpPr>
        <p:spPr>
          <a:xfrm>
            <a:off x="7524328" y="1844824"/>
            <a:ext cx="5915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PDG</a:t>
            </a:r>
            <a:endParaRPr lang="en-US" dirty="0"/>
          </a:p>
        </p:txBody>
      </p:sp>
      <p:sp>
        <p:nvSpPr>
          <p:cNvPr id="4" name="Textfeld 3"/>
          <p:cNvSpPr txBox="1"/>
          <p:nvPr/>
        </p:nvSpPr>
        <p:spPr>
          <a:xfrm>
            <a:off x="1547664" y="6525344"/>
            <a:ext cx="3172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Compass is a bit on the low side</a:t>
            </a:r>
            <a:endParaRPr lang="en-US" dirty="0"/>
          </a:p>
        </p:txBody>
      </p:sp>
      <p:pic>
        <p:nvPicPr>
          <p:cNvPr id="5" name="Bild 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944" y="5301208"/>
            <a:ext cx="291458" cy="219968"/>
          </a:xfrm>
          <a:prstGeom prst="rect">
            <a:avLst/>
          </a:prstGeom>
        </p:spPr>
      </p:pic>
      <p:sp>
        <p:nvSpPr>
          <p:cNvPr id="19" name="Rechteck 18"/>
          <p:cNvSpPr/>
          <p:nvPr/>
        </p:nvSpPr>
        <p:spPr>
          <a:xfrm>
            <a:off x="107504" y="3645024"/>
            <a:ext cx="9036496" cy="128257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8296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t’ dependence of amplitudes</a:t>
            </a:r>
            <a:endParaRPr lang="en-US" dirty="0"/>
          </a:p>
        </p:txBody>
      </p:sp>
      <p:pic>
        <p:nvPicPr>
          <p:cNvPr id="5" name="Bild 4" descr="Twaveplot_2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83239" y="1113505"/>
            <a:ext cx="4225993" cy="4248472"/>
          </a:xfrm>
          <a:prstGeom prst="rect">
            <a:avLst/>
          </a:prstGeom>
        </p:spPr>
      </p:pic>
      <p:pic>
        <p:nvPicPr>
          <p:cNvPr id="8" name="Bild 7" descr="Twaveplot_6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0750" y="1113503"/>
            <a:ext cx="4225993" cy="4248473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3491880" y="2492896"/>
            <a:ext cx="23789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i="1" dirty="0" smtClean="0">
                <a:solidFill>
                  <a:srgbClr val="E46C0A"/>
                </a:solidFill>
              </a:rPr>
              <a:t>amplitudes</a:t>
            </a:r>
            <a:endParaRPr lang="en-US" sz="3600" i="1" dirty="0">
              <a:solidFill>
                <a:srgbClr val="E46C0A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2843808" y="4437112"/>
            <a:ext cx="37247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production phases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1763688" y="5589240"/>
            <a:ext cx="22998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interference minimum</a:t>
            </a:r>
          </a:p>
          <a:p>
            <a:pPr algn="ctr"/>
            <a:r>
              <a:rPr lang="en-US" dirty="0" smtClean="0"/>
              <a:t>phase jump</a:t>
            </a:r>
            <a:endParaRPr lang="en-US" dirty="0"/>
          </a:p>
        </p:txBody>
      </p:sp>
      <p:cxnSp>
        <p:nvCxnSpPr>
          <p:cNvPr id="13" name="Gerade Verbindung 12"/>
          <p:cNvCxnSpPr/>
          <p:nvPr/>
        </p:nvCxnSpPr>
        <p:spPr>
          <a:xfrm>
            <a:off x="2843808" y="1268760"/>
            <a:ext cx="0" cy="4320480"/>
          </a:xfrm>
          <a:prstGeom prst="line">
            <a:avLst/>
          </a:prstGeom>
          <a:ln w="19050">
            <a:headEnd type="none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feld 13"/>
          <p:cNvSpPr txBox="1"/>
          <p:nvPr/>
        </p:nvSpPr>
        <p:spPr>
          <a:xfrm>
            <a:off x="5292080" y="5661248"/>
            <a:ext cx="2605927" cy="646331"/>
          </a:xfrm>
          <a:prstGeom prst="rect">
            <a:avLst/>
          </a:prstGeom>
          <a:noFill/>
          <a:ln>
            <a:solidFill>
              <a:srgbClr val="4F81BD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non-resonant:	b &gt; 10</a:t>
            </a:r>
          </a:p>
          <a:p>
            <a:r>
              <a:rPr lang="en-US" dirty="0" smtClean="0"/>
              <a:t>resonant</a:t>
            </a:r>
            <a:r>
              <a:rPr lang="en-US" dirty="0"/>
              <a:t> </a:t>
            </a:r>
            <a:r>
              <a:rPr lang="en-US" dirty="0" smtClean="0"/>
              <a:t>: 	b &lt; 10</a:t>
            </a:r>
            <a:endParaRPr lang="en-US" dirty="0"/>
          </a:p>
        </p:txBody>
      </p:sp>
      <p:graphicFrame>
        <p:nvGraphicFramePr>
          <p:cNvPr id="15" name="Objek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33629082"/>
              </p:ext>
            </p:extLst>
          </p:nvPr>
        </p:nvGraphicFramePr>
        <p:xfrm>
          <a:off x="467544" y="2420888"/>
          <a:ext cx="1221703" cy="7729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8" name="Formel" r:id="rId5" imgW="622300" imgH="393700" progId="Equation.3">
                  <p:embed/>
                </p:oleObj>
              </mc:Choice>
              <mc:Fallback>
                <p:oleObj name="Formel" r:id="rId5" imgW="622300" imgH="393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67544" y="2420888"/>
                        <a:ext cx="1221703" cy="77291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feld 15"/>
          <p:cNvSpPr txBox="1"/>
          <p:nvPr/>
        </p:nvSpPr>
        <p:spPr>
          <a:xfrm flipH="1">
            <a:off x="0" y="6453336"/>
            <a:ext cx="3419872" cy="369332"/>
          </a:xfrm>
          <a:prstGeom prst="rect">
            <a:avLst/>
          </a:prstGeom>
          <a:noFill/>
          <a:ln>
            <a:solidFill>
              <a:srgbClr val="4F81BD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phases measured </a:t>
            </a:r>
            <a:r>
              <a:rPr lang="en-US" dirty="0" err="1" smtClean="0"/>
              <a:t>w.r.t</a:t>
            </a:r>
            <a:r>
              <a:rPr lang="en-US" dirty="0" smtClean="0"/>
              <a:t>.  </a:t>
            </a:r>
            <a:r>
              <a:rPr lang="en-US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/>
                <a:cs typeface="Times New Roman"/>
              </a:rPr>
              <a:t>a</a:t>
            </a:r>
            <a:r>
              <a:rPr lang="en-US" i="1" baseline="-250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/>
                <a:cs typeface="Times New Roman"/>
              </a:rPr>
              <a:t>1</a:t>
            </a:r>
            <a:r>
              <a:rPr lang="en-US" i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/>
                <a:cs typeface="Times New Roman"/>
              </a:rPr>
              <a:t>(1260</a:t>
            </a:r>
            <a:r>
              <a:rPr lang="en-US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/>
                <a:cs typeface="Times New Roman"/>
              </a:rPr>
              <a:t>)</a:t>
            </a:r>
            <a:endParaRPr lang="en-US" i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92283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4"/>
          <p:cNvPicPr>
            <a:picLocks noChangeAspect="1"/>
          </p:cNvPicPr>
          <p:nvPr/>
        </p:nvPicPr>
        <p:blipFill rotWithShape="1">
          <a:blip r:embed="rId2"/>
          <a:srcRect l="6944" t="10077" r="6983" b="11576"/>
          <a:stretch/>
        </p:blipFill>
        <p:spPr>
          <a:xfrm>
            <a:off x="634948" y="1166691"/>
            <a:ext cx="7870411" cy="4430471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1343728" y="1624506"/>
            <a:ext cx="14753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1</a:t>
            </a:r>
            <a:r>
              <a:rPr lang="en-US" sz="2400" baseline="30000" dirty="0" smtClean="0">
                <a:solidFill>
                  <a:schemeClr val="accent6">
                    <a:lumMod val="75000"/>
                  </a:schemeClr>
                </a:solidFill>
              </a:rPr>
              <a:t>++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dirty="0" smtClean="0"/>
              <a:t>1</a:t>
            </a:r>
            <a:r>
              <a:rPr lang="en-US" sz="2400" baseline="30000" dirty="0" smtClean="0"/>
              <a:t>+ </a:t>
            </a:r>
            <a:r>
              <a:rPr lang="en-US" sz="2400" dirty="0" err="1" smtClean="0">
                <a:latin typeface="Symbol" charset="2"/>
                <a:cs typeface="Symbol" charset="2"/>
              </a:rPr>
              <a:t>rp</a:t>
            </a:r>
            <a:r>
              <a:rPr lang="en-US" sz="2400" dirty="0" smtClean="0">
                <a:latin typeface="Symbol" charset="2"/>
                <a:cs typeface="Symbol" charset="2"/>
              </a:rPr>
              <a:t> </a:t>
            </a:r>
            <a:r>
              <a:rPr lang="en-US" sz="2400" dirty="0" smtClean="0">
                <a:latin typeface="+mj-lt"/>
                <a:cs typeface="Symbol" charset="2"/>
              </a:rPr>
              <a:t>S</a:t>
            </a:r>
            <a:endParaRPr lang="en-US" sz="2400" dirty="0"/>
          </a:p>
        </p:txBody>
      </p:sp>
      <p:sp>
        <p:nvSpPr>
          <p:cNvPr id="8" name="Textfeld 7"/>
          <p:cNvSpPr txBox="1"/>
          <p:nvPr/>
        </p:nvSpPr>
        <p:spPr>
          <a:xfrm>
            <a:off x="6231212" y="3578631"/>
            <a:ext cx="15345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E46C0A"/>
                </a:solidFill>
              </a:rPr>
              <a:t>2</a:t>
            </a:r>
            <a:r>
              <a:rPr lang="en-US" sz="2400" baseline="30000" dirty="0" smtClean="0">
                <a:solidFill>
                  <a:srgbClr val="E46C0A"/>
                </a:solidFill>
              </a:rPr>
              <a:t>-+</a:t>
            </a:r>
            <a:r>
              <a:rPr lang="en-US" sz="2400" dirty="0" smtClean="0">
                <a:solidFill>
                  <a:srgbClr val="E46C0A"/>
                </a:solidFill>
              </a:rPr>
              <a:t> </a:t>
            </a:r>
            <a:r>
              <a:rPr lang="en-US" sz="2400" dirty="0"/>
              <a:t>0</a:t>
            </a:r>
            <a:r>
              <a:rPr lang="en-US" sz="2400" baseline="30000" dirty="0" smtClean="0"/>
              <a:t>+ </a:t>
            </a:r>
            <a:r>
              <a:rPr lang="en-US" sz="2400" dirty="0" smtClean="0">
                <a:latin typeface="+mj-lt"/>
                <a:cs typeface="Symbol" charset="2"/>
              </a:rPr>
              <a:t>f</a:t>
            </a:r>
            <a:r>
              <a:rPr lang="en-US" sz="2400" baseline="-25000" dirty="0" smtClean="0">
                <a:latin typeface="+mj-lt"/>
                <a:cs typeface="Symbol" charset="2"/>
              </a:rPr>
              <a:t>2</a:t>
            </a:r>
            <a:r>
              <a:rPr lang="en-US" sz="2400" dirty="0" smtClean="0">
                <a:latin typeface="+mj-lt"/>
                <a:cs typeface="Symbol" charset="2"/>
              </a:rPr>
              <a:t> </a:t>
            </a:r>
            <a:r>
              <a:rPr lang="en-US" sz="2400" dirty="0" smtClean="0">
                <a:latin typeface="Symbol" charset="2"/>
                <a:cs typeface="Symbol" charset="2"/>
              </a:rPr>
              <a:t>p </a:t>
            </a:r>
            <a:r>
              <a:rPr lang="en-US" sz="2400" dirty="0" smtClean="0">
                <a:latin typeface="+mj-lt"/>
                <a:cs typeface="Symbol" charset="2"/>
              </a:rPr>
              <a:t>S</a:t>
            </a:r>
            <a:endParaRPr lang="en-US" sz="2400" dirty="0"/>
          </a:p>
        </p:txBody>
      </p:sp>
      <p:sp>
        <p:nvSpPr>
          <p:cNvPr id="9" name="Textfeld 8"/>
          <p:cNvSpPr txBox="1"/>
          <p:nvPr/>
        </p:nvSpPr>
        <p:spPr>
          <a:xfrm>
            <a:off x="1290980" y="2599335"/>
            <a:ext cx="15281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E46C0A"/>
                </a:solidFill>
              </a:rPr>
              <a:t>4</a:t>
            </a:r>
            <a:r>
              <a:rPr lang="en-US" sz="2400" baseline="30000" dirty="0" smtClean="0">
                <a:solidFill>
                  <a:srgbClr val="E46C0A"/>
                </a:solidFill>
              </a:rPr>
              <a:t>+</a:t>
            </a:r>
            <a:r>
              <a:rPr lang="en-US" sz="2400" baseline="30000" dirty="0">
                <a:solidFill>
                  <a:srgbClr val="E46C0A"/>
                </a:solidFill>
              </a:rPr>
              <a:t>+</a:t>
            </a:r>
            <a:r>
              <a:rPr lang="en-US" sz="2400" dirty="0">
                <a:solidFill>
                  <a:srgbClr val="E46C0A"/>
                </a:solidFill>
              </a:rPr>
              <a:t> </a:t>
            </a:r>
            <a:r>
              <a:rPr lang="en-US" sz="2400" dirty="0"/>
              <a:t>1</a:t>
            </a:r>
            <a:r>
              <a:rPr lang="en-US" sz="2400" baseline="30000" dirty="0" smtClean="0"/>
              <a:t>+ </a:t>
            </a:r>
            <a:r>
              <a:rPr lang="en-US" sz="2400" dirty="0" err="1" smtClean="0">
                <a:latin typeface="Symbol" charset="2"/>
                <a:cs typeface="Symbol" charset="2"/>
              </a:rPr>
              <a:t>rp</a:t>
            </a:r>
            <a:r>
              <a:rPr lang="en-US" sz="2400" dirty="0" smtClean="0">
                <a:latin typeface="Symbol" charset="2"/>
                <a:cs typeface="Symbol" charset="2"/>
              </a:rPr>
              <a:t> </a:t>
            </a:r>
            <a:r>
              <a:rPr lang="en-US" sz="2400" dirty="0">
                <a:latin typeface="+mj-lt"/>
                <a:cs typeface="Symbol" charset="2"/>
              </a:rPr>
              <a:t>G</a:t>
            </a:r>
            <a:endParaRPr lang="en-US" sz="2400" dirty="0"/>
          </a:p>
        </p:txBody>
      </p:sp>
      <p:sp>
        <p:nvSpPr>
          <p:cNvPr id="11" name="Textfeld 10"/>
          <p:cNvSpPr txBox="1"/>
          <p:nvPr/>
        </p:nvSpPr>
        <p:spPr>
          <a:xfrm>
            <a:off x="6231212" y="2558880"/>
            <a:ext cx="15233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E46C0A"/>
                </a:solidFill>
              </a:rPr>
              <a:t>2</a:t>
            </a:r>
            <a:r>
              <a:rPr lang="en-US" sz="2400" baseline="30000" dirty="0" smtClean="0">
                <a:solidFill>
                  <a:srgbClr val="E46C0A"/>
                </a:solidFill>
              </a:rPr>
              <a:t>+</a:t>
            </a:r>
            <a:r>
              <a:rPr lang="en-US" sz="2400" baseline="30000" dirty="0">
                <a:solidFill>
                  <a:srgbClr val="E46C0A"/>
                </a:solidFill>
              </a:rPr>
              <a:t>+</a:t>
            </a:r>
            <a:r>
              <a:rPr lang="en-US" sz="2400" dirty="0">
                <a:solidFill>
                  <a:srgbClr val="E46C0A"/>
                </a:solidFill>
              </a:rPr>
              <a:t> </a:t>
            </a:r>
            <a:r>
              <a:rPr lang="en-US" sz="2400" dirty="0"/>
              <a:t>1</a:t>
            </a:r>
            <a:r>
              <a:rPr lang="en-US" sz="2400" baseline="30000" dirty="0" smtClean="0"/>
              <a:t>+ </a:t>
            </a:r>
            <a:r>
              <a:rPr lang="en-US" sz="2400" dirty="0" err="1" smtClean="0">
                <a:latin typeface="Symbol" charset="2"/>
                <a:cs typeface="Symbol" charset="2"/>
              </a:rPr>
              <a:t>rp</a:t>
            </a:r>
            <a:r>
              <a:rPr lang="en-US" sz="2400" dirty="0" smtClean="0">
                <a:latin typeface="Symbol" charset="2"/>
                <a:cs typeface="Symbol" charset="2"/>
              </a:rPr>
              <a:t> </a:t>
            </a:r>
            <a:r>
              <a:rPr lang="en-US" sz="2400" dirty="0" smtClean="0">
                <a:latin typeface="+mj-lt"/>
                <a:cs typeface="Symbol" charset="2"/>
              </a:rPr>
              <a:t>D</a:t>
            </a:r>
            <a:endParaRPr lang="en-US" sz="2400" dirty="0"/>
          </a:p>
        </p:txBody>
      </p:sp>
      <p:pic>
        <p:nvPicPr>
          <p:cNvPr id="3" name="Bild 2"/>
          <p:cNvPicPr>
            <a:picLocks noChangeAspect="1"/>
          </p:cNvPicPr>
          <p:nvPr/>
        </p:nvPicPr>
        <p:blipFill rotWithShape="1">
          <a:blip r:embed="rId3"/>
          <a:srcRect l="16157" t="15707" r="15521" b="16545"/>
          <a:stretch/>
        </p:blipFill>
        <p:spPr>
          <a:xfrm>
            <a:off x="922961" y="4762574"/>
            <a:ext cx="2247338" cy="1669175"/>
          </a:xfrm>
          <a:prstGeom prst="rect">
            <a:avLst/>
          </a:prstGeom>
        </p:spPr>
      </p:pic>
      <p:sp>
        <p:nvSpPr>
          <p:cNvPr id="17" name="Textfeld 16"/>
          <p:cNvSpPr txBox="1"/>
          <p:nvPr/>
        </p:nvSpPr>
        <p:spPr>
          <a:xfrm>
            <a:off x="1057592" y="5098862"/>
            <a:ext cx="14450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Comic Sans MS"/>
                <a:cs typeface="Comic Sans MS"/>
              </a:rPr>
              <a:t>[</a:t>
            </a:r>
            <a:r>
              <a:rPr lang="en-US" sz="2400" dirty="0" err="1" smtClean="0">
                <a:latin typeface="Symbol" charset="2"/>
                <a:cs typeface="Symbol" charset="2"/>
              </a:rPr>
              <a:t>pp</a:t>
            </a:r>
            <a:r>
              <a:rPr lang="en-US" sz="2400" dirty="0" smtClean="0">
                <a:latin typeface="Comic Sans MS"/>
                <a:cs typeface="Comic Sans MS"/>
              </a:rPr>
              <a:t>]</a:t>
            </a:r>
            <a:r>
              <a:rPr lang="en-US" sz="2400" baseline="-25000" dirty="0" smtClean="0">
                <a:latin typeface="Comic Sans MS"/>
                <a:cs typeface="Comic Sans MS"/>
              </a:rPr>
              <a:t>S</a:t>
            </a:r>
            <a:r>
              <a:rPr lang="en-US" sz="2400" dirty="0" smtClean="0">
                <a:latin typeface="Comic Sans MS"/>
                <a:cs typeface="Comic Sans MS"/>
              </a:rPr>
              <a:t> p S</a:t>
            </a:r>
            <a:endParaRPr lang="en-US" sz="2400" dirty="0">
              <a:latin typeface="Comic Sans MS"/>
              <a:cs typeface="Comic Sans MS"/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1057592" y="5560527"/>
            <a:ext cx="9951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Comic Sans MS"/>
                <a:cs typeface="Comic Sans MS"/>
              </a:rPr>
              <a:t>f</a:t>
            </a:r>
            <a:r>
              <a:rPr lang="en-US" sz="2400" baseline="-25000" dirty="0" smtClean="0">
                <a:latin typeface="Comic Sans MS"/>
                <a:cs typeface="Comic Sans MS"/>
              </a:rPr>
              <a:t>0</a:t>
            </a:r>
            <a:r>
              <a:rPr lang="en-US" sz="2400" dirty="0" smtClean="0">
                <a:cs typeface="Symbol" charset="2"/>
              </a:rPr>
              <a:t> </a:t>
            </a:r>
            <a:r>
              <a:rPr lang="en-US" sz="2400" dirty="0" smtClean="0">
                <a:latin typeface="Symbol" charset="2"/>
                <a:cs typeface="Symbol" charset="2"/>
              </a:rPr>
              <a:t>p </a:t>
            </a:r>
            <a:r>
              <a:rPr lang="en-US" sz="2400" dirty="0" smtClean="0">
                <a:latin typeface="Comic Sans MS"/>
                <a:cs typeface="Comic Sans MS"/>
              </a:rPr>
              <a:t>S</a:t>
            </a:r>
            <a:endParaRPr lang="en-US" sz="2400" dirty="0">
              <a:latin typeface="Comic Sans MS"/>
              <a:cs typeface="Comic Sans MS"/>
            </a:endParaRPr>
          </a:p>
        </p:txBody>
      </p:sp>
      <p:sp>
        <p:nvSpPr>
          <p:cNvPr id="19" name="Textfeld 18"/>
          <p:cNvSpPr txBox="1"/>
          <p:nvPr/>
        </p:nvSpPr>
        <p:spPr>
          <a:xfrm>
            <a:off x="2484668" y="5098862"/>
            <a:ext cx="6876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1 x</a:t>
            </a:r>
            <a:endParaRPr lang="en-US" sz="2400" b="1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sp>
        <p:nvSpPr>
          <p:cNvPr id="20" name="Textfeld 19"/>
          <p:cNvSpPr txBox="1"/>
          <p:nvPr/>
        </p:nvSpPr>
        <p:spPr>
          <a:xfrm>
            <a:off x="2457145" y="5624318"/>
            <a:ext cx="6876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2 x</a:t>
            </a:r>
            <a:endParaRPr lang="en-US" sz="2400" b="1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sp>
        <p:nvSpPr>
          <p:cNvPr id="21" name="Textfeld 20"/>
          <p:cNvSpPr txBox="1"/>
          <p:nvPr/>
        </p:nvSpPr>
        <p:spPr>
          <a:xfrm>
            <a:off x="1343729" y="3578631"/>
            <a:ext cx="14753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E46C0A"/>
                </a:solidFill>
              </a:rPr>
              <a:t>1</a:t>
            </a:r>
            <a:r>
              <a:rPr lang="en-US" sz="2400" baseline="30000" dirty="0">
                <a:solidFill>
                  <a:srgbClr val="E46C0A"/>
                </a:solidFill>
              </a:rPr>
              <a:t>++</a:t>
            </a:r>
            <a:r>
              <a:rPr lang="en-US" sz="2400" dirty="0">
                <a:solidFill>
                  <a:srgbClr val="E46C0A"/>
                </a:solidFill>
              </a:rPr>
              <a:t> </a:t>
            </a:r>
            <a:r>
              <a:rPr lang="en-US" sz="2400" dirty="0"/>
              <a:t>0</a:t>
            </a:r>
            <a:r>
              <a:rPr lang="en-US" sz="2400" baseline="30000" dirty="0" smtClean="0"/>
              <a:t>+ </a:t>
            </a:r>
            <a:r>
              <a:rPr lang="en-US" sz="2400" dirty="0" err="1" smtClean="0">
                <a:latin typeface="Symbol" charset="2"/>
                <a:cs typeface="Symbol" charset="2"/>
              </a:rPr>
              <a:t>rp</a:t>
            </a:r>
            <a:r>
              <a:rPr lang="en-US" sz="2400" dirty="0" smtClean="0">
                <a:latin typeface="Symbol" charset="2"/>
                <a:cs typeface="Symbol" charset="2"/>
              </a:rPr>
              <a:t> </a:t>
            </a:r>
            <a:r>
              <a:rPr lang="en-US" sz="2400" dirty="0" smtClean="0">
                <a:latin typeface="+mj-lt"/>
                <a:cs typeface="Symbol" charset="2"/>
              </a:rPr>
              <a:t>S</a:t>
            </a:r>
            <a:endParaRPr lang="en-US" sz="2400" dirty="0"/>
          </a:p>
        </p:txBody>
      </p:sp>
      <p:sp>
        <p:nvSpPr>
          <p:cNvPr id="13" name="Textfeld 12"/>
          <p:cNvSpPr txBox="1"/>
          <p:nvPr/>
        </p:nvSpPr>
        <p:spPr>
          <a:xfrm>
            <a:off x="6231212" y="4572260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 </a:t>
            </a:r>
            <a:endParaRPr lang="en-US" sz="2400" dirty="0"/>
          </a:p>
        </p:txBody>
      </p:sp>
      <p:sp>
        <p:nvSpPr>
          <p:cNvPr id="2" name="Textfeld 1"/>
          <p:cNvSpPr txBox="1"/>
          <p:nvPr/>
        </p:nvSpPr>
        <p:spPr>
          <a:xfrm>
            <a:off x="1763688" y="0"/>
            <a:ext cx="58287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What about </a:t>
            </a:r>
            <a:r>
              <a:rPr lang="en-US" sz="4000" dirty="0" err="1" smtClean="0"/>
              <a:t>Appt</a:t>
            </a:r>
            <a:r>
              <a:rPr lang="en-US" sz="4000" dirty="0" smtClean="0"/>
              <a:t>-sharing ?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2108374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4"/>
          <p:cNvPicPr>
            <a:picLocks noChangeAspect="1"/>
          </p:cNvPicPr>
          <p:nvPr/>
        </p:nvPicPr>
        <p:blipFill rotWithShape="1">
          <a:blip r:embed="rId2"/>
          <a:srcRect l="6944" t="65964" r="6983" b="11576"/>
          <a:stretch/>
        </p:blipFill>
        <p:spPr>
          <a:xfrm>
            <a:off x="634948" y="4327093"/>
            <a:ext cx="7870411" cy="1270069"/>
          </a:xfrm>
          <a:prstGeom prst="rect">
            <a:avLst/>
          </a:prstGeom>
        </p:spPr>
      </p:pic>
      <p:pic>
        <p:nvPicPr>
          <p:cNvPr id="3" name="Bild 2"/>
          <p:cNvPicPr>
            <a:picLocks noChangeAspect="1"/>
          </p:cNvPicPr>
          <p:nvPr/>
        </p:nvPicPr>
        <p:blipFill rotWithShape="1">
          <a:blip r:embed="rId3"/>
          <a:srcRect l="16157" t="15707" r="15521" b="16545"/>
          <a:stretch/>
        </p:blipFill>
        <p:spPr>
          <a:xfrm>
            <a:off x="922961" y="4762574"/>
            <a:ext cx="2247338" cy="1669175"/>
          </a:xfrm>
          <a:prstGeom prst="rect">
            <a:avLst/>
          </a:prstGeom>
        </p:spPr>
      </p:pic>
      <p:sp>
        <p:nvSpPr>
          <p:cNvPr id="17" name="Textfeld 16"/>
          <p:cNvSpPr txBox="1"/>
          <p:nvPr/>
        </p:nvSpPr>
        <p:spPr>
          <a:xfrm>
            <a:off x="1057592" y="5098862"/>
            <a:ext cx="14450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Comic Sans MS"/>
                <a:cs typeface="Comic Sans MS"/>
              </a:rPr>
              <a:t>[</a:t>
            </a:r>
            <a:r>
              <a:rPr lang="en-US" sz="2400" dirty="0" err="1" smtClean="0">
                <a:latin typeface="Symbol" charset="2"/>
                <a:cs typeface="Symbol" charset="2"/>
              </a:rPr>
              <a:t>pp</a:t>
            </a:r>
            <a:r>
              <a:rPr lang="en-US" sz="2400" dirty="0" smtClean="0">
                <a:latin typeface="Comic Sans MS"/>
                <a:cs typeface="Comic Sans MS"/>
              </a:rPr>
              <a:t>]</a:t>
            </a:r>
            <a:r>
              <a:rPr lang="en-US" sz="2400" baseline="-25000" dirty="0" smtClean="0">
                <a:latin typeface="Comic Sans MS"/>
                <a:cs typeface="Comic Sans MS"/>
              </a:rPr>
              <a:t>S</a:t>
            </a:r>
            <a:r>
              <a:rPr lang="en-US" sz="2400" dirty="0" smtClean="0">
                <a:latin typeface="Comic Sans MS"/>
                <a:cs typeface="Comic Sans MS"/>
              </a:rPr>
              <a:t> p S</a:t>
            </a:r>
            <a:endParaRPr lang="en-US" sz="2400" dirty="0">
              <a:latin typeface="Comic Sans MS"/>
              <a:cs typeface="Comic Sans MS"/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1057592" y="5560527"/>
            <a:ext cx="12269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Comic Sans MS"/>
                <a:cs typeface="Comic Sans MS"/>
              </a:rPr>
              <a:t>[f</a:t>
            </a:r>
            <a:r>
              <a:rPr lang="en-US" sz="2400" baseline="-25000" dirty="0" smtClean="0">
                <a:latin typeface="Comic Sans MS"/>
                <a:cs typeface="Comic Sans MS"/>
              </a:rPr>
              <a:t>0</a:t>
            </a:r>
            <a:r>
              <a:rPr lang="en-US" sz="2400" dirty="0" smtClean="0">
                <a:latin typeface="Comic Sans MS"/>
                <a:cs typeface="Comic Sans MS"/>
              </a:rPr>
              <a:t>]</a:t>
            </a:r>
            <a:r>
              <a:rPr lang="en-US" sz="2400" dirty="0" smtClean="0">
                <a:cs typeface="Symbol" charset="2"/>
              </a:rPr>
              <a:t> </a:t>
            </a:r>
            <a:r>
              <a:rPr lang="en-US" sz="2400" dirty="0" smtClean="0">
                <a:latin typeface="Symbol" charset="2"/>
                <a:cs typeface="Symbol" charset="2"/>
              </a:rPr>
              <a:t>p </a:t>
            </a:r>
            <a:r>
              <a:rPr lang="en-US" sz="2400" dirty="0" smtClean="0">
                <a:latin typeface="Comic Sans MS"/>
                <a:cs typeface="Comic Sans MS"/>
              </a:rPr>
              <a:t>S</a:t>
            </a:r>
            <a:endParaRPr lang="en-US" sz="2400" dirty="0">
              <a:latin typeface="Comic Sans MS"/>
              <a:cs typeface="Comic Sans MS"/>
            </a:endParaRPr>
          </a:p>
        </p:txBody>
      </p:sp>
      <p:sp>
        <p:nvSpPr>
          <p:cNvPr id="19" name="Textfeld 18"/>
          <p:cNvSpPr txBox="1"/>
          <p:nvPr/>
        </p:nvSpPr>
        <p:spPr>
          <a:xfrm>
            <a:off x="2484668" y="5098862"/>
            <a:ext cx="6876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1 x</a:t>
            </a:r>
            <a:endParaRPr lang="en-US" sz="2400" b="1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sp>
        <p:nvSpPr>
          <p:cNvPr id="20" name="Textfeld 19"/>
          <p:cNvSpPr txBox="1"/>
          <p:nvPr/>
        </p:nvSpPr>
        <p:spPr>
          <a:xfrm>
            <a:off x="2457145" y="5624318"/>
            <a:ext cx="6876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2 x</a:t>
            </a:r>
            <a:endParaRPr lang="en-US" sz="2400" b="1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grpSp>
        <p:nvGrpSpPr>
          <p:cNvPr id="32" name="Gruppierung 31"/>
          <p:cNvGrpSpPr/>
          <p:nvPr/>
        </p:nvGrpSpPr>
        <p:grpSpPr>
          <a:xfrm>
            <a:off x="651865" y="1844824"/>
            <a:ext cx="2393497" cy="1914665"/>
            <a:chOff x="950432" y="425850"/>
            <a:chExt cx="2393497" cy="1914665"/>
          </a:xfrm>
        </p:grpSpPr>
        <p:grpSp>
          <p:nvGrpSpPr>
            <p:cNvPr id="7" name="Gruppierung 6"/>
            <p:cNvGrpSpPr/>
            <p:nvPr/>
          </p:nvGrpSpPr>
          <p:grpSpPr>
            <a:xfrm>
              <a:off x="950432" y="425850"/>
              <a:ext cx="2393497" cy="1914665"/>
              <a:chOff x="958441" y="271034"/>
              <a:chExt cx="2597871" cy="1888906"/>
            </a:xfrm>
          </p:grpSpPr>
          <p:pic>
            <p:nvPicPr>
              <p:cNvPr id="2" name="Bild 1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58441" y="271034"/>
                <a:ext cx="2597871" cy="1888906"/>
              </a:xfrm>
              <a:prstGeom prst="rect">
                <a:avLst/>
              </a:prstGeom>
            </p:spPr>
          </p:pic>
          <p:sp>
            <p:nvSpPr>
              <p:cNvPr id="4" name="Rechteck 3"/>
              <p:cNvSpPr/>
              <p:nvPr/>
            </p:nvSpPr>
            <p:spPr>
              <a:xfrm>
                <a:off x="1240365" y="457815"/>
                <a:ext cx="1904438" cy="1521129"/>
              </a:xfrm>
              <a:prstGeom prst="rect">
                <a:avLst/>
              </a:prstGeom>
              <a:solidFill>
                <a:srgbClr val="130C59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3" name="Textfeld 12"/>
            <p:cNvSpPr txBox="1"/>
            <p:nvPr/>
          </p:nvSpPr>
          <p:spPr>
            <a:xfrm>
              <a:off x="1257847" y="874198"/>
              <a:ext cx="1807906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smtClean="0">
                  <a:solidFill>
                    <a:schemeClr val="bg1"/>
                  </a:solidFill>
                </a:rPr>
                <a:t>0</a:t>
              </a:r>
              <a:r>
                <a:rPr lang="en-US" sz="3200" baseline="30000" dirty="0">
                  <a:solidFill>
                    <a:schemeClr val="bg1"/>
                  </a:solidFill>
                </a:rPr>
                <a:t>-</a:t>
              </a:r>
              <a:r>
                <a:rPr lang="en-US" sz="3200" baseline="30000" dirty="0" smtClean="0">
                  <a:solidFill>
                    <a:schemeClr val="bg1"/>
                  </a:solidFill>
                </a:rPr>
                <a:t>+</a:t>
              </a:r>
              <a:r>
                <a:rPr lang="en-US" sz="3200" dirty="0" smtClean="0">
                  <a:solidFill>
                    <a:schemeClr val="bg1"/>
                  </a:solidFill>
                </a:rPr>
                <a:t>0</a:t>
              </a:r>
              <a:r>
                <a:rPr lang="en-US" sz="3200" baseline="30000" dirty="0" smtClean="0">
                  <a:solidFill>
                    <a:schemeClr val="bg1"/>
                  </a:solidFill>
                </a:rPr>
                <a:t>+ </a:t>
              </a:r>
              <a:r>
                <a:rPr lang="en-US" sz="3200" dirty="0" smtClean="0">
                  <a:solidFill>
                    <a:schemeClr val="bg1"/>
                  </a:solidFill>
                </a:rPr>
                <a:t>[]</a:t>
              </a:r>
              <a:r>
                <a:rPr lang="en-US" sz="3200" dirty="0" smtClean="0">
                  <a:solidFill>
                    <a:schemeClr val="bg1"/>
                  </a:solidFill>
                  <a:latin typeface="Symbol" charset="2"/>
                  <a:cs typeface="Symbol" charset="2"/>
                </a:rPr>
                <a:t>p</a:t>
              </a:r>
              <a:r>
                <a:rPr lang="en-US" sz="3200" baseline="30000" dirty="0" smtClean="0">
                  <a:solidFill>
                    <a:schemeClr val="bg1"/>
                  </a:solidFill>
                </a:rPr>
                <a:t>  </a:t>
              </a:r>
              <a:r>
                <a:rPr lang="en-US" sz="3200" dirty="0" smtClean="0">
                  <a:solidFill>
                    <a:schemeClr val="bg1"/>
                  </a:solidFill>
                  <a:latin typeface="+mj-lt"/>
                  <a:cs typeface="Symbol" charset="2"/>
                </a:rPr>
                <a:t>S</a:t>
              </a:r>
              <a:endParaRPr lang="en-US" sz="3200" dirty="0">
                <a:solidFill>
                  <a:schemeClr val="bg1"/>
                </a:solidFill>
              </a:endParaRPr>
            </a:p>
          </p:txBody>
        </p:sp>
        <p:sp>
          <p:nvSpPr>
            <p:cNvPr id="10" name="Textfeld 9"/>
            <p:cNvSpPr txBox="1"/>
            <p:nvPr/>
          </p:nvSpPr>
          <p:spPr>
            <a:xfrm>
              <a:off x="1299904" y="1661588"/>
              <a:ext cx="166488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 smtClean="0">
                  <a:solidFill>
                    <a:srgbClr val="FFFFFF"/>
                  </a:solidFill>
                  <a:latin typeface="Symbol" charset="2"/>
                  <a:cs typeface="Symbol" charset="2"/>
                </a:rPr>
                <a:t>p</a:t>
              </a:r>
              <a:r>
                <a:rPr lang="en-US" sz="2400" baseline="30000" dirty="0" err="1" smtClean="0">
                  <a:solidFill>
                    <a:srgbClr val="FFFFFF"/>
                  </a:solidFill>
                  <a:latin typeface="Symbol" charset="2"/>
                  <a:cs typeface="Symbol" charset="2"/>
                </a:rPr>
                <a:t>-</a:t>
              </a:r>
              <a:r>
                <a:rPr lang="en-US" sz="2400" dirty="0" err="1" smtClean="0">
                  <a:solidFill>
                    <a:srgbClr val="FFFFFF"/>
                  </a:solidFill>
                  <a:latin typeface="Symbol" charset="2"/>
                  <a:cs typeface="Symbol" charset="2"/>
                </a:rPr>
                <a:t>p</a:t>
              </a:r>
              <a:r>
                <a:rPr lang="en-US" sz="2400" baseline="30000" dirty="0" err="1" smtClean="0">
                  <a:solidFill>
                    <a:srgbClr val="FFFFFF"/>
                  </a:solidFill>
                  <a:latin typeface="Symbol" charset="2"/>
                  <a:cs typeface="Symbol" charset="2"/>
                </a:rPr>
                <a:t>+</a:t>
              </a:r>
              <a:r>
                <a:rPr lang="en-US" sz="2400" dirty="0" err="1" smtClean="0">
                  <a:solidFill>
                    <a:srgbClr val="FFFFFF"/>
                  </a:solidFill>
                  <a:latin typeface="Symbol" charset="2"/>
                  <a:cs typeface="Symbol" charset="2"/>
                </a:rPr>
                <a:t>p</a:t>
              </a:r>
              <a:r>
                <a:rPr lang="en-US" sz="2400" baseline="30000" dirty="0">
                  <a:solidFill>
                    <a:srgbClr val="FFFFFF"/>
                  </a:solidFill>
                  <a:latin typeface="Symbol" charset="2"/>
                  <a:cs typeface="Symbol" charset="2"/>
                </a:rPr>
                <a:t>-</a:t>
              </a:r>
              <a:r>
                <a:rPr lang="en-US" sz="2400" dirty="0" smtClean="0">
                  <a:solidFill>
                    <a:srgbClr val="FFFFFF"/>
                  </a:solidFill>
                  <a:latin typeface="Symbol" charset="2"/>
                  <a:cs typeface="Symbol" charset="2"/>
                </a:rPr>
                <a:t> </a:t>
              </a:r>
              <a:r>
                <a:rPr lang="en-US" sz="2400" dirty="0" smtClean="0">
                  <a:solidFill>
                    <a:srgbClr val="FFFFFF"/>
                  </a:solidFill>
                  <a:cs typeface="Symbol" charset="2"/>
                </a:rPr>
                <a:t>road</a:t>
              </a:r>
              <a:endParaRPr lang="en-US" sz="2400" dirty="0">
                <a:solidFill>
                  <a:srgbClr val="FFFFFF"/>
                </a:solidFill>
                <a:cs typeface="Symbol" charset="2"/>
              </a:endParaRPr>
            </a:p>
          </p:txBody>
        </p:sp>
      </p:grpSp>
      <p:grpSp>
        <p:nvGrpSpPr>
          <p:cNvPr id="12" name="Gruppierung 11"/>
          <p:cNvGrpSpPr/>
          <p:nvPr/>
        </p:nvGrpSpPr>
        <p:grpSpPr>
          <a:xfrm>
            <a:off x="3491880" y="1844824"/>
            <a:ext cx="2393497" cy="1914665"/>
            <a:chOff x="3881106" y="392052"/>
            <a:chExt cx="2393497" cy="1914665"/>
          </a:xfrm>
        </p:grpSpPr>
        <p:grpSp>
          <p:nvGrpSpPr>
            <p:cNvPr id="22" name="Gruppierung 21"/>
            <p:cNvGrpSpPr/>
            <p:nvPr/>
          </p:nvGrpSpPr>
          <p:grpSpPr>
            <a:xfrm>
              <a:off x="3881106" y="392052"/>
              <a:ext cx="2393497" cy="1914665"/>
              <a:chOff x="958441" y="271034"/>
              <a:chExt cx="2597871" cy="1888906"/>
            </a:xfrm>
          </p:grpSpPr>
          <p:pic>
            <p:nvPicPr>
              <p:cNvPr id="23" name="Bild 22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58441" y="271034"/>
                <a:ext cx="2597871" cy="1888906"/>
              </a:xfrm>
              <a:prstGeom prst="rect">
                <a:avLst/>
              </a:prstGeom>
            </p:spPr>
          </p:pic>
          <p:sp>
            <p:nvSpPr>
              <p:cNvPr id="24" name="Rechteck 23"/>
              <p:cNvSpPr/>
              <p:nvPr/>
            </p:nvSpPr>
            <p:spPr>
              <a:xfrm>
                <a:off x="1240365" y="457815"/>
                <a:ext cx="1904438" cy="1521129"/>
              </a:xfrm>
              <a:prstGeom prst="rect">
                <a:avLst/>
              </a:prstGeom>
              <a:solidFill>
                <a:srgbClr val="130C59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8" name="Textfeld 27"/>
            <p:cNvSpPr txBox="1"/>
            <p:nvPr/>
          </p:nvSpPr>
          <p:spPr>
            <a:xfrm>
              <a:off x="4222599" y="874198"/>
              <a:ext cx="1807906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chemeClr val="bg1"/>
                  </a:solidFill>
                </a:rPr>
                <a:t>2</a:t>
              </a:r>
              <a:r>
                <a:rPr lang="en-US" sz="3200" baseline="30000" dirty="0" smtClean="0">
                  <a:solidFill>
                    <a:schemeClr val="bg1"/>
                  </a:solidFill>
                </a:rPr>
                <a:t>-+</a:t>
              </a:r>
              <a:r>
                <a:rPr lang="en-US" sz="3200" dirty="0" smtClean="0">
                  <a:solidFill>
                    <a:schemeClr val="bg1"/>
                  </a:solidFill>
                </a:rPr>
                <a:t>0</a:t>
              </a:r>
              <a:r>
                <a:rPr lang="en-US" sz="3200" baseline="30000" dirty="0" smtClean="0">
                  <a:solidFill>
                    <a:schemeClr val="bg1"/>
                  </a:solidFill>
                </a:rPr>
                <a:t>+ </a:t>
              </a:r>
              <a:r>
                <a:rPr lang="en-US" sz="3200" dirty="0" smtClean="0">
                  <a:solidFill>
                    <a:schemeClr val="bg1"/>
                  </a:solidFill>
                </a:rPr>
                <a:t>[]</a:t>
              </a:r>
              <a:r>
                <a:rPr lang="en-US" sz="3200" dirty="0" smtClean="0">
                  <a:solidFill>
                    <a:schemeClr val="bg1"/>
                  </a:solidFill>
                  <a:latin typeface="Symbol" charset="2"/>
                  <a:cs typeface="Symbol" charset="2"/>
                </a:rPr>
                <a:t>p</a:t>
              </a:r>
              <a:r>
                <a:rPr lang="en-US" sz="3200" baseline="30000" dirty="0" smtClean="0">
                  <a:solidFill>
                    <a:schemeClr val="bg1"/>
                  </a:solidFill>
                </a:rPr>
                <a:t>  </a:t>
              </a:r>
              <a:r>
                <a:rPr lang="en-US" sz="3200" dirty="0" smtClean="0">
                  <a:solidFill>
                    <a:schemeClr val="bg1"/>
                  </a:solidFill>
                  <a:latin typeface="+mj-lt"/>
                  <a:cs typeface="Symbol" charset="2"/>
                </a:rPr>
                <a:t>S</a:t>
              </a:r>
              <a:endParaRPr lang="en-US" sz="3200" dirty="0">
                <a:solidFill>
                  <a:schemeClr val="bg1"/>
                </a:solidFill>
              </a:endParaRPr>
            </a:p>
          </p:txBody>
        </p:sp>
        <p:sp>
          <p:nvSpPr>
            <p:cNvPr id="29" name="Textfeld 28"/>
            <p:cNvSpPr txBox="1"/>
            <p:nvPr/>
          </p:nvSpPr>
          <p:spPr>
            <a:xfrm>
              <a:off x="4264656" y="1661588"/>
              <a:ext cx="166488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 smtClean="0">
                  <a:solidFill>
                    <a:srgbClr val="FFFFFF"/>
                  </a:solidFill>
                  <a:latin typeface="Symbol" charset="2"/>
                  <a:cs typeface="Symbol" charset="2"/>
                </a:rPr>
                <a:t>p</a:t>
              </a:r>
              <a:r>
                <a:rPr lang="en-US" sz="2400" baseline="30000" dirty="0" err="1" smtClean="0">
                  <a:solidFill>
                    <a:srgbClr val="FFFFFF"/>
                  </a:solidFill>
                  <a:latin typeface="Symbol" charset="2"/>
                  <a:cs typeface="Symbol" charset="2"/>
                </a:rPr>
                <a:t>-</a:t>
              </a:r>
              <a:r>
                <a:rPr lang="en-US" sz="2400" dirty="0" err="1" smtClean="0">
                  <a:solidFill>
                    <a:srgbClr val="FFFFFF"/>
                  </a:solidFill>
                  <a:latin typeface="Symbol" charset="2"/>
                  <a:cs typeface="Symbol" charset="2"/>
                </a:rPr>
                <a:t>p</a:t>
              </a:r>
              <a:r>
                <a:rPr lang="en-US" sz="2400" baseline="30000" dirty="0" err="1" smtClean="0">
                  <a:solidFill>
                    <a:srgbClr val="FFFFFF"/>
                  </a:solidFill>
                  <a:latin typeface="Symbol" charset="2"/>
                  <a:cs typeface="Symbol" charset="2"/>
                </a:rPr>
                <a:t>+</a:t>
              </a:r>
              <a:r>
                <a:rPr lang="en-US" sz="2400" dirty="0" err="1" smtClean="0">
                  <a:solidFill>
                    <a:srgbClr val="FFFFFF"/>
                  </a:solidFill>
                  <a:latin typeface="Symbol" charset="2"/>
                  <a:cs typeface="Symbol" charset="2"/>
                </a:rPr>
                <a:t>p</a:t>
              </a:r>
              <a:r>
                <a:rPr lang="en-US" sz="2400" baseline="30000" dirty="0">
                  <a:solidFill>
                    <a:srgbClr val="FFFFFF"/>
                  </a:solidFill>
                  <a:latin typeface="Symbol" charset="2"/>
                  <a:cs typeface="Symbol" charset="2"/>
                </a:rPr>
                <a:t>-</a:t>
              </a:r>
              <a:r>
                <a:rPr lang="en-US" sz="2400" dirty="0" smtClean="0">
                  <a:solidFill>
                    <a:srgbClr val="FFFFFF"/>
                  </a:solidFill>
                  <a:latin typeface="Symbol" charset="2"/>
                  <a:cs typeface="Symbol" charset="2"/>
                </a:rPr>
                <a:t> </a:t>
              </a:r>
              <a:r>
                <a:rPr lang="en-US" sz="2400" dirty="0" smtClean="0">
                  <a:solidFill>
                    <a:srgbClr val="FFFFFF"/>
                  </a:solidFill>
                  <a:cs typeface="Symbol" charset="2"/>
                </a:rPr>
                <a:t>road</a:t>
              </a:r>
              <a:endParaRPr lang="en-US" sz="2400" dirty="0">
                <a:solidFill>
                  <a:srgbClr val="FFFFFF"/>
                </a:solidFill>
                <a:cs typeface="Symbol" charset="2"/>
              </a:endParaRPr>
            </a:p>
          </p:txBody>
        </p:sp>
      </p:grpSp>
      <p:grpSp>
        <p:nvGrpSpPr>
          <p:cNvPr id="16" name="Gruppierung 15"/>
          <p:cNvGrpSpPr/>
          <p:nvPr/>
        </p:nvGrpSpPr>
        <p:grpSpPr>
          <a:xfrm>
            <a:off x="6307994" y="1844824"/>
            <a:ext cx="2393497" cy="1914665"/>
            <a:chOff x="6579090" y="399642"/>
            <a:chExt cx="2393497" cy="1914665"/>
          </a:xfrm>
        </p:grpSpPr>
        <p:grpSp>
          <p:nvGrpSpPr>
            <p:cNvPr id="25" name="Gruppierung 24"/>
            <p:cNvGrpSpPr/>
            <p:nvPr/>
          </p:nvGrpSpPr>
          <p:grpSpPr>
            <a:xfrm>
              <a:off x="6579090" y="399642"/>
              <a:ext cx="2393497" cy="1914665"/>
              <a:chOff x="958441" y="271034"/>
              <a:chExt cx="2597871" cy="1888906"/>
            </a:xfrm>
          </p:grpSpPr>
          <p:pic>
            <p:nvPicPr>
              <p:cNvPr id="26" name="Bild 25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58441" y="271034"/>
                <a:ext cx="2597871" cy="1888906"/>
              </a:xfrm>
              <a:prstGeom prst="rect">
                <a:avLst/>
              </a:prstGeom>
            </p:spPr>
          </p:pic>
          <p:sp>
            <p:nvSpPr>
              <p:cNvPr id="27" name="Rechteck 26"/>
              <p:cNvSpPr/>
              <p:nvPr/>
            </p:nvSpPr>
            <p:spPr>
              <a:xfrm>
                <a:off x="1240365" y="457815"/>
                <a:ext cx="1904438" cy="1521129"/>
              </a:xfrm>
              <a:prstGeom prst="rect">
                <a:avLst/>
              </a:prstGeom>
              <a:solidFill>
                <a:srgbClr val="130C59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0" name="Textfeld 29"/>
            <p:cNvSpPr txBox="1"/>
            <p:nvPr/>
          </p:nvSpPr>
          <p:spPr>
            <a:xfrm>
              <a:off x="6947591" y="874198"/>
              <a:ext cx="1860404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smtClean="0">
                  <a:solidFill>
                    <a:schemeClr val="bg1"/>
                  </a:solidFill>
                </a:rPr>
                <a:t>1</a:t>
              </a:r>
              <a:r>
                <a:rPr lang="en-US" sz="3200" baseline="30000" dirty="0">
                  <a:solidFill>
                    <a:schemeClr val="bg1"/>
                  </a:solidFill>
                </a:rPr>
                <a:t>+</a:t>
              </a:r>
              <a:r>
                <a:rPr lang="en-US" sz="3200" baseline="30000" dirty="0" smtClean="0">
                  <a:solidFill>
                    <a:schemeClr val="bg1"/>
                  </a:solidFill>
                </a:rPr>
                <a:t>+</a:t>
              </a:r>
              <a:r>
                <a:rPr lang="en-US" sz="3200" dirty="0" smtClean="0">
                  <a:solidFill>
                    <a:schemeClr val="bg1"/>
                  </a:solidFill>
                </a:rPr>
                <a:t>0</a:t>
              </a:r>
              <a:r>
                <a:rPr lang="en-US" sz="3200" baseline="30000" dirty="0" smtClean="0">
                  <a:solidFill>
                    <a:schemeClr val="bg1"/>
                  </a:solidFill>
                </a:rPr>
                <a:t>+ </a:t>
              </a:r>
              <a:r>
                <a:rPr lang="en-US" sz="3200" dirty="0" smtClean="0">
                  <a:solidFill>
                    <a:schemeClr val="bg1"/>
                  </a:solidFill>
                </a:rPr>
                <a:t>[]</a:t>
              </a:r>
              <a:r>
                <a:rPr lang="en-US" sz="3200" dirty="0" smtClean="0">
                  <a:solidFill>
                    <a:schemeClr val="bg1"/>
                  </a:solidFill>
                  <a:latin typeface="Symbol" charset="2"/>
                  <a:cs typeface="Symbol" charset="2"/>
                </a:rPr>
                <a:t>p</a:t>
              </a:r>
              <a:r>
                <a:rPr lang="en-US" sz="3200" baseline="30000" dirty="0" smtClean="0">
                  <a:solidFill>
                    <a:schemeClr val="bg1"/>
                  </a:solidFill>
                </a:rPr>
                <a:t>  </a:t>
              </a:r>
              <a:r>
                <a:rPr lang="en-US" sz="3200" dirty="0" smtClean="0">
                  <a:solidFill>
                    <a:schemeClr val="bg1"/>
                  </a:solidFill>
                  <a:latin typeface="+mj-lt"/>
                  <a:cs typeface="Symbol" charset="2"/>
                </a:rPr>
                <a:t>S</a:t>
              </a:r>
              <a:endParaRPr lang="en-US" sz="3200" dirty="0">
                <a:solidFill>
                  <a:schemeClr val="bg1"/>
                </a:solidFill>
              </a:endParaRPr>
            </a:p>
          </p:txBody>
        </p:sp>
        <p:sp>
          <p:nvSpPr>
            <p:cNvPr id="31" name="Textfeld 30"/>
            <p:cNvSpPr txBox="1"/>
            <p:nvPr/>
          </p:nvSpPr>
          <p:spPr>
            <a:xfrm>
              <a:off x="6989648" y="1661588"/>
              <a:ext cx="166488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 smtClean="0">
                  <a:solidFill>
                    <a:srgbClr val="FFFFFF"/>
                  </a:solidFill>
                  <a:latin typeface="Symbol" charset="2"/>
                  <a:cs typeface="Symbol" charset="2"/>
                </a:rPr>
                <a:t>p</a:t>
              </a:r>
              <a:r>
                <a:rPr lang="en-US" sz="2400" baseline="30000" dirty="0" err="1" smtClean="0">
                  <a:solidFill>
                    <a:srgbClr val="FFFFFF"/>
                  </a:solidFill>
                  <a:latin typeface="Symbol" charset="2"/>
                  <a:cs typeface="Symbol" charset="2"/>
                </a:rPr>
                <a:t>-</a:t>
              </a:r>
              <a:r>
                <a:rPr lang="en-US" sz="2400" dirty="0" err="1" smtClean="0">
                  <a:solidFill>
                    <a:srgbClr val="FFFFFF"/>
                  </a:solidFill>
                  <a:latin typeface="Symbol" charset="2"/>
                  <a:cs typeface="Symbol" charset="2"/>
                </a:rPr>
                <a:t>p</a:t>
              </a:r>
              <a:r>
                <a:rPr lang="en-US" sz="2400" baseline="30000" dirty="0" err="1" smtClean="0">
                  <a:solidFill>
                    <a:srgbClr val="FFFFFF"/>
                  </a:solidFill>
                  <a:latin typeface="Symbol" charset="2"/>
                  <a:cs typeface="Symbol" charset="2"/>
                </a:rPr>
                <a:t>+</a:t>
              </a:r>
              <a:r>
                <a:rPr lang="en-US" sz="2400" dirty="0" err="1" smtClean="0">
                  <a:solidFill>
                    <a:srgbClr val="FFFFFF"/>
                  </a:solidFill>
                  <a:latin typeface="Symbol" charset="2"/>
                  <a:cs typeface="Symbol" charset="2"/>
                </a:rPr>
                <a:t>p</a:t>
              </a:r>
              <a:r>
                <a:rPr lang="en-US" sz="2400" baseline="30000" dirty="0">
                  <a:solidFill>
                    <a:srgbClr val="FFFFFF"/>
                  </a:solidFill>
                  <a:latin typeface="Symbol" charset="2"/>
                  <a:cs typeface="Symbol" charset="2"/>
                </a:rPr>
                <a:t>-</a:t>
              </a:r>
              <a:r>
                <a:rPr lang="en-US" sz="2400" dirty="0" smtClean="0">
                  <a:solidFill>
                    <a:srgbClr val="FFFFFF"/>
                  </a:solidFill>
                  <a:latin typeface="Symbol" charset="2"/>
                  <a:cs typeface="Symbol" charset="2"/>
                </a:rPr>
                <a:t> </a:t>
              </a:r>
              <a:r>
                <a:rPr lang="en-US" sz="2400" dirty="0" smtClean="0">
                  <a:solidFill>
                    <a:srgbClr val="FFFFFF"/>
                  </a:solidFill>
                  <a:cs typeface="Symbol" charset="2"/>
                </a:rPr>
                <a:t>road</a:t>
              </a:r>
              <a:endParaRPr lang="en-US" sz="2400" dirty="0">
                <a:solidFill>
                  <a:srgbClr val="FFFFFF"/>
                </a:solidFill>
                <a:cs typeface="Symbol" charset="2"/>
              </a:endParaRPr>
            </a:p>
          </p:txBody>
        </p:sp>
      </p:grpSp>
      <p:sp>
        <p:nvSpPr>
          <p:cNvPr id="6" name="Rechteck 5"/>
          <p:cNvSpPr/>
          <p:nvPr/>
        </p:nvSpPr>
        <p:spPr>
          <a:xfrm>
            <a:off x="7884368" y="908720"/>
            <a:ext cx="137770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376092"/>
                </a:solidFill>
              </a:rPr>
              <a:t>[</a:t>
            </a:r>
            <a:r>
              <a:rPr lang="en-US" sz="2400" dirty="0" smtClean="0">
                <a:solidFill>
                  <a:srgbClr val="376092"/>
                </a:solidFill>
              </a:rPr>
              <a:t>] = </a:t>
            </a:r>
            <a:r>
              <a:rPr lang="en-US" sz="2400" dirty="0">
                <a:latin typeface="Comic Sans MS"/>
                <a:cs typeface="Comic Sans MS"/>
              </a:rPr>
              <a:t>[</a:t>
            </a:r>
            <a:r>
              <a:rPr lang="en-US" sz="2400" dirty="0" err="1">
                <a:latin typeface="Symbol" charset="2"/>
                <a:cs typeface="Symbol" charset="2"/>
              </a:rPr>
              <a:t>pp</a:t>
            </a:r>
            <a:r>
              <a:rPr lang="en-US" sz="2400" dirty="0">
                <a:latin typeface="Comic Sans MS"/>
                <a:cs typeface="Comic Sans MS"/>
              </a:rPr>
              <a:t>]</a:t>
            </a:r>
            <a:r>
              <a:rPr lang="en-US" sz="2400" baseline="-25000" dirty="0">
                <a:latin typeface="Comic Sans MS"/>
                <a:cs typeface="Comic Sans MS"/>
              </a:rPr>
              <a:t>S</a:t>
            </a:r>
            <a:r>
              <a:rPr lang="en-US" sz="2400" dirty="0">
                <a:latin typeface="Comic Sans MS"/>
                <a:cs typeface="Comic Sans MS"/>
              </a:rPr>
              <a:t> </a:t>
            </a:r>
            <a:r>
              <a:rPr lang="en-US" sz="2400" dirty="0" smtClean="0">
                <a:solidFill>
                  <a:srgbClr val="376092"/>
                </a:solidFill>
              </a:rPr>
              <a:t> </a:t>
            </a:r>
            <a:endParaRPr lang="en-US" sz="2400" dirty="0">
              <a:solidFill>
                <a:srgbClr val="37609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57818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 descr="eggs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3350" y="0"/>
            <a:ext cx="9391650" cy="712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827" name="Text Box 3"/>
          <p:cNvSpPr txBox="1">
            <a:spLocks noChangeArrowheads="1"/>
          </p:cNvSpPr>
          <p:nvPr/>
        </p:nvSpPr>
        <p:spPr bwMode="auto">
          <a:xfrm>
            <a:off x="762000" y="2484438"/>
            <a:ext cx="407988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3200" b="1">
                <a:latin typeface="Symbol" charset="0"/>
              </a:rPr>
              <a:t>r</a:t>
            </a:r>
          </a:p>
        </p:txBody>
      </p:sp>
      <p:sp>
        <p:nvSpPr>
          <p:cNvPr id="77828" name="Text Box 4"/>
          <p:cNvSpPr txBox="1">
            <a:spLocks noChangeArrowheads="1"/>
          </p:cNvSpPr>
          <p:nvPr/>
        </p:nvSpPr>
        <p:spPr bwMode="auto">
          <a:xfrm>
            <a:off x="7762875" y="2327275"/>
            <a:ext cx="430213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3200" b="1">
                <a:latin typeface="Symbol" charset="0"/>
              </a:rPr>
              <a:t>j</a:t>
            </a:r>
          </a:p>
        </p:txBody>
      </p:sp>
      <p:sp>
        <p:nvSpPr>
          <p:cNvPr id="77829" name="Text Box 5"/>
          <p:cNvSpPr txBox="1">
            <a:spLocks noChangeArrowheads="1"/>
          </p:cNvSpPr>
          <p:nvPr/>
        </p:nvSpPr>
        <p:spPr bwMode="auto">
          <a:xfrm>
            <a:off x="4081463" y="5241925"/>
            <a:ext cx="46355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3200" b="1">
                <a:latin typeface="Symbol" charset="0"/>
              </a:rPr>
              <a:t>w</a:t>
            </a:r>
          </a:p>
        </p:txBody>
      </p:sp>
      <p:sp>
        <p:nvSpPr>
          <p:cNvPr id="77830" name="Text Box 6"/>
          <p:cNvSpPr txBox="1">
            <a:spLocks noChangeArrowheads="1"/>
          </p:cNvSpPr>
          <p:nvPr/>
        </p:nvSpPr>
        <p:spPr bwMode="auto">
          <a:xfrm>
            <a:off x="2543175" y="2874963"/>
            <a:ext cx="46672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3200" b="1"/>
              <a:t>f</a:t>
            </a:r>
            <a:r>
              <a:rPr lang="en-GB" sz="3200" b="1" baseline="-25000"/>
              <a:t>2</a:t>
            </a:r>
          </a:p>
        </p:txBody>
      </p:sp>
      <p:sp>
        <p:nvSpPr>
          <p:cNvPr id="77831" name="Text Box 7"/>
          <p:cNvSpPr txBox="1">
            <a:spLocks noChangeArrowheads="1"/>
          </p:cNvSpPr>
          <p:nvPr/>
        </p:nvSpPr>
        <p:spPr bwMode="auto">
          <a:xfrm>
            <a:off x="6048375" y="2846388"/>
            <a:ext cx="557213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3200" b="1"/>
              <a:t>a</a:t>
            </a:r>
            <a:r>
              <a:rPr lang="en-GB" sz="3200" b="1" baseline="-25000"/>
              <a:t>2</a:t>
            </a:r>
          </a:p>
        </p:txBody>
      </p:sp>
      <p:sp>
        <p:nvSpPr>
          <p:cNvPr id="77832" name="Text Box 8"/>
          <p:cNvSpPr txBox="1">
            <a:spLocks noChangeArrowheads="1"/>
          </p:cNvSpPr>
          <p:nvPr/>
        </p:nvSpPr>
        <p:spPr bwMode="auto">
          <a:xfrm>
            <a:off x="6488113" y="1187450"/>
            <a:ext cx="78422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3200" b="1"/>
              <a:t>K</a:t>
            </a:r>
            <a:r>
              <a:rPr lang="en-GB" sz="3200" b="1" baseline="-25000"/>
              <a:t>2</a:t>
            </a:r>
            <a:r>
              <a:rPr lang="en-GB" sz="3200" b="1"/>
              <a:t>*</a:t>
            </a:r>
          </a:p>
        </p:txBody>
      </p:sp>
      <p:sp>
        <p:nvSpPr>
          <p:cNvPr id="77833" name="Text Box 9"/>
          <p:cNvSpPr txBox="1">
            <a:spLocks noChangeArrowheads="1"/>
          </p:cNvSpPr>
          <p:nvPr/>
        </p:nvSpPr>
        <p:spPr bwMode="auto">
          <a:xfrm>
            <a:off x="3444875" y="1905000"/>
            <a:ext cx="46672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3200" b="1"/>
              <a:t>f</a:t>
            </a:r>
            <a:r>
              <a:rPr lang="en-GB" sz="3200" b="1" baseline="-25000"/>
              <a:t>0</a:t>
            </a:r>
          </a:p>
        </p:txBody>
      </p:sp>
      <p:sp>
        <p:nvSpPr>
          <p:cNvPr id="77834" name="Text Box 10"/>
          <p:cNvSpPr txBox="1">
            <a:spLocks noChangeArrowheads="1"/>
          </p:cNvSpPr>
          <p:nvPr/>
        </p:nvSpPr>
        <p:spPr bwMode="auto">
          <a:xfrm>
            <a:off x="4321175" y="3233738"/>
            <a:ext cx="557213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3200" b="1"/>
              <a:t>a</a:t>
            </a:r>
            <a:r>
              <a:rPr lang="en-GB" sz="3200" b="1" baseline="-25000"/>
              <a:t>0</a:t>
            </a:r>
          </a:p>
        </p:txBody>
      </p:sp>
      <p:sp>
        <p:nvSpPr>
          <p:cNvPr id="77835" name="Text Box 11"/>
          <p:cNvSpPr txBox="1">
            <a:spLocks noChangeArrowheads="1"/>
          </p:cNvSpPr>
          <p:nvPr/>
        </p:nvSpPr>
        <p:spPr bwMode="auto">
          <a:xfrm>
            <a:off x="2917825" y="646113"/>
            <a:ext cx="78422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3200" b="1"/>
              <a:t>K</a:t>
            </a:r>
            <a:r>
              <a:rPr lang="en-GB" sz="3200" b="1" baseline="-25000"/>
              <a:t>0</a:t>
            </a:r>
            <a:r>
              <a:rPr lang="en-GB" sz="3200" b="1"/>
              <a:t>*</a:t>
            </a:r>
          </a:p>
        </p:txBody>
      </p:sp>
      <p:grpSp>
        <p:nvGrpSpPr>
          <p:cNvPr id="77836" name="Group 12"/>
          <p:cNvGrpSpPr>
            <a:grpSpLocks/>
          </p:cNvGrpSpPr>
          <p:nvPr/>
        </p:nvGrpSpPr>
        <p:grpSpPr bwMode="auto">
          <a:xfrm>
            <a:off x="9339263" y="6503988"/>
            <a:ext cx="474662" cy="708025"/>
            <a:chOff x="4658" y="1686"/>
            <a:chExt cx="299" cy="446"/>
          </a:xfrm>
        </p:grpSpPr>
        <p:sp>
          <p:nvSpPr>
            <p:cNvPr id="77837" name="Text Box 13"/>
            <p:cNvSpPr txBox="1">
              <a:spLocks noChangeArrowheads="1"/>
            </p:cNvSpPr>
            <p:nvPr/>
          </p:nvSpPr>
          <p:spPr bwMode="auto">
            <a:xfrm>
              <a:off x="4658" y="1767"/>
              <a:ext cx="294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GB" sz="3200" b="1"/>
                <a:t>f</a:t>
              </a:r>
              <a:r>
                <a:rPr lang="en-GB" sz="3200" b="1" baseline="-25000"/>
                <a:t>0</a:t>
              </a:r>
            </a:p>
          </p:txBody>
        </p:sp>
        <p:sp>
          <p:nvSpPr>
            <p:cNvPr id="77838" name="Text Box 14"/>
            <p:cNvSpPr txBox="1">
              <a:spLocks noChangeArrowheads="1"/>
            </p:cNvSpPr>
            <p:nvPr/>
          </p:nvSpPr>
          <p:spPr bwMode="auto">
            <a:xfrm>
              <a:off x="4770" y="1686"/>
              <a:ext cx="187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ja-JP" altLang="en-GB" sz="3200" b="1">
                  <a:latin typeface="Arial"/>
                </a:rPr>
                <a:t>‘</a:t>
              </a:r>
              <a:endParaRPr lang="en-GB" sz="3200" b="1"/>
            </a:p>
          </p:txBody>
        </p:sp>
      </p:grpSp>
      <p:sp>
        <p:nvSpPr>
          <p:cNvPr id="77839" name="Text Box 15"/>
          <p:cNvSpPr txBox="1">
            <a:spLocks noChangeArrowheads="1"/>
          </p:cNvSpPr>
          <p:nvPr/>
        </p:nvSpPr>
        <p:spPr bwMode="auto">
          <a:xfrm>
            <a:off x="1389063" y="4178300"/>
            <a:ext cx="46672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3200" b="1"/>
              <a:t>f</a:t>
            </a:r>
            <a:r>
              <a:rPr lang="en-GB" sz="3200" b="1" baseline="-25000"/>
              <a:t>0</a:t>
            </a:r>
          </a:p>
        </p:txBody>
      </p:sp>
      <p:sp>
        <p:nvSpPr>
          <p:cNvPr id="77840" name="Text Box 16"/>
          <p:cNvSpPr txBox="1">
            <a:spLocks noChangeArrowheads="1"/>
          </p:cNvSpPr>
          <p:nvPr/>
        </p:nvSpPr>
        <p:spPr bwMode="auto">
          <a:xfrm>
            <a:off x="4616450" y="4427538"/>
            <a:ext cx="54927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2800" b="1">
                <a:solidFill>
                  <a:srgbClr val="4D4D4D"/>
                </a:solidFill>
              </a:rPr>
              <a:t>h</a:t>
            </a:r>
            <a:r>
              <a:rPr lang="en-GB" sz="3200" b="1" baseline="-25000">
                <a:solidFill>
                  <a:srgbClr val="4D4D4D"/>
                </a:solidFill>
              </a:rPr>
              <a:t>3</a:t>
            </a:r>
          </a:p>
        </p:txBody>
      </p:sp>
      <p:sp>
        <p:nvSpPr>
          <p:cNvPr id="77841" name="Text Box 17"/>
          <p:cNvSpPr txBox="1">
            <a:spLocks noChangeArrowheads="1"/>
          </p:cNvSpPr>
          <p:nvPr/>
        </p:nvSpPr>
        <p:spPr bwMode="auto">
          <a:xfrm>
            <a:off x="5164138" y="1504950"/>
            <a:ext cx="579437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3200" b="1"/>
              <a:t>h</a:t>
            </a:r>
            <a:r>
              <a:rPr lang="en-GB" sz="3200" b="1" baseline="-25000"/>
              <a:t>1</a:t>
            </a:r>
          </a:p>
        </p:txBody>
      </p:sp>
      <p:sp>
        <p:nvSpPr>
          <p:cNvPr id="77842" name="Text Box 18"/>
          <p:cNvSpPr txBox="1">
            <a:spLocks noChangeArrowheads="1"/>
          </p:cNvSpPr>
          <p:nvPr/>
        </p:nvSpPr>
        <p:spPr bwMode="auto">
          <a:xfrm>
            <a:off x="6446838" y="-1139825"/>
            <a:ext cx="817562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3200" b="1"/>
              <a:t>K</a:t>
            </a:r>
            <a:r>
              <a:rPr lang="en-GB" sz="3200" b="1" baseline="-25000"/>
              <a:t>1B</a:t>
            </a:r>
            <a:endParaRPr lang="en-GB" sz="3200" b="1"/>
          </a:p>
        </p:txBody>
      </p:sp>
      <p:sp>
        <p:nvSpPr>
          <p:cNvPr id="77843" name="Text Box 19"/>
          <p:cNvSpPr txBox="1">
            <a:spLocks noChangeArrowheads="1"/>
          </p:cNvSpPr>
          <p:nvPr/>
        </p:nvSpPr>
        <p:spPr bwMode="auto">
          <a:xfrm>
            <a:off x="2832100" y="4751388"/>
            <a:ext cx="557213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3200" b="1"/>
              <a:t>a</a:t>
            </a:r>
            <a:r>
              <a:rPr lang="en-GB" sz="3200" b="1" baseline="-25000"/>
              <a:t>1</a:t>
            </a:r>
          </a:p>
        </p:txBody>
      </p:sp>
      <p:sp>
        <p:nvSpPr>
          <p:cNvPr id="77844" name="Text Box 20"/>
          <p:cNvSpPr txBox="1">
            <a:spLocks noChangeArrowheads="1"/>
          </p:cNvSpPr>
          <p:nvPr/>
        </p:nvSpPr>
        <p:spPr bwMode="auto">
          <a:xfrm>
            <a:off x="7551738" y="4278313"/>
            <a:ext cx="46672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3200" b="1"/>
              <a:t>f</a:t>
            </a:r>
            <a:r>
              <a:rPr lang="en-GB" sz="3200" b="1" baseline="-25000"/>
              <a:t>1</a:t>
            </a:r>
          </a:p>
        </p:txBody>
      </p:sp>
      <p:sp>
        <p:nvSpPr>
          <p:cNvPr id="77845" name="Text Box 21"/>
          <p:cNvSpPr txBox="1">
            <a:spLocks noChangeArrowheads="1"/>
          </p:cNvSpPr>
          <p:nvPr/>
        </p:nvSpPr>
        <p:spPr bwMode="auto">
          <a:xfrm>
            <a:off x="1633538" y="1362075"/>
            <a:ext cx="817562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3200" b="1"/>
              <a:t>K</a:t>
            </a:r>
            <a:r>
              <a:rPr lang="en-GB" sz="3200" b="1" baseline="-25000"/>
              <a:t>1A</a:t>
            </a:r>
            <a:endParaRPr lang="en-GB" sz="3200" b="1"/>
          </a:p>
        </p:txBody>
      </p:sp>
      <p:grpSp>
        <p:nvGrpSpPr>
          <p:cNvPr id="77846" name="Group 22"/>
          <p:cNvGrpSpPr>
            <a:grpSpLocks/>
          </p:cNvGrpSpPr>
          <p:nvPr/>
        </p:nvGrpSpPr>
        <p:grpSpPr bwMode="auto">
          <a:xfrm>
            <a:off x="4503738" y="415925"/>
            <a:ext cx="757237" cy="608013"/>
            <a:chOff x="-656" y="948"/>
            <a:chExt cx="477" cy="383"/>
          </a:xfrm>
        </p:grpSpPr>
        <p:grpSp>
          <p:nvGrpSpPr>
            <p:cNvPr id="77847" name="Group 23"/>
            <p:cNvGrpSpPr>
              <a:grpSpLocks/>
            </p:cNvGrpSpPr>
            <p:nvPr/>
          </p:nvGrpSpPr>
          <p:grpSpPr bwMode="auto">
            <a:xfrm>
              <a:off x="-656" y="948"/>
              <a:ext cx="294" cy="383"/>
              <a:chOff x="2290" y="290"/>
              <a:chExt cx="294" cy="383"/>
            </a:xfrm>
          </p:grpSpPr>
          <p:sp>
            <p:nvSpPr>
              <p:cNvPr id="77848" name="Text Box 24"/>
              <p:cNvSpPr txBox="1">
                <a:spLocks noChangeArrowheads="1"/>
              </p:cNvSpPr>
              <p:nvPr/>
            </p:nvSpPr>
            <p:spPr bwMode="auto">
              <a:xfrm>
                <a:off x="2290" y="308"/>
                <a:ext cx="294" cy="36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GB" sz="3200" b="1"/>
                  <a:t>f</a:t>
                </a:r>
                <a:r>
                  <a:rPr lang="en-GB" sz="3200" b="1" baseline="-25000"/>
                  <a:t>2</a:t>
                </a:r>
              </a:p>
            </p:txBody>
          </p:sp>
          <p:sp>
            <p:nvSpPr>
              <p:cNvPr id="77849" name="Text Box 25"/>
              <p:cNvSpPr txBox="1">
                <a:spLocks noChangeArrowheads="1"/>
              </p:cNvSpPr>
              <p:nvPr/>
            </p:nvSpPr>
            <p:spPr bwMode="auto">
              <a:xfrm>
                <a:off x="2465" y="290"/>
                <a:ext cx="116" cy="36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endParaRPr lang="en-US" sz="3200" b="1"/>
              </a:p>
            </p:txBody>
          </p:sp>
        </p:grpSp>
        <p:sp>
          <p:nvSpPr>
            <p:cNvPr id="77850" name="Text Box 26"/>
            <p:cNvSpPr txBox="1">
              <a:spLocks noChangeArrowheads="1"/>
            </p:cNvSpPr>
            <p:nvPr/>
          </p:nvSpPr>
          <p:spPr bwMode="auto">
            <a:xfrm rot="-6658479">
              <a:off x="-419" y="886"/>
              <a:ext cx="116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GB" sz="3200" b="1"/>
                <a:t>`</a:t>
              </a:r>
            </a:p>
          </p:txBody>
        </p:sp>
      </p:grpSp>
      <p:sp>
        <p:nvSpPr>
          <p:cNvPr id="77851" name="Text Box 27"/>
          <p:cNvSpPr txBox="1">
            <a:spLocks noChangeArrowheads="1"/>
          </p:cNvSpPr>
          <p:nvPr/>
        </p:nvSpPr>
        <p:spPr bwMode="auto">
          <a:xfrm>
            <a:off x="5734050" y="5005388"/>
            <a:ext cx="579438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3200" b="1"/>
              <a:t>b</a:t>
            </a:r>
            <a:r>
              <a:rPr lang="en-GB" sz="3200" b="1" baseline="-25000"/>
              <a:t>1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107504" y="188640"/>
            <a:ext cx="21501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N</a:t>
            </a:r>
            <a:r>
              <a:rPr lang="en-US" sz="2400" dirty="0" smtClean="0">
                <a:solidFill>
                  <a:schemeClr val="bg1"/>
                </a:solidFill>
              </a:rPr>
              <a:t>ormal mesons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7365748" y="6539468"/>
            <a:ext cx="14262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FFFFFF"/>
                </a:solidFill>
              </a:rPr>
              <a:t>taken from</a:t>
            </a:r>
          </a:p>
          <a:p>
            <a:pPr algn="ctr"/>
            <a:r>
              <a:rPr lang="en-US" sz="1400" dirty="0" smtClean="0">
                <a:solidFill>
                  <a:srgbClr val="FFFFFF"/>
                </a:solidFill>
              </a:rPr>
              <a:t>Mike </a:t>
            </a:r>
            <a:r>
              <a:rPr lang="en-US" sz="1400" dirty="0" err="1" smtClean="0">
                <a:solidFill>
                  <a:srgbClr val="FFFFFF"/>
                </a:solidFill>
              </a:rPr>
              <a:t>pendlebury</a:t>
            </a:r>
            <a:endParaRPr lang="en-US" sz="1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3748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1188" y="0"/>
            <a:ext cx="8229600" cy="836613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rgbClr val="E46C0A"/>
                </a:solidFill>
                <a:ea typeface="+mj-ea"/>
                <a:cs typeface="+mj-cs"/>
              </a:rPr>
              <a:t>(</a:t>
            </a:r>
            <a:r>
              <a:rPr lang="en-US" dirty="0" err="1">
                <a:solidFill>
                  <a:srgbClr val="E46C0A"/>
                </a:solidFill>
                <a:latin typeface="Symbol" charset="2"/>
                <a:ea typeface="+mj-ea"/>
                <a:cs typeface="Symbol" charset="2"/>
              </a:rPr>
              <a:t>pp</a:t>
            </a:r>
            <a:r>
              <a:rPr lang="en-US" dirty="0">
                <a:solidFill>
                  <a:srgbClr val="E46C0A"/>
                </a:solidFill>
                <a:ea typeface="+mj-ea"/>
                <a:cs typeface="Symbol" charset="2"/>
              </a:rPr>
              <a:t>)</a:t>
            </a:r>
            <a:r>
              <a:rPr lang="en-US" baseline="-25000" dirty="0">
                <a:solidFill>
                  <a:schemeClr val="accent6">
                    <a:lumMod val="75000"/>
                  </a:schemeClr>
                </a:solidFill>
                <a:ea typeface="+mj-ea"/>
                <a:cs typeface="Symbol" charset="2"/>
              </a:rPr>
              <a:t>S-wave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ea typeface="+mj-ea"/>
                <a:cs typeface="Symbol" charset="2"/>
              </a:rPr>
              <a:t> </a:t>
            </a:r>
            <a:endParaRPr lang="en-US" dirty="0">
              <a:solidFill>
                <a:schemeClr val="accent6">
                  <a:lumMod val="75000"/>
                </a:schemeClr>
              </a:solidFill>
              <a:ea typeface="+mj-ea"/>
              <a:cs typeface="+mj-cs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8579296" cy="4853136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sz="2400" dirty="0" smtClean="0">
                <a:ea typeface="+mn-ea"/>
                <a:cs typeface="+mn-cs"/>
              </a:rPr>
              <a:t>Method: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sz="2400" dirty="0" smtClean="0">
                <a:ea typeface="+mn-ea"/>
                <a:cs typeface="+mn-cs"/>
              </a:rPr>
              <a:t>Replace 2-body 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ea typeface="+mn-ea"/>
                <a:cs typeface="+mn-cs"/>
              </a:rPr>
              <a:t>fixed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ea typeface="+mn-ea"/>
                <a:cs typeface="+mn-cs"/>
              </a:rPr>
              <a:t>parametrisation</a:t>
            </a:r>
            <a:endParaRPr lang="en-US" sz="2400" dirty="0" smtClean="0">
              <a:solidFill>
                <a:schemeClr val="accent1">
                  <a:lumMod val="75000"/>
                </a:schemeClr>
              </a:solidFill>
              <a:ea typeface="+mn-ea"/>
              <a:cs typeface="+mn-cs"/>
            </a:endParaRPr>
          </a:p>
          <a:p>
            <a:pPr marL="400050" lvl="1" indent="0" eaLnBrk="1" fontAlgn="auto" hangingPunct="1">
              <a:spcAft>
                <a:spcPts val="0"/>
              </a:spcAft>
              <a:buClr>
                <a:schemeClr val="tx1"/>
              </a:buClr>
              <a:buFont typeface="Arial"/>
              <a:buNone/>
              <a:defRPr/>
            </a:pP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ea typeface="+mn-ea"/>
              </a:rPr>
              <a:t> </a:t>
            </a:r>
            <a:r>
              <a:rPr lang="en-US" sz="2000" dirty="0" smtClean="0">
                <a:solidFill>
                  <a:srgbClr val="000000"/>
                </a:solidFill>
                <a:ea typeface="+mn-ea"/>
              </a:rPr>
              <a:t>e.g. </a:t>
            </a:r>
            <a:r>
              <a:rPr lang="en-US" sz="2000" dirty="0" err="1" smtClean="0">
                <a:solidFill>
                  <a:srgbClr val="000000"/>
                </a:solidFill>
                <a:ea typeface="+mn-ea"/>
              </a:rPr>
              <a:t>Breit</a:t>
            </a:r>
            <a:r>
              <a:rPr lang="en-US" sz="2000" dirty="0">
                <a:solidFill>
                  <a:srgbClr val="000000"/>
                </a:solidFill>
                <a:ea typeface="+mn-ea"/>
              </a:rPr>
              <a:t>-</a:t>
            </a:r>
            <a:r>
              <a:rPr lang="en-US" sz="2000" dirty="0" smtClean="0">
                <a:solidFill>
                  <a:srgbClr val="000000"/>
                </a:solidFill>
                <a:ea typeface="+mn-ea"/>
              </a:rPr>
              <a:t>Wigner/</a:t>
            </a:r>
            <a:r>
              <a:rPr lang="en-US" sz="2000" dirty="0" err="1" smtClean="0">
                <a:solidFill>
                  <a:srgbClr val="000000"/>
                </a:solidFill>
                <a:ea typeface="+mn-ea"/>
              </a:rPr>
              <a:t>Flatté</a:t>
            </a:r>
            <a:r>
              <a:rPr lang="en-US" sz="2000" dirty="0" smtClean="0">
                <a:solidFill>
                  <a:srgbClr val="000000"/>
                </a:solidFill>
                <a:ea typeface="+mn-ea"/>
              </a:rPr>
              <a:t> description of an isobar or (</a:t>
            </a:r>
            <a:r>
              <a:rPr lang="en-US" sz="2000" dirty="0" err="1" smtClean="0">
                <a:solidFill>
                  <a:srgbClr val="000000"/>
                </a:solidFill>
                <a:latin typeface="Symbol" charset="2"/>
                <a:ea typeface="+mn-ea"/>
                <a:cs typeface="Symbol" charset="2"/>
              </a:rPr>
              <a:t>pp</a:t>
            </a:r>
            <a:r>
              <a:rPr lang="en-US" sz="2000" dirty="0" smtClean="0">
                <a:solidFill>
                  <a:srgbClr val="000000"/>
                </a:solidFill>
                <a:ea typeface="+mn-ea"/>
              </a:rPr>
              <a:t>)</a:t>
            </a:r>
            <a:r>
              <a:rPr lang="en-US" sz="2000" baseline="-25000" dirty="0" smtClean="0">
                <a:solidFill>
                  <a:srgbClr val="000000"/>
                </a:solidFill>
                <a:ea typeface="+mn-ea"/>
              </a:rPr>
              <a:t>S </a:t>
            </a:r>
            <a:r>
              <a:rPr lang="en-US" sz="2000" dirty="0" smtClean="0">
                <a:solidFill>
                  <a:srgbClr val="000000"/>
                </a:solidFill>
                <a:ea typeface="+mn-ea"/>
              </a:rPr>
              <a:t> </a:t>
            </a:r>
            <a:r>
              <a:rPr lang="en-US" sz="2000" dirty="0" smtClean="0">
                <a:solidFill>
                  <a:srgbClr val="000000"/>
                </a:solidFill>
                <a:ea typeface="+mn-ea"/>
              </a:rPr>
              <a:t>(</a:t>
            </a:r>
            <a:r>
              <a:rPr lang="en-US" sz="2000" dirty="0" err="1" smtClean="0">
                <a:solidFill>
                  <a:srgbClr val="000000"/>
                </a:solidFill>
              </a:rPr>
              <a:t>à</a:t>
            </a:r>
            <a:r>
              <a:rPr lang="en-US" sz="2000" dirty="0" smtClean="0">
                <a:solidFill>
                  <a:srgbClr val="000000"/>
                </a:solidFill>
              </a:rPr>
              <a:t> la Pennington</a:t>
            </a:r>
            <a:r>
              <a:rPr lang="en-US" sz="2000" dirty="0">
                <a:solidFill>
                  <a:srgbClr val="000000"/>
                </a:solidFill>
              </a:rPr>
              <a:t>)</a:t>
            </a:r>
            <a:endParaRPr lang="en-US" sz="2000" dirty="0" smtClean="0">
              <a:solidFill>
                <a:srgbClr val="000000"/>
              </a:solidFill>
              <a:ea typeface="+mn-ea"/>
            </a:endParaRPr>
          </a:p>
          <a:p>
            <a:pPr marL="400050" lvl="1" indent="0">
              <a:buClr>
                <a:schemeClr val="tx1"/>
              </a:buClr>
              <a:buNone/>
              <a:defRPr/>
            </a:pPr>
            <a:r>
              <a:rPr lang="en-US" sz="2400" dirty="0" smtClean="0">
                <a:ea typeface="+mn-ea"/>
              </a:rPr>
              <a:t>by </a:t>
            </a:r>
            <a:r>
              <a:rPr lang="en-US" sz="2400" dirty="0" smtClean="0">
                <a:solidFill>
                  <a:srgbClr val="E46C0A"/>
                </a:solidFill>
                <a:ea typeface="+mn-ea"/>
              </a:rPr>
              <a:t>histogram </a:t>
            </a:r>
            <a:r>
              <a:rPr lang="en-US" sz="2400" dirty="0" smtClean="0"/>
              <a:t>[2m</a:t>
            </a:r>
            <a:r>
              <a:rPr lang="en-US" sz="2400" baseline="-25000" dirty="0" smtClean="0">
                <a:latin typeface="Symbol" charset="2"/>
                <a:cs typeface="Symbol" charset="2"/>
              </a:rPr>
              <a:t>p</a:t>
            </a:r>
            <a:r>
              <a:rPr lang="en-US" sz="2400" dirty="0" smtClean="0">
                <a:latin typeface="Symbol" charset="2"/>
                <a:cs typeface="Symbol" charset="2"/>
              </a:rPr>
              <a:t>, </a:t>
            </a:r>
            <a:r>
              <a:rPr lang="en-US" sz="2400" dirty="0" smtClean="0"/>
              <a:t>m</a:t>
            </a:r>
            <a:r>
              <a:rPr lang="en-US" sz="2400" baseline="-25000" dirty="0" smtClean="0"/>
              <a:t>3</a:t>
            </a:r>
            <a:r>
              <a:rPr lang="en-US" sz="2400" baseline="-25000" dirty="0" smtClean="0">
                <a:latin typeface="Symbol" charset="2"/>
                <a:cs typeface="Symbol" charset="2"/>
              </a:rPr>
              <a:t>p</a:t>
            </a:r>
            <a:r>
              <a:rPr lang="en-US" sz="2400" dirty="0" smtClean="0">
                <a:latin typeface="Symbol" charset="2"/>
                <a:cs typeface="Symbol" charset="2"/>
              </a:rPr>
              <a:t>-</a:t>
            </a:r>
            <a:r>
              <a:rPr lang="en-US" sz="2400" dirty="0"/>
              <a:t>m</a:t>
            </a:r>
            <a:r>
              <a:rPr lang="en-US" sz="2400" baseline="-25000" dirty="0">
                <a:latin typeface="Symbol" charset="2"/>
                <a:cs typeface="Symbol" charset="2"/>
              </a:rPr>
              <a:t>p</a:t>
            </a:r>
            <a:r>
              <a:rPr lang="en-US" sz="2400" dirty="0" smtClean="0"/>
              <a:t>]</a:t>
            </a:r>
            <a:endParaRPr lang="en-US" sz="2400" dirty="0" smtClean="0">
              <a:solidFill>
                <a:srgbClr val="E46C0A"/>
              </a:solidFill>
              <a:ea typeface="+mn-ea"/>
            </a:endParaRPr>
          </a:p>
          <a:p>
            <a:pPr eaLnBrk="1" fontAlgn="auto" hangingPunct="1">
              <a:spcAft>
                <a:spcPts val="0"/>
              </a:spcAft>
              <a:buClr>
                <a:schemeClr val="tx1"/>
              </a:buClr>
              <a:buFont typeface="Arial"/>
              <a:buChar char="•"/>
              <a:defRPr/>
            </a:pPr>
            <a:r>
              <a:rPr lang="en-US" sz="2400" dirty="0" smtClean="0">
                <a:solidFill>
                  <a:srgbClr val="E46C0A"/>
                </a:solidFill>
                <a:ea typeface="+mn-ea"/>
                <a:cs typeface="+mn-cs"/>
              </a:rPr>
              <a:t>Histogram-entries </a:t>
            </a:r>
            <a:r>
              <a:rPr lang="en-US" sz="2400" dirty="0" smtClean="0">
                <a:ea typeface="+mn-ea"/>
                <a:cs typeface="+mn-cs"/>
              </a:rPr>
              <a:t>are</a:t>
            </a:r>
            <a:r>
              <a:rPr lang="en-US" sz="2400" dirty="0" smtClean="0">
                <a:solidFill>
                  <a:srgbClr val="E46C0A"/>
                </a:solidFill>
                <a:ea typeface="+mn-ea"/>
                <a:cs typeface="+mn-cs"/>
              </a:rPr>
              <a:t> free parameters</a:t>
            </a:r>
          </a:p>
          <a:p>
            <a:pPr lvl="1" eaLnBrk="1" fontAlgn="auto" hangingPunct="1">
              <a:spcAft>
                <a:spcPts val="0"/>
              </a:spcAft>
              <a:buClr>
                <a:schemeClr val="tx1"/>
              </a:buClr>
              <a:buFont typeface="Arial"/>
              <a:buChar char="–"/>
              <a:defRPr/>
            </a:pPr>
            <a:r>
              <a:rPr lang="en-US" sz="2000" dirty="0" smtClean="0">
                <a:solidFill>
                  <a:srgbClr val="000000"/>
                </a:solidFill>
                <a:ea typeface="+mn-ea"/>
              </a:rPr>
              <a:t>instead of e.g. 3 isobars with </a:t>
            </a:r>
            <a:r>
              <a:rPr lang="en-US" sz="2000" i="1" dirty="0" smtClean="0">
                <a:solidFill>
                  <a:srgbClr val="000000"/>
                </a:solidFill>
                <a:ea typeface="+mn-ea"/>
              </a:rPr>
              <a:t>J</a:t>
            </a:r>
            <a:r>
              <a:rPr lang="en-US" sz="2000" i="1" baseline="30000" dirty="0" smtClean="0">
                <a:solidFill>
                  <a:srgbClr val="000000"/>
                </a:solidFill>
                <a:ea typeface="+mn-ea"/>
              </a:rPr>
              <a:t>PC</a:t>
            </a:r>
            <a:r>
              <a:rPr lang="en-US" sz="2000" i="1" dirty="0">
                <a:solidFill>
                  <a:srgbClr val="000000"/>
                </a:solidFill>
                <a:ea typeface="+mn-ea"/>
              </a:rPr>
              <a:t> </a:t>
            </a:r>
            <a:r>
              <a:rPr lang="en-US" sz="2000" i="1" dirty="0" smtClean="0">
                <a:solidFill>
                  <a:srgbClr val="000000"/>
                </a:solidFill>
                <a:ea typeface="+mn-ea"/>
              </a:rPr>
              <a:t>= </a:t>
            </a:r>
            <a:r>
              <a:rPr lang="en-US" sz="2000" dirty="0" smtClean="0">
                <a:solidFill>
                  <a:srgbClr val="000000"/>
                </a:solidFill>
                <a:ea typeface="+mn-ea"/>
              </a:rPr>
              <a:t>0</a:t>
            </a:r>
            <a:r>
              <a:rPr lang="en-US" sz="2000" baseline="30000" dirty="0" smtClean="0">
                <a:solidFill>
                  <a:srgbClr val="000000"/>
                </a:solidFill>
                <a:ea typeface="+mn-ea"/>
              </a:rPr>
              <a:t>++</a:t>
            </a:r>
            <a:r>
              <a:rPr lang="en-US" sz="2000" dirty="0" smtClean="0">
                <a:solidFill>
                  <a:srgbClr val="000000"/>
                </a:solidFill>
                <a:ea typeface="+mn-ea"/>
              </a:rPr>
              <a:t>  use </a:t>
            </a:r>
            <a:r>
              <a:rPr lang="en-US" sz="2000" i="1" dirty="0" smtClean="0">
                <a:solidFill>
                  <a:srgbClr val="E46C0A"/>
                </a:solidFill>
                <a:latin typeface="Times New Roman"/>
                <a:ea typeface="+mn-ea"/>
                <a:cs typeface="Times New Roman"/>
              </a:rPr>
              <a:t>n</a:t>
            </a:r>
            <a:r>
              <a:rPr lang="en-US" sz="2000" dirty="0" smtClean="0">
                <a:solidFill>
                  <a:srgbClr val="E46C0A"/>
                </a:solidFill>
                <a:ea typeface="+mn-ea"/>
              </a:rPr>
              <a:t> histogram bins </a:t>
            </a:r>
            <a:r>
              <a:rPr lang="en-US" sz="2000" dirty="0" smtClean="0">
                <a:solidFill>
                  <a:srgbClr val="000000"/>
                </a:solidFill>
                <a:ea typeface="+mn-ea"/>
              </a:rPr>
              <a:t>of two body mass [m</a:t>
            </a:r>
            <a:r>
              <a:rPr lang="en-US" sz="2000" baseline="-25000" dirty="0" smtClean="0">
                <a:solidFill>
                  <a:srgbClr val="000000"/>
                </a:solidFill>
                <a:ea typeface="+mn-ea"/>
              </a:rPr>
              <a:t>12</a:t>
            </a:r>
            <a:r>
              <a:rPr lang="en-US" sz="2000" dirty="0" smtClean="0">
                <a:solidFill>
                  <a:srgbClr val="000000"/>
                </a:solidFill>
                <a:ea typeface="+mn-ea"/>
              </a:rPr>
              <a:t> , m</a:t>
            </a:r>
            <a:r>
              <a:rPr lang="en-US" sz="2000" baseline="-25000" dirty="0" smtClean="0">
                <a:solidFill>
                  <a:srgbClr val="000000"/>
                </a:solidFill>
                <a:ea typeface="+mn-ea"/>
              </a:rPr>
              <a:t>12</a:t>
            </a:r>
            <a:r>
              <a:rPr lang="en-US" sz="2000" dirty="0" smtClean="0">
                <a:solidFill>
                  <a:srgbClr val="000000"/>
                </a:solidFill>
                <a:ea typeface="+mn-ea"/>
              </a:rPr>
              <a:t> + </a:t>
            </a:r>
            <a:r>
              <a:rPr lang="en-US" sz="2000" dirty="0" err="1" smtClean="0">
                <a:solidFill>
                  <a:srgbClr val="000000"/>
                </a:solidFill>
                <a:latin typeface="Symbol" charset="2"/>
                <a:ea typeface="+mn-ea"/>
                <a:cs typeface="Symbol" charset="2"/>
              </a:rPr>
              <a:t>d</a:t>
            </a:r>
            <a:r>
              <a:rPr lang="en-US" sz="2000" dirty="0" err="1" smtClean="0">
                <a:solidFill>
                  <a:srgbClr val="000000"/>
                </a:solidFill>
                <a:latin typeface="+mj-lt"/>
                <a:ea typeface="+mn-ea"/>
                <a:cs typeface="Symbol" charset="2"/>
              </a:rPr>
              <a:t>m</a:t>
            </a:r>
            <a:r>
              <a:rPr lang="en-US" sz="2000" dirty="0" smtClean="0">
                <a:solidFill>
                  <a:srgbClr val="000000"/>
                </a:solidFill>
                <a:latin typeface="+mj-lt"/>
                <a:ea typeface="+mn-ea"/>
                <a:cs typeface="Symbol" charset="2"/>
              </a:rPr>
              <a:t>] with these quantum numbers</a:t>
            </a:r>
          </a:p>
          <a:p>
            <a:pPr lvl="1" eaLnBrk="1" fontAlgn="auto" hangingPunct="1">
              <a:spcAft>
                <a:spcPts val="0"/>
              </a:spcAft>
              <a:buClr>
                <a:schemeClr val="tx1"/>
              </a:buClr>
              <a:buFont typeface="Arial"/>
              <a:buChar char="–"/>
              <a:defRPr/>
            </a:pPr>
            <a:r>
              <a:rPr lang="en-US" sz="2000" dirty="0" err="1" smtClean="0">
                <a:solidFill>
                  <a:srgbClr val="000000"/>
                </a:solidFill>
                <a:latin typeface="Symbol" charset="2"/>
                <a:ea typeface="+mn-ea"/>
                <a:cs typeface="Symbol" charset="2"/>
              </a:rPr>
              <a:t>d</a:t>
            </a:r>
            <a:r>
              <a:rPr lang="en-US" sz="2000" dirty="0" err="1" smtClean="0">
                <a:solidFill>
                  <a:srgbClr val="000000"/>
                </a:solidFill>
                <a:ea typeface="+mn-ea"/>
                <a:cs typeface="Symbol" charset="2"/>
              </a:rPr>
              <a:t>m</a:t>
            </a:r>
            <a:r>
              <a:rPr lang="en-US" sz="2000" dirty="0" smtClean="0">
                <a:solidFill>
                  <a:srgbClr val="000000"/>
                </a:solidFill>
                <a:ea typeface="+mn-ea"/>
                <a:cs typeface="Symbol" charset="2"/>
              </a:rPr>
              <a:t> = 40 MeV/c</a:t>
            </a:r>
            <a:r>
              <a:rPr lang="en-US" sz="2000" baseline="30000" dirty="0" smtClean="0">
                <a:solidFill>
                  <a:srgbClr val="000000"/>
                </a:solidFill>
                <a:ea typeface="+mn-ea"/>
                <a:cs typeface="Symbol" charset="2"/>
              </a:rPr>
              <a:t>2</a:t>
            </a:r>
            <a:r>
              <a:rPr lang="en-US" sz="2000" dirty="0" smtClean="0">
                <a:solidFill>
                  <a:srgbClr val="000000"/>
                </a:solidFill>
                <a:ea typeface="+mn-ea"/>
                <a:cs typeface="Symbol" charset="2"/>
              </a:rPr>
              <a:t> </a:t>
            </a:r>
          </a:p>
          <a:p>
            <a:pPr lvl="1" eaLnBrk="1" fontAlgn="auto" hangingPunct="1">
              <a:spcAft>
                <a:spcPts val="0"/>
              </a:spcAft>
              <a:buClr>
                <a:schemeClr val="tx1"/>
              </a:buClr>
              <a:buFont typeface="Arial"/>
              <a:buChar char="–"/>
              <a:defRPr/>
            </a:pPr>
            <a:r>
              <a:rPr lang="en-US" sz="2000" dirty="0" err="1">
                <a:solidFill>
                  <a:srgbClr val="000000"/>
                </a:solidFill>
                <a:latin typeface="Symbol" charset="2"/>
                <a:ea typeface="+mn-ea"/>
                <a:cs typeface="Symbol" charset="2"/>
              </a:rPr>
              <a:t>d</a:t>
            </a:r>
            <a:r>
              <a:rPr lang="en-US" sz="2000" dirty="0" err="1">
                <a:solidFill>
                  <a:srgbClr val="000000"/>
                </a:solidFill>
                <a:ea typeface="+mn-ea"/>
                <a:cs typeface="Symbol" charset="2"/>
              </a:rPr>
              <a:t>m</a:t>
            </a:r>
            <a:r>
              <a:rPr lang="en-US" sz="2000" dirty="0">
                <a:solidFill>
                  <a:srgbClr val="000000"/>
                </a:solidFill>
                <a:ea typeface="+mn-ea"/>
                <a:cs typeface="Symbol" charset="2"/>
              </a:rPr>
              <a:t> = </a:t>
            </a:r>
            <a:r>
              <a:rPr lang="en-US" sz="2000" dirty="0" smtClean="0">
                <a:solidFill>
                  <a:srgbClr val="000000"/>
                </a:solidFill>
                <a:ea typeface="+mn-ea"/>
                <a:cs typeface="Symbol" charset="2"/>
              </a:rPr>
              <a:t>10 </a:t>
            </a:r>
            <a:r>
              <a:rPr lang="en-US" sz="2000" dirty="0">
                <a:solidFill>
                  <a:srgbClr val="000000"/>
                </a:solidFill>
                <a:ea typeface="+mn-ea"/>
                <a:cs typeface="Symbol" charset="2"/>
              </a:rPr>
              <a:t>MeV/c</a:t>
            </a:r>
            <a:r>
              <a:rPr lang="en-US" sz="2000" baseline="30000" dirty="0">
                <a:solidFill>
                  <a:srgbClr val="000000"/>
                </a:solidFill>
                <a:ea typeface="+mn-ea"/>
                <a:cs typeface="Symbol" charset="2"/>
              </a:rPr>
              <a:t>2</a:t>
            </a:r>
            <a:r>
              <a:rPr lang="en-US" sz="2000" dirty="0">
                <a:solidFill>
                  <a:srgbClr val="000000"/>
                </a:solidFill>
                <a:ea typeface="+mn-ea"/>
                <a:cs typeface="Symbol" charset="2"/>
              </a:rPr>
              <a:t> </a:t>
            </a:r>
            <a:r>
              <a:rPr lang="en-US" sz="2000" dirty="0" smtClean="0">
                <a:solidFill>
                  <a:srgbClr val="000000"/>
                </a:solidFill>
                <a:ea typeface="+mn-ea"/>
                <a:cs typeface="Symbol" charset="2"/>
              </a:rPr>
              <a:t>around f</a:t>
            </a:r>
            <a:r>
              <a:rPr lang="en-US" sz="2000" baseline="-25000" dirty="0" smtClean="0">
                <a:solidFill>
                  <a:srgbClr val="000000"/>
                </a:solidFill>
                <a:ea typeface="+mn-ea"/>
                <a:cs typeface="Symbol" charset="2"/>
              </a:rPr>
              <a:t>0</a:t>
            </a:r>
            <a:r>
              <a:rPr lang="en-US" sz="2000" dirty="0" smtClean="0">
                <a:solidFill>
                  <a:srgbClr val="000000"/>
                </a:solidFill>
                <a:ea typeface="+mn-ea"/>
                <a:cs typeface="Symbol" charset="2"/>
              </a:rPr>
              <a:t>(980) (± </a:t>
            </a:r>
            <a:r>
              <a:rPr lang="en-US" sz="2000" dirty="0">
                <a:solidFill>
                  <a:srgbClr val="000000"/>
                </a:solidFill>
                <a:ea typeface="+mn-ea"/>
                <a:cs typeface="Symbol" charset="2"/>
              </a:rPr>
              <a:t>80 MeV/c</a:t>
            </a:r>
            <a:r>
              <a:rPr lang="en-US" sz="2000" baseline="30000" dirty="0">
                <a:solidFill>
                  <a:srgbClr val="000000"/>
                </a:solidFill>
                <a:ea typeface="+mn-ea"/>
                <a:cs typeface="Symbol" charset="2"/>
              </a:rPr>
              <a:t>2</a:t>
            </a:r>
            <a:r>
              <a:rPr lang="en-US" sz="2000" dirty="0">
                <a:solidFill>
                  <a:srgbClr val="000000"/>
                </a:solidFill>
                <a:ea typeface="+mn-ea"/>
                <a:cs typeface="Symbol" charset="2"/>
              </a:rPr>
              <a:t> </a:t>
            </a:r>
            <a:r>
              <a:rPr lang="en-US" sz="2000" dirty="0" smtClean="0">
                <a:solidFill>
                  <a:srgbClr val="000000"/>
                </a:solidFill>
                <a:ea typeface="+mn-ea"/>
                <a:cs typeface="Symbol" charset="2"/>
              </a:rPr>
              <a:t>)</a:t>
            </a:r>
            <a:endParaRPr lang="en-US" sz="2000" dirty="0">
              <a:solidFill>
                <a:srgbClr val="000000"/>
              </a:solidFill>
              <a:ea typeface="+mn-ea"/>
            </a:endParaRP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sz="2400" dirty="0">
                <a:solidFill>
                  <a:srgbClr val="000000"/>
                </a:solidFill>
                <a:ea typeface="+mn-ea"/>
                <a:cs typeface="+mn-cs"/>
              </a:rPr>
              <a:t>obtain new phase information: </a:t>
            </a:r>
            <a:endParaRPr lang="en-US" sz="2400" dirty="0" smtClean="0">
              <a:solidFill>
                <a:srgbClr val="000000"/>
              </a:solidFill>
              <a:ea typeface="+mn-ea"/>
              <a:cs typeface="+mn-cs"/>
            </a:endParaRP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sz="2400" dirty="0" smtClean="0">
                <a:solidFill>
                  <a:srgbClr val="000000"/>
                </a:solidFill>
                <a:cs typeface="Symbol" charset="2"/>
              </a:rPr>
              <a:t>Need of </a:t>
            </a:r>
            <a:r>
              <a:rPr lang="en-US" sz="2400" dirty="0" smtClean="0">
                <a:solidFill>
                  <a:srgbClr val="E46C0A"/>
                </a:solidFill>
                <a:cs typeface="Symbol" charset="2"/>
              </a:rPr>
              <a:t>reference wave </a:t>
            </a:r>
            <a:r>
              <a:rPr lang="en-US" sz="2400" dirty="0" smtClean="0">
                <a:solidFill>
                  <a:srgbClr val="000000"/>
                </a:solidFill>
                <a:cs typeface="Symbol" charset="2"/>
              </a:rPr>
              <a:t>(analyzer): </a:t>
            </a:r>
          </a:p>
          <a:p>
            <a:pPr lvl="1">
              <a:buFont typeface="Arial"/>
              <a:buChar char="•"/>
              <a:defRPr/>
            </a:pPr>
            <a:r>
              <a:rPr lang="en-US" sz="2000" i="1" dirty="0">
                <a:solidFill>
                  <a:srgbClr val="000000"/>
                </a:solidFill>
              </a:rPr>
              <a:t>J</a:t>
            </a:r>
            <a:r>
              <a:rPr lang="en-US" sz="2000" i="1" baseline="30000" dirty="0">
                <a:solidFill>
                  <a:srgbClr val="000000"/>
                </a:solidFill>
              </a:rPr>
              <a:t>PC</a:t>
            </a:r>
            <a:r>
              <a:rPr lang="en-US" sz="2000" i="1" dirty="0">
                <a:solidFill>
                  <a:srgbClr val="000000"/>
                </a:solidFill>
              </a:rPr>
              <a:t> = 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</a:rPr>
              <a:t>1</a:t>
            </a:r>
            <a:r>
              <a:rPr lang="en-US" sz="2000" baseline="30000" dirty="0" smtClean="0">
                <a:solidFill>
                  <a:schemeClr val="accent1">
                    <a:lumMod val="75000"/>
                  </a:schemeClr>
                </a:solidFill>
              </a:rPr>
              <a:t>++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</a:rPr>
              <a:t>0</a:t>
            </a:r>
            <a:r>
              <a:rPr lang="en-US" sz="2000" baseline="30000" dirty="0" smtClean="0">
                <a:solidFill>
                  <a:schemeClr val="accent1">
                    <a:lumMod val="75000"/>
                  </a:schemeClr>
                </a:solidFill>
              </a:rPr>
              <a:t>+ </a:t>
            </a:r>
            <a:r>
              <a:rPr lang="en-US" sz="2000" dirty="0" err="1" smtClean="0">
                <a:solidFill>
                  <a:schemeClr val="accent1">
                    <a:lumMod val="75000"/>
                  </a:schemeClr>
                </a:solidFill>
                <a:latin typeface="Symbol" charset="2"/>
                <a:cs typeface="Symbol" charset="2"/>
              </a:rPr>
              <a:t>rp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lang="en-US" sz="2000" i="1" dirty="0" smtClean="0">
                <a:solidFill>
                  <a:schemeClr val="accent1">
                    <a:lumMod val="75000"/>
                  </a:schemeClr>
                </a:solidFill>
                <a:latin typeface="Times New Roman"/>
                <a:cs typeface="Times New Roman"/>
              </a:rPr>
              <a:t>S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cs typeface="Times New Roman"/>
              </a:rPr>
              <a:t> </a:t>
            </a:r>
            <a:r>
              <a:rPr lang="en-US" sz="2000" dirty="0" smtClean="0">
                <a:solidFill>
                  <a:srgbClr val="000000"/>
                </a:solidFill>
                <a:cs typeface="Times New Roman"/>
              </a:rPr>
              <a:t>(wave containing a</a:t>
            </a:r>
            <a:r>
              <a:rPr lang="en-US" sz="2000" baseline="-25000" dirty="0" smtClean="0">
                <a:solidFill>
                  <a:srgbClr val="000000"/>
                </a:solidFill>
                <a:cs typeface="Times New Roman"/>
              </a:rPr>
              <a:t>1</a:t>
            </a:r>
            <a:r>
              <a:rPr lang="en-US" sz="2000" dirty="0" smtClean="0">
                <a:solidFill>
                  <a:srgbClr val="000000"/>
                </a:solidFill>
                <a:cs typeface="Times New Roman"/>
              </a:rPr>
              <a:t>(1260) and a</a:t>
            </a:r>
            <a:r>
              <a:rPr lang="en-US" sz="2000" baseline="-25000" dirty="0" smtClean="0">
                <a:solidFill>
                  <a:srgbClr val="000000"/>
                </a:solidFill>
                <a:cs typeface="Times New Roman"/>
              </a:rPr>
              <a:t>1</a:t>
            </a:r>
            <a:r>
              <a:rPr lang="en-US" sz="2000" baseline="30000" dirty="0" smtClean="0">
                <a:solidFill>
                  <a:srgbClr val="000000"/>
                </a:solidFill>
                <a:cs typeface="Times New Roman"/>
              </a:rPr>
              <a:t>’</a:t>
            </a:r>
            <a:r>
              <a:rPr lang="en-US" sz="2000" dirty="0" smtClean="0">
                <a:solidFill>
                  <a:srgbClr val="000000"/>
                </a:solidFill>
                <a:cs typeface="Times New Roman"/>
              </a:rPr>
              <a:t>)</a:t>
            </a:r>
            <a:endParaRPr lang="en-US" sz="2000" i="1" dirty="0"/>
          </a:p>
          <a:p>
            <a:pPr eaLnBrk="1" fontAlgn="auto" hangingPunct="1">
              <a:spcAft>
                <a:spcPts val="0"/>
              </a:spcAft>
              <a:buClr>
                <a:schemeClr val="tx1"/>
              </a:buClr>
              <a:buFont typeface="Arial"/>
              <a:buChar char="•"/>
              <a:defRPr/>
            </a:pPr>
            <a:endParaRPr lang="en-US" sz="2400" dirty="0">
              <a:solidFill>
                <a:srgbClr val="000000"/>
              </a:solidFill>
              <a:ea typeface="+mn-ea"/>
              <a:cs typeface="+mn-cs"/>
            </a:endParaRPr>
          </a:p>
          <a:p>
            <a:pPr lvl="1" eaLnBrk="1" fontAlgn="auto" hangingPunct="1">
              <a:spcAft>
                <a:spcPts val="0"/>
              </a:spcAft>
              <a:buFont typeface="Arial"/>
              <a:buChar char="–"/>
              <a:defRPr/>
            </a:pPr>
            <a:endParaRPr lang="en-US" sz="2000" dirty="0" smtClean="0">
              <a:solidFill>
                <a:srgbClr val="000000"/>
              </a:solidFill>
              <a:ea typeface="+mn-ea"/>
            </a:endParaRPr>
          </a:p>
        </p:txBody>
      </p:sp>
      <p:sp>
        <p:nvSpPr>
          <p:cNvPr id="38915" name="Textfeld 3"/>
          <p:cNvSpPr txBox="1">
            <a:spLocks noChangeArrowheads="1"/>
          </p:cNvSpPr>
          <p:nvPr/>
        </p:nvSpPr>
        <p:spPr bwMode="auto">
          <a:xfrm>
            <a:off x="-436563" y="650875"/>
            <a:ext cx="3683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m</a:t>
            </a:r>
          </a:p>
        </p:txBody>
      </p:sp>
      <p:graphicFrame>
        <p:nvGraphicFramePr>
          <p:cNvPr id="4" name="Objek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64063184"/>
              </p:ext>
            </p:extLst>
          </p:nvPr>
        </p:nvGraphicFramePr>
        <p:xfrm>
          <a:off x="4808984" y="5118720"/>
          <a:ext cx="2483904" cy="4870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5" name="Formel" r:id="rId3" imgW="1295400" imgH="254000" progId="Equation.3">
                  <p:embed/>
                </p:oleObj>
              </mc:Choice>
              <mc:Fallback>
                <p:oleObj name="Formel" r:id="rId3" imgW="1295400" imgH="2540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808984" y="5118720"/>
                        <a:ext cx="2483904" cy="4870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744964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hteck 19"/>
          <p:cNvSpPr/>
          <p:nvPr/>
        </p:nvSpPr>
        <p:spPr>
          <a:xfrm>
            <a:off x="6876256" y="6453336"/>
            <a:ext cx="2592288" cy="576064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Correlation: m</a:t>
            </a:r>
            <a:r>
              <a:rPr lang="en-US" baseline="-25000" dirty="0" smtClean="0"/>
              <a:t>2</a:t>
            </a:r>
            <a:r>
              <a:rPr lang="en-US" baseline="-25000" dirty="0" smtClean="0">
                <a:latin typeface="Symbol" charset="2"/>
                <a:cs typeface="Symbol" charset="2"/>
              </a:rPr>
              <a:t>p</a:t>
            </a:r>
            <a:r>
              <a:rPr lang="en-US" dirty="0" smtClean="0">
                <a:latin typeface="Symbol" charset="2"/>
                <a:cs typeface="Symbol" charset="2"/>
              </a:rPr>
              <a:t> – </a:t>
            </a:r>
            <a:r>
              <a:rPr lang="en-US" dirty="0" smtClean="0"/>
              <a:t>m</a:t>
            </a:r>
            <a:r>
              <a:rPr lang="en-US" baseline="-25000" dirty="0" smtClean="0"/>
              <a:t>3</a:t>
            </a:r>
            <a:r>
              <a:rPr lang="en-US" baseline="-25000" dirty="0" smtClean="0">
                <a:latin typeface="Symbol" charset="2"/>
                <a:cs typeface="Symbol" charset="2"/>
              </a:rPr>
              <a:t>p</a:t>
            </a:r>
            <a:endParaRPr lang="en-US" dirty="0"/>
          </a:p>
        </p:txBody>
      </p:sp>
      <p:pic>
        <p:nvPicPr>
          <p:cNvPr id="4" name="Bild 3" descr="lowTscatter0mpLine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5897" y="796707"/>
            <a:ext cx="3160395" cy="3240405"/>
          </a:xfrm>
          <a:prstGeom prst="rect">
            <a:avLst/>
          </a:prstGeom>
        </p:spPr>
      </p:pic>
      <p:pic>
        <p:nvPicPr>
          <p:cNvPr id="6" name="Bild 5" descr="lowTscatter2mpLine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35729" y="796707"/>
            <a:ext cx="3160395" cy="3240405"/>
          </a:xfrm>
          <a:prstGeom prst="rect">
            <a:avLst/>
          </a:prstGeom>
        </p:spPr>
      </p:pic>
      <p:pic>
        <p:nvPicPr>
          <p:cNvPr id="5" name="Bild 4" descr="lowTscatter1ppLines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88057" y="796707"/>
            <a:ext cx="3160395" cy="3240405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3635896" y="1628800"/>
            <a:ext cx="8102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low t</a:t>
            </a:r>
            <a:endParaRPr lang="en-US" sz="2400" dirty="0"/>
          </a:p>
        </p:txBody>
      </p:sp>
      <p:sp>
        <p:nvSpPr>
          <p:cNvPr id="8" name="Oval 7"/>
          <p:cNvSpPr/>
          <p:nvPr/>
        </p:nvSpPr>
        <p:spPr>
          <a:xfrm>
            <a:off x="2231405" y="1628651"/>
            <a:ext cx="504825" cy="360363"/>
          </a:xfrm>
          <a:prstGeom prst="ellipse">
            <a:avLst/>
          </a:prstGeom>
          <a:noFill/>
          <a:ln w="19050" cmpd="sng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2218705" y="2400176"/>
            <a:ext cx="504825" cy="358775"/>
          </a:xfrm>
          <a:prstGeom prst="ellipse">
            <a:avLst/>
          </a:prstGeom>
          <a:noFill/>
          <a:ln w="19050" cmpd="sng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5548188" y="1577355"/>
            <a:ext cx="504825" cy="360363"/>
          </a:xfrm>
          <a:prstGeom prst="ellipse">
            <a:avLst/>
          </a:prstGeom>
          <a:noFill/>
          <a:ln w="19050" cmpd="sng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5535488" y="2348880"/>
            <a:ext cx="504825" cy="358775"/>
          </a:xfrm>
          <a:prstGeom prst="ellipse">
            <a:avLst/>
          </a:prstGeom>
          <a:noFill/>
          <a:ln w="19050" cmpd="sng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23" name="Gruppierung 22"/>
          <p:cNvGrpSpPr/>
          <p:nvPr/>
        </p:nvGrpSpPr>
        <p:grpSpPr>
          <a:xfrm>
            <a:off x="5681" y="3697605"/>
            <a:ext cx="9252564" cy="3160395"/>
            <a:chOff x="5681" y="3697605"/>
            <a:chExt cx="9252564" cy="3160395"/>
          </a:xfrm>
        </p:grpSpPr>
        <p:grpSp>
          <p:nvGrpSpPr>
            <p:cNvPr id="3" name="Gruppierung 2"/>
            <p:cNvGrpSpPr/>
            <p:nvPr/>
          </p:nvGrpSpPr>
          <p:grpSpPr>
            <a:xfrm>
              <a:off x="5681" y="3697605"/>
              <a:ext cx="9252564" cy="3160395"/>
              <a:chOff x="5681" y="3697605"/>
              <a:chExt cx="9252564" cy="3160395"/>
            </a:xfrm>
          </p:grpSpPr>
          <p:pic>
            <p:nvPicPr>
              <p:cNvPr id="12" name="Bild 11"/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45685" y="3657601"/>
                <a:ext cx="3160395" cy="3240404"/>
              </a:xfrm>
              <a:prstGeom prst="rect">
                <a:avLst/>
              </a:prstGeom>
            </p:spPr>
          </p:pic>
          <p:pic>
            <p:nvPicPr>
              <p:cNvPr id="13" name="Bild 12"/>
              <p:cNvPicPr>
                <a:picLocks noChangeAspect="1"/>
              </p:cNvPicPr>
              <p:nvPr/>
            </p:nvPicPr>
            <p:blipFill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3105517" y="3657601"/>
                <a:ext cx="3160395" cy="3240404"/>
              </a:xfrm>
              <a:prstGeom prst="rect">
                <a:avLst/>
              </a:prstGeom>
            </p:spPr>
          </p:pic>
          <p:pic>
            <p:nvPicPr>
              <p:cNvPr id="14" name="Bild 13"/>
              <p:cNvPicPr>
                <a:picLocks noChangeAspect="1"/>
              </p:cNvPicPr>
              <p:nvPr/>
            </p:nvPicPr>
            <p:blipFill>
              <a:blip r:embed="rId7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6057845" y="3657601"/>
                <a:ext cx="3160395" cy="3240404"/>
              </a:xfrm>
              <a:prstGeom prst="rect">
                <a:avLst/>
              </a:prstGeom>
            </p:spPr>
          </p:pic>
          <p:sp>
            <p:nvSpPr>
              <p:cNvPr id="15" name="Oval 14"/>
              <p:cNvSpPr/>
              <p:nvPr/>
            </p:nvSpPr>
            <p:spPr>
              <a:xfrm>
                <a:off x="2201193" y="4489545"/>
                <a:ext cx="504825" cy="360363"/>
              </a:xfrm>
              <a:prstGeom prst="ellipse">
                <a:avLst/>
              </a:prstGeom>
              <a:noFill/>
              <a:ln w="19050" cmpd="sng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16" name="Oval 15"/>
              <p:cNvSpPr/>
              <p:nvPr/>
            </p:nvSpPr>
            <p:spPr>
              <a:xfrm>
                <a:off x="2188493" y="5261070"/>
                <a:ext cx="504825" cy="358775"/>
              </a:xfrm>
              <a:prstGeom prst="ellipse">
                <a:avLst/>
              </a:prstGeom>
              <a:noFill/>
              <a:ln w="19050" cmpd="sng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17" name="Oval 16"/>
              <p:cNvSpPr/>
              <p:nvPr/>
            </p:nvSpPr>
            <p:spPr>
              <a:xfrm>
                <a:off x="5526484" y="4438249"/>
                <a:ext cx="504825" cy="360363"/>
              </a:xfrm>
              <a:prstGeom prst="ellipse">
                <a:avLst/>
              </a:prstGeom>
              <a:noFill/>
              <a:ln w="19050" cmpd="sng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18" name="Oval 17"/>
              <p:cNvSpPr/>
              <p:nvPr/>
            </p:nvSpPr>
            <p:spPr>
              <a:xfrm>
                <a:off x="5513784" y="5209774"/>
                <a:ext cx="504825" cy="358775"/>
              </a:xfrm>
              <a:prstGeom prst="ellipse">
                <a:avLst/>
              </a:prstGeom>
              <a:noFill/>
              <a:ln w="19050" cmpd="sng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19" name="Textfeld 18"/>
              <p:cNvSpPr txBox="1"/>
              <p:nvPr/>
            </p:nvSpPr>
            <p:spPr>
              <a:xfrm>
                <a:off x="3563888" y="4509120"/>
                <a:ext cx="89624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 smtClean="0"/>
                  <a:t>high t</a:t>
                </a:r>
                <a:endParaRPr lang="en-US" sz="2400" dirty="0"/>
              </a:p>
            </p:txBody>
          </p:sp>
        </p:grpSp>
        <p:sp>
          <p:nvSpPr>
            <p:cNvPr id="21" name="Oval 20"/>
            <p:cNvSpPr/>
            <p:nvPr/>
          </p:nvSpPr>
          <p:spPr>
            <a:xfrm>
              <a:off x="7058372" y="5258792"/>
              <a:ext cx="504825" cy="360363"/>
            </a:xfrm>
            <a:prstGeom prst="ellipse">
              <a:avLst/>
            </a:prstGeom>
            <a:noFill/>
            <a:ln w="19050" cmpd="sng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sp>
        <p:nvSpPr>
          <p:cNvPr id="22" name="Oval 21"/>
          <p:cNvSpPr/>
          <p:nvPr/>
        </p:nvSpPr>
        <p:spPr>
          <a:xfrm>
            <a:off x="7092280" y="2348880"/>
            <a:ext cx="504825" cy="360363"/>
          </a:xfrm>
          <a:prstGeom prst="ellipse">
            <a:avLst/>
          </a:prstGeom>
          <a:noFill/>
          <a:ln w="19050" cmpd="sng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5382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Correlation: m</a:t>
            </a:r>
            <a:r>
              <a:rPr lang="en-US" baseline="-25000" dirty="0" smtClean="0"/>
              <a:t>2</a:t>
            </a:r>
            <a:r>
              <a:rPr lang="en-US" baseline="-25000" dirty="0" smtClean="0">
                <a:latin typeface="Symbol" charset="2"/>
                <a:cs typeface="Symbol" charset="2"/>
              </a:rPr>
              <a:t>p</a:t>
            </a:r>
            <a:r>
              <a:rPr lang="en-US" dirty="0" smtClean="0">
                <a:latin typeface="Symbol" charset="2"/>
                <a:cs typeface="Symbol" charset="2"/>
              </a:rPr>
              <a:t> – </a:t>
            </a:r>
            <a:r>
              <a:rPr lang="en-US" dirty="0" smtClean="0"/>
              <a:t>m</a:t>
            </a:r>
            <a:r>
              <a:rPr lang="en-US" baseline="-25000" dirty="0" smtClean="0"/>
              <a:t>3</a:t>
            </a:r>
            <a:r>
              <a:rPr lang="en-US" baseline="-25000" dirty="0" smtClean="0">
                <a:latin typeface="Symbol" charset="2"/>
                <a:cs typeface="Symbol" charset="2"/>
              </a:rPr>
              <a:t>p</a:t>
            </a:r>
            <a:endParaRPr lang="en-US" dirty="0"/>
          </a:p>
        </p:txBody>
      </p:sp>
      <p:pic>
        <p:nvPicPr>
          <p:cNvPr id="4" name="Bild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005" y="1012731"/>
            <a:ext cx="3160395" cy="3240404"/>
          </a:xfrm>
          <a:prstGeom prst="rect">
            <a:avLst/>
          </a:prstGeom>
        </p:spPr>
      </p:pic>
      <p:pic>
        <p:nvPicPr>
          <p:cNvPr id="6" name="Bild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099837" y="1012731"/>
            <a:ext cx="3160395" cy="3240404"/>
          </a:xfrm>
          <a:prstGeom prst="rect">
            <a:avLst/>
          </a:prstGeom>
        </p:spPr>
      </p:pic>
      <p:pic>
        <p:nvPicPr>
          <p:cNvPr id="5" name="Bild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52165" y="1012731"/>
            <a:ext cx="3160395" cy="3240404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4355976" y="4869160"/>
            <a:ext cx="9730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high t’</a:t>
            </a:r>
            <a:endParaRPr lang="en-US" sz="2400" dirty="0"/>
          </a:p>
        </p:txBody>
      </p:sp>
      <p:sp>
        <p:nvSpPr>
          <p:cNvPr id="8" name="Oval 7"/>
          <p:cNvSpPr/>
          <p:nvPr/>
        </p:nvSpPr>
        <p:spPr>
          <a:xfrm>
            <a:off x="2195513" y="1844675"/>
            <a:ext cx="504825" cy="360363"/>
          </a:xfrm>
          <a:prstGeom prst="ellipse">
            <a:avLst/>
          </a:prstGeom>
          <a:noFill/>
          <a:ln w="19050" cmpd="sng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2182813" y="2616200"/>
            <a:ext cx="504825" cy="358775"/>
          </a:xfrm>
          <a:prstGeom prst="ellipse">
            <a:avLst/>
          </a:prstGeom>
          <a:noFill/>
          <a:ln w="19050" cmpd="sng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5520804" y="1793379"/>
            <a:ext cx="504825" cy="360363"/>
          </a:xfrm>
          <a:prstGeom prst="ellipse">
            <a:avLst/>
          </a:prstGeom>
          <a:noFill/>
          <a:ln w="19050" cmpd="sng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5508104" y="2564904"/>
            <a:ext cx="504825" cy="358775"/>
          </a:xfrm>
          <a:prstGeom prst="ellipse">
            <a:avLst/>
          </a:prstGeom>
          <a:noFill/>
          <a:ln w="19050" cmpd="sng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1500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Details on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(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  <a:latin typeface="Symbol" charset="2"/>
                <a:cs typeface="Symbol" charset="2"/>
              </a:rPr>
              <a:t>pp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cs typeface="Symbol" charset="2"/>
              </a:rPr>
              <a:t>)</a:t>
            </a:r>
            <a:r>
              <a:rPr lang="en-US" baseline="-25000" dirty="0">
                <a:solidFill>
                  <a:schemeClr val="accent6">
                    <a:lumMod val="75000"/>
                  </a:schemeClr>
                </a:solidFill>
                <a:cs typeface="Symbol" charset="2"/>
              </a:rPr>
              <a:t>S-wave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cs typeface="Symbol" charset="2"/>
              </a:rPr>
              <a:t> 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Bild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65" r="33386"/>
          <a:stretch/>
        </p:blipFill>
        <p:spPr>
          <a:xfrm>
            <a:off x="2831480" y="1353468"/>
            <a:ext cx="2032000" cy="5419041"/>
          </a:xfrm>
          <a:prstGeom prst="rect">
            <a:avLst/>
          </a:prstGeom>
        </p:spPr>
      </p:pic>
      <p:pic>
        <p:nvPicPr>
          <p:cNvPr id="5" name="Bild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36" r="32922"/>
          <a:stretch/>
        </p:blipFill>
        <p:spPr>
          <a:xfrm>
            <a:off x="5004668" y="1378868"/>
            <a:ext cx="2057400" cy="5387907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2831480" y="993428"/>
            <a:ext cx="1872208" cy="369332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at </a:t>
            </a:r>
            <a:r>
              <a:rPr lang="en-US" dirty="0">
                <a:cs typeface="Symbol" charset="2"/>
              </a:rPr>
              <a:t>a</a:t>
            </a:r>
            <a:r>
              <a:rPr lang="en-US" baseline="-25000" dirty="0">
                <a:cs typeface="Symbol" charset="2"/>
              </a:rPr>
              <a:t>1</a:t>
            </a:r>
            <a:r>
              <a:rPr lang="en-US" dirty="0"/>
              <a:t>(1420)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5076676" y="1018828"/>
            <a:ext cx="1872208" cy="369332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at </a:t>
            </a:r>
            <a:r>
              <a:rPr lang="en-US" dirty="0">
                <a:latin typeface="Symbol" charset="2"/>
                <a:cs typeface="Symbol" charset="2"/>
              </a:rPr>
              <a:t>p</a:t>
            </a:r>
            <a:r>
              <a:rPr lang="en-US" baseline="-25000" dirty="0">
                <a:cs typeface="Symbol" charset="2"/>
              </a:rPr>
              <a:t>2</a:t>
            </a:r>
            <a:r>
              <a:rPr lang="en-US" dirty="0"/>
              <a:t>(1880)</a:t>
            </a:r>
          </a:p>
        </p:txBody>
      </p:sp>
      <p:pic>
        <p:nvPicPr>
          <p:cNvPr id="8" name="Bild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36" r="33157"/>
          <a:stretch/>
        </p:blipFill>
        <p:spPr>
          <a:xfrm>
            <a:off x="508000" y="1236463"/>
            <a:ext cx="2146300" cy="5494537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1500496" y="3629687"/>
            <a:ext cx="8933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f</a:t>
            </a:r>
            <a:r>
              <a:rPr lang="en-US" i="1" baseline="-25000" dirty="0" smtClean="0"/>
              <a:t>0</a:t>
            </a:r>
            <a:r>
              <a:rPr lang="en-US" i="1" dirty="0" smtClean="0"/>
              <a:t>(980</a:t>
            </a:r>
            <a:r>
              <a:rPr lang="en-US" dirty="0" smtClean="0"/>
              <a:t>)</a:t>
            </a:r>
            <a:endParaRPr lang="en-US" i="1" dirty="0"/>
          </a:p>
        </p:txBody>
      </p:sp>
      <p:cxnSp>
        <p:nvCxnSpPr>
          <p:cNvPr id="10" name="Gerade Verbindung mit Pfeil 9"/>
          <p:cNvCxnSpPr/>
          <p:nvPr/>
        </p:nvCxnSpPr>
        <p:spPr>
          <a:xfrm flipH="1">
            <a:off x="1428488" y="3989727"/>
            <a:ext cx="432048" cy="144016"/>
          </a:xfrm>
          <a:prstGeom prst="straightConnector1">
            <a:avLst/>
          </a:prstGeom>
          <a:ln w="127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feld 10"/>
          <p:cNvSpPr txBox="1"/>
          <p:nvPr/>
        </p:nvSpPr>
        <p:spPr>
          <a:xfrm>
            <a:off x="611560" y="980728"/>
            <a:ext cx="1872208" cy="369332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at </a:t>
            </a:r>
            <a:r>
              <a:rPr lang="en-US" dirty="0" smtClean="0">
                <a:latin typeface="Symbol" charset="2"/>
                <a:cs typeface="Symbol" charset="2"/>
              </a:rPr>
              <a:t>p</a:t>
            </a:r>
            <a:r>
              <a:rPr lang="en-US" dirty="0" smtClean="0"/>
              <a:t>(1800)</a:t>
            </a:r>
            <a:endParaRPr lang="en-US" dirty="0"/>
          </a:p>
        </p:txBody>
      </p:sp>
      <p:sp>
        <p:nvSpPr>
          <p:cNvPr id="12" name="Textfeld 11"/>
          <p:cNvSpPr txBox="1"/>
          <p:nvPr/>
        </p:nvSpPr>
        <p:spPr>
          <a:xfrm>
            <a:off x="5940772" y="3683124"/>
            <a:ext cx="8933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f</a:t>
            </a:r>
            <a:r>
              <a:rPr lang="en-US" i="1" baseline="-25000" dirty="0" smtClean="0"/>
              <a:t>0</a:t>
            </a:r>
            <a:r>
              <a:rPr lang="en-US" i="1" dirty="0" smtClean="0"/>
              <a:t>(980</a:t>
            </a:r>
            <a:r>
              <a:rPr lang="en-US" dirty="0" smtClean="0"/>
              <a:t>)</a:t>
            </a:r>
            <a:endParaRPr lang="en-US" i="1" dirty="0"/>
          </a:p>
        </p:txBody>
      </p:sp>
      <p:cxnSp>
        <p:nvCxnSpPr>
          <p:cNvPr id="13" name="Gerade Verbindung mit Pfeil 12"/>
          <p:cNvCxnSpPr/>
          <p:nvPr/>
        </p:nvCxnSpPr>
        <p:spPr>
          <a:xfrm flipH="1">
            <a:off x="5796136" y="4077072"/>
            <a:ext cx="432048" cy="144016"/>
          </a:xfrm>
          <a:prstGeom prst="straightConnector1">
            <a:avLst/>
          </a:prstGeom>
          <a:ln w="127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feld 15"/>
          <p:cNvSpPr txBox="1"/>
          <p:nvPr/>
        </p:nvSpPr>
        <p:spPr>
          <a:xfrm>
            <a:off x="0" y="6488668"/>
            <a:ext cx="7759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high t’</a:t>
            </a:r>
            <a:endParaRPr lang="en-US" dirty="0"/>
          </a:p>
        </p:txBody>
      </p:sp>
      <p:sp>
        <p:nvSpPr>
          <p:cNvPr id="17" name="Rechteck 16"/>
          <p:cNvSpPr/>
          <p:nvPr/>
        </p:nvSpPr>
        <p:spPr>
          <a:xfrm>
            <a:off x="7164288" y="1700808"/>
            <a:ext cx="174966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latin typeface="Symbol" charset="2"/>
                <a:cs typeface="Symbol" charset="2"/>
              </a:rPr>
              <a:t>pp</a:t>
            </a:r>
            <a:r>
              <a:rPr lang="en-US" baseline="-25000" dirty="0" err="1" smtClean="0">
                <a:latin typeface="Times New Roman"/>
                <a:cs typeface="Times New Roman"/>
              </a:rPr>
              <a:t>S</a:t>
            </a:r>
            <a:r>
              <a:rPr lang="en-US" dirty="0" smtClean="0">
                <a:latin typeface="Symbol" charset="2"/>
                <a:cs typeface="Symbol" charset="2"/>
              </a:rPr>
              <a:t> </a:t>
            </a:r>
            <a:r>
              <a:rPr lang="en-US" dirty="0" smtClean="0">
                <a:cs typeface="Symbol" charset="2"/>
              </a:rPr>
              <a:t>Intensities </a:t>
            </a:r>
          </a:p>
          <a:p>
            <a:r>
              <a:rPr lang="en-US" dirty="0" smtClean="0">
                <a:cs typeface="Symbol" charset="2"/>
              </a:rPr>
              <a:t>in the resonance </a:t>
            </a:r>
          </a:p>
          <a:p>
            <a:r>
              <a:rPr lang="en-US" dirty="0" smtClean="0">
                <a:cs typeface="Symbol" charset="2"/>
              </a:rPr>
              <a:t>region</a:t>
            </a:r>
            <a:endParaRPr lang="en-US" dirty="0"/>
          </a:p>
        </p:txBody>
      </p:sp>
      <p:sp>
        <p:nvSpPr>
          <p:cNvPr id="18" name="Rechteck 17"/>
          <p:cNvSpPr/>
          <p:nvPr/>
        </p:nvSpPr>
        <p:spPr>
          <a:xfrm>
            <a:off x="7092280" y="3356992"/>
            <a:ext cx="1749660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latin typeface="Symbol" charset="2"/>
                <a:cs typeface="Symbol" charset="2"/>
              </a:rPr>
              <a:t>pp</a:t>
            </a:r>
            <a:r>
              <a:rPr lang="en-US" baseline="-25000" dirty="0" err="1" smtClean="0">
                <a:latin typeface="Times New Roman"/>
                <a:cs typeface="Times New Roman"/>
              </a:rPr>
              <a:t>S</a:t>
            </a:r>
            <a:r>
              <a:rPr lang="en-US" dirty="0" smtClean="0">
                <a:latin typeface="Symbol" charset="2"/>
                <a:cs typeface="Symbol" charset="2"/>
              </a:rPr>
              <a:t> </a:t>
            </a:r>
            <a:r>
              <a:rPr lang="en-US" dirty="0" smtClean="0">
                <a:cs typeface="Symbol" charset="2"/>
              </a:rPr>
              <a:t>phases </a:t>
            </a:r>
          </a:p>
          <a:p>
            <a:r>
              <a:rPr lang="en-US" dirty="0" smtClean="0">
                <a:cs typeface="Symbol" charset="2"/>
              </a:rPr>
              <a:t>in the resonance </a:t>
            </a:r>
          </a:p>
          <a:p>
            <a:r>
              <a:rPr lang="en-US" dirty="0" smtClean="0">
                <a:cs typeface="Symbol" charset="2"/>
              </a:rPr>
              <a:t>region</a:t>
            </a:r>
          </a:p>
          <a:p>
            <a:r>
              <a:rPr lang="en-US" dirty="0" err="1">
                <a:solidFill>
                  <a:schemeClr val="accent1">
                    <a:lumMod val="75000"/>
                  </a:schemeClr>
                </a:solidFill>
                <a:latin typeface="Symbol" charset="2"/>
                <a:cs typeface="Symbol" charset="2"/>
              </a:rPr>
              <a:t>f</a:t>
            </a:r>
            <a:r>
              <a:rPr lang="en-US" baseline="-25000" dirty="0" err="1">
                <a:solidFill>
                  <a:schemeClr val="accent1">
                    <a:lumMod val="75000"/>
                  </a:schemeClr>
                </a:solidFill>
                <a:cs typeface="Symbol" charset="2"/>
              </a:rPr>
              <a:t>production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Symbol" charset="2"/>
                <a:cs typeface="Symbol" charset="2"/>
              </a:rPr>
              <a:t> </a:t>
            </a:r>
            <a:r>
              <a:rPr lang="en-US" dirty="0">
                <a:solidFill>
                  <a:srgbClr val="000000"/>
                </a:solidFill>
                <a:latin typeface="Symbol" charset="2"/>
                <a:cs typeface="Symbol" charset="2"/>
              </a:rPr>
              <a:t>+ </a:t>
            </a:r>
            <a:r>
              <a:rPr lang="en-US" dirty="0" err="1">
                <a:solidFill>
                  <a:srgbClr val="E46C0A"/>
                </a:solidFill>
                <a:latin typeface="Symbol" charset="2"/>
                <a:cs typeface="Symbol" charset="2"/>
              </a:rPr>
              <a:t>f</a:t>
            </a:r>
            <a:r>
              <a:rPr lang="en-US" baseline="-25000" dirty="0" err="1">
                <a:solidFill>
                  <a:srgbClr val="E46C0A"/>
                </a:solidFill>
                <a:cs typeface="Symbol" charset="2"/>
              </a:rPr>
              <a:t>decay</a:t>
            </a:r>
            <a:endParaRPr lang="en-US" baseline="-25000" dirty="0">
              <a:solidFill>
                <a:srgbClr val="E46C0A"/>
              </a:solidFill>
              <a:cs typeface="Symbol" charset="2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58022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 intriguing aspects</a:t>
            </a:r>
            <a:endParaRPr lang="en-US" dirty="0"/>
          </a:p>
        </p:txBody>
      </p:sp>
      <p:pic>
        <p:nvPicPr>
          <p:cNvPr id="4" name="Bild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980728"/>
            <a:ext cx="3360873" cy="3168352"/>
          </a:xfrm>
          <a:prstGeom prst="rect">
            <a:avLst/>
          </a:prstGeom>
        </p:spPr>
      </p:pic>
      <p:pic>
        <p:nvPicPr>
          <p:cNvPr id="5" name="Bild 4"/>
          <p:cNvPicPr>
            <a:picLocks noChangeAspect="1"/>
          </p:cNvPicPr>
          <p:nvPr/>
        </p:nvPicPr>
        <p:blipFill rotWithShape="1">
          <a:blip r:embed="rId3"/>
          <a:srcRect t="52137"/>
          <a:stretch/>
        </p:blipFill>
        <p:spPr>
          <a:xfrm>
            <a:off x="3923928" y="3880231"/>
            <a:ext cx="3168352" cy="2995405"/>
          </a:xfrm>
          <a:prstGeom prst="rect">
            <a:avLst/>
          </a:prstGeom>
        </p:spPr>
      </p:pic>
      <p:pic>
        <p:nvPicPr>
          <p:cNvPr id="6" name="Bild 5"/>
          <p:cNvPicPr>
            <a:picLocks noChangeAspect="1"/>
          </p:cNvPicPr>
          <p:nvPr/>
        </p:nvPicPr>
        <p:blipFill rotWithShape="1">
          <a:blip r:embed="rId4"/>
          <a:srcRect t="52997"/>
          <a:stretch/>
        </p:blipFill>
        <p:spPr>
          <a:xfrm>
            <a:off x="3995937" y="1005417"/>
            <a:ext cx="3096344" cy="2948086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5580112" y="2996952"/>
            <a:ext cx="14158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COMPASS 2</a:t>
            </a:r>
            <a:r>
              <a:rPr lang="en-US" baseline="30000" dirty="0" smtClean="0">
                <a:solidFill>
                  <a:schemeClr val="accent6">
                    <a:lumMod val="75000"/>
                  </a:schemeClr>
                </a:solidFill>
              </a:rPr>
              <a:t>-+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5580112" y="4221088"/>
            <a:ext cx="14158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COMPASS 0</a:t>
            </a:r>
            <a:r>
              <a:rPr lang="en-US" baseline="30000" dirty="0" smtClean="0">
                <a:solidFill>
                  <a:schemeClr val="accent6">
                    <a:lumMod val="75000"/>
                  </a:schemeClr>
                </a:solidFill>
              </a:rPr>
              <a:t>-+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1043608" y="2276872"/>
            <a:ext cx="11466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</a:t>
            </a:r>
            <a:r>
              <a:rPr lang="en-US" baseline="-25000" dirty="0" smtClean="0"/>
              <a:t>e4</a:t>
            </a:r>
            <a:r>
              <a:rPr lang="en-US" dirty="0" smtClean="0"/>
              <a:t> (</a:t>
            </a:r>
            <a:r>
              <a:rPr lang="en-US" dirty="0" err="1" smtClean="0">
                <a:latin typeface="Symbol" charset="2"/>
                <a:cs typeface="Symbol" charset="2"/>
              </a:rPr>
              <a:t>ppn</a:t>
            </a:r>
            <a:r>
              <a:rPr lang="en-US" dirty="0" err="1" smtClean="0">
                <a:latin typeface="+mj-lt"/>
                <a:cs typeface="Symbol" charset="2"/>
              </a:rPr>
              <a:t>e</a:t>
            </a:r>
            <a:r>
              <a:rPr lang="en-US" dirty="0" smtClean="0">
                <a:latin typeface="Symbol" charset="2"/>
                <a:cs typeface="Symbol" charset="2"/>
              </a:rPr>
              <a:t>)</a:t>
            </a:r>
            <a:endParaRPr lang="en-US" dirty="0"/>
          </a:p>
        </p:txBody>
      </p:sp>
      <p:sp>
        <p:nvSpPr>
          <p:cNvPr id="10" name="Textfeld 9"/>
          <p:cNvSpPr txBox="1"/>
          <p:nvPr/>
        </p:nvSpPr>
        <p:spPr>
          <a:xfrm>
            <a:off x="2195736" y="2996952"/>
            <a:ext cx="13360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Locher</a:t>
            </a:r>
            <a:r>
              <a:rPr lang="en-US" dirty="0" smtClean="0"/>
              <a:t> et al.</a:t>
            </a:r>
          </a:p>
          <a:p>
            <a:r>
              <a:rPr lang="en-US" dirty="0" smtClean="0"/>
              <a:t>1997</a:t>
            </a:r>
            <a:endParaRPr lang="en-US" dirty="0"/>
          </a:p>
        </p:txBody>
      </p:sp>
      <p:sp>
        <p:nvSpPr>
          <p:cNvPr id="11" name="Textfeld 10"/>
          <p:cNvSpPr txBox="1"/>
          <p:nvPr/>
        </p:nvSpPr>
        <p:spPr>
          <a:xfrm>
            <a:off x="1043608" y="1628800"/>
            <a:ext cx="14495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Symbol" charset="2"/>
                <a:cs typeface="Symbol" charset="2"/>
              </a:rPr>
              <a:t>p</a:t>
            </a:r>
            <a:r>
              <a:rPr lang="en-US" baseline="30000" dirty="0" smtClean="0">
                <a:latin typeface="Symbol" charset="2"/>
                <a:cs typeface="Symbol" charset="2"/>
              </a:rPr>
              <a:t>-</a:t>
            </a:r>
            <a:r>
              <a:rPr lang="en-US" dirty="0" smtClean="0">
                <a:latin typeface="Symbol" charset="2"/>
                <a:cs typeface="Symbol" charset="2"/>
              </a:rPr>
              <a:t> </a:t>
            </a:r>
            <a:r>
              <a:rPr lang="en-US" dirty="0" err="1" smtClean="0">
                <a:latin typeface="+mj-lt"/>
                <a:cs typeface="Symbol" charset="2"/>
              </a:rPr>
              <a:t>p➝</a:t>
            </a:r>
            <a:r>
              <a:rPr lang="en-US" dirty="0" err="1" smtClean="0">
                <a:latin typeface="Symbol" charset="2"/>
                <a:cs typeface="Symbol" charset="2"/>
              </a:rPr>
              <a:t>p</a:t>
            </a:r>
            <a:r>
              <a:rPr lang="en-US" baseline="30000" dirty="0" smtClean="0">
                <a:latin typeface="Symbol" charset="2"/>
                <a:cs typeface="Symbol" charset="2"/>
              </a:rPr>
              <a:t>-</a:t>
            </a:r>
            <a:r>
              <a:rPr lang="en-US" dirty="0" smtClean="0">
                <a:latin typeface="Symbol" charset="2"/>
                <a:cs typeface="Symbol" charset="2"/>
              </a:rPr>
              <a:t> p</a:t>
            </a:r>
            <a:r>
              <a:rPr lang="en-US" baseline="30000" dirty="0" smtClean="0">
                <a:latin typeface="Symbol" charset="2"/>
                <a:cs typeface="Symbol" charset="2"/>
              </a:rPr>
              <a:t>+</a:t>
            </a:r>
            <a:r>
              <a:rPr lang="en-US" dirty="0" smtClean="0">
                <a:latin typeface="Symbol" charset="2"/>
                <a:cs typeface="Symbol" charset="2"/>
              </a:rPr>
              <a:t> </a:t>
            </a:r>
            <a:r>
              <a:rPr lang="en-US" dirty="0" smtClean="0">
                <a:cs typeface="Symbol" charset="2"/>
              </a:rPr>
              <a:t>n</a:t>
            </a:r>
            <a:endParaRPr lang="en-US" dirty="0">
              <a:latin typeface="Symbol" charset="2"/>
              <a:cs typeface="Symbol" charset="2"/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1043608" y="1916832"/>
            <a:ext cx="12097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1974/1975</a:t>
            </a:r>
            <a:endParaRPr lang="en-US" dirty="0"/>
          </a:p>
        </p:txBody>
      </p:sp>
      <p:sp>
        <p:nvSpPr>
          <p:cNvPr id="18" name="Textfeld 17"/>
          <p:cNvSpPr txBox="1"/>
          <p:nvPr/>
        </p:nvSpPr>
        <p:spPr>
          <a:xfrm>
            <a:off x="2771800" y="1916832"/>
            <a:ext cx="941070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f</a:t>
            </a:r>
            <a:r>
              <a:rPr lang="en-US" baseline="-25000" dirty="0" smtClean="0"/>
              <a:t>0</a:t>
            </a:r>
            <a:r>
              <a:rPr lang="en-US" dirty="0" smtClean="0"/>
              <a:t>(1370)</a:t>
            </a:r>
            <a:endParaRPr lang="en-US" dirty="0"/>
          </a:p>
        </p:txBody>
      </p:sp>
      <p:cxnSp>
        <p:nvCxnSpPr>
          <p:cNvPr id="20" name="Gerade Verbindung mit Pfeil 19"/>
          <p:cNvCxnSpPr/>
          <p:nvPr/>
        </p:nvCxnSpPr>
        <p:spPr>
          <a:xfrm flipH="1" flipV="1">
            <a:off x="3059832" y="1628800"/>
            <a:ext cx="216024" cy="28803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feld 14"/>
          <p:cNvSpPr txBox="1"/>
          <p:nvPr/>
        </p:nvSpPr>
        <p:spPr>
          <a:xfrm>
            <a:off x="4427984" y="5373216"/>
            <a:ext cx="1100219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f</a:t>
            </a:r>
            <a:r>
              <a:rPr lang="en-US" baseline="-25000" dirty="0" smtClean="0"/>
              <a:t>0</a:t>
            </a:r>
            <a:r>
              <a:rPr lang="en-US" dirty="0" smtClean="0"/>
              <a:t>(1370) ?</a:t>
            </a:r>
            <a:endParaRPr lang="en-US" dirty="0"/>
          </a:p>
        </p:txBody>
      </p:sp>
      <p:cxnSp>
        <p:nvCxnSpPr>
          <p:cNvPr id="16" name="Gerade Verbindung mit Pfeil 15"/>
          <p:cNvCxnSpPr/>
          <p:nvPr/>
        </p:nvCxnSpPr>
        <p:spPr>
          <a:xfrm>
            <a:off x="5220072" y="5661248"/>
            <a:ext cx="288032" cy="50405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feld 18"/>
          <p:cNvSpPr txBox="1"/>
          <p:nvPr/>
        </p:nvSpPr>
        <p:spPr>
          <a:xfrm>
            <a:off x="5940152" y="5805264"/>
            <a:ext cx="941070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f</a:t>
            </a:r>
            <a:r>
              <a:rPr lang="en-US" baseline="-25000" dirty="0" smtClean="0"/>
              <a:t>0</a:t>
            </a:r>
            <a:r>
              <a:rPr lang="en-US" dirty="0" smtClean="0"/>
              <a:t>(1500)</a:t>
            </a:r>
            <a:endParaRPr lang="en-US" dirty="0"/>
          </a:p>
        </p:txBody>
      </p:sp>
      <p:cxnSp>
        <p:nvCxnSpPr>
          <p:cNvPr id="21" name="Gerade Verbindung mit Pfeil 20"/>
          <p:cNvCxnSpPr/>
          <p:nvPr/>
        </p:nvCxnSpPr>
        <p:spPr>
          <a:xfrm flipH="1" flipV="1">
            <a:off x="6012160" y="5301208"/>
            <a:ext cx="144016" cy="57606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Gerade Verbindung mit Pfeil 24"/>
          <p:cNvCxnSpPr/>
          <p:nvPr/>
        </p:nvCxnSpPr>
        <p:spPr>
          <a:xfrm flipH="1">
            <a:off x="1403648" y="2708920"/>
            <a:ext cx="72008" cy="64807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32493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intriguing aspects</a:t>
            </a:r>
          </a:p>
        </p:txBody>
      </p:sp>
      <p:pic>
        <p:nvPicPr>
          <p:cNvPr id="5" name="Bild 4"/>
          <p:cNvPicPr>
            <a:picLocks noChangeAspect="1"/>
          </p:cNvPicPr>
          <p:nvPr/>
        </p:nvPicPr>
        <p:blipFill rotWithShape="1">
          <a:blip r:embed="rId2"/>
          <a:srcRect t="52137"/>
          <a:stretch/>
        </p:blipFill>
        <p:spPr>
          <a:xfrm>
            <a:off x="3923928" y="3880231"/>
            <a:ext cx="3168352" cy="2995405"/>
          </a:xfrm>
          <a:prstGeom prst="rect">
            <a:avLst/>
          </a:prstGeom>
        </p:spPr>
      </p:pic>
      <p:pic>
        <p:nvPicPr>
          <p:cNvPr id="6" name="Bild 5"/>
          <p:cNvPicPr>
            <a:picLocks noChangeAspect="1"/>
          </p:cNvPicPr>
          <p:nvPr/>
        </p:nvPicPr>
        <p:blipFill rotWithShape="1">
          <a:blip r:embed="rId3"/>
          <a:srcRect t="52997"/>
          <a:stretch/>
        </p:blipFill>
        <p:spPr>
          <a:xfrm>
            <a:off x="3995937" y="1005417"/>
            <a:ext cx="3096344" cy="2948086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5580112" y="2996952"/>
            <a:ext cx="14158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COMPASS 2</a:t>
            </a:r>
            <a:r>
              <a:rPr lang="en-US" baseline="30000" dirty="0" smtClean="0">
                <a:solidFill>
                  <a:schemeClr val="accent6">
                    <a:lumMod val="75000"/>
                  </a:schemeClr>
                </a:solidFill>
              </a:rPr>
              <a:t>-+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5580112" y="4221088"/>
            <a:ext cx="14158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COMPASS 0</a:t>
            </a:r>
            <a:r>
              <a:rPr lang="en-US" baseline="30000" dirty="0" smtClean="0">
                <a:solidFill>
                  <a:schemeClr val="accent6">
                    <a:lumMod val="75000"/>
                  </a:schemeClr>
                </a:solidFill>
              </a:rPr>
              <a:t>-+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4427984" y="5373216"/>
            <a:ext cx="1100219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f</a:t>
            </a:r>
            <a:r>
              <a:rPr lang="en-US" baseline="-25000" dirty="0" smtClean="0"/>
              <a:t>0</a:t>
            </a:r>
            <a:r>
              <a:rPr lang="en-US" dirty="0" smtClean="0"/>
              <a:t>(1370) ?</a:t>
            </a:r>
            <a:endParaRPr lang="en-US" dirty="0"/>
          </a:p>
        </p:txBody>
      </p:sp>
      <p:cxnSp>
        <p:nvCxnSpPr>
          <p:cNvPr id="16" name="Gerade Verbindung mit Pfeil 15"/>
          <p:cNvCxnSpPr/>
          <p:nvPr/>
        </p:nvCxnSpPr>
        <p:spPr>
          <a:xfrm>
            <a:off x="5220072" y="5661248"/>
            <a:ext cx="288032" cy="50405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feld 18"/>
          <p:cNvSpPr txBox="1"/>
          <p:nvPr/>
        </p:nvSpPr>
        <p:spPr>
          <a:xfrm>
            <a:off x="5940152" y="5805264"/>
            <a:ext cx="941070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f</a:t>
            </a:r>
            <a:r>
              <a:rPr lang="en-US" baseline="-25000" dirty="0" smtClean="0"/>
              <a:t>0</a:t>
            </a:r>
            <a:r>
              <a:rPr lang="en-US" dirty="0" smtClean="0"/>
              <a:t>(1500)</a:t>
            </a:r>
            <a:endParaRPr lang="en-US" dirty="0"/>
          </a:p>
        </p:txBody>
      </p:sp>
      <p:cxnSp>
        <p:nvCxnSpPr>
          <p:cNvPr id="21" name="Gerade Verbindung mit Pfeil 20"/>
          <p:cNvCxnSpPr/>
          <p:nvPr/>
        </p:nvCxnSpPr>
        <p:spPr>
          <a:xfrm flipH="1" flipV="1">
            <a:off x="6012160" y="5301208"/>
            <a:ext cx="144016" cy="57606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" name="Bild 21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31108" t="5257" r="6760" b="17865"/>
          <a:stretch/>
        </p:blipFill>
        <p:spPr>
          <a:xfrm>
            <a:off x="4486275" y="1041400"/>
            <a:ext cx="1565275" cy="2419350"/>
          </a:xfrm>
          <a:prstGeom prst="rect">
            <a:avLst/>
          </a:prstGeom>
          <a:ln>
            <a:noFill/>
          </a:ln>
          <a:effectLst/>
        </p:spPr>
      </p:pic>
      <p:sp>
        <p:nvSpPr>
          <p:cNvPr id="3" name="Textfeld 2"/>
          <p:cNvSpPr txBox="1"/>
          <p:nvPr/>
        </p:nvSpPr>
        <p:spPr>
          <a:xfrm>
            <a:off x="6012160" y="1052736"/>
            <a:ext cx="1058703" cy="646331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 smtClean="0"/>
              <a:t>CERN/Munich </a:t>
            </a:r>
          </a:p>
          <a:p>
            <a:r>
              <a:rPr lang="en-US" sz="1200" dirty="0" smtClean="0"/>
              <a:t>K-decays</a:t>
            </a:r>
          </a:p>
          <a:p>
            <a:r>
              <a:rPr lang="en-US" sz="1200" dirty="0" err="1" smtClean="0"/>
              <a:t>Locher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6481847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2400" dirty="0" smtClean="0"/>
              <a:t>Establish new “2D” fit method to perform PWA</a:t>
            </a:r>
          </a:p>
          <a:p>
            <a:pPr lvl="1"/>
            <a:r>
              <a:rPr lang="en-US" sz="2000" dirty="0" smtClean="0"/>
              <a:t>mass independent: m</a:t>
            </a:r>
            <a:r>
              <a:rPr lang="en-US" sz="2000" baseline="-25000" dirty="0" smtClean="0"/>
              <a:t>3</a:t>
            </a:r>
            <a:r>
              <a:rPr lang="en-US" sz="2000" baseline="-25000" dirty="0" smtClean="0">
                <a:latin typeface="Symbol" charset="2"/>
                <a:cs typeface="Symbol" charset="2"/>
              </a:rPr>
              <a:t>p</a:t>
            </a:r>
            <a:r>
              <a:rPr lang="en-US" sz="2000" dirty="0" smtClean="0">
                <a:cs typeface="Symbol" charset="2"/>
              </a:rPr>
              <a:t> bins and t’ bins</a:t>
            </a:r>
          </a:p>
          <a:p>
            <a:pPr lvl="1"/>
            <a:r>
              <a:rPr lang="en-US" sz="2000" dirty="0" smtClean="0">
                <a:cs typeface="Symbol" charset="2"/>
              </a:rPr>
              <a:t>Observe “various components” of resonances with different t’-dependencies: </a:t>
            </a:r>
          </a:p>
          <a:p>
            <a:pPr lvl="2"/>
            <a:r>
              <a:rPr lang="en-US" sz="1900" dirty="0" smtClean="0">
                <a:cs typeface="Symbol" charset="2"/>
              </a:rPr>
              <a:t>extract </a:t>
            </a:r>
            <a:r>
              <a:rPr lang="en-US" sz="1900" dirty="0" smtClean="0">
                <a:solidFill>
                  <a:srgbClr val="376092"/>
                </a:solidFill>
                <a:cs typeface="Symbol" charset="2"/>
              </a:rPr>
              <a:t>resonance parameters </a:t>
            </a:r>
          </a:p>
          <a:p>
            <a:pPr lvl="2"/>
            <a:r>
              <a:rPr lang="en-US" sz="1900" dirty="0" smtClean="0">
                <a:cs typeface="Symbol" charset="2"/>
              </a:rPr>
              <a:t>Identify </a:t>
            </a:r>
            <a:r>
              <a:rPr lang="en-US" sz="1900" dirty="0" smtClean="0">
                <a:solidFill>
                  <a:srgbClr val="376092"/>
                </a:solidFill>
                <a:cs typeface="Symbol" charset="2"/>
              </a:rPr>
              <a:t>non-resonant components</a:t>
            </a:r>
          </a:p>
          <a:p>
            <a:r>
              <a:rPr lang="en-US" sz="2400" dirty="0" smtClean="0">
                <a:cs typeface="Symbol" charset="2"/>
              </a:rPr>
              <a:t>Establish new method to establish shape of isobar-spectrum</a:t>
            </a:r>
          </a:p>
          <a:p>
            <a:pPr lvl="1">
              <a:buClr>
                <a:schemeClr val="tx1"/>
              </a:buClr>
            </a:pPr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  <a:cs typeface="Symbol" charset="2"/>
              </a:rPr>
              <a:t>first application</a:t>
            </a:r>
            <a:r>
              <a:rPr lang="en-US" sz="2000" dirty="0" smtClean="0">
                <a:cs typeface="Symbol" charset="2"/>
              </a:rPr>
              <a:t>: [</a:t>
            </a:r>
            <a:r>
              <a:rPr lang="en-US" sz="2000" dirty="0" err="1">
                <a:latin typeface="Symbol" charset="2"/>
                <a:cs typeface="Symbol" charset="2"/>
              </a:rPr>
              <a:t>pp</a:t>
            </a:r>
            <a:r>
              <a:rPr lang="en-US" sz="2000" dirty="0">
                <a:cs typeface="Symbol" charset="2"/>
              </a:rPr>
              <a:t>]</a:t>
            </a:r>
            <a:r>
              <a:rPr lang="en-US" sz="2000" baseline="-25000" dirty="0">
                <a:cs typeface="Symbol" charset="2"/>
              </a:rPr>
              <a:t>S</a:t>
            </a:r>
            <a:r>
              <a:rPr lang="en-US" sz="2000" baseline="30000" dirty="0" smtClean="0">
                <a:cs typeface="Symbol" charset="2"/>
              </a:rPr>
              <a:t>*</a:t>
            </a:r>
            <a:r>
              <a:rPr lang="en-US" sz="2000" dirty="0" smtClean="0">
                <a:cs typeface="Symbol" charset="2"/>
              </a:rPr>
              <a:t>: </a:t>
            </a:r>
          </a:p>
          <a:p>
            <a:pPr lvl="2">
              <a:buClr>
                <a:schemeClr val="tx1"/>
              </a:buClr>
            </a:pPr>
            <a:r>
              <a:rPr lang="en-US" sz="2000" dirty="0" smtClean="0">
                <a:cs typeface="Symbol" charset="2"/>
              </a:rPr>
              <a:t>Shows 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cs typeface="Symbol" charset="2"/>
              </a:rPr>
              <a:t>strong dependence </a:t>
            </a:r>
            <a:r>
              <a:rPr lang="en-US" sz="2000" dirty="0" smtClean="0">
                <a:cs typeface="Symbol" charset="2"/>
              </a:rPr>
              <a:t>on </a:t>
            </a:r>
            <a:r>
              <a:rPr lang="en-US" sz="2000" dirty="0" smtClean="0">
                <a:solidFill>
                  <a:srgbClr val="376092"/>
                </a:solidFill>
                <a:cs typeface="Symbol" charset="2"/>
              </a:rPr>
              <a:t>mother wave</a:t>
            </a:r>
          </a:p>
          <a:p>
            <a:pPr lvl="2">
              <a:buClr>
                <a:schemeClr val="tx1"/>
              </a:buClr>
            </a:pPr>
            <a:r>
              <a:rPr lang="en-US" sz="2000" dirty="0" smtClean="0">
                <a:cs typeface="Symbol" charset="2"/>
              </a:rPr>
              <a:t>Shows </a:t>
            </a:r>
            <a:r>
              <a:rPr lang="en-US" sz="2000" dirty="0" smtClean="0">
                <a:solidFill>
                  <a:srgbClr val="376092"/>
                </a:solidFill>
                <a:cs typeface="Symbol" charset="2"/>
              </a:rPr>
              <a:t>strong dependence </a:t>
            </a:r>
            <a:r>
              <a:rPr lang="en-US" sz="2000" dirty="0" smtClean="0">
                <a:cs typeface="Symbol" charset="2"/>
              </a:rPr>
              <a:t>on </a:t>
            </a:r>
            <a:r>
              <a:rPr lang="en-US" sz="2000" dirty="0" smtClean="0">
                <a:solidFill>
                  <a:srgbClr val="376092"/>
                </a:solidFill>
              </a:rPr>
              <a:t>m</a:t>
            </a:r>
            <a:r>
              <a:rPr lang="en-US" sz="2000" baseline="-25000" dirty="0" smtClean="0">
                <a:solidFill>
                  <a:srgbClr val="376092"/>
                </a:solidFill>
              </a:rPr>
              <a:t>3</a:t>
            </a:r>
            <a:r>
              <a:rPr lang="en-US" sz="2000" baseline="-25000" dirty="0" smtClean="0">
                <a:solidFill>
                  <a:srgbClr val="376092"/>
                </a:solidFill>
                <a:latin typeface="Symbol" charset="2"/>
                <a:cs typeface="Symbol" charset="2"/>
              </a:rPr>
              <a:t>p</a:t>
            </a:r>
            <a:endParaRPr lang="en-US" sz="2000" dirty="0">
              <a:solidFill>
                <a:srgbClr val="376092"/>
              </a:solidFill>
              <a:latin typeface="Symbol" charset="2"/>
              <a:cs typeface="Symbol" charset="2"/>
            </a:endParaRPr>
          </a:p>
          <a:p>
            <a:pPr lvl="2">
              <a:buClr>
                <a:schemeClr val="tx1"/>
              </a:buClr>
            </a:pPr>
            <a:r>
              <a:rPr lang="en-US" sz="2000" dirty="0" smtClean="0">
                <a:solidFill>
                  <a:srgbClr val="376092"/>
                </a:solidFill>
                <a:latin typeface="+mj-lt"/>
                <a:cs typeface="Symbol" charset="2"/>
              </a:rPr>
              <a:t>no unique </a:t>
            </a:r>
            <a:r>
              <a:rPr lang="en-US" sz="2000" dirty="0" err="1" smtClean="0">
                <a:solidFill>
                  <a:srgbClr val="376092"/>
                </a:solidFill>
                <a:latin typeface="+mj-lt"/>
                <a:cs typeface="Symbol" charset="2"/>
              </a:rPr>
              <a:t>parametrization</a:t>
            </a:r>
            <a:r>
              <a:rPr lang="en-US" sz="2000" dirty="0" smtClean="0">
                <a:solidFill>
                  <a:srgbClr val="376092"/>
                </a:solidFill>
                <a:latin typeface="+mj-lt"/>
                <a:cs typeface="Symbol" charset="2"/>
              </a:rPr>
              <a:t> yet</a:t>
            </a:r>
          </a:p>
          <a:p>
            <a:pPr lvl="1">
              <a:buClr>
                <a:schemeClr val="tx1"/>
              </a:buClr>
            </a:pPr>
            <a:r>
              <a:rPr lang="en-US" sz="2000" dirty="0" smtClean="0">
                <a:latin typeface="+mj-lt"/>
                <a:cs typeface="Symbol" charset="2"/>
              </a:rPr>
              <a:t>Reveals information on </a:t>
            </a:r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  <a:latin typeface="+mj-lt"/>
                <a:cs typeface="Symbol" charset="2"/>
              </a:rPr>
              <a:t>scalar isobars</a:t>
            </a:r>
          </a:p>
          <a:p>
            <a:pPr lvl="1">
              <a:buClr>
                <a:schemeClr val="tx1"/>
              </a:buClr>
            </a:pPr>
            <a:r>
              <a:rPr lang="en-US" sz="2000" dirty="0" smtClean="0">
                <a:latin typeface="+mj-lt"/>
                <a:cs typeface="Symbol" charset="2"/>
              </a:rPr>
              <a:t>Reveals</a:t>
            </a:r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  <a:latin typeface="+mj-lt"/>
                <a:cs typeface="Symbol" charset="2"/>
              </a:rPr>
              <a:t> different faces of f</a:t>
            </a:r>
            <a:r>
              <a:rPr lang="en-US" sz="2000" baseline="-25000" dirty="0" smtClean="0">
                <a:solidFill>
                  <a:schemeClr val="accent6">
                    <a:lumMod val="75000"/>
                  </a:schemeClr>
                </a:solidFill>
                <a:latin typeface="+mj-lt"/>
                <a:cs typeface="Symbol" charset="2"/>
              </a:rPr>
              <a:t>0</a:t>
            </a:r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  <a:latin typeface="+mj-lt"/>
                <a:cs typeface="Symbol" charset="2"/>
              </a:rPr>
              <a:t>(980)</a:t>
            </a:r>
          </a:p>
          <a:p>
            <a:pPr lvl="1">
              <a:buClr>
                <a:schemeClr val="tx1"/>
              </a:buClr>
            </a:pPr>
            <a:r>
              <a:rPr lang="en-US" sz="2000" dirty="0" smtClean="0">
                <a:solidFill>
                  <a:srgbClr val="000000"/>
                </a:solidFill>
                <a:latin typeface="+mj-lt"/>
                <a:cs typeface="Symbol" charset="2"/>
              </a:rPr>
              <a:t>Allows to measure 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+mj-lt"/>
                <a:cs typeface="Symbol" charset="2"/>
              </a:rPr>
              <a:t>phases in decays</a:t>
            </a:r>
          </a:p>
        </p:txBody>
      </p:sp>
    </p:spTree>
    <p:extLst>
      <p:ext uri="{BB962C8B-B14F-4D97-AF65-F5344CB8AC3E}">
        <p14:creationId xmlns:p14="http://schemas.microsoft.com/office/powerpoint/2010/main" val="35764018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 I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4997152"/>
          </a:xfrm>
        </p:spPr>
        <p:txBody>
          <a:bodyPr>
            <a:normAutofit/>
          </a:bodyPr>
          <a:lstStyle/>
          <a:p>
            <a:r>
              <a:rPr lang="en-US" sz="2400" dirty="0" smtClean="0"/>
              <a:t>Study of a</a:t>
            </a:r>
            <a:r>
              <a:rPr lang="en-US" sz="2400" baseline="-25000" dirty="0" smtClean="0"/>
              <a:t>1</a:t>
            </a:r>
            <a:r>
              <a:rPr lang="en-US" sz="2400" dirty="0" smtClean="0"/>
              <a:t>(1260)</a:t>
            </a:r>
          </a:p>
          <a:p>
            <a:pPr lvl="1"/>
            <a:r>
              <a:rPr lang="en-US" sz="2000" dirty="0" smtClean="0">
                <a:cs typeface="Symbol" charset="2"/>
              </a:rPr>
              <a:t>Observe “various components” of a</a:t>
            </a:r>
            <a:r>
              <a:rPr lang="en-US" sz="2000" baseline="-25000" dirty="0" smtClean="0">
                <a:cs typeface="Symbol" charset="2"/>
              </a:rPr>
              <a:t>1</a:t>
            </a:r>
            <a:r>
              <a:rPr lang="en-US" sz="2000" dirty="0" smtClean="0">
                <a:cs typeface="Symbol" charset="2"/>
              </a:rPr>
              <a:t>(1260) with different t’-dependencies: Strong constraints on resonance parameters (</a:t>
            </a:r>
            <a:r>
              <a:rPr lang="en-US" sz="2000" dirty="0" err="1" smtClean="0">
                <a:cs typeface="Symbol" charset="2"/>
              </a:rPr>
              <a:t>w.r.t</a:t>
            </a:r>
            <a:r>
              <a:rPr lang="en-US" sz="2000" dirty="0" smtClean="0">
                <a:cs typeface="Symbol" charset="2"/>
              </a:rPr>
              <a:t>. PDG)</a:t>
            </a:r>
          </a:p>
          <a:p>
            <a:pPr lvl="1"/>
            <a:r>
              <a:rPr lang="en-US" sz="2000" dirty="0" smtClean="0">
                <a:solidFill>
                  <a:srgbClr val="376092"/>
                </a:solidFill>
                <a:cs typeface="Symbol" charset="2"/>
              </a:rPr>
              <a:t>M</a:t>
            </a:r>
            <a:r>
              <a:rPr lang="en-US" sz="2000" baseline="-25000" dirty="0" smtClean="0">
                <a:solidFill>
                  <a:srgbClr val="376092"/>
                </a:solidFill>
                <a:cs typeface="Symbol" charset="2"/>
              </a:rPr>
              <a:t>a1(1260)</a:t>
            </a:r>
            <a:r>
              <a:rPr lang="en-US" sz="2000" dirty="0" smtClean="0">
                <a:solidFill>
                  <a:srgbClr val="376092"/>
                </a:solidFill>
                <a:cs typeface="Symbol" charset="2"/>
              </a:rPr>
              <a:t> = 1260-1290 </a:t>
            </a:r>
            <a:r>
              <a:rPr lang="en-US" sz="2000" dirty="0">
                <a:solidFill>
                  <a:srgbClr val="376092"/>
                </a:solidFill>
                <a:cs typeface="Symbol" charset="2"/>
              </a:rPr>
              <a:t>M</a:t>
            </a:r>
            <a:r>
              <a:rPr lang="en-US" sz="2000" dirty="0" smtClean="0">
                <a:solidFill>
                  <a:srgbClr val="376092"/>
                </a:solidFill>
                <a:cs typeface="Symbol" charset="2"/>
              </a:rPr>
              <a:t>eV/c</a:t>
            </a:r>
            <a:r>
              <a:rPr lang="en-US" sz="2000" baseline="30000" dirty="0" smtClean="0">
                <a:solidFill>
                  <a:srgbClr val="376092"/>
                </a:solidFill>
                <a:cs typeface="Symbol" charset="2"/>
              </a:rPr>
              <a:t>2</a:t>
            </a:r>
            <a:r>
              <a:rPr lang="en-US" sz="2000" dirty="0" smtClean="0">
                <a:solidFill>
                  <a:srgbClr val="376092"/>
                </a:solidFill>
                <a:cs typeface="Symbol" charset="2"/>
              </a:rPr>
              <a:t>  , </a:t>
            </a:r>
            <a:r>
              <a:rPr lang="en-US" sz="2000" dirty="0" smtClean="0">
                <a:solidFill>
                  <a:srgbClr val="376092"/>
                </a:solidFill>
                <a:latin typeface="Symbol" charset="2"/>
                <a:cs typeface="Symbol" charset="2"/>
              </a:rPr>
              <a:t>G</a:t>
            </a:r>
            <a:r>
              <a:rPr lang="en-US" sz="2000" baseline="-25000" dirty="0" smtClean="0">
                <a:solidFill>
                  <a:srgbClr val="376092"/>
                </a:solidFill>
                <a:latin typeface="+mj-lt"/>
                <a:cs typeface="Symbol" charset="2"/>
              </a:rPr>
              <a:t>a</a:t>
            </a:r>
            <a:r>
              <a:rPr lang="en-US" sz="2000" baseline="-25000" dirty="0" smtClean="0">
                <a:solidFill>
                  <a:srgbClr val="376092"/>
                </a:solidFill>
                <a:latin typeface="Symbol" charset="2"/>
                <a:cs typeface="Symbol" charset="2"/>
              </a:rPr>
              <a:t>1</a:t>
            </a:r>
            <a:r>
              <a:rPr lang="en-US" sz="2000" baseline="-25000" dirty="0" smtClean="0">
                <a:solidFill>
                  <a:srgbClr val="376092"/>
                </a:solidFill>
                <a:cs typeface="Symbol" charset="2"/>
              </a:rPr>
              <a:t>(1260)</a:t>
            </a:r>
            <a:r>
              <a:rPr lang="en-US" sz="2000" dirty="0" smtClean="0">
                <a:solidFill>
                  <a:srgbClr val="376092"/>
                </a:solidFill>
                <a:cs typeface="Symbol" charset="2"/>
              </a:rPr>
              <a:t> = 360 – 420 </a:t>
            </a:r>
            <a:r>
              <a:rPr lang="en-US" sz="2000" dirty="0">
                <a:solidFill>
                  <a:srgbClr val="376092"/>
                </a:solidFill>
                <a:cs typeface="Symbol" charset="2"/>
              </a:rPr>
              <a:t>M</a:t>
            </a:r>
            <a:r>
              <a:rPr lang="en-US" sz="2000" dirty="0" smtClean="0">
                <a:solidFill>
                  <a:srgbClr val="376092"/>
                </a:solidFill>
                <a:cs typeface="Symbol" charset="2"/>
              </a:rPr>
              <a:t>eV</a:t>
            </a:r>
            <a:r>
              <a:rPr lang="en-US" sz="2000" dirty="0">
                <a:solidFill>
                  <a:srgbClr val="376092"/>
                </a:solidFill>
                <a:cs typeface="Symbol" charset="2"/>
              </a:rPr>
              <a:t>/c</a:t>
            </a:r>
            <a:r>
              <a:rPr lang="en-US" sz="2000" baseline="30000" dirty="0">
                <a:solidFill>
                  <a:srgbClr val="376092"/>
                </a:solidFill>
                <a:cs typeface="Symbol" charset="2"/>
              </a:rPr>
              <a:t>2</a:t>
            </a:r>
            <a:r>
              <a:rPr lang="en-US" sz="2000" dirty="0">
                <a:solidFill>
                  <a:srgbClr val="376092"/>
                </a:solidFill>
                <a:cs typeface="Symbol" charset="2"/>
              </a:rPr>
              <a:t> </a:t>
            </a:r>
            <a:endParaRPr lang="en-US" sz="2000" dirty="0" smtClean="0">
              <a:solidFill>
                <a:srgbClr val="376092"/>
              </a:solidFill>
              <a:cs typeface="Symbol" charset="2"/>
            </a:endParaRPr>
          </a:p>
          <a:p>
            <a:r>
              <a:rPr lang="en-US" sz="2400" dirty="0" smtClean="0">
                <a:cs typeface="Symbol" charset="2"/>
              </a:rPr>
              <a:t>Find 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cs typeface="Symbol" charset="2"/>
              </a:rPr>
              <a:t>new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  <a:cs typeface="Symbol" charset="2"/>
              </a:rPr>
              <a:t>iso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cs typeface="Symbol" charset="2"/>
              </a:rPr>
              <a:t>-vector </a:t>
            </a:r>
            <a:r>
              <a:rPr lang="en-US" sz="2400" dirty="0" smtClean="0">
                <a:cs typeface="Symbol" charset="2"/>
              </a:rPr>
              <a:t>state a</a:t>
            </a:r>
            <a:r>
              <a:rPr lang="en-US" sz="2400" baseline="-25000" dirty="0" smtClean="0">
                <a:cs typeface="Symbol" charset="2"/>
              </a:rPr>
              <a:t>1</a:t>
            </a:r>
            <a:r>
              <a:rPr lang="en-US" sz="2400" dirty="0" smtClean="0">
                <a:cs typeface="Symbol" charset="2"/>
              </a:rPr>
              <a:t>(1420)</a:t>
            </a:r>
          </a:p>
          <a:p>
            <a:pPr lvl="1"/>
            <a:r>
              <a:rPr lang="en-US" sz="2000" dirty="0">
                <a:solidFill>
                  <a:srgbClr val="376092"/>
                </a:solidFill>
                <a:cs typeface="Symbol" charset="2"/>
              </a:rPr>
              <a:t>M</a:t>
            </a:r>
            <a:r>
              <a:rPr lang="en-US" sz="2000" baseline="-25000" dirty="0">
                <a:solidFill>
                  <a:srgbClr val="376092"/>
                </a:solidFill>
                <a:cs typeface="Symbol" charset="2"/>
              </a:rPr>
              <a:t>a1(</a:t>
            </a:r>
            <a:r>
              <a:rPr lang="en-US" sz="2000" baseline="-25000" dirty="0" smtClean="0">
                <a:solidFill>
                  <a:srgbClr val="376092"/>
                </a:solidFill>
                <a:cs typeface="Symbol" charset="2"/>
              </a:rPr>
              <a:t>1420</a:t>
            </a:r>
            <a:r>
              <a:rPr lang="en-US" sz="2000" baseline="-25000" dirty="0">
                <a:solidFill>
                  <a:srgbClr val="376092"/>
                </a:solidFill>
                <a:cs typeface="Symbol" charset="2"/>
              </a:rPr>
              <a:t>)</a:t>
            </a:r>
            <a:r>
              <a:rPr lang="en-US" sz="2000" dirty="0">
                <a:solidFill>
                  <a:srgbClr val="376092"/>
                </a:solidFill>
                <a:cs typeface="Symbol" charset="2"/>
              </a:rPr>
              <a:t> = </a:t>
            </a:r>
            <a:r>
              <a:rPr lang="en-US" sz="2000" dirty="0" smtClean="0">
                <a:solidFill>
                  <a:srgbClr val="376092"/>
                </a:solidFill>
                <a:cs typeface="Symbol" charset="2"/>
              </a:rPr>
              <a:t>1412-1422 </a:t>
            </a:r>
            <a:r>
              <a:rPr lang="en-US" sz="2000" dirty="0">
                <a:solidFill>
                  <a:srgbClr val="376092"/>
                </a:solidFill>
                <a:cs typeface="Symbol" charset="2"/>
              </a:rPr>
              <a:t>M</a:t>
            </a:r>
            <a:r>
              <a:rPr lang="en-US" sz="2000" dirty="0" smtClean="0">
                <a:solidFill>
                  <a:srgbClr val="376092"/>
                </a:solidFill>
                <a:cs typeface="Symbol" charset="2"/>
              </a:rPr>
              <a:t>eV</a:t>
            </a:r>
            <a:r>
              <a:rPr lang="en-US" sz="2000" dirty="0">
                <a:solidFill>
                  <a:srgbClr val="376092"/>
                </a:solidFill>
                <a:cs typeface="Symbol" charset="2"/>
              </a:rPr>
              <a:t>/c</a:t>
            </a:r>
            <a:r>
              <a:rPr lang="en-US" sz="2000" baseline="30000" dirty="0">
                <a:solidFill>
                  <a:srgbClr val="376092"/>
                </a:solidFill>
                <a:cs typeface="Symbol" charset="2"/>
              </a:rPr>
              <a:t>2</a:t>
            </a:r>
            <a:r>
              <a:rPr lang="en-US" sz="2000" dirty="0">
                <a:solidFill>
                  <a:srgbClr val="376092"/>
                </a:solidFill>
                <a:cs typeface="Symbol" charset="2"/>
              </a:rPr>
              <a:t>  </a:t>
            </a:r>
            <a:r>
              <a:rPr lang="en-US" sz="2000" dirty="0" smtClean="0">
                <a:solidFill>
                  <a:srgbClr val="376092"/>
                </a:solidFill>
                <a:cs typeface="Symbol" charset="2"/>
              </a:rPr>
              <a:t>, </a:t>
            </a:r>
            <a:r>
              <a:rPr lang="en-US" sz="2000" dirty="0" smtClean="0">
                <a:solidFill>
                  <a:srgbClr val="376092"/>
                </a:solidFill>
                <a:latin typeface="Symbol" charset="2"/>
                <a:cs typeface="Symbol" charset="2"/>
              </a:rPr>
              <a:t>G</a:t>
            </a:r>
            <a:r>
              <a:rPr lang="en-US" sz="2000" baseline="-25000" dirty="0" smtClean="0">
                <a:solidFill>
                  <a:srgbClr val="376092"/>
                </a:solidFill>
                <a:cs typeface="Symbol" charset="2"/>
              </a:rPr>
              <a:t>a</a:t>
            </a:r>
            <a:r>
              <a:rPr lang="en-US" sz="2000" baseline="-25000" dirty="0" smtClean="0">
                <a:solidFill>
                  <a:srgbClr val="376092"/>
                </a:solidFill>
                <a:latin typeface="Symbol" charset="2"/>
                <a:cs typeface="Symbol" charset="2"/>
              </a:rPr>
              <a:t>1</a:t>
            </a:r>
            <a:r>
              <a:rPr lang="en-US" sz="2000" baseline="-25000" dirty="0">
                <a:solidFill>
                  <a:srgbClr val="376092"/>
                </a:solidFill>
                <a:cs typeface="Symbol" charset="2"/>
              </a:rPr>
              <a:t>(</a:t>
            </a:r>
            <a:r>
              <a:rPr lang="en-US" sz="2000" baseline="-25000" dirty="0" smtClean="0">
                <a:solidFill>
                  <a:srgbClr val="376092"/>
                </a:solidFill>
                <a:cs typeface="Symbol" charset="2"/>
              </a:rPr>
              <a:t>1420</a:t>
            </a:r>
            <a:r>
              <a:rPr lang="en-US" sz="2000" baseline="-25000" dirty="0">
                <a:solidFill>
                  <a:srgbClr val="376092"/>
                </a:solidFill>
                <a:cs typeface="Symbol" charset="2"/>
              </a:rPr>
              <a:t>)</a:t>
            </a:r>
            <a:r>
              <a:rPr lang="en-US" sz="2000" dirty="0">
                <a:solidFill>
                  <a:srgbClr val="376092"/>
                </a:solidFill>
                <a:cs typeface="Symbol" charset="2"/>
              </a:rPr>
              <a:t> = </a:t>
            </a:r>
            <a:r>
              <a:rPr lang="en-US" sz="2000" dirty="0" smtClean="0">
                <a:solidFill>
                  <a:srgbClr val="376092"/>
                </a:solidFill>
                <a:cs typeface="Symbol" charset="2"/>
              </a:rPr>
              <a:t>130-150 </a:t>
            </a:r>
            <a:r>
              <a:rPr lang="en-US" sz="2000" dirty="0">
                <a:solidFill>
                  <a:srgbClr val="376092"/>
                </a:solidFill>
                <a:cs typeface="Symbol" charset="2"/>
              </a:rPr>
              <a:t>M</a:t>
            </a:r>
            <a:r>
              <a:rPr lang="en-US" sz="2000" dirty="0" smtClean="0">
                <a:solidFill>
                  <a:srgbClr val="376092"/>
                </a:solidFill>
                <a:cs typeface="Symbol" charset="2"/>
              </a:rPr>
              <a:t>eV</a:t>
            </a:r>
            <a:r>
              <a:rPr lang="en-US" sz="2000" dirty="0">
                <a:solidFill>
                  <a:srgbClr val="376092"/>
                </a:solidFill>
                <a:cs typeface="Symbol" charset="2"/>
              </a:rPr>
              <a:t>/c</a:t>
            </a:r>
            <a:r>
              <a:rPr lang="en-US" sz="2000" baseline="30000" dirty="0">
                <a:solidFill>
                  <a:srgbClr val="376092"/>
                </a:solidFill>
                <a:cs typeface="Symbol" charset="2"/>
              </a:rPr>
              <a:t>2</a:t>
            </a:r>
            <a:r>
              <a:rPr lang="en-US" sz="2000" dirty="0">
                <a:solidFill>
                  <a:srgbClr val="376092"/>
                </a:solidFill>
                <a:cs typeface="Symbol" charset="2"/>
              </a:rPr>
              <a:t> </a:t>
            </a:r>
            <a:endParaRPr lang="en-US" sz="2000" dirty="0" smtClean="0">
              <a:solidFill>
                <a:srgbClr val="376092"/>
              </a:solidFill>
              <a:cs typeface="Symbol" charset="2"/>
            </a:endParaRPr>
          </a:p>
          <a:p>
            <a:pPr lvl="1"/>
            <a:r>
              <a:rPr lang="en-US" sz="2000" dirty="0" smtClean="0">
                <a:cs typeface="Symbol" charset="2"/>
              </a:rPr>
              <a:t>decay into f</a:t>
            </a:r>
            <a:r>
              <a:rPr lang="en-US" sz="2000" baseline="-25000" dirty="0" smtClean="0">
                <a:cs typeface="Symbol" charset="2"/>
              </a:rPr>
              <a:t>0</a:t>
            </a:r>
            <a:r>
              <a:rPr lang="en-US" sz="2000" dirty="0" smtClean="0">
                <a:cs typeface="Symbol" charset="2"/>
              </a:rPr>
              <a:t>(980)</a:t>
            </a:r>
            <a:r>
              <a:rPr lang="en-US" sz="2000" dirty="0" smtClean="0">
                <a:latin typeface="Symbol" charset="2"/>
                <a:cs typeface="Symbol" charset="2"/>
              </a:rPr>
              <a:t>p</a:t>
            </a:r>
            <a:r>
              <a:rPr lang="en-US" sz="2000" dirty="0" smtClean="0">
                <a:cs typeface="Symbol" charset="2"/>
              </a:rPr>
              <a:t> in relative P-wave</a:t>
            </a:r>
          </a:p>
          <a:p>
            <a:pPr lvl="1"/>
            <a:r>
              <a:rPr lang="en-US" sz="2000" dirty="0" smtClean="0">
                <a:cs typeface="Symbol" charset="2"/>
              </a:rPr>
              <a:t>observe full phase motion with respect to reference waves</a:t>
            </a:r>
          </a:p>
          <a:p>
            <a:pPr lvl="1"/>
            <a:r>
              <a:rPr lang="en-US" sz="2000" dirty="0" smtClean="0">
                <a:cs typeface="Symbol" charset="2"/>
              </a:rPr>
              <a:t>coupling seems 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cs typeface="Symbol" charset="2"/>
              </a:rPr>
              <a:t>exclusively to 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cs typeface="Symbol" charset="2"/>
              </a:rPr>
              <a:t>f</a:t>
            </a:r>
            <a:r>
              <a:rPr lang="en-US" sz="2000" baseline="-25000" dirty="0">
                <a:solidFill>
                  <a:schemeClr val="accent1">
                    <a:lumMod val="75000"/>
                  </a:schemeClr>
                </a:solidFill>
                <a:cs typeface="Symbol" charset="2"/>
              </a:rPr>
              <a:t>0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cs typeface="Symbol" charset="2"/>
              </a:rPr>
              <a:t>(980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cs typeface="Symbol" charset="2"/>
              </a:rPr>
              <a:t>)</a:t>
            </a:r>
          </a:p>
          <a:p>
            <a:pPr lvl="1"/>
            <a:r>
              <a:rPr lang="en-US" sz="2000" dirty="0" smtClean="0">
                <a:cs typeface="Symbol" charset="2"/>
              </a:rPr>
              <a:t>Phase-behavior of (</a:t>
            </a:r>
            <a:r>
              <a:rPr lang="en-US" sz="2000" dirty="0" err="1" smtClean="0">
                <a:latin typeface="Symbol" charset="2"/>
                <a:cs typeface="Symbol" charset="2"/>
              </a:rPr>
              <a:t>p</a:t>
            </a:r>
            <a:r>
              <a:rPr lang="en-US" sz="2000" dirty="0" err="1">
                <a:latin typeface="Symbol" charset="2"/>
                <a:cs typeface="Symbol" charset="2"/>
              </a:rPr>
              <a:t>p</a:t>
            </a:r>
            <a:r>
              <a:rPr lang="en-US" sz="2000" dirty="0" smtClean="0">
                <a:cs typeface="Symbol" charset="2"/>
              </a:rPr>
              <a:t>)</a:t>
            </a:r>
            <a:r>
              <a:rPr lang="en-US" sz="2000" baseline="-25000" dirty="0" smtClean="0">
                <a:cs typeface="Symbol" charset="2"/>
              </a:rPr>
              <a:t>S</a:t>
            </a:r>
            <a:r>
              <a:rPr lang="en-US" sz="2000" dirty="0" smtClean="0">
                <a:cs typeface="Symbol" charset="2"/>
              </a:rPr>
              <a:t> hints to strong </a:t>
            </a:r>
            <a:r>
              <a:rPr lang="en-US" sz="2000" dirty="0" err="1" smtClean="0">
                <a:cs typeface="Symbol" charset="2"/>
              </a:rPr>
              <a:t>ss</a:t>
            </a:r>
            <a:r>
              <a:rPr lang="en-US" sz="2000" dirty="0" smtClean="0">
                <a:cs typeface="Symbol" charset="2"/>
              </a:rPr>
              <a:t>-component</a:t>
            </a:r>
          </a:p>
          <a:p>
            <a:pPr marL="457200" lvl="1" indent="0">
              <a:buNone/>
            </a:pPr>
            <a:r>
              <a:rPr lang="en-US" sz="2000" dirty="0" smtClean="0">
                <a:cs typeface="Symbol" charset="2"/>
              </a:rPr>
              <a:t>	Phase behavior </a:t>
            </a:r>
            <a:r>
              <a:rPr lang="en-US" sz="2000" dirty="0" smtClean="0">
                <a:solidFill>
                  <a:srgbClr val="376092"/>
                </a:solidFill>
                <a:cs typeface="Symbol" charset="2"/>
              </a:rPr>
              <a:t>opposite </a:t>
            </a:r>
            <a:r>
              <a:rPr lang="en-US" sz="2000" dirty="0" smtClean="0">
                <a:cs typeface="Symbol" charset="2"/>
              </a:rPr>
              <a:t>to </a:t>
            </a:r>
            <a:r>
              <a:rPr lang="en-US" sz="2000" dirty="0">
                <a:cs typeface="Symbol" charset="2"/>
              </a:rPr>
              <a:t>(</a:t>
            </a:r>
            <a:r>
              <a:rPr lang="en-US" sz="2000" dirty="0" err="1">
                <a:latin typeface="Symbol" charset="2"/>
                <a:cs typeface="Symbol" charset="2"/>
              </a:rPr>
              <a:t>pp</a:t>
            </a:r>
            <a:r>
              <a:rPr lang="en-US" sz="2000" dirty="0">
                <a:cs typeface="Symbol" charset="2"/>
              </a:rPr>
              <a:t>)</a:t>
            </a:r>
            <a:r>
              <a:rPr lang="en-US" sz="2000" baseline="-25000" dirty="0">
                <a:cs typeface="Symbol" charset="2"/>
              </a:rPr>
              <a:t>S</a:t>
            </a:r>
            <a:r>
              <a:rPr lang="en-US" sz="2000" dirty="0">
                <a:cs typeface="Symbol" charset="2"/>
              </a:rPr>
              <a:t> </a:t>
            </a:r>
            <a:r>
              <a:rPr lang="en-US" sz="2000" dirty="0" smtClean="0">
                <a:cs typeface="Symbol" charset="2"/>
              </a:rPr>
              <a:t>– coupling of </a:t>
            </a:r>
            <a:r>
              <a:rPr lang="en-US" sz="2000" dirty="0" smtClean="0">
                <a:latin typeface="Symbol" charset="2"/>
                <a:cs typeface="Symbol" charset="2"/>
              </a:rPr>
              <a:t>p</a:t>
            </a:r>
            <a:r>
              <a:rPr lang="en-US" sz="2000" dirty="0" smtClean="0">
                <a:cs typeface="Symbol" charset="2"/>
              </a:rPr>
              <a:t>(1800) and </a:t>
            </a:r>
            <a:r>
              <a:rPr lang="en-US" sz="2000" dirty="0" smtClean="0">
                <a:latin typeface="Symbol" charset="2"/>
                <a:cs typeface="Symbol" charset="2"/>
              </a:rPr>
              <a:t>p</a:t>
            </a:r>
            <a:r>
              <a:rPr lang="en-US" sz="2000" baseline="-25000" dirty="0" smtClean="0">
                <a:latin typeface="Symbol" charset="2"/>
                <a:cs typeface="Symbol" charset="2"/>
              </a:rPr>
              <a:t>2</a:t>
            </a:r>
            <a:r>
              <a:rPr lang="en-US" sz="2000" dirty="0" smtClean="0">
                <a:latin typeface="+mj-lt"/>
                <a:cs typeface="Symbol" charset="2"/>
              </a:rPr>
              <a:t>(</a:t>
            </a:r>
            <a:r>
              <a:rPr lang="en-US" sz="2000" dirty="0">
                <a:latin typeface="+mj-lt"/>
                <a:cs typeface="Symbol" charset="2"/>
              </a:rPr>
              <a:t>1</a:t>
            </a:r>
            <a:r>
              <a:rPr lang="en-US" sz="2000" dirty="0" smtClean="0">
                <a:latin typeface="+mj-lt"/>
                <a:cs typeface="Symbol" charset="2"/>
              </a:rPr>
              <a:t>880) ?</a:t>
            </a:r>
          </a:p>
          <a:p>
            <a:pPr lvl="1"/>
            <a:r>
              <a:rPr lang="en-US" sz="2000" dirty="0">
                <a:cs typeface="Symbol" charset="2"/>
              </a:rPr>
              <a:t>Nature </a:t>
            </a:r>
            <a:r>
              <a:rPr lang="en-US" sz="2000" dirty="0" smtClean="0">
                <a:cs typeface="Symbol" charset="2"/>
              </a:rPr>
              <a:t>of a</a:t>
            </a:r>
            <a:r>
              <a:rPr lang="en-US" sz="2000" baseline="-25000" dirty="0" smtClean="0">
                <a:cs typeface="Symbol" charset="2"/>
              </a:rPr>
              <a:t>1</a:t>
            </a:r>
            <a:r>
              <a:rPr lang="en-US" sz="2000" dirty="0">
                <a:cs typeface="Symbol" charset="2"/>
              </a:rPr>
              <a:t>(1420</a:t>
            </a:r>
            <a:r>
              <a:rPr lang="en-US" sz="2000" dirty="0" smtClean="0">
                <a:cs typeface="Symbol" charset="2"/>
              </a:rPr>
              <a:t>) ? </a:t>
            </a:r>
            <a:r>
              <a:rPr lang="en-US" sz="2000" dirty="0" err="1">
                <a:cs typeface="Symbol" charset="2"/>
              </a:rPr>
              <a:t>I</a:t>
            </a:r>
            <a:r>
              <a:rPr lang="en-US" sz="2000" dirty="0" err="1" smtClean="0">
                <a:cs typeface="Symbol" charset="2"/>
              </a:rPr>
              <a:t>sospin</a:t>
            </a:r>
            <a:r>
              <a:rPr lang="en-US" sz="2000" dirty="0" smtClean="0">
                <a:cs typeface="Symbol" charset="2"/>
              </a:rPr>
              <a:t> partner of f</a:t>
            </a:r>
            <a:r>
              <a:rPr lang="en-US" sz="2000" baseline="-25000" dirty="0" smtClean="0">
                <a:cs typeface="Symbol" charset="2"/>
              </a:rPr>
              <a:t>1</a:t>
            </a:r>
            <a:r>
              <a:rPr lang="en-US" sz="2000" dirty="0" smtClean="0">
                <a:cs typeface="Symbol" charset="2"/>
              </a:rPr>
              <a:t>(1420) (considered to be exotic) ?</a:t>
            </a:r>
          </a:p>
          <a:p>
            <a:pPr marL="457200" lvl="1" indent="0">
              <a:buNone/>
            </a:pPr>
            <a:r>
              <a:rPr lang="en-US" sz="2000" dirty="0">
                <a:cs typeface="Symbol" charset="2"/>
              </a:rPr>
              <a:t> </a:t>
            </a:r>
            <a:r>
              <a:rPr lang="en-US" sz="2000" dirty="0" smtClean="0">
                <a:cs typeface="Symbol" charset="2"/>
              </a:rPr>
              <a:t>    Dynamically generated through </a:t>
            </a:r>
            <a:r>
              <a:rPr lang="en-US" sz="2000" i="1" dirty="0" smtClean="0">
                <a:latin typeface="Times New Roman"/>
                <a:cs typeface="Times New Roman"/>
              </a:rPr>
              <a:t>a</a:t>
            </a:r>
            <a:r>
              <a:rPr lang="en-US" sz="2000" i="1" baseline="-25000" dirty="0" smtClean="0">
                <a:latin typeface="Times New Roman"/>
                <a:cs typeface="Times New Roman"/>
              </a:rPr>
              <a:t>1</a:t>
            </a:r>
            <a:r>
              <a:rPr lang="en-US" sz="2000" i="1" dirty="0" smtClean="0">
                <a:latin typeface="Times New Roman"/>
                <a:cs typeface="Times New Roman"/>
              </a:rPr>
              <a:t>(1260) ⟷ KK* </a:t>
            </a:r>
            <a:r>
              <a:rPr lang="en-US" sz="2000" i="1" dirty="0">
                <a:latin typeface="Times New Roman"/>
                <a:cs typeface="Times New Roman"/>
              </a:rPr>
              <a:t>⟷ </a:t>
            </a:r>
            <a:r>
              <a:rPr lang="en-US" sz="2000" i="1" dirty="0" smtClean="0">
                <a:latin typeface="Times New Roman"/>
                <a:cs typeface="Times New Roman"/>
              </a:rPr>
              <a:t>f</a:t>
            </a:r>
            <a:r>
              <a:rPr lang="en-US" sz="2000" i="1" baseline="-25000" dirty="0" smtClean="0">
                <a:latin typeface="Times New Roman"/>
                <a:cs typeface="Times New Roman"/>
              </a:rPr>
              <a:t>0</a:t>
            </a:r>
            <a:r>
              <a:rPr lang="en-US" sz="2000" i="1" dirty="0" smtClean="0">
                <a:latin typeface="Times New Roman"/>
                <a:cs typeface="Times New Roman"/>
              </a:rPr>
              <a:t> (980</a:t>
            </a:r>
            <a:r>
              <a:rPr lang="en-US" sz="2000" i="1" dirty="0" smtClean="0">
                <a:cs typeface="Symbol" charset="2"/>
              </a:rPr>
              <a:t>)</a:t>
            </a:r>
            <a:r>
              <a:rPr lang="en-US" sz="2000" dirty="0" smtClean="0">
                <a:cs typeface="Symbol" charset="2"/>
              </a:rPr>
              <a:t> channel ?</a:t>
            </a:r>
          </a:p>
        </p:txBody>
      </p:sp>
      <p:pic>
        <p:nvPicPr>
          <p:cNvPr id="4" name="Bild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8344" y="3429000"/>
            <a:ext cx="1346200" cy="1016000"/>
          </a:xfrm>
          <a:prstGeom prst="rect">
            <a:avLst/>
          </a:prstGeom>
        </p:spPr>
      </p:pic>
      <p:cxnSp>
        <p:nvCxnSpPr>
          <p:cNvPr id="6" name="Gerade Verbindung 5"/>
          <p:cNvCxnSpPr/>
          <p:nvPr/>
        </p:nvCxnSpPr>
        <p:spPr>
          <a:xfrm>
            <a:off x="5390356" y="5107980"/>
            <a:ext cx="144016" cy="0"/>
          </a:xfrm>
          <a:prstGeom prst="line">
            <a:avLst/>
          </a:prstGeom>
          <a:ln w="12700" cmpd="sng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Gerade Verbindung 6"/>
          <p:cNvCxnSpPr/>
          <p:nvPr/>
        </p:nvCxnSpPr>
        <p:spPr>
          <a:xfrm>
            <a:off x="6105376" y="6118696"/>
            <a:ext cx="144016" cy="0"/>
          </a:xfrm>
          <a:prstGeom prst="line">
            <a:avLst/>
          </a:prstGeom>
          <a:ln w="12700" cmpd="sng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57522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 II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8507288" cy="4525963"/>
          </a:xfrm>
        </p:spPr>
        <p:txBody>
          <a:bodyPr>
            <a:normAutofit fontScale="92500" lnSpcReduction="10000"/>
          </a:bodyPr>
          <a:lstStyle/>
          <a:p>
            <a:r>
              <a:rPr lang="en-US" sz="2400" dirty="0" smtClean="0">
                <a:cs typeface="Symbol" charset="2"/>
              </a:rPr>
              <a:t>Sort out higher excitations of a</a:t>
            </a:r>
            <a:r>
              <a:rPr lang="en-US" sz="2400" baseline="-25000" dirty="0" smtClean="0">
                <a:cs typeface="Symbol" charset="2"/>
              </a:rPr>
              <a:t>1</a:t>
            </a:r>
            <a:r>
              <a:rPr lang="en-US" sz="2400" dirty="0" smtClean="0">
                <a:cs typeface="Symbol" charset="2"/>
              </a:rPr>
              <a:t> , a</a:t>
            </a:r>
            <a:r>
              <a:rPr lang="en-US" sz="2400" baseline="-25000" dirty="0" smtClean="0">
                <a:cs typeface="Symbol" charset="2"/>
              </a:rPr>
              <a:t>2</a:t>
            </a:r>
          </a:p>
          <a:p>
            <a:pPr marL="0" indent="0">
              <a:buNone/>
            </a:pPr>
            <a:r>
              <a:rPr lang="en-US" sz="2400" dirty="0" smtClean="0">
                <a:cs typeface="Symbol" charset="2"/>
              </a:rPr>
              <a:t>	States observed in reanalysis of CB-data </a:t>
            </a:r>
          </a:p>
          <a:p>
            <a:pPr lvl="1"/>
            <a:r>
              <a:rPr lang="en-US" sz="2000" dirty="0" smtClean="0">
                <a:cs typeface="Symbol" charset="2"/>
              </a:rPr>
              <a:t>both states found at being at phase-space boundary by </a:t>
            </a:r>
            <a:r>
              <a:rPr lang="en-US" sz="2000" dirty="0" err="1" smtClean="0">
                <a:cs typeface="Symbol" charset="2"/>
              </a:rPr>
              <a:t>Bugg</a:t>
            </a:r>
            <a:r>
              <a:rPr lang="en-US" sz="2000" dirty="0" smtClean="0">
                <a:cs typeface="Symbol" charset="2"/>
              </a:rPr>
              <a:t> et al.</a:t>
            </a:r>
          </a:p>
          <a:p>
            <a:pPr marL="457200" lvl="1" indent="0">
              <a:buNone/>
            </a:pPr>
            <a:r>
              <a:rPr lang="en-US" sz="2000" dirty="0" smtClean="0">
                <a:solidFill>
                  <a:srgbClr val="E46C0A"/>
                </a:solidFill>
                <a:cs typeface="Symbol" charset="2"/>
              </a:rPr>
              <a:t>COMPASS:</a:t>
            </a:r>
            <a:endParaRPr lang="en-US" sz="2000" dirty="0">
              <a:solidFill>
                <a:srgbClr val="E46C0A"/>
              </a:solidFill>
              <a:cs typeface="Symbol" charset="2"/>
            </a:endParaRPr>
          </a:p>
          <a:p>
            <a:pPr lvl="1"/>
            <a:r>
              <a:rPr lang="en-US" sz="2000" dirty="0" smtClean="0">
                <a:cs typeface="Symbol" charset="2"/>
              </a:rPr>
              <a:t>reasonable constraints on a</a:t>
            </a:r>
            <a:r>
              <a:rPr lang="en-US" sz="2000" baseline="-25000" dirty="0" smtClean="0">
                <a:cs typeface="Symbol" charset="2"/>
              </a:rPr>
              <a:t>1</a:t>
            </a:r>
            <a:r>
              <a:rPr lang="en-US" sz="2000" dirty="0" smtClean="0">
                <a:cs typeface="Symbol" charset="2"/>
              </a:rPr>
              <a:t>’</a:t>
            </a:r>
          </a:p>
          <a:p>
            <a:pPr marL="457200" lvl="1" indent="0">
              <a:buNone/>
            </a:pPr>
            <a:r>
              <a:rPr lang="en-US" sz="2400" dirty="0">
                <a:solidFill>
                  <a:srgbClr val="376092"/>
                </a:solidFill>
                <a:cs typeface="Symbol" charset="2"/>
              </a:rPr>
              <a:t>	</a:t>
            </a:r>
            <a:r>
              <a:rPr lang="en-US" sz="2000" dirty="0" smtClean="0">
                <a:solidFill>
                  <a:srgbClr val="376092"/>
                </a:solidFill>
                <a:cs typeface="Symbol" charset="2"/>
              </a:rPr>
              <a:t>M</a:t>
            </a:r>
            <a:r>
              <a:rPr lang="en-US" sz="2000" baseline="-25000" dirty="0" smtClean="0">
                <a:solidFill>
                  <a:srgbClr val="376092"/>
                </a:solidFill>
                <a:cs typeface="Symbol" charset="2"/>
              </a:rPr>
              <a:t>a1</a:t>
            </a:r>
            <a:r>
              <a:rPr lang="en-US" sz="2000" baseline="-25000" dirty="0">
                <a:solidFill>
                  <a:srgbClr val="376092"/>
                </a:solidFill>
                <a:cs typeface="Symbol" charset="2"/>
              </a:rPr>
              <a:t>(</a:t>
            </a:r>
            <a:r>
              <a:rPr lang="en-US" sz="2000" baseline="-25000" dirty="0" smtClean="0">
                <a:solidFill>
                  <a:srgbClr val="376092"/>
                </a:solidFill>
                <a:cs typeface="Symbol" charset="2"/>
              </a:rPr>
              <a:t>1930)</a:t>
            </a:r>
            <a:r>
              <a:rPr lang="en-US" sz="2000" dirty="0" smtClean="0">
                <a:solidFill>
                  <a:srgbClr val="376092"/>
                </a:solidFill>
                <a:cs typeface="Symbol" charset="2"/>
              </a:rPr>
              <a:t> </a:t>
            </a:r>
            <a:r>
              <a:rPr lang="en-US" sz="2000" dirty="0">
                <a:solidFill>
                  <a:srgbClr val="376092"/>
                </a:solidFill>
                <a:cs typeface="Symbol" charset="2"/>
              </a:rPr>
              <a:t>= </a:t>
            </a:r>
            <a:r>
              <a:rPr lang="en-US" sz="2000" dirty="0" smtClean="0">
                <a:solidFill>
                  <a:srgbClr val="376092"/>
                </a:solidFill>
                <a:cs typeface="Symbol" charset="2"/>
              </a:rPr>
              <a:t>1920-2000 </a:t>
            </a:r>
            <a:r>
              <a:rPr lang="en-US" sz="2000" dirty="0">
                <a:solidFill>
                  <a:srgbClr val="376092"/>
                </a:solidFill>
                <a:cs typeface="Symbol" charset="2"/>
              </a:rPr>
              <a:t>MeV/c</a:t>
            </a:r>
            <a:r>
              <a:rPr lang="en-US" sz="2000" baseline="30000" dirty="0">
                <a:solidFill>
                  <a:srgbClr val="376092"/>
                </a:solidFill>
                <a:cs typeface="Symbol" charset="2"/>
              </a:rPr>
              <a:t>2</a:t>
            </a:r>
            <a:r>
              <a:rPr lang="en-US" sz="2000" dirty="0">
                <a:solidFill>
                  <a:srgbClr val="376092"/>
                </a:solidFill>
                <a:cs typeface="Symbol" charset="2"/>
              </a:rPr>
              <a:t>  , </a:t>
            </a:r>
            <a:r>
              <a:rPr lang="en-US" sz="2000" dirty="0">
                <a:solidFill>
                  <a:srgbClr val="376092"/>
                </a:solidFill>
                <a:latin typeface="Symbol" charset="2"/>
                <a:cs typeface="Symbol" charset="2"/>
              </a:rPr>
              <a:t>G</a:t>
            </a:r>
            <a:r>
              <a:rPr lang="en-US" sz="2000" baseline="-25000" dirty="0">
                <a:solidFill>
                  <a:srgbClr val="376092"/>
                </a:solidFill>
                <a:cs typeface="Symbol" charset="2"/>
              </a:rPr>
              <a:t>a</a:t>
            </a:r>
            <a:r>
              <a:rPr lang="en-US" sz="2000" baseline="-25000" dirty="0">
                <a:solidFill>
                  <a:srgbClr val="376092"/>
                </a:solidFill>
                <a:latin typeface="Symbol" charset="2"/>
                <a:cs typeface="Symbol" charset="2"/>
              </a:rPr>
              <a:t>1</a:t>
            </a:r>
            <a:r>
              <a:rPr lang="en-US" sz="2000" baseline="-25000" dirty="0">
                <a:solidFill>
                  <a:srgbClr val="376092"/>
                </a:solidFill>
                <a:cs typeface="Symbol" charset="2"/>
              </a:rPr>
              <a:t>(</a:t>
            </a:r>
            <a:r>
              <a:rPr lang="en-US" sz="2000" baseline="-25000" dirty="0" smtClean="0">
                <a:solidFill>
                  <a:srgbClr val="376092"/>
                </a:solidFill>
                <a:cs typeface="Symbol" charset="2"/>
              </a:rPr>
              <a:t>1930</a:t>
            </a:r>
            <a:r>
              <a:rPr lang="en-US" sz="2000" baseline="-25000" dirty="0">
                <a:solidFill>
                  <a:srgbClr val="376092"/>
                </a:solidFill>
                <a:cs typeface="Symbol" charset="2"/>
              </a:rPr>
              <a:t>)</a:t>
            </a:r>
            <a:r>
              <a:rPr lang="en-US" sz="2000" dirty="0">
                <a:solidFill>
                  <a:srgbClr val="376092"/>
                </a:solidFill>
                <a:cs typeface="Symbol" charset="2"/>
              </a:rPr>
              <a:t> = </a:t>
            </a:r>
            <a:r>
              <a:rPr lang="en-US" sz="2000" dirty="0" smtClean="0">
                <a:solidFill>
                  <a:srgbClr val="376092"/>
                </a:solidFill>
                <a:cs typeface="Symbol" charset="2"/>
              </a:rPr>
              <a:t>155 </a:t>
            </a:r>
            <a:r>
              <a:rPr lang="en-US" sz="2000" dirty="0">
                <a:solidFill>
                  <a:srgbClr val="376092"/>
                </a:solidFill>
                <a:cs typeface="Symbol" charset="2"/>
              </a:rPr>
              <a:t>– </a:t>
            </a:r>
            <a:r>
              <a:rPr lang="en-US" sz="2000" dirty="0" smtClean="0">
                <a:solidFill>
                  <a:srgbClr val="376092"/>
                </a:solidFill>
                <a:cs typeface="Symbol" charset="2"/>
              </a:rPr>
              <a:t>255 </a:t>
            </a:r>
            <a:r>
              <a:rPr lang="en-US" sz="2000" dirty="0">
                <a:solidFill>
                  <a:srgbClr val="376092"/>
                </a:solidFill>
                <a:cs typeface="Symbol" charset="2"/>
              </a:rPr>
              <a:t>MeV/c</a:t>
            </a:r>
            <a:r>
              <a:rPr lang="en-US" sz="2000" baseline="30000" dirty="0">
                <a:solidFill>
                  <a:srgbClr val="376092"/>
                </a:solidFill>
                <a:cs typeface="Symbol" charset="2"/>
              </a:rPr>
              <a:t>2</a:t>
            </a:r>
            <a:r>
              <a:rPr lang="en-US" sz="2000" dirty="0">
                <a:solidFill>
                  <a:srgbClr val="376092"/>
                </a:solidFill>
                <a:cs typeface="Symbol" charset="2"/>
              </a:rPr>
              <a:t> </a:t>
            </a:r>
            <a:endParaRPr lang="en-US" sz="2000" dirty="0" smtClean="0">
              <a:solidFill>
                <a:srgbClr val="376092"/>
              </a:solidFill>
              <a:cs typeface="Symbol" charset="2"/>
            </a:endParaRPr>
          </a:p>
          <a:p>
            <a:pPr lvl="1"/>
            <a:r>
              <a:rPr lang="en-US" sz="2000" dirty="0" smtClean="0">
                <a:cs typeface="Symbol" charset="2"/>
              </a:rPr>
              <a:t>poorer </a:t>
            </a:r>
            <a:r>
              <a:rPr lang="en-US" sz="2000" dirty="0">
                <a:cs typeface="Symbol" charset="2"/>
              </a:rPr>
              <a:t>constraints on </a:t>
            </a:r>
            <a:r>
              <a:rPr lang="en-US" sz="2000" dirty="0" smtClean="0">
                <a:cs typeface="Symbol" charset="2"/>
              </a:rPr>
              <a:t>a</a:t>
            </a:r>
            <a:r>
              <a:rPr lang="en-US" sz="2000" baseline="-25000" dirty="0" smtClean="0">
                <a:cs typeface="Symbol" charset="2"/>
              </a:rPr>
              <a:t>2</a:t>
            </a:r>
            <a:r>
              <a:rPr lang="en-US" sz="2000" dirty="0" smtClean="0">
                <a:cs typeface="Symbol" charset="2"/>
              </a:rPr>
              <a:t>’</a:t>
            </a:r>
          </a:p>
          <a:p>
            <a:pPr marL="457200" lvl="1" indent="0">
              <a:buNone/>
            </a:pPr>
            <a:r>
              <a:rPr lang="en-US" sz="2000" dirty="0">
                <a:solidFill>
                  <a:srgbClr val="376092"/>
                </a:solidFill>
                <a:cs typeface="Symbol" charset="2"/>
              </a:rPr>
              <a:t>	</a:t>
            </a:r>
            <a:r>
              <a:rPr lang="en-US" sz="2000" dirty="0" smtClean="0">
                <a:solidFill>
                  <a:srgbClr val="376092"/>
                </a:solidFill>
                <a:cs typeface="Symbol" charset="2"/>
              </a:rPr>
              <a:t>M</a:t>
            </a:r>
            <a:r>
              <a:rPr lang="en-US" sz="2000" baseline="-25000" dirty="0" smtClean="0">
                <a:solidFill>
                  <a:srgbClr val="376092"/>
                </a:solidFill>
                <a:cs typeface="Symbol" charset="2"/>
              </a:rPr>
              <a:t>a2(1950</a:t>
            </a:r>
            <a:r>
              <a:rPr lang="en-US" sz="2000" baseline="-25000" dirty="0">
                <a:solidFill>
                  <a:srgbClr val="376092"/>
                </a:solidFill>
                <a:cs typeface="Symbol" charset="2"/>
              </a:rPr>
              <a:t>)</a:t>
            </a:r>
            <a:r>
              <a:rPr lang="en-US" sz="2000" dirty="0">
                <a:solidFill>
                  <a:srgbClr val="376092"/>
                </a:solidFill>
                <a:cs typeface="Symbol" charset="2"/>
              </a:rPr>
              <a:t> = </a:t>
            </a:r>
            <a:r>
              <a:rPr lang="en-US" sz="2000" dirty="0" smtClean="0">
                <a:solidFill>
                  <a:srgbClr val="376092"/>
                </a:solidFill>
                <a:cs typeface="Symbol" charset="2"/>
              </a:rPr>
              <a:t>1740-1800 </a:t>
            </a:r>
            <a:r>
              <a:rPr lang="en-US" sz="2000" dirty="0">
                <a:solidFill>
                  <a:srgbClr val="376092"/>
                </a:solidFill>
                <a:cs typeface="Symbol" charset="2"/>
              </a:rPr>
              <a:t>MeV/c</a:t>
            </a:r>
            <a:r>
              <a:rPr lang="en-US" sz="2000" baseline="30000" dirty="0">
                <a:solidFill>
                  <a:srgbClr val="376092"/>
                </a:solidFill>
                <a:cs typeface="Symbol" charset="2"/>
              </a:rPr>
              <a:t>2</a:t>
            </a:r>
            <a:r>
              <a:rPr lang="en-US" sz="2000" dirty="0">
                <a:solidFill>
                  <a:srgbClr val="376092"/>
                </a:solidFill>
                <a:cs typeface="Symbol" charset="2"/>
              </a:rPr>
              <a:t>  , </a:t>
            </a:r>
            <a:r>
              <a:rPr lang="en-US" sz="2000" dirty="0" smtClean="0">
                <a:solidFill>
                  <a:srgbClr val="376092"/>
                </a:solidFill>
                <a:latin typeface="Symbol" charset="2"/>
                <a:cs typeface="Symbol" charset="2"/>
              </a:rPr>
              <a:t>G</a:t>
            </a:r>
            <a:r>
              <a:rPr lang="en-US" sz="2000" baseline="-25000" dirty="0" smtClean="0">
                <a:solidFill>
                  <a:srgbClr val="376092"/>
                </a:solidFill>
                <a:cs typeface="Symbol" charset="2"/>
              </a:rPr>
              <a:t>a</a:t>
            </a:r>
            <a:r>
              <a:rPr lang="en-US" sz="2000" baseline="-25000" dirty="0">
                <a:solidFill>
                  <a:srgbClr val="376092"/>
                </a:solidFill>
                <a:latin typeface="Symbol" charset="2"/>
                <a:cs typeface="Symbol" charset="2"/>
              </a:rPr>
              <a:t>2</a:t>
            </a:r>
            <a:r>
              <a:rPr lang="en-US" sz="2000" baseline="-25000" dirty="0" smtClean="0">
                <a:solidFill>
                  <a:srgbClr val="376092"/>
                </a:solidFill>
                <a:cs typeface="Symbol" charset="2"/>
              </a:rPr>
              <a:t>(1950</a:t>
            </a:r>
            <a:r>
              <a:rPr lang="en-US" sz="2000" baseline="-25000" dirty="0">
                <a:solidFill>
                  <a:srgbClr val="376092"/>
                </a:solidFill>
                <a:cs typeface="Symbol" charset="2"/>
              </a:rPr>
              <a:t>)</a:t>
            </a:r>
            <a:r>
              <a:rPr lang="en-US" sz="2000" dirty="0">
                <a:solidFill>
                  <a:srgbClr val="376092"/>
                </a:solidFill>
                <a:cs typeface="Symbol" charset="2"/>
              </a:rPr>
              <a:t> = </a:t>
            </a:r>
            <a:r>
              <a:rPr lang="en-US" sz="2000" dirty="0" smtClean="0">
                <a:solidFill>
                  <a:srgbClr val="376092"/>
                </a:solidFill>
                <a:cs typeface="Symbol" charset="2"/>
              </a:rPr>
              <a:t>300 </a:t>
            </a:r>
            <a:r>
              <a:rPr lang="en-US" sz="2000" dirty="0">
                <a:solidFill>
                  <a:srgbClr val="376092"/>
                </a:solidFill>
                <a:cs typeface="Symbol" charset="2"/>
              </a:rPr>
              <a:t>– </a:t>
            </a:r>
            <a:r>
              <a:rPr lang="en-US" sz="2000" dirty="0" smtClean="0">
                <a:solidFill>
                  <a:srgbClr val="376092"/>
                </a:solidFill>
                <a:cs typeface="Symbol" charset="2"/>
              </a:rPr>
              <a:t>555 </a:t>
            </a:r>
            <a:r>
              <a:rPr lang="en-US" sz="2000" dirty="0">
                <a:solidFill>
                  <a:srgbClr val="376092"/>
                </a:solidFill>
                <a:cs typeface="Symbol" charset="2"/>
              </a:rPr>
              <a:t>MeV/c</a:t>
            </a:r>
            <a:r>
              <a:rPr lang="en-US" sz="2000" baseline="30000" dirty="0">
                <a:solidFill>
                  <a:srgbClr val="376092"/>
                </a:solidFill>
                <a:cs typeface="Symbol" charset="2"/>
              </a:rPr>
              <a:t>2</a:t>
            </a:r>
            <a:r>
              <a:rPr lang="en-US" sz="2000" dirty="0">
                <a:solidFill>
                  <a:srgbClr val="376092"/>
                </a:solidFill>
                <a:cs typeface="Symbol" charset="2"/>
              </a:rPr>
              <a:t> </a:t>
            </a:r>
            <a:endParaRPr lang="en-US" sz="2000" dirty="0" smtClean="0">
              <a:solidFill>
                <a:srgbClr val="376092"/>
              </a:solidFill>
              <a:cs typeface="Symbol" charset="2"/>
            </a:endParaRPr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n-US" sz="2400" dirty="0" smtClean="0">
                <a:cs typeface="Symbol" charset="2"/>
              </a:rPr>
              <a:t>Radial excitation of </a:t>
            </a:r>
            <a:r>
              <a:rPr lang="en-US" sz="2400" dirty="0" smtClean="0">
                <a:latin typeface="Symbol" charset="2"/>
                <a:cs typeface="Symbol" charset="2"/>
              </a:rPr>
              <a:t>p</a:t>
            </a:r>
          </a:p>
          <a:p>
            <a:pPr lvl="1">
              <a:lnSpc>
                <a:spcPct val="110000"/>
              </a:lnSpc>
              <a:spcBef>
                <a:spcPts val="600"/>
              </a:spcBef>
            </a:pPr>
            <a:r>
              <a:rPr lang="en-US" sz="2000" dirty="0" smtClean="0">
                <a:latin typeface="Symbol" charset="2"/>
                <a:cs typeface="Symbol" charset="2"/>
              </a:rPr>
              <a:t>p</a:t>
            </a:r>
            <a:r>
              <a:rPr lang="en-US" sz="2000" dirty="0" smtClean="0">
                <a:cs typeface="Symbol" charset="2"/>
              </a:rPr>
              <a:t>(1800) well known: </a:t>
            </a:r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  <a:cs typeface="Symbol" charset="2"/>
              </a:rPr>
              <a:t>COMPASS</a:t>
            </a:r>
            <a:r>
              <a:rPr lang="en-US" sz="2000" dirty="0" smtClean="0">
                <a:cs typeface="Symbol" charset="2"/>
              </a:rPr>
              <a:t> observes decay into f</a:t>
            </a:r>
            <a:r>
              <a:rPr lang="en-US" sz="2000" baseline="-25000" dirty="0" smtClean="0">
                <a:cs typeface="Symbol" charset="2"/>
              </a:rPr>
              <a:t>0</a:t>
            </a:r>
            <a:r>
              <a:rPr lang="en-US" sz="2000" dirty="0" smtClean="0">
                <a:cs typeface="Symbol" charset="2"/>
              </a:rPr>
              <a:t>(980) and f</a:t>
            </a:r>
            <a:r>
              <a:rPr lang="en-US" sz="2000" baseline="-25000" dirty="0" smtClean="0">
                <a:cs typeface="Symbol" charset="2"/>
              </a:rPr>
              <a:t>0</a:t>
            </a:r>
            <a:r>
              <a:rPr lang="en-US" sz="2000" dirty="0" smtClean="0">
                <a:cs typeface="Symbol" charset="2"/>
              </a:rPr>
              <a:t>(1500) with two full circles from the </a:t>
            </a:r>
            <a:r>
              <a:rPr lang="en-US" sz="2000" dirty="0" err="1" smtClean="0">
                <a:cs typeface="Symbol" charset="2"/>
              </a:rPr>
              <a:t>Argand</a:t>
            </a:r>
            <a:r>
              <a:rPr lang="en-US" sz="2000" dirty="0">
                <a:cs typeface="Symbol" charset="2"/>
              </a:rPr>
              <a:t>-</a:t>
            </a:r>
            <a:r>
              <a:rPr lang="en-US" sz="2000" dirty="0" smtClean="0">
                <a:cs typeface="Symbol" charset="2"/>
              </a:rPr>
              <a:t>diagram. Shape of </a:t>
            </a:r>
            <a:r>
              <a:rPr lang="en-US" sz="2000" dirty="0">
                <a:cs typeface="Symbol" charset="2"/>
              </a:rPr>
              <a:t>f</a:t>
            </a:r>
            <a:r>
              <a:rPr lang="en-US" sz="2000" baseline="-25000" dirty="0">
                <a:cs typeface="Symbol" charset="2"/>
              </a:rPr>
              <a:t>0</a:t>
            </a:r>
            <a:r>
              <a:rPr lang="en-US" sz="2000" dirty="0">
                <a:cs typeface="Symbol" charset="2"/>
              </a:rPr>
              <a:t>(980) and f</a:t>
            </a:r>
            <a:r>
              <a:rPr lang="en-US" sz="2000" baseline="-25000" dirty="0">
                <a:cs typeface="Symbol" charset="2"/>
              </a:rPr>
              <a:t>0</a:t>
            </a:r>
            <a:r>
              <a:rPr lang="en-US" sz="2000" dirty="0">
                <a:cs typeface="Symbol" charset="2"/>
              </a:rPr>
              <a:t>(1500) </a:t>
            </a:r>
            <a:r>
              <a:rPr lang="en-US" sz="2000" dirty="0" smtClean="0">
                <a:cs typeface="Symbol" charset="2"/>
              </a:rPr>
              <a:t>to be investigated</a:t>
            </a:r>
          </a:p>
          <a:p>
            <a:pPr lvl="1">
              <a:lnSpc>
                <a:spcPct val="110000"/>
              </a:lnSpc>
              <a:spcBef>
                <a:spcPts val="600"/>
              </a:spcBef>
            </a:pPr>
            <a:r>
              <a:rPr lang="en-US" sz="2000" dirty="0" err="1" smtClean="0">
                <a:solidFill>
                  <a:srgbClr val="376092"/>
                </a:solidFill>
                <a:latin typeface="Symbol" charset="2"/>
                <a:cs typeface="Symbol" charset="2"/>
              </a:rPr>
              <a:t>M</a:t>
            </a:r>
            <a:r>
              <a:rPr lang="en-US" sz="2000" baseline="-25000" dirty="0" err="1" smtClean="0">
                <a:solidFill>
                  <a:srgbClr val="376092"/>
                </a:solidFill>
                <a:latin typeface="Symbol" charset="2"/>
                <a:cs typeface="Symbol" charset="2"/>
              </a:rPr>
              <a:t>p</a:t>
            </a:r>
            <a:r>
              <a:rPr lang="en-US" sz="2000" baseline="-25000" dirty="0" smtClean="0">
                <a:solidFill>
                  <a:srgbClr val="376092"/>
                </a:solidFill>
                <a:cs typeface="Symbol" charset="2"/>
              </a:rPr>
              <a:t>(1800</a:t>
            </a:r>
            <a:r>
              <a:rPr lang="en-US" sz="2000" baseline="-25000" dirty="0">
                <a:solidFill>
                  <a:srgbClr val="376092"/>
                </a:solidFill>
                <a:cs typeface="Symbol" charset="2"/>
              </a:rPr>
              <a:t>)</a:t>
            </a:r>
            <a:r>
              <a:rPr lang="en-US" sz="2000" dirty="0">
                <a:solidFill>
                  <a:srgbClr val="376092"/>
                </a:solidFill>
                <a:cs typeface="Symbol" charset="2"/>
              </a:rPr>
              <a:t> = </a:t>
            </a:r>
            <a:r>
              <a:rPr lang="en-US" sz="2000" dirty="0" smtClean="0">
                <a:solidFill>
                  <a:srgbClr val="376092"/>
                </a:solidFill>
                <a:cs typeface="Symbol" charset="2"/>
              </a:rPr>
              <a:t>1768-1807 </a:t>
            </a:r>
            <a:r>
              <a:rPr lang="en-US" sz="2000" dirty="0">
                <a:solidFill>
                  <a:srgbClr val="376092"/>
                </a:solidFill>
                <a:cs typeface="Symbol" charset="2"/>
              </a:rPr>
              <a:t>MeV/c</a:t>
            </a:r>
            <a:r>
              <a:rPr lang="en-US" sz="2000" baseline="30000" dirty="0">
                <a:solidFill>
                  <a:srgbClr val="376092"/>
                </a:solidFill>
                <a:cs typeface="Symbol" charset="2"/>
              </a:rPr>
              <a:t>2</a:t>
            </a:r>
            <a:r>
              <a:rPr lang="en-US" sz="2000" dirty="0">
                <a:solidFill>
                  <a:srgbClr val="376092"/>
                </a:solidFill>
                <a:cs typeface="Symbol" charset="2"/>
              </a:rPr>
              <a:t>  , </a:t>
            </a:r>
            <a:r>
              <a:rPr lang="en-US" sz="2000" dirty="0" err="1" smtClean="0">
                <a:solidFill>
                  <a:srgbClr val="376092"/>
                </a:solidFill>
                <a:latin typeface="Symbol" charset="2"/>
                <a:cs typeface="Symbol" charset="2"/>
              </a:rPr>
              <a:t>G</a:t>
            </a:r>
            <a:r>
              <a:rPr lang="en-US" sz="2000" baseline="-25000" dirty="0" err="1" smtClean="0">
                <a:solidFill>
                  <a:srgbClr val="376092"/>
                </a:solidFill>
                <a:latin typeface="Symbol" charset="2"/>
                <a:cs typeface="Symbol" charset="2"/>
              </a:rPr>
              <a:t>p</a:t>
            </a:r>
            <a:r>
              <a:rPr lang="en-US" sz="2000" baseline="-25000" dirty="0" smtClean="0">
                <a:solidFill>
                  <a:srgbClr val="376092"/>
                </a:solidFill>
                <a:cs typeface="Symbol" charset="2"/>
              </a:rPr>
              <a:t>(</a:t>
            </a:r>
            <a:r>
              <a:rPr lang="en-US" sz="2000" baseline="-25000" dirty="0">
                <a:solidFill>
                  <a:srgbClr val="376092"/>
                </a:solidFill>
                <a:cs typeface="Symbol" charset="2"/>
              </a:rPr>
              <a:t>1800)</a:t>
            </a:r>
            <a:r>
              <a:rPr lang="en-US" sz="2000" dirty="0">
                <a:solidFill>
                  <a:srgbClr val="376092"/>
                </a:solidFill>
                <a:cs typeface="Symbol" charset="2"/>
              </a:rPr>
              <a:t> </a:t>
            </a:r>
            <a:r>
              <a:rPr lang="en-US" sz="2000" dirty="0" smtClean="0">
                <a:solidFill>
                  <a:srgbClr val="376092"/>
                </a:solidFill>
                <a:cs typeface="Symbol" charset="2"/>
              </a:rPr>
              <a:t>= 215 </a:t>
            </a:r>
            <a:r>
              <a:rPr lang="en-US" sz="2000" dirty="0">
                <a:solidFill>
                  <a:srgbClr val="376092"/>
                </a:solidFill>
                <a:cs typeface="Symbol" charset="2"/>
              </a:rPr>
              <a:t>– </a:t>
            </a:r>
            <a:r>
              <a:rPr lang="en-US" sz="2000" dirty="0" smtClean="0">
                <a:solidFill>
                  <a:srgbClr val="376092"/>
                </a:solidFill>
                <a:cs typeface="Symbol" charset="2"/>
              </a:rPr>
              <a:t>280 </a:t>
            </a:r>
            <a:r>
              <a:rPr lang="en-US" sz="2000" dirty="0">
                <a:solidFill>
                  <a:srgbClr val="376092"/>
                </a:solidFill>
                <a:cs typeface="Symbol" charset="2"/>
              </a:rPr>
              <a:t>MeV/c</a:t>
            </a:r>
            <a:r>
              <a:rPr lang="en-US" sz="2000" baseline="30000" dirty="0">
                <a:solidFill>
                  <a:srgbClr val="376092"/>
                </a:solidFill>
                <a:cs typeface="Symbol" charset="2"/>
              </a:rPr>
              <a:t>2</a:t>
            </a:r>
            <a:r>
              <a:rPr lang="en-US" sz="2000" dirty="0">
                <a:solidFill>
                  <a:srgbClr val="376092"/>
                </a:solidFill>
                <a:cs typeface="Symbol" charset="2"/>
              </a:rPr>
              <a:t> </a:t>
            </a:r>
            <a:endParaRPr lang="en-US" sz="2000" dirty="0">
              <a:solidFill>
                <a:srgbClr val="376092"/>
              </a:solidFill>
              <a:latin typeface="Symbol" charset="2"/>
              <a:cs typeface="Symbol" charset="2"/>
            </a:endParaRPr>
          </a:p>
          <a:p>
            <a:pPr lvl="1"/>
            <a:endParaRPr lang="en-US" sz="2000" dirty="0">
              <a:latin typeface="Symbol" charset="2"/>
              <a:cs typeface="Symbol" charset="2"/>
            </a:endParaRPr>
          </a:p>
          <a:p>
            <a:pPr lvl="1"/>
            <a:endParaRPr lang="en-US" sz="2000" dirty="0" smtClean="0">
              <a:cs typeface="Symbol" charset="2"/>
            </a:endParaRPr>
          </a:p>
        </p:txBody>
      </p:sp>
      <p:grpSp>
        <p:nvGrpSpPr>
          <p:cNvPr id="15" name="Gruppierung 14"/>
          <p:cNvGrpSpPr/>
          <p:nvPr/>
        </p:nvGrpSpPr>
        <p:grpSpPr>
          <a:xfrm>
            <a:off x="5947172" y="1340768"/>
            <a:ext cx="3168352" cy="2961620"/>
            <a:chOff x="5947172" y="1340768"/>
            <a:chExt cx="3168352" cy="2961620"/>
          </a:xfrm>
        </p:grpSpPr>
        <p:grpSp>
          <p:nvGrpSpPr>
            <p:cNvPr id="4" name="Gruppierung 3"/>
            <p:cNvGrpSpPr/>
            <p:nvPr/>
          </p:nvGrpSpPr>
          <p:grpSpPr>
            <a:xfrm>
              <a:off x="5947172" y="1628800"/>
              <a:ext cx="3168352" cy="2673588"/>
              <a:chOff x="5364088" y="3933056"/>
              <a:chExt cx="3168352" cy="2673588"/>
            </a:xfrm>
          </p:grpSpPr>
          <p:grpSp>
            <p:nvGrpSpPr>
              <p:cNvPr id="5" name="Gruppierung 4"/>
              <p:cNvGrpSpPr/>
              <p:nvPr/>
            </p:nvGrpSpPr>
            <p:grpSpPr>
              <a:xfrm>
                <a:off x="5364088" y="3933056"/>
                <a:ext cx="3168352" cy="2664296"/>
                <a:chOff x="5292080" y="3789040"/>
                <a:chExt cx="3168352" cy="2664296"/>
              </a:xfrm>
            </p:grpSpPr>
            <p:grpSp>
              <p:nvGrpSpPr>
                <p:cNvPr id="8" name="Gruppierung 7"/>
                <p:cNvGrpSpPr/>
                <p:nvPr/>
              </p:nvGrpSpPr>
              <p:grpSpPr>
                <a:xfrm>
                  <a:off x="6876256" y="3789040"/>
                  <a:ext cx="1584176" cy="2664296"/>
                  <a:chOff x="2987824" y="3573016"/>
                  <a:chExt cx="1584176" cy="2664296"/>
                </a:xfrm>
              </p:grpSpPr>
              <p:pic>
                <p:nvPicPr>
                  <p:cNvPr id="12" name="Bild 11"/>
                  <p:cNvPicPr>
                    <a:picLocks noChangeAspect="1"/>
                  </p:cNvPicPr>
                  <p:nvPr/>
                </p:nvPicPr>
                <p:blipFill rotWithShape="1">
                  <a:blip r:embed="rId3"/>
                  <a:srcRect t="47490" r="72185"/>
                  <a:stretch/>
                </p:blipFill>
                <p:spPr>
                  <a:xfrm>
                    <a:off x="2987824" y="3807584"/>
                    <a:ext cx="1476772" cy="2341688"/>
                  </a:xfrm>
                  <a:prstGeom prst="rect">
                    <a:avLst/>
                  </a:prstGeom>
                </p:spPr>
              </p:pic>
              <p:sp>
                <p:nvSpPr>
                  <p:cNvPr id="13" name="Rechteck 12"/>
                  <p:cNvSpPr/>
                  <p:nvPr/>
                </p:nvSpPr>
                <p:spPr>
                  <a:xfrm>
                    <a:off x="2987824" y="3573016"/>
                    <a:ext cx="1584176" cy="2664296"/>
                  </a:xfrm>
                  <a:prstGeom prst="rect">
                    <a:avLst/>
                  </a:prstGeom>
                  <a:solidFill>
                    <a:schemeClr val="accent6">
                      <a:lumMod val="60000"/>
                      <a:lumOff val="40000"/>
                      <a:alpha val="12000"/>
                    </a:schemeClr>
                  </a:solidFill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9" name="Gruppierung 8"/>
                <p:cNvGrpSpPr/>
                <p:nvPr/>
              </p:nvGrpSpPr>
              <p:grpSpPr>
                <a:xfrm>
                  <a:off x="5292080" y="3789040"/>
                  <a:ext cx="1656184" cy="2664296"/>
                  <a:chOff x="218664" y="3529608"/>
                  <a:chExt cx="1656184" cy="2664296"/>
                </a:xfrm>
              </p:grpSpPr>
              <p:pic>
                <p:nvPicPr>
                  <p:cNvPr id="10" name="Inhaltsplatzhalter 5"/>
                  <p:cNvPicPr>
                    <a:picLocks noChangeAspect="1"/>
                  </p:cNvPicPr>
                  <p:nvPr/>
                </p:nvPicPr>
                <p:blipFill rotWithShape="1">
                  <a:blip r:embed="rId4"/>
                  <a:srcRect l="-1460" t="46790" r="71856"/>
                  <a:stretch/>
                </p:blipFill>
                <p:spPr>
                  <a:xfrm>
                    <a:off x="251520" y="3746500"/>
                    <a:ext cx="1513780" cy="2408263"/>
                  </a:xfrm>
                  <a:prstGeom prst="rect">
                    <a:avLst/>
                  </a:prstGeom>
                </p:spPr>
              </p:pic>
              <p:sp>
                <p:nvSpPr>
                  <p:cNvPr id="11" name="Rechteck 10"/>
                  <p:cNvSpPr/>
                  <p:nvPr/>
                </p:nvSpPr>
                <p:spPr>
                  <a:xfrm>
                    <a:off x="218664" y="3529608"/>
                    <a:ext cx="1656184" cy="2664296"/>
                  </a:xfrm>
                  <a:prstGeom prst="rect">
                    <a:avLst/>
                  </a:prstGeom>
                  <a:solidFill>
                    <a:schemeClr val="accent6">
                      <a:lumMod val="60000"/>
                      <a:lumOff val="40000"/>
                      <a:alpha val="12000"/>
                    </a:schemeClr>
                  </a:solidFill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E46C0A"/>
                      </a:solidFill>
                    </a:endParaRPr>
                  </a:p>
                </p:txBody>
              </p:sp>
            </p:grpSp>
          </p:grpSp>
          <p:sp>
            <p:nvSpPr>
              <p:cNvPr id="6" name="Textfeld 5"/>
              <p:cNvSpPr txBox="1"/>
              <p:nvPr/>
            </p:nvSpPr>
            <p:spPr>
              <a:xfrm>
                <a:off x="5364088" y="6237312"/>
                <a:ext cx="98119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rgbClr val="E46C0A"/>
                    </a:solidFill>
                  </a:rPr>
                  <a:t>a</a:t>
                </a:r>
                <a:r>
                  <a:rPr lang="en-US" baseline="-25000" dirty="0" smtClean="0">
                    <a:solidFill>
                      <a:srgbClr val="E46C0A"/>
                    </a:solidFill>
                  </a:rPr>
                  <a:t>1</a:t>
                </a:r>
                <a:r>
                  <a:rPr lang="en-US" dirty="0" smtClean="0">
                    <a:solidFill>
                      <a:srgbClr val="E46C0A"/>
                    </a:solidFill>
                  </a:rPr>
                  <a:t>(1930)</a:t>
                </a:r>
                <a:endParaRPr lang="en-US" dirty="0">
                  <a:solidFill>
                    <a:srgbClr val="E46C0A"/>
                  </a:solidFill>
                </a:endParaRPr>
              </a:p>
            </p:txBody>
          </p:sp>
          <p:sp>
            <p:nvSpPr>
              <p:cNvPr id="7" name="Textfeld 6"/>
              <p:cNvSpPr txBox="1"/>
              <p:nvPr/>
            </p:nvSpPr>
            <p:spPr>
              <a:xfrm>
                <a:off x="5436096" y="3933056"/>
                <a:ext cx="98119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rgbClr val="E46C0A"/>
                    </a:solidFill>
                  </a:rPr>
                  <a:t>a</a:t>
                </a:r>
                <a:r>
                  <a:rPr lang="en-US" baseline="-25000" dirty="0">
                    <a:solidFill>
                      <a:srgbClr val="E46C0A"/>
                    </a:solidFill>
                  </a:rPr>
                  <a:t>2</a:t>
                </a:r>
                <a:r>
                  <a:rPr lang="en-US" dirty="0" smtClean="0">
                    <a:solidFill>
                      <a:srgbClr val="E46C0A"/>
                    </a:solidFill>
                  </a:rPr>
                  <a:t>(1950)</a:t>
                </a:r>
                <a:endParaRPr lang="en-US" dirty="0">
                  <a:solidFill>
                    <a:srgbClr val="E46C0A"/>
                  </a:solidFill>
                </a:endParaRPr>
              </a:p>
            </p:txBody>
          </p:sp>
        </p:grpSp>
        <p:graphicFrame>
          <p:nvGraphicFramePr>
            <p:cNvPr id="14" name="Objekt 1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048287957"/>
                </p:ext>
              </p:extLst>
            </p:nvPr>
          </p:nvGraphicFramePr>
          <p:xfrm>
            <a:off x="7020272" y="1340768"/>
            <a:ext cx="800100" cy="2032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96" name="Formel" r:id="rId5" imgW="800100" imgH="203200" progId="Equation.3">
                    <p:embed/>
                  </p:oleObj>
                </mc:Choice>
                <mc:Fallback>
                  <p:oleObj name="Formel" r:id="rId5" imgW="800100" imgH="2032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7020272" y="1340768"/>
                          <a:ext cx="800100" cy="2032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19376993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 III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5141168"/>
          </a:xfrm>
        </p:spPr>
        <p:txBody>
          <a:bodyPr>
            <a:normAutofit lnSpcReduction="10000"/>
          </a:bodyPr>
          <a:lstStyle/>
          <a:p>
            <a:pPr>
              <a:buClr>
                <a:schemeClr val="tx1"/>
              </a:buClr>
            </a:pPr>
            <a:r>
              <a:rPr lang="en-US" sz="2400" dirty="0" smtClean="0">
                <a:cs typeface="Symbol" charset="2"/>
              </a:rPr>
              <a:t>Orbital-excitation of </a:t>
            </a:r>
            <a:r>
              <a:rPr lang="en-US" sz="2400" dirty="0" smtClean="0">
                <a:latin typeface="Symbol" charset="2"/>
                <a:cs typeface="Symbol" charset="2"/>
              </a:rPr>
              <a:t>p</a:t>
            </a:r>
          </a:p>
          <a:p>
            <a:pPr lvl="1">
              <a:buClr>
                <a:schemeClr val="tx1"/>
              </a:buClr>
            </a:pP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Symbol" charset="2"/>
                <a:cs typeface="Symbol" charset="2"/>
              </a:rPr>
              <a:t>p</a:t>
            </a:r>
            <a:r>
              <a:rPr lang="en-US" sz="2000" baseline="-25000" dirty="0" smtClean="0">
                <a:solidFill>
                  <a:schemeClr val="accent1">
                    <a:lumMod val="75000"/>
                  </a:schemeClr>
                </a:solidFill>
                <a:latin typeface="Symbol" charset="2"/>
                <a:cs typeface="Symbol" charset="2"/>
              </a:rPr>
              <a:t>2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cs typeface="Symbol" charset="2"/>
              </a:rPr>
              <a:t>(1670) </a:t>
            </a:r>
            <a:r>
              <a:rPr lang="en-US" sz="2000" dirty="0" smtClean="0">
                <a:cs typeface="Symbol" charset="2"/>
              </a:rPr>
              <a:t>well known: </a:t>
            </a:r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  <a:cs typeface="Symbol" charset="2"/>
              </a:rPr>
              <a:t>COMPASS</a:t>
            </a:r>
            <a:r>
              <a:rPr lang="en-US" sz="2000" dirty="0" smtClean="0">
                <a:cs typeface="Symbol" charset="2"/>
              </a:rPr>
              <a:t> observes decay into f</a:t>
            </a:r>
            <a:r>
              <a:rPr lang="en-US" sz="2000" baseline="-25000" dirty="0">
                <a:cs typeface="Symbol" charset="2"/>
              </a:rPr>
              <a:t>2</a:t>
            </a:r>
            <a:r>
              <a:rPr lang="en-US" sz="2000" dirty="0" smtClean="0">
                <a:cs typeface="Symbol" charset="2"/>
              </a:rPr>
              <a:t>(1270) </a:t>
            </a:r>
          </a:p>
          <a:p>
            <a:pPr marL="457200" lvl="1" indent="0">
              <a:buClr>
                <a:schemeClr val="tx1"/>
              </a:buClr>
              <a:buNone/>
            </a:pPr>
            <a:r>
              <a:rPr lang="en-US" sz="2000" dirty="0" smtClean="0">
                <a:solidFill>
                  <a:srgbClr val="376092"/>
                </a:solidFill>
                <a:latin typeface="Symbol" charset="2"/>
                <a:cs typeface="Symbol" charset="2"/>
              </a:rPr>
              <a:t>	M</a:t>
            </a:r>
            <a:r>
              <a:rPr lang="en-US" sz="2000" baseline="-25000" dirty="0" smtClean="0">
                <a:solidFill>
                  <a:srgbClr val="376092"/>
                </a:solidFill>
                <a:latin typeface="Symbol" charset="2"/>
                <a:cs typeface="Symbol" charset="2"/>
              </a:rPr>
              <a:t>p2</a:t>
            </a:r>
            <a:r>
              <a:rPr lang="en-US" sz="2000" baseline="-25000" dirty="0" smtClean="0">
                <a:solidFill>
                  <a:srgbClr val="376092"/>
                </a:solidFill>
                <a:cs typeface="Symbol" charset="2"/>
              </a:rPr>
              <a:t>(1670)</a:t>
            </a:r>
            <a:r>
              <a:rPr lang="en-US" sz="2000" dirty="0" smtClean="0">
                <a:solidFill>
                  <a:srgbClr val="376092"/>
                </a:solidFill>
                <a:cs typeface="Symbol" charset="2"/>
              </a:rPr>
              <a:t> = 1635-1663 MeV/c</a:t>
            </a:r>
            <a:r>
              <a:rPr lang="en-US" sz="2000" baseline="30000" dirty="0" smtClean="0">
                <a:solidFill>
                  <a:srgbClr val="376092"/>
                </a:solidFill>
                <a:cs typeface="Symbol" charset="2"/>
              </a:rPr>
              <a:t>2</a:t>
            </a:r>
            <a:r>
              <a:rPr lang="en-US" sz="2000" dirty="0" smtClean="0">
                <a:solidFill>
                  <a:srgbClr val="376092"/>
                </a:solidFill>
                <a:cs typeface="Symbol" charset="2"/>
              </a:rPr>
              <a:t>  , </a:t>
            </a:r>
            <a:r>
              <a:rPr lang="en-US" sz="2000" dirty="0" smtClean="0">
                <a:solidFill>
                  <a:srgbClr val="376092"/>
                </a:solidFill>
                <a:latin typeface="Symbol" charset="2"/>
                <a:cs typeface="Symbol" charset="2"/>
              </a:rPr>
              <a:t>G</a:t>
            </a:r>
            <a:r>
              <a:rPr lang="en-US" sz="2000" baseline="-25000" dirty="0" smtClean="0">
                <a:solidFill>
                  <a:srgbClr val="376092"/>
                </a:solidFill>
                <a:latin typeface="Symbol" charset="2"/>
                <a:cs typeface="Symbol" charset="2"/>
              </a:rPr>
              <a:t>p2</a:t>
            </a:r>
            <a:r>
              <a:rPr lang="en-US" sz="2000" baseline="-25000" dirty="0" smtClean="0">
                <a:solidFill>
                  <a:srgbClr val="376092"/>
                </a:solidFill>
                <a:cs typeface="Symbol" charset="2"/>
              </a:rPr>
              <a:t>(1670)</a:t>
            </a:r>
            <a:r>
              <a:rPr lang="en-US" sz="2000" dirty="0" smtClean="0">
                <a:solidFill>
                  <a:srgbClr val="376092"/>
                </a:solidFill>
                <a:cs typeface="Symbol" charset="2"/>
              </a:rPr>
              <a:t> = 265-305 MeV/c</a:t>
            </a:r>
            <a:r>
              <a:rPr lang="en-US" sz="2000" baseline="30000" dirty="0" smtClean="0">
                <a:solidFill>
                  <a:srgbClr val="376092"/>
                </a:solidFill>
                <a:cs typeface="Symbol" charset="2"/>
              </a:rPr>
              <a:t>2</a:t>
            </a:r>
            <a:r>
              <a:rPr lang="en-US" sz="2000" dirty="0" smtClean="0">
                <a:solidFill>
                  <a:srgbClr val="376092"/>
                </a:solidFill>
                <a:cs typeface="Symbol" charset="2"/>
              </a:rPr>
              <a:t> </a:t>
            </a:r>
          </a:p>
          <a:p>
            <a:pPr lvl="1">
              <a:buClr>
                <a:schemeClr val="tx1"/>
              </a:buClr>
            </a:pPr>
            <a:r>
              <a:rPr lang="en-US" sz="2000" dirty="0" smtClean="0">
                <a:cs typeface="Symbol" charset="2"/>
              </a:rPr>
              <a:t>no evidence so far for strong coupling into [</a:t>
            </a:r>
            <a:r>
              <a:rPr lang="en-US" sz="2000" dirty="0" err="1" smtClean="0">
                <a:latin typeface="Symbol" charset="2"/>
                <a:cs typeface="Symbol" charset="2"/>
              </a:rPr>
              <a:t>pp</a:t>
            </a:r>
            <a:r>
              <a:rPr lang="en-US" sz="2000" dirty="0" smtClean="0">
                <a:cs typeface="Symbol" charset="2"/>
              </a:rPr>
              <a:t>]</a:t>
            </a:r>
            <a:r>
              <a:rPr lang="en-US" sz="2000" baseline="-25000" dirty="0" smtClean="0">
                <a:cs typeface="Symbol" charset="2"/>
              </a:rPr>
              <a:t>S</a:t>
            </a:r>
            <a:r>
              <a:rPr lang="en-US" sz="2000" baseline="30000" dirty="0" smtClean="0">
                <a:cs typeface="Symbol" charset="2"/>
              </a:rPr>
              <a:t>*</a:t>
            </a:r>
            <a:endParaRPr lang="en-US" sz="2000" dirty="0" smtClean="0">
              <a:cs typeface="Symbol" charset="2"/>
            </a:endParaRPr>
          </a:p>
          <a:p>
            <a:pPr lvl="1">
              <a:buClr>
                <a:schemeClr val="tx1"/>
              </a:buClr>
            </a:pPr>
            <a:r>
              <a:rPr lang="en-US" sz="2000" dirty="0" smtClean="0">
                <a:solidFill>
                  <a:srgbClr val="376092"/>
                </a:solidFill>
                <a:latin typeface="Symbol" charset="2"/>
                <a:cs typeface="Symbol" charset="2"/>
              </a:rPr>
              <a:t>p</a:t>
            </a:r>
            <a:r>
              <a:rPr lang="en-US" sz="2000" baseline="-25000" dirty="0" smtClean="0">
                <a:solidFill>
                  <a:srgbClr val="376092"/>
                </a:solidFill>
                <a:latin typeface="Symbol" charset="2"/>
                <a:cs typeface="Symbol" charset="2"/>
              </a:rPr>
              <a:t>2</a:t>
            </a:r>
            <a:r>
              <a:rPr lang="en-US" sz="2000" dirty="0" smtClean="0">
                <a:solidFill>
                  <a:srgbClr val="376092"/>
                </a:solidFill>
                <a:cs typeface="Symbol" charset="2"/>
              </a:rPr>
              <a:t>(1880) </a:t>
            </a:r>
            <a:r>
              <a:rPr lang="en-US" sz="2000" dirty="0" smtClean="0">
                <a:cs typeface="Symbol" charset="2"/>
              </a:rPr>
              <a:t>: Clear signal observed in f</a:t>
            </a:r>
            <a:r>
              <a:rPr lang="en-US" sz="2000" baseline="-25000" dirty="0" smtClean="0">
                <a:cs typeface="Symbol" charset="2"/>
              </a:rPr>
              <a:t>2</a:t>
            </a:r>
            <a:r>
              <a:rPr lang="en-US" sz="2000" dirty="0" smtClean="0">
                <a:cs typeface="Symbol" charset="2"/>
              </a:rPr>
              <a:t> and f</a:t>
            </a:r>
            <a:r>
              <a:rPr lang="en-US" sz="2000" baseline="-25000" dirty="0" smtClean="0">
                <a:cs typeface="Symbol" charset="2"/>
              </a:rPr>
              <a:t>0</a:t>
            </a:r>
            <a:r>
              <a:rPr lang="en-US" sz="2000" dirty="0" smtClean="0">
                <a:cs typeface="Symbol" charset="2"/>
              </a:rPr>
              <a:t>. Strong coupling to </a:t>
            </a:r>
            <a:r>
              <a:rPr lang="en-US" sz="2000" dirty="0" err="1" smtClean="0">
                <a:cs typeface="Symbol" charset="2"/>
              </a:rPr>
              <a:t>iso</a:t>
            </a:r>
            <a:r>
              <a:rPr lang="en-US" sz="2000" dirty="0" smtClean="0">
                <a:cs typeface="Symbol" charset="2"/>
              </a:rPr>
              <a:t>-scalar sector</a:t>
            </a:r>
          </a:p>
          <a:p>
            <a:pPr lvl="1">
              <a:buClr>
                <a:schemeClr val="tx1"/>
              </a:buClr>
            </a:pPr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  <a:cs typeface="Symbol" charset="2"/>
              </a:rPr>
              <a:t>COMPASS:</a:t>
            </a:r>
            <a:r>
              <a:rPr lang="en-US" sz="2000" dirty="0" smtClean="0">
                <a:cs typeface="Symbol" charset="2"/>
              </a:rPr>
              <a:t> Decays observed into </a:t>
            </a:r>
            <a:r>
              <a:rPr lang="en-US" sz="2000" dirty="0">
                <a:cs typeface="Symbol" charset="2"/>
              </a:rPr>
              <a:t>f</a:t>
            </a:r>
            <a:r>
              <a:rPr lang="en-US" sz="2000" baseline="-25000" dirty="0">
                <a:cs typeface="Symbol" charset="2"/>
              </a:rPr>
              <a:t>0</a:t>
            </a:r>
            <a:r>
              <a:rPr lang="en-US" sz="2000" dirty="0">
                <a:cs typeface="Symbol" charset="2"/>
              </a:rPr>
              <a:t>(980) and </a:t>
            </a:r>
            <a:r>
              <a:rPr lang="en-US" sz="2000" dirty="0" smtClean="0">
                <a:cs typeface="Symbol" charset="2"/>
              </a:rPr>
              <a:t>f</a:t>
            </a:r>
            <a:r>
              <a:rPr lang="en-US" sz="2000" baseline="-25000" dirty="0" smtClean="0">
                <a:cs typeface="Symbol" charset="2"/>
              </a:rPr>
              <a:t>2</a:t>
            </a:r>
            <a:r>
              <a:rPr lang="en-US" sz="2000" dirty="0" smtClean="0">
                <a:cs typeface="Symbol" charset="2"/>
              </a:rPr>
              <a:t>(1270</a:t>
            </a:r>
            <a:r>
              <a:rPr lang="en-US" sz="2000" dirty="0">
                <a:cs typeface="Symbol" charset="2"/>
              </a:rPr>
              <a:t>)</a:t>
            </a:r>
            <a:endParaRPr lang="en-US" sz="2000" dirty="0" smtClean="0">
              <a:solidFill>
                <a:schemeClr val="accent6">
                  <a:lumMod val="75000"/>
                </a:schemeClr>
              </a:solidFill>
              <a:cs typeface="Symbol" charset="2"/>
            </a:endParaRPr>
          </a:p>
          <a:p>
            <a:pPr marL="457200" lvl="1" indent="0">
              <a:buClr>
                <a:schemeClr val="tx1"/>
              </a:buClr>
              <a:buNone/>
            </a:pP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Symbol" charset="2"/>
                <a:cs typeface="Symbol" charset="2"/>
              </a:rPr>
              <a:t>	M</a:t>
            </a:r>
            <a:r>
              <a:rPr lang="en-US" sz="2000" baseline="-25000" dirty="0" smtClean="0">
                <a:solidFill>
                  <a:schemeClr val="accent1">
                    <a:lumMod val="75000"/>
                  </a:schemeClr>
                </a:solidFill>
                <a:latin typeface="Symbol" charset="2"/>
                <a:cs typeface="Symbol" charset="2"/>
              </a:rPr>
              <a:t>p2</a:t>
            </a:r>
            <a:r>
              <a:rPr lang="en-US" sz="2000" baseline="-25000" dirty="0">
                <a:solidFill>
                  <a:schemeClr val="accent1">
                    <a:lumMod val="75000"/>
                  </a:schemeClr>
                </a:solidFill>
                <a:cs typeface="Symbol" charset="2"/>
              </a:rPr>
              <a:t>(</a:t>
            </a:r>
            <a:r>
              <a:rPr lang="en-US" sz="2000" baseline="-25000" dirty="0" smtClean="0">
                <a:solidFill>
                  <a:schemeClr val="accent1">
                    <a:lumMod val="75000"/>
                  </a:schemeClr>
                </a:solidFill>
                <a:cs typeface="Symbol" charset="2"/>
              </a:rPr>
              <a:t>1880)➝</a:t>
            </a:r>
            <a:r>
              <a:rPr lang="en-US" sz="2000" baseline="-25000" dirty="0">
                <a:solidFill>
                  <a:schemeClr val="accent1">
                    <a:lumMod val="75000"/>
                  </a:schemeClr>
                </a:solidFill>
                <a:cs typeface="Symbol" charset="2"/>
              </a:rPr>
              <a:t>f2(1270</a:t>
            </a:r>
            <a:r>
              <a:rPr lang="en-US" sz="2000" baseline="-25000" dirty="0" smtClean="0">
                <a:solidFill>
                  <a:schemeClr val="accent1">
                    <a:lumMod val="75000"/>
                  </a:schemeClr>
                </a:solidFill>
                <a:cs typeface="Symbol" charset="2"/>
              </a:rPr>
              <a:t>)</a:t>
            </a:r>
            <a:r>
              <a:rPr lang="en-US" sz="2000" baseline="-25000" dirty="0">
                <a:solidFill>
                  <a:schemeClr val="accent1">
                    <a:lumMod val="75000"/>
                  </a:schemeClr>
                </a:solidFill>
                <a:latin typeface="Symbol" charset="2"/>
                <a:cs typeface="Symbol" charset="2"/>
              </a:rPr>
              <a:t> </a:t>
            </a:r>
            <a:r>
              <a:rPr lang="en-US" sz="2000" baseline="-25000" dirty="0" smtClean="0">
                <a:solidFill>
                  <a:schemeClr val="accent1">
                    <a:lumMod val="75000"/>
                  </a:schemeClr>
                </a:solidFill>
                <a:latin typeface="Symbol" charset="2"/>
                <a:cs typeface="Symbol" charset="2"/>
              </a:rPr>
              <a:t>p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cs typeface="Symbol" charset="2"/>
              </a:rPr>
              <a:t>= 1900-1990 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cs typeface="Symbol" charset="2"/>
              </a:rPr>
              <a:t>MeV/c</a:t>
            </a:r>
            <a:r>
              <a:rPr lang="en-US" sz="2000" baseline="30000" dirty="0">
                <a:solidFill>
                  <a:schemeClr val="accent1">
                    <a:lumMod val="75000"/>
                  </a:schemeClr>
                </a:solidFill>
                <a:cs typeface="Symbol" charset="2"/>
              </a:rPr>
              <a:t>2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cs typeface="Symbol" charset="2"/>
              </a:rPr>
              <a:t> 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cs typeface="Symbol" charset="2"/>
              </a:rPr>
              <a:t>, 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Symbol" charset="2"/>
                <a:cs typeface="Symbol" charset="2"/>
              </a:rPr>
              <a:t>G</a:t>
            </a:r>
            <a:r>
              <a:rPr lang="en-US" sz="2000" baseline="-25000" dirty="0" smtClean="0">
                <a:solidFill>
                  <a:schemeClr val="accent1">
                    <a:lumMod val="75000"/>
                  </a:schemeClr>
                </a:solidFill>
                <a:latin typeface="Symbol" charset="2"/>
                <a:cs typeface="Symbol" charset="2"/>
              </a:rPr>
              <a:t>p2</a:t>
            </a:r>
            <a:r>
              <a:rPr lang="en-US" sz="2000" baseline="-25000" dirty="0">
                <a:solidFill>
                  <a:schemeClr val="accent1">
                    <a:lumMod val="75000"/>
                  </a:schemeClr>
                </a:solidFill>
                <a:cs typeface="Symbol" charset="2"/>
              </a:rPr>
              <a:t>(1880)➝f2(1270)</a:t>
            </a:r>
            <a:r>
              <a:rPr lang="en-US" sz="2000" baseline="-25000" dirty="0">
                <a:solidFill>
                  <a:schemeClr val="accent1">
                    <a:lumMod val="75000"/>
                  </a:schemeClr>
                </a:solidFill>
                <a:latin typeface="Symbol" charset="2"/>
                <a:cs typeface="Symbol" charset="2"/>
              </a:rPr>
              <a:t> p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cs typeface="Symbol" charset="2"/>
              </a:rPr>
              <a:t>= 210-390 MeV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cs typeface="Symbol" charset="2"/>
              </a:rPr>
              <a:t>/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cs typeface="Symbol" charset="2"/>
              </a:rPr>
              <a:t>c</a:t>
            </a:r>
            <a:r>
              <a:rPr lang="en-US" sz="2000" baseline="30000" dirty="0" smtClean="0">
                <a:solidFill>
                  <a:schemeClr val="accent1">
                    <a:lumMod val="75000"/>
                  </a:schemeClr>
                </a:solidFill>
                <a:cs typeface="Symbol" charset="2"/>
              </a:rPr>
              <a:t>2</a:t>
            </a:r>
            <a:endParaRPr lang="en-US" sz="2000" dirty="0">
              <a:solidFill>
                <a:schemeClr val="accent1">
                  <a:lumMod val="75000"/>
                </a:schemeClr>
              </a:solidFill>
              <a:latin typeface="Symbol" charset="2"/>
              <a:cs typeface="Symbol" charset="2"/>
            </a:endParaRPr>
          </a:p>
          <a:p>
            <a:pPr>
              <a:buClr>
                <a:schemeClr val="tx1"/>
              </a:buClr>
            </a:pPr>
            <a:r>
              <a:rPr lang="en-US" sz="2400" dirty="0" smtClean="0">
                <a:latin typeface="+mj-lt"/>
                <a:cs typeface="Symbol" charset="2"/>
              </a:rPr>
              <a:t>Other mesons:</a:t>
            </a:r>
          </a:p>
          <a:p>
            <a:pPr lvl="1">
              <a:buClr>
                <a:schemeClr val="tx1"/>
              </a:buClr>
            </a:pP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+mj-lt"/>
                <a:cs typeface="Symbol" charset="2"/>
              </a:rPr>
              <a:t>a</a:t>
            </a:r>
            <a:r>
              <a:rPr lang="en-US" sz="2000" baseline="-25000" dirty="0" smtClean="0">
                <a:solidFill>
                  <a:schemeClr val="accent1">
                    <a:lumMod val="75000"/>
                  </a:schemeClr>
                </a:solidFill>
                <a:latin typeface="Symbol" charset="2"/>
                <a:cs typeface="Symbol" charset="2"/>
              </a:rPr>
              <a:t>2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cs typeface="Symbol" charset="2"/>
              </a:rPr>
              <a:t>(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cs typeface="Symbol" charset="2"/>
              </a:rPr>
              <a:t>1320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cs typeface="Symbol" charset="2"/>
              </a:rPr>
              <a:t>) </a:t>
            </a:r>
            <a:r>
              <a:rPr lang="en-US" sz="2000" dirty="0" smtClean="0">
                <a:cs typeface="Symbol" charset="2"/>
              </a:rPr>
              <a:t>clearly identified: </a:t>
            </a:r>
          </a:p>
          <a:p>
            <a:pPr marL="457200" lvl="1" indent="0">
              <a:buClr>
                <a:schemeClr val="tx1"/>
              </a:buClr>
              <a:buNone/>
            </a:pPr>
            <a:r>
              <a:rPr lang="en-US" sz="2000" dirty="0" smtClean="0">
                <a:solidFill>
                  <a:srgbClr val="376092"/>
                </a:solidFill>
                <a:cs typeface="Symbol" charset="2"/>
              </a:rPr>
              <a:t>	M</a:t>
            </a:r>
            <a:r>
              <a:rPr lang="en-US" sz="2000" baseline="-25000" dirty="0" smtClean="0">
                <a:solidFill>
                  <a:srgbClr val="376092"/>
                </a:solidFill>
                <a:cs typeface="Symbol" charset="2"/>
              </a:rPr>
              <a:t>a2(1320</a:t>
            </a:r>
            <a:r>
              <a:rPr lang="en-US" sz="2000" baseline="-25000" dirty="0">
                <a:solidFill>
                  <a:srgbClr val="376092"/>
                </a:solidFill>
                <a:cs typeface="Symbol" charset="2"/>
              </a:rPr>
              <a:t>)</a:t>
            </a:r>
            <a:r>
              <a:rPr lang="en-US" sz="2000" dirty="0">
                <a:solidFill>
                  <a:srgbClr val="376092"/>
                </a:solidFill>
                <a:cs typeface="Symbol" charset="2"/>
              </a:rPr>
              <a:t> = </a:t>
            </a:r>
            <a:r>
              <a:rPr lang="en-US" sz="2000" dirty="0" smtClean="0">
                <a:solidFill>
                  <a:srgbClr val="376092"/>
                </a:solidFill>
                <a:cs typeface="Symbol" charset="2"/>
              </a:rPr>
              <a:t>1312-1315 MeV</a:t>
            </a:r>
            <a:r>
              <a:rPr lang="en-US" sz="2000" dirty="0">
                <a:solidFill>
                  <a:srgbClr val="376092"/>
                </a:solidFill>
                <a:cs typeface="Symbol" charset="2"/>
              </a:rPr>
              <a:t>/c</a:t>
            </a:r>
            <a:r>
              <a:rPr lang="en-US" sz="2000" baseline="30000" dirty="0">
                <a:solidFill>
                  <a:srgbClr val="376092"/>
                </a:solidFill>
                <a:cs typeface="Symbol" charset="2"/>
              </a:rPr>
              <a:t>2</a:t>
            </a:r>
            <a:r>
              <a:rPr lang="en-US" sz="2000" dirty="0">
                <a:solidFill>
                  <a:srgbClr val="376092"/>
                </a:solidFill>
                <a:cs typeface="Symbol" charset="2"/>
              </a:rPr>
              <a:t>  , </a:t>
            </a:r>
            <a:r>
              <a:rPr lang="en-US" sz="2000" dirty="0" smtClean="0">
                <a:solidFill>
                  <a:srgbClr val="376092"/>
                </a:solidFill>
                <a:latin typeface="Symbol" charset="2"/>
                <a:cs typeface="Symbol" charset="2"/>
              </a:rPr>
              <a:t>G</a:t>
            </a:r>
            <a:r>
              <a:rPr lang="en-US" sz="2000" baseline="-25000" dirty="0" smtClean="0">
                <a:solidFill>
                  <a:srgbClr val="376092"/>
                </a:solidFill>
                <a:cs typeface="Symbol" charset="2"/>
              </a:rPr>
              <a:t>a</a:t>
            </a:r>
            <a:r>
              <a:rPr lang="en-US" sz="2000" baseline="-25000" dirty="0">
                <a:solidFill>
                  <a:srgbClr val="376092"/>
                </a:solidFill>
                <a:latin typeface="Symbol" charset="2"/>
                <a:cs typeface="Symbol" charset="2"/>
              </a:rPr>
              <a:t>2</a:t>
            </a:r>
            <a:r>
              <a:rPr lang="en-US" sz="2000" baseline="-25000" dirty="0" smtClean="0">
                <a:solidFill>
                  <a:srgbClr val="376092"/>
                </a:solidFill>
                <a:cs typeface="Symbol" charset="2"/>
              </a:rPr>
              <a:t>(1320</a:t>
            </a:r>
            <a:r>
              <a:rPr lang="en-US" sz="2000" baseline="-25000" dirty="0">
                <a:solidFill>
                  <a:srgbClr val="376092"/>
                </a:solidFill>
                <a:cs typeface="Symbol" charset="2"/>
              </a:rPr>
              <a:t>)</a:t>
            </a:r>
            <a:r>
              <a:rPr lang="en-US" sz="2000" dirty="0">
                <a:solidFill>
                  <a:srgbClr val="376092"/>
                </a:solidFill>
                <a:cs typeface="Symbol" charset="2"/>
              </a:rPr>
              <a:t> = </a:t>
            </a:r>
            <a:r>
              <a:rPr lang="en-US" sz="2000" dirty="0" smtClean="0">
                <a:solidFill>
                  <a:srgbClr val="376092"/>
                </a:solidFill>
                <a:cs typeface="Symbol" charset="2"/>
              </a:rPr>
              <a:t>108-115 MeV</a:t>
            </a:r>
            <a:r>
              <a:rPr lang="en-US" sz="2000" dirty="0">
                <a:solidFill>
                  <a:srgbClr val="376092"/>
                </a:solidFill>
                <a:cs typeface="Symbol" charset="2"/>
              </a:rPr>
              <a:t>/</a:t>
            </a:r>
            <a:r>
              <a:rPr lang="en-US" sz="2000" dirty="0" smtClean="0">
                <a:solidFill>
                  <a:srgbClr val="376092"/>
                </a:solidFill>
                <a:cs typeface="Symbol" charset="2"/>
              </a:rPr>
              <a:t>c</a:t>
            </a:r>
            <a:r>
              <a:rPr lang="en-US" sz="2000" baseline="30000" dirty="0" smtClean="0">
                <a:solidFill>
                  <a:srgbClr val="376092"/>
                </a:solidFill>
                <a:cs typeface="Symbol" charset="2"/>
              </a:rPr>
              <a:t>2</a:t>
            </a:r>
          </a:p>
          <a:p>
            <a:pPr lvl="1">
              <a:buClr>
                <a:schemeClr val="tx1"/>
              </a:buClr>
            </a:pP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+mj-lt"/>
                <a:cs typeface="Symbol" charset="2"/>
              </a:rPr>
              <a:t>a</a:t>
            </a:r>
            <a:r>
              <a:rPr lang="en-US" sz="2000" baseline="-25000" dirty="0">
                <a:solidFill>
                  <a:schemeClr val="accent1">
                    <a:lumMod val="75000"/>
                  </a:schemeClr>
                </a:solidFill>
                <a:latin typeface="Symbol" charset="2"/>
                <a:cs typeface="Symbol" charset="2"/>
              </a:rPr>
              <a:t>4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cs typeface="Symbol" charset="2"/>
              </a:rPr>
              <a:t>(2040) </a:t>
            </a:r>
            <a:r>
              <a:rPr lang="en-US" sz="2000" dirty="0">
                <a:cs typeface="Symbol" charset="2"/>
              </a:rPr>
              <a:t>clearly identified: </a:t>
            </a:r>
          </a:p>
          <a:p>
            <a:pPr marL="457200" lvl="1" indent="0">
              <a:buClr>
                <a:schemeClr val="tx1"/>
              </a:buClr>
              <a:buNone/>
            </a:pPr>
            <a:r>
              <a:rPr lang="en-US" sz="2000" dirty="0">
                <a:solidFill>
                  <a:srgbClr val="376092"/>
                </a:solidFill>
                <a:cs typeface="Symbol" charset="2"/>
              </a:rPr>
              <a:t>	</a:t>
            </a:r>
            <a:r>
              <a:rPr lang="en-US" sz="2000" dirty="0" smtClean="0">
                <a:solidFill>
                  <a:srgbClr val="376092"/>
                </a:solidFill>
                <a:cs typeface="Symbol" charset="2"/>
              </a:rPr>
              <a:t>M</a:t>
            </a:r>
            <a:r>
              <a:rPr lang="en-US" sz="2000" baseline="-25000" dirty="0" smtClean="0">
                <a:solidFill>
                  <a:srgbClr val="376092"/>
                </a:solidFill>
                <a:cs typeface="Symbol" charset="2"/>
              </a:rPr>
              <a:t>a4(2040)</a:t>
            </a:r>
            <a:r>
              <a:rPr lang="en-US" sz="2000" dirty="0" smtClean="0">
                <a:solidFill>
                  <a:srgbClr val="376092"/>
                </a:solidFill>
                <a:cs typeface="Symbol" charset="2"/>
              </a:rPr>
              <a:t> </a:t>
            </a:r>
            <a:r>
              <a:rPr lang="en-US" sz="2000" dirty="0">
                <a:solidFill>
                  <a:srgbClr val="376092"/>
                </a:solidFill>
                <a:cs typeface="Symbol" charset="2"/>
              </a:rPr>
              <a:t>= </a:t>
            </a:r>
            <a:r>
              <a:rPr lang="en-US" sz="2000" dirty="0" smtClean="0">
                <a:solidFill>
                  <a:srgbClr val="376092"/>
                </a:solidFill>
                <a:cs typeface="Symbol" charset="2"/>
              </a:rPr>
              <a:t>1928-1959 MeV</a:t>
            </a:r>
            <a:r>
              <a:rPr lang="en-US" sz="2000" dirty="0">
                <a:solidFill>
                  <a:srgbClr val="376092"/>
                </a:solidFill>
                <a:cs typeface="Symbol" charset="2"/>
              </a:rPr>
              <a:t>/c</a:t>
            </a:r>
            <a:r>
              <a:rPr lang="en-US" sz="2000" baseline="30000" dirty="0">
                <a:solidFill>
                  <a:srgbClr val="376092"/>
                </a:solidFill>
                <a:cs typeface="Symbol" charset="2"/>
              </a:rPr>
              <a:t>2</a:t>
            </a:r>
            <a:r>
              <a:rPr lang="en-US" sz="2000" dirty="0">
                <a:solidFill>
                  <a:srgbClr val="376092"/>
                </a:solidFill>
                <a:cs typeface="Symbol" charset="2"/>
              </a:rPr>
              <a:t>  , </a:t>
            </a:r>
            <a:r>
              <a:rPr lang="en-US" sz="2000" dirty="0" smtClean="0">
                <a:solidFill>
                  <a:srgbClr val="376092"/>
                </a:solidFill>
                <a:latin typeface="Symbol" charset="2"/>
                <a:cs typeface="Symbol" charset="2"/>
              </a:rPr>
              <a:t>G</a:t>
            </a:r>
            <a:r>
              <a:rPr lang="en-US" sz="2000" baseline="-25000" dirty="0" smtClean="0">
                <a:solidFill>
                  <a:srgbClr val="376092"/>
                </a:solidFill>
                <a:cs typeface="Symbol" charset="2"/>
              </a:rPr>
              <a:t>a</a:t>
            </a:r>
            <a:r>
              <a:rPr lang="en-US" sz="2000" baseline="-25000" dirty="0">
                <a:solidFill>
                  <a:srgbClr val="376092"/>
                </a:solidFill>
                <a:latin typeface="Symbol" charset="2"/>
                <a:cs typeface="Symbol" charset="2"/>
              </a:rPr>
              <a:t>4</a:t>
            </a:r>
            <a:r>
              <a:rPr lang="en-US" sz="2000" baseline="-25000" dirty="0" smtClean="0">
                <a:solidFill>
                  <a:srgbClr val="376092"/>
                </a:solidFill>
                <a:cs typeface="Symbol" charset="2"/>
              </a:rPr>
              <a:t>(2040)</a:t>
            </a:r>
            <a:r>
              <a:rPr lang="en-US" sz="2000" dirty="0" smtClean="0">
                <a:solidFill>
                  <a:srgbClr val="376092"/>
                </a:solidFill>
                <a:cs typeface="Symbol" charset="2"/>
              </a:rPr>
              <a:t> </a:t>
            </a:r>
            <a:r>
              <a:rPr lang="en-US" sz="2000" dirty="0">
                <a:solidFill>
                  <a:srgbClr val="376092"/>
                </a:solidFill>
                <a:cs typeface="Symbol" charset="2"/>
              </a:rPr>
              <a:t>= </a:t>
            </a:r>
            <a:r>
              <a:rPr lang="en-US" sz="2000" dirty="0" smtClean="0">
                <a:solidFill>
                  <a:srgbClr val="376092"/>
                </a:solidFill>
                <a:cs typeface="Symbol" charset="2"/>
              </a:rPr>
              <a:t>360-400 MeV</a:t>
            </a:r>
            <a:r>
              <a:rPr lang="en-US" sz="2000" dirty="0">
                <a:solidFill>
                  <a:srgbClr val="376092"/>
                </a:solidFill>
                <a:cs typeface="Symbol" charset="2"/>
              </a:rPr>
              <a:t>/</a:t>
            </a:r>
            <a:r>
              <a:rPr lang="en-US" sz="2000" dirty="0" smtClean="0">
                <a:solidFill>
                  <a:srgbClr val="376092"/>
                </a:solidFill>
                <a:cs typeface="Symbol" charset="2"/>
              </a:rPr>
              <a:t>c</a:t>
            </a:r>
            <a:r>
              <a:rPr lang="en-US" sz="2000" baseline="30000" dirty="0" smtClean="0">
                <a:solidFill>
                  <a:srgbClr val="376092"/>
                </a:solidFill>
                <a:cs typeface="Symbol" charset="2"/>
              </a:rPr>
              <a:t>2</a:t>
            </a:r>
          </a:p>
          <a:p>
            <a:pPr marL="457200" lvl="1" indent="0">
              <a:buClr>
                <a:schemeClr val="tx1"/>
              </a:buClr>
              <a:buNone/>
            </a:pPr>
            <a:r>
              <a:rPr lang="en-US" sz="2000" baseline="30000" dirty="0">
                <a:solidFill>
                  <a:srgbClr val="376092"/>
                </a:solidFill>
                <a:cs typeface="Symbol" charset="2"/>
              </a:rPr>
              <a:t>	</a:t>
            </a:r>
            <a:r>
              <a:rPr lang="en-US" sz="2000" dirty="0" smtClean="0">
                <a:solidFill>
                  <a:srgbClr val="000000"/>
                </a:solidFill>
                <a:cs typeface="Symbol" charset="2"/>
              </a:rPr>
              <a:t>comes our </a:t>
            </a:r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  <a:cs typeface="Symbol" charset="2"/>
              </a:rPr>
              <a:t>lighter and broader than PDG </a:t>
            </a:r>
            <a:r>
              <a:rPr lang="en-US" sz="2000" dirty="0" smtClean="0">
                <a:solidFill>
                  <a:srgbClr val="000000"/>
                </a:solidFill>
                <a:cs typeface="Symbol" charset="2"/>
              </a:rPr>
              <a:t>consistent with 2004 and </a:t>
            </a:r>
            <a:r>
              <a:rPr lang="en-US" sz="2000" dirty="0" smtClean="0">
                <a:solidFill>
                  <a:srgbClr val="000000"/>
                </a:solidFill>
                <a:latin typeface="Symbol" charset="2"/>
                <a:cs typeface="Symbol" charset="2"/>
              </a:rPr>
              <a:t>h(’)p</a:t>
            </a:r>
            <a:endParaRPr lang="en-US" sz="2000" dirty="0">
              <a:latin typeface="Symbol" charset="2"/>
              <a:cs typeface="Symbol" charset="2"/>
            </a:endParaRPr>
          </a:p>
          <a:p>
            <a:pPr marL="457200" lvl="1" indent="0">
              <a:buNone/>
            </a:pPr>
            <a:endParaRPr lang="en-US" sz="2000" dirty="0">
              <a:latin typeface="+mj-lt"/>
              <a:cs typeface="Symbol" charset="2"/>
            </a:endParaRPr>
          </a:p>
          <a:p>
            <a:pPr lvl="1"/>
            <a:endParaRPr lang="en-US" sz="2000" dirty="0" smtClean="0">
              <a:cs typeface="Symbol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2753066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hatching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5725"/>
            <a:ext cx="9618663" cy="699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755" name="Text Box 3"/>
          <p:cNvSpPr txBox="1">
            <a:spLocks noChangeArrowheads="1"/>
          </p:cNvSpPr>
          <p:nvPr/>
        </p:nvSpPr>
        <p:spPr bwMode="auto">
          <a:xfrm>
            <a:off x="1298575" y="561975"/>
            <a:ext cx="7237413" cy="823913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sz="4800" b="1" dirty="0">
                <a:solidFill>
                  <a:srgbClr val="FF0000"/>
                </a:solidFill>
              </a:rPr>
              <a:t>More</a:t>
            </a:r>
            <a:r>
              <a:rPr lang="en-GB" sz="4800" b="1" dirty="0"/>
              <a:t> </a:t>
            </a:r>
            <a:r>
              <a:rPr lang="en-GB" sz="4800" b="1" dirty="0">
                <a:solidFill>
                  <a:srgbClr val="FF0000"/>
                </a:solidFill>
              </a:rPr>
              <a:t>Surprising</a:t>
            </a:r>
            <a:r>
              <a:rPr lang="en-GB" sz="4800" b="1" dirty="0"/>
              <a:t> </a:t>
            </a:r>
            <a:r>
              <a:rPr lang="en-GB" sz="4800" b="1" dirty="0">
                <a:solidFill>
                  <a:srgbClr val="FF0000"/>
                </a:solidFill>
              </a:rPr>
              <a:t>States?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8100392" y="6165304"/>
            <a:ext cx="14262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FFFFFF"/>
                </a:solidFill>
              </a:rPr>
              <a:t>taken from</a:t>
            </a:r>
          </a:p>
          <a:p>
            <a:pPr algn="ctr"/>
            <a:r>
              <a:rPr lang="en-US" sz="1400" dirty="0" smtClean="0">
                <a:solidFill>
                  <a:srgbClr val="FFFFFF"/>
                </a:solidFill>
              </a:rPr>
              <a:t>Mike </a:t>
            </a:r>
            <a:r>
              <a:rPr lang="en-US" sz="1400" dirty="0" err="1" smtClean="0">
                <a:solidFill>
                  <a:srgbClr val="FFFFFF"/>
                </a:solidFill>
              </a:rPr>
              <a:t>pendlebury</a:t>
            </a:r>
            <a:endParaRPr lang="en-US" sz="1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4928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47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47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4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755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Prospects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23528" y="1628800"/>
            <a:ext cx="8939336" cy="4968552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Perform fits to 25-20 waves simultaneously (or more)</a:t>
            </a:r>
          </a:p>
          <a:p>
            <a:pPr lvl="1"/>
            <a:r>
              <a:rPr lang="en-US" dirty="0" smtClean="0"/>
              <a:t>fix branching fractions being independent of t’</a:t>
            </a:r>
          </a:p>
          <a:p>
            <a:pPr lvl="1"/>
            <a:r>
              <a:rPr lang="en-US" dirty="0" smtClean="0"/>
              <a:t>Gain stability</a:t>
            </a:r>
          </a:p>
          <a:p>
            <a:pPr lvl="1"/>
            <a:r>
              <a:rPr lang="en-US" dirty="0" smtClean="0"/>
              <a:t>Obtain reliable values for </a:t>
            </a:r>
            <a:r>
              <a:rPr lang="en-US" dirty="0" smtClean="0">
                <a:solidFill>
                  <a:srgbClr val="E46C0A"/>
                </a:solidFill>
              </a:rPr>
              <a:t>mass</a:t>
            </a:r>
            <a:r>
              <a:rPr lang="en-US" dirty="0" smtClean="0"/>
              <a:t>, </a:t>
            </a:r>
            <a:r>
              <a:rPr lang="en-US" dirty="0" smtClean="0">
                <a:solidFill>
                  <a:srgbClr val="E46C0A"/>
                </a:solidFill>
              </a:rPr>
              <a:t>width</a:t>
            </a:r>
            <a:r>
              <a:rPr lang="en-US" dirty="0" smtClean="0"/>
              <a:t>, 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branching ratios</a:t>
            </a:r>
          </a:p>
          <a:p>
            <a:pPr lvl="1"/>
            <a:r>
              <a:rPr lang="en-US" dirty="0" smtClean="0">
                <a:solidFill>
                  <a:srgbClr val="E46C0A"/>
                </a:solidFill>
              </a:rPr>
              <a:t>Identify nature </a:t>
            </a:r>
            <a:r>
              <a:rPr lang="en-US" dirty="0" smtClean="0"/>
              <a:t>of light meson spectrum</a:t>
            </a:r>
          </a:p>
          <a:p>
            <a:r>
              <a:rPr lang="en-US" dirty="0" smtClean="0"/>
              <a:t>Extend de-</a:t>
            </a:r>
            <a:r>
              <a:rPr lang="en-US" dirty="0" err="1" smtClean="0"/>
              <a:t>isobarred</a:t>
            </a:r>
            <a:r>
              <a:rPr lang="en-US" dirty="0" smtClean="0"/>
              <a:t> analysis to </a:t>
            </a:r>
            <a:r>
              <a:rPr lang="en-US" dirty="0"/>
              <a:t>(</a:t>
            </a:r>
            <a:r>
              <a:rPr lang="en-US" dirty="0" err="1">
                <a:latin typeface="Symbol" charset="2"/>
                <a:cs typeface="Symbol" charset="2"/>
              </a:rPr>
              <a:t>pp</a:t>
            </a:r>
            <a:r>
              <a:rPr lang="en-US" dirty="0">
                <a:latin typeface="Symbol" charset="2"/>
                <a:cs typeface="Symbol" charset="2"/>
              </a:rPr>
              <a:t>)</a:t>
            </a:r>
            <a:r>
              <a:rPr lang="en-US" baseline="-25000" dirty="0">
                <a:latin typeface="Times New Roman"/>
                <a:cs typeface="Times New Roman"/>
              </a:rPr>
              <a:t>L=0</a:t>
            </a:r>
            <a:r>
              <a:rPr lang="en-US" baseline="-25000" dirty="0">
                <a:solidFill>
                  <a:srgbClr val="FF0000"/>
                </a:solidFill>
                <a:latin typeface="Times New Roman"/>
                <a:cs typeface="Times New Roman"/>
              </a:rPr>
              <a:t>,1,2</a:t>
            </a:r>
            <a:endParaRPr lang="en-US" dirty="0">
              <a:solidFill>
                <a:srgbClr val="FF0000"/>
              </a:solidFill>
            </a:endParaRPr>
          </a:p>
          <a:p>
            <a:r>
              <a:rPr lang="en-US" dirty="0" smtClean="0"/>
              <a:t>Perform mass-dependent fits to (</a:t>
            </a:r>
            <a:r>
              <a:rPr lang="en-US" dirty="0" err="1" smtClean="0">
                <a:latin typeface="Symbol" charset="2"/>
                <a:cs typeface="Symbol" charset="2"/>
              </a:rPr>
              <a:t>pp</a:t>
            </a:r>
            <a:r>
              <a:rPr lang="en-US" dirty="0" smtClean="0">
                <a:latin typeface="Symbol" charset="2"/>
                <a:cs typeface="Symbol" charset="2"/>
              </a:rPr>
              <a:t>)</a:t>
            </a:r>
            <a:r>
              <a:rPr lang="en-US" baseline="-25000" dirty="0" smtClean="0">
                <a:latin typeface="Times New Roman"/>
                <a:cs typeface="Times New Roman"/>
              </a:rPr>
              <a:t>L=0,1,2</a:t>
            </a:r>
            <a:endParaRPr lang="en-US" dirty="0" smtClean="0">
              <a:latin typeface="Times New Roman"/>
              <a:cs typeface="Times New Roman"/>
            </a:endParaRPr>
          </a:p>
          <a:p>
            <a:pPr lvl="1"/>
            <a:r>
              <a:rPr lang="en-US" dirty="0" smtClean="0">
                <a:cs typeface="Times New Roman"/>
              </a:rPr>
              <a:t>de-convolute spectral function and phases </a:t>
            </a:r>
            <a:r>
              <a:rPr lang="en-US" i="1" dirty="0" smtClean="0">
                <a:solidFill>
                  <a:schemeClr val="tx2">
                    <a:lumMod val="60000"/>
                    <a:lumOff val="40000"/>
                  </a:schemeClr>
                </a:solidFill>
                <a:cs typeface="Times New Roman"/>
              </a:rPr>
              <a:t>f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  <a:cs typeface="Times New Roman"/>
              </a:rPr>
              <a:t>(</a:t>
            </a:r>
            <a:r>
              <a:rPr lang="en-US" i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/>
                <a:cs typeface="Times New Roman"/>
              </a:rPr>
              <a:t>M</a:t>
            </a:r>
            <a:r>
              <a:rPr lang="en-US" baseline="-25000" dirty="0" smtClean="0">
                <a:solidFill>
                  <a:schemeClr val="tx2">
                    <a:lumMod val="60000"/>
                    <a:lumOff val="40000"/>
                  </a:schemeClr>
                </a:solidFill>
                <a:cs typeface="Symbol" charset="2"/>
              </a:rPr>
              <a:t>2</a:t>
            </a:r>
            <a:r>
              <a:rPr lang="en-US" baseline="-250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Symbol" charset="2"/>
                <a:cs typeface="Symbol" charset="2"/>
              </a:rPr>
              <a:t>p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  <a:cs typeface="Times New Roman"/>
              </a:rPr>
              <a:t>,</a:t>
            </a:r>
            <a:r>
              <a:rPr lang="en-US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/>
                <a:cs typeface="Times New Roman"/>
              </a:rPr>
              <a:t>M</a:t>
            </a:r>
            <a:r>
              <a:rPr lang="en-US" baseline="-25000" dirty="0" smtClean="0">
                <a:solidFill>
                  <a:schemeClr val="tx2">
                    <a:lumMod val="60000"/>
                    <a:lumOff val="40000"/>
                  </a:schemeClr>
                </a:solidFill>
                <a:cs typeface="Symbol" charset="2"/>
              </a:rPr>
              <a:t>3</a:t>
            </a:r>
            <a:r>
              <a:rPr lang="en-US" baseline="-250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Symbol" charset="2"/>
                <a:cs typeface="Symbol" charset="2"/>
              </a:rPr>
              <a:t>p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  <a:cs typeface="Times New Roman"/>
              </a:rPr>
              <a:t>,</a:t>
            </a:r>
            <a:r>
              <a:rPr lang="en-US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Symbol" charset="2"/>
                <a:cs typeface="Symbol" charset="2"/>
              </a:rPr>
              <a:t>f</a:t>
            </a:r>
            <a:r>
              <a:rPr lang="en-US" baseline="-25000" dirty="0">
                <a:solidFill>
                  <a:schemeClr val="tx2">
                    <a:lumMod val="60000"/>
                    <a:lumOff val="40000"/>
                  </a:schemeClr>
                </a:solidFill>
                <a:cs typeface="Symbol" charset="2"/>
              </a:rPr>
              <a:t>2</a:t>
            </a:r>
            <a:r>
              <a:rPr lang="en-US" baseline="-25000" dirty="0">
                <a:solidFill>
                  <a:schemeClr val="tx2">
                    <a:lumMod val="60000"/>
                    <a:lumOff val="40000"/>
                  </a:schemeClr>
                </a:solidFill>
                <a:latin typeface="Symbol" charset="2"/>
                <a:cs typeface="Symbol" charset="2"/>
              </a:rPr>
              <a:t>p</a:t>
            </a:r>
            <a:r>
              <a:rPr lang="en-US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/>
                <a:cs typeface="Times New Roman"/>
              </a:rPr>
              <a:t>,t’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  <a:cs typeface="Times New Roman"/>
              </a:rPr>
              <a:t>)</a:t>
            </a:r>
          </a:p>
          <a:p>
            <a:pPr lvl="1"/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cs typeface="Times New Roman"/>
              </a:rPr>
              <a:t>de-convolute Deck and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  <a:cs typeface="Times New Roman"/>
              </a:rPr>
              <a:t>rescattering</a:t>
            </a:r>
            <a:endParaRPr lang="en-US" dirty="0" smtClean="0">
              <a:solidFill>
                <a:schemeClr val="accent6">
                  <a:lumMod val="75000"/>
                </a:schemeClr>
              </a:solidFill>
              <a:cs typeface="Times New Roman"/>
            </a:endParaRPr>
          </a:p>
          <a:p>
            <a:r>
              <a:rPr lang="en-US" dirty="0" smtClean="0">
                <a:cs typeface="Times New Roman"/>
              </a:rPr>
              <a:t>Perform joint fits for</a:t>
            </a:r>
            <a:r>
              <a:rPr lang="en-US" dirty="0" smtClean="0"/>
              <a:t>:</a:t>
            </a:r>
            <a:r>
              <a:rPr lang="en-US" dirty="0" smtClean="0">
                <a:solidFill>
                  <a:srgbClr val="FF6600"/>
                </a:solidFill>
              </a:rPr>
              <a:t> </a:t>
            </a:r>
            <a:r>
              <a:rPr lang="en-US" dirty="0" err="1">
                <a:solidFill>
                  <a:srgbClr val="FF6600"/>
                </a:solidFill>
                <a:latin typeface="Symbol" charset="2"/>
                <a:cs typeface="Symbol" charset="2"/>
              </a:rPr>
              <a:t>p</a:t>
            </a:r>
            <a:r>
              <a:rPr lang="en-US" baseline="30000" dirty="0" err="1">
                <a:solidFill>
                  <a:srgbClr val="FF6600"/>
                </a:solidFill>
                <a:latin typeface="Symbol" charset="2"/>
                <a:cs typeface="Symbol" charset="2"/>
              </a:rPr>
              <a:t>-</a:t>
            </a:r>
            <a:r>
              <a:rPr lang="en-US" dirty="0" err="1">
                <a:solidFill>
                  <a:srgbClr val="FF6600"/>
                </a:solidFill>
                <a:latin typeface="Symbol" charset="2"/>
                <a:cs typeface="Symbol" charset="2"/>
              </a:rPr>
              <a:t>p</a:t>
            </a:r>
            <a:r>
              <a:rPr lang="en-US" baseline="30000" dirty="0" err="1">
                <a:solidFill>
                  <a:srgbClr val="FF6600"/>
                </a:solidFill>
                <a:latin typeface="Symbol" charset="2"/>
                <a:cs typeface="Symbol" charset="2"/>
              </a:rPr>
              <a:t>+</a:t>
            </a:r>
            <a:r>
              <a:rPr lang="en-US" dirty="0" err="1">
                <a:solidFill>
                  <a:srgbClr val="FF6600"/>
                </a:solidFill>
                <a:latin typeface="Symbol" charset="2"/>
                <a:cs typeface="Symbol" charset="2"/>
              </a:rPr>
              <a:t>p</a:t>
            </a:r>
            <a:r>
              <a:rPr lang="en-US" baseline="30000" dirty="0">
                <a:solidFill>
                  <a:srgbClr val="FF6600"/>
                </a:solidFill>
                <a:latin typeface="Symbol" charset="2"/>
                <a:cs typeface="Symbol" charset="2"/>
              </a:rPr>
              <a:t>- </a:t>
            </a:r>
            <a:r>
              <a:rPr lang="en-US" dirty="0">
                <a:cs typeface="Symbol" charset="2"/>
              </a:rPr>
              <a:t>and </a:t>
            </a:r>
            <a:r>
              <a:rPr lang="en-US" dirty="0" smtClean="0"/>
              <a:t> </a:t>
            </a:r>
            <a:r>
              <a:rPr lang="en-US" dirty="0">
                <a:solidFill>
                  <a:srgbClr val="3366FF"/>
                </a:solidFill>
                <a:latin typeface="Symbol" charset="2"/>
                <a:cs typeface="Symbol" charset="2"/>
              </a:rPr>
              <a:t>p</a:t>
            </a:r>
            <a:r>
              <a:rPr lang="en-US" baseline="30000" dirty="0">
                <a:solidFill>
                  <a:srgbClr val="3366FF"/>
                </a:solidFill>
                <a:latin typeface="Symbol" charset="2"/>
                <a:cs typeface="Symbol" charset="2"/>
              </a:rPr>
              <a:t>-</a:t>
            </a:r>
            <a:r>
              <a:rPr lang="en-US" dirty="0">
                <a:solidFill>
                  <a:srgbClr val="3366FF"/>
                </a:solidFill>
                <a:latin typeface="Symbol" charset="2"/>
                <a:cs typeface="Symbol" charset="2"/>
              </a:rPr>
              <a:t>p</a:t>
            </a:r>
            <a:r>
              <a:rPr lang="en-US" baseline="30000" dirty="0">
                <a:solidFill>
                  <a:srgbClr val="3366FF"/>
                </a:solidFill>
                <a:latin typeface="Symbol" charset="2"/>
                <a:cs typeface="Symbol" charset="2"/>
              </a:rPr>
              <a:t>0</a:t>
            </a:r>
            <a:r>
              <a:rPr lang="en-US" dirty="0">
                <a:solidFill>
                  <a:srgbClr val="3366FF"/>
                </a:solidFill>
                <a:latin typeface="Symbol" charset="2"/>
                <a:cs typeface="Symbol" charset="2"/>
              </a:rPr>
              <a:t>p</a:t>
            </a:r>
            <a:r>
              <a:rPr lang="en-US" baseline="30000" dirty="0">
                <a:solidFill>
                  <a:srgbClr val="3366FF"/>
                </a:solidFill>
                <a:latin typeface="Symbol" charset="2"/>
                <a:cs typeface="Symbol" charset="2"/>
              </a:rPr>
              <a:t>0 </a:t>
            </a:r>
            <a:endParaRPr lang="en-US" baseline="30000" dirty="0" smtClean="0">
              <a:solidFill>
                <a:srgbClr val="3366FF"/>
              </a:solidFill>
              <a:latin typeface="Symbol" charset="2"/>
              <a:cs typeface="Symbol" charset="2"/>
            </a:endParaRPr>
          </a:p>
          <a:p>
            <a:r>
              <a:rPr lang="en-US" dirty="0" smtClean="0">
                <a:solidFill>
                  <a:srgbClr val="558ED5"/>
                </a:solidFill>
                <a:cs typeface="Symbol" charset="2"/>
              </a:rPr>
              <a:t>Other final states</a:t>
            </a:r>
            <a:r>
              <a:rPr lang="en-US" dirty="0" smtClean="0">
                <a:latin typeface="Symbol" charset="2"/>
                <a:cs typeface="Symbol" charset="2"/>
              </a:rPr>
              <a:t> </a:t>
            </a:r>
            <a:r>
              <a:rPr lang="en-US" dirty="0" smtClean="0">
                <a:cs typeface="Symbol" charset="2"/>
              </a:rPr>
              <a:t>5</a:t>
            </a:r>
            <a:r>
              <a:rPr lang="en-US" dirty="0" smtClean="0">
                <a:latin typeface="Symbol" charset="2"/>
                <a:cs typeface="Symbol" charset="2"/>
              </a:rPr>
              <a:t>p, </a:t>
            </a:r>
            <a:r>
              <a:rPr lang="en-US" dirty="0" err="1" smtClean="0">
                <a:latin typeface="Symbol" charset="2"/>
                <a:cs typeface="Symbol" charset="2"/>
              </a:rPr>
              <a:t>phh</a:t>
            </a:r>
            <a:r>
              <a:rPr lang="en-US" dirty="0" smtClean="0">
                <a:latin typeface="Symbol" charset="2"/>
                <a:cs typeface="Symbol" charset="2"/>
              </a:rPr>
              <a:t>, </a:t>
            </a:r>
            <a:r>
              <a:rPr lang="en-US" dirty="0" smtClean="0">
                <a:latin typeface="Times New Roman"/>
                <a:cs typeface="Times New Roman"/>
              </a:rPr>
              <a:t>KK</a:t>
            </a:r>
            <a:r>
              <a:rPr lang="en-US" dirty="0" smtClean="0">
                <a:latin typeface="Symbol" charset="2"/>
                <a:cs typeface="Symbol" charset="2"/>
              </a:rPr>
              <a:t>(</a:t>
            </a:r>
            <a:r>
              <a:rPr lang="en-US" dirty="0" err="1" smtClean="0">
                <a:latin typeface="Times New Roman"/>
                <a:cs typeface="Times New Roman"/>
              </a:rPr>
              <a:t>n</a:t>
            </a:r>
            <a:r>
              <a:rPr lang="en-US" dirty="0" err="1" smtClean="0">
                <a:latin typeface="Symbol" charset="2"/>
                <a:cs typeface="Symbol" charset="2"/>
              </a:rPr>
              <a:t>p</a:t>
            </a:r>
            <a:r>
              <a:rPr lang="en-US" dirty="0" smtClean="0">
                <a:latin typeface="Symbol" charset="2"/>
                <a:cs typeface="Symbol" charset="2"/>
              </a:rPr>
              <a:t>)..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8294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Sneak Preview on (</a:t>
            </a:r>
            <a:r>
              <a:rPr lang="en-US" dirty="0" err="1" smtClean="0">
                <a:latin typeface="Symbol" charset="2"/>
                <a:cs typeface="Symbol" charset="2"/>
              </a:rPr>
              <a:t>pp</a:t>
            </a:r>
            <a:r>
              <a:rPr lang="en-US" dirty="0" smtClean="0"/>
              <a:t>) S-wave</a:t>
            </a:r>
            <a:endParaRPr lang="en-US" dirty="0"/>
          </a:p>
        </p:txBody>
      </p:sp>
      <p:pic>
        <p:nvPicPr>
          <p:cNvPr id="5" name="Bild 4" descr="0mp_hh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7"/>
          <a:stretch/>
        </p:blipFill>
        <p:spPr>
          <a:xfrm rot="5400000">
            <a:off x="6462535" y="2868723"/>
            <a:ext cx="1937183" cy="2160270"/>
          </a:xfrm>
          <a:prstGeom prst="rect">
            <a:avLst/>
          </a:prstGeom>
        </p:spPr>
      </p:pic>
      <p:pic>
        <p:nvPicPr>
          <p:cNvPr id="8" name="Bild 7" descr="0mp_hl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61438" y="2783850"/>
            <a:ext cx="2106930" cy="2160270"/>
          </a:xfrm>
          <a:prstGeom prst="rect">
            <a:avLst/>
          </a:prstGeom>
        </p:spPr>
      </p:pic>
      <p:pic>
        <p:nvPicPr>
          <p:cNvPr id="9" name="Bild 8" descr="0mp_lh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73206" y="2783850"/>
            <a:ext cx="2106930" cy="2160270"/>
          </a:xfrm>
          <a:prstGeom prst="rect">
            <a:avLst/>
          </a:prstGeom>
        </p:spPr>
      </p:pic>
      <p:pic>
        <p:nvPicPr>
          <p:cNvPr id="10" name="Bild 9" descr="0mp_ll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7497" y="2783850"/>
            <a:ext cx="2106930" cy="2160270"/>
          </a:xfrm>
          <a:prstGeom prst="rect">
            <a:avLst/>
          </a:prstGeom>
        </p:spPr>
      </p:pic>
      <p:cxnSp>
        <p:nvCxnSpPr>
          <p:cNvPr id="13" name="Gerade Verbindung mit Pfeil 12"/>
          <p:cNvCxnSpPr/>
          <p:nvPr/>
        </p:nvCxnSpPr>
        <p:spPr>
          <a:xfrm>
            <a:off x="1691680" y="5301208"/>
            <a:ext cx="396044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feld 14"/>
          <p:cNvSpPr txBox="1"/>
          <p:nvPr/>
        </p:nvSpPr>
        <p:spPr>
          <a:xfrm>
            <a:off x="3275856" y="5589240"/>
            <a:ext cx="3767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latin typeface="Times New Roman"/>
                <a:cs typeface="Times New Roman"/>
              </a:rPr>
              <a:t>t’</a:t>
            </a:r>
            <a:endParaRPr lang="en-US" i="1" dirty="0">
              <a:latin typeface="Times New Roman"/>
              <a:cs typeface="Times New Roman"/>
            </a:endParaRPr>
          </a:p>
        </p:txBody>
      </p:sp>
      <p:cxnSp>
        <p:nvCxnSpPr>
          <p:cNvPr id="17" name="Gerade Verbindung mit Pfeil 16"/>
          <p:cNvCxnSpPr/>
          <p:nvPr/>
        </p:nvCxnSpPr>
        <p:spPr>
          <a:xfrm>
            <a:off x="8820472" y="2996952"/>
            <a:ext cx="0" cy="1944216"/>
          </a:xfrm>
          <a:prstGeom prst="straightConnector1">
            <a:avLst/>
          </a:prstGeom>
          <a:ln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feld 17"/>
          <p:cNvSpPr txBox="1"/>
          <p:nvPr/>
        </p:nvSpPr>
        <p:spPr>
          <a:xfrm>
            <a:off x="8676456" y="5013176"/>
            <a:ext cx="3767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latin typeface="Times New Roman"/>
                <a:cs typeface="Times New Roman"/>
              </a:rPr>
              <a:t>t’</a:t>
            </a:r>
            <a:endParaRPr lang="en-US" i="1" dirty="0">
              <a:latin typeface="Times New Roman"/>
              <a:cs typeface="Times New Roman"/>
            </a:endParaRPr>
          </a:p>
        </p:txBody>
      </p:sp>
      <p:sp>
        <p:nvSpPr>
          <p:cNvPr id="19" name="Textfeld 18"/>
          <p:cNvSpPr txBox="1"/>
          <p:nvPr/>
        </p:nvSpPr>
        <p:spPr>
          <a:xfrm>
            <a:off x="2771800" y="1772816"/>
            <a:ext cx="274529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from J</a:t>
            </a:r>
            <a:r>
              <a:rPr lang="en-US" sz="4000" baseline="30000" dirty="0" smtClean="0"/>
              <a:t>PC</a:t>
            </a:r>
            <a:r>
              <a:rPr lang="en-US" sz="4000" dirty="0" smtClean="0"/>
              <a:t>= 0</a:t>
            </a:r>
            <a:r>
              <a:rPr lang="en-US" sz="4000" baseline="30000" dirty="0" smtClean="0"/>
              <a:t>-+</a:t>
            </a:r>
            <a:endParaRPr lang="en-US" sz="4000" dirty="0"/>
          </a:p>
        </p:txBody>
      </p:sp>
      <p:sp>
        <p:nvSpPr>
          <p:cNvPr id="20" name="Oval 19"/>
          <p:cNvSpPr/>
          <p:nvPr/>
        </p:nvSpPr>
        <p:spPr>
          <a:xfrm>
            <a:off x="1547664" y="3284984"/>
            <a:ext cx="504825" cy="360363"/>
          </a:xfrm>
          <a:prstGeom prst="ellipse">
            <a:avLst/>
          </a:prstGeom>
          <a:noFill/>
          <a:ln w="19050" cmpd="sng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1547664" y="3789040"/>
            <a:ext cx="504825" cy="358775"/>
          </a:xfrm>
          <a:prstGeom prst="ellipse">
            <a:avLst/>
          </a:prstGeom>
          <a:noFill/>
          <a:ln w="19050" cmpd="sng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3563888" y="3284984"/>
            <a:ext cx="504825" cy="360363"/>
          </a:xfrm>
          <a:prstGeom prst="ellipse">
            <a:avLst/>
          </a:prstGeom>
          <a:noFill/>
          <a:ln w="19050" cmpd="sng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3563888" y="3789040"/>
            <a:ext cx="504825" cy="358775"/>
          </a:xfrm>
          <a:prstGeom prst="ellipse">
            <a:avLst/>
          </a:prstGeom>
          <a:noFill/>
          <a:ln w="19050" cmpd="sng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5724128" y="3284984"/>
            <a:ext cx="504825" cy="360363"/>
          </a:xfrm>
          <a:prstGeom prst="ellipse">
            <a:avLst/>
          </a:prstGeom>
          <a:noFill/>
          <a:ln w="19050" cmpd="sng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5724128" y="3789040"/>
            <a:ext cx="504825" cy="358775"/>
          </a:xfrm>
          <a:prstGeom prst="ellipse">
            <a:avLst/>
          </a:prstGeom>
          <a:noFill/>
          <a:ln w="19050" cmpd="sng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7740352" y="3284984"/>
            <a:ext cx="504825" cy="360363"/>
          </a:xfrm>
          <a:prstGeom prst="ellipse">
            <a:avLst/>
          </a:prstGeom>
          <a:noFill/>
          <a:ln w="19050" cmpd="sng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7740352" y="3789040"/>
            <a:ext cx="504825" cy="358775"/>
          </a:xfrm>
          <a:prstGeom prst="ellipse">
            <a:avLst/>
          </a:prstGeom>
          <a:noFill/>
          <a:ln w="19050" cmpd="sng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6" name="Bild 5" descr="0mp_hhh.pdf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0" r="2682"/>
          <a:stretch/>
        </p:blipFill>
        <p:spPr>
          <a:xfrm rot="5400000">
            <a:off x="6639619" y="1793429"/>
            <a:ext cx="1913464" cy="2160270"/>
          </a:xfrm>
          <a:prstGeom prst="rect">
            <a:avLst/>
          </a:prstGeom>
        </p:spPr>
      </p:pic>
      <p:pic>
        <p:nvPicPr>
          <p:cNvPr id="7" name="Bild 6" descr="0mp_hhl.pdf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0"/>
          <a:stretch/>
        </p:blipFill>
        <p:spPr>
          <a:xfrm rot="5400000">
            <a:off x="6612101" y="3909179"/>
            <a:ext cx="1968500" cy="2160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4261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7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Sneak Preview – Large Fits</a:t>
            </a:r>
            <a:endParaRPr lang="en-US" dirty="0"/>
          </a:p>
        </p:txBody>
      </p:sp>
      <p:grpSp>
        <p:nvGrpSpPr>
          <p:cNvPr id="8" name="Gruppierung 7"/>
          <p:cNvGrpSpPr/>
          <p:nvPr/>
        </p:nvGrpSpPr>
        <p:grpSpPr>
          <a:xfrm rot="5400000">
            <a:off x="498983" y="1093305"/>
            <a:ext cx="5877274" cy="5940153"/>
            <a:chOff x="395536" y="1319436"/>
            <a:chExt cx="5009480" cy="5061927"/>
          </a:xfrm>
        </p:grpSpPr>
        <p:pic>
          <p:nvPicPr>
            <p:cNvPr id="4" name="Bild 3" descr="rho_matrix_part_1.pd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536" y="3861048"/>
              <a:ext cx="2489200" cy="2520315"/>
            </a:xfrm>
            <a:prstGeom prst="rect">
              <a:avLst/>
            </a:prstGeom>
          </p:spPr>
        </p:pic>
        <p:pic>
          <p:nvPicPr>
            <p:cNvPr id="5" name="Bild 4" descr="rho_matrix_part_2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236" y="1319436"/>
              <a:ext cx="2489200" cy="2520315"/>
            </a:xfrm>
            <a:prstGeom prst="rect">
              <a:avLst/>
            </a:prstGeom>
          </p:spPr>
        </p:pic>
        <p:pic>
          <p:nvPicPr>
            <p:cNvPr id="7" name="Bild 6" descr="rho_matrix_part_3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15816" y="1324000"/>
              <a:ext cx="2489200" cy="2520315"/>
            </a:xfrm>
            <a:prstGeom prst="rect">
              <a:avLst/>
            </a:prstGeom>
          </p:spPr>
        </p:pic>
      </p:grpSp>
      <p:sp>
        <p:nvSpPr>
          <p:cNvPr id="9" name="Textfeld 8"/>
          <p:cNvSpPr txBox="1"/>
          <p:nvPr/>
        </p:nvSpPr>
        <p:spPr>
          <a:xfrm>
            <a:off x="6876256" y="2924944"/>
            <a:ext cx="2016224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Preview to </a:t>
            </a:r>
          </a:p>
          <a:p>
            <a:r>
              <a:rPr lang="en-US" sz="2400" dirty="0" smtClean="0"/>
              <a:t>21 wave-fit </a:t>
            </a:r>
          </a:p>
          <a:p>
            <a:r>
              <a:rPr lang="en-US" sz="2400" dirty="0" smtClean="0"/>
              <a:t>in 2 bins of t’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4663015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Preview into </a:t>
            </a:r>
            <a:r>
              <a:rPr lang="en-US" dirty="0" err="1">
                <a:latin typeface="Symbol" charset="2"/>
                <a:cs typeface="Symbol" charset="2"/>
              </a:rPr>
              <a:t>phh</a:t>
            </a:r>
            <a:endParaRPr lang="en-US" dirty="0"/>
          </a:p>
        </p:txBody>
      </p:sp>
      <p:pic>
        <p:nvPicPr>
          <p:cNvPr id="4" name="Bild 3" descr="kine_eta_mass_neuiso_labeled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74378" y="626022"/>
            <a:ext cx="51404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85510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1520" y="1794"/>
            <a:ext cx="8229600" cy="836712"/>
          </a:xfrm>
        </p:spPr>
        <p:txBody>
          <a:bodyPr/>
          <a:lstStyle/>
          <a:p>
            <a:r>
              <a:rPr lang="en-US" dirty="0" smtClean="0"/>
              <a:t>The End</a:t>
            </a:r>
            <a:endParaRPr lang="en-US" dirty="0"/>
          </a:p>
        </p:txBody>
      </p:sp>
      <p:grpSp>
        <p:nvGrpSpPr>
          <p:cNvPr id="11" name="Gruppierung 10"/>
          <p:cNvGrpSpPr/>
          <p:nvPr/>
        </p:nvGrpSpPr>
        <p:grpSpPr>
          <a:xfrm>
            <a:off x="-1" y="1052737"/>
            <a:ext cx="5481671" cy="1800200"/>
            <a:chOff x="-1" y="1052737"/>
            <a:chExt cx="5481671" cy="1800200"/>
          </a:xfrm>
        </p:grpSpPr>
        <p:pic>
          <p:nvPicPr>
            <p:cNvPr id="5" name="Bild 4" descr="lowTscatter0mpLines.pd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2787" y="1029949"/>
              <a:ext cx="1800200" cy="1845775"/>
            </a:xfrm>
            <a:prstGeom prst="rect">
              <a:avLst/>
            </a:prstGeom>
          </p:spPr>
        </p:pic>
        <p:pic>
          <p:nvPicPr>
            <p:cNvPr id="6" name="Bild 5" descr="lowTscatter2mpLines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1786475" y="1029949"/>
              <a:ext cx="1800200" cy="1845775"/>
            </a:xfrm>
            <a:prstGeom prst="rect">
              <a:avLst/>
            </a:prstGeom>
          </p:spPr>
        </p:pic>
        <p:pic>
          <p:nvPicPr>
            <p:cNvPr id="7" name="Bild 6" descr="lowTscatter1ppLines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658683" y="1029949"/>
              <a:ext cx="1800200" cy="1845775"/>
            </a:xfrm>
            <a:prstGeom prst="rect">
              <a:avLst/>
            </a:prstGeom>
          </p:spPr>
        </p:pic>
      </p:grpSp>
      <p:grpSp>
        <p:nvGrpSpPr>
          <p:cNvPr id="12" name="Gruppierung 11"/>
          <p:cNvGrpSpPr/>
          <p:nvPr/>
        </p:nvGrpSpPr>
        <p:grpSpPr>
          <a:xfrm>
            <a:off x="16643" y="2683521"/>
            <a:ext cx="5486111" cy="1791443"/>
            <a:chOff x="16643" y="2683521"/>
            <a:chExt cx="5486111" cy="1791443"/>
          </a:xfrm>
        </p:grpSpPr>
        <p:pic>
          <p:nvPicPr>
            <p:cNvPr id="8" name="Bild 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8998" y="2686567"/>
              <a:ext cx="1766042" cy="1810751"/>
            </a:xfrm>
            <a:prstGeom prst="rect">
              <a:avLst/>
            </a:prstGeom>
          </p:spPr>
        </p:pic>
        <p:pic>
          <p:nvPicPr>
            <p:cNvPr id="9" name="Bild 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1803430" y="2661166"/>
              <a:ext cx="1766042" cy="1810751"/>
            </a:xfrm>
            <a:prstGeom prst="rect">
              <a:avLst/>
            </a:prstGeom>
          </p:spPr>
        </p:pic>
        <p:pic>
          <p:nvPicPr>
            <p:cNvPr id="10" name="Bild 9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714358" y="2686569"/>
              <a:ext cx="1766041" cy="1810750"/>
            </a:xfrm>
            <a:prstGeom prst="rect">
              <a:avLst/>
            </a:prstGeom>
          </p:spPr>
        </p:pic>
      </p:grpSp>
      <p:grpSp>
        <p:nvGrpSpPr>
          <p:cNvPr id="13" name="Gruppierung 12"/>
          <p:cNvGrpSpPr/>
          <p:nvPr/>
        </p:nvGrpSpPr>
        <p:grpSpPr>
          <a:xfrm>
            <a:off x="5724128" y="1268760"/>
            <a:ext cx="2952328" cy="3096344"/>
            <a:chOff x="1403648" y="1432605"/>
            <a:chExt cx="5694362" cy="5207969"/>
          </a:xfrm>
        </p:grpSpPr>
        <p:pic>
          <p:nvPicPr>
            <p:cNvPr id="14" name="Bild 13"/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3648" y="1432605"/>
              <a:ext cx="5694362" cy="5207969"/>
            </a:xfrm>
            <a:prstGeom prst="rect">
              <a:avLst/>
            </a:prstGeom>
          </p:spPr>
        </p:pic>
        <p:sp>
          <p:nvSpPr>
            <p:cNvPr id="15" name="Textfeld 14"/>
            <p:cNvSpPr txBox="1"/>
            <p:nvPr/>
          </p:nvSpPr>
          <p:spPr>
            <a:xfrm>
              <a:off x="3347864" y="2204864"/>
              <a:ext cx="4308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a</a:t>
              </a:r>
              <a:r>
                <a:rPr lang="en-US" baseline="-25000" dirty="0" smtClean="0"/>
                <a:t>1</a:t>
              </a:r>
              <a:r>
                <a:rPr lang="en-US" dirty="0" smtClean="0"/>
                <a:t>’</a:t>
              </a:r>
              <a:endParaRPr lang="en-US" dirty="0"/>
            </a:p>
          </p:txBody>
        </p:sp>
        <p:sp>
          <p:nvSpPr>
            <p:cNvPr id="16" name="Textfeld 15"/>
            <p:cNvSpPr txBox="1"/>
            <p:nvPr/>
          </p:nvSpPr>
          <p:spPr>
            <a:xfrm>
              <a:off x="1835696" y="2132856"/>
              <a:ext cx="9811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a</a:t>
              </a:r>
              <a:r>
                <a:rPr lang="en-US" baseline="-25000" dirty="0" smtClean="0"/>
                <a:t>1</a:t>
              </a:r>
              <a:r>
                <a:rPr lang="en-US" dirty="0" smtClean="0"/>
                <a:t>(1420)</a:t>
              </a:r>
              <a:endParaRPr lang="en-US" dirty="0"/>
            </a:p>
          </p:txBody>
        </p:sp>
        <p:sp>
          <p:nvSpPr>
            <p:cNvPr id="17" name="Textfeld 16"/>
            <p:cNvSpPr txBox="1"/>
            <p:nvPr/>
          </p:nvSpPr>
          <p:spPr>
            <a:xfrm>
              <a:off x="6084168" y="5157192"/>
              <a:ext cx="3770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a</a:t>
              </a:r>
              <a:r>
                <a:rPr lang="en-US" baseline="-25000" dirty="0" smtClean="0"/>
                <a:t>4</a:t>
              </a:r>
              <a:endParaRPr lang="en-US" dirty="0"/>
            </a:p>
          </p:txBody>
        </p:sp>
        <p:sp>
          <p:nvSpPr>
            <p:cNvPr id="18" name="Textfeld 17"/>
            <p:cNvSpPr txBox="1"/>
            <p:nvPr/>
          </p:nvSpPr>
          <p:spPr>
            <a:xfrm>
              <a:off x="2987824" y="5373216"/>
              <a:ext cx="3898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Symbol" charset="2"/>
                  <a:cs typeface="Symbol" charset="2"/>
                </a:rPr>
                <a:t>p</a:t>
              </a:r>
              <a:r>
                <a:rPr lang="en-US" baseline="-25000" dirty="0" smtClean="0"/>
                <a:t>2</a:t>
              </a:r>
              <a:endParaRPr lang="en-US" dirty="0"/>
            </a:p>
          </p:txBody>
        </p:sp>
        <p:sp>
          <p:nvSpPr>
            <p:cNvPr id="19" name="Textfeld 18"/>
            <p:cNvSpPr txBox="1"/>
            <p:nvPr/>
          </p:nvSpPr>
          <p:spPr>
            <a:xfrm>
              <a:off x="6228184" y="2348880"/>
              <a:ext cx="4308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a</a:t>
              </a:r>
              <a:r>
                <a:rPr lang="en-US" baseline="-25000" dirty="0"/>
                <a:t>2</a:t>
              </a:r>
              <a:r>
                <a:rPr lang="en-US" dirty="0" smtClean="0"/>
                <a:t>’</a:t>
              </a:r>
              <a:endParaRPr lang="en-US" dirty="0"/>
            </a:p>
          </p:txBody>
        </p:sp>
        <p:sp>
          <p:nvSpPr>
            <p:cNvPr id="20" name="Rechteck 19"/>
            <p:cNvSpPr/>
            <p:nvPr/>
          </p:nvSpPr>
          <p:spPr>
            <a:xfrm>
              <a:off x="2622550" y="1628800"/>
              <a:ext cx="400050" cy="2136750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tint val="100000"/>
                    <a:shade val="100000"/>
                    <a:satMod val="130000"/>
                    <a:alpha val="2100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  <a:alpha val="21000"/>
                  </a:schemeClr>
                </a:gs>
              </a:gsLst>
              <a:lin ang="16200000" scaled="0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hteck 20"/>
            <p:cNvSpPr/>
            <p:nvPr/>
          </p:nvSpPr>
          <p:spPr>
            <a:xfrm>
              <a:off x="2622550" y="4293096"/>
              <a:ext cx="400050" cy="2136750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tint val="100000"/>
                    <a:shade val="100000"/>
                    <a:satMod val="130000"/>
                    <a:alpha val="2100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  <a:alpha val="21000"/>
                  </a:schemeClr>
                </a:gs>
              </a:gsLst>
              <a:lin ang="16200000" scaled="0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hteck 21"/>
            <p:cNvSpPr/>
            <p:nvPr/>
          </p:nvSpPr>
          <p:spPr>
            <a:xfrm>
              <a:off x="5579419" y="4286746"/>
              <a:ext cx="391266" cy="2136750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tint val="100000"/>
                    <a:shade val="100000"/>
                    <a:satMod val="130000"/>
                    <a:alpha val="2100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  <a:alpha val="21000"/>
                  </a:schemeClr>
                </a:gs>
              </a:gsLst>
              <a:lin ang="16200000" scaled="0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hteck 22"/>
            <p:cNvSpPr/>
            <p:nvPr/>
          </p:nvSpPr>
          <p:spPr>
            <a:xfrm>
              <a:off x="5560651" y="1641500"/>
              <a:ext cx="396818" cy="2136750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tint val="100000"/>
                    <a:shade val="100000"/>
                    <a:satMod val="130000"/>
                    <a:alpha val="2100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  <a:alpha val="21000"/>
                  </a:schemeClr>
                </a:gs>
              </a:gsLst>
              <a:lin ang="16200000" scaled="0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4" name="Bild 23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416" t="76384" r="-515" b="-687"/>
          <a:stretch/>
        </p:blipFill>
        <p:spPr>
          <a:xfrm>
            <a:off x="2941386" y="4509120"/>
            <a:ext cx="3106300" cy="2348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9667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 smtClean="0"/>
              <a:t>Extra Material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37583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Quick Check for “odd” waves</a:t>
            </a:r>
            <a:endParaRPr lang="en-US" dirty="0"/>
          </a:p>
        </p:txBody>
      </p:sp>
      <p:pic>
        <p:nvPicPr>
          <p:cNvPr id="4" name="Bild 3" descr="h4216_incoh_sum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26650" y="1237645"/>
            <a:ext cx="2458051" cy="2520280"/>
          </a:xfrm>
          <a:prstGeom prst="rect">
            <a:avLst/>
          </a:prstGeom>
        </p:spPr>
      </p:pic>
      <p:pic>
        <p:nvPicPr>
          <p:cNvPr id="6" name="Bild 5" descr="h4218_with_h4216_overlaid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098935" y="1237769"/>
            <a:ext cx="2448272" cy="2510253"/>
          </a:xfrm>
          <a:prstGeom prst="rect">
            <a:avLst/>
          </a:prstGeom>
        </p:spPr>
      </p:pic>
      <p:pic>
        <p:nvPicPr>
          <p:cNvPr id="8" name="Bild 7" descr="h4218_with_h1_overlaid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099058" y="3898386"/>
            <a:ext cx="2458052" cy="2520280"/>
          </a:xfrm>
          <a:prstGeom prst="rect">
            <a:avLst/>
          </a:prstGeom>
        </p:spPr>
      </p:pic>
      <p:pic>
        <p:nvPicPr>
          <p:cNvPr id="9" name="Bild 8" descr="h1_incoh_sum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26931" y="3901661"/>
            <a:ext cx="2480238" cy="2543028"/>
          </a:xfrm>
          <a:prstGeom prst="rect">
            <a:avLst/>
          </a:prstGeom>
        </p:spPr>
      </p:pic>
      <p:sp>
        <p:nvSpPr>
          <p:cNvPr id="10" name="Textfeld 9"/>
          <p:cNvSpPr txBox="1"/>
          <p:nvPr/>
        </p:nvSpPr>
        <p:spPr>
          <a:xfrm>
            <a:off x="6876256" y="3284984"/>
            <a:ext cx="216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About 5% absorbed </a:t>
            </a:r>
          </a:p>
          <a:p>
            <a:r>
              <a:rPr lang="en-US" dirty="0" smtClean="0"/>
              <a:t>by 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“odd” </a:t>
            </a:r>
            <a:r>
              <a:rPr lang="en-US" dirty="0" smtClean="0"/>
              <a:t>waves</a:t>
            </a:r>
          </a:p>
        </p:txBody>
      </p:sp>
    </p:spTree>
    <p:extLst>
      <p:ext uri="{BB962C8B-B14F-4D97-AF65-F5344CB8AC3E}">
        <p14:creationId xmlns:p14="http://schemas.microsoft.com/office/powerpoint/2010/main" val="29015674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Isobars: Introduction</a:t>
            </a:r>
            <a:endParaRPr lang="en-US" dirty="0"/>
          </a:p>
        </p:txBody>
      </p:sp>
      <p:pic>
        <p:nvPicPr>
          <p:cNvPr id="7" name="Bild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5661248"/>
            <a:ext cx="4178300" cy="863600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683568" y="5301208"/>
            <a:ext cx="77764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for f</a:t>
            </a:r>
            <a:r>
              <a:rPr lang="en-US" baseline="-25000" dirty="0" smtClean="0"/>
              <a:t>0</a:t>
            </a:r>
            <a:r>
              <a:rPr lang="en-US" dirty="0" smtClean="0"/>
              <a:t>(980): use BES </a:t>
            </a:r>
            <a:r>
              <a:rPr lang="en-US" dirty="0" err="1" smtClean="0"/>
              <a:t>parametrization</a:t>
            </a:r>
            <a:r>
              <a:rPr lang="en-US" dirty="0" smtClean="0"/>
              <a:t>: as it decays into </a:t>
            </a:r>
            <a:r>
              <a:rPr lang="en-US" dirty="0" err="1" smtClean="0">
                <a:latin typeface="Symbol" charset="2"/>
                <a:cs typeface="Symbol" charset="2"/>
              </a:rPr>
              <a:t>pp</a:t>
            </a:r>
            <a:r>
              <a:rPr lang="en-US" dirty="0" smtClean="0"/>
              <a:t> and KK (threshold effect)</a:t>
            </a:r>
            <a:endParaRPr lang="en-US" dirty="0"/>
          </a:p>
        </p:txBody>
      </p:sp>
      <p:pic>
        <p:nvPicPr>
          <p:cNvPr id="3" name="Bild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4677" y="1461088"/>
            <a:ext cx="1834232" cy="1858567"/>
          </a:xfrm>
          <a:prstGeom prst="rect">
            <a:avLst/>
          </a:prstGeom>
        </p:spPr>
      </p:pic>
      <p:pic>
        <p:nvPicPr>
          <p:cNvPr id="4" name="Bild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7904" y="3356993"/>
            <a:ext cx="1854117" cy="1800200"/>
          </a:xfrm>
          <a:prstGeom prst="rect">
            <a:avLst/>
          </a:prstGeom>
        </p:spPr>
      </p:pic>
      <p:pic>
        <p:nvPicPr>
          <p:cNvPr id="9" name="Bild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18524" y="1482050"/>
            <a:ext cx="1819027" cy="1889224"/>
          </a:xfrm>
          <a:prstGeom prst="rect">
            <a:avLst/>
          </a:prstGeom>
        </p:spPr>
      </p:pic>
      <p:sp>
        <p:nvSpPr>
          <p:cNvPr id="10" name="Textfeld 9"/>
          <p:cNvSpPr txBox="1"/>
          <p:nvPr/>
        </p:nvSpPr>
        <p:spPr>
          <a:xfrm>
            <a:off x="6804248" y="2204864"/>
            <a:ext cx="2186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with f</a:t>
            </a:r>
            <a:r>
              <a:rPr lang="en-US" baseline="-25000" dirty="0" smtClean="0"/>
              <a:t>0</a:t>
            </a:r>
            <a:r>
              <a:rPr lang="en-US" dirty="0" smtClean="0"/>
              <a:t>(980) removed</a:t>
            </a:r>
            <a:endParaRPr lang="en-US" dirty="0"/>
          </a:p>
        </p:txBody>
      </p:sp>
      <p:sp>
        <p:nvSpPr>
          <p:cNvPr id="5" name="Textfeld 4"/>
          <p:cNvSpPr txBox="1"/>
          <p:nvPr/>
        </p:nvSpPr>
        <p:spPr>
          <a:xfrm>
            <a:off x="3851920" y="980728"/>
            <a:ext cx="17922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Kachaev</a:t>
            </a:r>
            <a:r>
              <a:rPr lang="en-US" dirty="0" smtClean="0"/>
              <a:t>-solution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74654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First Conclusions about f</a:t>
            </a:r>
            <a:r>
              <a:rPr lang="en-US" baseline="-25000" dirty="0" smtClean="0"/>
              <a:t>0</a:t>
            </a:r>
            <a:r>
              <a:rPr lang="en-US" dirty="0" smtClean="0"/>
              <a:t>(980)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67544" y="1124744"/>
            <a:ext cx="8568952" cy="5733256"/>
          </a:xfrm>
        </p:spPr>
        <p:txBody>
          <a:bodyPr>
            <a:normAutofit fontScale="77500" lnSpcReduction="20000"/>
          </a:bodyPr>
          <a:lstStyle/>
          <a:p>
            <a:r>
              <a:rPr lang="en-US" sz="2600" dirty="0" smtClean="0"/>
              <a:t>f</a:t>
            </a:r>
            <a:r>
              <a:rPr lang="en-US" sz="2600" baseline="-25000" dirty="0" smtClean="0"/>
              <a:t>0</a:t>
            </a:r>
            <a:r>
              <a:rPr lang="en-US" sz="2600" dirty="0" smtClean="0"/>
              <a:t>(980) observed in 0</a:t>
            </a:r>
            <a:r>
              <a:rPr lang="en-US" sz="2600" baseline="30000" dirty="0" smtClean="0"/>
              <a:t>-+</a:t>
            </a:r>
            <a:r>
              <a:rPr lang="en-US" sz="2600" dirty="0" smtClean="0"/>
              <a:t>, 2</a:t>
            </a:r>
            <a:r>
              <a:rPr lang="en-US" sz="2600" baseline="30000" dirty="0" smtClean="0"/>
              <a:t>-+</a:t>
            </a:r>
            <a:r>
              <a:rPr lang="en-US" sz="2600" dirty="0" smtClean="0"/>
              <a:t>, and 1</a:t>
            </a:r>
            <a:r>
              <a:rPr lang="en-US" sz="2600" baseline="30000" dirty="0" smtClean="0"/>
              <a:t>++</a:t>
            </a:r>
            <a:r>
              <a:rPr lang="en-US" sz="2600" dirty="0" smtClean="0"/>
              <a:t> final state</a:t>
            </a:r>
          </a:p>
          <a:p>
            <a:pPr marL="342900" lvl="1" indent="-342900">
              <a:buFont typeface="Arial"/>
              <a:buChar char="•"/>
            </a:pPr>
            <a:r>
              <a:rPr lang="en-US" sz="2600" dirty="0" smtClean="0"/>
              <a:t>Shape and phase </a:t>
            </a:r>
            <a:r>
              <a:rPr lang="en-US" sz="2600" dirty="0" err="1" smtClean="0"/>
              <a:t>w.r.t</a:t>
            </a:r>
            <a:r>
              <a:rPr lang="en-US" sz="2600" dirty="0" smtClean="0"/>
              <a:t>. broad </a:t>
            </a:r>
            <a:r>
              <a:rPr lang="en-US" sz="2200" dirty="0">
                <a:cs typeface="Symbol" charset="2"/>
              </a:rPr>
              <a:t>[</a:t>
            </a:r>
            <a:r>
              <a:rPr lang="en-US" sz="2200" dirty="0" err="1">
                <a:latin typeface="Symbol" charset="2"/>
                <a:cs typeface="Symbol" charset="2"/>
              </a:rPr>
              <a:t>pp</a:t>
            </a:r>
            <a:r>
              <a:rPr lang="en-US" sz="2200" dirty="0">
                <a:cs typeface="Symbol" charset="2"/>
              </a:rPr>
              <a:t>]</a:t>
            </a:r>
            <a:r>
              <a:rPr lang="en-US" sz="2200" baseline="-25000" dirty="0">
                <a:cs typeface="Symbol" charset="2"/>
              </a:rPr>
              <a:t>S</a:t>
            </a:r>
            <a:r>
              <a:rPr lang="en-US" sz="2200" baseline="30000" dirty="0" smtClean="0">
                <a:cs typeface="Symbol" charset="2"/>
              </a:rPr>
              <a:t>*</a:t>
            </a:r>
            <a:r>
              <a:rPr lang="en-US" sz="2200" dirty="0" smtClean="0">
                <a:cs typeface="Symbol" charset="2"/>
              </a:rPr>
              <a:t> varies</a:t>
            </a:r>
          </a:p>
          <a:p>
            <a:pPr marL="742950" lvl="2" indent="-342900"/>
            <a:r>
              <a:rPr lang="en-US" sz="2200" dirty="0"/>
              <a:t>0</a:t>
            </a:r>
            <a:r>
              <a:rPr lang="en-US" sz="2200" baseline="30000" dirty="0"/>
              <a:t>-</a:t>
            </a:r>
            <a:r>
              <a:rPr lang="en-US" sz="2200" baseline="30000" dirty="0" smtClean="0"/>
              <a:t>+</a:t>
            </a:r>
            <a:r>
              <a:rPr lang="en-US" sz="2200" dirty="0" smtClean="0"/>
              <a:t> : [</a:t>
            </a:r>
            <a:r>
              <a:rPr lang="en-US" sz="2200" dirty="0" smtClean="0">
                <a:solidFill>
                  <a:schemeClr val="accent6">
                    <a:lumMod val="75000"/>
                  </a:schemeClr>
                </a:solidFill>
                <a:latin typeface="Symbol" charset="2"/>
                <a:cs typeface="Symbol" charset="2"/>
              </a:rPr>
              <a:t>f</a:t>
            </a:r>
            <a:r>
              <a:rPr lang="en-US" sz="2200" dirty="0" smtClean="0">
                <a:solidFill>
                  <a:schemeClr val="accent6">
                    <a:lumMod val="75000"/>
                  </a:schemeClr>
                </a:solidFill>
                <a:cs typeface="Symbol" charset="2"/>
              </a:rPr>
              <a:t>(</a:t>
            </a:r>
            <a:r>
              <a:rPr lang="en-US" sz="2200" dirty="0" smtClean="0">
                <a:solidFill>
                  <a:schemeClr val="accent6">
                    <a:lumMod val="75000"/>
                  </a:schemeClr>
                </a:solidFill>
                <a:latin typeface="Symbol" charset="2"/>
                <a:cs typeface="Symbol" charset="2"/>
              </a:rPr>
              <a:t>p</a:t>
            </a:r>
            <a:r>
              <a:rPr lang="en-US" sz="2200" baseline="-25000" dirty="0" smtClean="0">
                <a:solidFill>
                  <a:schemeClr val="accent6">
                    <a:lumMod val="75000"/>
                  </a:schemeClr>
                </a:solidFill>
                <a:cs typeface="Symbol" charset="2"/>
              </a:rPr>
              <a:t>1800</a:t>
            </a:r>
            <a:r>
              <a:rPr lang="en-US" sz="2200" dirty="0" smtClean="0">
                <a:solidFill>
                  <a:schemeClr val="accent6">
                    <a:lumMod val="75000"/>
                  </a:schemeClr>
                </a:solidFill>
                <a:cs typeface="Symbol" charset="2"/>
              </a:rPr>
              <a:t>) </a:t>
            </a:r>
            <a:r>
              <a:rPr lang="en-US" sz="2200" dirty="0" smtClean="0">
                <a:cs typeface="Symbol" charset="2"/>
              </a:rPr>
              <a:t>~ </a:t>
            </a:r>
            <a:r>
              <a:rPr lang="en-US" sz="2200" dirty="0">
                <a:cs typeface="Symbol" charset="2"/>
              </a:rPr>
              <a:t>7</a:t>
            </a:r>
            <a:r>
              <a:rPr lang="en-US" sz="2200" dirty="0" smtClean="0">
                <a:cs typeface="Symbol" charset="2"/>
              </a:rPr>
              <a:t>0</a:t>
            </a:r>
            <a:r>
              <a:rPr lang="en-US" sz="2200" baseline="30000" dirty="0" smtClean="0">
                <a:cs typeface="Symbol" charset="2"/>
              </a:rPr>
              <a:t>0</a:t>
            </a:r>
            <a:r>
              <a:rPr lang="en-US" sz="2200" dirty="0" smtClean="0">
                <a:cs typeface="Symbol" charset="2"/>
              </a:rPr>
              <a:t>]+</a:t>
            </a:r>
            <a:r>
              <a:rPr lang="en-US" sz="2200" dirty="0"/>
              <a:t>[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Symbol" charset="2"/>
                <a:cs typeface="Symbol" charset="2"/>
              </a:rPr>
              <a:t>f</a:t>
            </a:r>
            <a:r>
              <a:rPr lang="en-US" sz="2200" dirty="0" smtClean="0">
                <a:solidFill>
                  <a:schemeClr val="accent1">
                    <a:lumMod val="75000"/>
                  </a:schemeClr>
                </a:solidFill>
                <a:cs typeface="Symbol" charset="2"/>
              </a:rPr>
              <a:t>(f</a:t>
            </a:r>
            <a:r>
              <a:rPr lang="en-US" sz="2200" baseline="-25000" dirty="0">
                <a:solidFill>
                  <a:schemeClr val="accent1">
                    <a:lumMod val="75000"/>
                  </a:schemeClr>
                </a:solidFill>
                <a:cs typeface="Symbol" charset="2"/>
              </a:rPr>
              <a:t>9</a:t>
            </a:r>
            <a:r>
              <a:rPr lang="en-US" sz="2200" baseline="-25000" dirty="0" smtClean="0">
                <a:solidFill>
                  <a:schemeClr val="accent1">
                    <a:lumMod val="75000"/>
                  </a:schemeClr>
                </a:solidFill>
                <a:cs typeface="Symbol" charset="2"/>
              </a:rPr>
              <a:t>80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  <a:cs typeface="Symbol" charset="2"/>
              </a:rPr>
              <a:t>) ~ </a:t>
            </a:r>
            <a:r>
              <a:rPr lang="en-US" sz="2200" dirty="0" smtClean="0">
                <a:solidFill>
                  <a:schemeClr val="accent1">
                    <a:lumMod val="75000"/>
                  </a:schemeClr>
                </a:solidFill>
                <a:cs typeface="Symbol" charset="2"/>
              </a:rPr>
              <a:t>180</a:t>
            </a:r>
            <a:r>
              <a:rPr lang="en-US" sz="2200" baseline="30000" dirty="0" smtClean="0">
                <a:solidFill>
                  <a:schemeClr val="accent1">
                    <a:lumMod val="75000"/>
                  </a:schemeClr>
                </a:solidFill>
                <a:cs typeface="Symbol" charset="2"/>
              </a:rPr>
              <a:t>0</a:t>
            </a:r>
            <a:r>
              <a:rPr lang="en-US" sz="2200" dirty="0" smtClean="0">
                <a:cs typeface="Symbol" charset="2"/>
              </a:rPr>
              <a:t>] - </a:t>
            </a:r>
            <a:r>
              <a:rPr lang="en-US" sz="2200" dirty="0" smtClean="0"/>
              <a:t>[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Symbol" charset="2"/>
                <a:cs typeface="Symbol" charset="2"/>
              </a:rPr>
              <a:t>f</a:t>
            </a:r>
            <a:r>
              <a:rPr lang="en-US" sz="2200" dirty="0" smtClean="0">
                <a:solidFill>
                  <a:schemeClr val="accent1">
                    <a:lumMod val="75000"/>
                  </a:schemeClr>
                </a:solidFill>
                <a:cs typeface="Symbol" charset="2"/>
              </a:rPr>
              <a:t>(</a:t>
            </a:r>
            <a:r>
              <a:rPr lang="en-US" sz="2200" dirty="0" err="1" smtClean="0">
                <a:solidFill>
                  <a:schemeClr val="accent1">
                    <a:lumMod val="75000"/>
                  </a:schemeClr>
                </a:solidFill>
                <a:latin typeface="Symbol" charset="2"/>
                <a:cs typeface="Symbol" charset="2"/>
              </a:rPr>
              <a:t>pp</a:t>
            </a:r>
            <a:r>
              <a:rPr lang="en-US" sz="2200" dirty="0" smtClean="0">
                <a:solidFill>
                  <a:schemeClr val="accent1">
                    <a:lumMod val="75000"/>
                  </a:schemeClr>
                </a:solidFill>
                <a:cs typeface="Symbol" charset="2"/>
              </a:rPr>
              <a:t>) 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  <a:cs typeface="Symbol" charset="2"/>
              </a:rPr>
              <a:t>~ 2</a:t>
            </a:r>
            <a:r>
              <a:rPr lang="en-US" sz="2200" dirty="0" smtClean="0">
                <a:solidFill>
                  <a:schemeClr val="accent1">
                    <a:lumMod val="75000"/>
                  </a:schemeClr>
                </a:solidFill>
                <a:cs typeface="Symbol" charset="2"/>
              </a:rPr>
              <a:t>0</a:t>
            </a:r>
            <a:r>
              <a:rPr lang="en-US" sz="2200" baseline="30000" dirty="0" smtClean="0">
                <a:solidFill>
                  <a:schemeClr val="accent1">
                    <a:lumMod val="75000"/>
                  </a:schemeClr>
                </a:solidFill>
                <a:cs typeface="Symbol" charset="2"/>
              </a:rPr>
              <a:t>0</a:t>
            </a:r>
            <a:r>
              <a:rPr lang="en-US" sz="2200" dirty="0">
                <a:cs typeface="Symbol" charset="2"/>
              </a:rPr>
              <a:t>] </a:t>
            </a:r>
            <a:r>
              <a:rPr lang="en-US" sz="2200" dirty="0" smtClean="0">
                <a:cs typeface="Symbol" charset="2"/>
              </a:rPr>
              <a:t>= 270</a:t>
            </a:r>
            <a:r>
              <a:rPr lang="en-US" sz="2200" baseline="30000" dirty="0" smtClean="0">
                <a:cs typeface="Symbol" charset="2"/>
              </a:rPr>
              <a:t>0</a:t>
            </a:r>
          </a:p>
          <a:p>
            <a:pPr marL="400050" lvl="2" indent="0">
              <a:buNone/>
            </a:pPr>
            <a:r>
              <a:rPr lang="en-US" sz="2200" baseline="30000" dirty="0">
                <a:cs typeface="Symbol" charset="2"/>
              </a:rPr>
              <a:t>	</a:t>
            </a:r>
            <a:r>
              <a:rPr lang="en-US" sz="2200" baseline="30000" dirty="0" smtClean="0">
                <a:cs typeface="Symbol" charset="2"/>
              </a:rPr>
              <a:t>				</a:t>
            </a:r>
            <a:r>
              <a:rPr lang="en-US" sz="2200" dirty="0" smtClean="0">
                <a:cs typeface="Symbol" charset="2"/>
              </a:rPr>
              <a:t>+ </a:t>
            </a:r>
            <a:r>
              <a:rPr lang="en-US" sz="2200" dirty="0" smtClean="0"/>
              <a:t>[</a:t>
            </a:r>
            <a:r>
              <a:rPr lang="en-US" sz="2200" dirty="0">
                <a:solidFill>
                  <a:srgbClr val="376092"/>
                </a:solidFill>
                <a:latin typeface="Symbol" charset="2"/>
                <a:cs typeface="Symbol" charset="2"/>
              </a:rPr>
              <a:t>f</a:t>
            </a:r>
            <a:r>
              <a:rPr lang="en-US" sz="2200" dirty="0">
                <a:solidFill>
                  <a:srgbClr val="376092"/>
                </a:solidFill>
                <a:cs typeface="Symbol" charset="2"/>
              </a:rPr>
              <a:t>(</a:t>
            </a:r>
            <a:r>
              <a:rPr lang="en-US" sz="2200" dirty="0" smtClean="0">
                <a:solidFill>
                  <a:srgbClr val="376092"/>
                </a:solidFill>
                <a:cs typeface="Symbol" charset="2"/>
              </a:rPr>
              <a:t>f</a:t>
            </a:r>
            <a:r>
              <a:rPr lang="en-US" sz="2200" baseline="-25000" dirty="0" smtClean="0">
                <a:solidFill>
                  <a:srgbClr val="376092"/>
                </a:solidFill>
                <a:cs typeface="Symbol" charset="2"/>
              </a:rPr>
              <a:t>1500</a:t>
            </a:r>
            <a:r>
              <a:rPr lang="en-US" sz="2200" dirty="0">
                <a:solidFill>
                  <a:srgbClr val="376092"/>
                </a:solidFill>
                <a:cs typeface="Symbol" charset="2"/>
              </a:rPr>
              <a:t>) ~ </a:t>
            </a:r>
            <a:r>
              <a:rPr lang="en-US" sz="2200" dirty="0" smtClean="0">
                <a:solidFill>
                  <a:srgbClr val="376092"/>
                </a:solidFill>
                <a:cs typeface="Symbol" charset="2"/>
              </a:rPr>
              <a:t>150</a:t>
            </a:r>
            <a:r>
              <a:rPr lang="en-US" sz="2200" baseline="30000" dirty="0" smtClean="0">
                <a:solidFill>
                  <a:srgbClr val="376092"/>
                </a:solidFill>
                <a:cs typeface="Symbol" charset="2"/>
              </a:rPr>
              <a:t>0</a:t>
            </a:r>
            <a:r>
              <a:rPr lang="en-US" sz="2200" dirty="0">
                <a:cs typeface="Symbol" charset="2"/>
              </a:rPr>
              <a:t>] </a:t>
            </a:r>
            <a:endParaRPr lang="en-US" sz="2200" dirty="0" smtClean="0">
              <a:cs typeface="Symbol" charset="2"/>
            </a:endParaRPr>
          </a:p>
          <a:p>
            <a:pPr marL="400050" lvl="2" indent="0">
              <a:buNone/>
            </a:pPr>
            <a:r>
              <a:rPr lang="en-US" sz="2200" dirty="0">
                <a:cs typeface="Symbol" charset="2"/>
              </a:rPr>
              <a:t>	</a:t>
            </a:r>
            <a:r>
              <a:rPr lang="en-US" sz="2200" dirty="0" smtClean="0">
                <a:cs typeface="Symbol" charset="2"/>
              </a:rPr>
              <a:t>	     	Shape has long tail to low </a:t>
            </a:r>
            <a:r>
              <a:rPr lang="en-US" sz="2200" dirty="0" err="1">
                <a:latin typeface="Symbol" charset="2"/>
                <a:cs typeface="Symbol" charset="2"/>
              </a:rPr>
              <a:t>pp</a:t>
            </a:r>
            <a:r>
              <a:rPr lang="en-US" sz="2200" dirty="0" smtClean="0">
                <a:cs typeface="Symbol" charset="2"/>
              </a:rPr>
              <a:t>-masses</a:t>
            </a:r>
          </a:p>
          <a:p>
            <a:pPr marL="742950" lvl="2" indent="-342900"/>
            <a:r>
              <a:rPr lang="en-US" sz="2200" dirty="0"/>
              <a:t>1</a:t>
            </a:r>
            <a:r>
              <a:rPr lang="en-US" sz="2200" baseline="30000" dirty="0" smtClean="0"/>
              <a:t>++</a:t>
            </a:r>
            <a:r>
              <a:rPr lang="en-US" sz="2200" dirty="0" smtClean="0"/>
              <a:t> </a:t>
            </a:r>
            <a:r>
              <a:rPr lang="en-US" sz="2200" dirty="0"/>
              <a:t>: [</a:t>
            </a:r>
            <a:r>
              <a:rPr lang="en-US" sz="2200" dirty="0">
                <a:solidFill>
                  <a:schemeClr val="accent6">
                    <a:lumMod val="75000"/>
                  </a:schemeClr>
                </a:solidFill>
                <a:latin typeface="Symbol" charset="2"/>
                <a:cs typeface="Symbol" charset="2"/>
              </a:rPr>
              <a:t>f</a:t>
            </a:r>
            <a:r>
              <a:rPr lang="en-US" sz="2200" dirty="0" smtClean="0">
                <a:solidFill>
                  <a:schemeClr val="accent6">
                    <a:lumMod val="75000"/>
                  </a:schemeClr>
                </a:solidFill>
                <a:cs typeface="Symbol" charset="2"/>
              </a:rPr>
              <a:t>(a</a:t>
            </a:r>
            <a:r>
              <a:rPr lang="en-US" sz="2200" baseline="-25000" dirty="0" smtClean="0">
                <a:solidFill>
                  <a:schemeClr val="accent6">
                    <a:lumMod val="75000"/>
                  </a:schemeClr>
                </a:solidFill>
                <a:cs typeface="Symbol" charset="2"/>
              </a:rPr>
              <a:t>1420</a:t>
            </a:r>
            <a:r>
              <a:rPr lang="en-US" sz="2200" dirty="0">
                <a:solidFill>
                  <a:schemeClr val="accent6">
                    <a:lumMod val="75000"/>
                  </a:schemeClr>
                </a:solidFill>
                <a:cs typeface="Symbol" charset="2"/>
              </a:rPr>
              <a:t>) </a:t>
            </a:r>
            <a:r>
              <a:rPr lang="en-US" sz="2200" dirty="0">
                <a:cs typeface="Symbol" charset="2"/>
              </a:rPr>
              <a:t>~ </a:t>
            </a:r>
            <a:r>
              <a:rPr lang="en-US" sz="2200" dirty="0" smtClean="0">
                <a:cs typeface="Symbol" charset="2"/>
              </a:rPr>
              <a:t>130</a:t>
            </a:r>
            <a:r>
              <a:rPr lang="en-US" sz="2200" baseline="30000" dirty="0" smtClean="0">
                <a:cs typeface="Symbol" charset="2"/>
              </a:rPr>
              <a:t>0</a:t>
            </a:r>
            <a:r>
              <a:rPr lang="en-US" sz="2200" dirty="0">
                <a:cs typeface="Symbol" charset="2"/>
              </a:rPr>
              <a:t>]+</a:t>
            </a:r>
            <a:r>
              <a:rPr lang="en-US" sz="2200" dirty="0"/>
              <a:t>[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Symbol" charset="2"/>
                <a:cs typeface="Symbol" charset="2"/>
              </a:rPr>
              <a:t>f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  <a:cs typeface="Symbol" charset="2"/>
              </a:rPr>
              <a:t>(f</a:t>
            </a:r>
            <a:r>
              <a:rPr lang="en-US" sz="2200" baseline="-25000" dirty="0">
                <a:solidFill>
                  <a:schemeClr val="accent1">
                    <a:lumMod val="75000"/>
                  </a:schemeClr>
                </a:solidFill>
                <a:cs typeface="Symbol" charset="2"/>
              </a:rPr>
              <a:t>980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  <a:cs typeface="Symbol" charset="2"/>
              </a:rPr>
              <a:t>) ~ </a:t>
            </a:r>
            <a:r>
              <a:rPr lang="en-US" sz="2200" dirty="0" smtClean="0">
                <a:solidFill>
                  <a:schemeClr val="accent6">
                    <a:lumMod val="75000"/>
                  </a:schemeClr>
                </a:solidFill>
                <a:cs typeface="Symbol" charset="2"/>
              </a:rPr>
              <a:t>-150</a:t>
            </a:r>
            <a:r>
              <a:rPr lang="en-US" sz="2200" baseline="30000" dirty="0" smtClean="0">
                <a:solidFill>
                  <a:schemeClr val="accent6">
                    <a:lumMod val="75000"/>
                  </a:schemeClr>
                </a:solidFill>
                <a:cs typeface="Symbol" charset="2"/>
              </a:rPr>
              <a:t>0</a:t>
            </a:r>
            <a:r>
              <a:rPr lang="en-US" sz="2200" dirty="0" smtClean="0">
                <a:cs typeface="Symbol" charset="2"/>
              </a:rPr>
              <a:t>]</a:t>
            </a:r>
            <a:r>
              <a:rPr lang="en-US" sz="2200" dirty="0">
                <a:cs typeface="Symbol" charset="2"/>
              </a:rPr>
              <a:t> </a:t>
            </a:r>
            <a:r>
              <a:rPr lang="en-US" sz="2200" dirty="0" smtClean="0">
                <a:cs typeface="Symbol" charset="2"/>
              </a:rPr>
              <a:t>- </a:t>
            </a:r>
            <a:r>
              <a:rPr lang="en-US" sz="2200" dirty="0"/>
              <a:t>[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Symbol" charset="2"/>
                <a:cs typeface="Symbol" charset="2"/>
              </a:rPr>
              <a:t>f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  <a:cs typeface="Symbol" charset="2"/>
              </a:rPr>
              <a:t>(</a:t>
            </a:r>
            <a:r>
              <a:rPr lang="en-US" sz="2200" dirty="0" err="1">
                <a:solidFill>
                  <a:schemeClr val="accent1">
                    <a:lumMod val="75000"/>
                  </a:schemeClr>
                </a:solidFill>
                <a:latin typeface="Symbol" charset="2"/>
                <a:cs typeface="Symbol" charset="2"/>
              </a:rPr>
              <a:t>pp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  <a:cs typeface="Symbol" charset="2"/>
              </a:rPr>
              <a:t>) ~ </a:t>
            </a:r>
            <a:r>
              <a:rPr lang="en-US" sz="2200" dirty="0" smtClean="0">
                <a:solidFill>
                  <a:schemeClr val="accent1">
                    <a:lumMod val="75000"/>
                  </a:schemeClr>
                </a:solidFill>
                <a:cs typeface="Symbol" charset="2"/>
              </a:rPr>
              <a:t>-20</a:t>
            </a:r>
            <a:r>
              <a:rPr lang="en-US" sz="2200" baseline="30000" dirty="0" smtClean="0">
                <a:solidFill>
                  <a:schemeClr val="accent1">
                    <a:lumMod val="75000"/>
                  </a:schemeClr>
                </a:solidFill>
                <a:cs typeface="Symbol" charset="2"/>
              </a:rPr>
              <a:t>0</a:t>
            </a:r>
            <a:r>
              <a:rPr lang="en-US" sz="2200" dirty="0">
                <a:cs typeface="Symbol" charset="2"/>
              </a:rPr>
              <a:t>] </a:t>
            </a:r>
            <a:r>
              <a:rPr lang="en-US" sz="2200" dirty="0" smtClean="0">
                <a:cs typeface="Symbol" charset="2"/>
              </a:rPr>
              <a:t> </a:t>
            </a:r>
            <a:r>
              <a:rPr lang="en-US" sz="2200" dirty="0">
                <a:cs typeface="Symbol" charset="2"/>
              </a:rPr>
              <a:t>= 4</a:t>
            </a:r>
            <a:r>
              <a:rPr lang="en-US" sz="2200" dirty="0" smtClean="0">
                <a:cs typeface="Symbol" charset="2"/>
              </a:rPr>
              <a:t>0</a:t>
            </a:r>
            <a:r>
              <a:rPr lang="en-US" sz="2200" baseline="30000" dirty="0" smtClean="0">
                <a:cs typeface="Symbol" charset="2"/>
              </a:rPr>
              <a:t>0</a:t>
            </a:r>
            <a:r>
              <a:rPr lang="en-US" sz="2200" dirty="0" smtClean="0">
                <a:cs typeface="Symbol" charset="2"/>
              </a:rPr>
              <a:t> </a:t>
            </a:r>
          </a:p>
          <a:p>
            <a:pPr marL="400050" lvl="2" indent="0">
              <a:buNone/>
            </a:pPr>
            <a:r>
              <a:rPr lang="en-US" sz="2200" dirty="0">
                <a:cs typeface="Symbol" charset="2"/>
              </a:rPr>
              <a:t>	</a:t>
            </a:r>
            <a:r>
              <a:rPr lang="en-US" sz="2200" dirty="0" smtClean="0">
                <a:cs typeface="Symbol" charset="2"/>
              </a:rPr>
              <a:t>		Shape: sharp peak structure above broad </a:t>
            </a:r>
            <a:r>
              <a:rPr lang="en-US" sz="2200" dirty="0" err="1">
                <a:latin typeface="Symbol" charset="2"/>
                <a:cs typeface="Symbol" charset="2"/>
              </a:rPr>
              <a:t>pp</a:t>
            </a:r>
            <a:r>
              <a:rPr lang="en-US" sz="2200" dirty="0" smtClean="0">
                <a:cs typeface="Symbol" charset="2"/>
              </a:rPr>
              <a:t>-component</a:t>
            </a:r>
          </a:p>
          <a:p>
            <a:pPr marL="742950" lvl="2" indent="-342900"/>
            <a:r>
              <a:rPr lang="en-US" sz="2200" dirty="0" smtClean="0"/>
              <a:t>2</a:t>
            </a:r>
            <a:r>
              <a:rPr lang="en-US" sz="2200" baseline="30000" dirty="0" smtClean="0"/>
              <a:t>-</a:t>
            </a:r>
            <a:r>
              <a:rPr lang="en-US" sz="2200" baseline="30000" dirty="0"/>
              <a:t>+</a:t>
            </a:r>
            <a:r>
              <a:rPr lang="en-US" sz="2200" dirty="0"/>
              <a:t> : [</a:t>
            </a:r>
            <a:r>
              <a:rPr lang="en-US" sz="2200" dirty="0">
                <a:solidFill>
                  <a:schemeClr val="accent6">
                    <a:lumMod val="75000"/>
                  </a:schemeClr>
                </a:solidFill>
                <a:latin typeface="Symbol" charset="2"/>
                <a:cs typeface="Symbol" charset="2"/>
              </a:rPr>
              <a:t>f</a:t>
            </a:r>
            <a:r>
              <a:rPr lang="en-US" sz="2200" dirty="0">
                <a:solidFill>
                  <a:schemeClr val="accent6">
                    <a:lumMod val="75000"/>
                  </a:schemeClr>
                </a:solidFill>
                <a:cs typeface="Symbol" charset="2"/>
              </a:rPr>
              <a:t>(</a:t>
            </a:r>
            <a:r>
              <a:rPr lang="en-US" sz="2200" dirty="0" smtClean="0">
                <a:solidFill>
                  <a:schemeClr val="accent6">
                    <a:lumMod val="75000"/>
                  </a:schemeClr>
                </a:solidFill>
                <a:latin typeface="Symbol" charset="2"/>
                <a:cs typeface="Symbol" charset="2"/>
              </a:rPr>
              <a:t>p</a:t>
            </a:r>
            <a:r>
              <a:rPr lang="en-US" sz="2200" baseline="-25000" dirty="0" smtClean="0">
                <a:solidFill>
                  <a:schemeClr val="accent6">
                    <a:lumMod val="75000"/>
                  </a:schemeClr>
                </a:solidFill>
                <a:cs typeface="Symbol" charset="2"/>
              </a:rPr>
              <a:t>1880</a:t>
            </a:r>
            <a:r>
              <a:rPr lang="en-US" sz="2200" dirty="0">
                <a:solidFill>
                  <a:schemeClr val="accent6">
                    <a:lumMod val="75000"/>
                  </a:schemeClr>
                </a:solidFill>
                <a:cs typeface="Symbol" charset="2"/>
              </a:rPr>
              <a:t>) </a:t>
            </a:r>
            <a:r>
              <a:rPr lang="en-US" sz="2200" dirty="0">
                <a:cs typeface="Symbol" charset="2"/>
              </a:rPr>
              <a:t>~ </a:t>
            </a:r>
            <a:r>
              <a:rPr lang="en-US" sz="2200" dirty="0" smtClean="0">
                <a:cs typeface="Symbol" charset="2"/>
              </a:rPr>
              <a:t>0</a:t>
            </a:r>
            <a:r>
              <a:rPr lang="en-US" sz="2200" baseline="30000" dirty="0" smtClean="0">
                <a:cs typeface="Symbol" charset="2"/>
              </a:rPr>
              <a:t>0</a:t>
            </a:r>
            <a:r>
              <a:rPr lang="en-US" sz="2200" dirty="0" smtClean="0">
                <a:cs typeface="Symbol" charset="2"/>
              </a:rPr>
              <a:t>]</a:t>
            </a:r>
            <a:r>
              <a:rPr lang="en-US" sz="2200" dirty="0">
                <a:cs typeface="Symbol" charset="2"/>
              </a:rPr>
              <a:t>+</a:t>
            </a:r>
            <a:r>
              <a:rPr lang="en-US" sz="2200" dirty="0"/>
              <a:t>[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Symbol" charset="2"/>
                <a:cs typeface="Symbol" charset="2"/>
              </a:rPr>
              <a:t>f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  <a:cs typeface="Symbol" charset="2"/>
              </a:rPr>
              <a:t>(f</a:t>
            </a:r>
            <a:r>
              <a:rPr lang="en-US" sz="2200" baseline="-25000" dirty="0">
                <a:solidFill>
                  <a:schemeClr val="accent1">
                    <a:lumMod val="75000"/>
                  </a:schemeClr>
                </a:solidFill>
                <a:cs typeface="Symbol" charset="2"/>
              </a:rPr>
              <a:t>980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  <a:cs typeface="Symbol" charset="2"/>
              </a:rPr>
              <a:t>) ~ </a:t>
            </a:r>
            <a:r>
              <a:rPr lang="en-US" sz="2200" dirty="0" smtClean="0">
                <a:solidFill>
                  <a:schemeClr val="accent1">
                    <a:lumMod val="75000"/>
                  </a:schemeClr>
                </a:solidFill>
                <a:cs typeface="Symbol" charset="2"/>
              </a:rPr>
              <a:t>150</a:t>
            </a:r>
            <a:r>
              <a:rPr lang="en-US" sz="2200" baseline="30000" dirty="0" smtClean="0">
                <a:solidFill>
                  <a:schemeClr val="accent1">
                    <a:lumMod val="75000"/>
                  </a:schemeClr>
                </a:solidFill>
                <a:cs typeface="Symbol" charset="2"/>
              </a:rPr>
              <a:t>0</a:t>
            </a:r>
            <a:r>
              <a:rPr lang="en-US" sz="2200" dirty="0" smtClean="0">
                <a:cs typeface="Symbol" charset="2"/>
              </a:rPr>
              <a:t>]</a:t>
            </a:r>
            <a:r>
              <a:rPr lang="en-US" sz="2200" dirty="0">
                <a:cs typeface="Symbol" charset="2"/>
              </a:rPr>
              <a:t> - </a:t>
            </a:r>
            <a:r>
              <a:rPr lang="en-US" sz="2200" dirty="0"/>
              <a:t>[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Symbol" charset="2"/>
                <a:cs typeface="Symbol" charset="2"/>
              </a:rPr>
              <a:t>f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  <a:cs typeface="Symbol" charset="2"/>
              </a:rPr>
              <a:t>(</a:t>
            </a:r>
            <a:r>
              <a:rPr lang="en-US" sz="2200" dirty="0" err="1">
                <a:solidFill>
                  <a:schemeClr val="accent1">
                    <a:lumMod val="75000"/>
                  </a:schemeClr>
                </a:solidFill>
                <a:latin typeface="Symbol" charset="2"/>
                <a:cs typeface="Symbol" charset="2"/>
              </a:rPr>
              <a:t>pp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  <a:cs typeface="Symbol" charset="2"/>
              </a:rPr>
              <a:t>) ~ </a:t>
            </a:r>
            <a:r>
              <a:rPr lang="en-US" sz="2200" dirty="0" smtClean="0">
                <a:solidFill>
                  <a:schemeClr val="accent1">
                    <a:lumMod val="75000"/>
                  </a:schemeClr>
                </a:solidFill>
                <a:cs typeface="Symbol" charset="2"/>
              </a:rPr>
              <a:t>- 20</a:t>
            </a:r>
            <a:r>
              <a:rPr lang="en-US" sz="2200" baseline="30000" dirty="0" smtClean="0">
                <a:solidFill>
                  <a:schemeClr val="accent1">
                    <a:lumMod val="75000"/>
                  </a:schemeClr>
                </a:solidFill>
                <a:cs typeface="Symbol" charset="2"/>
              </a:rPr>
              <a:t>0</a:t>
            </a:r>
            <a:r>
              <a:rPr lang="en-US" sz="2200" dirty="0" smtClean="0">
                <a:cs typeface="Symbol" charset="2"/>
              </a:rPr>
              <a:t>]  </a:t>
            </a:r>
            <a:r>
              <a:rPr lang="en-US" sz="2200" dirty="0">
                <a:cs typeface="Symbol" charset="2"/>
              </a:rPr>
              <a:t>= </a:t>
            </a:r>
            <a:r>
              <a:rPr lang="en-US" sz="2200" dirty="0" smtClean="0">
                <a:cs typeface="Symbol" charset="2"/>
              </a:rPr>
              <a:t>120</a:t>
            </a:r>
            <a:r>
              <a:rPr lang="en-US" sz="2200" baseline="30000" dirty="0" smtClean="0">
                <a:cs typeface="Symbol" charset="2"/>
              </a:rPr>
              <a:t>0</a:t>
            </a:r>
          </a:p>
          <a:p>
            <a:pPr marL="400050" lvl="2" indent="0">
              <a:buNone/>
            </a:pPr>
            <a:r>
              <a:rPr lang="en-US" sz="2200" dirty="0" smtClean="0">
                <a:cs typeface="Symbol" charset="2"/>
              </a:rPr>
              <a:t>			+ </a:t>
            </a:r>
            <a:r>
              <a:rPr lang="en-US" sz="2200" dirty="0"/>
              <a:t>[</a:t>
            </a:r>
            <a:r>
              <a:rPr lang="en-US" sz="2200" dirty="0">
                <a:solidFill>
                  <a:srgbClr val="376092"/>
                </a:solidFill>
                <a:latin typeface="Symbol" charset="2"/>
                <a:cs typeface="Symbol" charset="2"/>
              </a:rPr>
              <a:t>f</a:t>
            </a:r>
            <a:r>
              <a:rPr lang="en-US" sz="2200" dirty="0">
                <a:solidFill>
                  <a:srgbClr val="376092"/>
                </a:solidFill>
                <a:cs typeface="Symbol" charset="2"/>
              </a:rPr>
              <a:t>(f</a:t>
            </a:r>
            <a:r>
              <a:rPr lang="en-US" sz="2200" baseline="-25000" dirty="0">
                <a:solidFill>
                  <a:srgbClr val="376092"/>
                </a:solidFill>
                <a:cs typeface="Symbol" charset="2"/>
              </a:rPr>
              <a:t>1500</a:t>
            </a:r>
            <a:r>
              <a:rPr lang="en-US" sz="2200" dirty="0">
                <a:solidFill>
                  <a:srgbClr val="376092"/>
                </a:solidFill>
                <a:cs typeface="Symbol" charset="2"/>
              </a:rPr>
              <a:t>) ~ </a:t>
            </a:r>
            <a:r>
              <a:rPr lang="en-US" sz="2200" dirty="0" smtClean="0">
                <a:solidFill>
                  <a:srgbClr val="376092"/>
                </a:solidFill>
                <a:cs typeface="Symbol" charset="2"/>
              </a:rPr>
              <a:t>0</a:t>
            </a:r>
            <a:r>
              <a:rPr lang="en-US" sz="2200" baseline="30000" dirty="0" smtClean="0">
                <a:solidFill>
                  <a:srgbClr val="376092"/>
                </a:solidFill>
                <a:cs typeface="Symbol" charset="2"/>
              </a:rPr>
              <a:t>0</a:t>
            </a:r>
            <a:r>
              <a:rPr lang="en-US" sz="2200" dirty="0">
                <a:cs typeface="Symbol" charset="2"/>
              </a:rPr>
              <a:t>] </a:t>
            </a:r>
            <a:endParaRPr lang="en-US" sz="2200" dirty="0" smtClean="0">
              <a:cs typeface="Symbol" charset="2"/>
            </a:endParaRPr>
          </a:p>
          <a:p>
            <a:pPr marL="400050" lvl="2" indent="0">
              <a:buNone/>
            </a:pPr>
            <a:r>
              <a:rPr lang="en-US" sz="2200" dirty="0">
                <a:cs typeface="Symbol" charset="2"/>
              </a:rPr>
              <a:t>	</a:t>
            </a:r>
            <a:r>
              <a:rPr lang="en-US" sz="2200" dirty="0" smtClean="0">
                <a:cs typeface="Symbol" charset="2"/>
              </a:rPr>
              <a:t>		</a:t>
            </a:r>
            <a:r>
              <a:rPr lang="en-US" sz="2200" dirty="0">
                <a:solidFill>
                  <a:schemeClr val="accent6">
                    <a:lumMod val="75000"/>
                  </a:schemeClr>
                </a:solidFill>
                <a:latin typeface="Symbol" charset="2"/>
                <a:cs typeface="Symbol" charset="2"/>
              </a:rPr>
              <a:t>f</a:t>
            </a:r>
            <a:r>
              <a:rPr lang="en-US" sz="2200" dirty="0">
                <a:solidFill>
                  <a:schemeClr val="accent6">
                    <a:lumMod val="75000"/>
                  </a:schemeClr>
                </a:solidFill>
                <a:cs typeface="Symbol" charset="2"/>
              </a:rPr>
              <a:t>(</a:t>
            </a:r>
            <a:r>
              <a:rPr lang="en-US" sz="2200" dirty="0" smtClean="0">
                <a:solidFill>
                  <a:schemeClr val="accent6">
                    <a:lumMod val="75000"/>
                  </a:schemeClr>
                </a:solidFill>
                <a:latin typeface="Symbol" charset="2"/>
                <a:cs typeface="Symbol" charset="2"/>
              </a:rPr>
              <a:t>p</a:t>
            </a:r>
            <a:r>
              <a:rPr lang="en-US" sz="2200" baseline="-25000" dirty="0" smtClean="0">
                <a:solidFill>
                  <a:schemeClr val="accent6">
                    <a:lumMod val="75000"/>
                  </a:schemeClr>
                </a:solidFill>
                <a:latin typeface="Symbol" charset="2"/>
                <a:cs typeface="Symbol" charset="2"/>
              </a:rPr>
              <a:t>2</a:t>
            </a:r>
            <a:r>
              <a:rPr lang="en-US" sz="2200" baseline="-25000" dirty="0" smtClean="0">
                <a:solidFill>
                  <a:schemeClr val="accent6">
                    <a:lumMod val="75000"/>
                  </a:schemeClr>
                </a:solidFill>
                <a:latin typeface="+mj-lt"/>
                <a:cs typeface="Symbol" charset="2"/>
              </a:rPr>
              <a:t>_</a:t>
            </a:r>
            <a:r>
              <a:rPr lang="en-US" sz="2200" baseline="-25000" dirty="0" smtClean="0">
                <a:solidFill>
                  <a:schemeClr val="accent6">
                    <a:lumMod val="75000"/>
                  </a:schemeClr>
                </a:solidFill>
                <a:cs typeface="Symbol" charset="2"/>
              </a:rPr>
              <a:t>1880</a:t>
            </a:r>
            <a:r>
              <a:rPr lang="en-US" sz="2200" dirty="0">
                <a:solidFill>
                  <a:schemeClr val="accent6">
                    <a:lumMod val="75000"/>
                  </a:schemeClr>
                </a:solidFill>
                <a:cs typeface="Symbol" charset="2"/>
              </a:rPr>
              <a:t>) </a:t>
            </a:r>
            <a:r>
              <a:rPr lang="en-US" sz="2200" dirty="0" smtClean="0">
                <a:cs typeface="Symbol" charset="2"/>
              </a:rPr>
              <a:t>– </a:t>
            </a:r>
            <a:r>
              <a:rPr lang="en-US" sz="2200" dirty="0" smtClean="0">
                <a:latin typeface="Symbol" charset="2"/>
                <a:cs typeface="Symbol" charset="2"/>
              </a:rPr>
              <a:t>f</a:t>
            </a:r>
            <a:r>
              <a:rPr lang="en-US" sz="2200" dirty="0" smtClean="0">
                <a:cs typeface="Symbol" charset="2"/>
              </a:rPr>
              <a:t>(a</a:t>
            </a:r>
            <a:r>
              <a:rPr lang="en-US" sz="2200" baseline="-25000" dirty="0" smtClean="0">
                <a:cs typeface="Symbol" charset="2"/>
              </a:rPr>
              <a:t>1950</a:t>
            </a:r>
            <a:r>
              <a:rPr lang="en-US" sz="2200" dirty="0">
                <a:solidFill>
                  <a:srgbClr val="000000"/>
                </a:solidFill>
                <a:cs typeface="Symbol" charset="2"/>
              </a:rPr>
              <a:t>) </a:t>
            </a:r>
            <a:r>
              <a:rPr lang="en-US" sz="2200" dirty="0" smtClean="0">
                <a:solidFill>
                  <a:srgbClr val="000000"/>
                </a:solidFill>
                <a:cs typeface="Symbol" charset="2"/>
              </a:rPr>
              <a:t>~ - 30</a:t>
            </a:r>
            <a:r>
              <a:rPr lang="en-US" sz="2200" baseline="30000" dirty="0" smtClean="0">
                <a:solidFill>
                  <a:srgbClr val="000000"/>
                </a:solidFill>
                <a:cs typeface="Symbol" charset="2"/>
              </a:rPr>
              <a:t>0 </a:t>
            </a:r>
            <a:r>
              <a:rPr lang="en-US" sz="2200" dirty="0" smtClean="0">
                <a:solidFill>
                  <a:srgbClr val="000000"/>
                </a:solidFill>
                <a:cs typeface="Symbol" charset="2"/>
              </a:rPr>
              <a:t> ? </a:t>
            </a:r>
          </a:p>
          <a:p>
            <a:pPr marL="400050" lvl="2" indent="0">
              <a:buNone/>
            </a:pPr>
            <a:r>
              <a:rPr lang="en-US" sz="2200" dirty="0">
                <a:solidFill>
                  <a:srgbClr val="000000"/>
                </a:solidFill>
                <a:cs typeface="Symbol" charset="2"/>
              </a:rPr>
              <a:t>	</a:t>
            </a:r>
            <a:r>
              <a:rPr lang="en-US" sz="2200" dirty="0" smtClean="0">
                <a:solidFill>
                  <a:srgbClr val="000000"/>
                </a:solidFill>
                <a:cs typeface="Symbol" charset="2"/>
              </a:rPr>
              <a:t>			(requires mass dependent fit around 1.6-2.0 GeV/c</a:t>
            </a:r>
            <a:r>
              <a:rPr lang="en-US" sz="2200" baseline="30000" dirty="0" smtClean="0">
                <a:solidFill>
                  <a:srgbClr val="000000"/>
                </a:solidFill>
                <a:cs typeface="Symbol" charset="2"/>
              </a:rPr>
              <a:t>2</a:t>
            </a:r>
            <a:r>
              <a:rPr lang="en-US" sz="2200" dirty="0" smtClean="0">
                <a:solidFill>
                  <a:srgbClr val="000000"/>
                </a:solidFill>
                <a:cs typeface="Symbol" charset="2"/>
              </a:rPr>
              <a:t>)</a:t>
            </a:r>
          </a:p>
          <a:p>
            <a:pPr marL="400050" lvl="2" indent="0">
              <a:buNone/>
            </a:pPr>
            <a:r>
              <a:rPr lang="en-US" sz="2200" dirty="0">
                <a:cs typeface="Symbol" charset="2"/>
              </a:rPr>
              <a:t>	</a:t>
            </a:r>
            <a:r>
              <a:rPr lang="en-US" sz="2200" dirty="0" smtClean="0">
                <a:cs typeface="Symbol" charset="2"/>
              </a:rPr>
              <a:t>		no phase motion at </a:t>
            </a:r>
            <a:r>
              <a:rPr lang="en-US" sz="2200" dirty="0" smtClean="0">
                <a:solidFill>
                  <a:srgbClr val="376092"/>
                </a:solidFill>
                <a:cs typeface="Symbol" charset="2"/>
              </a:rPr>
              <a:t>f</a:t>
            </a:r>
            <a:r>
              <a:rPr lang="en-US" sz="2200" baseline="-25000" dirty="0" smtClean="0">
                <a:solidFill>
                  <a:srgbClr val="376092"/>
                </a:solidFill>
                <a:cs typeface="Symbol" charset="2"/>
              </a:rPr>
              <a:t>0</a:t>
            </a:r>
            <a:r>
              <a:rPr lang="en-US" sz="2200" dirty="0" smtClean="0">
                <a:solidFill>
                  <a:srgbClr val="376092"/>
                </a:solidFill>
                <a:cs typeface="Symbol" charset="2"/>
              </a:rPr>
              <a:t>(1500)</a:t>
            </a:r>
            <a:r>
              <a:rPr lang="en-US" sz="2200" baseline="-25000" dirty="0" smtClean="0">
                <a:solidFill>
                  <a:srgbClr val="376092"/>
                </a:solidFill>
                <a:cs typeface="Symbol" charset="2"/>
              </a:rPr>
              <a:t> </a:t>
            </a:r>
            <a:r>
              <a:rPr lang="en-US" sz="2200" dirty="0" smtClean="0">
                <a:cs typeface="Symbol" charset="2"/>
              </a:rPr>
              <a:t>seen</a:t>
            </a:r>
          </a:p>
          <a:p>
            <a:pPr marL="400050" lvl="2" indent="0">
              <a:buNone/>
            </a:pPr>
            <a:r>
              <a:rPr lang="en-US" sz="2200" dirty="0" smtClean="0">
                <a:cs typeface="Symbol" charset="2"/>
              </a:rPr>
              <a:t>			Shape</a:t>
            </a:r>
            <a:r>
              <a:rPr lang="en-US" sz="2200" dirty="0">
                <a:cs typeface="Symbol" charset="2"/>
              </a:rPr>
              <a:t>: </a:t>
            </a:r>
            <a:r>
              <a:rPr lang="en-US" sz="2200" dirty="0" smtClean="0">
                <a:cs typeface="Symbol" charset="2"/>
              </a:rPr>
              <a:t>symmetric </a:t>
            </a:r>
            <a:r>
              <a:rPr lang="en-US" sz="2200" dirty="0">
                <a:cs typeface="Symbol" charset="2"/>
              </a:rPr>
              <a:t>peak structure </a:t>
            </a:r>
            <a:endParaRPr lang="en-US" sz="2200" dirty="0" smtClean="0">
              <a:cs typeface="Symbol" charset="2"/>
            </a:endParaRPr>
          </a:p>
          <a:p>
            <a:pPr marL="400050" lvl="2" indent="0">
              <a:buNone/>
            </a:pPr>
            <a:r>
              <a:rPr lang="en-US" sz="2200" dirty="0">
                <a:cs typeface="Symbol" charset="2"/>
              </a:rPr>
              <a:t>	</a:t>
            </a:r>
            <a:r>
              <a:rPr lang="en-US" sz="2200" dirty="0" smtClean="0">
                <a:cs typeface="Symbol" charset="2"/>
              </a:rPr>
              <a:t>				no </a:t>
            </a:r>
            <a:r>
              <a:rPr lang="en-US" sz="2200" dirty="0">
                <a:cs typeface="Symbol" charset="2"/>
              </a:rPr>
              <a:t>broad </a:t>
            </a:r>
            <a:r>
              <a:rPr lang="en-US" sz="2200" dirty="0" err="1">
                <a:latin typeface="Symbol" charset="2"/>
                <a:cs typeface="Symbol" charset="2"/>
              </a:rPr>
              <a:t>pp</a:t>
            </a:r>
            <a:r>
              <a:rPr lang="en-US" sz="2200" dirty="0">
                <a:cs typeface="Symbol" charset="2"/>
              </a:rPr>
              <a:t>-</a:t>
            </a:r>
            <a:r>
              <a:rPr lang="en-US" sz="2200" dirty="0" smtClean="0">
                <a:cs typeface="Symbol" charset="2"/>
              </a:rPr>
              <a:t>component interference</a:t>
            </a:r>
          </a:p>
          <a:p>
            <a:pPr marL="457200" lvl="1" indent="-457200">
              <a:buFont typeface="Arial"/>
              <a:buChar char="•"/>
            </a:pPr>
            <a:r>
              <a:rPr lang="en-US" sz="2600" dirty="0"/>
              <a:t>f</a:t>
            </a:r>
            <a:r>
              <a:rPr lang="en-US" sz="2600" baseline="-25000" dirty="0"/>
              <a:t>0</a:t>
            </a:r>
            <a:r>
              <a:rPr lang="en-US" sz="2600" dirty="0"/>
              <a:t>(980) </a:t>
            </a:r>
            <a:r>
              <a:rPr lang="en-US" sz="2600" dirty="0" smtClean="0"/>
              <a:t> has (at least) two components and scattering results</a:t>
            </a:r>
          </a:p>
          <a:p>
            <a:pPr marL="0" lvl="1" indent="0">
              <a:buNone/>
            </a:pPr>
            <a:r>
              <a:rPr lang="en-US" sz="2600" dirty="0">
                <a:cs typeface="Symbol" charset="2"/>
              </a:rPr>
              <a:t>	</a:t>
            </a:r>
            <a:r>
              <a:rPr lang="en-US" sz="2400" dirty="0" err="1" smtClean="0">
                <a:latin typeface="Symbol" charset="2"/>
                <a:cs typeface="Symbol" charset="2"/>
              </a:rPr>
              <a:t>pp</a:t>
            </a:r>
            <a:r>
              <a:rPr lang="en-US" sz="2400" dirty="0" smtClean="0">
                <a:latin typeface="Symbol" charset="2"/>
                <a:cs typeface="Symbol" charset="2"/>
              </a:rPr>
              <a:t> ➝ </a:t>
            </a:r>
            <a:r>
              <a:rPr lang="en-US" sz="2400" dirty="0" err="1" smtClean="0">
                <a:latin typeface="Symbol" charset="2"/>
                <a:cs typeface="Symbol" charset="2"/>
              </a:rPr>
              <a:t>pp</a:t>
            </a:r>
            <a:r>
              <a:rPr lang="en-US" sz="2400" dirty="0" smtClean="0">
                <a:latin typeface="Symbol" charset="2"/>
                <a:cs typeface="Symbol" charset="2"/>
              </a:rPr>
              <a:t> </a:t>
            </a:r>
            <a:r>
              <a:rPr lang="en-US" sz="2400" dirty="0" smtClean="0">
                <a:latin typeface="+mj-lt"/>
                <a:cs typeface="Symbol" charset="2"/>
              </a:rPr>
              <a:t>and </a:t>
            </a:r>
            <a:r>
              <a:rPr lang="en-US" sz="2400" dirty="0" err="1">
                <a:latin typeface="Symbol" charset="2"/>
                <a:cs typeface="Symbol" charset="2"/>
              </a:rPr>
              <a:t>pp</a:t>
            </a:r>
            <a:r>
              <a:rPr lang="en-US" sz="2400" dirty="0">
                <a:latin typeface="Symbol" charset="2"/>
                <a:cs typeface="Symbol" charset="2"/>
              </a:rPr>
              <a:t> ➝ </a:t>
            </a:r>
            <a:r>
              <a:rPr lang="en-US" sz="2400" dirty="0" smtClean="0">
                <a:latin typeface="+mj-lt"/>
                <a:cs typeface="Symbol" charset="2"/>
              </a:rPr>
              <a:t>KK show opposite phase</a:t>
            </a:r>
          </a:p>
          <a:p>
            <a:pPr marL="457200" lvl="1" indent="-457200">
              <a:buFont typeface="Arial"/>
              <a:buChar char="•"/>
            </a:pPr>
            <a:r>
              <a:rPr lang="en-US" sz="2400" dirty="0" smtClean="0">
                <a:latin typeface="+mj-lt"/>
                <a:cs typeface="Symbol" charset="2"/>
              </a:rPr>
              <a:t>Interpretation:</a:t>
            </a:r>
          </a:p>
          <a:p>
            <a:pPr marL="857250" lvl="2" indent="-457200"/>
            <a:r>
              <a:rPr lang="en-US" sz="2600" dirty="0" smtClean="0">
                <a:solidFill>
                  <a:schemeClr val="accent6">
                    <a:lumMod val="75000"/>
                  </a:schemeClr>
                </a:solidFill>
                <a:cs typeface="Symbol" charset="2"/>
              </a:rPr>
              <a:t>a</a:t>
            </a:r>
            <a:r>
              <a:rPr lang="en-US" sz="2600" baseline="-25000" dirty="0" smtClean="0">
                <a:solidFill>
                  <a:schemeClr val="accent6">
                    <a:lumMod val="75000"/>
                  </a:schemeClr>
                </a:solidFill>
                <a:cs typeface="Symbol" charset="2"/>
              </a:rPr>
              <a:t>1420</a:t>
            </a:r>
            <a:r>
              <a:rPr lang="en-US" sz="2600" dirty="0" smtClean="0">
                <a:solidFill>
                  <a:schemeClr val="accent6">
                    <a:lumMod val="75000"/>
                  </a:schemeClr>
                </a:solidFill>
                <a:cs typeface="Symbol" charset="2"/>
              </a:rPr>
              <a:t> 	</a:t>
            </a:r>
            <a:r>
              <a:rPr lang="en-US" sz="2600" dirty="0" smtClean="0">
                <a:solidFill>
                  <a:srgbClr val="000000"/>
                </a:solidFill>
                <a:cs typeface="Symbol" charset="2"/>
              </a:rPr>
              <a:t>couples to </a:t>
            </a:r>
            <a:r>
              <a:rPr lang="en-US" sz="2600" dirty="0" err="1" smtClean="0">
                <a:solidFill>
                  <a:srgbClr val="E46C0A"/>
                </a:solidFill>
                <a:cs typeface="Symbol" charset="2"/>
              </a:rPr>
              <a:t>ss</a:t>
            </a:r>
            <a:r>
              <a:rPr lang="en-US" sz="2600" dirty="0" smtClean="0">
                <a:solidFill>
                  <a:srgbClr val="000000"/>
                </a:solidFill>
                <a:cs typeface="Symbol" charset="2"/>
              </a:rPr>
              <a:t>-component</a:t>
            </a:r>
          </a:p>
          <a:p>
            <a:pPr marL="857250" lvl="2" indent="-457200"/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latin typeface="Symbol" charset="2"/>
                <a:cs typeface="Symbol" charset="2"/>
              </a:rPr>
              <a:t>p</a:t>
            </a:r>
            <a:r>
              <a:rPr lang="en-US" sz="2800" baseline="-25000" dirty="0" smtClean="0">
                <a:solidFill>
                  <a:schemeClr val="accent6">
                    <a:lumMod val="75000"/>
                  </a:schemeClr>
                </a:solidFill>
                <a:cs typeface="Symbol" charset="2"/>
              </a:rPr>
              <a:t>2_1880	 </a:t>
            </a:r>
            <a:r>
              <a:rPr lang="en-US" sz="2600" dirty="0">
                <a:solidFill>
                  <a:srgbClr val="000000"/>
                </a:solidFill>
                <a:cs typeface="Symbol" charset="2"/>
              </a:rPr>
              <a:t>couples to </a:t>
            </a:r>
            <a:r>
              <a:rPr lang="en-US" sz="2600" dirty="0" err="1" smtClean="0">
                <a:solidFill>
                  <a:srgbClr val="000000"/>
                </a:solidFill>
                <a:cs typeface="Symbol" charset="2"/>
              </a:rPr>
              <a:t>qq</a:t>
            </a:r>
            <a:r>
              <a:rPr lang="en-US" sz="2600" dirty="0" smtClean="0">
                <a:solidFill>
                  <a:srgbClr val="000000"/>
                </a:solidFill>
                <a:cs typeface="Symbol" charset="2"/>
              </a:rPr>
              <a:t>-component</a:t>
            </a:r>
          </a:p>
          <a:p>
            <a:pPr marL="857250" lvl="2" indent="-457200"/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latin typeface="Symbol" charset="2"/>
                <a:cs typeface="Symbol" charset="2"/>
              </a:rPr>
              <a:t>p</a:t>
            </a:r>
            <a:r>
              <a:rPr lang="en-US" sz="2800" baseline="-25000" dirty="0" smtClean="0">
                <a:solidFill>
                  <a:schemeClr val="accent6">
                    <a:lumMod val="75000"/>
                  </a:schemeClr>
                </a:solidFill>
                <a:cs typeface="Symbol" charset="2"/>
              </a:rPr>
              <a:t>1800  	 </a:t>
            </a:r>
            <a:r>
              <a:rPr lang="en-US" sz="2600" dirty="0">
                <a:solidFill>
                  <a:srgbClr val="000000"/>
                </a:solidFill>
                <a:cs typeface="Symbol" charset="2"/>
              </a:rPr>
              <a:t>couples to </a:t>
            </a:r>
            <a:r>
              <a:rPr lang="en-US" sz="2600" dirty="0" err="1">
                <a:solidFill>
                  <a:srgbClr val="000000"/>
                </a:solidFill>
                <a:cs typeface="Symbol" charset="2"/>
              </a:rPr>
              <a:t>qq</a:t>
            </a:r>
            <a:r>
              <a:rPr lang="en-US" sz="2600" dirty="0">
                <a:solidFill>
                  <a:srgbClr val="000000"/>
                </a:solidFill>
                <a:cs typeface="Symbol" charset="2"/>
              </a:rPr>
              <a:t>-</a:t>
            </a:r>
            <a:r>
              <a:rPr lang="en-US" sz="2600" dirty="0" smtClean="0">
                <a:solidFill>
                  <a:srgbClr val="000000"/>
                </a:solidFill>
                <a:cs typeface="Symbol" charset="2"/>
              </a:rPr>
              <a:t>component</a:t>
            </a:r>
            <a:endParaRPr lang="en-US" sz="2000" dirty="0">
              <a:cs typeface="Symbol" charset="2"/>
            </a:endParaRPr>
          </a:p>
        </p:txBody>
      </p:sp>
      <p:cxnSp>
        <p:nvCxnSpPr>
          <p:cNvPr id="5" name="Gerade Verbindung 4"/>
          <p:cNvCxnSpPr/>
          <p:nvPr/>
        </p:nvCxnSpPr>
        <p:spPr>
          <a:xfrm flipV="1">
            <a:off x="3707904" y="6165304"/>
            <a:ext cx="119112" cy="1240"/>
          </a:xfrm>
          <a:prstGeom prst="line">
            <a:avLst/>
          </a:prstGeom>
          <a:ln w="952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Gerade Verbindung 5"/>
          <p:cNvCxnSpPr/>
          <p:nvPr/>
        </p:nvCxnSpPr>
        <p:spPr>
          <a:xfrm flipV="1">
            <a:off x="3707904" y="6453336"/>
            <a:ext cx="106412" cy="1240"/>
          </a:xfrm>
          <a:prstGeom prst="line">
            <a:avLst/>
          </a:prstGeom>
          <a:ln w="952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Gerade Verbindung 6"/>
          <p:cNvCxnSpPr/>
          <p:nvPr/>
        </p:nvCxnSpPr>
        <p:spPr>
          <a:xfrm flipV="1">
            <a:off x="3563888" y="5805264"/>
            <a:ext cx="125462" cy="1240"/>
          </a:xfrm>
          <a:prstGeom prst="line">
            <a:avLst/>
          </a:prstGeom>
          <a:ln w="9525" cmpd="sng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92863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uppierung 19"/>
          <p:cNvGrpSpPr/>
          <p:nvPr/>
        </p:nvGrpSpPr>
        <p:grpSpPr>
          <a:xfrm>
            <a:off x="2051719" y="1196752"/>
            <a:ext cx="4464497" cy="5661248"/>
            <a:chOff x="2051719" y="188640"/>
            <a:chExt cx="4902973" cy="6286996"/>
          </a:xfrm>
        </p:grpSpPr>
        <p:pic>
          <p:nvPicPr>
            <p:cNvPr id="2" name="Bild 1" descr="Unbenannt.pd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51719" y="188640"/>
              <a:ext cx="4902973" cy="6286996"/>
            </a:xfrm>
            <a:prstGeom prst="rect">
              <a:avLst/>
            </a:prstGeom>
          </p:spPr>
        </p:pic>
        <p:sp>
          <p:nvSpPr>
            <p:cNvPr id="3" name="Rechteck 2"/>
            <p:cNvSpPr/>
            <p:nvPr/>
          </p:nvSpPr>
          <p:spPr>
            <a:xfrm>
              <a:off x="2339752" y="1700808"/>
              <a:ext cx="504056" cy="3600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hteck 3"/>
            <p:cNvSpPr/>
            <p:nvPr/>
          </p:nvSpPr>
          <p:spPr>
            <a:xfrm>
              <a:off x="2330450" y="3717031"/>
              <a:ext cx="666750" cy="5332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hteck 4"/>
            <p:cNvSpPr/>
            <p:nvPr/>
          </p:nvSpPr>
          <p:spPr>
            <a:xfrm>
              <a:off x="3865571" y="3395547"/>
              <a:ext cx="657448" cy="17319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hteck 5"/>
            <p:cNvSpPr/>
            <p:nvPr/>
          </p:nvSpPr>
          <p:spPr>
            <a:xfrm>
              <a:off x="4553784" y="3979332"/>
              <a:ext cx="831016" cy="11778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v</a:t>
              </a:r>
              <a:endParaRPr lang="en-US" dirty="0"/>
            </a:p>
          </p:txBody>
        </p:sp>
        <p:sp>
          <p:nvSpPr>
            <p:cNvPr id="7" name="Rechteck 6"/>
            <p:cNvSpPr/>
            <p:nvPr/>
          </p:nvSpPr>
          <p:spPr>
            <a:xfrm>
              <a:off x="6089650" y="2082180"/>
              <a:ext cx="685800" cy="5040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v</a:t>
              </a:r>
              <a:endParaRPr lang="en-US" dirty="0"/>
            </a:p>
          </p:txBody>
        </p:sp>
        <p:sp>
          <p:nvSpPr>
            <p:cNvPr id="8" name="Rechteck 7"/>
            <p:cNvSpPr/>
            <p:nvPr/>
          </p:nvSpPr>
          <p:spPr>
            <a:xfrm>
              <a:off x="5334000" y="2085081"/>
              <a:ext cx="685800" cy="5332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hteck 8"/>
            <p:cNvSpPr/>
            <p:nvPr/>
          </p:nvSpPr>
          <p:spPr>
            <a:xfrm>
              <a:off x="5327650" y="1284981"/>
              <a:ext cx="685800" cy="5332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hteck 12"/>
            <p:cNvSpPr/>
            <p:nvPr/>
          </p:nvSpPr>
          <p:spPr>
            <a:xfrm>
              <a:off x="6084168" y="1196752"/>
              <a:ext cx="672232" cy="5332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hteck 13"/>
            <p:cNvSpPr/>
            <p:nvPr/>
          </p:nvSpPr>
          <p:spPr>
            <a:xfrm>
              <a:off x="3813820" y="1268760"/>
              <a:ext cx="685800" cy="5332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                    </a:t>
              </a:r>
              <a:endParaRPr lang="en-US" dirty="0"/>
            </a:p>
          </p:txBody>
        </p:sp>
        <p:sp>
          <p:nvSpPr>
            <p:cNvPr id="15" name="Rechteck 14"/>
            <p:cNvSpPr/>
            <p:nvPr/>
          </p:nvSpPr>
          <p:spPr>
            <a:xfrm>
              <a:off x="3086100" y="3729731"/>
              <a:ext cx="666750" cy="5332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hteck 15"/>
            <p:cNvSpPr/>
            <p:nvPr/>
          </p:nvSpPr>
          <p:spPr>
            <a:xfrm>
              <a:off x="3092450" y="5209281"/>
              <a:ext cx="666750" cy="5692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hteck 16"/>
            <p:cNvSpPr/>
            <p:nvPr/>
          </p:nvSpPr>
          <p:spPr>
            <a:xfrm>
              <a:off x="2330450" y="5181600"/>
              <a:ext cx="666750" cy="5969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hteck 17"/>
            <p:cNvSpPr/>
            <p:nvPr/>
          </p:nvSpPr>
          <p:spPr>
            <a:xfrm>
              <a:off x="3846520" y="4197350"/>
              <a:ext cx="681029" cy="2222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hteck 18"/>
            <p:cNvSpPr/>
            <p:nvPr/>
          </p:nvSpPr>
          <p:spPr>
            <a:xfrm>
              <a:off x="4614870" y="3395547"/>
              <a:ext cx="668329" cy="17319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1886540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How to produce “other” mesons</a:t>
            </a:r>
            <a:endParaRPr lang="en-US" sz="40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67544" y="1196752"/>
            <a:ext cx="8229600" cy="5328592"/>
          </a:xfrm>
        </p:spPr>
        <p:txBody>
          <a:bodyPr>
            <a:normAutofit lnSpcReduction="10000"/>
          </a:bodyPr>
          <a:lstStyle/>
          <a:p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</a:rPr>
              <a:t>Diffraction</a:t>
            </a:r>
            <a:r>
              <a:rPr lang="en-US" sz="2400" dirty="0" smtClean="0"/>
              <a:t>: </a:t>
            </a:r>
            <a:r>
              <a:rPr lang="en-US" sz="2400" dirty="0" err="1" smtClean="0">
                <a:latin typeface="Symbol" charset="2"/>
                <a:cs typeface="Symbol" charset="2"/>
              </a:rPr>
              <a:t>p</a:t>
            </a:r>
            <a:r>
              <a:rPr lang="en-US" sz="2400" dirty="0" err="1" smtClean="0"/>
              <a:t>p</a:t>
            </a:r>
            <a:r>
              <a:rPr lang="en-US" sz="2400" baseline="-25000" dirty="0" err="1" smtClean="0"/>
              <a:t>target</a:t>
            </a:r>
            <a:r>
              <a:rPr lang="en-US" sz="2400" dirty="0" smtClean="0"/>
              <a:t> ➝ 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X</a:t>
            </a:r>
            <a:r>
              <a:rPr lang="en-US" sz="2400" dirty="0" smtClean="0"/>
              <a:t> + </a:t>
            </a:r>
            <a:r>
              <a:rPr lang="en-US" sz="2400" dirty="0" err="1"/>
              <a:t>p</a:t>
            </a:r>
            <a:r>
              <a:rPr lang="en-US" sz="2400" baseline="-25000" dirty="0" err="1"/>
              <a:t>recoil</a:t>
            </a:r>
            <a:r>
              <a:rPr lang="en-US" sz="2400" dirty="0" smtClean="0"/>
              <a:t>➝ </a:t>
            </a:r>
            <a:r>
              <a:rPr lang="en-US" sz="2400" dirty="0" err="1" smtClean="0">
                <a:solidFill>
                  <a:srgbClr val="E46C0A"/>
                </a:solidFill>
              </a:rPr>
              <a:t>n</a:t>
            </a:r>
            <a:r>
              <a:rPr lang="en-US" sz="2400" dirty="0" err="1" smtClean="0">
                <a:solidFill>
                  <a:srgbClr val="E46C0A"/>
                </a:solidFill>
                <a:latin typeface="Symbol" charset="2"/>
                <a:cs typeface="Symbol" charset="2"/>
              </a:rPr>
              <a:t>p</a:t>
            </a:r>
            <a:r>
              <a:rPr lang="en-US" sz="2400" dirty="0" smtClean="0"/>
              <a:t> + </a:t>
            </a:r>
            <a:r>
              <a:rPr lang="en-US" sz="2400" dirty="0" err="1" smtClean="0"/>
              <a:t>p</a:t>
            </a:r>
            <a:r>
              <a:rPr lang="en-US" sz="2400" baseline="-25000" dirty="0" err="1" smtClean="0"/>
              <a:t>recoil</a:t>
            </a:r>
            <a:endParaRPr lang="en-US" sz="2400" baseline="-25000" dirty="0" smtClean="0"/>
          </a:p>
          <a:p>
            <a:pPr lvl="1"/>
            <a:r>
              <a:rPr lang="en-US" sz="2000" dirty="0" err="1" smtClean="0">
                <a:solidFill>
                  <a:schemeClr val="bg1">
                    <a:lumMod val="50000"/>
                  </a:schemeClr>
                </a:solidFill>
              </a:rPr>
              <a:t>isospin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 = 1 </a:t>
            </a:r>
          </a:p>
          <a:p>
            <a:pPr lvl="1"/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s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pin-alignment </a:t>
            </a:r>
            <a:r>
              <a:rPr lang="en-US" sz="2000" i="1" dirty="0" smtClean="0">
                <a:solidFill>
                  <a:schemeClr val="bg1">
                    <a:lumMod val="50000"/>
                  </a:schemeClr>
                </a:solidFill>
                <a:latin typeface="Times New Roman"/>
                <a:cs typeface="Times New Roman"/>
              </a:rPr>
              <a:t>M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of resonance X 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bg1">
                    <a:lumMod val="50000"/>
                  </a:schemeClr>
                </a:solidFill>
              </a:rPr>
              <a:t>w.r.t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. to production </a:t>
            </a:r>
            <a:r>
              <a:rPr lang="en-US" sz="2000" dirty="0" err="1" smtClean="0">
                <a:solidFill>
                  <a:schemeClr val="bg1">
                    <a:lumMod val="50000"/>
                  </a:schemeClr>
                </a:solidFill>
              </a:rPr>
              <a:t>mormal</a:t>
            </a:r>
            <a:endParaRPr lang="en-US" sz="2000" i="1" baseline="-25000" dirty="0" smtClean="0">
              <a:solidFill>
                <a:schemeClr val="bg1">
                  <a:lumMod val="50000"/>
                </a:schemeClr>
              </a:solidFill>
              <a:latin typeface="Times New Roman"/>
              <a:cs typeface="Times New Roman"/>
            </a:endParaRPr>
          </a:p>
          <a:p>
            <a:pPr lvl="1"/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+mj-lt"/>
                <a:cs typeface="Times New Roman"/>
              </a:rPr>
              <a:t>PWA is clean</a:t>
            </a:r>
          </a:p>
          <a:p>
            <a:pPr lvl="1"/>
            <a:r>
              <a:rPr lang="en-US" sz="2000" dirty="0" err="1">
                <a:solidFill>
                  <a:schemeClr val="bg1">
                    <a:lumMod val="50000"/>
                  </a:schemeClr>
                </a:solidFill>
              </a:rPr>
              <a:t>isospin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 = 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0 possible in decay products of  </a:t>
            </a:r>
            <a:r>
              <a:rPr lang="en-US" sz="20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X</a:t>
            </a:r>
            <a:endParaRPr lang="en-US" sz="2000" dirty="0" smtClean="0">
              <a:solidFill>
                <a:schemeClr val="accent6">
                  <a:lumMod val="60000"/>
                  <a:lumOff val="40000"/>
                </a:schemeClr>
              </a:solidFill>
              <a:latin typeface="+mj-lt"/>
              <a:cs typeface="Times New Roman"/>
            </a:endParaRPr>
          </a:p>
          <a:p>
            <a:r>
              <a:rPr lang="en-US" sz="2400" dirty="0" smtClean="0">
                <a:latin typeface="Times New Roman"/>
                <a:cs typeface="Times New Roman"/>
              </a:rPr>
              <a:t>Central production: </a:t>
            </a:r>
            <a:r>
              <a:rPr lang="en-US" sz="2400" dirty="0" err="1">
                <a:latin typeface="+mj-lt"/>
                <a:cs typeface="Symbol" charset="2"/>
              </a:rPr>
              <a:t>p</a:t>
            </a:r>
            <a:r>
              <a:rPr lang="en-US" sz="2400" dirty="0" err="1"/>
              <a:t>p</a:t>
            </a:r>
            <a:r>
              <a:rPr lang="en-US" sz="2400" baseline="-25000" dirty="0" err="1"/>
              <a:t>target</a:t>
            </a:r>
            <a:r>
              <a:rPr lang="en-US" sz="2400" dirty="0"/>
              <a:t> ➝ </a:t>
            </a:r>
            <a:r>
              <a:rPr lang="en-US" sz="2400" dirty="0" err="1" smtClean="0">
                <a:cs typeface="Symbol" charset="2"/>
              </a:rPr>
              <a:t>p</a:t>
            </a:r>
            <a:r>
              <a:rPr lang="en-US" sz="2400" baseline="-25000" dirty="0" err="1" smtClean="0">
                <a:cs typeface="Symbol" charset="2"/>
              </a:rPr>
              <a:t>fast</a:t>
            </a:r>
            <a:r>
              <a:rPr lang="en-US" sz="2400" dirty="0" smtClean="0">
                <a:cs typeface="Symbol" charset="2"/>
              </a:rPr>
              <a:t> + 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X</a:t>
            </a:r>
            <a:r>
              <a:rPr lang="en-US" sz="2400" dirty="0" smtClean="0"/>
              <a:t> </a:t>
            </a:r>
            <a:r>
              <a:rPr lang="en-US" sz="2400" dirty="0"/>
              <a:t>+ </a:t>
            </a:r>
            <a:r>
              <a:rPr lang="en-US" sz="2400" dirty="0" err="1" smtClean="0"/>
              <a:t>p</a:t>
            </a:r>
            <a:r>
              <a:rPr lang="en-US" sz="2400" baseline="-25000" dirty="0" err="1" smtClean="0"/>
              <a:t>recoil</a:t>
            </a:r>
            <a:endParaRPr lang="en-US" sz="2400" baseline="-25000" dirty="0" smtClean="0"/>
          </a:p>
          <a:p>
            <a:pPr marL="0" indent="0">
              <a:buNone/>
            </a:pPr>
            <a:r>
              <a:rPr lang="en-US" sz="2400" dirty="0"/>
              <a:t>	</a:t>
            </a:r>
            <a:r>
              <a:rPr lang="en-US" sz="2400" dirty="0" smtClean="0"/>
              <a:t>							</a:t>
            </a:r>
            <a:r>
              <a:rPr lang="en-US" sz="2400" dirty="0"/>
              <a:t> </a:t>
            </a:r>
            <a:r>
              <a:rPr lang="en-US" sz="2400" dirty="0" smtClean="0"/>
              <a:t>➝ </a:t>
            </a:r>
            <a:r>
              <a:rPr lang="en-US" sz="2400" dirty="0" err="1" smtClean="0">
                <a:cs typeface="Symbol" charset="2"/>
              </a:rPr>
              <a:t>p</a:t>
            </a:r>
            <a:r>
              <a:rPr lang="en-US" sz="2400" baseline="-25000" dirty="0" err="1" smtClean="0">
                <a:cs typeface="Symbol" charset="2"/>
              </a:rPr>
              <a:t>fast</a:t>
            </a:r>
            <a:r>
              <a:rPr lang="en-US" sz="2400" baseline="-25000" dirty="0" smtClean="0">
                <a:cs typeface="Symbol" charset="2"/>
              </a:rPr>
              <a:t> </a:t>
            </a:r>
            <a:r>
              <a:rPr lang="en-US" sz="2400" dirty="0" smtClean="0">
                <a:cs typeface="Symbol" charset="2"/>
              </a:rPr>
              <a:t>+</a:t>
            </a:r>
            <a:r>
              <a:rPr lang="en-US" sz="2400" baseline="-25000" dirty="0" smtClean="0">
                <a:cs typeface="Symbol" charset="2"/>
              </a:rPr>
              <a:t> </a:t>
            </a:r>
            <a:r>
              <a:rPr lang="en-US" sz="2400" i="1" dirty="0" err="1" smtClean="0">
                <a:solidFill>
                  <a:srgbClr val="E46C0A"/>
                </a:solidFill>
                <a:latin typeface="Times New Roman"/>
                <a:cs typeface="Times New Roman"/>
              </a:rPr>
              <a:t>n</a:t>
            </a:r>
            <a:r>
              <a:rPr lang="en-US" sz="2400" dirty="0" err="1" smtClean="0">
                <a:solidFill>
                  <a:srgbClr val="E46C0A"/>
                </a:solidFill>
                <a:latin typeface="Symbol" charset="2"/>
                <a:cs typeface="Symbol" charset="2"/>
              </a:rPr>
              <a:t>p</a:t>
            </a:r>
            <a:r>
              <a:rPr lang="en-US" sz="2400" dirty="0" smtClean="0">
                <a:solidFill>
                  <a:srgbClr val="E46C0A"/>
                </a:solidFill>
                <a:latin typeface="Symbol" charset="2"/>
                <a:cs typeface="Symbol" charset="2"/>
              </a:rPr>
              <a:t>/K/h</a:t>
            </a:r>
            <a:r>
              <a:rPr lang="en-US" sz="2400" dirty="0" smtClean="0"/>
              <a:t> </a:t>
            </a:r>
            <a:r>
              <a:rPr lang="en-US" sz="2400" dirty="0"/>
              <a:t>+ </a:t>
            </a:r>
            <a:r>
              <a:rPr lang="en-US" sz="2400" dirty="0" err="1" smtClean="0"/>
              <a:t>p</a:t>
            </a:r>
            <a:r>
              <a:rPr lang="en-US" sz="2400" baseline="-25000" dirty="0" err="1" smtClean="0"/>
              <a:t>recoil</a:t>
            </a:r>
            <a:endParaRPr lang="en-US" sz="2400" baseline="-25000" dirty="0" smtClean="0"/>
          </a:p>
          <a:p>
            <a:pPr lvl="1" indent="-342900"/>
            <a:r>
              <a:rPr lang="en-US" sz="2000" dirty="0" err="1" smtClean="0">
                <a:solidFill>
                  <a:schemeClr val="bg1">
                    <a:lumMod val="50000"/>
                  </a:schemeClr>
                </a:solidFill>
              </a:rPr>
              <a:t>isospin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 = 0</a:t>
            </a:r>
          </a:p>
          <a:p>
            <a:pPr lvl="1" indent="-342900"/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“glue-rich” systems</a:t>
            </a:r>
          </a:p>
          <a:p>
            <a:pPr lvl="1" indent="-342900"/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PWA with ambiguities for </a:t>
            </a:r>
            <a:r>
              <a:rPr lang="en-US" sz="2000" i="1" dirty="0" smtClean="0">
                <a:solidFill>
                  <a:schemeClr val="bg1">
                    <a:lumMod val="50000"/>
                  </a:schemeClr>
                </a:solidFill>
                <a:latin typeface="Times New Roman"/>
                <a:cs typeface="Times New Roman"/>
              </a:rPr>
              <a:t>n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=2</a:t>
            </a:r>
          </a:p>
          <a:p>
            <a:pPr lvl="1" indent="-342900"/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typically populating low spin states </a:t>
            </a:r>
            <a:r>
              <a:rPr lang="en-US" sz="2000" i="1" dirty="0" smtClean="0">
                <a:solidFill>
                  <a:schemeClr val="bg1">
                    <a:lumMod val="50000"/>
                  </a:schemeClr>
                </a:solidFill>
                <a:latin typeface="Times New Roman"/>
                <a:cs typeface="Times New Roman"/>
              </a:rPr>
              <a:t>J</a:t>
            </a:r>
            <a:endParaRPr lang="en-US" sz="2000" dirty="0" smtClean="0">
              <a:solidFill>
                <a:schemeClr val="bg1">
                  <a:lumMod val="50000"/>
                </a:schemeClr>
              </a:solidFill>
            </a:endParaRPr>
          </a:p>
          <a:p>
            <a:pPr>
              <a:buClr>
                <a:schemeClr val="tx1"/>
              </a:buClr>
            </a:pPr>
            <a:r>
              <a:rPr lang="en-US" sz="2400" dirty="0" smtClean="0">
                <a:solidFill>
                  <a:srgbClr val="E46C0A"/>
                </a:solidFill>
              </a:rPr>
              <a:t>J/</a:t>
            </a:r>
            <a:r>
              <a:rPr lang="en-US" sz="2400" dirty="0" smtClean="0">
                <a:solidFill>
                  <a:srgbClr val="E46C0A"/>
                </a:solidFill>
                <a:latin typeface="Symbol" charset="2"/>
                <a:cs typeface="Symbol" charset="2"/>
              </a:rPr>
              <a:t>y</a:t>
            </a:r>
            <a:r>
              <a:rPr lang="en-US" sz="2400" dirty="0" smtClean="0"/>
              <a:t>-decays: </a:t>
            </a:r>
            <a:r>
              <a:rPr lang="en-US" sz="2400" dirty="0">
                <a:solidFill>
                  <a:srgbClr val="E46C0A"/>
                </a:solidFill>
              </a:rPr>
              <a:t>J/</a:t>
            </a:r>
            <a:r>
              <a:rPr lang="en-US" sz="2400" dirty="0" smtClean="0">
                <a:solidFill>
                  <a:srgbClr val="E46C0A"/>
                </a:solidFill>
                <a:latin typeface="Symbol" charset="2"/>
                <a:cs typeface="Symbol" charset="2"/>
              </a:rPr>
              <a:t>y </a:t>
            </a:r>
            <a:r>
              <a:rPr lang="en-US" sz="2400" dirty="0" smtClean="0"/>
              <a:t>➝ 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X</a:t>
            </a:r>
            <a:r>
              <a:rPr lang="en-US" sz="2400" dirty="0"/>
              <a:t> + </a:t>
            </a:r>
            <a:r>
              <a:rPr lang="en-US" sz="2400" dirty="0" err="1" smtClean="0">
                <a:latin typeface="Symbol" charset="2"/>
                <a:cs typeface="Symbol" charset="2"/>
              </a:rPr>
              <a:t>g</a:t>
            </a:r>
            <a:r>
              <a:rPr lang="en-US" sz="2400" baseline="-25000" dirty="0" err="1" smtClean="0"/>
              <a:t>recoil</a:t>
            </a:r>
            <a:endParaRPr lang="en-US" sz="2400" baseline="-25000" dirty="0" smtClean="0"/>
          </a:p>
          <a:p>
            <a:r>
              <a:rPr lang="en-US" sz="2400" dirty="0" err="1" smtClean="0"/>
              <a:t>pp</a:t>
            </a:r>
            <a:r>
              <a:rPr lang="en-US" sz="2400" dirty="0" smtClean="0"/>
              <a:t>-annihilations or heavy meson decays (Dalitz plot analysis)</a:t>
            </a:r>
          </a:p>
          <a:p>
            <a:pPr lvl="1"/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typically populating low spin states </a:t>
            </a:r>
            <a:r>
              <a:rPr lang="en-US" sz="2000" i="1" dirty="0" smtClean="0">
                <a:solidFill>
                  <a:schemeClr val="bg1">
                    <a:lumMod val="50000"/>
                  </a:schemeClr>
                </a:solidFill>
                <a:latin typeface="Times New Roman"/>
                <a:cs typeface="Times New Roman"/>
              </a:rPr>
              <a:t>J</a:t>
            </a:r>
            <a:endParaRPr lang="en-US" sz="2000" i="1" dirty="0">
              <a:solidFill>
                <a:schemeClr val="bg1">
                  <a:lumMod val="50000"/>
                </a:schemeClr>
              </a:solidFill>
              <a:latin typeface="Times New Roman"/>
              <a:cs typeface="Times New Roman"/>
            </a:endParaRPr>
          </a:p>
          <a:p>
            <a:endParaRPr lang="en-US" sz="2800" dirty="0"/>
          </a:p>
        </p:txBody>
      </p:sp>
      <p:cxnSp>
        <p:nvCxnSpPr>
          <p:cNvPr id="5" name="Gerade Verbindung 4"/>
          <p:cNvCxnSpPr/>
          <p:nvPr/>
        </p:nvCxnSpPr>
        <p:spPr>
          <a:xfrm>
            <a:off x="1043608" y="5589240"/>
            <a:ext cx="14401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10533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COMPASS Spin-Density Matrix</a:t>
            </a:r>
            <a:endParaRPr lang="en-US" dirty="0"/>
          </a:p>
        </p:txBody>
      </p:sp>
      <p:sp>
        <p:nvSpPr>
          <p:cNvPr id="5" name="Textfeld 4"/>
          <p:cNvSpPr txBox="1"/>
          <p:nvPr/>
        </p:nvSpPr>
        <p:spPr>
          <a:xfrm>
            <a:off x="107504" y="1052736"/>
            <a:ext cx="1776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Reference waves</a:t>
            </a:r>
            <a:endParaRPr lang="en-US" dirty="0"/>
          </a:p>
        </p:txBody>
      </p:sp>
      <p:cxnSp>
        <p:nvCxnSpPr>
          <p:cNvPr id="7" name="Gerade Verbindung mit Pfeil 6"/>
          <p:cNvCxnSpPr/>
          <p:nvPr/>
        </p:nvCxnSpPr>
        <p:spPr>
          <a:xfrm>
            <a:off x="1835696" y="1340768"/>
            <a:ext cx="288032" cy="36004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feld 9"/>
          <p:cNvSpPr txBox="1"/>
          <p:nvPr/>
        </p:nvSpPr>
        <p:spPr>
          <a:xfrm>
            <a:off x="4499992" y="980728"/>
            <a:ext cx="15857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Interferometry</a:t>
            </a:r>
            <a:endParaRPr lang="en-US" dirty="0"/>
          </a:p>
        </p:txBody>
      </p:sp>
      <p:sp>
        <p:nvSpPr>
          <p:cNvPr id="12" name="Geschweifte Klammer rechts 11"/>
          <p:cNvSpPr/>
          <p:nvPr/>
        </p:nvSpPr>
        <p:spPr>
          <a:xfrm rot="16200000">
            <a:off x="5076056" y="-459432"/>
            <a:ext cx="360040" cy="3960440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feld 2"/>
          <p:cNvSpPr txBox="1"/>
          <p:nvPr/>
        </p:nvSpPr>
        <p:spPr>
          <a:xfrm>
            <a:off x="395536" y="4509120"/>
            <a:ext cx="1646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low t’-slice only</a:t>
            </a:r>
            <a:endParaRPr lang="en-US" dirty="0"/>
          </a:p>
        </p:txBody>
      </p:sp>
      <p:pic>
        <p:nvPicPr>
          <p:cNvPr id="8" name="Bild 7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1629350"/>
            <a:ext cx="5256584" cy="5249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7980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COMPASS Spin-Density Matrix</a:t>
            </a:r>
            <a:endParaRPr lang="en-US" dirty="0"/>
          </a:p>
        </p:txBody>
      </p:sp>
      <p:sp>
        <p:nvSpPr>
          <p:cNvPr id="5" name="Textfeld 4"/>
          <p:cNvSpPr txBox="1"/>
          <p:nvPr/>
        </p:nvSpPr>
        <p:spPr>
          <a:xfrm>
            <a:off x="107504" y="1052736"/>
            <a:ext cx="1776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Reference waves</a:t>
            </a:r>
            <a:endParaRPr lang="en-US" dirty="0"/>
          </a:p>
        </p:txBody>
      </p:sp>
      <p:cxnSp>
        <p:nvCxnSpPr>
          <p:cNvPr id="7" name="Gerade Verbindung mit Pfeil 6"/>
          <p:cNvCxnSpPr/>
          <p:nvPr/>
        </p:nvCxnSpPr>
        <p:spPr>
          <a:xfrm>
            <a:off x="1835696" y="1340768"/>
            <a:ext cx="288032" cy="36004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feld 9"/>
          <p:cNvSpPr txBox="1"/>
          <p:nvPr/>
        </p:nvSpPr>
        <p:spPr>
          <a:xfrm>
            <a:off x="4499992" y="980728"/>
            <a:ext cx="15857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Interferometry</a:t>
            </a:r>
            <a:endParaRPr lang="en-US" dirty="0"/>
          </a:p>
        </p:txBody>
      </p:sp>
      <p:sp>
        <p:nvSpPr>
          <p:cNvPr id="12" name="Geschweifte Klammer rechts 11"/>
          <p:cNvSpPr/>
          <p:nvPr/>
        </p:nvSpPr>
        <p:spPr>
          <a:xfrm rot="16200000">
            <a:off x="5076056" y="-459432"/>
            <a:ext cx="360040" cy="3960440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feld 2"/>
          <p:cNvSpPr txBox="1"/>
          <p:nvPr/>
        </p:nvSpPr>
        <p:spPr>
          <a:xfrm>
            <a:off x="395536" y="4509120"/>
            <a:ext cx="1762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high t’-slice only</a:t>
            </a:r>
            <a:endParaRPr lang="en-US" dirty="0"/>
          </a:p>
        </p:txBody>
      </p:sp>
      <p:pic>
        <p:nvPicPr>
          <p:cNvPr id="8" name="Bild 7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9" y="1629350"/>
            <a:ext cx="5256582" cy="5249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5976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Examples for a</a:t>
            </a:r>
            <a:r>
              <a:rPr lang="en-US" sz="4000" baseline="-25000" dirty="0" smtClean="0"/>
              <a:t>1</a:t>
            </a:r>
            <a:r>
              <a:rPr lang="en-US" sz="4000" dirty="0" smtClean="0"/>
              <a:t>(1260) </a:t>
            </a:r>
            <a:r>
              <a:rPr lang="en-US" sz="4000" dirty="0"/>
              <a:t>and </a:t>
            </a:r>
            <a:r>
              <a:rPr lang="en-US" sz="4000" dirty="0" smtClean="0"/>
              <a:t>a</a:t>
            </a:r>
            <a:r>
              <a:rPr lang="en-US" sz="4000" baseline="-25000" dirty="0" smtClean="0"/>
              <a:t>2</a:t>
            </a:r>
            <a:r>
              <a:rPr lang="en-US" sz="4000" dirty="0" smtClean="0"/>
              <a:t>(1420)  </a:t>
            </a:r>
            <a:endParaRPr lang="en-US" sz="4000" dirty="0"/>
          </a:p>
        </p:txBody>
      </p:sp>
      <p:sp>
        <p:nvSpPr>
          <p:cNvPr id="8" name="Inhaltsplatzhalter 7"/>
          <p:cNvSpPr>
            <a:spLocks noGrp="1"/>
          </p:cNvSpPr>
          <p:nvPr>
            <p:ph idx="1"/>
          </p:nvPr>
        </p:nvSpPr>
        <p:spPr>
          <a:xfrm>
            <a:off x="395536" y="1124744"/>
            <a:ext cx="8229600" cy="4525963"/>
          </a:xfrm>
        </p:spPr>
        <p:txBody>
          <a:bodyPr>
            <a:normAutofit/>
          </a:bodyPr>
          <a:lstStyle/>
          <a:p>
            <a:r>
              <a:rPr lang="en-US" sz="2000" dirty="0" smtClean="0"/>
              <a:t>CEX reaction at 8 GeV : </a:t>
            </a:r>
            <a:r>
              <a:rPr lang="en-US" sz="2000" dirty="0" smtClean="0">
                <a:latin typeface="Symbol" charset="2"/>
                <a:cs typeface="Symbol" charset="2"/>
              </a:rPr>
              <a:t>p</a:t>
            </a:r>
            <a:r>
              <a:rPr lang="en-US" sz="2000" baseline="30000" dirty="0" smtClean="0">
                <a:latin typeface="Symbol" charset="2"/>
                <a:cs typeface="Symbol" charset="2"/>
              </a:rPr>
              <a:t>-</a:t>
            </a:r>
            <a:r>
              <a:rPr lang="en-US" sz="2000" dirty="0" smtClean="0">
                <a:latin typeface="Symbol" charset="2"/>
                <a:cs typeface="Symbol" charset="2"/>
              </a:rPr>
              <a:t> </a:t>
            </a:r>
            <a:r>
              <a:rPr lang="en-US" sz="2000" dirty="0" smtClean="0">
                <a:latin typeface="Arial"/>
                <a:cs typeface="Arial"/>
              </a:rPr>
              <a:t>p → </a:t>
            </a:r>
            <a:r>
              <a:rPr lang="en-US" sz="2000" dirty="0" smtClean="0">
                <a:latin typeface="Symbol" charset="2"/>
                <a:cs typeface="Symbol" charset="2"/>
              </a:rPr>
              <a:t>p</a:t>
            </a:r>
            <a:r>
              <a:rPr lang="en-US" sz="2000" baseline="30000" dirty="0" smtClean="0">
                <a:latin typeface="Symbol" charset="2"/>
                <a:cs typeface="Symbol" charset="2"/>
              </a:rPr>
              <a:t>0</a:t>
            </a:r>
            <a:r>
              <a:rPr lang="en-US" sz="2000" dirty="0" smtClean="0">
                <a:latin typeface="Symbol" charset="2"/>
                <a:cs typeface="Symbol" charset="2"/>
              </a:rPr>
              <a:t> p</a:t>
            </a:r>
            <a:r>
              <a:rPr lang="en-US" sz="2000" baseline="30000" dirty="0" smtClean="0">
                <a:latin typeface="Symbol" charset="2"/>
                <a:cs typeface="Symbol" charset="2"/>
              </a:rPr>
              <a:t>+</a:t>
            </a:r>
            <a:r>
              <a:rPr lang="en-US" sz="2000" dirty="0" smtClean="0">
                <a:latin typeface="Symbol" charset="2"/>
                <a:cs typeface="Symbol" charset="2"/>
              </a:rPr>
              <a:t> </a:t>
            </a:r>
            <a:r>
              <a:rPr lang="en-US" sz="2000" dirty="0">
                <a:latin typeface="Symbol" charset="2"/>
                <a:cs typeface="Symbol" charset="2"/>
              </a:rPr>
              <a:t>p</a:t>
            </a:r>
            <a:r>
              <a:rPr lang="en-US" sz="2000" baseline="30000" dirty="0">
                <a:latin typeface="Symbol" charset="2"/>
                <a:cs typeface="Symbol" charset="2"/>
              </a:rPr>
              <a:t>-</a:t>
            </a:r>
            <a:r>
              <a:rPr lang="en-US" sz="2000" dirty="0">
                <a:latin typeface="Symbol" charset="2"/>
                <a:cs typeface="Symbol" charset="2"/>
              </a:rPr>
              <a:t> </a:t>
            </a:r>
            <a:endParaRPr lang="en-US" sz="2000" dirty="0"/>
          </a:p>
        </p:txBody>
      </p:sp>
      <p:pic>
        <p:nvPicPr>
          <p:cNvPr id="9" name="Bild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7377" y="5661248"/>
            <a:ext cx="3702450" cy="1196752"/>
          </a:xfrm>
          <a:prstGeom prst="rect">
            <a:avLst/>
          </a:prstGeom>
        </p:spPr>
      </p:pic>
      <p:pic>
        <p:nvPicPr>
          <p:cNvPr id="10" name="Bild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6216" y="1628800"/>
            <a:ext cx="2292058" cy="3717032"/>
          </a:xfrm>
          <a:prstGeom prst="rect">
            <a:avLst/>
          </a:prstGeom>
        </p:spPr>
      </p:pic>
      <p:pic>
        <p:nvPicPr>
          <p:cNvPr id="11" name="Bild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5896" y="1556792"/>
            <a:ext cx="2736304" cy="389437"/>
          </a:xfrm>
          <a:prstGeom prst="rect">
            <a:avLst/>
          </a:prstGeom>
        </p:spPr>
      </p:pic>
      <p:sp>
        <p:nvSpPr>
          <p:cNvPr id="12" name="Textfeld 11"/>
          <p:cNvSpPr txBox="1"/>
          <p:nvPr/>
        </p:nvSpPr>
        <p:spPr>
          <a:xfrm>
            <a:off x="4860032" y="1988840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Deck</a:t>
            </a:r>
            <a:endParaRPr lang="en-US" dirty="0"/>
          </a:p>
        </p:txBody>
      </p:sp>
      <p:cxnSp>
        <p:nvCxnSpPr>
          <p:cNvPr id="14" name="Gerade Verbindung mit Pfeil 13"/>
          <p:cNvCxnSpPr/>
          <p:nvPr/>
        </p:nvCxnSpPr>
        <p:spPr>
          <a:xfrm flipH="1" flipV="1">
            <a:off x="4427984" y="1844824"/>
            <a:ext cx="360040" cy="28803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Bild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28" y="1484784"/>
            <a:ext cx="3404620" cy="3744416"/>
          </a:xfrm>
          <a:prstGeom prst="rect">
            <a:avLst/>
          </a:prstGeom>
        </p:spPr>
      </p:pic>
      <p:pic>
        <p:nvPicPr>
          <p:cNvPr id="17" name="Bild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9512" y="5445224"/>
            <a:ext cx="5275004" cy="1296144"/>
          </a:xfrm>
          <a:prstGeom prst="rect">
            <a:avLst/>
          </a:prstGeom>
        </p:spPr>
      </p:pic>
      <p:sp>
        <p:nvSpPr>
          <p:cNvPr id="19" name="Textfeld 18"/>
          <p:cNvSpPr txBox="1"/>
          <p:nvPr/>
        </p:nvSpPr>
        <p:spPr>
          <a:xfrm>
            <a:off x="3923928" y="3284984"/>
            <a:ext cx="377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baseline="-25000" dirty="0" smtClean="0">
                <a:solidFill>
                  <a:schemeClr val="accent6">
                    <a:lumMod val="75000"/>
                  </a:schemeClr>
                </a:solidFill>
              </a:rPr>
              <a:t>1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0" name="Textfeld 19"/>
          <p:cNvSpPr txBox="1"/>
          <p:nvPr/>
        </p:nvSpPr>
        <p:spPr>
          <a:xfrm>
            <a:off x="6012160" y="3284984"/>
            <a:ext cx="377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baseline="-25000" dirty="0">
                <a:solidFill>
                  <a:schemeClr val="accent6">
                    <a:lumMod val="75000"/>
                  </a:schemeClr>
                </a:solidFill>
              </a:rPr>
              <a:t>2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1" name="Textfeld 20"/>
          <p:cNvSpPr txBox="1"/>
          <p:nvPr/>
        </p:nvSpPr>
        <p:spPr>
          <a:xfrm>
            <a:off x="4283968" y="5373216"/>
            <a:ext cx="8805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incl. Deck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1863354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08048" y="944279"/>
            <a:ext cx="2879431" cy="2952327"/>
          </a:xfrm>
          <a:prstGeom prst="rect">
            <a:avLst/>
          </a:prstGeom>
        </p:spPr>
      </p:pic>
      <p:pic>
        <p:nvPicPr>
          <p:cNvPr id="7" name="Bild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96480" y="944280"/>
            <a:ext cx="2879430" cy="2952327"/>
          </a:xfrm>
          <a:prstGeom prst="rect">
            <a:avLst/>
          </a:prstGeom>
        </p:spPr>
      </p:pic>
      <p:sp>
        <p:nvSpPr>
          <p:cNvPr id="8" name="Inhaltsplatzhalter 7"/>
          <p:cNvSpPr>
            <a:spLocks noGrp="1"/>
          </p:cNvSpPr>
          <p:nvPr>
            <p:ph idx="1"/>
          </p:nvPr>
        </p:nvSpPr>
        <p:spPr>
          <a:xfrm>
            <a:off x="457200" y="4221088"/>
            <a:ext cx="8229600" cy="1905075"/>
          </a:xfrm>
        </p:spPr>
        <p:txBody>
          <a:bodyPr>
            <a:normAutofit/>
          </a:bodyPr>
          <a:lstStyle/>
          <a:p>
            <a:pPr>
              <a:buClr>
                <a:schemeClr val="tx1"/>
              </a:buClr>
            </a:pPr>
            <a:r>
              <a:rPr lang="en-US" sz="2400" dirty="0" smtClean="0"/>
              <a:t>f</a:t>
            </a:r>
            <a:r>
              <a:rPr lang="en-US" sz="2400" baseline="-25000" dirty="0" smtClean="0"/>
              <a:t>0</a:t>
            </a:r>
            <a:r>
              <a:rPr lang="en-US" sz="2400" dirty="0" smtClean="0"/>
              <a:t>(980) correlated with </a:t>
            </a:r>
            <a:r>
              <a:rPr lang="en-US" sz="2400" dirty="0" smtClean="0">
                <a:latin typeface="+mj-lt"/>
                <a:cs typeface="Symbol" charset="2"/>
              </a:rPr>
              <a:t>a</a:t>
            </a:r>
            <a:r>
              <a:rPr lang="en-US" sz="2400" baseline="-25000" dirty="0" smtClean="0">
                <a:latin typeface="+mj-lt"/>
                <a:cs typeface="Symbol" charset="2"/>
              </a:rPr>
              <a:t>1</a:t>
            </a:r>
            <a:r>
              <a:rPr lang="en-US" sz="2400" dirty="0" smtClean="0"/>
              <a:t>(1420)</a:t>
            </a:r>
          </a:p>
          <a:p>
            <a:pPr>
              <a:buClr>
                <a:schemeClr val="tx1"/>
              </a:buClr>
            </a:pPr>
            <a:r>
              <a:rPr lang="en-US" sz="2400" dirty="0" smtClean="0"/>
              <a:t>non-resonant contributions at low t’</a:t>
            </a:r>
          </a:p>
          <a:p>
            <a:pPr>
              <a:buClr>
                <a:schemeClr val="tx1"/>
              </a:buClr>
            </a:pP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warning</a:t>
            </a:r>
            <a:r>
              <a:rPr lang="en-US" sz="2400" dirty="0" smtClean="0"/>
              <a:t> !! just intensity cuts, amplitude selection</a:t>
            </a:r>
          </a:p>
          <a:p>
            <a:pPr marL="0" indent="0">
              <a:buClr>
                <a:schemeClr val="tx1"/>
              </a:buClr>
              <a:buNone/>
            </a:pPr>
            <a:r>
              <a:rPr lang="en-US" sz="2400" dirty="0"/>
              <a:t>	</a:t>
            </a:r>
            <a:r>
              <a:rPr lang="en-US" sz="2400" dirty="0" smtClean="0"/>
              <a:t>	☞ 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</a:rPr>
              <a:t>mass dependent fit</a:t>
            </a:r>
            <a:endParaRPr lang="en-US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395536" y="3140968"/>
            <a:ext cx="704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low t’</a:t>
            </a:r>
            <a:endParaRPr lang="en-US" dirty="0"/>
          </a:p>
        </p:txBody>
      </p:sp>
      <p:sp>
        <p:nvSpPr>
          <p:cNvPr id="10" name="Textfeld 9"/>
          <p:cNvSpPr txBox="1"/>
          <p:nvPr/>
        </p:nvSpPr>
        <p:spPr>
          <a:xfrm>
            <a:off x="7956376" y="3140968"/>
            <a:ext cx="7759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high t’</a:t>
            </a:r>
            <a:endParaRPr lang="en-US" dirty="0"/>
          </a:p>
        </p:txBody>
      </p:sp>
      <p:sp>
        <p:nvSpPr>
          <p:cNvPr id="13" name="Titel 1"/>
          <p:cNvSpPr>
            <a:spLocks noGrp="1"/>
          </p:cNvSpPr>
          <p:nvPr>
            <p:ph type="title"/>
          </p:nvPr>
        </p:nvSpPr>
        <p:spPr>
          <a:xfrm>
            <a:off x="611560" y="0"/>
            <a:ext cx="8229600" cy="836712"/>
          </a:xfrm>
        </p:spPr>
        <p:txBody>
          <a:bodyPr/>
          <a:lstStyle/>
          <a:p>
            <a:r>
              <a:rPr lang="en-US" dirty="0" smtClean="0"/>
              <a:t>Study of 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(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  <a:latin typeface="Symbol" charset="2"/>
                <a:cs typeface="Symbol" charset="2"/>
              </a:rPr>
              <a:t>pp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cs typeface="Symbol" charset="2"/>
              </a:rPr>
              <a:t>=f</a:t>
            </a:r>
            <a:r>
              <a:rPr lang="en-US" baseline="-25000" dirty="0" smtClean="0">
                <a:solidFill>
                  <a:schemeClr val="accent6">
                    <a:lumMod val="75000"/>
                  </a:schemeClr>
                </a:solidFill>
                <a:cs typeface="Symbol" charset="2"/>
              </a:rPr>
              <a:t>980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cs typeface="Symbol" charset="2"/>
              </a:rPr>
              <a:t>)</a:t>
            </a:r>
            <a:r>
              <a:rPr lang="en-US" baseline="30000" dirty="0" smtClean="0">
                <a:solidFill>
                  <a:schemeClr val="accent6">
                    <a:lumMod val="75000"/>
                  </a:schemeClr>
                </a:solidFill>
                <a:cs typeface="Symbol" charset="2"/>
              </a:rPr>
              <a:t>*  </a:t>
            </a:r>
            <a:r>
              <a:rPr lang="en-US" baseline="-25000" dirty="0" smtClean="0">
                <a:solidFill>
                  <a:schemeClr val="accent6">
                    <a:lumMod val="75000"/>
                  </a:schemeClr>
                </a:solidFill>
                <a:cs typeface="Symbol" charset="2"/>
              </a:rPr>
              <a:t> 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cs typeface="Symbol" charset="2"/>
              </a:rPr>
              <a:t>     </a:t>
            </a:r>
            <a:r>
              <a:rPr lang="en-US" baseline="-25000" dirty="0" smtClean="0">
                <a:solidFill>
                  <a:schemeClr val="accent6">
                    <a:lumMod val="75000"/>
                  </a:schemeClr>
                </a:solidFill>
                <a:cs typeface="Symbol" charset="2"/>
              </a:rPr>
              <a:t>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cs typeface="Symbol" charset="2"/>
              </a:rPr>
              <a:t>1</a:t>
            </a:r>
            <a:r>
              <a:rPr lang="en-US" baseline="30000" dirty="0" smtClean="0">
                <a:solidFill>
                  <a:schemeClr val="accent6">
                    <a:lumMod val="75000"/>
                  </a:schemeClr>
                </a:solidFill>
                <a:cs typeface="Symbol" charset="2"/>
              </a:rPr>
              <a:t>++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cs typeface="Symbol" charset="2"/>
              </a:rPr>
              <a:t> 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4" name="Textfeld 13"/>
          <p:cNvSpPr txBox="1"/>
          <p:nvPr/>
        </p:nvSpPr>
        <p:spPr>
          <a:xfrm>
            <a:off x="5796136" y="260648"/>
            <a:ext cx="12290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200" baseline="-25000" dirty="0">
                <a:solidFill>
                  <a:schemeClr val="accent6">
                    <a:lumMod val="75000"/>
                  </a:schemeClr>
                </a:solidFill>
                <a:cs typeface="Symbol" charset="2"/>
              </a:rPr>
              <a:t>S-wave </a:t>
            </a:r>
            <a:r>
              <a:rPr lang="en-US" sz="4200" baseline="-25000" dirty="0" smtClean="0">
                <a:solidFill>
                  <a:schemeClr val="accent6">
                    <a:lumMod val="75000"/>
                  </a:schemeClr>
                </a:solidFill>
                <a:cs typeface="Symbol" charset="2"/>
              </a:rPr>
              <a:t> </a:t>
            </a:r>
            <a:endParaRPr lang="en-US" sz="4200" dirty="0"/>
          </a:p>
        </p:txBody>
      </p:sp>
    </p:spTree>
    <p:extLst>
      <p:ext uri="{BB962C8B-B14F-4D97-AF65-F5344CB8AC3E}">
        <p14:creationId xmlns:p14="http://schemas.microsoft.com/office/powerpoint/2010/main" val="1587705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reconstruct an Image</a:t>
            </a:r>
            <a:endParaRPr lang="en-US" dirty="0"/>
          </a:p>
        </p:txBody>
      </p:sp>
      <p:sp>
        <p:nvSpPr>
          <p:cNvPr id="5" name="Rechteck 4"/>
          <p:cNvSpPr/>
          <p:nvPr/>
        </p:nvSpPr>
        <p:spPr>
          <a:xfrm>
            <a:off x="7020272" y="3356992"/>
            <a:ext cx="12947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n=1</a:t>
            </a:r>
            <a:r>
              <a:rPr lang="en-US" sz="2400" dirty="0" smtClean="0"/>
              <a:t>-</a:t>
            </a:r>
            <a:r>
              <a:rPr lang="en-US" sz="2400" dirty="0" smtClean="0">
                <a:latin typeface="Symbol" charset="2"/>
                <a:cs typeface="Symbol" charset="2"/>
              </a:rPr>
              <a:t>d</a:t>
            </a:r>
            <a:r>
              <a:rPr lang="en-US" sz="2400" dirty="0" smtClean="0"/>
              <a:t>+i</a:t>
            </a:r>
            <a:r>
              <a:rPr lang="en-US" sz="2400" dirty="0" smtClean="0">
                <a:latin typeface="Symbol" charset="2"/>
                <a:cs typeface="Symbol" charset="2"/>
              </a:rPr>
              <a:t>b</a:t>
            </a:r>
            <a:r>
              <a:rPr lang="en-US" sz="2400" dirty="0" smtClean="0"/>
              <a:t> </a:t>
            </a:r>
            <a:endParaRPr lang="en-US" sz="2400" dirty="0"/>
          </a:p>
        </p:txBody>
      </p:sp>
      <p:pic>
        <p:nvPicPr>
          <p:cNvPr id="10" name="Bild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3968" y="4659122"/>
            <a:ext cx="4744948" cy="2198878"/>
          </a:xfrm>
          <a:prstGeom prst="rect">
            <a:avLst/>
          </a:prstGeom>
        </p:spPr>
      </p:pic>
      <p:pic>
        <p:nvPicPr>
          <p:cNvPr id="12" name="Bild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980728"/>
            <a:ext cx="5080000" cy="2108200"/>
          </a:xfrm>
          <a:prstGeom prst="rect">
            <a:avLst/>
          </a:prstGeom>
        </p:spPr>
      </p:pic>
      <p:sp>
        <p:nvSpPr>
          <p:cNvPr id="13" name="Textfeld 12"/>
          <p:cNvSpPr txBox="1"/>
          <p:nvPr/>
        </p:nvSpPr>
        <p:spPr>
          <a:xfrm>
            <a:off x="323528" y="3140968"/>
            <a:ext cx="2466340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Bright field microscopy</a:t>
            </a:r>
          </a:p>
          <a:p>
            <a:r>
              <a:rPr lang="en-US" sz="1600" dirty="0" smtClean="0"/>
              <a:t>maps distribution of </a:t>
            </a:r>
          </a:p>
          <a:p>
            <a:r>
              <a:rPr lang="en-US" sz="1600" dirty="0" smtClean="0"/>
              <a:t>imaginary part of refractive</a:t>
            </a:r>
          </a:p>
          <a:p>
            <a:r>
              <a:rPr lang="en-US" sz="1600" dirty="0" smtClean="0"/>
              <a:t>index</a:t>
            </a:r>
          </a:p>
          <a:p>
            <a:endParaRPr lang="en-US" sz="1600" dirty="0"/>
          </a:p>
          <a:p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Peak hunting</a:t>
            </a:r>
            <a:endParaRPr lang="en-US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2915816" y="3140968"/>
            <a:ext cx="2698175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Phase contrast 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microscopy</a:t>
            </a:r>
          </a:p>
          <a:p>
            <a:r>
              <a:rPr lang="en-US" sz="1600" dirty="0" smtClean="0"/>
              <a:t>maps distribution of complex </a:t>
            </a:r>
          </a:p>
          <a:p>
            <a:r>
              <a:rPr lang="en-US" sz="1600" dirty="0" smtClean="0"/>
              <a:t>refractive index modulation</a:t>
            </a:r>
          </a:p>
          <a:p>
            <a:r>
              <a:rPr lang="en-US" sz="1600" dirty="0" smtClean="0"/>
              <a:t>using interference effects</a:t>
            </a:r>
          </a:p>
          <a:p>
            <a:endParaRPr lang="en-US" sz="1600" dirty="0" smtClean="0"/>
          </a:p>
          <a:p>
            <a:r>
              <a:rPr lang="en-US" sz="1600" dirty="0" smtClean="0">
                <a:solidFill>
                  <a:schemeClr val="tx2">
                    <a:lumMod val="75000"/>
                  </a:schemeClr>
                </a:solidFill>
              </a:rPr>
              <a:t>Dalitz plot analysis</a:t>
            </a:r>
            <a:endParaRPr lang="en-US" sz="16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5" name="Bild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8144" y="1052735"/>
            <a:ext cx="3226048" cy="2316889"/>
          </a:xfrm>
          <a:prstGeom prst="rect">
            <a:avLst/>
          </a:prstGeom>
        </p:spPr>
      </p:pic>
      <p:sp>
        <p:nvSpPr>
          <p:cNvPr id="16" name="Textfeld 15"/>
          <p:cNvSpPr txBox="1"/>
          <p:nvPr/>
        </p:nvSpPr>
        <p:spPr>
          <a:xfrm>
            <a:off x="5940152" y="4365104"/>
            <a:ext cx="8950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phase</a:t>
            </a:r>
          </a:p>
          <a:p>
            <a:pPr algn="ctr"/>
            <a:r>
              <a:rPr lang="en-US" dirty="0" smtClean="0"/>
              <a:t> grating</a:t>
            </a:r>
            <a:endParaRPr lang="en-US" dirty="0"/>
          </a:p>
        </p:txBody>
      </p:sp>
      <p:sp>
        <p:nvSpPr>
          <p:cNvPr id="17" name="Textfeld 16"/>
          <p:cNvSpPr txBox="1"/>
          <p:nvPr/>
        </p:nvSpPr>
        <p:spPr>
          <a:xfrm>
            <a:off x="7668344" y="4005064"/>
            <a:ext cx="9710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analyzer</a:t>
            </a:r>
          </a:p>
          <a:p>
            <a:pPr algn="ctr"/>
            <a:r>
              <a:rPr lang="en-US" dirty="0" smtClean="0"/>
              <a:t> grating</a:t>
            </a:r>
            <a:endParaRPr lang="en-US" dirty="0"/>
          </a:p>
        </p:txBody>
      </p:sp>
      <p:sp>
        <p:nvSpPr>
          <p:cNvPr id="18" name="Textfeld 17"/>
          <p:cNvSpPr txBox="1"/>
          <p:nvPr/>
        </p:nvSpPr>
        <p:spPr>
          <a:xfrm>
            <a:off x="323528" y="5013176"/>
            <a:ext cx="388843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with X-rays: </a:t>
            </a:r>
          </a:p>
          <a:p>
            <a:pPr marL="285750" indent="-285750">
              <a:buFont typeface="Arial"/>
              <a:buChar char="•"/>
            </a:pPr>
            <a:r>
              <a:rPr lang="en-US" i="1" dirty="0" smtClean="0">
                <a:latin typeface="Times New Roman"/>
                <a:cs typeface="Times New Roman"/>
              </a:rPr>
              <a:t>Re(n) &lt; 1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cs typeface="Times New Roman"/>
              </a:rPr>
              <a:t>Phase shift translated into deflection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cs typeface="Times New Roman"/>
              </a:rPr>
              <a:t>detect via X-ray grating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cs typeface="Times New Roman"/>
              </a:rPr>
              <a:t>Measure with reference(analyzer)  grating</a:t>
            </a:r>
          </a:p>
          <a:p>
            <a:endParaRPr lang="en-US" dirty="0" smtClean="0">
              <a:latin typeface="Times New Roman"/>
              <a:cs typeface="Times New Roman"/>
            </a:endParaRPr>
          </a:p>
        </p:txBody>
      </p:sp>
      <p:sp>
        <p:nvSpPr>
          <p:cNvPr id="19" name="Rechteck 18"/>
          <p:cNvSpPr/>
          <p:nvPr/>
        </p:nvSpPr>
        <p:spPr>
          <a:xfrm>
            <a:off x="251520" y="980728"/>
            <a:ext cx="5400600" cy="3816424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9082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Add more dynamics</a:t>
            </a:r>
            <a:endParaRPr lang="en-US" dirty="0"/>
          </a:p>
        </p:txBody>
      </p:sp>
      <p:pic>
        <p:nvPicPr>
          <p:cNvPr id="6" name="Bild 5"/>
          <p:cNvPicPr>
            <a:picLocks noChangeAspect="1"/>
          </p:cNvPicPr>
          <p:nvPr/>
        </p:nvPicPr>
        <p:blipFill rotWithShape="1">
          <a:blip r:embed="rId2"/>
          <a:srcRect l="9596" t="57482" r="11746" b="15851"/>
          <a:stretch/>
        </p:blipFill>
        <p:spPr>
          <a:xfrm>
            <a:off x="1259632" y="2996952"/>
            <a:ext cx="6600735" cy="3168352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683568" y="1268760"/>
            <a:ext cx="7316126" cy="16619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Optical methods</a:t>
            </a:r>
            <a:r>
              <a:rPr lang="en-US" dirty="0" smtClean="0"/>
              <a:t>:</a:t>
            </a:r>
          </a:p>
          <a:p>
            <a:endParaRPr lang="en-US" dirty="0"/>
          </a:p>
          <a:p>
            <a:r>
              <a:rPr lang="en-US" dirty="0" smtClean="0"/>
              <a:t>If you have enough lasers.. you can add color to your phase shift holography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solves sign of </a:t>
            </a:r>
            <a:r>
              <a:rPr lang="en-US" sz="1600" dirty="0" smtClean="0">
                <a:solidFill>
                  <a:srgbClr val="558ED5"/>
                </a:solidFill>
              </a:rPr>
              <a:t>phase shift ambiguities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useful for </a:t>
            </a:r>
            <a:r>
              <a:rPr lang="en-US" sz="1600" dirty="0" smtClean="0">
                <a:solidFill>
                  <a:srgbClr val="558ED5"/>
                </a:solidFill>
              </a:rPr>
              <a:t>recording dynamic processes</a:t>
            </a:r>
          </a:p>
          <a:p>
            <a:endParaRPr lang="en-US" sz="1600" dirty="0"/>
          </a:p>
        </p:txBody>
      </p:sp>
      <p:sp>
        <p:nvSpPr>
          <p:cNvPr id="3" name="Textfeld 2"/>
          <p:cNvSpPr txBox="1"/>
          <p:nvPr/>
        </p:nvSpPr>
        <p:spPr>
          <a:xfrm>
            <a:off x="755576" y="6381328"/>
            <a:ext cx="39498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Compass</a:t>
            </a:r>
            <a:r>
              <a:rPr lang="en-US" dirty="0" smtClean="0"/>
              <a:t>: Combine results at different t’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39669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h1_incoh_sum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8410" y="1509902"/>
            <a:ext cx="3704374" cy="3798155"/>
          </a:xfrm>
          <a:prstGeom prst="rect">
            <a:avLst/>
          </a:prstGeom>
        </p:spPr>
      </p:pic>
      <p:pic>
        <p:nvPicPr>
          <p:cNvPr id="3" name="Bild 2" descr="h17_incoh_sum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90489" y="1362240"/>
            <a:ext cx="3992406" cy="4093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2674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7" name="Oval 7"/>
          <p:cNvSpPr>
            <a:spLocks noChangeArrowheads="1"/>
          </p:cNvSpPr>
          <p:nvPr/>
        </p:nvSpPr>
        <p:spPr bwMode="auto">
          <a:xfrm rot="15310423" flipV="1">
            <a:off x="4213225" y="1819275"/>
            <a:ext cx="5195888" cy="3730625"/>
          </a:xfrm>
          <a:prstGeom prst="ellipse">
            <a:avLst/>
          </a:prstGeom>
          <a:solidFill>
            <a:srgbClr val="F8F8F8"/>
          </a:solidFill>
          <a:ln>
            <a:noFill/>
          </a:ln>
          <a:effectLst>
            <a:outerShdw blurRad="63500" dist="107763" dir="2700000" algn="ctr" rotWithShape="0">
              <a:srgbClr val="969696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409" name="Text Box 9"/>
          <p:cNvSpPr txBox="1">
            <a:spLocks noChangeArrowheads="1"/>
          </p:cNvSpPr>
          <p:nvPr/>
        </p:nvSpPr>
        <p:spPr bwMode="auto">
          <a:xfrm rot="249250" flipH="1">
            <a:off x="6041446" y="1660496"/>
            <a:ext cx="41549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2000" b="1">
                <a:solidFill>
                  <a:srgbClr val="E46C0A"/>
                </a:solidFill>
                <a:latin typeface="Symbol" charset="0"/>
              </a:rPr>
              <a:t>p</a:t>
            </a:r>
            <a:r>
              <a:rPr lang="en-GB" sz="2800" b="1" baseline="30000">
                <a:solidFill>
                  <a:srgbClr val="E46C0A"/>
                </a:solidFill>
              </a:rPr>
              <a:t>-</a:t>
            </a:r>
          </a:p>
        </p:txBody>
      </p:sp>
      <p:sp>
        <p:nvSpPr>
          <p:cNvPr id="102410" name="Text Box 10"/>
          <p:cNvSpPr txBox="1">
            <a:spLocks noChangeArrowheads="1"/>
          </p:cNvSpPr>
          <p:nvPr/>
        </p:nvSpPr>
        <p:spPr bwMode="auto">
          <a:xfrm rot="250820" flipH="1">
            <a:off x="5591176" y="1546225"/>
            <a:ext cx="4206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2000" b="1">
                <a:solidFill>
                  <a:srgbClr val="E46C0A"/>
                </a:solidFill>
                <a:latin typeface="Symbol" charset="0"/>
              </a:rPr>
              <a:t>p</a:t>
            </a:r>
            <a:r>
              <a:rPr lang="en-GB" sz="2000" b="1" baseline="30000">
                <a:solidFill>
                  <a:srgbClr val="E46C0A"/>
                </a:solidFill>
              </a:rPr>
              <a:t>+</a:t>
            </a:r>
          </a:p>
        </p:txBody>
      </p:sp>
      <p:sp>
        <p:nvSpPr>
          <p:cNvPr id="102411" name="Text Box 11"/>
          <p:cNvSpPr txBox="1">
            <a:spLocks noChangeArrowheads="1"/>
          </p:cNvSpPr>
          <p:nvPr/>
        </p:nvSpPr>
        <p:spPr bwMode="auto">
          <a:xfrm rot="243483" flipH="1">
            <a:off x="7135357" y="2566958"/>
            <a:ext cx="38985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2000" b="1" dirty="0" smtClean="0">
                <a:solidFill>
                  <a:srgbClr val="E46C0A"/>
                </a:solidFill>
                <a:latin typeface="Symbol" charset="0"/>
              </a:rPr>
              <a:t>p</a:t>
            </a:r>
            <a:r>
              <a:rPr lang="en-GB" sz="2400" b="1" baseline="30000" dirty="0" smtClean="0">
                <a:solidFill>
                  <a:srgbClr val="E46C0A"/>
                </a:solidFill>
              </a:rPr>
              <a:t>-</a:t>
            </a:r>
            <a:endParaRPr lang="en-GB" sz="2400" b="1" baseline="30000" dirty="0">
              <a:solidFill>
                <a:srgbClr val="E46C0A"/>
              </a:solidFill>
            </a:endParaRPr>
          </a:p>
        </p:txBody>
      </p:sp>
      <p:sp>
        <p:nvSpPr>
          <p:cNvPr id="102413" name="Line 13"/>
          <p:cNvSpPr>
            <a:spLocks noChangeShapeType="1"/>
          </p:cNvSpPr>
          <p:nvPr/>
        </p:nvSpPr>
        <p:spPr bwMode="auto">
          <a:xfrm rot="14797383" flipH="1" flipV="1">
            <a:off x="5471940" y="2331883"/>
            <a:ext cx="806450" cy="179388"/>
          </a:xfrm>
          <a:prstGeom prst="line">
            <a:avLst/>
          </a:prstGeom>
          <a:noFill/>
          <a:ln w="38100">
            <a:solidFill>
              <a:schemeClr val="accent6">
                <a:lumMod val="75000"/>
              </a:schemeClr>
            </a:solidFill>
            <a:round/>
            <a:headEnd type="triangle"/>
            <a:tailEnd type="none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E46C0A"/>
              </a:solidFill>
            </a:endParaRPr>
          </a:p>
        </p:txBody>
      </p:sp>
      <p:sp>
        <p:nvSpPr>
          <p:cNvPr id="102414" name="Line 14"/>
          <p:cNvSpPr>
            <a:spLocks noChangeShapeType="1"/>
          </p:cNvSpPr>
          <p:nvPr/>
        </p:nvSpPr>
        <p:spPr bwMode="auto">
          <a:xfrm rot="93900" flipH="1">
            <a:off x="5980563" y="2092971"/>
            <a:ext cx="192088" cy="763588"/>
          </a:xfrm>
          <a:prstGeom prst="line">
            <a:avLst/>
          </a:prstGeom>
          <a:noFill/>
          <a:ln w="38100">
            <a:solidFill>
              <a:schemeClr val="accent6">
                <a:lumMod val="75000"/>
              </a:schemeClr>
            </a:solidFill>
            <a:round/>
            <a:headEnd type="triangle"/>
            <a:tailEnd type="none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E46C0A"/>
              </a:solidFill>
            </a:endParaRPr>
          </a:p>
        </p:txBody>
      </p:sp>
      <p:sp>
        <p:nvSpPr>
          <p:cNvPr id="102415" name="Oval 15" descr="Pink tissue paper"/>
          <p:cNvSpPr>
            <a:spLocks noChangeArrowheads="1"/>
          </p:cNvSpPr>
          <p:nvPr/>
        </p:nvSpPr>
        <p:spPr bwMode="auto">
          <a:xfrm rot="15247109" flipV="1">
            <a:off x="5751513" y="3103563"/>
            <a:ext cx="612775" cy="133350"/>
          </a:xfrm>
          <a:prstGeom prst="ellipse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416" name="Line 16"/>
          <p:cNvSpPr>
            <a:spLocks noChangeShapeType="1"/>
          </p:cNvSpPr>
          <p:nvPr/>
        </p:nvSpPr>
        <p:spPr bwMode="auto">
          <a:xfrm rot="14923183">
            <a:off x="6881813" y="2981325"/>
            <a:ext cx="473075" cy="573088"/>
          </a:xfrm>
          <a:prstGeom prst="line">
            <a:avLst/>
          </a:prstGeom>
          <a:noFill/>
          <a:ln w="38100">
            <a:solidFill>
              <a:schemeClr val="accent6">
                <a:lumMod val="75000"/>
              </a:schemeClr>
            </a:solidFill>
            <a:round/>
            <a:headEnd type="none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E46C0A"/>
              </a:solidFill>
            </a:endParaRPr>
          </a:p>
        </p:txBody>
      </p:sp>
      <p:sp>
        <p:nvSpPr>
          <p:cNvPr id="102417" name="Line 17"/>
          <p:cNvSpPr>
            <a:spLocks noChangeShapeType="1"/>
          </p:cNvSpPr>
          <p:nvPr/>
        </p:nvSpPr>
        <p:spPr bwMode="auto">
          <a:xfrm rot="16200000" flipH="1">
            <a:off x="7318376" y="4803775"/>
            <a:ext cx="982663" cy="2000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/>
            <a:tailEnd type="none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418" name="Line 18"/>
          <p:cNvSpPr>
            <a:spLocks noChangeShapeType="1"/>
          </p:cNvSpPr>
          <p:nvPr/>
        </p:nvSpPr>
        <p:spPr bwMode="auto">
          <a:xfrm rot="16200000" flipH="1" flipV="1">
            <a:off x="7308851" y="3756025"/>
            <a:ext cx="1033463" cy="22066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/>
            <a:tailEnd type="none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419" name="Text Box 19"/>
          <p:cNvSpPr txBox="1">
            <a:spLocks noChangeArrowheads="1"/>
          </p:cNvSpPr>
          <p:nvPr/>
        </p:nvSpPr>
        <p:spPr bwMode="auto">
          <a:xfrm>
            <a:off x="7796213" y="5432425"/>
            <a:ext cx="336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GB" b="1"/>
              <a:t>p</a:t>
            </a:r>
          </a:p>
        </p:txBody>
      </p:sp>
      <p:sp>
        <p:nvSpPr>
          <p:cNvPr id="102420" name="Text Box 20"/>
          <p:cNvSpPr txBox="1">
            <a:spLocks noChangeArrowheads="1"/>
          </p:cNvSpPr>
          <p:nvPr/>
        </p:nvSpPr>
        <p:spPr bwMode="auto">
          <a:xfrm flipH="1">
            <a:off x="7802563" y="2935288"/>
            <a:ext cx="30853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b="1" dirty="0" smtClean="0"/>
              <a:t>p</a:t>
            </a:r>
            <a:endParaRPr lang="en-GB" b="1" dirty="0"/>
          </a:p>
        </p:txBody>
      </p:sp>
      <p:sp>
        <p:nvSpPr>
          <p:cNvPr id="102421" name="Line 21"/>
          <p:cNvSpPr>
            <a:spLocks noChangeShapeType="1"/>
          </p:cNvSpPr>
          <p:nvPr/>
        </p:nvSpPr>
        <p:spPr bwMode="auto">
          <a:xfrm rot="12493769">
            <a:off x="6718301" y="3598863"/>
            <a:ext cx="192088" cy="763588"/>
          </a:xfrm>
          <a:prstGeom prst="line">
            <a:avLst/>
          </a:prstGeom>
          <a:noFill/>
          <a:ln w="38100">
            <a:solidFill>
              <a:schemeClr val="accent6">
                <a:lumMod val="75000"/>
              </a:schemeClr>
            </a:solidFill>
            <a:round/>
            <a:headEnd type="none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E46C0A"/>
              </a:solidFill>
            </a:endParaRPr>
          </a:p>
        </p:txBody>
      </p:sp>
      <p:sp>
        <p:nvSpPr>
          <p:cNvPr id="102422" name="Line 22"/>
          <p:cNvSpPr>
            <a:spLocks noChangeShapeType="1"/>
          </p:cNvSpPr>
          <p:nvPr/>
        </p:nvSpPr>
        <p:spPr bwMode="auto">
          <a:xfrm flipV="1">
            <a:off x="6842126" y="5087938"/>
            <a:ext cx="0" cy="722313"/>
          </a:xfrm>
          <a:prstGeom prst="line">
            <a:avLst/>
          </a:prstGeom>
          <a:noFill/>
          <a:ln w="57150">
            <a:solidFill>
              <a:schemeClr val="tx2">
                <a:lumMod val="60000"/>
                <a:lumOff val="40000"/>
              </a:schemeClr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423" name="Text Box 23"/>
          <p:cNvSpPr txBox="1">
            <a:spLocks noChangeArrowheads="1"/>
          </p:cNvSpPr>
          <p:nvPr/>
        </p:nvSpPr>
        <p:spPr bwMode="auto">
          <a:xfrm>
            <a:off x="6926263" y="3990975"/>
            <a:ext cx="44114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srgbClr val="E46C0A"/>
                </a:solidFill>
                <a:sym typeface="Symbol" charset="0"/>
              </a:rPr>
              <a:t>   R</a:t>
            </a:r>
          </a:p>
        </p:txBody>
      </p:sp>
      <p:sp>
        <p:nvSpPr>
          <p:cNvPr id="102425" name="Oval 25" descr="Pink tissue paper"/>
          <p:cNvSpPr>
            <a:spLocks noChangeArrowheads="1"/>
          </p:cNvSpPr>
          <p:nvPr/>
        </p:nvSpPr>
        <p:spPr bwMode="auto">
          <a:xfrm rot="5251573" flipH="1" flipV="1">
            <a:off x="5851526" y="3740150"/>
            <a:ext cx="612775" cy="133350"/>
          </a:xfrm>
          <a:prstGeom prst="ellipse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429" name="Oval 29" descr="Canvas"/>
          <p:cNvSpPr>
            <a:spLocks noChangeArrowheads="1"/>
          </p:cNvSpPr>
          <p:nvPr/>
        </p:nvSpPr>
        <p:spPr bwMode="auto">
          <a:xfrm flipV="1">
            <a:off x="6686551" y="4310063"/>
            <a:ext cx="1014413" cy="150813"/>
          </a:xfrm>
          <a:prstGeom prst="ellipse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430" name="Oval 30"/>
          <p:cNvSpPr>
            <a:spLocks noChangeArrowheads="1"/>
          </p:cNvSpPr>
          <p:nvPr/>
        </p:nvSpPr>
        <p:spPr bwMode="auto">
          <a:xfrm rot="12640641" flipV="1">
            <a:off x="6116638" y="4160838"/>
            <a:ext cx="612775" cy="133350"/>
          </a:xfrm>
          <a:prstGeom prst="ellipse">
            <a:avLst/>
          </a:prstGeom>
          <a:solidFill>
            <a:srgbClr val="00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431" name="Oval 31"/>
          <p:cNvSpPr>
            <a:spLocks noChangeArrowheads="1"/>
          </p:cNvSpPr>
          <p:nvPr/>
        </p:nvSpPr>
        <p:spPr bwMode="auto">
          <a:xfrm rot="11422891">
            <a:off x="6116638" y="3384550"/>
            <a:ext cx="835025" cy="312738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432" name="Text Box 32"/>
          <p:cNvSpPr txBox="1">
            <a:spLocks noChangeArrowheads="1"/>
          </p:cNvSpPr>
          <p:nvPr/>
        </p:nvSpPr>
        <p:spPr bwMode="auto">
          <a:xfrm>
            <a:off x="6228184" y="1124744"/>
            <a:ext cx="81013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2400" b="1" dirty="0">
                <a:solidFill>
                  <a:srgbClr val="558ED5"/>
                </a:solidFill>
              </a:rPr>
              <a:t>Deck</a:t>
            </a:r>
          </a:p>
        </p:txBody>
      </p:sp>
      <p:sp>
        <p:nvSpPr>
          <p:cNvPr id="102434" name="Oval 34"/>
          <p:cNvSpPr>
            <a:spLocks noChangeArrowheads="1"/>
          </p:cNvSpPr>
          <p:nvPr/>
        </p:nvSpPr>
        <p:spPr bwMode="auto">
          <a:xfrm rot="15310423" flipV="1">
            <a:off x="22225" y="1819275"/>
            <a:ext cx="5195888" cy="3730625"/>
          </a:xfrm>
          <a:prstGeom prst="ellipse">
            <a:avLst/>
          </a:prstGeom>
          <a:solidFill>
            <a:srgbClr val="F8F8F8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blurRad="63500" dist="107763" dir="2700000" algn="ctr" rotWithShape="0">
              <a:srgbClr val="969696">
                <a:alpha val="50000"/>
              </a:srgb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435" name="Line 35"/>
          <p:cNvSpPr>
            <a:spLocks noChangeShapeType="1"/>
          </p:cNvSpPr>
          <p:nvPr/>
        </p:nvSpPr>
        <p:spPr bwMode="auto">
          <a:xfrm rot="16200000" flipH="1">
            <a:off x="3165475" y="4791075"/>
            <a:ext cx="982663" cy="2000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/>
            <a:tailEnd type="none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436" name="Line 36"/>
          <p:cNvSpPr>
            <a:spLocks noChangeShapeType="1"/>
          </p:cNvSpPr>
          <p:nvPr/>
        </p:nvSpPr>
        <p:spPr bwMode="auto">
          <a:xfrm rot="16200000" flipH="1" flipV="1">
            <a:off x="3155950" y="3743325"/>
            <a:ext cx="1033463" cy="22066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/>
            <a:tailEnd type="none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437" name="Text Box 37"/>
          <p:cNvSpPr txBox="1">
            <a:spLocks noChangeArrowheads="1"/>
          </p:cNvSpPr>
          <p:nvPr/>
        </p:nvSpPr>
        <p:spPr bwMode="auto">
          <a:xfrm>
            <a:off x="3643313" y="5419725"/>
            <a:ext cx="336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GB" b="1"/>
              <a:t>p</a:t>
            </a:r>
          </a:p>
        </p:txBody>
      </p:sp>
      <p:sp>
        <p:nvSpPr>
          <p:cNvPr id="102438" name="Text Box 38"/>
          <p:cNvSpPr txBox="1">
            <a:spLocks noChangeArrowheads="1"/>
          </p:cNvSpPr>
          <p:nvPr/>
        </p:nvSpPr>
        <p:spPr bwMode="auto">
          <a:xfrm flipH="1">
            <a:off x="3649663" y="2922588"/>
            <a:ext cx="30853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b="1" dirty="0" smtClean="0"/>
              <a:t>p</a:t>
            </a:r>
            <a:endParaRPr lang="en-GB" b="1" dirty="0"/>
          </a:p>
        </p:txBody>
      </p:sp>
      <p:sp>
        <p:nvSpPr>
          <p:cNvPr id="102439" name="Oval 39"/>
          <p:cNvSpPr>
            <a:spLocks noChangeArrowheads="1"/>
          </p:cNvSpPr>
          <p:nvPr/>
        </p:nvSpPr>
        <p:spPr bwMode="auto">
          <a:xfrm rot="15296165" flipV="1">
            <a:off x="1797050" y="4011613"/>
            <a:ext cx="612775" cy="133350"/>
          </a:xfrm>
          <a:prstGeom prst="ellipse">
            <a:avLst/>
          </a:prstGeom>
          <a:solidFill>
            <a:srgbClr val="00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440" name="Line 40"/>
          <p:cNvSpPr>
            <a:spLocks noChangeShapeType="1"/>
          </p:cNvSpPr>
          <p:nvPr/>
        </p:nvSpPr>
        <p:spPr bwMode="auto">
          <a:xfrm flipV="1">
            <a:off x="2879725" y="5075238"/>
            <a:ext cx="0" cy="722313"/>
          </a:xfrm>
          <a:prstGeom prst="line">
            <a:avLst/>
          </a:prstGeom>
          <a:noFill/>
          <a:ln w="57150">
            <a:solidFill>
              <a:schemeClr val="tx2">
                <a:lumMod val="60000"/>
                <a:lumOff val="40000"/>
              </a:schemeClr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441" name="Text Box 41"/>
          <p:cNvSpPr txBox="1">
            <a:spLocks noChangeArrowheads="1"/>
          </p:cNvSpPr>
          <p:nvPr/>
        </p:nvSpPr>
        <p:spPr bwMode="auto">
          <a:xfrm>
            <a:off x="2544763" y="3978275"/>
            <a:ext cx="433031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srgbClr val="E46C0A"/>
                </a:solidFill>
                <a:sym typeface="Symbol" charset="0"/>
              </a:rPr>
              <a:t>   </a:t>
            </a:r>
            <a:r>
              <a:rPr lang="en-US" sz="1600" b="1" dirty="0" smtClean="0">
                <a:solidFill>
                  <a:srgbClr val="E46C0A"/>
                </a:solidFill>
                <a:sym typeface="Symbol" charset="0"/>
              </a:rPr>
              <a:t>P</a:t>
            </a:r>
            <a:endParaRPr lang="en-US" sz="1600" b="1" dirty="0">
              <a:solidFill>
                <a:srgbClr val="E46C0A"/>
              </a:solidFill>
              <a:sym typeface="Symbol" charset="0"/>
            </a:endParaRPr>
          </a:p>
        </p:txBody>
      </p:sp>
      <p:sp>
        <p:nvSpPr>
          <p:cNvPr id="102446" name="Oval 46" descr="Canvas"/>
          <p:cNvSpPr>
            <a:spLocks noChangeArrowheads="1"/>
          </p:cNvSpPr>
          <p:nvPr/>
        </p:nvSpPr>
        <p:spPr bwMode="auto">
          <a:xfrm flipV="1">
            <a:off x="2184400" y="4297363"/>
            <a:ext cx="1363663" cy="187325"/>
          </a:xfrm>
          <a:prstGeom prst="ellipse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448" name="Text Box 48"/>
          <p:cNvSpPr txBox="1">
            <a:spLocks noChangeArrowheads="1"/>
          </p:cNvSpPr>
          <p:nvPr/>
        </p:nvSpPr>
        <p:spPr bwMode="auto">
          <a:xfrm>
            <a:off x="2466976" y="1477963"/>
            <a:ext cx="41549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2000" b="1">
                <a:solidFill>
                  <a:schemeClr val="accent6">
                    <a:lumMod val="75000"/>
                  </a:schemeClr>
                </a:solidFill>
                <a:latin typeface="Symbol" charset="0"/>
              </a:rPr>
              <a:t>p</a:t>
            </a:r>
            <a:r>
              <a:rPr lang="en-GB" sz="2800" b="1" baseline="30000">
                <a:solidFill>
                  <a:schemeClr val="accent6">
                    <a:lumMod val="75000"/>
                  </a:schemeClr>
                </a:solidFill>
              </a:rPr>
              <a:t>-</a:t>
            </a:r>
          </a:p>
        </p:txBody>
      </p:sp>
      <p:sp>
        <p:nvSpPr>
          <p:cNvPr id="102449" name="Text Box 49"/>
          <p:cNvSpPr txBox="1">
            <a:spLocks noChangeArrowheads="1"/>
          </p:cNvSpPr>
          <p:nvPr/>
        </p:nvSpPr>
        <p:spPr bwMode="auto">
          <a:xfrm>
            <a:off x="2921001" y="1503363"/>
            <a:ext cx="4206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2000" b="1">
                <a:solidFill>
                  <a:schemeClr val="accent6">
                    <a:lumMod val="75000"/>
                  </a:schemeClr>
                </a:solidFill>
                <a:latin typeface="Symbol" charset="0"/>
              </a:rPr>
              <a:t>p</a:t>
            </a:r>
            <a:r>
              <a:rPr lang="en-GB" sz="2000" b="1" baseline="30000">
                <a:solidFill>
                  <a:schemeClr val="accent6">
                    <a:lumMod val="75000"/>
                  </a:schemeClr>
                </a:solidFill>
              </a:rPr>
              <a:t>+</a:t>
            </a:r>
          </a:p>
        </p:txBody>
      </p:sp>
      <p:sp>
        <p:nvSpPr>
          <p:cNvPr id="102450" name="Text Box 50"/>
          <p:cNvSpPr txBox="1">
            <a:spLocks noChangeArrowheads="1"/>
          </p:cNvSpPr>
          <p:nvPr/>
        </p:nvSpPr>
        <p:spPr bwMode="auto">
          <a:xfrm>
            <a:off x="1365251" y="1778001"/>
            <a:ext cx="3905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2000" b="1" dirty="0" smtClean="0">
                <a:solidFill>
                  <a:schemeClr val="accent6">
                    <a:lumMod val="75000"/>
                  </a:schemeClr>
                </a:solidFill>
                <a:latin typeface="Symbol" charset="0"/>
              </a:rPr>
              <a:t>p</a:t>
            </a:r>
            <a:r>
              <a:rPr lang="en-GB" sz="2400" b="1" baseline="30000" dirty="0" smtClean="0">
                <a:solidFill>
                  <a:schemeClr val="accent6">
                    <a:lumMod val="75000"/>
                  </a:schemeClr>
                </a:solidFill>
              </a:rPr>
              <a:t>-</a:t>
            </a:r>
            <a:endParaRPr lang="en-GB" sz="2400" b="1" baseline="300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02452" name="Line 52"/>
          <p:cNvSpPr>
            <a:spLocks noChangeShapeType="1"/>
          </p:cNvSpPr>
          <p:nvPr/>
        </p:nvSpPr>
        <p:spPr bwMode="auto">
          <a:xfrm rot="7859853" flipV="1">
            <a:off x="2414939" y="2182342"/>
            <a:ext cx="806450" cy="179388"/>
          </a:xfrm>
          <a:prstGeom prst="line">
            <a:avLst/>
          </a:prstGeom>
          <a:noFill/>
          <a:ln w="38100">
            <a:solidFill>
              <a:schemeClr val="accent6">
                <a:lumMod val="75000"/>
              </a:schemeClr>
            </a:solidFill>
            <a:round/>
            <a:headEnd type="triangle"/>
            <a:tailEnd type="none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453" name="Line 53"/>
          <p:cNvSpPr>
            <a:spLocks noChangeShapeType="1"/>
          </p:cNvSpPr>
          <p:nvPr/>
        </p:nvSpPr>
        <p:spPr bwMode="auto">
          <a:xfrm rot="963336">
            <a:off x="2514029" y="1879956"/>
            <a:ext cx="192088" cy="763588"/>
          </a:xfrm>
          <a:prstGeom prst="line">
            <a:avLst/>
          </a:prstGeom>
          <a:noFill/>
          <a:ln w="38100">
            <a:solidFill>
              <a:schemeClr val="accent6">
                <a:lumMod val="75000"/>
              </a:schemeClr>
            </a:solidFill>
            <a:round/>
            <a:headEnd type="triangle"/>
            <a:tailEnd type="none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454" name="Oval 54" descr="Pink tissue paper"/>
          <p:cNvSpPr>
            <a:spLocks noChangeArrowheads="1"/>
          </p:cNvSpPr>
          <p:nvPr/>
        </p:nvSpPr>
        <p:spPr bwMode="auto">
          <a:xfrm rot="6303835" flipH="1" flipV="1">
            <a:off x="2216150" y="2830513"/>
            <a:ext cx="612775" cy="133350"/>
          </a:xfrm>
          <a:prstGeom prst="ellipse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455" name="Line 55"/>
          <p:cNvSpPr>
            <a:spLocks noChangeShapeType="1"/>
          </p:cNvSpPr>
          <p:nvPr/>
        </p:nvSpPr>
        <p:spPr bwMode="auto">
          <a:xfrm rot="7734054" flipH="1">
            <a:off x="1382713" y="2254251"/>
            <a:ext cx="473075" cy="573088"/>
          </a:xfrm>
          <a:prstGeom prst="line">
            <a:avLst/>
          </a:prstGeom>
          <a:noFill/>
          <a:ln w="38100">
            <a:solidFill>
              <a:schemeClr val="accent6">
                <a:lumMod val="75000"/>
              </a:schemeClr>
            </a:solidFill>
            <a:round/>
            <a:headEnd type="none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456" name="Oval 56" descr="Pink tissue paper"/>
          <p:cNvSpPr>
            <a:spLocks noChangeArrowheads="1"/>
          </p:cNvSpPr>
          <p:nvPr/>
        </p:nvSpPr>
        <p:spPr bwMode="auto">
          <a:xfrm rot="7676580" flipH="1" flipV="1">
            <a:off x="1898650" y="3478213"/>
            <a:ext cx="612775" cy="133350"/>
          </a:xfrm>
          <a:prstGeom prst="ellipse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457" name="Line 57"/>
          <p:cNvSpPr>
            <a:spLocks noChangeShapeType="1"/>
          </p:cNvSpPr>
          <p:nvPr/>
        </p:nvSpPr>
        <p:spPr bwMode="auto">
          <a:xfrm rot="14209763" flipH="1" flipV="1">
            <a:off x="1452563" y="3309938"/>
            <a:ext cx="801688" cy="177800"/>
          </a:xfrm>
          <a:prstGeom prst="line">
            <a:avLst/>
          </a:prstGeom>
          <a:noFill/>
          <a:ln w="38100">
            <a:solidFill>
              <a:schemeClr val="accent6">
                <a:lumMod val="75000"/>
              </a:schemeClr>
            </a:solidFill>
            <a:round/>
            <a:headEnd type="triangle"/>
            <a:tailEnd type="none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458" name="Oval 58"/>
          <p:cNvSpPr>
            <a:spLocks noChangeArrowheads="1"/>
          </p:cNvSpPr>
          <p:nvPr/>
        </p:nvSpPr>
        <p:spPr bwMode="auto">
          <a:xfrm rot="12292822" flipH="1" flipV="1">
            <a:off x="1622426" y="2900363"/>
            <a:ext cx="868363" cy="32702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460" name="Text Box 60"/>
          <p:cNvSpPr txBox="1">
            <a:spLocks noChangeArrowheads="1"/>
          </p:cNvSpPr>
          <p:nvPr/>
        </p:nvSpPr>
        <p:spPr bwMode="auto">
          <a:xfrm>
            <a:off x="2208213" y="3402013"/>
            <a:ext cx="62068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2000" b="1" dirty="0">
                <a:solidFill>
                  <a:srgbClr val="E46C0A"/>
                </a:solidFill>
                <a:latin typeface="Symbol" charset="0"/>
              </a:rPr>
              <a:t>r, s</a:t>
            </a:r>
          </a:p>
        </p:txBody>
      </p:sp>
      <p:sp>
        <p:nvSpPr>
          <p:cNvPr id="102461" name="Text Box 61"/>
          <p:cNvSpPr txBox="1">
            <a:spLocks noChangeArrowheads="1"/>
          </p:cNvSpPr>
          <p:nvPr/>
        </p:nvSpPr>
        <p:spPr bwMode="auto">
          <a:xfrm>
            <a:off x="2538413" y="2690813"/>
            <a:ext cx="62068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2000" b="1">
                <a:solidFill>
                  <a:schemeClr val="accent6">
                    <a:lumMod val="75000"/>
                  </a:schemeClr>
                </a:solidFill>
                <a:latin typeface="Symbol" charset="0"/>
              </a:rPr>
              <a:t>r, s</a:t>
            </a:r>
          </a:p>
        </p:txBody>
      </p:sp>
      <p:sp>
        <p:nvSpPr>
          <p:cNvPr id="102462" name="Text Box 62"/>
          <p:cNvSpPr txBox="1">
            <a:spLocks noChangeArrowheads="1"/>
          </p:cNvSpPr>
          <p:nvPr/>
        </p:nvSpPr>
        <p:spPr bwMode="auto">
          <a:xfrm>
            <a:off x="5421313" y="2982913"/>
            <a:ext cx="62068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2000" b="1" dirty="0">
                <a:solidFill>
                  <a:srgbClr val="E46C0A"/>
                </a:solidFill>
                <a:latin typeface="Symbol" charset="0"/>
              </a:rPr>
              <a:t>r, s</a:t>
            </a:r>
          </a:p>
        </p:txBody>
      </p:sp>
      <p:sp>
        <p:nvSpPr>
          <p:cNvPr id="102463" name="Text Box 63"/>
          <p:cNvSpPr txBox="1">
            <a:spLocks noChangeArrowheads="1"/>
          </p:cNvSpPr>
          <p:nvPr/>
        </p:nvSpPr>
        <p:spPr bwMode="auto">
          <a:xfrm>
            <a:off x="5522913" y="3579813"/>
            <a:ext cx="62068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2000" b="1">
                <a:solidFill>
                  <a:srgbClr val="E46C0A"/>
                </a:solidFill>
                <a:latin typeface="Symbol" charset="0"/>
              </a:rPr>
              <a:t>r, s</a:t>
            </a:r>
          </a:p>
        </p:txBody>
      </p:sp>
      <p:sp>
        <p:nvSpPr>
          <p:cNvPr id="64" name="Line 6"/>
          <p:cNvSpPr>
            <a:spLocks noChangeShapeType="1"/>
          </p:cNvSpPr>
          <p:nvPr/>
        </p:nvSpPr>
        <p:spPr bwMode="auto">
          <a:xfrm rot="14209763">
            <a:off x="1703652" y="4319667"/>
            <a:ext cx="408102" cy="954968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 type="none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E46C0A"/>
              </a:solidFill>
            </a:endParaRPr>
          </a:p>
        </p:txBody>
      </p:sp>
      <p:sp>
        <p:nvSpPr>
          <p:cNvPr id="65" name="Text Box 17"/>
          <p:cNvSpPr txBox="1">
            <a:spLocks noChangeArrowheads="1"/>
          </p:cNvSpPr>
          <p:nvPr/>
        </p:nvSpPr>
        <p:spPr bwMode="auto">
          <a:xfrm>
            <a:off x="1907704" y="4869160"/>
            <a:ext cx="390525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2000" b="1" dirty="0" smtClean="0">
                <a:solidFill>
                  <a:srgbClr val="E46C0A"/>
                </a:solidFill>
                <a:latin typeface="Symbol" charset="0"/>
              </a:rPr>
              <a:t>p</a:t>
            </a:r>
            <a:r>
              <a:rPr lang="en-GB" sz="2400" b="1" baseline="30000" dirty="0" smtClean="0">
                <a:solidFill>
                  <a:srgbClr val="E46C0A"/>
                </a:solidFill>
              </a:rPr>
              <a:t>-</a:t>
            </a:r>
            <a:endParaRPr lang="en-GB" sz="2400" b="1" baseline="30000" dirty="0">
              <a:solidFill>
                <a:srgbClr val="E46C0A"/>
              </a:solidFill>
            </a:endParaRPr>
          </a:p>
        </p:txBody>
      </p:sp>
      <p:sp>
        <p:nvSpPr>
          <p:cNvPr id="66" name="Line 6"/>
          <p:cNvSpPr>
            <a:spLocks noChangeShapeType="1"/>
          </p:cNvSpPr>
          <p:nvPr/>
        </p:nvSpPr>
        <p:spPr bwMode="auto">
          <a:xfrm rot="14209763">
            <a:off x="5671356" y="4031637"/>
            <a:ext cx="408102" cy="954968"/>
          </a:xfrm>
          <a:prstGeom prst="line">
            <a:avLst/>
          </a:prstGeom>
          <a:noFill/>
          <a:ln w="38100">
            <a:solidFill>
              <a:schemeClr val="accent6">
                <a:lumMod val="75000"/>
              </a:schemeClr>
            </a:solidFill>
            <a:round/>
            <a:headEnd type="none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E46C0A"/>
              </a:solidFill>
            </a:endParaRPr>
          </a:p>
        </p:txBody>
      </p:sp>
      <p:sp>
        <p:nvSpPr>
          <p:cNvPr id="67" name="Text Box 17"/>
          <p:cNvSpPr txBox="1">
            <a:spLocks noChangeArrowheads="1"/>
          </p:cNvSpPr>
          <p:nvPr/>
        </p:nvSpPr>
        <p:spPr bwMode="auto">
          <a:xfrm>
            <a:off x="5803399" y="4653136"/>
            <a:ext cx="3905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2000" b="1" dirty="0" smtClean="0">
                <a:solidFill>
                  <a:srgbClr val="E46C0A"/>
                </a:solidFill>
                <a:latin typeface="Symbol" charset="0"/>
              </a:rPr>
              <a:t>p</a:t>
            </a:r>
            <a:r>
              <a:rPr lang="en-GB" sz="2400" b="1" baseline="30000" dirty="0" smtClean="0">
                <a:solidFill>
                  <a:srgbClr val="E46C0A"/>
                </a:solidFill>
              </a:rPr>
              <a:t>-</a:t>
            </a:r>
            <a:endParaRPr lang="en-GB" sz="2400" b="1" baseline="30000" dirty="0">
              <a:solidFill>
                <a:srgbClr val="E46C0A"/>
              </a:solidFill>
            </a:endParaRPr>
          </a:p>
        </p:txBody>
      </p:sp>
      <p:sp>
        <p:nvSpPr>
          <p:cNvPr id="68" name="Text Box 71"/>
          <p:cNvSpPr txBox="1">
            <a:spLocks noChangeArrowheads="1"/>
          </p:cNvSpPr>
          <p:nvPr/>
        </p:nvSpPr>
        <p:spPr bwMode="auto">
          <a:xfrm>
            <a:off x="1331640" y="1124744"/>
            <a:ext cx="176938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2400" b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R</a:t>
            </a:r>
            <a:r>
              <a:rPr lang="en-GB" sz="24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escattering</a:t>
            </a:r>
            <a:endParaRPr lang="en-GB" sz="24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0" name="Titel 1"/>
          <p:cNvSpPr txBox="1">
            <a:spLocks/>
          </p:cNvSpPr>
          <p:nvPr/>
        </p:nvSpPr>
        <p:spPr>
          <a:xfrm>
            <a:off x="611560" y="0"/>
            <a:ext cx="8229600" cy="836712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Non-resonant processes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3636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(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  <a:latin typeface="Symbol" charset="2"/>
                <a:cs typeface="Symbol" charset="2"/>
              </a:rPr>
              <a:t>pp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cs typeface="Symbol" charset="2"/>
              </a:rPr>
              <a:t>)</a:t>
            </a:r>
            <a:r>
              <a:rPr lang="en-US" baseline="30000" dirty="0" smtClean="0">
                <a:solidFill>
                  <a:schemeClr val="accent6">
                    <a:lumMod val="75000"/>
                  </a:schemeClr>
                </a:solidFill>
                <a:cs typeface="Symbol" charset="2"/>
              </a:rPr>
              <a:t>*</a:t>
            </a:r>
            <a:r>
              <a:rPr lang="en-US" baseline="-25000" dirty="0" smtClean="0">
                <a:solidFill>
                  <a:schemeClr val="accent6">
                    <a:lumMod val="75000"/>
                  </a:schemeClr>
                </a:solidFill>
                <a:cs typeface="Symbol" charset="2"/>
              </a:rPr>
              <a:t>S</a:t>
            </a:r>
            <a:r>
              <a:rPr lang="en-US" baseline="-25000" dirty="0">
                <a:solidFill>
                  <a:schemeClr val="accent6">
                    <a:lumMod val="75000"/>
                  </a:schemeClr>
                </a:solidFill>
                <a:cs typeface="Symbol" charset="2"/>
              </a:rPr>
              <a:t>-</a:t>
            </a:r>
            <a:r>
              <a:rPr lang="en-US" baseline="-25000" dirty="0" smtClean="0">
                <a:solidFill>
                  <a:schemeClr val="accent6">
                    <a:lumMod val="75000"/>
                  </a:schemeClr>
                </a:solidFill>
                <a:cs typeface="Symbol" charset="2"/>
              </a:rPr>
              <a:t>wave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cs typeface="Symbol" charset="2"/>
              </a:rPr>
              <a:t>2</a:t>
            </a:r>
            <a:r>
              <a:rPr lang="en-US" baseline="30000" dirty="0" smtClean="0">
                <a:solidFill>
                  <a:schemeClr val="accent6">
                    <a:lumMod val="75000"/>
                  </a:schemeClr>
                </a:solidFill>
                <a:cs typeface="Symbol" charset="2"/>
              </a:rPr>
              <a:t>-+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cs typeface="Symbol" charset="2"/>
              </a:rPr>
              <a:t> </a:t>
            </a:r>
            <a:endParaRPr lang="en-US" dirty="0"/>
          </a:p>
        </p:txBody>
      </p:sp>
      <p:sp>
        <p:nvSpPr>
          <p:cNvPr id="5" name="Textfeld 4"/>
          <p:cNvSpPr txBox="1"/>
          <p:nvPr/>
        </p:nvSpPr>
        <p:spPr>
          <a:xfrm>
            <a:off x="1331640" y="980728"/>
            <a:ext cx="1785615" cy="369332"/>
          </a:xfrm>
          <a:prstGeom prst="rect">
            <a:avLst/>
          </a:prstGeom>
          <a:noFill/>
          <a:ln>
            <a:solidFill>
              <a:srgbClr val="4F81BD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below resonance</a:t>
            </a:r>
            <a:endParaRPr lang="en-US" dirty="0"/>
          </a:p>
        </p:txBody>
      </p:sp>
      <p:sp>
        <p:nvSpPr>
          <p:cNvPr id="6" name="Textfeld 5"/>
          <p:cNvSpPr txBox="1"/>
          <p:nvPr/>
        </p:nvSpPr>
        <p:spPr>
          <a:xfrm>
            <a:off x="5724128" y="980728"/>
            <a:ext cx="1782459" cy="369332"/>
          </a:xfrm>
          <a:prstGeom prst="rect">
            <a:avLst/>
          </a:prstGeom>
          <a:noFill/>
          <a:ln>
            <a:solidFill>
              <a:srgbClr val="4F81BD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above resonance</a:t>
            </a:r>
            <a:endParaRPr lang="en-US" dirty="0"/>
          </a:p>
        </p:txBody>
      </p:sp>
      <p:sp>
        <p:nvSpPr>
          <p:cNvPr id="7" name="Textfeld 6"/>
          <p:cNvSpPr txBox="1"/>
          <p:nvPr/>
        </p:nvSpPr>
        <p:spPr>
          <a:xfrm>
            <a:off x="3491880" y="980728"/>
            <a:ext cx="1872208" cy="369332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at </a:t>
            </a:r>
            <a:r>
              <a:rPr lang="en-US" dirty="0">
                <a:latin typeface="Symbol" charset="2"/>
                <a:cs typeface="Symbol" charset="2"/>
              </a:rPr>
              <a:t>p</a:t>
            </a:r>
            <a:r>
              <a:rPr lang="en-US" baseline="-25000" dirty="0">
                <a:cs typeface="Symbol" charset="2"/>
              </a:rPr>
              <a:t>2</a:t>
            </a:r>
            <a:r>
              <a:rPr lang="en-US" dirty="0"/>
              <a:t>(1880)</a:t>
            </a:r>
          </a:p>
        </p:txBody>
      </p:sp>
      <p:pic>
        <p:nvPicPr>
          <p:cNvPr id="8" name="Bild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700" y="1418853"/>
            <a:ext cx="6008332" cy="5387907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323528" y="3933056"/>
            <a:ext cx="7759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high t’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36339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(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  <a:latin typeface="Symbol" charset="2"/>
                <a:cs typeface="Symbol" charset="2"/>
              </a:rPr>
              <a:t>pp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cs typeface="Symbol" charset="2"/>
              </a:rPr>
              <a:t>)</a:t>
            </a:r>
            <a:r>
              <a:rPr lang="en-US" baseline="30000" dirty="0" smtClean="0">
                <a:solidFill>
                  <a:schemeClr val="accent6">
                    <a:lumMod val="75000"/>
                  </a:schemeClr>
                </a:solidFill>
                <a:cs typeface="Symbol" charset="2"/>
              </a:rPr>
              <a:t>*</a:t>
            </a:r>
            <a:r>
              <a:rPr lang="en-US" baseline="-25000" dirty="0" smtClean="0">
                <a:solidFill>
                  <a:schemeClr val="accent6">
                    <a:lumMod val="75000"/>
                  </a:schemeClr>
                </a:solidFill>
                <a:cs typeface="Symbol" charset="2"/>
              </a:rPr>
              <a:t>S</a:t>
            </a:r>
            <a:r>
              <a:rPr lang="en-US" baseline="-25000" dirty="0">
                <a:solidFill>
                  <a:schemeClr val="accent6">
                    <a:lumMod val="75000"/>
                  </a:schemeClr>
                </a:solidFill>
                <a:cs typeface="Symbol" charset="2"/>
              </a:rPr>
              <a:t>-</a:t>
            </a:r>
            <a:r>
              <a:rPr lang="en-US" baseline="-25000" dirty="0" smtClean="0">
                <a:solidFill>
                  <a:schemeClr val="accent6">
                    <a:lumMod val="75000"/>
                  </a:schemeClr>
                </a:solidFill>
                <a:cs typeface="Symbol" charset="2"/>
              </a:rPr>
              <a:t>wave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cs typeface="Symbol" charset="2"/>
              </a:rPr>
              <a:t>1</a:t>
            </a:r>
            <a:r>
              <a:rPr lang="en-US" baseline="30000" dirty="0" smtClean="0">
                <a:solidFill>
                  <a:schemeClr val="accent6">
                    <a:lumMod val="75000"/>
                  </a:schemeClr>
                </a:solidFill>
                <a:cs typeface="Symbol" charset="2"/>
              </a:rPr>
              <a:t>++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cs typeface="Symbol" charset="2"/>
              </a:rPr>
              <a:t> </a:t>
            </a:r>
            <a:endParaRPr lang="en-US" dirty="0"/>
          </a:p>
        </p:txBody>
      </p:sp>
      <p:sp>
        <p:nvSpPr>
          <p:cNvPr id="5" name="Textfeld 4"/>
          <p:cNvSpPr txBox="1"/>
          <p:nvPr/>
        </p:nvSpPr>
        <p:spPr>
          <a:xfrm>
            <a:off x="1331640" y="980728"/>
            <a:ext cx="1785615" cy="369332"/>
          </a:xfrm>
          <a:prstGeom prst="rect">
            <a:avLst/>
          </a:prstGeom>
          <a:noFill/>
          <a:ln>
            <a:solidFill>
              <a:srgbClr val="4F81BD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below resonance</a:t>
            </a:r>
            <a:endParaRPr lang="en-US" dirty="0"/>
          </a:p>
        </p:txBody>
      </p:sp>
      <p:sp>
        <p:nvSpPr>
          <p:cNvPr id="6" name="Textfeld 5"/>
          <p:cNvSpPr txBox="1"/>
          <p:nvPr/>
        </p:nvSpPr>
        <p:spPr>
          <a:xfrm>
            <a:off x="5724128" y="980728"/>
            <a:ext cx="1782459" cy="369332"/>
          </a:xfrm>
          <a:prstGeom prst="rect">
            <a:avLst/>
          </a:prstGeom>
          <a:noFill/>
          <a:ln>
            <a:solidFill>
              <a:srgbClr val="4F81BD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above resonance</a:t>
            </a:r>
            <a:endParaRPr lang="en-US" dirty="0"/>
          </a:p>
        </p:txBody>
      </p:sp>
      <p:sp>
        <p:nvSpPr>
          <p:cNvPr id="7" name="Textfeld 6"/>
          <p:cNvSpPr txBox="1"/>
          <p:nvPr/>
        </p:nvSpPr>
        <p:spPr>
          <a:xfrm>
            <a:off x="3491880" y="980728"/>
            <a:ext cx="1872208" cy="369332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at </a:t>
            </a:r>
            <a:r>
              <a:rPr lang="en-US" dirty="0">
                <a:cs typeface="Symbol" charset="2"/>
              </a:rPr>
              <a:t>a</a:t>
            </a:r>
            <a:r>
              <a:rPr lang="en-US" baseline="-25000" dirty="0">
                <a:cs typeface="Symbol" charset="2"/>
              </a:rPr>
              <a:t>1</a:t>
            </a:r>
            <a:r>
              <a:rPr lang="en-US" dirty="0"/>
              <a:t>(1420)</a:t>
            </a:r>
          </a:p>
        </p:txBody>
      </p:sp>
      <p:pic>
        <p:nvPicPr>
          <p:cNvPr id="8" name="Bild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5600" y="1394335"/>
            <a:ext cx="6038832" cy="5419041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323528" y="3933056"/>
            <a:ext cx="7759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high t’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31731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 err="1" smtClean="0"/>
              <a:t>Constituent</a:t>
            </a:r>
            <a:r>
              <a:rPr lang="de-DE" dirty="0" smtClean="0"/>
              <a:t> </a:t>
            </a:r>
            <a:r>
              <a:rPr lang="de-DE" dirty="0"/>
              <a:t>Q</a:t>
            </a:r>
            <a:r>
              <a:rPr lang="de-DE" dirty="0" smtClean="0"/>
              <a:t>uarks </a:t>
            </a:r>
            <a:r>
              <a:rPr lang="de-DE" dirty="0" err="1" smtClean="0"/>
              <a:t>and</a:t>
            </a:r>
            <a:r>
              <a:rPr lang="de-DE" dirty="0" smtClean="0"/>
              <a:t> Mesons </a:t>
            </a:r>
            <a:endParaRPr lang="en-GB" dirty="0"/>
          </a:p>
        </p:txBody>
      </p:sp>
      <p:pic>
        <p:nvPicPr>
          <p:cNvPr id="3" name="Grafik 2" descr="spectrum_zoom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53676" y="1401628"/>
            <a:ext cx="7034142" cy="4851651"/>
          </a:xfrm>
          <a:prstGeom prst="rect">
            <a:avLst/>
          </a:prstGeom>
        </p:spPr>
      </p:pic>
      <p:sp>
        <p:nvSpPr>
          <p:cNvPr id="4" name="Abgerundetes Rechteck 3"/>
          <p:cNvSpPr/>
          <p:nvPr/>
        </p:nvSpPr>
        <p:spPr>
          <a:xfrm>
            <a:off x="500034" y="928670"/>
            <a:ext cx="8286808" cy="5929330"/>
          </a:xfrm>
          <a:prstGeom prst="roundRect">
            <a:avLst/>
          </a:prstGeom>
          <a:solidFill>
            <a:schemeClr val="accent2">
              <a:lumMod val="20000"/>
              <a:lumOff val="80000"/>
              <a:alpha val="1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2119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57818" y="6500834"/>
            <a:ext cx="25527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feld 6"/>
          <p:cNvSpPr txBox="1"/>
          <p:nvPr/>
        </p:nvSpPr>
        <p:spPr>
          <a:xfrm>
            <a:off x="1071538" y="1000108"/>
            <a:ext cx="31309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>
                <a:latin typeface="Lucida Sans" pitchFamily="34" charset="0"/>
              </a:rPr>
              <a:t>Spectrum</a:t>
            </a:r>
            <a:r>
              <a:rPr lang="de-DE" dirty="0" smtClean="0">
                <a:latin typeface="Lucida Sans" pitchFamily="34" charset="0"/>
              </a:rPr>
              <a:t> </a:t>
            </a:r>
            <a:r>
              <a:rPr lang="de-DE" dirty="0" err="1" smtClean="0">
                <a:latin typeface="Lucida Sans" pitchFamily="34" charset="0"/>
              </a:rPr>
              <a:t>of</a:t>
            </a:r>
            <a:r>
              <a:rPr lang="de-DE" dirty="0" smtClean="0">
                <a:latin typeface="Lucida Sans" pitchFamily="34" charset="0"/>
              </a:rPr>
              <a:t> light </a:t>
            </a:r>
            <a:r>
              <a:rPr lang="de-DE" dirty="0" err="1" smtClean="0">
                <a:latin typeface="Lucida Sans" pitchFamily="34" charset="0"/>
              </a:rPr>
              <a:t>mesons</a:t>
            </a:r>
            <a:r>
              <a:rPr lang="de-DE" dirty="0" smtClean="0">
                <a:latin typeface="Lucida Sans" pitchFamily="34" charset="0"/>
              </a:rPr>
              <a:t>:</a:t>
            </a:r>
            <a:endParaRPr lang="en-GB" dirty="0">
              <a:latin typeface="Lucida San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82876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(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  <a:latin typeface="Symbol" charset="2"/>
                <a:cs typeface="Symbol" charset="2"/>
              </a:rPr>
              <a:t>pp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cs typeface="Symbol" charset="2"/>
              </a:rPr>
              <a:t>)</a:t>
            </a:r>
            <a:r>
              <a:rPr lang="en-US" baseline="30000" dirty="0" smtClean="0">
                <a:solidFill>
                  <a:schemeClr val="accent6">
                    <a:lumMod val="75000"/>
                  </a:schemeClr>
                </a:solidFill>
                <a:cs typeface="Symbol" charset="2"/>
              </a:rPr>
              <a:t>*</a:t>
            </a:r>
            <a:r>
              <a:rPr lang="en-US" baseline="-25000" dirty="0" smtClean="0">
                <a:solidFill>
                  <a:schemeClr val="accent6">
                    <a:lumMod val="75000"/>
                  </a:schemeClr>
                </a:solidFill>
                <a:cs typeface="Symbol" charset="2"/>
              </a:rPr>
              <a:t>S</a:t>
            </a:r>
            <a:r>
              <a:rPr lang="en-US" baseline="-25000" dirty="0">
                <a:solidFill>
                  <a:schemeClr val="accent6">
                    <a:lumMod val="75000"/>
                  </a:schemeClr>
                </a:solidFill>
                <a:cs typeface="Symbol" charset="2"/>
              </a:rPr>
              <a:t>-</a:t>
            </a:r>
            <a:r>
              <a:rPr lang="en-US" baseline="-25000" dirty="0" smtClean="0">
                <a:solidFill>
                  <a:schemeClr val="accent6">
                    <a:lumMod val="75000"/>
                  </a:schemeClr>
                </a:solidFill>
                <a:cs typeface="Symbol" charset="2"/>
              </a:rPr>
              <a:t>wave 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cs typeface="Symbol" charset="2"/>
              </a:rPr>
              <a:t>0</a:t>
            </a:r>
            <a:r>
              <a:rPr lang="en-US" baseline="30000" dirty="0">
                <a:solidFill>
                  <a:schemeClr val="accent6">
                    <a:lumMod val="75000"/>
                  </a:schemeClr>
                </a:solidFill>
                <a:cs typeface="Symbol" charset="2"/>
              </a:rPr>
              <a:t>-</a:t>
            </a:r>
            <a:r>
              <a:rPr lang="en-US" baseline="30000" dirty="0" smtClean="0">
                <a:solidFill>
                  <a:schemeClr val="accent6">
                    <a:lumMod val="75000"/>
                  </a:schemeClr>
                </a:solidFill>
                <a:cs typeface="Symbol" charset="2"/>
              </a:rPr>
              <a:t>+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cs typeface="Symbol" charset="2"/>
              </a:rPr>
              <a:t> </a:t>
            </a:r>
            <a:endParaRPr lang="en-US" dirty="0"/>
          </a:p>
        </p:txBody>
      </p:sp>
      <p:sp>
        <p:nvSpPr>
          <p:cNvPr id="5" name="Textfeld 4"/>
          <p:cNvSpPr txBox="1"/>
          <p:nvPr/>
        </p:nvSpPr>
        <p:spPr>
          <a:xfrm>
            <a:off x="1331640" y="980728"/>
            <a:ext cx="1785615" cy="369332"/>
          </a:xfrm>
          <a:prstGeom prst="rect">
            <a:avLst/>
          </a:prstGeom>
          <a:noFill/>
          <a:ln>
            <a:solidFill>
              <a:srgbClr val="4F81BD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below resonance</a:t>
            </a:r>
            <a:endParaRPr lang="en-US" dirty="0"/>
          </a:p>
        </p:txBody>
      </p:sp>
      <p:sp>
        <p:nvSpPr>
          <p:cNvPr id="6" name="Textfeld 5"/>
          <p:cNvSpPr txBox="1"/>
          <p:nvPr/>
        </p:nvSpPr>
        <p:spPr>
          <a:xfrm>
            <a:off x="5724128" y="980728"/>
            <a:ext cx="1782459" cy="369332"/>
          </a:xfrm>
          <a:prstGeom prst="rect">
            <a:avLst/>
          </a:prstGeom>
          <a:noFill/>
          <a:ln>
            <a:solidFill>
              <a:srgbClr val="4F81BD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above resonance</a:t>
            </a:r>
            <a:endParaRPr lang="en-US" dirty="0"/>
          </a:p>
        </p:txBody>
      </p:sp>
      <p:sp>
        <p:nvSpPr>
          <p:cNvPr id="7" name="Textfeld 6"/>
          <p:cNvSpPr txBox="1"/>
          <p:nvPr/>
        </p:nvSpPr>
        <p:spPr>
          <a:xfrm>
            <a:off x="3491880" y="980728"/>
            <a:ext cx="1872208" cy="369332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at </a:t>
            </a:r>
            <a:r>
              <a:rPr lang="en-US" dirty="0" smtClean="0">
                <a:latin typeface="Symbol" charset="2"/>
                <a:cs typeface="Symbol" charset="2"/>
              </a:rPr>
              <a:t>p</a:t>
            </a:r>
            <a:r>
              <a:rPr lang="en-US" dirty="0" smtClean="0"/>
              <a:t>(1800)</a:t>
            </a:r>
            <a:endParaRPr lang="en-US" dirty="0"/>
          </a:p>
        </p:txBody>
      </p:sp>
      <p:pic>
        <p:nvPicPr>
          <p:cNvPr id="8" name="Bild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800" y="1378800"/>
            <a:ext cx="6256156" cy="5494537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323528" y="3933056"/>
            <a:ext cx="7759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high t’</a:t>
            </a:r>
            <a:endParaRPr lang="en-US" dirty="0"/>
          </a:p>
        </p:txBody>
      </p:sp>
      <p:sp>
        <p:nvSpPr>
          <p:cNvPr id="10" name="Textfeld 9"/>
          <p:cNvSpPr txBox="1"/>
          <p:nvPr/>
        </p:nvSpPr>
        <p:spPr>
          <a:xfrm>
            <a:off x="4283968" y="3645024"/>
            <a:ext cx="8933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f</a:t>
            </a:r>
            <a:r>
              <a:rPr lang="en-US" i="1" baseline="-25000" dirty="0" smtClean="0"/>
              <a:t>0</a:t>
            </a:r>
            <a:r>
              <a:rPr lang="en-US" i="1" dirty="0" smtClean="0"/>
              <a:t>(980</a:t>
            </a:r>
            <a:r>
              <a:rPr lang="en-US" dirty="0" smtClean="0"/>
              <a:t>)</a:t>
            </a:r>
            <a:endParaRPr lang="en-US" i="1" dirty="0"/>
          </a:p>
        </p:txBody>
      </p:sp>
      <p:cxnSp>
        <p:nvCxnSpPr>
          <p:cNvPr id="11" name="Gerade Verbindung mit Pfeil 10"/>
          <p:cNvCxnSpPr/>
          <p:nvPr/>
        </p:nvCxnSpPr>
        <p:spPr>
          <a:xfrm flipH="1">
            <a:off x="4211960" y="4005064"/>
            <a:ext cx="432048" cy="144016"/>
          </a:xfrm>
          <a:prstGeom prst="straightConnector1">
            <a:avLst/>
          </a:prstGeom>
          <a:ln w="127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feld 11"/>
          <p:cNvSpPr txBox="1"/>
          <p:nvPr/>
        </p:nvSpPr>
        <p:spPr>
          <a:xfrm>
            <a:off x="6732240" y="3645024"/>
            <a:ext cx="10103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f</a:t>
            </a:r>
            <a:r>
              <a:rPr lang="en-US" i="1" baseline="-25000" dirty="0" smtClean="0"/>
              <a:t>0</a:t>
            </a:r>
            <a:r>
              <a:rPr lang="en-US" i="1" dirty="0" smtClean="0"/>
              <a:t>(1500</a:t>
            </a:r>
            <a:r>
              <a:rPr lang="en-US" dirty="0" smtClean="0"/>
              <a:t>)</a:t>
            </a:r>
            <a:endParaRPr lang="en-US" i="1" dirty="0"/>
          </a:p>
        </p:txBody>
      </p:sp>
      <p:cxnSp>
        <p:nvCxnSpPr>
          <p:cNvPr id="13" name="Gerade Verbindung mit Pfeil 12"/>
          <p:cNvCxnSpPr/>
          <p:nvPr/>
        </p:nvCxnSpPr>
        <p:spPr>
          <a:xfrm flipH="1">
            <a:off x="6660232" y="4005064"/>
            <a:ext cx="432048" cy="144016"/>
          </a:xfrm>
          <a:prstGeom prst="straightConnector1">
            <a:avLst/>
          </a:prstGeom>
          <a:ln w="127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" name="Gerade Verbindung 3"/>
          <p:cNvCxnSpPr/>
          <p:nvPr/>
        </p:nvCxnSpPr>
        <p:spPr>
          <a:xfrm flipH="1" flipV="1">
            <a:off x="1655233" y="4724400"/>
            <a:ext cx="468496" cy="744"/>
          </a:xfrm>
          <a:prstGeom prst="line">
            <a:avLst/>
          </a:prstGeom>
          <a:ln w="1270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91323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7824" y="1340768"/>
            <a:ext cx="1774590" cy="1730773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Discussion of </a:t>
            </a:r>
            <a:r>
              <a:rPr lang="en-US" dirty="0" err="1" smtClean="0">
                <a:latin typeface="Symbol" charset="2"/>
                <a:cs typeface="Symbol" charset="2"/>
              </a:rPr>
              <a:t>pp</a:t>
            </a:r>
            <a:r>
              <a:rPr lang="en-US" dirty="0" smtClean="0">
                <a:latin typeface="Symbol" charset="2"/>
                <a:cs typeface="Symbol" charset="2"/>
              </a:rPr>
              <a:t>-</a:t>
            </a:r>
            <a:r>
              <a:rPr lang="en-US" dirty="0" smtClean="0"/>
              <a:t>Phases </a:t>
            </a:r>
            <a:endParaRPr lang="en-US" dirty="0"/>
          </a:p>
        </p:txBody>
      </p:sp>
      <p:grpSp>
        <p:nvGrpSpPr>
          <p:cNvPr id="4" name="Gruppierung 3"/>
          <p:cNvGrpSpPr/>
          <p:nvPr/>
        </p:nvGrpSpPr>
        <p:grpSpPr>
          <a:xfrm>
            <a:off x="539552" y="3189796"/>
            <a:ext cx="6768752" cy="3668204"/>
            <a:chOff x="323528" y="2880000"/>
            <a:chExt cx="6768752" cy="3668204"/>
          </a:xfrm>
        </p:grpSpPr>
        <p:pic>
          <p:nvPicPr>
            <p:cNvPr id="5" name="Bild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23528" y="2880001"/>
              <a:ext cx="1818000" cy="3590971"/>
            </a:xfrm>
            <a:prstGeom prst="rect">
              <a:avLst/>
            </a:prstGeom>
          </p:spPr>
        </p:pic>
        <p:pic>
          <p:nvPicPr>
            <p:cNvPr id="6" name="Bild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92080" y="2924944"/>
              <a:ext cx="1800200" cy="3623260"/>
            </a:xfrm>
            <a:prstGeom prst="rect">
              <a:avLst/>
            </a:prstGeom>
          </p:spPr>
        </p:pic>
        <p:pic>
          <p:nvPicPr>
            <p:cNvPr id="7" name="Bild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771800" y="2880000"/>
              <a:ext cx="1787879" cy="3621600"/>
            </a:xfrm>
            <a:prstGeom prst="rect">
              <a:avLst/>
            </a:prstGeom>
          </p:spPr>
        </p:pic>
      </p:grpSp>
      <p:grpSp>
        <p:nvGrpSpPr>
          <p:cNvPr id="13" name="Gruppierung 12"/>
          <p:cNvGrpSpPr/>
          <p:nvPr/>
        </p:nvGrpSpPr>
        <p:grpSpPr>
          <a:xfrm>
            <a:off x="683567" y="1197676"/>
            <a:ext cx="1720800" cy="1810731"/>
            <a:chOff x="1187623" y="1196754"/>
            <a:chExt cx="1720800" cy="1810731"/>
          </a:xfrm>
        </p:grpSpPr>
        <p:pic>
          <p:nvPicPr>
            <p:cNvPr id="8" name="Bild 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87623" y="1196754"/>
              <a:ext cx="1720800" cy="1685681"/>
            </a:xfrm>
            <a:prstGeom prst="rect">
              <a:avLst/>
            </a:prstGeom>
          </p:spPr>
        </p:pic>
        <p:pic>
          <p:nvPicPr>
            <p:cNvPr id="10" name="Bild 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213200" y="2808000"/>
              <a:ext cx="1537200" cy="199485"/>
            </a:xfrm>
            <a:prstGeom prst="rect">
              <a:avLst/>
            </a:prstGeom>
          </p:spPr>
        </p:pic>
      </p:grpSp>
      <p:grpSp>
        <p:nvGrpSpPr>
          <p:cNvPr id="12" name="Gruppierung 11"/>
          <p:cNvGrpSpPr/>
          <p:nvPr/>
        </p:nvGrpSpPr>
        <p:grpSpPr>
          <a:xfrm>
            <a:off x="5705944" y="1269682"/>
            <a:ext cx="1555384" cy="1783661"/>
            <a:chOff x="6210000" y="1268760"/>
            <a:chExt cx="1555384" cy="1783661"/>
          </a:xfrm>
        </p:grpSpPr>
        <p:pic>
          <p:nvPicPr>
            <p:cNvPr id="9" name="Bild 8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210000" y="1268760"/>
              <a:ext cx="1548000" cy="1683377"/>
            </a:xfrm>
            <a:prstGeom prst="rect">
              <a:avLst/>
            </a:prstGeom>
          </p:spPr>
        </p:pic>
        <p:pic>
          <p:nvPicPr>
            <p:cNvPr id="11" name="Bild 1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228184" y="2852936"/>
              <a:ext cx="1537200" cy="199485"/>
            </a:xfrm>
            <a:prstGeom prst="rect">
              <a:avLst/>
            </a:prstGeom>
          </p:spPr>
        </p:pic>
      </p:grpSp>
      <p:sp>
        <p:nvSpPr>
          <p:cNvPr id="14" name="Rechteck 13"/>
          <p:cNvSpPr/>
          <p:nvPr/>
        </p:nvSpPr>
        <p:spPr>
          <a:xfrm>
            <a:off x="7452320" y="3717032"/>
            <a:ext cx="174966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latin typeface="Symbol" charset="2"/>
                <a:cs typeface="Symbol" charset="2"/>
              </a:rPr>
              <a:t>pp</a:t>
            </a:r>
            <a:r>
              <a:rPr lang="en-US" baseline="-25000" dirty="0" err="1" smtClean="0">
                <a:latin typeface="Times New Roman"/>
                <a:cs typeface="Times New Roman"/>
              </a:rPr>
              <a:t>S</a:t>
            </a:r>
            <a:r>
              <a:rPr lang="en-US" dirty="0" smtClean="0">
                <a:latin typeface="Symbol" charset="2"/>
                <a:cs typeface="Symbol" charset="2"/>
              </a:rPr>
              <a:t> </a:t>
            </a:r>
            <a:r>
              <a:rPr lang="en-US" dirty="0" smtClean="0">
                <a:cs typeface="Symbol" charset="2"/>
              </a:rPr>
              <a:t>Intensities </a:t>
            </a:r>
          </a:p>
          <a:p>
            <a:r>
              <a:rPr lang="en-US" dirty="0" smtClean="0">
                <a:cs typeface="Symbol" charset="2"/>
              </a:rPr>
              <a:t>in the resonance </a:t>
            </a:r>
          </a:p>
          <a:p>
            <a:r>
              <a:rPr lang="en-US" dirty="0" smtClean="0">
                <a:cs typeface="Symbol" charset="2"/>
              </a:rPr>
              <a:t>region</a:t>
            </a:r>
            <a:endParaRPr lang="en-US" dirty="0"/>
          </a:p>
        </p:txBody>
      </p:sp>
      <p:sp>
        <p:nvSpPr>
          <p:cNvPr id="17" name="Rechteck 16"/>
          <p:cNvSpPr/>
          <p:nvPr/>
        </p:nvSpPr>
        <p:spPr>
          <a:xfrm>
            <a:off x="7318147" y="1916832"/>
            <a:ext cx="182833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cs typeface="Symbol" charset="2"/>
              </a:rPr>
              <a:t>Production phase</a:t>
            </a:r>
          </a:p>
          <a:p>
            <a:r>
              <a:rPr lang="en-US" dirty="0" smtClean="0">
                <a:cs typeface="Symbol" charset="2"/>
              </a:rPr>
              <a:t>using f</a:t>
            </a:r>
            <a:r>
              <a:rPr lang="en-US" baseline="-25000" dirty="0" smtClean="0">
                <a:cs typeface="Symbol" charset="2"/>
              </a:rPr>
              <a:t>0</a:t>
            </a:r>
            <a:r>
              <a:rPr lang="en-US" dirty="0" smtClean="0">
                <a:cs typeface="Symbol" charset="2"/>
              </a:rPr>
              <a:t>(980</a:t>
            </a:r>
            <a:r>
              <a:rPr lang="en-US" dirty="0">
                <a:cs typeface="Symbol" charset="2"/>
              </a:rPr>
              <a:t>)</a:t>
            </a:r>
            <a:r>
              <a:rPr lang="en-US" dirty="0" smtClean="0">
                <a:cs typeface="Symbol" charset="2"/>
              </a:rPr>
              <a:t> </a:t>
            </a:r>
            <a:endParaRPr lang="en-US" dirty="0"/>
          </a:p>
        </p:txBody>
      </p:sp>
      <p:sp>
        <p:nvSpPr>
          <p:cNvPr id="16" name="Textfeld 15"/>
          <p:cNvSpPr txBox="1"/>
          <p:nvPr/>
        </p:nvSpPr>
        <p:spPr>
          <a:xfrm>
            <a:off x="3347864" y="1080000"/>
            <a:ext cx="1354895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+mj-lt"/>
                <a:cs typeface="Comic Sans MS"/>
              </a:rPr>
              <a:t>2</a:t>
            </a:r>
            <a:r>
              <a:rPr lang="en-US" sz="1400" baseline="30000" dirty="0" smtClean="0">
                <a:latin typeface="+mj-lt"/>
                <a:cs typeface="Comic Sans MS"/>
              </a:rPr>
              <a:t>-+</a:t>
            </a:r>
            <a:r>
              <a:rPr lang="en-US" sz="1400" dirty="0" smtClean="0">
                <a:latin typeface="+mj-lt"/>
                <a:cs typeface="Comic Sans MS"/>
              </a:rPr>
              <a:t>0</a:t>
            </a:r>
            <a:r>
              <a:rPr lang="en-US" sz="1400" baseline="30000" dirty="0" smtClean="0">
                <a:latin typeface="+mj-lt"/>
                <a:cs typeface="Comic Sans MS"/>
              </a:rPr>
              <a:t>+</a:t>
            </a:r>
            <a:r>
              <a:rPr lang="en-US" sz="1400" dirty="0" smtClean="0">
                <a:latin typeface="+mj-lt"/>
                <a:cs typeface="Comic Sans MS"/>
              </a:rPr>
              <a:t>f</a:t>
            </a:r>
            <a:r>
              <a:rPr lang="en-US" sz="1400" baseline="-25000" dirty="0" smtClean="0">
                <a:latin typeface="+mj-lt"/>
                <a:cs typeface="Comic Sans MS"/>
              </a:rPr>
              <a:t>0</a:t>
            </a:r>
            <a:r>
              <a:rPr lang="en-US" sz="1400" dirty="0" smtClean="0">
                <a:latin typeface="+mj-lt"/>
                <a:cs typeface="Comic Sans MS"/>
              </a:rPr>
              <a:t>(980)</a:t>
            </a:r>
            <a:r>
              <a:rPr lang="en-US" sz="1400" dirty="0" smtClean="0">
                <a:cs typeface="Symbol" charset="2"/>
              </a:rPr>
              <a:t> </a:t>
            </a:r>
            <a:r>
              <a:rPr lang="en-US" sz="1400" dirty="0" smtClean="0">
                <a:latin typeface="Symbol" charset="2"/>
                <a:cs typeface="Symbol" charset="2"/>
              </a:rPr>
              <a:t>p </a:t>
            </a:r>
            <a:r>
              <a:rPr lang="en-US" sz="1400" dirty="0">
                <a:cs typeface="Comic Sans MS"/>
              </a:rPr>
              <a:t>D</a:t>
            </a:r>
          </a:p>
        </p:txBody>
      </p:sp>
      <p:sp>
        <p:nvSpPr>
          <p:cNvPr id="19" name="Textfeld 18"/>
          <p:cNvSpPr txBox="1"/>
          <p:nvPr/>
        </p:nvSpPr>
        <p:spPr>
          <a:xfrm>
            <a:off x="3563888" y="2564904"/>
            <a:ext cx="11079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E46C0A"/>
                </a:solidFill>
              </a:rPr>
              <a:t>not for release</a:t>
            </a:r>
            <a:endParaRPr lang="en-US" sz="1200" dirty="0">
              <a:solidFill>
                <a:srgbClr val="E46C0A"/>
              </a:solidFill>
            </a:endParaRPr>
          </a:p>
        </p:txBody>
      </p:sp>
      <p:pic>
        <p:nvPicPr>
          <p:cNvPr id="18" name="Bild 17"/>
          <p:cNvPicPr>
            <a:picLocks noChangeAspect="1"/>
          </p:cNvPicPr>
          <p:nvPr/>
        </p:nvPicPr>
        <p:blipFill rotWithShape="1">
          <a:blip r:embed="rId9"/>
          <a:srcRect l="4789" b="2899"/>
          <a:stretch/>
        </p:blipFill>
        <p:spPr>
          <a:xfrm>
            <a:off x="3200400" y="1170000"/>
            <a:ext cx="1552393" cy="1728192"/>
          </a:xfrm>
          <a:prstGeom prst="rect">
            <a:avLst/>
          </a:prstGeom>
        </p:spPr>
      </p:pic>
      <p:sp>
        <p:nvSpPr>
          <p:cNvPr id="20" name="Rechteck 19"/>
          <p:cNvSpPr/>
          <p:nvPr/>
        </p:nvSpPr>
        <p:spPr>
          <a:xfrm>
            <a:off x="4250267" y="1937999"/>
            <a:ext cx="14400" cy="943703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55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55000"/>
                </a:schemeClr>
              </a:gs>
            </a:gsLst>
            <a:lin ang="162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hteck 20"/>
          <p:cNvSpPr/>
          <p:nvPr/>
        </p:nvSpPr>
        <p:spPr>
          <a:xfrm flipH="1">
            <a:off x="6417733" y="1946465"/>
            <a:ext cx="15840" cy="943703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55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55000"/>
                </a:schemeClr>
              </a:gs>
            </a:gsLst>
            <a:lin ang="162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hteck 21"/>
          <p:cNvSpPr/>
          <p:nvPr/>
        </p:nvSpPr>
        <p:spPr>
          <a:xfrm flipH="1">
            <a:off x="1696492" y="1895666"/>
            <a:ext cx="15840" cy="943703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55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55000"/>
                </a:schemeClr>
              </a:gs>
            </a:gsLst>
            <a:lin ang="162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Gerade Verbindung 22"/>
          <p:cNvCxnSpPr/>
          <p:nvPr/>
        </p:nvCxnSpPr>
        <p:spPr>
          <a:xfrm flipH="1" flipV="1">
            <a:off x="783166" y="6447367"/>
            <a:ext cx="468496" cy="744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Gerade Verbindung 23"/>
          <p:cNvCxnSpPr/>
          <p:nvPr/>
        </p:nvCxnSpPr>
        <p:spPr>
          <a:xfrm flipH="1" flipV="1">
            <a:off x="3195423" y="6068061"/>
            <a:ext cx="468496" cy="744"/>
          </a:xfrm>
          <a:prstGeom prst="line">
            <a:avLst/>
          </a:prstGeom>
          <a:ln w="12700" cmpd="sng">
            <a:solidFill>
              <a:srgbClr val="E46C0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Gerade Verbindung 24"/>
          <p:cNvCxnSpPr/>
          <p:nvPr/>
        </p:nvCxnSpPr>
        <p:spPr>
          <a:xfrm flipH="1" flipV="1">
            <a:off x="5743889" y="6394028"/>
            <a:ext cx="468496" cy="744"/>
          </a:xfrm>
          <a:prstGeom prst="line">
            <a:avLst/>
          </a:prstGeom>
          <a:ln w="12700" cmpd="sng">
            <a:solidFill>
              <a:srgbClr val="E46C0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Bild 25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87824" y="1359818"/>
            <a:ext cx="1774590" cy="1730773"/>
          </a:xfrm>
          <a:prstGeom prst="rect">
            <a:avLst/>
          </a:prstGeom>
        </p:spPr>
      </p:pic>
      <p:sp>
        <p:nvSpPr>
          <p:cNvPr id="27" name="Textfeld 26"/>
          <p:cNvSpPr txBox="1"/>
          <p:nvPr/>
        </p:nvSpPr>
        <p:spPr>
          <a:xfrm>
            <a:off x="3347864" y="1099050"/>
            <a:ext cx="1354895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+mj-lt"/>
                <a:cs typeface="Comic Sans MS"/>
              </a:rPr>
              <a:t>2</a:t>
            </a:r>
            <a:r>
              <a:rPr lang="en-US" sz="1400" baseline="30000" dirty="0" smtClean="0">
                <a:latin typeface="+mj-lt"/>
                <a:cs typeface="Comic Sans MS"/>
              </a:rPr>
              <a:t>-+</a:t>
            </a:r>
            <a:r>
              <a:rPr lang="en-US" sz="1400" dirty="0" smtClean="0">
                <a:latin typeface="+mj-lt"/>
                <a:cs typeface="Comic Sans MS"/>
              </a:rPr>
              <a:t>0</a:t>
            </a:r>
            <a:r>
              <a:rPr lang="en-US" sz="1400" baseline="30000" dirty="0" smtClean="0">
                <a:latin typeface="+mj-lt"/>
                <a:cs typeface="Comic Sans MS"/>
              </a:rPr>
              <a:t>+</a:t>
            </a:r>
            <a:r>
              <a:rPr lang="en-US" sz="1400" dirty="0" smtClean="0">
                <a:latin typeface="+mj-lt"/>
                <a:cs typeface="Comic Sans MS"/>
              </a:rPr>
              <a:t>f</a:t>
            </a:r>
            <a:r>
              <a:rPr lang="en-US" sz="1400" baseline="-25000" dirty="0" smtClean="0">
                <a:latin typeface="+mj-lt"/>
                <a:cs typeface="Comic Sans MS"/>
              </a:rPr>
              <a:t>0</a:t>
            </a:r>
            <a:r>
              <a:rPr lang="en-US" sz="1400" dirty="0" smtClean="0">
                <a:latin typeface="+mj-lt"/>
                <a:cs typeface="Comic Sans MS"/>
              </a:rPr>
              <a:t>(980)</a:t>
            </a:r>
            <a:r>
              <a:rPr lang="en-US" sz="1400" dirty="0" smtClean="0">
                <a:cs typeface="Symbol" charset="2"/>
              </a:rPr>
              <a:t> </a:t>
            </a:r>
            <a:r>
              <a:rPr lang="en-US" sz="1400" dirty="0" smtClean="0">
                <a:latin typeface="Symbol" charset="2"/>
                <a:cs typeface="Symbol" charset="2"/>
              </a:rPr>
              <a:t>p </a:t>
            </a:r>
            <a:r>
              <a:rPr lang="en-US" sz="1400" dirty="0">
                <a:cs typeface="Comic Sans MS"/>
              </a:rPr>
              <a:t>D</a:t>
            </a:r>
          </a:p>
        </p:txBody>
      </p:sp>
      <p:sp>
        <p:nvSpPr>
          <p:cNvPr id="28" name="Rechteck 27"/>
          <p:cNvSpPr/>
          <p:nvPr/>
        </p:nvSpPr>
        <p:spPr>
          <a:xfrm flipH="1">
            <a:off x="4254334" y="1971906"/>
            <a:ext cx="15840" cy="943703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55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55000"/>
                </a:schemeClr>
              </a:gs>
            </a:gsLst>
            <a:lin ang="162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hteck 28"/>
          <p:cNvSpPr/>
          <p:nvPr/>
        </p:nvSpPr>
        <p:spPr>
          <a:xfrm flipH="1">
            <a:off x="1606972" y="1899898"/>
            <a:ext cx="15840" cy="943703"/>
          </a:xfrm>
          <a:prstGeom prst="rect">
            <a:avLst/>
          </a:prstGeom>
          <a:solidFill>
            <a:schemeClr val="accent6">
              <a:lumMod val="75000"/>
              <a:alpha val="5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hteck 29"/>
          <p:cNvSpPr/>
          <p:nvPr/>
        </p:nvSpPr>
        <p:spPr>
          <a:xfrm flipH="1">
            <a:off x="4173819" y="1967673"/>
            <a:ext cx="15840" cy="943703"/>
          </a:xfrm>
          <a:prstGeom prst="rect">
            <a:avLst/>
          </a:prstGeom>
          <a:solidFill>
            <a:schemeClr val="accent6">
              <a:lumMod val="75000"/>
              <a:alpha val="5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hteck 30"/>
          <p:cNvSpPr/>
          <p:nvPr/>
        </p:nvSpPr>
        <p:spPr>
          <a:xfrm flipH="1">
            <a:off x="6329453" y="1950574"/>
            <a:ext cx="15840" cy="943703"/>
          </a:xfrm>
          <a:prstGeom prst="rect">
            <a:avLst/>
          </a:prstGeom>
          <a:solidFill>
            <a:schemeClr val="accent6">
              <a:lumMod val="75000"/>
              <a:alpha val="5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hteck 31"/>
          <p:cNvSpPr/>
          <p:nvPr/>
        </p:nvSpPr>
        <p:spPr>
          <a:xfrm>
            <a:off x="7392380" y="5085184"/>
            <a:ext cx="1749660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latin typeface="Symbol" charset="2"/>
                <a:cs typeface="Symbol" charset="2"/>
              </a:rPr>
              <a:t>pp</a:t>
            </a:r>
            <a:r>
              <a:rPr lang="en-US" baseline="-25000" dirty="0" err="1" smtClean="0">
                <a:latin typeface="Times New Roman"/>
                <a:cs typeface="Times New Roman"/>
              </a:rPr>
              <a:t>S</a:t>
            </a:r>
            <a:r>
              <a:rPr lang="en-US" dirty="0" smtClean="0">
                <a:latin typeface="Symbol" charset="2"/>
                <a:cs typeface="Symbol" charset="2"/>
              </a:rPr>
              <a:t> </a:t>
            </a:r>
            <a:r>
              <a:rPr lang="en-US" dirty="0" smtClean="0">
                <a:cs typeface="Symbol" charset="2"/>
              </a:rPr>
              <a:t>phases </a:t>
            </a:r>
          </a:p>
          <a:p>
            <a:r>
              <a:rPr lang="en-US" dirty="0" smtClean="0">
                <a:cs typeface="Symbol" charset="2"/>
              </a:rPr>
              <a:t>in the resonance </a:t>
            </a:r>
          </a:p>
          <a:p>
            <a:r>
              <a:rPr lang="en-US" dirty="0" smtClean="0">
                <a:cs typeface="Symbol" charset="2"/>
              </a:rPr>
              <a:t>region</a:t>
            </a:r>
          </a:p>
          <a:p>
            <a:r>
              <a:rPr lang="en-US" dirty="0" err="1">
                <a:solidFill>
                  <a:schemeClr val="accent1">
                    <a:lumMod val="75000"/>
                  </a:schemeClr>
                </a:solidFill>
                <a:latin typeface="Symbol" charset="2"/>
                <a:cs typeface="Symbol" charset="2"/>
              </a:rPr>
              <a:t>f</a:t>
            </a:r>
            <a:r>
              <a:rPr lang="en-US" baseline="-25000" dirty="0" err="1">
                <a:solidFill>
                  <a:schemeClr val="accent1">
                    <a:lumMod val="75000"/>
                  </a:schemeClr>
                </a:solidFill>
                <a:cs typeface="Symbol" charset="2"/>
              </a:rPr>
              <a:t>production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Symbol" charset="2"/>
                <a:cs typeface="Symbol" charset="2"/>
              </a:rPr>
              <a:t> </a:t>
            </a:r>
            <a:r>
              <a:rPr lang="en-US" dirty="0">
                <a:solidFill>
                  <a:srgbClr val="000000"/>
                </a:solidFill>
                <a:latin typeface="Symbol" charset="2"/>
                <a:cs typeface="Symbol" charset="2"/>
              </a:rPr>
              <a:t>+ </a:t>
            </a:r>
            <a:r>
              <a:rPr lang="en-US" dirty="0" err="1">
                <a:solidFill>
                  <a:srgbClr val="E46C0A"/>
                </a:solidFill>
                <a:latin typeface="Symbol" charset="2"/>
                <a:cs typeface="Symbol" charset="2"/>
              </a:rPr>
              <a:t>f</a:t>
            </a:r>
            <a:r>
              <a:rPr lang="en-US" baseline="-25000" dirty="0" err="1">
                <a:solidFill>
                  <a:srgbClr val="E46C0A"/>
                </a:solidFill>
                <a:cs typeface="Symbol" charset="2"/>
              </a:rPr>
              <a:t>decay</a:t>
            </a:r>
            <a:endParaRPr lang="en-US" baseline="-25000" dirty="0">
              <a:solidFill>
                <a:srgbClr val="E46C0A"/>
              </a:solidFill>
              <a:cs typeface="Symbol" charset="2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62053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(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  <a:latin typeface="Symbol" charset="2"/>
                <a:cs typeface="Symbol" charset="2"/>
              </a:rPr>
              <a:t>pp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cs typeface="Symbol" charset="2"/>
              </a:rPr>
              <a:t>)</a:t>
            </a:r>
            <a:r>
              <a:rPr lang="en-US" baseline="30000" dirty="0" smtClean="0">
                <a:solidFill>
                  <a:schemeClr val="accent6">
                    <a:lumMod val="75000"/>
                  </a:schemeClr>
                </a:solidFill>
                <a:cs typeface="Symbol" charset="2"/>
              </a:rPr>
              <a:t>*</a:t>
            </a:r>
            <a:r>
              <a:rPr lang="en-US" baseline="-25000" dirty="0" smtClean="0">
                <a:solidFill>
                  <a:schemeClr val="accent6">
                    <a:lumMod val="75000"/>
                  </a:schemeClr>
                </a:solidFill>
                <a:cs typeface="Symbol" charset="2"/>
              </a:rPr>
              <a:t>S</a:t>
            </a:r>
            <a:r>
              <a:rPr lang="en-US" baseline="-25000" dirty="0">
                <a:solidFill>
                  <a:schemeClr val="accent6">
                    <a:lumMod val="75000"/>
                  </a:schemeClr>
                </a:solidFill>
                <a:cs typeface="Symbol" charset="2"/>
              </a:rPr>
              <a:t>-</a:t>
            </a:r>
            <a:r>
              <a:rPr lang="en-US" baseline="-25000" dirty="0" smtClean="0">
                <a:solidFill>
                  <a:schemeClr val="accent6">
                    <a:lumMod val="75000"/>
                  </a:schemeClr>
                </a:solidFill>
                <a:cs typeface="Symbol" charset="2"/>
              </a:rPr>
              <a:t>wave 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cs typeface="Symbol" charset="2"/>
              </a:rPr>
              <a:t>0</a:t>
            </a:r>
            <a:r>
              <a:rPr lang="en-US" baseline="30000" dirty="0">
                <a:solidFill>
                  <a:schemeClr val="accent6">
                    <a:lumMod val="75000"/>
                  </a:schemeClr>
                </a:solidFill>
                <a:cs typeface="Symbol" charset="2"/>
              </a:rPr>
              <a:t>-</a:t>
            </a:r>
            <a:r>
              <a:rPr lang="en-US" baseline="30000" dirty="0" smtClean="0">
                <a:solidFill>
                  <a:schemeClr val="accent6">
                    <a:lumMod val="75000"/>
                  </a:schemeClr>
                </a:solidFill>
                <a:cs typeface="Symbol" charset="2"/>
              </a:rPr>
              <a:t>+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cs typeface="Symbol" charset="2"/>
              </a:rPr>
              <a:t> </a:t>
            </a:r>
            <a:endParaRPr lang="en-US" dirty="0"/>
          </a:p>
        </p:txBody>
      </p:sp>
      <p:sp>
        <p:nvSpPr>
          <p:cNvPr id="5" name="Textfeld 4"/>
          <p:cNvSpPr txBox="1"/>
          <p:nvPr/>
        </p:nvSpPr>
        <p:spPr>
          <a:xfrm>
            <a:off x="1331640" y="980728"/>
            <a:ext cx="1785615" cy="369332"/>
          </a:xfrm>
          <a:prstGeom prst="rect">
            <a:avLst/>
          </a:prstGeom>
          <a:noFill/>
          <a:ln>
            <a:solidFill>
              <a:srgbClr val="4F81BD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below resonance</a:t>
            </a:r>
            <a:endParaRPr lang="en-US" dirty="0"/>
          </a:p>
        </p:txBody>
      </p:sp>
      <p:sp>
        <p:nvSpPr>
          <p:cNvPr id="6" name="Textfeld 5"/>
          <p:cNvSpPr txBox="1"/>
          <p:nvPr/>
        </p:nvSpPr>
        <p:spPr>
          <a:xfrm>
            <a:off x="5724128" y="980728"/>
            <a:ext cx="1782459" cy="369332"/>
          </a:xfrm>
          <a:prstGeom prst="rect">
            <a:avLst/>
          </a:prstGeom>
          <a:noFill/>
          <a:ln>
            <a:solidFill>
              <a:srgbClr val="4F81BD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above resonance</a:t>
            </a:r>
            <a:endParaRPr lang="en-US" dirty="0"/>
          </a:p>
        </p:txBody>
      </p:sp>
      <p:sp>
        <p:nvSpPr>
          <p:cNvPr id="7" name="Textfeld 6"/>
          <p:cNvSpPr txBox="1"/>
          <p:nvPr/>
        </p:nvSpPr>
        <p:spPr>
          <a:xfrm>
            <a:off x="3491880" y="980728"/>
            <a:ext cx="1872208" cy="369332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at </a:t>
            </a:r>
            <a:r>
              <a:rPr lang="en-US" dirty="0" smtClean="0">
                <a:latin typeface="Symbol" charset="2"/>
                <a:cs typeface="Symbol" charset="2"/>
              </a:rPr>
              <a:t>p</a:t>
            </a:r>
            <a:r>
              <a:rPr lang="en-US" dirty="0" smtClean="0"/>
              <a:t>(1800)</a:t>
            </a:r>
            <a:endParaRPr lang="en-US" dirty="0"/>
          </a:p>
        </p:txBody>
      </p:sp>
      <p:pic>
        <p:nvPicPr>
          <p:cNvPr id="8" name="Bild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800" y="1378800"/>
            <a:ext cx="6256156" cy="5494537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323528" y="3933056"/>
            <a:ext cx="7759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high t’</a:t>
            </a:r>
            <a:endParaRPr lang="en-US" dirty="0"/>
          </a:p>
        </p:txBody>
      </p:sp>
      <p:sp>
        <p:nvSpPr>
          <p:cNvPr id="10" name="Textfeld 9"/>
          <p:cNvSpPr txBox="1"/>
          <p:nvPr/>
        </p:nvSpPr>
        <p:spPr>
          <a:xfrm>
            <a:off x="4283968" y="3645024"/>
            <a:ext cx="8933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f</a:t>
            </a:r>
            <a:r>
              <a:rPr lang="en-US" i="1" baseline="-25000" dirty="0" smtClean="0"/>
              <a:t>0</a:t>
            </a:r>
            <a:r>
              <a:rPr lang="en-US" i="1" dirty="0" smtClean="0"/>
              <a:t>(980</a:t>
            </a:r>
            <a:r>
              <a:rPr lang="en-US" dirty="0" smtClean="0"/>
              <a:t>)</a:t>
            </a:r>
            <a:endParaRPr lang="en-US" i="1" dirty="0"/>
          </a:p>
        </p:txBody>
      </p:sp>
      <p:cxnSp>
        <p:nvCxnSpPr>
          <p:cNvPr id="11" name="Gerade Verbindung mit Pfeil 10"/>
          <p:cNvCxnSpPr/>
          <p:nvPr/>
        </p:nvCxnSpPr>
        <p:spPr>
          <a:xfrm flipH="1">
            <a:off x="4211960" y="4005064"/>
            <a:ext cx="432048" cy="144016"/>
          </a:xfrm>
          <a:prstGeom prst="straightConnector1">
            <a:avLst/>
          </a:prstGeom>
          <a:ln w="127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feld 11"/>
          <p:cNvSpPr txBox="1"/>
          <p:nvPr/>
        </p:nvSpPr>
        <p:spPr>
          <a:xfrm>
            <a:off x="6732240" y="3645024"/>
            <a:ext cx="10103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f</a:t>
            </a:r>
            <a:r>
              <a:rPr lang="en-US" i="1" baseline="-25000" dirty="0" smtClean="0"/>
              <a:t>0</a:t>
            </a:r>
            <a:r>
              <a:rPr lang="en-US" i="1" dirty="0" smtClean="0"/>
              <a:t>(1500</a:t>
            </a:r>
            <a:r>
              <a:rPr lang="en-US" dirty="0" smtClean="0"/>
              <a:t>)</a:t>
            </a:r>
            <a:endParaRPr lang="en-US" i="1" dirty="0"/>
          </a:p>
        </p:txBody>
      </p:sp>
      <p:cxnSp>
        <p:nvCxnSpPr>
          <p:cNvPr id="13" name="Gerade Verbindung mit Pfeil 12"/>
          <p:cNvCxnSpPr/>
          <p:nvPr/>
        </p:nvCxnSpPr>
        <p:spPr>
          <a:xfrm flipH="1">
            <a:off x="6660232" y="4005064"/>
            <a:ext cx="432048" cy="144016"/>
          </a:xfrm>
          <a:prstGeom prst="straightConnector1">
            <a:avLst/>
          </a:prstGeom>
          <a:ln w="127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" name="Gerade Verbindung 3"/>
          <p:cNvCxnSpPr/>
          <p:nvPr/>
        </p:nvCxnSpPr>
        <p:spPr>
          <a:xfrm flipH="1" flipV="1">
            <a:off x="1655233" y="4724400"/>
            <a:ext cx="468496" cy="744"/>
          </a:xfrm>
          <a:prstGeom prst="line">
            <a:avLst/>
          </a:prstGeom>
          <a:ln w="1270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46480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(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  <a:latin typeface="Symbol" charset="2"/>
                <a:cs typeface="Symbol" charset="2"/>
              </a:rPr>
              <a:t>pp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cs typeface="Symbol" charset="2"/>
              </a:rPr>
              <a:t>)</a:t>
            </a:r>
            <a:r>
              <a:rPr lang="en-US" baseline="-25000" dirty="0">
                <a:solidFill>
                  <a:schemeClr val="accent6">
                    <a:lumMod val="75000"/>
                  </a:schemeClr>
                </a:solidFill>
                <a:cs typeface="Symbol" charset="2"/>
              </a:rPr>
              <a:t>S-wave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cs typeface="Symbol" charset="2"/>
              </a:rPr>
              <a:t> 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absorb complex 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</a:rPr>
              <a:t>strength functions </a:t>
            </a:r>
            <a:r>
              <a:rPr lang="en-US" sz="2400" i="1" dirty="0" err="1" smtClean="0">
                <a:solidFill>
                  <a:schemeClr val="accent1">
                    <a:lumMod val="75000"/>
                  </a:schemeClr>
                </a:solidFill>
              </a:rPr>
              <a:t>f</a:t>
            </a:r>
            <a:r>
              <a:rPr lang="en-US" sz="2400" i="1" baseline="-25000" dirty="0" err="1" smtClean="0">
                <a:solidFill>
                  <a:schemeClr val="accent1">
                    <a:lumMod val="75000"/>
                  </a:schemeClr>
                </a:solidFill>
              </a:rPr>
              <a:t>k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dirty="0" smtClean="0"/>
              <a:t>into</a:t>
            </a:r>
          </a:p>
          <a:p>
            <a:pPr>
              <a:spcBef>
                <a:spcPts val="0"/>
              </a:spcBef>
            </a:pPr>
            <a:endParaRPr lang="en-US" sz="2400" dirty="0"/>
          </a:p>
          <a:p>
            <a:r>
              <a:rPr lang="en-US" sz="2400" dirty="0" smtClean="0"/>
              <a:t>write intensity as:</a:t>
            </a:r>
          </a:p>
          <a:p>
            <a:pPr marL="0" indent="0">
              <a:buNone/>
            </a:pPr>
            <a:r>
              <a:rPr lang="en-US" sz="2400" dirty="0" smtClean="0"/>
              <a:t>     and fit  </a:t>
            </a:r>
            <a:r>
              <a:rPr lang="en-US" sz="2400" i="1" dirty="0" err="1">
                <a:solidFill>
                  <a:schemeClr val="accent1">
                    <a:lumMod val="75000"/>
                  </a:schemeClr>
                </a:solidFill>
              </a:rPr>
              <a:t>f</a:t>
            </a:r>
            <a:r>
              <a:rPr lang="en-US" sz="2400" i="1" baseline="-25000" dirty="0" err="1">
                <a:solidFill>
                  <a:schemeClr val="accent1">
                    <a:lumMod val="75000"/>
                  </a:schemeClr>
                </a:solidFill>
              </a:rPr>
              <a:t>k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dirty="0" smtClean="0"/>
              <a:t>:</a:t>
            </a:r>
          </a:p>
          <a:p>
            <a:pPr lvl="1"/>
            <a:r>
              <a:rPr lang="en-US" sz="2000" dirty="0" smtClean="0"/>
              <a:t>for each 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</a:rPr>
              <a:t>2-body </a:t>
            </a:r>
            <a:r>
              <a:rPr lang="en-US" sz="2000" dirty="0" smtClean="0"/>
              <a:t>mass bin </a:t>
            </a:r>
            <a:r>
              <a:rPr lang="en-US" sz="2000" i="1" dirty="0" smtClean="0">
                <a:solidFill>
                  <a:schemeClr val="accent1">
                    <a:lumMod val="75000"/>
                  </a:schemeClr>
                </a:solidFill>
              </a:rPr>
              <a:t>k</a:t>
            </a:r>
            <a:r>
              <a:rPr lang="en-US" sz="2000" i="1" dirty="0" smtClean="0">
                <a:solidFill>
                  <a:srgbClr val="000000"/>
                </a:solidFill>
              </a:rPr>
              <a:t> </a:t>
            </a:r>
            <a:r>
              <a:rPr lang="en-US" sz="2000" dirty="0" smtClean="0">
                <a:solidFill>
                  <a:srgbClr val="000000"/>
                </a:solidFill>
              </a:rPr>
              <a:t>(bin width variable)</a:t>
            </a:r>
            <a:endParaRPr lang="en-US" sz="20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lvl="1"/>
            <a:r>
              <a:rPr lang="en-US" sz="2000" dirty="0" smtClean="0">
                <a:solidFill>
                  <a:srgbClr val="000000"/>
                </a:solidFill>
              </a:rPr>
              <a:t>for each </a:t>
            </a:r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</a:rPr>
              <a:t>3-body </a:t>
            </a:r>
            <a:r>
              <a:rPr lang="en-US" sz="2000" dirty="0" smtClean="0">
                <a:solidFill>
                  <a:srgbClr val="000000"/>
                </a:solidFill>
              </a:rPr>
              <a:t>mass bin </a:t>
            </a:r>
            <a:r>
              <a:rPr lang="en-US" sz="2000" i="1" dirty="0" err="1" smtClean="0">
                <a:solidFill>
                  <a:schemeClr val="accent6">
                    <a:lumMod val="75000"/>
                  </a:schemeClr>
                </a:solidFill>
              </a:rPr>
              <a:t>m</a:t>
            </a:r>
            <a:r>
              <a:rPr lang="en-US" sz="2000" i="1" baseline="-25000" dirty="0" err="1" smtClean="0">
                <a:solidFill>
                  <a:schemeClr val="accent6">
                    <a:lumMod val="75000"/>
                  </a:schemeClr>
                </a:solidFill>
              </a:rPr>
              <a:t>X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r>
              <a:rPr lang="en-US" sz="2000" dirty="0">
                <a:solidFill>
                  <a:srgbClr val="000000"/>
                </a:solidFill>
              </a:rPr>
              <a:t>(bin width </a:t>
            </a:r>
            <a:r>
              <a:rPr lang="en-US" sz="2000" dirty="0" smtClean="0">
                <a:solidFill>
                  <a:srgbClr val="000000"/>
                </a:solidFill>
              </a:rPr>
              <a:t>20 MeV/c</a:t>
            </a:r>
            <a:r>
              <a:rPr lang="en-US" sz="2000" baseline="30000" dirty="0" smtClean="0">
                <a:solidFill>
                  <a:srgbClr val="000000"/>
                </a:solidFill>
              </a:rPr>
              <a:t>2</a:t>
            </a:r>
            <a:r>
              <a:rPr lang="en-US" sz="2000" dirty="0" smtClean="0">
                <a:solidFill>
                  <a:srgbClr val="000000"/>
                </a:solidFill>
              </a:rPr>
              <a:t>)</a:t>
            </a:r>
          </a:p>
          <a:p>
            <a:r>
              <a:rPr lang="en-US" sz="2400" dirty="0" smtClean="0">
                <a:solidFill>
                  <a:srgbClr val="000000"/>
                </a:solidFill>
              </a:rPr>
              <a:t>Determine phase as usual : </a:t>
            </a:r>
            <a:r>
              <a:rPr lang="en-US" sz="2400" dirty="0" err="1" smtClean="0">
                <a:solidFill>
                  <a:srgbClr val="000000"/>
                </a:solidFill>
              </a:rPr>
              <a:t>w.r.t</a:t>
            </a:r>
            <a:r>
              <a:rPr lang="en-US" sz="2400" dirty="0" smtClean="0">
                <a:solidFill>
                  <a:srgbClr val="000000"/>
                </a:solidFill>
              </a:rPr>
              <a:t>.</a:t>
            </a:r>
          </a:p>
          <a:p>
            <a:r>
              <a:rPr lang="en-US" sz="2400" dirty="0" smtClean="0">
                <a:solidFill>
                  <a:srgbClr val="000000"/>
                </a:solidFill>
              </a:rPr>
              <a:t>Mass dependent fit: </a:t>
            </a:r>
          </a:p>
          <a:p>
            <a:pPr lvl="1"/>
            <a:r>
              <a:rPr lang="en-US" sz="2000" dirty="0" smtClean="0">
                <a:solidFill>
                  <a:srgbClr val="000000"/>
                </a:solidFill>
              </a:rPr>
              <a:t>use anchor wave with </a:t>
            </a:r>
            <a:r>
              <a:rPr lang="en-US" sz="2000" dirty="0" err="1" smtClean="0">
                <a:solidFill>
                  <a:srgbClr val="000000"/>
                </a:solidFill>
              </a:rPr>
              <a:t>parametrization</a:t>
            </a:r>
            <a:r>
              <a:rPr lang="en-US" sz="2000" dirty="0" smtClean="0">
                <a:solidFill>
                  <a:srgbClr val="000000"/>
                </a:solidFill>
              </a:rPr>
              <a:t> of 2</a:t>
            </a:r>
            <a:r>
              <a:rPr lang="en-US" sz="2000" dirty="0" smtClean="0">
                <a:solidFill>
                  <a:srgbClr val="000000"/>
                </a:solidFill>
                <a:latin typeface="Symbol" charset="2"/>
                <a:cs typeface="Symbol" charset="2"/>
              </a:rPr>
              <a:t>p</a:t>
            </a:r>
            <a:r>
              <a:rPr lang="en-US" sz="2000" dirty="0" smtClean="0">
                <a:solidFill>
                  <a:srgbClr val="000000"/>
                </a:solidFill>
              </a:rPr>
              <a:t>-isobars</a:t>
            </a:r>
          </a:p>
          <a:p>
            <a:pPr lvl="1"/>
            <a:r>
              <a:rPr lang="en-US" sz="2000" dirty="0" smtClean="0">
                <a:solidFill>
                  <a:srgbClr val="000000"/>
                </a:solidFill>
              </a:rPr>
              <a:t>use </a:t>
            </a:r>
            <a:r>
              <a:rPr lang="en-US" sz="2000" dirty="0">
                <a:solidFill>
                  <a:srgbClr val="000000"/>
                </a:solidFill>
              </a:rPr>
              <a:t>model for </a:t>
            </a:r>
            <a:r>
              <a:rPr lang="en-US" sz="2000" dirty="0" smtClean="0">
                <a:solidFill>
                  <a:srgbClr val="000000"/>
                </a:solidFill>
              </a:rPr>
              <a:t>3</a:t>
            </a:r>
            <a:r>
              <a:rPr lang="en-US" sz="2000" dirty="0" smtClean="0">
                <a:solidFill>
                  <a:srgbClr val="000000"/>
                </a:solidFill>
                <a:latin typeface="Symbol" charset="2"/>
                <a:cs typeface="Symbol" charset="2"/>
              </a:rPr>
              <a:t>p</a:t>
            </a:r>
            <a:r>
              <a:rPr lang="en-US" sz="2000" dirty="0">
                <a:solidFill>
                  <a:srgbClr val="000000"/>
                </a:solidFill>
              </a:rPr>
              <a:t>-</a:t>
            </a:r>
            <a:r>
              <a:rPr lang="en-US" sz="2000" dirty="0" smtClean="0">
                <a:solidFill>
                  <a:srgbClr val="000000"/>
                </a:solidFill>
              </a:rPr>
              <a:t>isobars and </a:t>
            </a:r>
            <a:r>
              <a:rPr lang="en-US" sz="2000" dirty="0">
                <a:solidFill>
                  <a:srgbClr val="000000"/>
                </a:solidFill>
              </a:rPr>
              <a:t>2</a:t>
            </a:r>
            <a:r>
              <a:rPr lang="en-US" sz="2000" dirty="0">
                <a:solidFill>
                  <a:srgbClr val="000000"/>
                </a:solidFill>
                <a:latin typeface="Symbol" charset="2"/>
                <a:cs typeface="Symbol" charset="2"/>
              </a:rPr>
              <a:t>p</a:t>
            </a:r>
            <a:r>
              <a:rPr lang="en-US" sz="2000" dirty="0">
                <a:solidFill>
                  <a:srgbClr val="000000"/>
                </a:solidFill>
              </a:rPr>
              <a:t>-</a:t>
            </a:r>
            <a:r>
              <a:rPr lang="en-US" sz="2000" dirty="0" smtClean="0">
                <a:solidFill>
                  <a:srgbClr val="000000"/>
                </a:solidFill>
              </a:rPr>
              <a:t>isobars:</a:t>
            </a:r>
            <a:endParaRPr lang="en-US" sz="2000" dirty="0">
              <a:solidFill>
                <a:srgbClr val="000000"/>
              </a:solidFill>
            </a:endParaRPr>
          </a:p>
          <a:p>
            <a:pPr lvl="1"/>
            <a:endParaRPr lang="en-US" sz="2000" dirty="0">
              <a:solidFill>
                <a:srgbClr val="000000"/>
              </a:solidFill>
            </a:endParaRPr>
          </a:p>
          <a:p>
            <a:pPr lvl="1"/>
            <a:endParaRPr lang="en-US" sz="2000" dirty="0">
              <a:solidFill>
                <a:schemeClr val="accent1">
                  <a:lumMod val="75000"/>
                </a:schemeClr>
              </a:solidFill>
            </a:endParaRPr>
          </a:p>
          <a:p>
            <a:pPr lvl="1"/>
            <a:endParaRPr lang="en-US" sz="2000" dirty="0">
              <a:solidFill>
                <a:srgbClr val="000000"/>
              </a:solidFill>
            </a:endParaRPr>
          </a:p>
        </p:txBody>
      </p:sp>
      <p:pic>
        <p:nvPicPr>
          <p:cNvPr id="4" name="Bild 3"/>
          <p:cNvPicPr>
            <a:picLocks noChangeAspect="1"/>
          </p:cNvPicPr>
          <p:nvPr/>
        </p:nvPicPr>
        <p:blipFill rotWithShape="1">
          <a:blip r:embed="rId2"/>
          <a:srcRect b="7404"/>
          <a:stretch/>
        </p:blipFill>
        <p:spPr>
          <a:xfrm>
            <a:off x="6049107" y="1616808"/>
            <a:ext cx="2627349" cy="516048"/>
          </a:xfrm>
          <a:prstGeom prst="rect">
            <a:avLst/>
          </a:prstGeom>
        </p:spPr>
      </p:pic>
      <p:pic>
        <p:nvPicPr>
          <p:cNvPr id="5" name="Bild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4096" y="2195592"/>
            <a:ext cx="4392488" cy="876795"/>
          </a:xfrm>
          <a:prstGeom prst="rect">
            <a:avLst/>
          </a:prstGeom>
        </p:spPr>
      </p:pic>
      <p:pic>
        <p:nvPicPr>
          <p:cNvPr id="6" name="Bild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7139" y="4005003"/>
            <a:ext cx="1440160" cy="494383"/>
          </a:xfrm>
          <a:prstGeom prst="rect">
            <a:avLst/>
          </a:prstGeom>
        </p:spPr>
      </p:pic>
      <p:pic>
        <p:nvPicPr>
          <p:cNvPr id="7" name="Bild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7584" y="6065912"/>
            <a:ext cx="6506973" cy="792088"/>
          </a:xfrm>
          <a:prstGeom prst="rect">
            <a:avLst/>
          </a:prstGeom>
        </p:spPr>
      </p:pic>
      <p:pic>
        <p:nvPicPr>
          <p:cNvPr id="8" name="Bild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59632" y="5661248"/>
            <a:ext cx="3960440" cy="267480"/>
          </a:xfrm>
          <a:prstGeom prst="rect">
            <a:avLst/>
          </a:prstGeom>
        </p:spPr>
      </p:pic>
      <p:pic>
        <p:nvPicPr>
          <p:cNvPr id="9" name="Bild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36096" y="5589240"/>
            <a:ext cx="1152128" cy="330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5232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 10" descr="massX_final.pdf"/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87079" y="3897496"/>
            <a:ext cx="2809201" cy="288032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Mass distributions</a:t>
            </a:r>
            <a:endParaRPr lang="en-US" dirty="0"/>
          </a:p>
        </p:txBody>
      </p:sp>
      <p:pic>
        <p:nvPicPr>
          <p:cNvPr id="4" name="Inhaltsplatzhalter 3" descr="massX_CP.pdf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3217" r="-43217"/>
          <a:stretch>
            <a:fillRect/>
          </a:stretch>
        </p:blipFill>
        <p:spPr>
          <a:xfrm rot="5400000">
            <a:off x="-1056585" y="920681"/>
            <a:ext cx="5493295" cy="3021101"/>
          </a:xfrm>
        </p:spPr>
      </p:pic>
      <p:sp>
        <p:nvSpPr>
          <p:cNvPr id="5" name="Textfeld 4"/>
          <p:cNvSpPr txBox="1"/>
          <p:nvPr/>
        </p:nvSpPr>
        <p:spPr>
          <a:xfrm>
            <a:off x="3203848" y="1196752"/>
            <a:ext cx="5315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</a:t>
            </a:r>
            <a:r>
              <a:rPr lang="en-US" baseline="-25000" dirty="0" smtClean="0"/>
              <a:t>3</a:t>
            </a:r>
            <a:r>
              <a:rPr lang="en-US" baseline="-25000" dirty="0" smtClean="0">
                <a:latin typeface="Symbol" charset="2"/>
                <a:cs typeface="Symbol" charset="2"/>
              </a:rPr>
              <a:t>p</a:t>
            </a:r>
            <a:endParaRPr lang="en-US" dirty="0"/>
          </a:p>
        </p:txBody>
      </p:sp>
      <p:sp>
        <p:nvSpPr>
          <p:cNvPr id="6" name="Textfeld 5"/>
          <p:cNvSpPr txBox="1"/>
          <p:nvPr/>
        </p:nvSpPr>
        <p:spPr>
          <a:xfrm>
            <a:off x="3347864" y="2564904"/>
            <a:ext cx="19543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m</a:t>
            </a:r>
            <a:r>
              <a:rPr lang="en-US" baseline="-25000" dirty="0"/>
              <a:t>3</a:t>
            </a:r>
            <a:r>
              <a:rPr lang="en-US" baseline="-25000" dirty="0">
                <a:latin typeface="Symbol" charset="2"/>
                <a:cs typeface="Symbol" charset="2"/>
              </a:rPr>
              <a:t>p</a:t>
            </a:r>
            <a:endParaRPr lang="en-US" dirty="0"/>
          </a:p>
          <a:p>
            <a:pPr algn="ctr"/>
            <a:r>
              <a:rPr lang="en-US" dirty="0" smtClean="0"/>
              <a:t>rejected by CP-cut</a:t>
            </a:r>
            <a:endParaRPr lang="en-US" dirty="0"/>
          </a:p>
        </p:txBody>
      </p:sp>
      <p:cxnSp>
        <p:nvCxnSpPr>
          <p:cNvPr id="8" name="Gerade Verbindung mit Pfeil 7"/>
          <p:cNvCxnSpPr/>
          <p:nvPr/>
        </p:nvCxnSpPr>
        <p:spPr>
          <a:xfrm flipH="1" flipV="1">
            <a:off x="2411760" y="2636912"/>
            <a:ext cx="936104" cy="43204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Geschweifte Klammer links 8"/>
          <p:cNvSpPr/>
          <p:nvPr/>
        </p:nvSpPr>
        <p:spPr>
          <a:xfrm rot="16200000">
            <a:off x="971603" y="3428998"/>
            <a:ext cx="288032" cy="720083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feld 9"/>
          <p:cNvSpPr txBox="1"/>
          <p:nvPr/>
        </p:nvSpPr>
        <p:spPr>
          <a:xfrm>
            <a:off x="323528" y="3933056"/>
            <a:ext cx="17427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E46C0A"/>
                </a:solidFill>
              </a:rPr>
              <a:t>used for analysis</a:t>
            </a:r>
            <a:endParaRPr lang="en-US" dirty="0">
              <a:solidFill>
                <a:srgbClr val="E46C0A"/>
              </a:solidFill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3203848" y="4077072"/>
            <a:ext cx="5315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</a:t>
            </a:r>
            <a:r>
              <a:rPr lang="en-US" baseline="-25000" dirty="0" smtClean="0"/>
              <a:t>3</a:t>
            </a:r>
            <a:r>
              <a:rPr lang="en-US" baseline="-25000" dirty="0" smtClean="0">
                <a:latin typeface="Symbol" charset="2"/>
                <a:cs typeface="Symbol" charset="2"/>
              </a:rPr>
              <a:t>p</a:t>
            </a:r>
            <a:endParaRPr lang="en-US" dirty="0"/>
          </a:p>
        </p:txBody>
      </p:sp>
      <p:pic>
        <p:nvPicPr>
          <p:cNvPr id="14" name="Bild 13" descr="mass_isobar_final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904097" y="3897103"/>
            <a:ext cx="2840278" cy="2912184"/>
          </a:xfrm>
          <a:prstGeom prst="rect">
            <a:avLst/>
          </a:prstGeom>
        </p:spPr>
      </p:pic>
      <p:sp>
        <p:nvSpPr>
          <p:cNvPr id="15" name="Textfeld 14"/>
          <p:cNvSpPr txBox="1"/>
          <p:nvPr/>
        </p:nvSpPr>
        <p:spPr>
          <a:xfrm>
            <a:off x="5220072" y="4077072"/>
            <a:ext cx="5315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</a:t>
            </a:r>
            <a:r>
              <a:rPr lang="en-US" baseline="-25000" dirty="0"/>
              <a:t>2</a:t>
            </a:r>
            <a:r>
              <a:rPr lang="en-US" baseline="-25000" dirty="0" smtClean="0">
                <a:latin typeface="Symbol" charset="2"/>
                <a:cs typeface="Symbol" charset="2"/>
              </a:rPr>
              <a:t>p</a:t>
            </a:r>
            <a:endParaRPr lang="en-US" dirty="0"/>
          </a:p>
        </p:txBody>
      </p:sp>
      <p:pic>
        <p:nvPicPr>
          <p:cNvPr id="16" name="Bild 15" descr="2pi_mass_CP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974867" y="1090029"/>
            <a:ext cx="2742526" cy="2811957"/>
          </a:xfrm>
          <a:prstGeom prst="rect">
            <a:avLst/>
          </a:prstGeom>
        </p:spPr>
      </p:pic>
      <p:sp>
        <p:nvSpPr>
          <p:cNvPr id="17" name="Textfeld 16"/>
          <p:cNvSpPr txBox="1"/>
          <p:nvPr/>
        </p:nvSpPr>
        <p:spPr>
          <a:xfrm>
            <a:off x="5364088" y="1196752"/>
            <a:ext cx="5315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</a:t>
            </a:r>
            <a:r>
              <a:rPr lang="en-US" baseline="-25000" dirty="0"/>
              <a:t>2</a:t>
            </a:r>
            <a:r>
              <a:rPr lang="en-US" baseline="-25000" dirty="0" smtClean="0">
                <a:latin typeface="Symbol" charset="2"/>
                <a:cs typeface="Symbol" charset="2"/>
              </a:rPr>
              <a:t>p</a:t>
            </a:r>
            <a:endParaRPr lang="en-US" dirty="0"/>
          </a:p>
        </p:txBody>
      </p:sp>
      <p:sp>
        <p:nvSpPr>
          <p:cNvPr id="18" name="Rechteck 17"/>
          <p:cNvSpPr/>
          <p:nvPr/>
        </p:nvSpPr>
        <p:spPr>
          <a:xfrm>
            <a:off x="107504" y="3933056"/>
            <a:ext cx="8928992" cy="2808312"/>
          </a:xfrm>
          <a:prstGeom prst="rect">
            <a:avLst/>
          </a:prstGeom>
          <a:noFill/>
          <a:ln w="19050" cmpd="sng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feld 18"/>
          <p:cNvSpPr txBox="1"/>
          <p:nvPr/>
        </p:nvSpPr>
        <p:spPr>
          <a:xfrm>
            <a:off x="3851920" y="4005064"/>
            <a:ext cx="1340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after all cuts</a:t>
            </a:r>
            <a:endParaRPr lang="en-US" dirty="0"/>
          </a:p>
        </p:txBody>
      </p:sp>
      <p:pic>
        <p:nvPicPr>
          <p:cNvPr id="21" name="Bild 20" descr="massX_vs_mass_2pi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91880" y="4509120"/>
            <a:ext cx="2232248" cy="2178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4758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Technical plots</a:t>
            </a:r>
            <a:endParaRPr lang="en-US" dirty="0"/>
          </a:p>
        </p:txBody>
      </p:sp>
      <p:pic>
        <p:nvPicPr>
          <p:cNvPr id="5" name="Bild 4" descr="Vertex_XY_2008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1840" y="1052736"/>
            <a:ext cx="2730081" cy="2664296"/>
          </a:xfrm>
          <a:prstGeom prst="rect">
            <a:avLst/>
          </a:prstGeom>
        </p:spPr>
      </p:pic>
      <p:pic>
        <p:nvPicPr>
          <p:cNvPr id="6" name="Bild 5" descr="Z_Vertex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57309" y="1018954"/>
            <a:ext cx="2668741" cy="2736304"/>
          </a:xfrm>
          <a:prstGeom prst="rect">
            <a:avLst/>
          </a:prstGeom>
        </p:spPr>
      </p:pic>
      <p:pic>
        <p:nvPicPr>
          <p:cNvPr id="7" name="Bild 6" descr="pz3_vs_theta_log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4168" y="1124744"/>
            <a:ext cx="2664296" cy="2600096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1259632" y="3789040"/>
            <a:ext cx="941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z-vertex</a:t>
            </a:r>
            <a:endParaRPr lang="en-US" dirty="0"/>
          </a:p>
        </p:txBody>
      </p:sp>
      <p:sp>
        <p:nvSpPr>
          <p:cNvPr id="10" name="Textfeld 9"/>
          <p:cNvSpPr txBox="1"/>
          <p:nvPr/>
        </p:nvSpPr>
        <p:spPr>
          <a:xfrm>
            <a:off x="4139952" y="3861048"/>
            <a:ext cx="1146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x/y-vertex</a:t>
            </a:r>
            <a:endParaRPr lang="en-US" dirty="0"/>
          </a:p>
        </p:txBody>
      </p:sp>
      <p:sp>
        <p:nvSpPr>
          <p:cNvPr id="11" name="Textfeld 10"/>
          <p:cNvSpPr txBox="1"/>
          <p:nvPr/>
        </p:nvSpPr>
        <p:spPr>
          <a:xfrm>
            <a:off x="7308304" y="3933056"/>
            <a:ext cx="13108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RICH before</a:t>
            </a:r>
          </a:p>
          <a:p>
            <a:pPr algn="ctr"/>
            <a:r>
              <a:rPr lang="en-US" dirty="0" smtClean="0"/>
              <a:t>PID cuts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7373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# of parameters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6 waves: (9 BW + 6 NR)*11(t’-bins)=165 couplings </a:t>
            </a:r>
          </a:p>
          <a:p>
            <a:pPr lvl="1"/>
            <a:r>
              <a:rPr lang="en-US" sz="2400" dirty="0" smtClean="0"/>
              <a:t>for each complex coupling: 2 parameters</a:t>
            </a:r>
          </a:p>
          <a:p>
            <a:pPr lvl="1"/>
            <a:r>
              <a:rPr lang="en-US" sz="2400" dirty="0" smtClean="0"/>
              <a:t>minus 11 since 1 coupling for each t’ bin is real</a:t>
            </a:r>
          </a:p>
          <a:p>
            <a:pPr lvl="1"/>
            <a:r>
              <a:rPr lang="en-US" sz="2400" dirty="0" smtClean="0"/>
              <a:t>319 parameters</a:t>
            </a:r>
          </a:p>
          <a:p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</a:rPr>
              <a:t>18 parameters for BW</a:t>
            </a:r>
          </a:p>
          <a:p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15 parameters for NR</a:t>
            </a:r>
          </a:p>
          <a:p>
            <a:endParaRPr lang="en-US" sz="2400" dirty="0" smtClean="0"/>
          </a:p>
          <a:p>
            <a:r>
              <a:rPr lang="en-US" sz="2400" dirty="0" smtClean="0"/>
              <a:t>Total: 352 real parameters</a:t>
            </a:r>
          </a:p>
        </p:txBody>
      </p:sp>
    </p:spTree>
    <p:extLst>
      <p:ext uri="{BB962C8B-B14F-4D97-AF65-F5344CB8AC3E}">
        <p14:creationId xmlns:p14="http://schemas.microsoft.com/office/powerpoint/2010/main" val="42860298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Mass dependent fit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67544" y="1196752"/>
            <a:ext cx="8229600" cy="492941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/>
              <a:t>Use only lowest m = 0,1 waves (so far)</a:t>
            </a:r>
          </a:p>
          <a:p>
            <a:pPr marL="0" indent="0">
              <a:buNone/>
            </a:pPr>
            <a:r>
              <a:rPr lang="en-US" sz="2400" dirty="0" smtClean="0"/>
              <a:t>Model:</a:t>
            </a:r>
          </a:p>
          <a:p>
            <a:pPr marL="0" indent="0">
              <a:buNone/>
            </a:pPr>
            <a:r>
              <a:rPr lang="en-US" sz="2000" dirty="0"/>
              <a:t>	</a:t>
            </a:r>
            <a:r>
              <a:rPr lang="en-US" sz="2000" dirty="0" smtClean="0"/>
              <a:t>					2 resonances : a</a:t>
            </a:r>
            <a:r>
              <a:rPr lang="en-US" sz="2000" baseline="-25000" dirty="0" smtClean="0"/>
              <a:t>1</a:t>
            </a:r>
            <a:r>
              <a:rPr lang="en-US" sz="2000" dirty="0" smtClean="0"/>
              <a:t>(1260) and a</a:t>
            </a:r>
            <a:r>
              <a:rPr lang="en-US" sz="2000" baseline="-25000" dirty="0" smtClean="0"/>
              <a:t>1</a:t>
            </a:r>
            <a:r>
              <a:rPr lang="en-US" sz="2000" dirty="0" smtClean="0"/>
              <a:t>´</a:t>
            </a:r>
          </a:p>
          <a:p>
            <a:pPr marL="0" indent="0">
              <a:buNone/>
            </a:pPr>
            <a:r>
              <a:rPr lang="en-US" sz="2000" dirty="0" smtClean="0"/>
              <a:t>						2 resonances : a</a:t>
            </a:r>
            <a:r>
              <a:rPr lang="en-US" sz="2000" baseline="-25000" dirty="0" smtClean="0"/>
              <a:t>2</a:t>
            </a:r>
            <a:r>
              <a:rPr lang="en-US" sz="2000" dirty="0" smtClean="0"/>
              <a:t>(1320) </a:t>
            </a:r>
            <a:r>
              <a:rPr lang="en-US" sz="2000" dirty="0"/>
              <a:t>and </a:t>
            </a:r>
            <a:r>
              <a:rPr lang="en-US" sz="2000" dirty="0" smtClean="0"/>
              <a:t>a</a:t>
            </a:r>
            <a:r>
              <a:rPr lang="en-US" sz="2000" baseline="-25000" dirty="0" smtClean="0"/>
              <a:t>2</a:t>
            </a:r>
            <a:r>
              <a:rPr lang="en-US" sz="2000" dirty="0" smtClean="0"/>
              <a:t>´</a:t>
            </a:r>
          </a:p>
          <a:p>
            <a:pPr marL="0" indent="0">
              <a:buNone/>
            </a:pPr>
            <a:r>
              <a:rPr lang="en-US" sz="2000" dirty="0"/>
              <a:t>	</a:t>
            </a:r>
            <a:r>
              <a:rPr lang="en-US" sz="2000" dirty="0" smtClean="0"/>
              <a:t>					1 resonance   : a</a:t>
            </a:r>
            <a:r>
              <a:rPr lang="en-US" sz="2000" baseline="-25000" dirty="0" smtClean="0"/>
              <a:t>4</a:t>
            </a:r>
            <a:r>
              <a:rPr lang="en-US" sz="2000" dirty="0" smtClean="0"/>
              <a:t>(2040)</a:t>
            </a:r>
          </a:p>
          <a:p>
            <a:pPr marL="0" indent="0">
              <a:buNone/>
            </a:pPr>
            <a:r>
              <a:rPr lang="en-US" sz="2000" dirty="0"/>
              <a:t>	</a:t>
            </a:r>
            <a:r>
              <a:rPr lang="en-US" sz="2000" dirty="0" smtClean="0"/>
              <a:t>					</a:t>
            </a:r>
            <a:r>
              <a:rPr lang="en-US" sz="2000" dirty="0"/>
              <a:t>2 resonances </a:t>
            </a:r>
            <a:r>
              <a:rPr lang="en-US" sz="2000" dirty="0" smtClean="0"/>
              <a:t>: </a:t>
            </a:r>
            <a:r>
              <a:rPr lang="en-US" sz="2000" dirty="0" smtClean="0">
                <a:latin typeface="Symbol" charset="2"/>
                <a:cs typeface="Symbol" charset="2"/>
              </a:rPr>
              <a:t>p</a:t>
            </a:r>
            <a:r>
              <a:rPr lang="en-US" sz="2000" baseline="-25000" dirty="0" smtClean="0"/>
              <a:t>2</a:t>
            </a:r>
            <a:r>
              <a:rPr lang="en-US" sz="2000" dirty="0"/>
              <a:t>(</a:t>
            </a:r>
            <a:r>
              <a:rPr lang="en-US" sz="2000" dirty="0" smtClean="0"/>
              <a:t>1670</a:t>
            </a:r>
            <a:r>
              <a:rPr lang="en-US" sz="2000" dirty="0"/>
              <a:t>) and </a:t>
            </a:r>
            <a:r>
              <a:rPr lang="en-US" sz="2000" dirty="0">
                <a:latin typeface="Symbol" charset="2"/>
                <a:cs typeface="Symbol" charset="2"/>
              </a:rPr>
              <a:t>p</a:t>
            </a:r>
            <a:r>
              <a:rPr lang="en-US" sz="2000" baseline="-25000" dirty="0"/>
              <a:t>2</a:t>
            </a:r>
            <a:r>
              <a:rPr lang="en-US" sz="2000" dirty="0" smtClean="0"/>
              <a:t>´</a:t>
            </a:r>
          </a:p>
          <a:p>
            <a:pPr marL="0" indent="0">
              <a:buNone/>
            </a:pPr>
            <a:r>
              <a:rPr lang="en-US" sz="2000" dirty="0"/>
              <a:t>	</a:t>
            </a:r>
            <a:r>
              <a:rPr lang="en-US" sz="2000" dirty="0" smtClean="0"/>
              <a:t>					</a:t>
            </a:r>
            <a:r>
              <a:rPr lang="en-US" sz="2000" dirty="0"/>
              <a:t>1 resonance </a:t>
            </a:r>
            <a:r>
              <a:rPr lang="en-US" sz="2000" dirty="0" smtClean="0"/>
              <a:t>  : a</a:t>
            </a:r>
            <a:r>
              <a:rPr lang="en-US" sz="2000" baseline="-25000" dirty="0" smtClean="0"/>
              <a:t>1</a:t>
            </a:r>
            <a:r>
              <a:rPr lang="en-US" sz="2000" dirty="0" smtClean="0"/>
              <a:t>(1420)</a:t>
            </a:r>
          </a:p>
          <a:p>
            <a:pPr marL="0" indent="0">
              <a:buNone/>
            </a:pPr>
            <a:r>
              <a:rPr lang="en-US" sz="2000" dirty="0"/>
              <a:t>	</a:t>
            </a:r>
            <a:r>
              <a:rPr lang="en-US" sz="2000" dirty="0" smtClean="0"/>
              <a:t>					</a:t>
            </a:r>
            <a:r>
              <a:rPr lang="en-US" sz="2000" dirty="0"/>
              <a:t>1 resonance </a:t>
            </a:r>
            <a:r>
              <a:rPr lang="en-US" sz="2000" dirty="0" smtClean="0"/>
              <a:t>  : </a:t>
            </a:r>
            <a:r>
              <a:rPr lang="en-US" sz="2000" dirty="0">
                <a:latin typeface="Symbol" charset="2"/>
                <a:cs typeface="Symbol" charset="2"/>
              </a:rPr>
              <a:t>p </a:t>
            </a:r>
            <a:r>
              <a:rPr lang="en-US" sz="2000" dirty="0" smtClean="0"/>
              <a:t>(1800</a:t>
            </a:r>
            <a:r>
              <a:rPr lang="en-US" sz="2000" dirty="0"/>
              <a:t>)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7" name="Textfeld 6"/>
          <p:cNvSpPr txBox="1"/>
          <p:nvPr/>
        </p:nvSpPr>
        <p:spPr>
          <a:xfrm>
            <a:off x="2771800" y="4797152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+</a:t>
            </a:r>
            <a:endParaRPr lang="en-US" dirty="0"/>
          </a:p>
        </p:txBody>
      </p:sp>
      <p:grpSp>
        <p:nvGrpSpPr>
          <p:cNvPr id="8" name="Gruppierung 7"/>
          <p:cNvGrpSpPr/>
          <p:nvPr/>
        </p:nvGrpSpPr>
        <p:grpSpPr>
          <a:xfrm>
            <a:off x="899592" y="2060848"/>
            <a:ext cx="1590800" cy="2190895"/>
            <a:chOff x="899592" y="2204864"/>
            <a:chExt cx="1590800" cy="2190895"/>
          </a:xfrm>
        </p:grpSpPr>
        <p:sp>
          <p:nvSpPr>
            <p:cNvPr id="9" name="Textfeld 8"/>
            <p:cNvSpPr txBox="1"/>
            <p:nvPr/>
          </p:nvSpPr>
          <p:spPr>
            <a:xfrm>
              <a:off x="899592" y="2204864"/>
              <a:ext cx="116362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1</a:t>
              </a:r>
              <a:r>
                <a:rPr lang="en-US" sz="2000" baseline="30000" dirty="0" smtClean="0"/>
                <a:t>++</a:t>
              </a:r>
              <a:r>
                <a:rPr lang="en-US" sz="2000" dirty="0" smtClean="0"/>
                <a:t>1</a:t>
              </a:r>
              <a:r>
                <a:rPr lang="en-US" sz="2000" baseline="30000" dirty="0" smtClean="0"/>
                <a:t>+</a:t>
              </a:r>
              <a:r>
                <a:rPr lang="en-US" sz="2000" dirty="0" smtClean="0">
                  <a:latin typeface="Symbol" charset="2"/>
                  <a:cs typeface="Symbol" charset="2"/>
                </a:rPr>
                <a:t>rp </a:t>
              </a:r>
              <a:r>
                <a:rPr lang="en-US" sz="2000" dirty="0" smtClean="0">
                  <a:latin typeface="+mj-lt"/>
                  <a:cs typeface="Symbol" charset="2"/>
                </a:rPr>
                <a:t>S</a:t>
              </a:r>
              <a:endParaRPr lang="en-US" sz="2000" dirty="0"/>
            </a:p>
          </p:txBody>
        </p:sp>
        <p:sp>
          <p:nvSpPr>
            <p:cNvPr id="10" name="Textfeld 9"/>
            <p:cNvSpPr txBox="1"/>
            <p:nvPr/>
          </p:nvSpPr>
          <p:spPr>
            <a:xfrm>
              <a:off x="899592" y="3223917"/>
              <a:ext cx="125162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2</a:t>
              </a:r>
              <a:r>
                <a:rPr lang="en-US" sz="2000" baseline="30000" dirty="0" smtClean="0"/>
                <a:t>-+</a:t>
              </a:r>
              <a:r>
                <a:rPr lang="en-US" sz="2000" dirty="0" smtClean="0"/>
                <a:t>0</a:t>
              </a:r>
              <a:r>
                <a:rPr lang="en-US" sz="2000" baseline="30000" dirty="0" smtClean="0"/>
                <a:t>+ </a:t>
              </a:r>
              <a:r>
                <a:rPr lang="en-US" sz="2000" dirty="0" smtClean="0">
                  <a:latin typeface="+mj-lt"/>
                  <a:cs typeface="Symbol" charset="2"/>
                </a:rPr>
                <a:t>f</a:t>
              </a:r>
              <a:r>
                <a:rPr lang="en-US" sz="2000" baseline="-25000" dirty="0" smtClean="0">
                  <a:latin typeface="+mj-lt"/>
                  <a:cs typeface="Symbol" charset="2"/>
                </a:rPr>
                <a:t>2</a:t>
              </a:r>
              <a:r>
                <a:rPr lang="en-US" sz="2000" dirty="0" smtClean="0">
                  <a:latin typeface="+mj-lt"/>
                  <a:cs typeface="Symbol" charset="2"/>
                </a:rPr>
                <a:t> </a:t>
              </a:r>
              <a:r>
                <a:rPr lang="en-US" sz="2000" dirty="0" smtClean="0">
                  <a:latin typeface="Symbol" charset="2"/>
                  <a:cs typeface="Symbol" charset="2"/>
                </a:rPr>
                <a:t>p </a:t>
              </a:r>
              <a:r>
                <a:rPr lang="en-US" sz="2000" dirty="0" smtClean="0">
                  <a:latin typeface="+mj-lt"/>
                  <a:cs typeface="Symbol" charset="2"/>
                </a:rPr>
                <a:t>S</a:t>
              </a:r>
              <a:endParaRPr lang="en-US" sz="2000" dirty="0"/>
            </a:p>
          </p:txBody>
        </p:sp>
        <p:sp>
          <p:nvSpPr>
            <p:cNvPr id="11" name="Textfeld 10"/>
            <p:cNvSpPr txBox="1"/>
            <p:nvPr/>
          </p:nvSpPr>
          <p:spPr>
            <a:xfrm>
              <a:off x="899592" y="2849596"/>
              <a:ext cx="124623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4</a:t>
              </a:r>
              <a:r>
                <a:rPr lang="en-US" sz="2000" baseline="30000" dirty="0" smtClean="0"/>
                <a:t>+</a:t>
              </a:r>
              <a:r>
                <a:rPr lang="en-US" sz="2000" baseline="30000" dirty="0"/>
                <a:t>+</a:t>
              </a:r>
              <a:r>
                <a:rPr lang="en-US" sz="2000" dirty="0" smtClean="0"/>
                <a:t>1</a:t>
              </a:r>
              <a:r>
                <a:rPr lang="en-US" sz="2000" baseline="30000" dirty="0" smtClean="0"/>
                <a:t>+ </a:t>
              </a:r>
              <a:r>
                <a:rPr lang="en-US" sz="2000" dirty="0" err="1" smtClean="0">
                  <a:latin typeface="Symbol" charset="2"/>
                  <a:cs typeface="Symbol" charset="2"/>
                </a:rPr>
                <a:t>rp</a:t>
              </a:r>
              <a:r>
                <a:rPr lang="en-US" sz="2000" dirty="0" smtClean="0">
                  <a:latin typeface="Symbol" charset="2"/>
                  <a:cs typeface="Symbol" charset="2"/>
                </a:rPr>
                <a:t> </a:t>
              </a:r>
              <a:r>
                <a:rPr lang="en-US" sz="2000" dirty="0">
                  <a:latin typeface="+mj-lt"/>
                  <a:cs typeface="Symbol" charset="2"/>
                </a:rPr>
                <a:t>G</a:t>
              </a:r>
              <a:endParaRPr lang="en-US" sz="2000" dirty="0"/>
            </a:p>
          </p:txBody>
        </p:sp>
        <p:sp>
          <p:nvSpPr>
            <p:cNvPr id="12" name="Textfeld 11"/>
            <p:cNvSpPr txBox="1"/>
            <p:nvPr/>
          </p:nvSpPr>
          <p:spPr>
            <a:xfrm>
              <a:off x="899592" y="2521458"/>
              <a:ext cx="124223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2</a:t>
              </a:r>
              <a:r>
                <a:rPr lang="en-US" sz="2000" baseline="30000" dirty="0" smtClean="0"/>
                <a:t>+</a:t>
              </a:r>
              <a:r>
                <a:rPr lang="en-US" sz="2000" baseline="30000" dirty="0"/>
                <a:t>+</a:t>
              </a:r>
              <a:r>
                <a:rPr lang="en-US" sz="2000" dirty="0" smtClean="0"/>
                <a:t>0</a:t>
              </a:r>
              <a:r>
                <a:rPr lang="en-US" sz="2000" baseline="30000" dirty="0" smtClean="0"/>
                <a:t>+ </a:t>
              </a:r>
              <a:r>
                <a:rPr lang="en-US" sz="2000" dirty="0" err="1" smtClean="0">
                  <a:latin typeface="Symbol" charset="2"/>
                  <a:cs typeface="Symbol" charset="2"/>
                </a:rPr>
                <a:t>rp</a:t>
              </a:r>
              <a:r>
                <a:rPr lang="en-US" sz="2000" dirty="0" smtClean="0">
                  <a:latin typeface="Symbol" charset="2"/>
                  <a:cs typeface="Symbol" charset="2"/>
                </a:rPr>
                <a:t> </a:t>
              </a:r>
              <a:r>
                <a:rPr lang="en-US" sz="2000" dirty="0">
                  <a:latin typeface="+mj-lt"/>
                  <a:cs typeface="Symbol" charset="2"/>
                </a:rPr>
                <a:t>D</a:t>
              </a:r>
              <a:endParaRPr lang="en-US" sz="2000" dirty="0"/>
            </a:p>
          </p:txBody>
        </p:sp>
        <p:sp>
          <p:nvSpPr>
            <p:cNvPr id="13" name="Textfeld 12"/>
            <p:cNvSpPr txBox="1"/>
            <p:nvPr/>
          </p:nvSpPr>
          <p:spPr>
            <a:xfrm>
              <a:off x="899592" y="3598237"/>
              <a:ext cx="159080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latin typeface="+mj-lt"/>
                  <a:cs typeface="Comic Sans MS"/>
                </a:rPr>
                <a:t>1</a:t>
              </a:r>
              <a:r>
                <a:rPr lang="en-US" sz="2000" baseline="30000" dirty="0" smtClean="0">
                  <a:latin typeface="+mj-lt"/>
                  <a:cs typeface="Comic Sans MS"/>
                </a:rPr>
                <a:t>++</a:t>
              </a:r>
              <a:r>
                <a:rPr lang="en-US" sz="2000" dirty="0" smtClean="0">
                  <a:latin typeface="+mj-lt"/>
                  <a:cs typeface="Comic Sans MS"/>
                </a:rPr>
                <a:t>f</a:t>
              </a:r>
              <a:r>
                <a:rPr lang="en-US" sz="2000" baseline="-25000" dirty="0" smtClean="0">
                  <a:latin typeface="+mj-lt"/>
                  <a:cs typeface="Comic Sans MS"/>
                </a:rPr>
                <a:t>0</a:t>
              </a:r>
              <a:r>
                <a:rPr lang="en-US" sz="2000" dirty="0" smtClean="0">
                  <a:latin typeface="+mj-lt"/>
                  <a:cs typeface="Comic Sans MS"/>
                </a:rPr>
                <a:t>(980)</a:t>
              </a:r>
              <a:r>
                <a:rPr lang="en-US" sz="2000" dirty="0" smtClean="0">
                  <a:latin typeface="+mj-lt"/>
                  <a:cs typeface="Symbol" charset="2"/>
                </a:rPr>
                <a:t> </a:t>
              </a:r>
              <a:r>
                <a:rPr lang="en-US" sz="2000" dirty="0" smtClean="0">
                  <a:latin typeface="Symbol" charset="2"/>
                  <a:cs typeface="Symbol" charset="2"/>
                </a:rPr>
                <a:t>p </a:t>
              </a:r>
              <a:r>
                <a:rPr lang="en-US" sz="2000" dirty="0">
                  <a:latin typeface="+mj-lt"/>
                  <a:cs typeface="Comic Sans MS"/>
                </a:rPr>
                <a:t>P</a:t>
              </a:r>
            </a:p>
          </p:txBody>
        </p:sp>
        <p:sp>
          <p:nvSpPr>
            <p:cNvPr id="14" name="Textfeld 13"/>
            <p:cNvSpPr txBox="1"/>
            <p:nvPr/>
          </p:nvSpPr>
          <p:spPr>
            <a:xfrm>
              <a:off x="911137" y="3995649"/>
              <a:ext cx="154401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+mj-lt"/>
                  <a:cs typeface="Comic Sans MS"/>
                </a:rPr>
                <a:t>0</a:t>
              </a:r>
              <a:r>
                <a:rPr lang="en-US" sz="2000" baseline="30000" dirty="0" smtClean="0">
                  <a:latin typeface="+mj-lt"/>
                  <a:cs typeface="Comic Sans MS"/>
                </a:rPr>
                <a:t>-+</a:t>
              </a:r>
              <a:r>
                <a:rPr lang="en-US" sz="2000" dirty="0" smtClean="0">
                  <a:latin typeface="+mj-lt"/>
                  <a:cs typeface="Comic Sans MS"/>
                </a:rPr>
                <a:t>f</a:t>
              </a:r>
              <a:r>
                <a:rPr lang="en-US" sz="2000" baseline="-25000" dirty="0" smtClean="0">
                  <a:latin typeface="+mj-lt"/>
                  <a:cs typeface="Comic Sans MS"/>
                </a:rPr>
                <a:t>0</a:t>
              </a:r>
              <a:r>
                <a:rPr lang="en-US" sz="2000" dirty="0" smtClean="0">
                  <a:latin typeface="+mj-lt"/>
                  <a:cs typeface="Comic Sans MS"/>
                </a:rPr>
                <a:t>(980)</a:t>
              </a:r>
              <a:r>
                <a:rPr lang="en-US" sz="2000" dirty="0" smtClean="0">
                  <a:cs typeface="Symbol" charset="2"/>
                </a:rPr>
                <a:t> </a:t>
              </a:r>
              <a:r>
                <a:rPr lang="en-US" sz="2000" dirty="0" smtClean="0">
                  <a:latin typeface="Symbol" charset="2"/>
                  <a:cs typeface="Symbol" charset="2"/>
                </a:rPr>
                <a:t>p </a:t>
              </a:r>
              <a:r>
                <a:rPr lang="en-US" sz="2000" dirty="0">
                  <a:cs typeface="Comic Sans MS"/>
                </a:rPr>
                <a:t>S</a:t>
              </a:r>
            </a:p>
          </p:txBody>
        </p:sp>
      </p:grpSp>
      <p:pic>
        <p:nvPicPr>
          <p:cNvPr id="16" name="Bild 15" descr="table_fit-ranges.p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4293096"/>
            <a:ext cx="5328592" cy="2495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4119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Fit Functions</a:t>
            </a:r>
            <a:endParaRPr lang="en-US" dirty="0"/>
          </a:p>
        </p:txBody>
      </p:sp>
      <p:pic>
        <p:nvPicPr>
          <p:cNvPr id="4" name="Bild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1268760"/>
            <a:ext cx="8370498" cy="4032448"/>
          </a:xfrm>
          <a:prstGeom prst="rect">
            <a:avLst/>
          </a:prstGeom>
        </p:spPr>
      </p:pic>
      <p:sp>
        <p:nvSpPr>
          <p:cNvPr id="5" name="Rechteck 4"/>
          <p:cNvSpPr/>
          <p:nvPr/>
        </p:nvSpPr>
        <p:spPr>
          <a:xfrm>
            <a:off x="8244408" y="1628800"/>
            <a:ext cx="432048" cy="36004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hteck 5"/>
          <p:cNvSpPr/>
          <p:nvPr/>
        </p:nvSpPr>
        <p:spPr>
          <a:xfrm>
            <a:off x="8244408" y="2636912"/>
            <a:ext cx="432048" cy="36004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hteck 6"/>
          <p:cNvSpPr/>
          <p:nvPr/>
        </p:nvSpPr>
        <p:spPr>
          <a:xfrm>
            <a:off x="8316416" y="4869160"/>
            <a:ext cx="432048" cy="36004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hteck 7"/>
          <p:cNvSpPr/>
          <p:nvPr/>
        </p:nvSpPr>
        <p:spPr>
          <a:xfrm>
            <a:off x="8244408" y="4077072"/>
            <a:ext cx="432048" cy="36004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Bild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60" y="5877272"/>
            <a:ext cx="4248472" cy="846500"/>
          </a:xfrm>
          <a:prstGeom prst="rect">
            <a:avLst/>
          </a:prstGeom>
        </p:spPr>
      </p:pic>
      <p:sp>
        <p:nvSpPr>
          <p:cNvPr id="11" name="Textfeld 10"/>
          <p:cNvSpPr txBox="1"/>
          <p:nvPr/>
        </p:nvSpPr>
        <p:spPr>
          <a:xfrm>
            <a:off x="7020272" y="1268760"/>
            <a:ext cx="16620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Resonances</a:t>
            </a:r>
            <a:endParaRPr lang="en-US" sz="2400" dirty="0"/>
          </a:p>
        </p:txBody>
      </p:sp>
      <p:sp>
        <p:nvSpPr>
          <p:cNvPr id="12" name="Textfeld 11"/>
          <p:cNvSpPr txBox="1"/>
          <p:nvPr/>
        </p:nvSpPr>
        <p:spPr>
          <a:xfrm>
            <a:off x="6876256" y="5661248"/>
            <a:ext cx="18816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non-resonant</a:t>
            </a:r>
            <a:endParaRPr lang="en-US" sz="2400" dirty="0"/>
          </a:p>
        </p:txBody>
      </p:sp>
      <p:sp>
        <p:nvSpPr>
          <p:cNvPr id="13" name="Textfeld 12"/>
          <p:cNvSpPr txBox="1"/>
          <p:nvPr/>
        </p:nvSpPr>
        <p:spPr>
          <a:xfrm>
            <a:off x="5148064" y="6309320"/>
            <a:ext cx="1313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small waves</a:t>
            </a:r>
            <a:endParaRPr lang="en-US" dirty="0"/>
          </a:p>
        </p:txBody>
      </p:sp>
      <p:sp>
        <p:nvSpPr>
          <p:cNvPr id="14" name="Textfeld 13"/>
          <p:cNvSpPr txBox="1"/>
          <p:nvPr/>
        </p:nvSpPr>
        <p:spPr>
          <a:xfrm>
            <a:off x="5220072" y="5877272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big waves</a:t>
            </a:r>
            <a:endParaRPr lang="en-US" dirty="0"/>
          </a:p>
        </p:txBody>
      </p:sp>
      <p:sp>
        <p:nvSpPr>
          <p:cNvPr id="15" name="Rechteck 14"/>
          <p:cNvSpPr/>
          <p:nvPr/>
        </p:nvSpPr>
        <p:spPr>
          <a:xfrm>
            <a:off x="467544" y="5517232"/>
            <a:ext cx="8496944" cy="1224136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hteck 15"/>
          <p:cNvSpPr/>
          <p:nvPr/>
        </p:nvSpPr>
        <p:spPr>
          <a:xfrm>
            <a:off x="467544" y="1196752"/>
            <a:ext cx="8496944" cy="4248472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2495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Mass dependent fits</a:t>
            </a:r>
            <a:endParaRPr lang="en-US" dirty="0"/>
          </a:p>
        </p:txBody>
      </p:sp>
      <p:sp>
        <p:nvSpPr>
          <p:cNvPr id="6" name="Textfeld 5"/>
          <p:cNvSpPr txBox="1"/>
          <p:nvPr/>
        </p:nvSpPr>
        <p:spPr>
          <a:xfrm>
            <a:off x="4211960" y="6525344"/>
            <a:ext cx="23042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incoherent sum</a:t>
            </a:r>
            <a:endParaRPr lang="en-US" sz="1400" dirty="0"/>
          </a:p>
        </p:txBody>
      </p:sp>
      <p:sp>
        <p:nvSpPr>
          <p:cNvPr id="7" name="Textfeld 6"/>
          <p:cNvSpPr txBox="1"/>
          <p:nvPr/>
        </p:nvSpPr>
        <p:spPr>
          <a:xfrm>
            <a:off x="755576" y="980728"/>
            <a:ext cx="15196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Fit in 11 t-bins</a:t>
            </a:r>
            <a:endParaRPr lang="en-US" dirty="0"/>
          </a:p>
        </p:txBody>
      </p:sp>
      <p:pic>
        <p:nvPicPr>
          <p:cNvPr id="3" name="Bild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412777"/>
            <a:ext cx="5112566" cy="5106073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6300192" y="3212976"/>
            <a:ext cx="14537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4</a:t>
            </a:r>
            <a:r>
              <a:rPr lang="en-US" sz="2400" baseline="30000" dirty="0" smtClean="0"/>
              <a:t>++</a:t>
            </a:r>
            <a:r>
              <a:rPr lang="en-US" sz="2400" dirty="0"/>
              <a:t>1</a:t>
            </a:r>
            <a:r>
              <a:rPr lang="en-US" sz="2400" baseline="30000" dirty="0" smtClean="0"/>
              <a:t>+ </a:t>
            </a:r>
            <a:r>
              <a:rPr lang="en-US" sz="2400" dirty="0" err="1" smtClean="0">
                <a:latin typeface="Symbol" charset="2"/>
                <a:cs typeface="Symbol" charset="2"/>
              </a:rPr>
              <a:t>rp</a:t>
            </a:r>
            <a:r>
              <a:rPr lang="en-US" sz="2400" dirty="0" smtClean="0">
                <a:latin typeface="Symbol" charset="2"/>
                <a:cs typeface="Symbol" charset="2"/>
              </a:rPr>
              <a:t> </a:t>
            </a:r>
            <a:r>
              <a:rPr lang="en-US" sz="2400" dirty="0">
                <a:latin typeface="+mj-lt"/>
                <a:cs typeface="Symbol" charset="2"/>
              </a:rPr>
              <a:t>D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1649997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bgerundetes Rechteck 10"/>
          <p:cNvSpPr/>
          <p:nvPr/>
        </p:nvSpPr>
        <p:spPr>
          <a:xfrm>
            <a:off x="22920" y="6093296"/>
            <a:ext cx="4769533" cy="5929330"/>
          </a:xfrm>
          <a:prstGeom prst="roundRect">
            <a:avLst/>
          </a:prstGeom>
          <a:solidFill>
            <a:schemeClr val="accent2">
              <a:lumMod val="20000"/>
              <a:lumOff val="80000"/>
              <a:alpha val="1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Abgerundetes Rechteck 9"/>
          <p:cNvSpPr/>
          <p:nvPr/>
        </p:nvSpPr>
        <p:spPr>
          <a:xfrm>
            <a:off x="5143504" y="1000108"/>
            <a:ext cx="3637639" cy="5749035"/>
          </a:xfrm>
          <a:prstGeom prst="roundRect">
            <a:avLst/>
          </a:prstGeom>
          <a:solidFill>
            <a:schemeClr val="accent2">
              <a:lumMod val="40000"/>
              <a:lumOff val="6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 err="1"/>
              <a:t>Constituent</a:t>
            </a:r>
            <a:r>
              <a:rPr lang="de-DE" dirty="0"/>
              <a:t> Quarks </a:t>
            </a:r>
            <a:r>
              <a:rPr lang="de-DE" dirty="0" err="1"/>
              <a:t>and</a:t>
            </a:r>
            <a:r>
              <a:rPr lang="de-DE" dirty="0"/>
              <a:t> Mesons </a:t>
            </a:r>
            <a:endParaRPr lang="en-GB" dirty="0"/>
          </a:p>
        </p:txBody>
      </p:sp>
      <p:pic>
        <p:nvPicPr>
          <p:cNvPr id="3" name="Grafik 2" descr="spectrum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8596" y="1142984"/>
            <a:ext cx="4214842" cy="5407932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71143" y="6664324"/>
            <a:ext cx="25527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feld 8"/>
          <p:cNvSpPr txBox="1"/>
          <p:nvPr/>
        </p:nvSpPr>
        <p:spPr>
          <a:xfrm>
            <a:off x="5143504" y="1571612"/>
            <a:ext cx="3786214" cy="41703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de-DE" dirty="0" smtClean="0">
                <a:latin typeface="Lucida Sans" pitchFamily="34" charset="0"/>
              </a:rPr>
              <a:t>Limits </a:t>
            </a:r>
            <a:r>
              <a:rPr lang="de-DE" dirty="0" err="1" smtClean="0">
                <a:latin typeface="Lucida Sans" pitchFamily="34" charset="0"/>
              </a:rPr>
              <a:t>for</a:t>
            </a:r>
            <a:r>
              <a:rPr lang="de-DE" dirty="0" smtClean="0">
                <a:latin typeface="Lucida Sans" pitchFamily="34" charset="0"/>
              </a:rPr>
              <a:t> light </a:t>
            </a:r>
            <a:r>
              <a:rPr lang="de-DE" dirty="0" err="1" smtClean="0">
                <a:latin typeface="Lucida Sans" pitchFamily="34" charset="0"/>
              </a:rPr>
              <a:t>mesons</a:t>
            </a:r>
            <a:endParaRPr lang="de-DE" dirty="0" smtClean="0">
              <a:latin typeface="Lucida Sans" pitchFamily="34" charset="0"/>
            </a:endParaRPr>
          </a:p>
          <a:p>
            <a:pPr>
              <a:spcBef>
                <a:spcPts val="600"/>
              </a:spcBef>
            </a:pPr>
            <a:r>
              <a:rPr lang="de-DE" dirty="0" smtClean="0">
                <a:latin typeface="Lucida Sans" pitchFamily="34" charset="0"/>
              </a:rPr>
              <a:t> </a:t>
            </a:r>
          </a:p>
          <a:p>
            <a:pPr>
              <a:spcBef>
                <a:spcPts val="0"/>
              </a:spcBef>
              <a:buFont typeface="Arial" pitchFamily="34" charset="0"/>
              <a:buChar char="•"/>
            </a:pPr>
            <a:r>
              <a:rPr lang="de-DE" dirty="0" smtClean="0">
                <a:latin typeface="Lucida Sans" pitchFamily="34" charset="0"/>
              </a:rPr>
              <a:t> </a:t>
            </a:r>
            <a:r>
              <a:rPr lang="de-DE" sz="1800" dirty="0" err="1" smtClean="0">
                <a:latin typeface="Lucida Sans" pitchFamily="34" charset="0"/>
              </a:rPr>
              <a:t>many</a:t>
            </a:r>
            <a:r>
              <a:rPr lang="de-DE" sz="1800" dirty="0" smtClean="0">
                <a:latin typeface="Lucida Sans" pitchFamily="34" charset="0"/>
              </a:rPr>
              <a:t> </a:t>
            </a:r>
            <a:r>
              <a:rPr lang="de-DE" sz="1800" dirty="0" err="1" smtClean="0">
                <a:solidFill>
                  <a:srgbClr val="FF0000"/>
                </a:solidFill>
                <a:latin typeface="Lucida Sans" pitchFamily="34" charset="0"/>
              </a:rPr>
              <a:t>missing</a:t>
            </a:r>
            <a:r>
              <a:rPr lang="de-DE" sz="1800" dirty="0" smtClean="0">
                <a:latin typeface="Lucida Sans" pitchFamily="34" charset="0"/>
              </a:rPr>
              <a:t>/</a:t>
            </a:r>
            <a:r>
              <a:rPr lang="de-DE" sz="1800" dirty="0" err="1" smtClean="0">
                <a:solidFill>
                  <a:srgbClr val="FF0000"/>
                </a:solidFill>
                <a:latin typeface="Lucida Sans" pitchFamily="34" charset="0"/>
              </a:rPr>
              <a:t>disputed</a:t>
            </a:r>
            <a:endParaRPr lang="de-DE" sz="1800" dirty="0" smtClean="0">
              <a:solidFill>
                <a:srgbClr val="FF0000"/>
              </a:solidFill>
              <a:latin typeface="Lucida Sans" pitchFamily="34" charset="0"/>
            </a:endParaRPr>
          </a:p>
          <a:p>
            <a:pPr>
              <a:spcBef>
                <a:spcPts val="0"/>
              </a:spcBef>
            </a:pPr>
            <a:r>
              <a:rPr lang="de-DE" sz="1800" dirty="0" smtClean="0">
                <a:latin typeface="Lucida Sans" pitchFamily="34" charset="0"/>
              </a:rPr>
              <a:t>  </a:t>
            </a:r>
            <a:r>
              <a:rPr lang="de-DE" sz="1800" dirty="0" err="1" smtClean="0">
                <a:latin typeface="Lucida Sans" pitchFamily="34" charset="0"/>
              </a:rPr>
              <a:t>states</a:t>
            </a:r>
            <a:r>
              <a:rPr lang="de-DE" sz="1800" dirty="0" smtClean="0">
                <a:latin typeface="Lucida Sans" pitchFamily="34" charset="0"/>
              </a:rPr>
              <a:t> in </a:t>
            </a:r>
            <a:r>
              <a:rPr lang="de-DE" dirty="0" err="1" smtClean="0">
                <a:latin typeface="Lucida Sans" pitchFamily="34" charset="0"/>
              </a:rPr>
              <a:t>mass</a:t>
            </a:r>
            <a:r>
              <a:rPr lang="de-DE" dirty="0" smtClean="0">
                <a:latin typeface="Lucida Sans" pitchFamily="34" charset="0"/>
              </a:rPr>
              <a:t> </a:t>
            </a:r>
            <a:r>
              <a:rPr lang="de-DE" sz="1800" dirty="0" err="1" smtClean="0">
                <a:latin typeface="Lucida Sans" pitchFamily="34" charset="0"/>
              </a:rPr>
              <a:t>region</a:t>
            </a:r>
            <a:endParaRPr lang="de-DE" sz="1800" dirty="0" smtClean="0">
              <a:latin typeface="Lucida Sans" pitchFamily="34" charset="0"/>
            </a:endParaRPr>
          </a:p>
          <a:p>
            <a:pPr>
              <a:spcBef>
                <a:spcPts val="600"/>
              </a:spcBef>
            </a:pPr>
            <a:r>
              <a:rPr lang="de-DE" sz="1800" dirty="0" smtClean="0">
                <a:latin typeface="Lucida Sans" pitchFamily="34" charset="0"/>
              </a:rPr>
              <a:t>  </a:t>
            </a:r>
            <a:r>
              <a:rPr lang="de-DE" sz="1800" dirty="0" smtClean="0">
                <a:solidFill>
                  <a:srgbClr val="008000"/>
                </a:solidFill>
                <a:latin typeface="Lucida Sans" pitchFamily="34" charset="0"/>
              </a:rPr>
              <a:t>m ~ 2 GeV/c</a:t>
            </a:r>
            <a:r>
              <a:rPr lang="de-DE" sz="1800" baseline="30000" dirty="0" smtClean="0">
                <a:solidFill>
                  <a:srgbClr val="008000"/>
                </a:solidFill>
                <a:latin typeface="Lucida Sans" pitchFamily="34" charset="0"/>
              </a:rPr>
              <a:t>2</a:t>
            </a:r>
            <a:r>
              <a:rPr lang="de-DE" sz="1800" dirty="0" smtClean="0">
                <a:solidFill>
                  <a:srgbClr val="008000"/>
                </a:solidFill>
                <a:latin typeface="Lucida Sans" pitchFamily="34" charset="0"/>
              </a:rPr>
              <a:t> </a:t>
            </a:r>
          </a:p>
          <a:p>
            <a:endParaRPr lang="de-DE" sz="1800" dirty="0" smtClean="0">
              <a:latin typeface="Lucida Sans" pitchFamily="34" charset="0"/>
            </a:endParaRPr>
          </a:p>
          <a:p>
            <a:pPr>
              <a:spcBef>
                <a:spcPts val="0"/>
              </a:spcBef>
              <a:buFont typeface="Arial" pitchFamily="34" charset="0"/>
              <a:buChar char="•"/>
            </a:pPr>
            <a:r>
              <a:rPr lang="de-DE" sz="1800" dirty="0" smtClean="0">
                <a:latin typeface="Lucida Sans" pitchFamily="34" charset="0"/>
              </a:rPr>
              <a:t> </a:t>
            </a:r>
            <a:r>
              <a:rPr lang="de-DE" sz="1800" dirty="0" err="1" smtClean="0">
                <a:solidFill>
                  <a:srgbClr val="000096"/>
                </a:solidFill>
                <a:latin typeface="Lucida Sans" pitchFamily="34" charset="0"/>
              </a:rPr>
              <a:t>Identification</a:t>
            </a:r>
            <a:r>
              <a:rPr lang="de-DE" sz="1800" dirty="0" smtClean="0">
                <a:latin typeface="Lucida Sans" pitchFamily="34" charset="0"/>
              </a:rPr>
              <a:t> </a:t>
            </a:r>
            <a:r>
              <a:rPr lang="de-DE" sz="1800" dirty="0" err="1" smtClean="0">
                <a:latin typeface="Lucida Sans" pitchFamily="34" charset="0"/>
              </a:rPr>
              <a:t>of</a:t>
            </a:r>
            <a:r>
              <a:rPr lang="de-DE" sz="1800" dirty="0" smtClean="0">
                <a:latin typeface="Lucida Sans" pitchFamily="34" charset="0"/>
              </a:rPr>
              <a:t> heavy</a:t>
            </a:r>
          </a:p>
          <a:p>
            <a:pPr>
              <a:spcBef>
                <a:spcPts val="0"/>
              </a:spcBef>
            </a:pPr>
            <a:r>
              <a:rPr lang="de-DE" sz="1800" dirty="0" smtClean="0">
                <a:latin typeface="Lucida Sans" pitchFamily="34" charset="0"/>
              </a:rPr>
              <a:t>  </a:t>
            </a:r>
            <a:r>
              <a:rPr lang="de-DE" sz="1800" dirty="0" err="1" smtClean="0">
                <a:latin typeface="Lucida Sans" pitchFamily="34" charset="0"/>
              </a:rPr>
              <a:t>states</a:t>
            </a:r>
            <a:r>
              <a:rPr lang="de-DE" sz="1800" dirty="0" smtClean="0">
                <a:latin typeface="Lucida Sans" pitchFamily="34" charset="0"/>
              </a:rPr>
              <a:t> </a:t>
            </a:r>
            <a:r>
              <a:rPr lang="de-DE" dirty="0" err="1" smtClean="0">
                <a:solidFill>
                  <a:srgbClr val="FF0000"/>
                </a:solidFill>
                <a:latin typeface="Lucida Sans" pitchFamily="34" charset="0"/>
              </a:rPr>
              <a:t>difficult</a:t>
            </a:r>
            <a:r>
              <a:rPr lang="de-DE" sz="1800" dirty="0" smtClean="0">
                <a:solidFill>
                  <a:srgbClr val="FF0000"/>
                </a:solidFill>
                <a:latin typeface="Lucida Sans" pitchFamily="34" charset="0"/>
              </a:rPr>
              <a:t> </a:t>
            </a:r>
            <a:endParaRPr lang="de-DE" sz="1800" dirty="0" smtClean="0">
              <a:latin typeface="Lucida Sans" pitchFamily="34" charset="0"/>
            </a:endParaRPr>
          </a:p>
          <a:p>
            <a:pPr lvl="1">
              <a:spcBef>
                <a:spcPts val="600"/>
              </a:spcBef>
              <a:buFont typeface="Calibri" pitchFamily="34" charset="0"/>
              <a:buChar char="−"/>
            </a:pPr>
            <a:r>
              <a:rPr lang="de-DE" sz="1800" dirty="0" smtClean="0">
                <a:latin typeface="Lucida Sans" pitchFamily="34" charset="0"/>
              </a:rPr>
              <a:t> </a:t>
            </a:r>
            <a:r>
              <a:rPr lang="de-DE" sz="1800" dirty="0" err="1" smtClean="0">
                <a:latin typeface="Lucida Sans" pitchFamily="34" charset="0"/>
              </a:rPr>
              <a:t>broad</a:t>
            </a:r>
            <a:r>
              <a:rPr lang="de-DE" sz="1800" dirty="0" smtClean="0">
                <a:latin typeface="Lucida Sans" pitchFamily="34" charset="0"/>
              </a:rPr>
              <a:t> </a:t>
            </a:r>
            <a:r>
              <a:rPr lang="de-DE" sz="1800" dirty="0" err="1" smtClean="0">
                <a:latin typeface="Lucida Sans" pitchFamily="34" charset="0"/>
              </a:rPr>
              <a:t>states</a:t>
            </a:r>
            <a:endParaRPr lang="de-DE" sz="1800" dirty="0" smtClean="0">
              <a:latin typeface="Lucida Sans" pitchFamily="34" charset="0"/>
            </a:endParaRPr>
          </a:p>
          <a:p>
            <a:pPr lvl="1">
              <a:spcBef>
                <a:spcPts val="600"/>
              </a:spcBef>
              <a:buFont typeface="Calibri" pitchFamily="34" charset="0"/>
              <a:buChar char="−"/>
            </a:pPr>
            <a:r>
              <a:rPr lang="de-DE" sz="1800" dirty="0" smtClean="0">
                <a:latin typeface="Lucida Sans" pitchFamily="34" charset="0"/>
              </a:rPr>
              <a:t> large </a:t>
            </a:r>
            <a:r>
              <a:rPr lang="de-DE" sz="1800" dirty="0" err="1" smtClean="0">
                <a:latin typeface="Lucida Sans" pitchFamily="34" charset="0"/>
              </a:rPr>
              <a:t>number</a:t>
            </a:r>
            <a:endParaRPr lang="de-DE" sz="1800" dirty="0" smtClean="0">
              <a:latin typeface="Lucida Sans" pitchFamily="34" charset="0"/>
            </a:endParaRPr>
          </a:p>
          <a:p>
            <a:pPr lvl="1">
              <a:spcBef>
                <a:spcPts val="600"/>
              </a:spcBef>
              <a:buFont typeface="Calibri" pitchFamily="34" charset="0"/>
              <a:buChar char="−"/>
            </a:pPr>
            <a:r>
              <a:rPr lang="de-DE" sz="1800" dirty="0" smtClean="0">
                <a:latin typeface="Lucida Sans" pitchFamily="34" charset="0"/>
              </a:rPr>
              <a:t> </a:t>
            </a:r>
            <a:r>
              <a:rPr lang="de-DE" sz="1800" dirty="0" err="1" smtClean="0">
                <a:latin typeface="Lucida Sans" pitchFamily="34" charset="0"/>
              </a:rPr>
              <a:t>overlap</a:t>
            </a:r>
            <a:r>
              <a:rPr lang="de-DE" sz="1800" dirty="0" smtClean="0">
                <a:latin typeface="Lucida Sans" pitchFamily="34" charset="0"/>
              </a:rPr>
              <a:t> + </a:t>
            </a:r>
            <a:r>
              <a:rPr lang="de-DE" sz="1800" dirty="0" err="1" smtClean="0">
                <a:latin typeface="Lucida Sans" pitchFamily="34" charset="0"/>
              </a:rPr>
              <a:t>mixing</a:t>
            </a:r>
            <a:endParaRPr lang="de-DE" sz="1800" dirty="0" smtClean="0">
              <a:latin typeface="Lucida Sans" pitchFamily="34" charset="0"/>
            </a:endParaRPr>
          </a:p>
          <a:p>
            <a:pPr>
              <a:buFont typeface="Arial" pitchFamily="34" charset="0"/>
              <a:buChar char="•"/>
            </a:pPr>
            <a:endParaRPr lang="de-DE" sz="1800" dirty="0" smtClean="0">
              <a:latin typeface="Lucida Sans" pitchFamily="34" charset="0"/>
            </a:endParaRPr>
          </a:p>
          <a:p>
            <a:r>
              <a:rPr lang="de-DE" sz="1800" dirty="0" smtClean="0">
                <a:latin typeface="Lucida Sans" pitchFamily="34" charset="0"/>
              </a:rPr>
              <a:t>   </a:t>
            </a:r>
            <a:endParaRPr lang="en-GB" dirty="0">
              <a:latin typeface="Lucida Sans" pitchFamily="34" charset="0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4716016" y="5301208"/>
            <a:ext cx="654742" cy="600164"/>
          </a:xfrm>
          <a:prstGeom prst="rect">
            <a:avLst/>
          </a:prstGeom>
          <a:solidFill>
            <a:srgbClr val="98FFF6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100" dirty="0" smtClean="0">
                <a:latin typeface="Times New Roman"/>
                <a:cs typeface="Times New Roman"/>
              </a:rPr>
              <a:t>f</a:t>
            </a:r>
            <a:r>
              <a:rPr lang="en-US" sz="1100" baseline="-25000" dirty="0" smtClean="0">
                <a:latin typeface="Times New Roman"/>
                <a:cs typeface="Times New Roman"/>
              </a:rPr>
              <a:t>0</a:t>
            </a:r>
            <a:r>
              <a:rPr lang="en-US" sz="1100" dirty="0" smtClean="0">
                <a:latin typeface="Times New Roman"/>
                <a:cs typeface="Times New Roman"/>
              </a:rPr>
              <a:t>(500)</a:t>
            </a:r>
          </a:p>
          <a:p>
            <a:r>
              <a:rPr lang="en-US" sz="1100" dirty="0">
                <a:latin typeface="Times New Roman"/>
                <a:cs typeface="Times New Roman"/>
              </a:rPr>
              <a:t>f</a:t>
            </a:r>
            <a:r>
              <a:rPr lang="en-US" sz="1100" baseline="-25000" dirty="0">
                <a:latin typeface="Times New Roman"/>
                <a:cs typeface="Times New Roman"/>
              </a:rPr>
              <a:t>0</a:t>
            </a:r>
            <a:r>
              <a:rPr lang="en-US" sz="1100" dirty="0">
                <a:latin typeface="Times New Roman"/>
                <a:cs typeface="Times New Roman"/>
              </a:rPr>
              <a:t>(980)</a:t>
            </a:r>
          </a:p>
          <a:p>
            <a:r>
              <a:rPr lang="en-US" sz="1100" dirty="0">
                <a:latin typeface="Times New Roman"/>
                <a:cs typeface="Times New Roman"/>
              </a:rPr>
              <a:t>f</a:t>
            </a:r>
            <a:r>
              <a:rPr lang="en-US" sz="1100" baseline="-25000" dirty="0">
                <a:latin typeface="Times New Roman"/>
                <a:cs typeface="Times New Roman"/>
              </a:rPr>
              <a:t>0</a:t>
            </a:r>
            <a:r>
              <a:rPr lang="en-US" sz="1100" dirty="0" smtClean="0">
                <a:latin typeface="Times New Roman"/>
                <a:cs typeface="Times New Roman"/>
              </a:rPr>
              <a:t>(1500)</a:t>
            </a:r>
            <a:endParaRPr lang="en-US" sz="1100" dirty="0">
              <a:latin typeface="Times New Roman"/>
              <a:cs typeface="Times New Roman"/>
            </a:endParaRPr>
          </a:p>
        </p:txBody>
      </p:sp>
      <p:grpSp>
        <p:nvGrpSpPr>
          <p:cNvPr id="30" name="Gruppierung 29"/>
          <p:cNvGrpSpPr/>
          <p:nvPr/>
        </p:nvGrpSpPr>
        <p:grpSpPr>
          <a:xfrm>
            <a:off x="1226096" y="1844824"/>
            <a:ext cx="4140109" cy="4047264"/>
            <a:chOff x="1226096" y="1844824"/>
            <a:chExt cx="4140109" cy="4047264"/>
          </a:xfrm>
        </p:grpSpPr>
        <p:sp>
          <p:nvSpPr>
            <p:cNvPr id="17" name="Oval 16"/>
            <p:cNvSpPr/>
            <p:nvPr/>
          </p:nvSpPr>
          <p:spPr>
            <a:xfrm>
              <a:off x="1835696" y="4725144"/>
              <a:ext cx="720080" cy="216024"/>
            </a:xfrm>
            <a:prstGeom prst="ellipse">
              <a:avLst/>
            </a:prstGeom>
            <a:noFill/>
            <a:ln w="19050" cmpd="sng">
              <a:solidFill>
                <a:srgbClr val="E46C0A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1886496" y="4022410"/>
              <a:ext cx="720080" cy="216024"/>
            </a:xfrm>
            <a:prstGeom prst="ellipse">
              <a:avLst/>
            </a:prstGeom>
            <a:noFill/>
            <a:ln w="19050" cmpd="sng">
              <a:solidFill>
                <a:srgbClr val="E46C0A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1226096" y="5267011"/>
              <a:ext cx="720080" cy="216024"/>
            </a:xfrm>
            <a:prstGeom prst="ellipse">
              <a:avLst/>
            </a:prstGeom>
            <a:noFill/>
            <a:ln w="19050" cmpd="sng">
              <a:solidFill>
                <a:srgbClr val="E46C0A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3131840" y="1844824"/>
              <a:ext cx="720080" cy="216024"/>
            </a:xfrm>
            <a:prstGeom prst="ellipse">
              <a:avLst/>
            </a:prstGeom>
            <a:noFill/>
            <a:ln w="19050" cmpd="sng">
              <a:solidFill>
                <a:srgbClr val="E46C0A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/>
            <p:cNvSpPr/>
            <p:nvPr/>
          </p:nvSpPr>
          <p:spPr>
            <a:xfrm>
              <a:off x="4644008" y="5517233"/>
              <a:ext cx="720080" cy="178718"/>
            </a:xfrm>
            <a:prstGeom prst="ellipse">
              <a:avLst/>
            </a:prstGeom>
            <a:noFill/>
            <a:ln w="19050" cmpd="sng">
              <a:solidFill>
                <a:srgbClr val="E46C0A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/>
            <p:cNvSpPr/>
            <p:nvPr/>
          </p:nvSpPr>
          <p:spPr>
            <a:xfrm>
              <a:off x="4644008" y="5695949"/>
              <a:ext cx="720080" cy="196139"/>
            </a:xfrm>
            <a:prstGeom prst="ellipse">
              <a:avLst/>
            </a:prstGeom>
            <a:noFill/>
            <a:ln w="19050" cmpd="sng">
              <a:solidFill>
                <a:srgbClr val="E46C0A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/>
            <p:cNvSpPr/>
            <p:nvPr/>
          </p:nvSpPr>
          <p:spPr>
            <a:xfrm>
              <a:off x="4646125" y="5356366"/>
              <a:ext cx="720080" cy="172367"/>
            </a:xfrm>
            <a:prstGeom prst="ellipse">
              <a:avLst/>
            </a:prstGeom>
            <a:noFill/>
            <a:ln w="19050" cmpd="sng">
              <a:solidFill>
                <a:srgbClr val="E46C0A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8" name="Textfeld 27"/>
          <p:cNvSpPr txBox="1"/>
          <p:nvPr/>
        </p:nvSpPr>
        <p:spPr>
          <a:xfrm>
            <a:off x="4572000" y="1412776"/>
            <a:ext cx="514259" cy="153888"/>
          </a:xfrm>
          <a:prstGeom prst="rect">
            <a:avLst/>
          </a:prstGeom>
          <a:solidFill>
            <a:srgbClr val="E3E05A"/>
          </a:solidFill>
        </p:spPr>
        <p:txBody>
          <a:bodyPr wrap="none" lIns="36000" tIns="0" rIns="36000" bIns="0" rtlCol="0">
            <a:spAutoFit/>
          </a:bodyPr>
          <a:lstStyle/>
          <a:p>
            <a:r>
              <a:rPr lang="en-US" sz="1000" dirty="0">
                <a:latin typeface="Times New Roman"/>
                <a:cs typeface="Times New Roman"/>
              </a:rPr>
              <a:t>a</a:t>
            </a:r>
            <a:r>
              <a:rPr lang="en-US" sz="1000" baseline="-25000" dirty="0" smtClean="0">
                <a:latin typeface="Times New Roman"/>
                <a:cs typeface="Times New Roman"/>
              </a:rPr>
              <a:t>4</a:t>
            </a:r>
            <a:r>
              <a:rPr lang="en-US" sz="1000" dirty="0" smtClean="0">
                <a:latin typeface="Times New Roman"/>
                <a:cs typeface="Times New Roman"/>
              </a:rPr>
              <a:t>(2040)</a:t>
            </a:r>
            <a:endParaRPr lang="en-US" sz="1000" dirty="0">
              <a:latin typeface="Times New Roman"/>
              <a:cs typeface="Times New Roman"/>
            </a:endParaRPr>
          </a:p>
        </p:txBody>
      </p:sp>
      <p:grpSp>
        <p:nvGrpSpPr>
          <p:cNvPr id="50" name="Gruppierung 49"/>
          <p:cNvGrpSpPr/>
          <p:nvPr/>
        </p:nvGrpSpPr>
        <p:grpSpPr>
          <a:xfrm>
            <a:off x="539552" y="1383598"/>
            <a:ext cx="4606280" cy="2837490"/>
            <a:chOff x="539552" y="1383598"/>
            <a:chExt cx="4606280" cy="2837490"/>
          </a:xfrm>
        </p:grpSpPr>
        <p:sp>
          <p:nvSpPr>
            <p:cNvPr id="12" name="Oval 11"/>
            <p:cNvSpPr/>
            <p:nvPr/>
          </p:nvSpPr>
          <p:spPr>
            <a:xfrm>
              <a:off x="3131840" y="2564904"/>
              <a:ext cx="720080" cy="216024"/>
            </a:xfrm>
            <a:prstGeom prst="ellipse">
              <a:avLst/>
            </a:prstGeom>
            <a:noFill/>
            <a:ln w="19050" cmpd="sng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feld 5"/>
            <p:cNvSpPr txBox="1"/>
            <p:nvPr/>
          </p:nvSpPr>
          <p:spPr>
            <a:xfrm>
              <a:off x="3275856" y="2924944"/>
              <a:ext cx="527722" cy="153888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lIns="36000" tIns="0" rIns="36000" bIns="0" rtlCol="0">
              <a:spAutoFit/>
            </a:bodyPr>
            <a:lstStyle/>
            <a:p>
              <a:r>
                <a:rPr lang="en-US" sz="1000" dirty="0" smtClean="0">
                  <a:latin typeface="Symbol" charset="2"/>
                  <a:cs typeface="Symbol" charset="2"/>
                </a:rPr>
                <a:t>p</a:t>
              </a:r>
              <a:r>
                <a:rPr lang="en-US" sz="1000" baseline="-25000" dirty="0">
                  <a:latin typeface="Times New Roman"/>
                  <a:cs typeface="Times New Roman"/>
                </a:rPr>
                <a:t>2</a:t>
              </a:r>
              <a:r>
                <a:rPr lang="en-US" sz="1000" dirty="0" smtClean="0">
                  <a:latin typeface="Times New Roman"/>
                  <a:cs typeface="Times New Roman"/>
                </a:rPr>
                <a:t>(1880)</a:t>
              </a:r>
              <a:endParaRPr lang="en-US" sz="1000" dirty="0">
                <a:latin typeface="Times New Roman"/>
                <a:cs typeface="Times New Roman"/>
              </a:endParaRPr>
            </a:p>
          </p:txBody>
        </p:sp>
        <p:grpSp>
          <p:nvGrpSpPr>
            <p:cNvPr id="7" name="Gruppierung 6"/>
            <p:cNvGrpSpPr/>
            <p:nvPr/>
          </p:nvGrpSpPr>
          <p:grpSpPr>
            <a:xfrm>
              <a:off x="539552" y="1383598"/>
              <a:ext cx="4606280" cy="2837490"/>
              <a:chOff x="539552" y="1383598"/>
              <a:chExt cx="4606280" cy="2837490"/>
            </a:xfrm>
          </p:grpSpPr>
          <p:sp>
            <p:nvSpPr>
              <p:cNvPr id="4" name="Oval 3"/>
              <p:cNvSpPr/>
              <p:nvPr/>
            </p:nvSpPr>
            <p:spPr>
              <a:xfrm>
                <a:off x="1835696" y="1844824"/>
                <a:ext cx="720080" cy="216024"/>
              </a:xfrm>
              <a:prstGeom prst="ellipse">
                <a:avLst/>
              </a:prstGeom>
              <a:noFill/>
              <a:ln w="19050" cmpd="sng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Oval 12"/>
              <p:cNvSpPr/>
              <p:nvPr/>
            </p:nvSpPr>
            <p:spPr>
              <a:xfrm>
                <a:off x="1852629" y="3691632"/>
                <a:ext cx="720080" cy="216024"/>
              </a:xfrm>
              <a:prstGeom prst="ellipse">
                <a:avLst/>
              </a:prstGeom>
              <a:noFill/>
              <a:ln w="19050" cmpd="sng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Oval 13"/>
              <p:cNvSpPr/>
              <p:nvPr/>
            </p:nvSpPr>
            <p:spPr>
              <a:xfrm>
                <a:off x="2564243" y="3683166"/>
                <a:ext cx="720080" cy="216024"/>
              </a:xfrm>
              <a:prstGeom prst="ellipse">
                <a:avLst/>
              </a:prstGeom>
              <a:noFill/>
              <a:ln w="19050" cmpd="sng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Oval 14"/>
              <p:cNvSpPr/>
              <p:nvPr/>
            </p:nvSpPr>
            <p:spPr>
              <a:xfrm>
                <a:off x="539552" y="4005064"/>
                <a:ext cx="720080" cy="216024"/>
              </a:xfrm>
              <a:prstGeom prst="ellipse">
                <a:avLst/>
              </a:prstGeom>
              <a:noFill/>
              <a:ln w="19050" cmpd="sng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Oval 15"/>
              <p:cNvSpPr/>
              <p:nvPr/>
            </p:nvSpPr>
            <p:spPr>
              <a:xfrm>
                <a:off x="539552" y="2204864"/>
                <a:ext cx="720080" cy="216024"/>
              </a:xfrm>
              <a:prstGeom prst="ellipse">
                <a:avLst/>
              </a:prstGeom>
              <a:noFill/>
              <a:ln w="19050" cmpd="sng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Oval 24"/>
              <p:cNvSpPr/>
              <p:nvPr/>
            </p:nvSpPr>
            <p:spPr>
              <a:xfrm>
                <a:off x="2483768" y="1844824"/>
                <a:ext cx="720080" cy="216024"/>
              </a:xfrm>
              <a:prstGeom prst="ellipse">
                <a:avLst/>
              </a:prstGeom>
              <a:noFill/>
              <a:ln w="19050" cmpd="sng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Oval 25"/>
              <p:cNvSpPr/>
              <p:nvPr/>
            </p:nvSpPr>
            <p:spPr>
              <a:xfrm>
                <a:off x="3131840" y="2924944"/>
                <a:ext cx="720080" cy="216024"/>
              </a:xfrm>
              <a:prstGeom prst="ellipse">
                <a:avLst/>
              </a:prstGeom>
              <a:noFill/>
              <a:ln w="19050" cmpd="sng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Oval 28"/>
              <p:cNvSpPr/>
              <p:nvPr/>
            </p:nvSpPr>
            <p:spPr>
              <a:xfrm>
                <a:off x="4425752" y="1383598"/>
                <a:ext cx="720080" cy="216024"/>
              </a:xfrm>
              <a:prstGeom prst="ellipse">
                <a:avLst/>
              </a:prstGeom>
              <a:noFill/>
              <a:ln w="19050" cmpd="sng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36" name="Gruppierung 35"/>
          <p:cNvGrpSpPr/>
          <p:nvPr/>
        </p:nvGrpSpPr>
        <p:grpSpPr>
          <a:xfrm>
            <a:off x="1187624" y="1340768"/>
            <a:ext cx="4569949" cy="2559189"/>
            <a:chOff x="1154179" y="1340768"/>
            <a:chExt cx="4569949" cy="2559189"/>
          </a:xfrm>
        </p:grpSpPr>
        <p:pic>
          <p:nvPicPr>
            <p:cNvPr id="19" name="Bild 1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71800" y="1340768"/>
              <a:ext cx="2952328" cy="2559189"/>
            </a:xfrm>
            <a:prstGeom prst="rect">
              <a:avLst/>
            </a:prstGeom>
            <a:ln>
              <a:solidFill>
                <a:srgbClr val="4F81BD"/>
              </a:solidFill>
            </a:ln>
          </p:spPr>
        </p:pic>
        <p:cxnSp>
          <p:nvCxnSpPr>
            <p:cNvPr id="31" name="Gerade Verbindung 30"/>
            <p:cNvCxnSpPr>
              <a:stCxn id="16" idx="7"/>
            </p:cNvCxnSpPr>
            <p:nvPr/>
          </p:nvCxnSpPr>
          <p:spPr>
            <a:xfrm flipV="1">
              <a:off x="1154179" y="1340768"/>
              <a:ext cx="1617621" cy="89573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Gerade Verbindung 31"/>
            <p:cNvCxnSpPr>
              <a:stCxn id="16" idx="5"/>
            </p:cNvCxnSpPr>
            <p:nvPr/>
          </p:nvCxnSpPr>
          <p:spPr>
            <a:xfrm>
              <a:off x="1154179" y="2389252"/>
              <a:ext cx="1617621" cy="1471796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Gruppierung 32"/>
          <p:cNvGrpSpPr/>
          <p:nvPr/>
        </p:nvGrpSpPr>
        <p:grpSpPr>
          <a:xfrm>
            <a:off x="3746467" y="1412776"/>
            <a:ext cx="3633845" cy="3600400"/>
            <a:chOff x="3746467" y="1412776"/>
            <a:chExt cx="3633845" cy="3600400"/>
          </a:xfrm>
        </p:grpSpPr>
        <p:grpSp>
          <p:nvGrpSpPr>
            <p:cNvPr id="55" name="Gruppierung 54"/>
            <p:cNvGrpSpPr/>
            <p:nvPr/>
          </p:nvGrpSpPr>
          <p:grpSpPr>
            <a:xfrm>
              <a:off x="3746467" y="1412776"/>
              <a:ext cx="3633845" cy="3600400"/>
              <a:chOff x="3746467" y="1412776"/>
              <a:chExt cx="3633845" cy="3600400"/>
            </a:xfrm>
          </p:grpSpPr>
          <p:grpSp>
            <p:nvGrpSpPr>
              <p:cNvPr id="46" name="Gruppierung 45"/>
              <p:cNvGrpSpPr/>
              <p:nvPr/>
            </p:nvGrpSpPr>
            <p:grpSpPr>
              <a:xfrm>
                <a:off x="3746467" y="1412776"/>
                <a:ext cx="3633845" cy="3600400"/>
                <a:chOff x="4826587" y="1196752"/>
                <a:chExt cx="3633845" cy="3564396"/>
              </a:xfrm>
            </p:grpSpPr>
            <p:grpSp>
              <p:nvGrpSpPr>
                <p:cNvPr id="40" name="Gruppierung 39"/>
                <p:cNvGrpSpPr/>
                <p:nvPr/>
              </p:nvGrpSpPr>
              <p:grpSpPr>
                <a:xfrm>
                  <a:off x="6516216" y="1196752"/>
                  <a:ext cx="1944216" cy="3564396"/>
                  <a:chOff x="6516216" y="1196752"/>
                  <a:chExt cx="1944216" cy="3564396"/>
                </a:xfrm>
              </p:grpSpPr>
              <p:pic>
                <p:nvPicPr>
                  <p:cNvPr id="37" name="Bild 36"/>
                  <p:cNvPicPr>
                    <a:picLocks noChangeAspect="1"/>
                  </p:cNvPicPr>
                  <p:nvPr/>
                </p:nvPicPr>
                <p:blipFill>
                  <a:blip r:embed="rId5"/>
                  <a:stretch>
                    <a:fillRect/>
                  </a:stretch>
                </p:blipFill>
                <p:spPr>
                  <a:xfrm>
                    <a:off x="6516216" y="1556792"/>
                    <a:ext cx="1944216" cy="3204356"/>
                  </a:xfrm>
                  <a:prstGeom prst="rect">
                    <a:avLst/>
                  </a:prstGeom>
                </p:spPr>
              </p:pic>
              <p:pic>
                <p:nvPicPr>
                  <p:cNvPr id="38" name="Bild 37"/>
                  <p:cNvPicPr>
                    <a:picLocks noChangeAspect="1"/>
                  </p:cNvPicPr>
                  <p:nvPr/>
                </p:nvPicPr>
                <p:blipFill>
                  <a:blip r:embed="rId6"/>
                  <a:stretch>
                    <a:fillRect/>
                  </a:stretch>
                </p:blipFill>
                <p:spPr>
                  <a:xfrm>
                    <a:off x="6660232" y="3068960"/>
                    <a:ext cx="1557908" cy="292940"/>
                  </a:xfrm>
                  <a:prstGeom prst="rect">
                    <a:avLst/>
                  </a:prstGeom>
                </p:spPr>
              </p:pic>
              <p:pic>
                <p:nvPicPr>
                  <p:cNvPr id="39" name="Bild 38"/>
                  <p:cNvPicPr>
                    <a:picLocks noChangeAspect="1"/>
                  </p:cNvPicPr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>
                    <a:off x="6660232" y="1196752"/>
                    <a:ext cx="1584176" cy="364500"/>
                  </a:xfrm>
                  <a:prstGeom prst="rect">
                    <a:avLst/>
                  </a:prstGeom>
                </p:spPr>
              </p:pic>
            </p:grpSp>
            <p:cxnSp>
              <p:nvCxnSpPr>
                <p:cNvPr id="41" name="Gerade Verbindung 40"/>
                <p:cNvCxnSpPr>
                  <a:stCxn id="26" idx="7"/>
                </p:cNvCxnSpPr>
                <p:nvPr/>
              </p:nvCxnSpPr>
              <p:spPr>
                <a:xfrm flipV="1">
                  <a:off x="4826587" y="1257176"/>
                  <a:ext cx="1697600" cy="1483380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Gerade Verbindung 41"/>
                <p:cNvCxnSpPr>
                  <a:stCxn id="26" idx="5"/>
                </p:cNvCxnSpPr>
                <p:nvPr/>
              </p:nvCxnSpPr>
              <p:spPr>
                <a:xfrm>
                  <a:off x="4826587" y="2893308"/>
                  <a:ext cx="1689629" cy="1831836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52" name="Rechteck 51"/>
              <p:cNvSpPr/>
              <p:nvPr/>
            </p:nvSpPr>
            <p:spPr>
              <a:xfrm>
                <a:off x="5436096" y="1456266"/>
                <a:ext cx="1944216" cy="3556909"/>
              </a:xfrm>
              <a:prstGeom prst="rect">
                <a:avLst/>
              </a:prstGeom>
              <a:no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7" name="Textfeld 26"/>
            <p:cNvSpPr txBox="1"/>
            <p:nvPr/>
          </p:nvSpPr>
          <p:spPr>
            <a:xfrm>
              <a:off x="5652120" y="1556792"/>
              <a:ext cx="27566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2</a:t>
              </a:r>
              <a:endParaRPr lang="en-US" sz="1400" dirty="0"/>
            </a:p>
          </p:txBody>
        </p:sp>
        <p:sp>
          <p:nvSpPr>
            <p:cNvPr id="44" name="Textfeld 43"/>
            <p:cNvSpPr txBox="1"/>
            <p:nvPr/>
          </p:nvSpPr>
          <p:spPr>
            <a:xfrm>
              <a:off x="5614020" y="3433192"/>
              <a:ext cx="27566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2</a:t>
              </a:r>
              <a:endParaRPr lang="en-US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22963698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Mass dependent fits</a:t>
            </a:r>
            <a:endParaRPr lang="en-US" dirty="0"/>
          </a:p>
        </p:txBody>
      </p:sp>
      <p:sp>
        <p:nvSpPr>
          <p:cNvPr id="6" name="Textfeld 5"/>
          <p:cNvSpPr txBox="1"/>
          <p:nvPr/>
        </p:nvSpPr>
        <p:spPr>
          <a:xfrm>
            <a:off x="4211960" y="6525344"/>
            <a:ext cx="23042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incoherent sum</a:t>
            </a:r>
            <a:endParaRPr lang="en-US" sz="1400" dirty="0"/>
          </a:p>
        </p:txBody>
      </p:sp>
      <p:sp>
        <p:nvSpPr>
          <p:cNvPr id="7" name="Textfeld 6"/>
          <p:cNvSpPr txBox="1"/>
          <p:nvPr/>
        </p:nvSpPr>
        <p:spPr>
          <a:xfrm>
            <a:off x="755576" y="980728"/>
            <a:ext cx="15196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Fit in 11 t-bins</a:t>
            </a:r>
            <a:endParaRPr lang="en-US" dirty="0"/>
          </a:p>
        </p:txBody>
      </p:sp>
      <p:pic>
        <p:nvPicPr>
          <p:cNvPr id="3" name="Bild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412777"/>
            <a:ext cx="5112565" cy="5106073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6300192" y="3212976"/>
            <a:ext cx="14537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4</a:t>
            </a:r>
            <a:r>
              <a:rPr lang="en-US" sz="2400" baseline="30000" dirty="0" smtClean="0"/>
              <a:t>++</a:t>
            </a:r>
            <a:r>
              <a:rPr lang="en-US" sz="2400" dirty="0"/>
              <a:t>1</a:t>
            </a:r>
            <a:r>
              <a:rPr lang="en-US" sz="2400" baseline="30000" dirty="0" smtClean="0"/>
              <a:t>+ </a:t>
            </a:r>
            <a:r>
              <a:rPr lang="en-US" sz="2400" dirty="0" err="1" smtClean="0">
                <a:latin typeface="Symbol" charset="2"/>
                <a:cs typeface="Symbol" charset="2"/>
              </a:rPr>
              <a:t>rp</a:t>
            </a:r>
            <a:r>
              <a:rPr lang="en-US" sz="2400" dirty="0" smtClean="0">
                <a:latin typeface="Symbol" charset="2"/>
                <a:cs typeface="Symbol" charset="2"/>
              </a:rPr>
              <a:t> </a:t>
            </a:r>
            <a:r>
              <a:rPr lang="en-US" sz="2400" dirty="0">
                <a:latin typeface="+mj-lt"/>
                <a:cs typeface="Symbol" charset="2"/>
              </a:rPr>
              <a:t>D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5030291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b="22736"/>
          <a:stretch/>
        </p:blipFill>
        <p:spPr>
          <a:xfrm>
            <a:off x="539552" y="1412776"/>
            <a:ext cx="5338803" cy="5082735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Mass dependent fits</a:t>
            </a:r>
            <a:endParaRPr lang="en-US" dirty="0"/>
          </a:p>
        </p:txBody>
      </p:sp>
      <p:sp>
        <p:nvSpPr>
          <p:cNvPr id="6" name="Textfeld 5"/>
          <p:cNvSpPr txBox="1"/>
          <p:nvPr/>
        </p:nvSpPr>
        <p:spPr>
          <a:xfrm>
            <a:off x="4211960" y="6525344"/>
            <a:ext cx="23042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incoherent sum</a:t>
            </a:r>
            <a:endParaRPr lang="en-US" sz="1400" dirty="0"/>
          </a:p>
        </p:txBody>
      </p:sp>
      <p:sp>
        <p:nvSpPr>
          <p:cNvPr id="7" name="Textfeld 6"/>
          <p:cNvSpPr txBox="1"/>
          <p:nvPr/>
        </p:nvSpPr>
        <p:spPr>
          <a:xfrm>
            <a:off x="755576" y="980728"/>
            <a:ext cx="15196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Fit in 11 t-bins</a:t>
            </a:r>
            <a:endParaRPr lang="en-US" dirty="0"/>
          </a:p>
        </p:txBody>
      </p:sp>
      <p:sp>
        <p:nvSpPr>
          <p:cNvPr id="9" name="Textfeld 8"/>
          <p:cNvSpPr txBox="1"/>
          <p:nvPr/>
        </p:nvSpPr>
        <p:spPr>
          <a:xfrm>
            <a:off x="6300192" y="3212976"/>
            <a:ext cx="14650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2</a:t>
            </a:r>
            <a:r>
              <a:rPr lang="en-US" sz="2400" baseline="30000" dirty="0"/>
              <a:t>-+</a:t>
            </a:r>
            <a:r>
              <a:rPr lang="en-US" sz="2400" dirty="0"/>
              <a:t>0</a:t>
            </a:r>
            <a:r>
              <a:rPr lang="en-US" sz="2400" baseline="30000" dirty="0"/>
              <a:t>+ </a:t>
            </a:r>
            <a:r>
              <a:rPr lang="en-US" sz="2400" dirty="0">
                <a:cs typeface="Symbol" charset="2"/>
              </a:rPr>
              <a:t>f</a:t>
            </a:r>
            <a:r>
              <a:rPr lang="en-US" sz="2400" baseline="-25000" dirty="0">
                <a:cs typeface="Symbol" charset="2"/>
              </a:rPr>
              <a:t>2</a:t>
            </a:r>
            <a:r>
              <a:rPr lang="en-US" sz="2400" dirty="0">
                <a:cs typeface="Symbol" charset="2"/>
              </a:rPr>
              <a:t> </a:t>
            </a:r>
            <a:r>
              <a:rPr lang="en-US" sz="2400" dirty="0">
                <a:latin typeface="Symbol" charset="2"/>
                <a:cs typeface="Symbol" charset="2"/>
              </a:rPr>
              <a:t>p </a:t>
            </a:r>
            <a:r>
              <a:rPr lang="en-US" sz="2400" dirty="0">
                <a:cs typeface="Symbol" charset="2"/>
              </a:rPr>
              <a:t>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0081529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Mass dependent fits</a:t>
            </a:r>
            <a:endParaRPr lang="en-US" dirty="0"/>
          </a:p>
        </p:txBody>
      </p:sp>
      <p:sp>
        <p:nvSpPr>
          <p:cNvPr id="6" name="Textfeld 5"/>
          <p:cNvSpPr txBox="1"/>
          <p:nvPr/>
        </p:nvSpPr>
        <p:spPr>
          <a:xfrm>
            <a:off x="4211960" y="6525344"/>
            <a:ext cx="23042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incoherent sum</a:t>
            </a:r>
            <a:endParaRPr lang="en-US" sz="1400" dirty="0"/>
          </a:p>
        </p:txBody>
      </p:sp>
      <p:sp>
        <p:nvSpPr>
          <p:cNvPr id="7" name="Textfeld 6"/>
          <p:cNvSpPr txBox="1"/>
          <p:nvPr/>
        </p:nvSpPr>
        <p:spPr>
          <a:xfrm>
            <a:off x="755576" y="980728"/>
            <a:ext cx="15196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Fit in 11 t-bins</a:t>
            </a:r>
            <a:endParaRPr lang="en-US" dirty="0"/>
          </a:p>
        </p:txBody>
      </p:sp>
      <p:pic>
        <p:nvPicPr>
          <p:cNvPr id="3" name="Bild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412777"/>
            <a:ext cx="5112565" cy="5106073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6300192" y="3212976"/>
            <a:ext cx="14650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2</a:t>
            </a:r>
            <a:r>
              <a:rPr lang="en-US" sz="2400" baseline="30000" dirty="0"/>
              <a:t>-+</a:t>
            </a:r>
            <a:r>
              <a:rPr lang="en-US" sz="2400" dirty="0"/>
              <a:t>0</a:t>
            </a:r>
            <a:r>
              <a:rPr lang="en-US" sz="2400" baseline="30000" dirty="0"/>
              <a:t>+ </a:t>
            </a:r>
            <a:r>
              <a:rPr lang="en-US" sz="2400" dirty="0">
                <a:cs typeface="Symbol" charset="2"/>
              </a:rPr>
              <a:t>f</a:t>
            </a:r>
            <a:r>
              <a:rPr lang="en-US" sz="2400" baseline="-25000" dirty="0">
                <a:cs typeface="Symbol" charset="2"/>
              </a:rPr>
              <a:t>2</a:t>
            </a:r>
            <a:r>
              <a:rPr lang="en-US" sz="2400" dirty="0">
                <a:cs typeface="Symbol" charset="2"/>
              </a:rPr>
              <a:t> </a:t>
            </a:r>
            <a:r>
              <a:rPr lang="en-US" sz="2400" dirty="0">
                <a:latin typeface="Symbol" charset="2"/>
                <a:cs typeface="Symbol" charset="2"/>
              </a:rPr>
              <a:t>p </a:t>
            </a:r>
            <a:r>
              <a:rPr lang="en-US" sz="2400" dirty="0">
                <a:cs typeface="Symbol" charset="2"/>
              </a:rPr>
              <a:t>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439854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Mass dependent fits</a:t>
            </a:r>
            <a:endParaRPr lang="en-US" dirty="0"/>
          </a:p>
        </p:txBody>
      </p:sp>
      <p:sp>
        <p:nvSpPr>
          <p:cNvPr id="6" name="Textfeld 5"/>
          <p:cNvSpPr txBox="1"/>
          <p:nvPr/>
        </p:nvSpPr>
        <p:spPr>
          <a:xfrm>
            <a:off x="4211960" y="6525344"/>
            <a:ext cx="23042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incoherent sum</a:t>
            </a:r>
            <a:endParaRPr lang="en-US" sz="1400" dirty="0"/>
          </a:p>
        </p:txBody>
      </p:sp>
      <p:sp>
        <p:nvSpPr>
          <p:cNvPr id="7" name="Textfeld 6"/>
          <p:cNvSpPr txBox="1"/>
          <p:nvPr/>
        </p:nvSpPr>
        <p:spPr>
          <a:xfrm>
            <a:off x="755576" y="980728"/>
            <a:ext cx="15196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Fit in 11 t-bins</a:t>
            </a:r>
            <a:endParaRPr lang="en-US" dirty="0"/>
          </a:p>
        </p:txBody>
      </p:sp>
      <p:pic>
        <p:nvPicPr>
          <p:cNvPr id="3" name="Bild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412777"/>
            <a:ext cx="5112564" cy="5106072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6300192" y="3212976"/>
            <a:ext cx="21196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0</a:t>
            </a:r>
            <a:r>
              <a:rPr lang="en-US" sz="2400" baseline="30000" dirty="0" smtClean="0"/>
              <a:t>-</a:t>
            </a:r>
            <a:r>
              <a:rPr lang="en-US" sz="2400" baseline="30000" dirty="0"/>
              <a:t>+</a:t>
            </a:r>
            <a:r>
              <a:rPr lang="en-US" sz="2400" dirty="0"/>
              <a:t>0</a:t>
            </a:r>
            <a:r>
              <a:rPr lang="en-US" sz="2400" baseline="30000" dirty="0"/>
              <a:t>+ </a:t>
            </a:r>
            <a:r>
              <a:rPr lang="en-US" sz="2400" dirty="0" smtClean="0">
                <a:cs typeface="Symbol" charset="2"/>
              </a:rPr>
              <a:t>f</a:t>
            </a:r>
            <a:r>
              <a:rPr lang="en-US" sz="2400" baseline="-25000" dirty="0" smtClean="0">
                <a:cs typeface="Symbol" charset="2"/>
              </a:rPr>
              <a:t>0</a:t>
            </a:r>
            <a:r>
              <a:rPr lang="en-US" sz="2400" dirty="0" smtClean="0">
                <a:cs typeface="Symbol" charset="2"/>
              </a:rPr>
              <a:t>(980) </a:t>
            </a:r>
            <a:r>
              <a:rPr lang="en-US" sz="2400" dirty="0">
                <a:latin typeface="Symbol" charset="2"/>
                <a:cs typeface="Symbol" charset="2"/>
              </a:rPr>
              <a:t>p </a:t>
            </a:r>
            <a:r>
              <a:rPr lang="en-US" sz="2400" dirty="0">
                <a:cs typeface="Symbol" charset="2"/>
              </a:rPr>
              <a:t>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3162493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itel 1"/>
          <p:cNvSpPr>
            <a:spLocks noGrp="1"/>
          </p:cNvSpPr>
          <p:nvPr>
            <p:ph type="title"/>
          </p:nvPr>
        </p:nvSpPr>
        <p:spPr>
          <a:xfrm>
            <a:off x="611188" y="0"/>
            <a:ext cx="8229600" cy="836613"/>
          </a:xfrm>
        </p:spPr>
        <p:txBody>
          <a:bodyPr/>
          <a:lstStyle/>
          <a:p>
            <a:r>
              <a:rPr lang="en-US">
                <a:latin typeface="Calibri" charset="0"/>
              </a:rPr>
              <a:t>Data-MC comparison</a:t>
            </a:r>
          </a:p>
        </p:txBody>
      </p:sp>
      <p:pic>
        <p:nvPicPr>
          <p:cNvPr id="46082" name="Bild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1412875"/>
            <a:ext cx="4440238" cy="453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3" name="Bild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1341438"/>
            <a:ext cx="4564062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4" name="Textfeld 5"/>
          <p:cNvSpPr txBox="1">
            <a:spLocks noChangeArrowheads="1"/>
          </p:cNvSpPr>
          <p:nvPr/>
        </p:nvSpPr>
        <p:spPr bwMode="auto">
          <a:xfrm>
            <a:off x="7451725" y="6165850"/>
            <a:ext cx="1495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/>
              <a:t>Helicity frame</a:t>
            </a:r>
          </a:p>
        </p:txBody>
      </p:sp>
      <p:sp>
        <p:nvSpPr>
          <p:cNvPr id="46085" name="Textfeld 6"/>
          <p:cNvSpPr txBox="1">
            <a:spLocks noChangeArrowheads="1"/>
          </p:cNvSpPr>
          <p:nvPr/>
        </p:nvSpPr>
        <p:spPr bwMode="auto">
          <a:xfrm>
            <a:off x="4716463" y="6165850"/>
            <a:ext cx="24352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/>
              <a:t>Gottfried-Jackson frame</a:t>
            </a:r>
          </a:p>
        </p:txBody>
      </p:sp>
      <p:sp>
        <p:nvSpPr>
          <p:cNvPr id="46086" name="Textfeld 7"/>
          <p:cNvSpPr txBox="1">
            <a:spLocks noChangeArrowheads="1"/>
          </p:cNvSpPr>
          <p:nvPr/>
        </p:nvSpPr>
        <p:spPr bwMode="auto">
          <a:xfrm>
            <a:off x="2627313" y="6165850"/>
            <a:ext cx="1495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/>
              <a:t>Helicity frame</a:t>
            </a:r>
          </a:p>
        </p:txBody>
      </p:sp>
      <p:sp>
        <p:nvSpPr>
          <p:cNvPr id="46087" name="Textfeld 8"/>
          <p:cNvSpPr txBox="1">
            <a:spLocks noChangeArrowheads="1"/>
          </p:cNvSpPr>
          <p:nvPr/>
        </p:nvSpPr>
        <p:spPr bwMode="auto">
          <a:xfrm>
            <a:off x="179388" y="6165850"/>
            <a:ext cx="24352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/>
              <a:t>Gottfried-Jackson frame</a:t>
            </a:r>
          </a:p>
        </p:txBody>
      </p:sp>
      <p:sp>
        <p:nvSpPr>
          <p:cNvPr id="46088" name="Textfeld 9"/>
          <p:cNvSpPr txBox="1">
            <a:spLocks noChangeArrowheads="1"/>
          </p:cNvSpPr>
          <p:nvPr/>
        </p:nvSpPr>
        <p:spPr bwMode="auto">
          <a:xfrm>
            <a:off x="395288" y="1628775"/>
            <a:ext cx="4286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/>
              <a:t>3</a:t>
            </a:r>
            <a:r>
              <a:rPr lang="en-US">
                <a:latin typeface="Symbol" charset="0"/>
                <a:cs typeface="Symbol" charset="0"/>
              </a:rPr>
              <a:t>p</a:t>
            </a:r>
            <a:endParaRPr lang="en-US"/>
          </a:p>
        </p:txBody>
      </p:sp>
      <p:sp>
        <p:nvSpPr>
          <p:cNvPr id="46089" name="Textfeld 10"/>
          <p:cNvSpPr txBox="1">
            <a:spLocks noChangeArrowheads="1"/>
          </p:cNvSpPr>
          <p:nvPr/>
        </p:nvSpPr>
        <p:spPr bwMode="auto">
          <a:xfrm>
            <a:off x="2771775" y="1628775"/>
            <a:ext cx="4286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/>
              <a:t>2</a:t>
            </a:r>
            <a:r>
              <a:rPr lang="en-US">
                <a:latin typeface="Symbol" charset="0"/>
                <a:cs typeface="Symbol" charset="0"/>
              </a:rPr>
              <a:t>p</a:t>
            </a:r>
            <a:endParaRPr lang="en-US"/>
          </a:p>
        </p:txBody>
      </p:sp>
      <p:sp>
        <p:nvSpPr>
          <p:cNvPr id="12" name="Rechteck 11"/>
          <p:cNvSpPr/>
          <p:nvPr/>
        </p:nvSpPr>
        <p:spPr>
          <a:xfrm>
            <a:off x="53975" y="3644900"/>
            <a:ext cx="4427538" cy="3024188"/>
          </a:xfrm>
          <a:prstGeom prst="rect">
            <a:avLst/>
          </a:prstGeom>
          <a:noFill/>
          <a:ln>
            <a:solidFill>
              <a:srgbClr val="E46C0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3" name="Rechteck 12"/>
          <p:cNvSpPr/>
          <p:nvPr/>
        </p:nvSpPr>
        <p:spPr>
          <a:xfrm>
            <a:off x="4535488" y="1196975"/>
            <a:ext cx="4537075" cy="5472113"/>
          </a:xfrm>
          <a:prstGeom prst="rect">
            <a:avLst/>
          </a:prstGeom>
          <a:noFill/>
          <a:ln>
            <a:solidFill>
              <a:srgbClr val="E46C0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46092" name="Bild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5732463"/>
            <a:ext cx="1169987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93" name="Textfeld 14"/>
          <p:cNvSpPr txBox="1">
            <a:spLocks noChangeArrowheads="1"/>
          </p:cNvSpPr>
          <p:nvPr/>
        </p:nvSpPr>
        <p:spPr bwMode="auto">
          <a:xfrm>
            <a:off x="1979613" y="1052513"/>
            <a:ext cx="7112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/>
              <a:t>low t’</a:t>
            </a:r>
          </a:p>
        </p:txBody>
      </p:sp>
    </p:spTree>
    <p:extLst>
      <p:ext uri="{BB962C8B-B14F-4D97-AF65-F5344CB8AC3E}">
        <p14:creationId xmlns:p14="http://schemas.microsoft.com/office/powerpoint/2010/main" val="13814768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Bild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2875"/>
            <a:ext cx="4510088" cy="431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6" name="Titel 1"/>
          <p:cNvSpPr>
            <a:spLocks noGrp="1"/>
          </p:cNvSpPr>
          <p:nvPr>
            <p:ph type="title"/>
          </p:nvPr>
        </p:nvSpPr>
        <p:spPr>
          <a:xfrm>
            <a:off x="611188" y="0"/>
            <a:ext cx="8229600" cy="836613"/>
          </a:xfrm>
        </p:spPr>
        <p:txBody>
          <a:bodyPr/>
          <a:lstStyle/>
          <a:p>
            <a:r>
              <a:rPr lang="en-US">
                <a:latin typeface="Calibri" charset="0"/>
              </a:rPr>
              <a:t>Data-MC comparison</a:t>
            </a:r>
          </a:p>
        </p:txBody>
      </p:sp>
      <p:sp>
        <p:nvSpPr>
          <p:cNvPr id="47107" name="Textfeld 5"/>
          <p:cNvSpPr txBox="1">
            <a:spLocks noChangeArrowheads="1"/>
          </p:cNvSpPr>
          <p:nvPr/>
        </p:nvSpPr>
        <p:spPr bwMode="auto">
          <a:xfrm>
            <a:off x="7451725" y="6165850"/>
            <a:ext cx="1495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/>
              <a:t>Helicity frame</a:t>
            </a:r>
          </a:p>
        </p:txBody>
      </p:sp>
      <p:sp>
        <p:nvSpPr>
          <p:cNvPr id="47108" name="Textfeld 6"/>
          <p:cNvSpPr txBox="1">
            <a:spLocks noChangeArrowheads="1"/>
          </p:cNvSpPr>
          <p:nvPr/>
        </p:nvSpPr>
        <p:spPr bwMode="auto">
          <a:xfrm>
            <a:off x="4716463" y="6165850"/>
            <a:ext cx="24352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/>
              <a:t>Gottfried-Jackson frame</a:t>
            </a:r>
          </a:p>
        </p:txBody>
      </p:sp>
      <p:sp>
        <p:nvSpPr>
          <p:cNvPr id="47109" name="Textfeld 7"/>
          <p:cNvSpPr txBox="1">
            <a:spLocks noChangeArrowheads="1"/>
          </p:cNvSpPr>
          <p:nvPr/>
        </p:nvSpPr>
        <p:spPr bwMode="auto">
          <a:xfrm>
            <a:off x="2627313" y="6165850"/>
            <a:ext cx="1495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/>
              <a:t>Helicity frame</a:t>
            </a:r>
          </a:p>
        </p:txBody>
      </p:sp>
      <p:sp>
        <p:nvSpPr>
          <p:cNvPr id="47110" name="Textfeld 8"/>
          <p:cNvSpPr txBox="1">
            <a:spLocks noChangeArrowheads="1"/>
          </p:cNvSpPr>
          <p:nvPr/>
        </p:nvSpPr>
        <p:spPr bwMode="auto">
          <a:xfrm>
            <a:off x="179388" y="6165850"/>
            <a:ext cx="24352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/>
              <a:t>Gottfried-Jackson frame</a:t>
            </a:r>
          </a:p>
        </p:txBody>
      </p:sp>
      <p:sp>
        <p:nvSpPr>
          <p:cNvPr id="47111" name="Textfeld 9"/>
          <p:cNvSpPr txBox="1">
            <a:spLocks noChangeArrowheads="1"/>
          </p:cNvSpPr>
          <p:nvPr/>
        </p:nvSpPr>
        <p:spPr bwMode="auto">
          <a:xfrm>
            <a:off x="395288" y="1628775"/>
            <a:ext cx="4286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/>
              <a:t>3</a:t>
            </a:r>
            <a:r>
              <a:rPr lang="en-US">
                <a:latin typeface="Symbol" charset="0"/>
                <a:cs typeface="Symbol" charset="0"/>
              </a:rPr>
              <a:t>p</a:t>
            </a:r>
            <a:endParaRPr lang="en-US"/>
          </a:p>
        </p:txBody>
      </p:sp>
      <p:sp>
        <p:nvSpPr>
          <p:cNvPr id="47112" name="Textfeld 10"/>
          <p:cNvSpPr txBox="1">
            <a:spLocks noChangeArrowheads="1"/>
          </p:cNvSpPr>
          <p:nvPr/>
        </p:nvSpPr>
        <p:spPr bwMode="auto">
          <a:xfrm>
            <a:off x="2771775" y="1628775"/>
            <a:ext cx="4286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/>
              <a:t>2</a:t>
            </a:r>
            <a:r>
              <a:rPr lang="en-US">
                <a:latin typeface="Symbol" charset="0"/>
                <a:cs typeface="Symbol" charset="0"/>
              </a:rPr>
              <a:t>p</a:t>
            </a:r>
            <a:endParaRPr lang="en-US"/>
          </a:p>
        </p:txBody>
      </p:sp>
      <p:sp>
        <p:nvSpPr>
          <p:cNvPr id="12" name="Rechteck 11"/>
          <p:cNvSpPr/>
          <p:nvPr/>
        </p:nvSpPr>
        <p:spPr>
          <a:xfrm>
            <a:off x="53975" y="3644900"/>
            <a:ext cx="4427538" cy="3024188"/>
          </a:xfrm>
          <a:prstGeom prst="rect">
            <a:avLst/>
          </a:prstGeom>
          <a:noFill/>
          <a:ln>
            <a:solidFill>
              <a:srgbClr val="E46C0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3" name="Rechteck 12"/>
          <p:cNvSpPr/>
          <p:nvPr/>
        </p:nvSpPr>
        <p:spPr>
          <a:xfrm>
            <a:off x="4535488" y="1196975"/>
            <a:ext cx="4537075" cy="5472113"/>
          </a:xfrm>
          <a:prstGeom prst="rect">
            <a:avLst/>
          </a:prstGeom>
          <a:noFill/>
          <a:ln>
            <a:solidFill>
              <a:srgbClr val="E46C0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7115" name="Textfeld 14"/>
          <p:cNvSpPr txBox="1">
            <a:spLocks noChangeArrowheads="1"/>
          </p:cNvSpPr>
          <p:nvPr/>
        </p:nvSpPr>
        <p:spPr bwMode="auto">
          <a:xfrm>
            <a:off x="1979613" y="1052513"/>
            <a:ext cx="7762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/>
              <a:t>high t’</a:t>
            </a:r>
          </a:p>
        </p:txBody>
      </p:sp>
      <p:sp>
        <p:nvSpPr>
          <p:cNvPr id="47116" name="Textfeld 15"/>
          <p:cNvSpPr txBox="1">
            <a:spLocks noChangeArrowheads="1"/>
          </p:cNvSpPr>
          <p:nvPr/>
        </p:nvSpPr>
        <p:spPr bwMode="auto">
          <a:xfrm>
            <a:off x="3779838" y="5732463"/>
            <a:ext cx="1262062" cy="36988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/>
              <a:t>low masses</a:t>
            </a:r>
          </a:p>
        </p:txBody>
      </p:sp>
      <p:pic>
        <p:nvPicPr>
          <p:cNvPr id="47117" name="Bild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1463675"/>
            <a:ext cx="4392612" cy="418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88221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itel 1"/>
          <p:cNvSpPr>
            <a:spLocks noGrp="1"/>
          </p:cNvSpPr>
          <p:nvPr>
            <p:ph type="title"/>
          </p:nvPr>
        </p:nvSpPr>
        <p:spPr>
          <a:xfrm>
            <a:off x="611188" y="0"/>
            <a:ext cx="8229600" cy="836613"/>
          </a:xfrm>
        </p:spPr>
        <p:txBody>
          <a:bodyPr/>
          <a:lstStyle/>
          <a:p>
            <a:r>
              <a:rPr lang="en-US">
                <a:latin typeface="Calibri" charset="0"/>
              </a:rPr>
              <a:t>Quick Check for “odd” waves</a:t>
            </a:r>
          </a:p>
        </p:txBody>
      </p:sp>
      <p:pic>
        <p:nvPicPr>
          <p:cNvPr id="41986" name="Bild 3" descr="h4216_incoh_sum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26244" y="1237457"/>
            <a:ext cx="2459037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7" name="Bild 5" descr="h4218_with_h4216_overlaid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098925" y="1236663"/>
            <a:ext cx="2447925" cy="251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8" name="Bild 7" descr="h4218_with_h1_overlaid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098131" y="3898107"/>
            <a:ext cx="2459037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9" name="Bild 8" descr="h1_incoh_sum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27038" y="3902075"/>
            <a:ext cx="2479675" cy="254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feld 9"/>
          <p:cNvSpPr txBox="1"/>
          <p:nvPr/>
        </p:nvSpPr>
        <p:spPr>
          <a:xfrm>
            <a:off x="6875463" y="3284538"/>
            <a:ext cx="2160587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+mn-lt"/>
                <a:ea typeface="+mn-ea"/>
                <a:cs typeface="+mn-cs"/>
              </a:rPr>
              <a:t>About 5% absorbed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+mn-lt"/>
                <a:ea typeface="+mn-ea"/>
                <a:cs typeface="+mn-cs"/>
              </a:rPr>
              <a:t>by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“odd” </a:t>
            </a:r>
            <a:r>
              <a:rPr lang="en-US" dirty="0">
                <a:latin typeface="+mn-lt"/>
                <a:ea typeface="+mn-ea"/>
                <a:cs typeface="+mn-cs"/>
              </a:rPr>
              <a:t>waves</a:t>
            </a:r>
          </a:p>
        </p:txBody>
      </p:sp>
    </p:spTree>
    <p:extLst>
      <p:ext uri="{BB962C8B-B14F-4D97-AF65-F5344CB8AC3E}">
        <p14:creationId xmlns:p14="http://schemas.microsoft.com/office/powerpoint/2010/main" val="27745851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1188" y="0"/>
            <a:ext cx="8229600" cy="836613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>
                <a:ea typeface="+mj-ea"/>
                <a:cs typeface="+mj-cs"/>
              </a:rPr>
              <a:t>Mass-dependent fit 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ea typeface="+mj-ea"/>
                <a:cs typeface="+mj-cs"/>
              </a:rPr>
              <a:t>(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  <a:latin typeface="Symbol" charset="2"/>
                <a:ea typeface="+mj-ea"/>
                <a:cs typeface="Symbol" charset="2"/>
              </a:rPr>
              <a:t>pp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ea typeface="+mj-ea"/>
                <a:cs typeface="Symbol" charset="2"/>
              </a:rPr>
              <a:t>)</a:t>
            </a:r>
            <a:r>
              <a:rPr lang="en-US" baseline="-25000" dirty="0">
                <a:solidFill>
                  <a:schemeClr val="accent6">
                    <a:lumMod val="75000"/>
                  </a:schemeClr>
                </a:solidFill>
                <a:ea typeface="+mj-ea"/>
                <a:cs typeface="Symbol" charset="2"/>
              </a:rPr>
              <a:t>S-wave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ea typeface="+mj-ea"/>
                <a:cs typeface="Symbol" charset="2"/>
              </a:rPr>
              <a:t> </a:t>
            </a:r>
            <a:endParaRPr lang="en-US" dirty="0">
              <a:ea typeface="+mj-ea"/>
              <a:cs typeface="+mj-cs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95288" y="1052513"/>
            <a:ext cx="8229600" cy="5689600"/>
          </a:xfrm>
        </p:spPr>
        <p:txBody>
          <a:bodyPr rtlCol="0">
            <a:normAutofit/>
          </a:bodyPr>
          <a:lstStyle/>
          <a:p>
            <a:pPr marL="0" indent="0" fontAlgn="auto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endParaRPr lang="en-US" sz="2400" dirty="0">
              <a:ea typeface="+mn-ea"/>
              <a:cs typeface="+mn-cs"/>
            </a:endParaRP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sz="2400" dirty="0" smtClean="0">
                <a:ea typeface="+mn-ea"/>
                <a:cs typeface="+mn-cs"/>
              </a:rPr>
              <a:t>and fit  decay amplitudes </a:t>
            </a:r>
            <a:r>
              <a:rPr lang="en-US" sz="2400" i="1" dirty="0" err="1" smtClean="0">
                <a:solidFill>
                  <a:schemeClr val="accent1">
                    <a:lumMod val="75000"/>
                  </a:schemeClr>
                </a:solidFill>
                <a:ea typeface="+mn-ea"/>
                <a:cs typeface="+mn-cs"/>
              </a:rPr>
              <a:t>f</a:t>
            </a:r>
            <a:r>
              <a:rPr lang="en-US" sz="2400" i="1" baseline="-25000" dirty="0" err="1" smtClean="0">
                <a:solidFill>
                  <a:schemeClr val="accent1">
                    <a:lumMod val="75000"/>
                  </a:schemeClr>
                </a:solidFill>
                <a:ea typeface="+mn-ea"/>
                <a:cs typeface="+mn-cs"/>
              </a:rPr>
              <a:t>k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ea typeface="+mn-ea"/>
                <a:cs typeface="+mn-cs"/>
              </a:rPr>
              <a:t> </a:t>
            </a:r>
            <a:r>
              <a:rPr lang="en-US" sz="2400" dirty="0" smtClean="0">
                <a:ea typeface="+mn-ea"/>
                <a:cs typeface="+mn-cs"/>
              </a:rPr>
              <a:t>:</a:t>
            </a:r>
          </a:p>
          <a:p>
            <a:pPr lvl="1" fontAlgn="auto">
              <a:spcAft>
                <a:spcPts val="0"/>
              </a:spcAft>
              <a:buFont typeface="Arial"/>
              <a:buChar char="–"/>
              <a:defRPr/>
            </a:pPr>
            <a:r>
              <a:rPr lang="en-US" sz="2000" dirty="0" smtClean="0">
                <a:ea typeface="+mn-ea"/>
              </a:rPr>
              <a:t>for each 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ea typeface="+mn-ea"/>
              </a:rPr>
              <a:t>2-body </a:t>
            </a:r>
            <a:r>
              <a:rPr lang="en-US" sz="2000" dirty="0" smtClean="0">
                <a:ea typeface="+mn-ea"/>
              </a:rPr>
              <a:t>mass bin </a:t>
            </a:r>
            <a:r>
              <a:rPr lang="en-US" sz="2000" i="1" dirty="0" smtClean="0">
                <a:solidFill>
                  <a:schemeClr val="accent1">
                    <a:lumMod val="75000"/>
                  </a:schemeClr>
                </a:solidFill>
                <a:ea typeface="+mn-ea"/>
              </a:rPr>
              <a:t>k</a:t>
            </a:r>
            <a:r>
              <a:rPr lang="en-US" sz="2000" i="1" dirty="0" smtClean="0">
                <a:solidFill>
                  <a:srgbClr val="000000"/>
                </a:solidFill>
                <a:ea typeface="+mn-ea"/>
              </a:rPr>
              <a:t> </a:t>
            </a:r>
            <a:r>
              <a:rPr lang="en-US" sz="2000" dirty="0" smtClean="0">
                <a:solidFill>
                  <a:srgbClr val="000000"/>
                </a:solidFill>
                <a:ea typeface="+mn-ea"/>
              </a:rPr>
              <a:t>(bin width </a:t>
            </a:r>
            <a:r>
              <a:rPr lang="en-US" sz="2000" dirty="0">
                <a:solidFill>
                  <a:srgbClr val="000000"/>
                </a:solidFill>
                <a:ea typeface="+mn-ea"/>
              </a:rPr>
              <a:t>variable: 10-20 MeV/c</a:t>
            </a:r>
            <a:r>
              <a:rPr lang="en-US" sz="2000" baseline="30000" dirty="0">
                <a:solidFill>
                  <a:srgbClr val="000000"/>
                </a:solidFill>
                <a:ea typeface="+mn-ea"/>
              </a:rPr>
              <a:t>2</a:t>
            </a:r>
            <a:r>
              <a:rPr lang="en-US" sz="2000" dirty="0" smtClean="0">
                <a:solidFill>
                  <a:srgbClr val="000000"/>
                </a:solidFill>
                <a:ea typeface="+mn-ea"/>
              </a:rPr>
              <a:t>)</a:t>
            </a:r>
            <a:endParaRPr lang="en-US" sz="2000" dirty="0" smtClean="0">
              <a:solidFill>
                <a:schemeClr val="accent1">
                  <a:lumMod val="75000"/>
                </a:schemeClr>
              </a:solidFill>
              <a:ea typeface="+mn-ea"/>
            </a:endParaRPr>
          </a:p>
          <a:p>
            <a:pPr lvl="1" fontAlgn="auto">
              <a:spcAft>
                <a:spcPts val="0"/>
              </a:spcAft>
              <a:buFont typeface="Arial"/>
              <a:buChar char="–"/>
              <a:defRPr/>
            </a:pPr>
            <a:r>
              <a:rPr lang="en-US" sz="2000" dirty="0" smtClean="0">
                <a:solidFill>
                  <a:srgbClr val="000000"/>
                </a:solidFill>
                <a:ea typeface="+mn-ea"/>
              </a:rPr>
              <a:t>for each </a:t>
            </a:r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  <a:ea typeface="+mn-ea"/>
              </a:rPr>
              <a:t>3-body </a:t>
            </a:r>
            <a:r>
              <a:rPr lang="en-US" sz="2000" dirty="0" smtClean="0">
                <a:solidFill>
                  <a:srgbClr val="000000"/>
                </a:solidFill>
                <a:ea typeface="+mn-ea"/>
              </a:rPr>
              <a:t>mass bin </a:t>
            </a:r>
            <a:r>
              <a:rPr lang="en-US" sz="2000" i="1" dirty="0" err="1" smtClean="0">
                <a:solidFill>
                  <a:schemeClr val="accent6">
                    <a:lumMod val="75000"/>
                  </a:schemeClr>
                </a:solidFill>
                <a:ea typeface="+mn-ea"/>
              </a:rPr>
              <a:t>m</a:t>
            </a:r>
            <a:r>
              <a:rPr lang="en-US" sz="2000" i="1" baseline="-25000" dirty="0" err="1" smtClean="0">
                <a:solidFill>
                  <a:schemeClr val="accent6">
                    <a:lumMod val="75000"/>
                  </a:schemeClr>
                </a:solidFill>
                <a:ea typeface="+mn-ea"/>
              </a:rPr>
              <a:t>X</a:t>
            </a:r>
            <a:r>
              <a:rPr lang="en-US" sz="2000" dirty="0" smtClean="0">
                <a:solidFill>
                  <a:srgbClr val="000000"/>
                </a:solidFill>
                <a:ea typeface="+mn-ea"/>
              </a:rPr>
              <a:t> </a:t>
            </a:r>
            <a:r>
              <a:rPr lang="en-US" sz="2000" dirty="0">
                <a:solidFill>
                  <a:srgbClr val="000000"/>
                </a:solidFill>
                <a:ea typeface="+mn-ea"/>
              </a:rPr>
              <a:t>(bin width </a:t>
            </a:r>
            <a:r>
              <a:rPr lang="en-US" sz="2000" dirty="0" smtClean="0">
                <a:solidFill>
                  <a:srgbClr val="000000"/>
                </a:solidFill>
                <a:ea typeface="+mn-ea"/>
              </a:rPr>
              <a:t>20 MeV/c</a:t>
            </a:r>
            <a:r>
              <a:rPr lang="en-US" sz="2000" baseline="30000" dirty="0" smtClean="0">
                <a:solidFill>
                  <a:srgbClr val="000000"/>
                </a:solidFill>
                <a:ea typeface="+mn-ea"/>
              </a:rPr>
              <a:t>2</a:t>
            </a:r>
            <a:r>
              <a:rPr lang="en-US" sz="2000" dirty="0" smtClean="0">
                <a:solidFill>
                  <a:srgbClr val="000000"/>
                </a:solidFill>
                <a:ea typeface="+mn-ea"/>
              </a:rPr>
              <a:t>)</a:t>
            </a: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sz="2400" dirty="0" smtClean="0">
                <a:solidFill>
                  <a:srgbClr val="000000"/>
                </a:solidFill>
                <a:ea typeface="+mn-ea"/>
                <a:cs typeface="+mn-cs"/>
              </a:rPr>
              <a:t>Determine phase as usual : </a:t>
            </a:r>
            <a:r>
              <a:rPr lang="en-US" sz="2400" dirty="0" err="1" smtClean="0">
                <a:solidFill>
                  <a:srgbClr val="000000"/>
                </a:solidFill>
                <a:ea typeface="+mn-ea"/>
                <a:cs typeface="+mn-cs"/>
              </a:rPr>
              <a:t>w.r.t</a:t>
            </a:r>
            <a:r>
              <a:rPr lang="en-US" sz="2400" dirty="0" smtClean="0">
                <a:solidFill>
                  <a:srgbClr val="000000"/>
                </a:solidFill>
                <a:ea typeface="+mn-ea"/>
                <a:cs typeface="+mn-cs"/>
              </a:rPr>
              <a:t>.</a:t>
            </a: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sz="2400" dirty="0" smtClean="0">
                <a:solidFill>
                  <a:srgbClr val="000000"/>
                </a:solidFill>
                <a:ea typeface="+mn-ea"/>
                <a:cs typeface="+mn-cs"/>
              </a:rPr>
              <a:t>Mass </a:t>
            </a:r>
            <a:r>
              <a:rPr lang="en-US" sz="2400" dirty="0" smtClean="0">
                <a:solidFill>
                  <a:schemeClr val="tx2">
                    <a:lumMod val="60000"/>
                    <a:lumOff val="40000"/>
                  </a:schemeClr>
                </a:solidFill>
                <a:ea typeface="+mn-ea"/>
                <a:cs typeface="+mn-cs"/>
              </a:rPr>
              <a:t>dependent fit</a:t>
            </a:r>
            <a:r>
              <a:rPr lang="en-US" sz="2400" dirty="0" smtClean="0">
                <a:solidFill>
                  <a:srgbClr val="000000"/>
                </a:solidFill>
                <a:ea typeface="+mn-ea"/>
                <a:cs typeface="+mn-cs"/>
              </a:rPr>
              <a:t>: </a:t>
            </a:r>
          </a:p>
          <a:p>
            <a:pPr lvl="1" fontAlgn="auto">
              <a:spcAft>
                <a:spcPts val="0"/>
              </a:spcAft>
              <a:buFont typeface="Arial"/>
              <a:buChar char="–"/>
              <a:defRPr/>
            </a:pPr>
            <a:r>
              <a:rPr lang="en-US" sz="2000" dirty="0" smtClean="0">
                <a:solidFill>
                  <a:srgbClr val="000000"/>
                </a:solidFill>
                <a:ea typeface="+mn-ea"/>
              </a:rPr>
              <a:t>use anchor wave with </a:t>
            </a:r>
            <a:r>
              <a:rPr lang="en-US" sz="2000" dirty="0" err="1" smtClean="0">
                <a:solidFill>
                  <a:srgbClr val="000000"/>
                </a:solidFill>
                <a:ea typeface="+mn-ea"/>
              </a:rPr>
              <a:t>parametrization</a:t>
            </a:r>
            <a:r>
              <a:rPr lang="en-US" sz="2000" dirty="0" smtClean="0">
                <a:solidFill>
                  <a:srgbClr val="000000"/>
                </a:solidFill>
                <a:ea typeface="+mn-ea"/>
              </a:rPr>
              <a:t> of 2</a:t>
            </a:r>
            <a:r>
              <a:rPr lang="en-US" sz="2000" dirty="0" smtClean="0">
                <a:solidFill>
                  <a:srgbClr val="000000"/>
                </a:solidFill>
                <a:latin typeface="Symbol" charset="2"/>
                <a:ea typeface="+mn-ea"/>
                <a:cs typeface="Symbol" charset="2"/>
              </a:rPr>
              <a:t>p</a:t>
            </a:r>
            <a:r>
              <a:rPr lang="en-US" sz="2000" dirty="0" smtClean="0">
                <a:solidFill>
                  <a:srgbClr val="000000"/>
                </a:solidFill>
                <a:ea typeface="+mn-ea"/>
              </a:rPr>
              <a:t>-isobars</a:t>
            </a:r>
          </a:p>
          <a:p>
            <a:pPr lvl="1" fontAlgn="auto">
              <a:spcAft>
                <a:spcPts val="0"/>
              </a:spcAft>
              <a:buFont typeface="Arial"/>
              <a:buChar char="–"/>
              <a:defRPr/>
            </a:pPr>
            <a:r>
              <a:rPr lang="en-US" sz="2000" dirty="0" smtClean="0">
                <a:solidFill>
                  <a:srgbClr val="000000"/>
                </a:solidFill>
                <a:ea typeface="+mn-ea"/>
              </a:rPr>
              <a:t>use </a:t>
            </a:r>
            <a:r>
              <a:rPr lang="en-US" sz="2000" dirty="0">
                <a:solidFill>
                  <a:srgbClr val="000000"/>
                </a:solidFill>
                <a:ea typeface="+mn-ea"/>
              </a:rPr>
              <a:t>model for </a:t>
            </a:r>
            <a:r>
              <a:rPr lang="en-US" sz="2000" dirty="0" smtClean="0">
                <a:solidFill>
                  <a:srgbClr val="000000"/>
                </a:solidFill>
                <a:ea typeface="+mn-ea"/>
              </a:rPr>
              <a:t>3</a:t>
            </a:r>
            <a:r>
              <a:rPr lang="en-US" sz="2000" dirty="0" smtClean="0">
                <a:solidFill>
                  <a:srgbClr val="000000"/>
                </a:solidFill>
                <a:latin typeface="Symbol" charset="2"/>
                <a:ea typeface="+mn-ea"/>
                <a:cs typeface="Symbol" charset="2"/>
              </a:rPr>
              <a:t>p</a:t>
            </a:r>
            <a:r>
              <a:rPr lang="en-US" sz="2000" dirty="0">
                <a:solidFill>
                  <a:srgbClr val="000000"/>
                </a:solidFill>
                <a:ea typeface="+mn-ea"/>
              </a:rPr>
              <a:t>-</a:t>
            </a:r>
            <a:r>
              <a:rPr lang="en-US" sz="2000" dirty="0" smtClean="0">
                <a:solidFill>
                  <a:srgbClr val="000000"/>
                </a:solidFill>
                <a:ea typeface="+mn-ea"/>
              </a:rPr>
              <a:t>isobars and </a:t>
            </a:r>
            <a:r>
              <a:rPr lang="en-US" sz="2000" dirty="0">
                <a:solidFill>
                  <a:srgbClr val="000000"/>
                </a:solidFill>
                <a:ea typeface="+mn-ea"/>
              </a:rPr>
              <a:t>2</a:t>
            </a:r>
            <a:r>
              <a:rPr lang="en-US" sz="2000" dirty="0">
                <a:solidFill>
                  <a:srgbClr val="000000"/>
                </a:solidFill>
                <a:latin typeface="Symbol" charset="2"/>
                <a:ea typeface="+mn-ea"/>
                <a:cs typeface="Symbol" charset="2"/>
              </a:rPr>
              <a:t>p</a:t>
            </a:r>
            <a:r>
              <a:rPr lang="en-US" sz="2000" dirty="0">
                <a:solidFill>
                  <a:srgbClr val="000000"/>
                </a:solidFill>
                <a:ea typeface="+mn-ea"/>
              </a:rPr>
              <a:t>-</a:t>
            </a:r>
            <a:r>
              <a:rPr lang="en-US" sz="2000" dirty="0" smtClean="0">
                <a:solidFill>
                  <a:srgbClr val="000000"/>
                </a:solidFill>
                <a:ea typeface="+mn-ea"/>
              </a:rPr>
              <a:t>isobars:</a:t>
            </a:r>
          </a:p>
          <a:p>
            <a:pPr lvl="1" fontAlgn="auto">
              <a:spcAft>
                <a:spcPts val="0"/>
              </a:spcAft>
              <a:buFont typeface="Arial"/>
              <a:buChar char="–"/>
              <a:defRPr/>
            </a:pPr>
            <a:endParaRPr lang="en-US" sz="2000" dirty="0">
              <a:solidFill>
                <a:srgbClr val="000000"/>
              </a:solidFill>
              <a:ea typeface="+mn-ea"/>
            </a:endParaRPr>
          </a:p>
          <a:p>
            <a:pPr lvl="1" fontAlgn="auto">
              <a:spcAft>
                <a:spcPts val="0"/>
              </a:spcAft>
              <a:buFont typeface="Arial"/>
              <a:buChar char="–"/>
              <a:defRPr/>
            </a:pPr>
            <a:endParaRPr lang="en-US" sz="2000" dirty="0" smtClean="0">
              <a:solidFill>
                <a:srgbClr val="000000"/>
              </a:solidFill>
              <a:ea typeface="+mn-ea"/>
            </a:endParaRPr>
          </a:p>
          <a:p>
            <a:pPr lvl="1" fontAlgn="auto">
              <a:spcAft>
                <a:spcPts val="0"/>
              </a:spcAft>
              <a:buFont typeface="Arial"/>
              <a:buChar char="–"/>
              <a:defRPr/>
            </a:pPr>
            <a:endParaRPr lang="en-US" sz="2000" dirty="0">
              <a:solidFill>
                <a:srgbClr val="000000"/>
              </a:solidFill>
              <a:ea typeface="+mn-ea"/>
            </a:endParaRPr>
          </a:p>
          <a:p>
            <a:pPr lvl="1" fontAlgn="auto">
              <a:spcAft>
                <a:spcPts val="0"/>
              </a:spcAft>
              <a:buFont typeface="Arial"/>
              <a:buChar char="–"/>
              <a:defRPr/>
            </a:pPr>
            <a:endParaRPr lang="en-US" sz="2000" dirty="0" smtClean="0">
              <a:solidFill>
                <a:srgbClr val="000000"/>
              </a:solidFill>
              <a:ea typeface="+mn-ea"/>
            </a:endParaRPr>
          </a:p>
          <a:p>
            <a:pPr marL="457200" lvl="1" indent="0" fontAlgn="auto">
              <a:spcAft>
                <a:spcPts val="0"/>
              </a:spcAft>
              <a:buFont typeface="Arial"/>
              <a:buNone/>
              <a:defRPr/>
            </a:pPr>
            <a:endParaRPr lang="en-US" sz="2000" dirty="0">
              <a:solidFill>
                <a:srgbClr val="000000"/>
              </a:solidFill>
              <a:ea typeface="+mn-ea"/>
            </a:endParaRPr>
          </a:p>
          <a:p>
            <a:pPr marL="457200" lvl="1" indent="0" fontAlgn="auto">
              <a:spcAft>
                <a:spcPts val="0"/>
              </a:spcAft>
              <a:buFont typeface="Arial"/>
              <a:buNone/>
              <a:defRPr/>
            </a:pPr>
            <a:endParaRPr lang="en-US" sz="2000" dirty="0">
              <a:solidFill>
                <a:schemeClr val="accent1">
                  <a:lumMod val="75000"/>
                </a:schemeClr>
              </a:solidFill>
              <a:ea typeface="+mn-ea"/>
            </a:endParaRPr>
          </a:p>
          <a:p>
            <a:pPr lvl="1" fontAlgn="auto">
              <a:spcAft>
                <a:spcPts val="0"/>
              </a:spcAft>
              <a:buFont typeface="Arial"/>
              <a:buChar char="–"/>
              <a:defRPr/>
            </a:pPr>
            <a:endParaRPr lang="en-US" sz="2000" dirty="0">
              <a:solidFill>
                <a:srgbClr val="000000"/>
              </a:solidFill>
              <a:ea typeface="+mn-ea"/>
            </a:endParaRPr>
          </a:p>
        </p:txBody>
      </p:sp>
      <p:pic>
        <p:nvPicPr>
          <p:cNvPr id="43011" name="Bild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6350" y="2665413"/>
            <a:ext cx="1439863" cy="493712"/>
          </a:xfrm>
          <a:prstGeom prst="rect">
            <a:avLst/>
          </a:prstGeom>
          <a:noFill/>
          <a:ln w="9525">
            <a:solidFill>
              <a:srgbClr val="4F81B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12" name="Bild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175" y="4870450"/>
            <a:ext cx="6507163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3" name="Bild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8563" y="4465638"/>
            <a:ext cx="3959225" cy="26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4" name="Bild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6713" y="4395788"/>
            <a:ext cx="1150937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5" name="Textfeld 9"/>
          <p:cNvSpPr txBox="1">
            <a:spLocks noChangeArrowheads="1"/>
          </p:cNvSpPr>
          <p:nvPr/>
        </p:nvSpPr>
        <p:spPr bwMode="auto">
          <a:xfrm>
            <a:off x="6804025" y="4365625"/>
            <a:ext cx="14573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/>
              <a:t>non-resonant</a:t>
            </a:r>
          </a:p>
        </p:txBody>
      </p:sp>
      <p:sp>
        <p:nvSpPr>
          <p:cNvPr id="11" name="Rechteck 10"/>
          <p:cNvSpPr/>
          <p:nvPr/>
        </p:nvSpPr>
        <p:spPr>
          <a:xfrm>
            <a:off x="5302250" y="4321175"/>
            <a:ext cx="3529013" cy="504825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" name="Rechteck 11"/>
          <p:cNvSpPr/>
          <p:nvPr/>
        </p:nvSpPr>
        <p:spPr>
          <a:xfrm>
            <a:off x="1701800" y="4752975"/>
            <a:ext cx="2232025" cy="1368425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3018" name="Textfeld 12"/>
          <p:cNvSpPr txBox="1">
            <a:spLocks noChangeArrowheads="1"/>
          </p:cNvSpPr>
          <p:nvPr/>
        </p:nvSpPr>
        <p:spPr bwMode="auto">
          <a:xfrm>
            <a:off x="2268538" y="5589588"/>
            <a:ext cx="13843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/>
              <a:t>anchor wave</a:t>
            </a:r>
          </a:p>
        </p:txBody>
      </p:sp>
      <p:sp>
        <p:nvSpPr>
          <p:cNvPr id="43019" name="Textfeld 13"/>
          <p:cNvSpPr txBox="1">
            <a:spLocks noChangeArrowheads="1"/>
          </p:cNvSpPr>
          <p:nvPr/>
        </p:nvSpPr>
        <p:spPr bwMode="auto">
          <a:xfrm>
            <a:off x="4510088" y="5689600"/>
            <a:ext cx="20955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/>
              <a:t>j = 1: 0 </a:t>
            </a:r>
            <a:r>
              <a:rPr lang="en-US" baseline="30000"/>
              <a:t>- +</a:t>
            </a:r>
            <a:r>
              <a:rPr lang="en-US"/>
              <a:t>     j = 2: 1</a:t>
            </a:r>
            <a:r>
              <a:rPr lang="en-US" baseline="30000"/>
              <a:t>+ +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4903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Mass independent fit</a:t>
            </a:r>
            <a:endParaRPr lang="en-US" dirty="0"/>
          </a:p>
        </p:txBody>
      </p:sp>
      <p:pic>
        <p:nvPicPr>
          <p:cNvPr id="4" name="Bild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632" y="764704"/>
            <a:ext cx="8985368" cy="6093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7125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Bild 35" descr="compass_setup2008_3d_labeled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3" y="620713"/>
            <a:ext cx="6372225" cy="424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4" name="Titel 1"/>
          <p:cNvSpPr>
            <a:spLocks noGrp="1"/>
          </p:cNvSpPr>
          <p:nvPr>
            <p:ph type="title"/>
          </p:nvPr>
        </p:nvSpPr>
        <p:spPr>
          <a:xfrm>
            <a:off x="611188" y="0"/>
            <a:ext cx="8229600" cy="836613"/>
          </a:xfrm>
        </p:spPr>
        <p:txBody>
          <a:bodyPr/>
          <a:lstStyle/>
          <a:p>
            <a:pPr eaLnBrk="1" hangingPunct="1"/>
            <a:r>
              <a:rPr lang="en-US">
                <a:latin typeface="Calibri" charset="0"/>
              </a:rPr>
              <a:t>The COMPASS Experiment</a:t>
            </a:r>
          </a:p>
        </p:txBody>
      </p:sp>
      <p:cxnSp>
        <p:nvCxnSpPr>
          <p:cNvPr id="9" name="Gerade Verbindung 8"/>
          <p:cNvCxnSpPr/>
          <p:nvPr/>
        </p:nvCxnSpPr>
        <p:spPr>
          <a:xfrm>
            <a:off x="565150" y="4259263"/>
            <a:ext cx="3502025" cy="898525"/>
          </a:xfrm>
          <a:prstGeom prst="line">
            <a:avLst/>
          </a:prstGeom>
          <a:ln>
            <a:prstDash val="sysDash"/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feld 12"/>
          <p:cNvSpPr txBox="1"/>
          <p:nvPr/>
        </p:nvSpPr>
        <p:spPr>
          <a:xfrm>
            <a:off x="6099577" y="1268760"/>
            <a:ext cx="3044423" cy="20313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>
                <a:latin typeface="+mn-lt"/>
                <a:ea typeface="+mn-ea"/>
                <a:cs typeface="+mn-cs"/>
              </a:rPr>
              <a:t>CERN SPS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>
                <a:latin typeface="+mn-lt"/>
                <a:ea typeface="+mn-ea"/>
                <a:cs typeface="+mn-cs"/>
              </a:rPr>
              <a:t>Hadron </a:t>
            </a:r>
            <a:r>
              <a:rPr lang="en-US" dirty="0">
                <a:latin typeface="+mn-lt"/>
                <a:ea typeface="+mn-ea"/>
                <a:cs typeface="+mn-cs"/>
              </a:rPr>
              <a:t>beam: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/>
              <a:buChar char="•"/>
              <a:defRPr/>
            </a:pPr>
            <a:r>
              <a:rPr lang="en-US" dirty="0">
                <a:latin typeface="+mn-lt"/>
                <a:ea typeface="+mn-ea"/>
                <a:cs typeface="+mn-cs"/>
              </a:rPr>
              <a:t>190 GeV/c </a:t>
            </a:r>
            <a:r>
              <a:rPr lang="en-US" dirty="0">
                <a:latin typeface="Symbol" charset="2"/>
                <a:ea typeface="+mn-ea"/>
                <a:cs typeface="Symbol" charset="2"/>
              </a:rPr>
              <a:t>p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Symbol" charset="2"/>
              </a:rPr>
              <a:t>, K, p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/>
              <a:buChar char="•"/>
              <a:defRPr/>
            </a:pPr>
            <a:r>
              <a:rPr lang="en-US" dirty="0">
                <a:latin typeface="+mn-lt"/>
                <a:ea typeface="+mn-ea"/>
                <a:cs typeface="+mn-cs"/>
              </a:rPr>
              <a:t>5∙10</a:t>
            </a:r>
            <a:r>
              <a:rPr lang="en-US" baseline="30000" dirty="0">
                <a:latin typeface="+mn-lt"/>
                <a:ea typeface="+mn-ea"/>
                <a:cs typeface="+mn-cs"/>
              </a:rPr>
              <a:t>7</a:t>
            </a:r>
            <a:r>
              <a:rPr lang="en-US" dirty="0">
                <a:latin typeface="+mn-lt"/>
                <a:ea typeface="+mn-ea"/>
                <a:cs typeface="+mn-cs"/>
              </a:rPr>
              <a:t> particles/SPS-spill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/>
              <a:buChar char="•"/>
              <a:defRPr/>
            </a:pPr>
            <a:r>
              <a:rPr lang="en-US" dirty="0">
                <a:solidFill>
                  <a:srgbClr val="000000"/>
                </a:solidFill>
                <a:latin typeface="+mn-lt"/>
                <a:ea typeface="+mn-ea"/>
                <a:cs typeface="Symbol" charset="2"/>
              </a:rPr>
              <a:t>60 days data taking 2008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/>
              <a:buChar char="•"/>
              <a:defRPr/>
            </a:pPr>
            <a:r>
              <a:rPr lang="en-US" dirty="0">
                <a:solidFill>
                  <a:srgbClr val="E46C0A"/>
                </a:solidFill>
                <a:latin typeface="+mn-lt"/>
                <a:ea typeface="+mn-ea"/>
                <a:cs typeface="Symbol" charset="2"/>
              </a:rPr>
              <a:t>Trigger</a:t>
            </a:r>
            <a:r>
              <a:rPr lang="en-US" dirty="0">
                <a:solidFill>
                  <a:srgbClr val="000000"/>
                </a:solidFill>
                <a:latin typeface="+mn-lt"/>
                <a:ea typeface="+mn-ea"/>
                <a:cs typeface="Symbol" charset="2"/>
              </a:rPr>
              <a:t>: RPD hit, beam veto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bg2">
                  <a:lumMod val="50000"/>
                </a:schemeClr>
              </a:solidFill>
              <a:latin typeface="+mn-lt"/>
              <a:ea typeface="+mn-ea"/>
              <a:cs typeface="Symbol" charset="2"/>
            </a:endParaRPr>
          </a:p>
        </p:txBody>
      </p:sp>
      <p:sp>
        <p:nvSpPr>
          <p:cNvPr id="18437" name="Textfeld 30"/>
          <p:cNvSpPr txBox="1">
            <a:spLocks noChangeArrowheads="1"/>
          </p:cNvSpPr>
          <p:nvPr/>
        </p:nvSpPr>
        <p:spPr bwMode="auto">
          <a:xfrm>
            <a:off x="4510088" y="3241675"/>
            <a:ext cx="6032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50m</a:t>
            </a:r>
          </a:p>
        </p:txBody>
      </p:sp>
      <p:cxnSp>
        <p:nvCxnSpPr>
          <p:cNvPr id="26" name="Gerade Verbindung 25"/>
          <p:cNvCxnSpPr/>
          <p:nvPr/>
        </p:nvCxnSpPr>
        <p:spPr>
          <a:xfrm flipH="1">
            <a:off x="1403350" y="2349500"/>
            <a:ext cx="4864100" cy="2628900"/>
          </a:xfrm>
          <a:prstGeom prst="line">
            <a:avLst/>
          </a:prstGeom>
          <a:ln w="12700">
            <a:solidFill>
              <a:schemeClr val="tx1"/>
            </a:solidFill>
            <a:headEnd type="triangl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8439" name="Bild 40" descr="target_region2008.png"/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9063" y="3933825"/>
            <a:ext cx="5214937" cy="271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99477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2998</Words>
  <Application>Microsoft Macintosh PowerPoint</Application>
  <PresentationFormat>Bildschirmpräsentation (4:3)</PresentationFormat>
  <Paragraphs>743</Paragraphs>
  <Slides>88</Slides>
  <Notes>1</Notes>
  <HiddenSlides>0</HiddenSlides>
  <MMClips>1</MMClips>
  <ScaleCrop>false</ScaleCrop>
  <HeadingPairs>
    <vt:vector size="6" baseType="variant"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88</vt:i4>
      </vt:variant>
    </vt:vector>
  </HeadingPairs>
  <TitlesOfParts>
    <vt:vector size="90" baseType="lpstr">
      <vt:lpstr>Office-Design</vt:lpstr>
      <vt:lpstr>Formel</vt:lpstr>
      <vt:lpstr>The virtue of precision spectroscopy :  A new axial-vector meson  and  The structure of the (pp) S-wave isobar </vt:lpstr>
      <vt:lpstr>Brief Overview</vt:lpstr>
      <vt:lpstr>Light Mesons, Quarks and Gluons</vt:lpstr>
      <vt:lpstr>PowerPoint-Präsentation</vt:lpstr>
      <vt:lpstr>PowerPoint-Präsentation</vt:lpstr>
      <vt:lpstr>How to produce “other” mesons</vt:lpstr>
      <vt:lpstr>Constituent Quarks and Mesons </vt:lpstr>
      <vt:lpstr>Constituent Quarks and Mesons </vt:lpstr>
      <vt:lpstr>The COMPASS Experiment</vt:lpstr>
      <vt:lpstr>PowerPoint-Präsentation</vt:lpstr>
      <vt:lpstr>The Process</vt:lpstr>
      <vt:lpstr>Kinematics and Isobars</vt:lpstr>
      <vt:lpstr>First Impressions Motivation for Isobar Model</vt:lpstr>
      <vt:lpstr>Partial wave analysis</vt:lpstr>
      <vt:lpstr>Phase contrast tomography</vt:lpstr>
      <vt:lpstr>Partial wave analysis</vt:lpstr>
      <vt:lpstr>Fit Model - Isobars</vt:lpstr>
      <vt:lpstr>Isobars: Introduction</vt:lpstr>
      <vt:lpstr>PowerPoint-Präsentation</vt:lpstr>
      <vt:lpstr>PowerPoint-Präsentation</vt:lpstr>
      <vt:lpstr>Major waves</vt:lpstr>
      <vt:lpstr>Major waves m = 1</vt:lpstr>
      <vt:lpstr>t’ dependence of  mass distributions</vt:lpstr>
      <vt:lpstr>More exotic families</vt:lpstr>
      <vt:lpstr>Waves involving f0(980)</vt:lpstr>
      <vt:lpstr>Waves involving [pp]S</vt:lpstr>
      <vt:lpstr>PowerPoint-Präsentation</vt:lpstr>
      <vt:lpstr>PowerPoint-Präsentation</vt:lpstr>
      <vt:lpstr>Non-resonant processes</vt:lpstr>
      <vt:lpstr>COMPASS “Colour Holography”</vt:lpstr>
      <vt:lpstr>Mass dependent fits</vt:lpstr>
      <vt:lpstr>Mass dependent fits</vt:lpstr>
      <vt:lpstr>Mass dependent fits a2(1320)  </vt:lpstr>
      <vt:lpstr>Mass dependent fits a1(1420)  </vt:lpstr>
      <vt:lpstr>Phase: a1(1420) </vt:lpstr>
      <vt:lpstr>Results of Mass-Dependent Fit</vt:lpstr>
      <vt:lpstr>t’ dependence of amplitudes</vt:lpstr>
      <vt:lpstr>PowerPoint-Präsentation</vt:lpstr>
      <vt:lpstr>PowerPoint-Präsentation</vt:lpstr>
      <vt:lpstr>(pp)S-wave </vt:lpstr>
      <vt:lpstr>Correlation: m2p – m3p</vt:lpstr>
      <vt:lpstr>Correlation: m2p – m3p</vt:lpstr>
      <vt:lpstr>Details on (pp)S-wave  </vt:lpstr>
      <vt:lpstr>Some intriguing aspects</vt:lpstr>
      <vt:lpstr>Some intriguing aspects</vt:lpstr>
      <vt:lpstr>Conclusion</vt:lpstr>
      <vt:lpstr>Conclusion I</vt:lpstr>
      <vt:lpstr>Conclusion II</vt:lpstr>
      <vt:lpstr>Conclusion III</vt:lpstr>
      <vt:lpstr>Prospects</vt:lpstr>
      <vt:lpstr>Sneak Preview on (pp) S-wave</vt:lpstr>
      <vt:lpstr>Sneak Preview – Large Fits</vt:lpstr>
      <vt:lpstr>Preview into phh</vt:lpstr>
      <vt:lpstr>The End</vt:lpstr>
      <vt:lpstr>PowerPoint-Präsentation</vt:lpstr>
      <vt:lpstr>Quick Check for “odd” waves</vt:lpstr>
      <vt:lpstr>Isobars: Introduction</vt:lpstr>
      <vt:lpstr>First Conclusions about f0(980)</vt:lpstr>
      <vt:lpstr>PowerPoint-Präsentation</vt:lpstr>
      <vt:lpstr>COMPASS Spin-Density Matrix</vt:lpstr>
      <vt:lpstr>COMPASS Spin-Density Matrix</vt:lpstr>
      <vt:lpstr>Examples for a1(1260) and a2(1420)  </vt:lpstr>
      <vt:lpstr>Study of (pp=f980)*         1++  </vt:lpstr>
      <vt:lpstr>How to reconstruct an Image</vt:lpstr>
      <vt:lpstr>Add more dynamics</vt:lpstr>
      <vt:lpstr>PowerPoint-Präsentation</vt:lpstr>
      <vt:lpstr>PowerPoint-Präsentation</vt:lpstr>
      <vt:lpstr>(pp)*S-wave 2-+ </vt:lpstr>
      <vt:lpstr>(pp)*S-wave 1++ </vt:lpstr>
      <vt:lpstr>(pp)*S-wave 0-+ </vt:lpstr>
      <vt:lpstr>Discussion of pp-Phases </vt:lpstr>
      <vt:lpstr>(pp)*S-wave 0-+ </vt:lpstr>
      <vt:lpstr>(pp)S-wave </vt:lpstr>
      <vt:lpstr>Mass distributions</vt:lpstr>
      <vt:lpstr>Technical plots</vt:lpstr>
      <vt:lpstr># of parameters</vt:lpstr>
      <vt:lpstr>Mass dependent fit</vt:lpstr>
      <vt:lpstr>Fit Functions</vt:lpstr>
      <vt:lpstr>Mass dependent fits</vt:lpstr>
      <vt:lpstr>Mass dependent fits</vt:lpstr>
      <vt:lpstr>Mass dependent fits</vt:lpstr>
      <vt:lpstr>Mass dependent fits</vt:lpstr>
      <vt:lpstr>Mass dependent fits</vt:lpstr>
      <vt:lpstr>Data-MC comparison</vt:lpstr>
      <vt:lpstr>Data-MC comparison</vt:lpstr>
      <vt:lpstr>Quick Check for “odd” waves</vt:lpstr>
      <vt:lpstr>Mass-dependent fit (pp)S-wave </vt:lpstr>
      <vt:lpstr>Mass independent fit</vt:lpstr>
    </vt:vector>
  </TitlesOfParts>
  <Manager/>
  <Company> 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Hadron Beam and Spectroscopy in COMPASS - Future</dc:title>
  <dc:subject/>
  <dc:creator>Stephan Paul</dc:creator>
  <cp:keywords/>
  <dc:description/>
  <cp:lastModifiedBy>Stephan Paul</cp:lastModifiedBy>
  <cp:revision>576</cp:revision>
  <dcterms:created xsi:type="dcterms:W3CDTF">2008-05-22T05:50:45Z</dcterms:created>
  <dcterms:modified xsi:type="dcterms:W3CDTF">2013-12-10T09:19:24Z</dcterms:modified>
  <cp:category/>
</cp:coreProperties>
</file>