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9" r:id="rId1"/>
  </p:sldMasterIdLst>
  <p:notesMasterIdLst>
    <p:notesMasterId r:id="rId57"/>
  </p:notesMasterIdLst>
  <p:handoutMasterIdLst>
    <p:handoutMasterId r:id="rId58"/>
  </p:handoutMasterIdLst>
  <p:sldIdLst>
    <p:sldId id="741" r:id="rId2"/>
    <p:sldId id="754" r:id="rId3"/>
    <p:sldId id="683" r:id="rId4"/>
    <p:sldId id="662" r:id="rId5"/>
    <p:sldId id="692" r:id="rId6"/>
    <p:sldId id="661" r:id="rId7"/>
    <p:sldId id="693" r:id="rId8"/>
    <p:sldId id="442" r:id="rId9"/>
    <p:sldId id="663" r:id="rId10"/>
    <p:sldId id="664" r:id="rId11"/>
    <p:sldId id="761" r:id="rId12"/>
    <p:sldId id="697" r:id="rId13"/>
    <p:sldId id="760" r:id="rId14"/>
    <p:sldId id="727" r:id="rId15"/>
    <p:sldId id="763" r:id="rId16"/>
    <p:sldId id="762" r:id="rId17"/>
    <p:sldId id="726" r:id="rId18"/>
    <p:sldId id="501" r:id="rId19"/>
    <p:sldId id="273" r:id="rId20"/>
    <p:sldId id="411" r:id="rId21"/>
    <p:sldId id="532" r:id="rId22"/>
    <p:sldId id="684" r:id="rId23"/>
    <p:sldId id="765" r:id="rId24"/>
    <p:sldId id="772" r:id="rId25"/>
    <p:sldId id="773" r:id="rId26"/>
    <p:sldId id="774" r:id="rId27"/>
    <p:sldId id="807" r:id="rId28"/>
    <p:sldId id="783" r:id="rId29"/>
    <p:sldId id="784" r:id="rId30"/>
    <p:sldId id="818" r:id="rId31"/>
    <p:sldId id="780" r:id="rId32"/>
    <p:sldId id="779" r:id="rId33"/>
    <p:sldId id="787" r:id="rId34"/>
    <p:sldId id="777" r:id="rId35"/>
    <p:sldId id="776" r:id="rId36"/>
    <p:sldId id="775" r:id="rId37"/>
    <p:sldId id="781" r:id="rId38"/>
    <p:sldId id="812" r:id="rId39"/>
    <p:sldId id="706" r:id="rId40"/>
    <p:sldId id="739" r:id="rId41"/>
    <p:sldId id="686" r:id="rId42"/>
    <p:sldId id="687" r:id="rId43"/>
    <p:sldId id="729" r:id="rId44"/>
    <p:sldId id="490" r:id="rId45"/>
    <p:sldId id="819" r:id="rId46"/>
    <p:sldId id="735" r:id="rId47"/>
    <p:sldId id="792" r:id="rId48"/>
    <p:sldId id="793" r:id="rId49"/>
    <p:sldId id="824" r:id="rId50"/>
    <p:sldId id="799" r:id="rId51"/>
    <p:sldId id="800" r:id="rId52"/>
    <p:sldId id="795" r:id="rId53"/>
    <p:sldId id="797" r:id="rId54"/>
    <p:sldId id="790" r:id="rId55"/>
    <p:sldId id="816" r:id="rId5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FF00"/>
    <a:srgbClr val="3366FF"/>
    <a:srgbClr val="F9FCCC"/>
    <a:srgbClr val="8ABBD0"/>
    <a:srgbClr val="5F5F5F"/>
    <a:srgbClr val="FF0066"/>
    <a:srgbClr val="FFFF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7" autoAdjust="0"/>
    <p:restoredTop sz="93962" autoAdjust="0"/>
  </p:normalViewPr>
  <p:slideViewPr>
    <p:cSldViewPr>
      <p:cViewPr>
        <p:scale>
          <a:sx n="68" d="100"/>
          <a:sy n="68" d="100"/>
        </p:scale>
        <p:origin x="-135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"/>
    </p:cViewPr>
  </p:sorterViewPr>
  <p:notesViewPr>
    <p:cSldViewPr>
      <p:cViewPr varScale="1">
        <p:scale>
          <a:sx n="50" d="100"/>
          <a:sy n="50" d="100"/>
        </p:scale>
        <p:origin x="-1266" y="-108"/>
      </p:cViewPr>
      <p:guideLst>
        <p:guide orient="horz" pos="3222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wmf"/><Relationship Id="rId7" Type="http://schemas.openxmlformats.org/officeDocument/2006/relationships/image" Target="../media/image42.e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e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7" y="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4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7" y="972344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7424908-A41B-4874-A0D8-FDB72ABC91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0787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7" y="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4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7" y="972344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2" tIns="47770" rIns="95542" bIns="47770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smtClean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FE50A45-0C7C-4FEA-B8F1-6FFE6DC334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20502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25A77-2316-4C21-9394-7ED1C15FBF6A}" type="slidenum">
              <a:rPr lang="en-GB"/>
              <a:pPr/>
              <a:t>2</a:t>
            </a:fld>
            <a:endParaRPr lang="en-GB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982663"/>
            <a:ext cx="4718050" cy="3538537"/>
          </a:xfrm>
          <a:solidFill>
            <a:srgbClr val="FFFFFF"/>
          </a:solidFill>
          <a:ln/>
        </p:spPr>
      </p:sp>
      <p:sp>
        <p:nvSpPr>
          <p:cNvPr id="4259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96964" y="4867275"/>
            <a:ext cx="4910137" cy="3933825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22B920-0B49-4A14-8F05-AE8FD5ABF6E8}" type="slidenum">
              <a:rPr lang="fr-FR">
                <a:latin typeface="Times New Roman" pitchFamily="18" charset="0"/>
              </a:rPr>
              <a:pPr/>
              <a:t>8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6" y="4862513"/>
            <a:ext cx="5680075" cy="46037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22B920-0B49-4A14-8F05-AE8FD5ABF6E8}" type="slidenum">
              <a:rPr lang="fr-FR">
                <a:latin typeface="Times New Roman" pitchFamily="18" charset="0"/>
              </a:rPr>
              <a:pPr/>
              <a:t>9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6" y="4862513"/>
            <a:ext cx="5680075" cy="46037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22B920-0B49-4A14-8F05-AE8FD5ABF6E8}" type="slidenum">
              <a:rPr lang="fr-FR">
                <a:latin typeface="Times New Roman" pitchFamily="18" charset="0"/>
              </a:rPr>
              <a:pPr/>
              <a:t>10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6" y="4862513"/>
            <a:ext cx="5680075" cy="46037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27C84-621C-4AB3-938A-5CA779B10BC8}" type="slidenum">
              <a:rPr lang="en-US"/>
              <a:pPr/>
              <a:t>32</a:t>
            </a:fld>
            <a:endParaRPr lang="en-US"/>
          </a:p>
        </p:txBody>
      </p:sp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733425"/>
            <a:ext cx="5194300" cy="3897313"/>
          </a:xfrm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366" y="4873626"/>
            <a:ext cx="5176573" cy="462994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E9052-4028-4BA0-8D6F-30E5BCF2915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695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B06FA-E7AF-4D7F-856F-CC4397DB5A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8019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E203F-125A-48B8-9739-0A4A69B04F9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2321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02FF3-3EBB-42AA-8259-6DB3391BCB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4523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4CBDB-940E-4E6F-A446-939EAE67F7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27232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D5C0-F760-4996-80EB-DE8E9BC9BDC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1458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B6E82-27C6-4F7A-96EF-CF8844B741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2543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6" y="160302"/>
            <a:ext cx="7964574" cy="609600"/>
          </a:xfrm>
          <a:noFill/>
          <a:ln>
            <a:noFill/>
          </a:ln>
          <a:effectLst/>
        </p:spPr>
        <p:txBody>
          <a:bodyPr/>
          <a:lstStyle>
            <a:lvl1pPr>
              <a:defRPr sz="2800" baseline="0">
                <a:solidFill>
                  <a:schemeClr val="bg2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04" y="1081062"/>
            <a:ext cx="8594725" cy="5294370"/>
          </a:xfrm>
        </p:spPr>
        <p:txBody>
          <a:bodyPr/>
          <a:lstStyle>
            <a:lvl1pPr marL="342900" indent="-342900">
              <a:spcBef>
                <a:spcPts val="900"/>
              </a:spcBef>
              <a:buClr>
                <a:schemeClr val="tx1">
                  <a:lumMod val="85000"/>
                  <a:lumOff val="15000"/>
                </a:schemeClr>
              </a:buClr>
              <a:buSzPct val="65000"/>
              <a:buFont typeface="Wingdings" charset="2"/>
              <a:buChar char="u"/>
              <a:defRPr sz="2200" baseline="0">
                <a:solidFill>
                  <a:schemeClr val="bg2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648000">
              <a:spcBef>
                <a:spcPts val="300"/>
              </a:spcBef>
              <a:buClr>
                <a:srgbClr val="666699"/>
              </a:buClr>
              <a:buSzPct val="70000"/>
              <a:defRPr sz="2000" baseline="0">
                <a:solidFill>
                  <a:srgbClr val="666699"/>
                </a:solidFill>
                <a:latin typeface="Tahoma" pitchFamily="34" charset="0"/>
                <a:cs typeface="Tahoma" pitchFamily="34" charset="0"/>
              </a:defRPr>
            </a:lvl2pPr>
            <a:lvl3pPr marL="900000">
              <a:spcBef>
                <a:spcPts val="0"/>
              </a:spcBef>
              <a:defRPr sz="2000" baseline="0">
                <a:solidFill>
                  <a:schemeClr val="accent5">
                    <a:lumMod val="25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 marL="1260000" indent="-324000">
              <a:spcBef>
                <a:spcPts val="600"/>
              </a:spcBef>
              <a:buClr>
                <a:srgbClr val="5F5F5F"/>
              </a:buClr>
              <a:defRPr sz="20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 marL="1476000">
              <a:spcBef>
                <a:spcPts val="600"/>
              </a:spcBef>
              <a:buClr>
                <a:srgbClr val="000099"/>
              </a:buClr>
              <a:defRPr sz="20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TRENDS, Alushta 23-29 September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fld id="{F29DE5DE-F4D4-4A46-82F3-FD6E74D256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3041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48108-7818-4039-92F3-44F1C78D25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7680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2C1D4-0269-4282-88C0-B9A0FB40F5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9116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79DF9-E8AC-456A-8AD9-187308D4C9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7004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80D5-870A-44F6-8BFC-AF3F2FC898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4489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70740-C6B0-494F-9C2C-A9630BFA5B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4225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78AB6-491A-46B4-90EB-4720E5A5AB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955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1AA6B-7436-45AC-8F1F-E1DC2669DE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0561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8483E-FB1F-4CF1-B152-CD6DD41F48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3653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74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4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</a:defRPr>
            </a:lvl1pPr>
          </a:lstStyle>
          <a:p>
            <a:pPr>
              <a:defRPr/>
            </a:pPr>
            <a:fld id="{DAE97000-8A08-49C6-B90B-FCD4F51D4B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27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2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3768" y="6237312"/>
            <a:ext cx="3744416" cy="484163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smtClean="0"/>
              <a:t>TRENDS, </a:t>
            </a:r>
            <a:r>
              <a:rPr lang="fr-FR" dirty="0" err="1" smtClean="0"/>
              <a:t>Alushta</a:t>
            </a:r>
            <a:r>
              <a:rPr lang="fr-FR" dirty="0" smtClean="0"/>
              <a:t> 23-29 </a:t>
            </a:r>
            <a:r>
              <a:rPr lang="fr-FR" dirty="0" err="1" smtClean="0"/>
              <a:t>September</a:t>
            </a:r>
            <a:endParaRPr lang="fr-FR" dirty="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569325" cy="4679950"/>
          </a:xfrm>
          <a:noFill/>
        </p:spPr>
        <p:txBody>
          <a:bodyPr/>
          <a:lstStyle/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r>
              <a:rPr lang="en-GB" dirty="0" smtClean="0">
                <a:latin typeface="Arial Black" pitchFamily="34" charset="0"/>
              </a:rPr>
              <a:t>          experiment </a:t>
            </a:r>
            <a:r>
              <a:rPr lang="en-GB" dirty="0">
                <a:latin typeface="Arial Black" pitchFamily="34" charset="0"/>
              </a:rPr>
              <a:t>NA58</a:t>
            </a:r>
            <a:endParaRPr lang="en-GB" dirty="0" smtClean="0">
              <a:latin typeface="Arial Black" pitchFamily="34" charset="0"/>
            </a:endParaRPr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endParaRPr lang="en-GB" sz="2000" b="1" dirty="0" smtClean="0"/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 </a:t>
            </a:r>
            <a:endParaRPr lang="en-GB" sz="2000" dirty="0" smtClean="0"/>
          </a:p>
        </p:txBody>
      </p:sp>
      <p:pic>
        <p:nvPicPr>
          <p:cNvPr id="3078" name="Picture 3" descr="compass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5209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17"/>
          <p:cNvSpPr>
            <a:spLocks noChangeArrowheads="1"/>
          </p:cNvSpPr>
          <p:nvPr/>
        </p:nvSpPr>
        <p:spPr bwMode="auto">
          <a:xfrm>
            <a:off x="1203570" y="4437112"/>
            <a:ext cx="6915150" cy="17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dirty="0">
                <a:effectLst/>
              </a:rPr>
              <a:t>Oleg </a:t>
            </a:r>
            <a:r>
              <a:rPr lang="en-US" sz="2000" dirty="0" err="1" smtClean="0">
                <a:effectLst/>
              </a:rPr>
              <a:t>Kouznetsov</a:t>
            </a:r>
            <a:r>
              <a:rPr lang="en-US" sz="2000" dirty="0">
                <a:effectLst/>
              </a:rPr>
              <a:t> </a:t>
            </a:r>
            <a:r>
              <a:rPr lang="en-US" sz="2000" dirty="0" smtClean="0">
                <a:effectLst/>
              </a:rPr>
              <a:t>JINR</a:t>
            </a:r>
            <a:r>
              <a:rPr lang="en-US" sz="2000" dirty="0">
                <a:effectLst/>
              </a:rPr>
              <a:t>, </a:t>
            </a:r>
            <a:r>
              <a:rPr lang="en-US" sz="2000" dirty="0" err="1" smtClean="0">
                <a:effectLst/>
              </a:rPr>
              <a:t>Dubna</a:t>
            </a:r>
            <a:endParaRPr lang="fr-FR" sz="2000" dirty="0">
              <a:effectLst/>
            </a:endParaRPr>
          </a:p>
          <a:p>
            <a:pPr algn="ctr"/>
            <a:r>
              <a:rPr lang="fr-FR" sz="2000" dirty="0">
                <a:effectLst/>
              </a:rPr>
              <a:t>On </a:t>
            </a:r>
            <a:r>
              <a:rPr lang="fr-FR" sz="2000" dirty="0" err="1">
                <a:effectLst/>
              </a:rPr>
              <a:t>behalf</a:t>
            </a:r>
            <a:r>
              <a:rPr lang="fr-FR" sz="2000" dirty="0">
                <a:effectLst/>
              </a:rPr>
              <a:t> of the COMPASS Collaboration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40603" y="2924944"/>
            <a:ext cx="86410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effectLst/>
                <a:cs typeface="Arial" pitchFamily="34" charset="0"/>
              </a:rPr>
              <a:t>T</a:t>
            </a:r>
            <a:r>
              <a:rPr lang="fr-FR" sz="3600" dirty="0" smtClean="0">
                <a:effectLst/>
                <a:cs typeface="Arial" pitchFamily="34" charset="0"/>
              </a:rPr>
              <a:t>he COMPASS </a:t>
            </a:r>
            <a:r>
              <a:rPr lang="fr-FR" sz="3600" dirty="0" err="1" smtClean="0">
                <a:effectLst/>
                <a:cs typeface="Arial" pitchFamily="34" charset="0"/>
              </a:rPr>
              <a:t>experiment</a:t>
            </a:r>
            <a:r>
              <a:rPr lang="fr-FR" sz="3600" dirty="0" smtClean="0">
                <a:effectLst/>
                <a:cs typeface="Arial" pitchFamily="34" charset="0"/>
              </a:rPr>
              <a:t> </a:t>
            </a:r>
            <a:r>
              <a:rPr lang="fr-FR" sz="3600" dirty="0" err="1" smtClean="0">
                <a:effectLst/>
                <a:cs typeface="Arial" pitchFamily="34" charset="0"/>
              </a:rPr>
              <a:t>at</a:t>
            </a:r>
            <a:r>
              <a:rPr lang="fr-FR" sz="3600" dirty="0" smtClean="0">
                <a:effectLst/>
                <a:cs typeface="Arial" pitchFamily="34" charset="0"/>
              </a:rPr>
              <a:t> CERN</a:t>
            </a:r>
          </a:p>
          <a:p>
            <a:endParaRPr lang="fr-F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TRENDS, Alushta 23-29 September</a:t>
            </a:r>
            <a:endParaRPr lang="fr-FR" dirty="0"/>
          </a:p>
        </p:txBody>
      </p:sp>
      <p:pic>
        <p:nvPicPr>
          <p:cNvPr id="5125" name="Picture 2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48982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27" name="Line 3"/>
          <p:cNvSpPr>
            <a:spLocks noChangeShapeType="1"/>
          </p:cNvSpPr>
          <p:nvPr/>
        </p:nvSpPr>
        <p:spPr bwMode="auto">
          <a:xfrm>
            <a:off x="73088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4645025" y="38284"/>
            <a:ext cx="4319588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>COMPASS in 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  <a:sym typeface="Symbol" pitchFamily="18" charset="2"/>
              </a:rPr>
              <a:t> run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NIM A 577(2007) 455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endParaRPr lang="fr-FR" sz="24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8" name="Picture 5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89825" cy="47545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30" name="Line 6"/>
          <p:cNvSpPr>
            <a:spLocks noChangeShapeType="1"/>
          </p:cNvSpPr>
          <p:nvPr/>
        </p:nvSpPr>
        <p:spPr bwMode="auto">
          <a:xfrm flipV="1">
            <a:off x="395288" y="5661025"/>
            <a:ext cx="865187" cy="5032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 rot="-1798400">
            <a:off x="117538" y="5501908"/>
            <a:ext cx="1263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160 </a:t>
            </a:r>
            <a:r>
              <a:rPr lang="en-US" sz="1600" b="1" dirty="0" err="1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 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</a:t>
            </a:r>
            <a:endParaRPr lang="en-US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190 </a:t>
            </a:r>
            <a:r>
              <a:rPr lang="en-US" sz="1600" b="1" dirty="0" err="1" smtClean="0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</a:t>
            </a:r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769032" name="Line 8"/>
          <p:cNvSpPr>
            <a:spLocks noChangeShapeType="1"/>
          </p:cNvSpPr>
          <p:nvPr/>
        </p:nvSpPr>
        <p:spPr bwMode="auto">
          <a:xfrm flipV="1">
            <a:off x="900113" y="5300663"/>
            <a:ext cx="215900" cy="1428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2" name="Text Box 9"/>
          <p:cNvSpPr txBox="1">
            <a:spLocks noChangeArrowheads="1"/>
          </p:cNvSpPr>
          <p:nvPr/>
        </p:nvSpPr>
        <p:spPr bwMode="auto">
          <a:xfrm>
            <a:off x="1908175" y="5734050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effectLst/>
              </a:rPr>
              <a:t>SciFi</a:t>
            </a:r>
          </a:p>
        </p:txBody>
      </p:sp>
      <p:sp>
        <p:nvSpPr>
          <p:cNvPr id="5133" name="Text Box 10"/>
          <p:cNvSpPr txBox="1">
            <a:spLocks noChangeArrowheads="1"/>
          </p:cNvSpPr>
          <p:nvPr/>
        </p:nvSpPr>
        <p:spPr bwMode="auto">
          <a:xfrm>
            <a:off x="1331913" y="587692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CC33"/>
                </a:solidFill>
                <a:effectLst/>
              </a:rPr>
              <a:t>veto</a:t>
            </a:r>
          </a:p>
        </p:txBody>
      </p:sp>
      <p:sp>
        <p:nvSpPr>
          <p:cNvPr id="5134" name="Text Box 11"/>
          <p:cNvSpPr txBox="1">
            <a:spLocks noChangeArrowheads="1"/>
          </p:cNvSpPr>
          <p:nvPr/>
        </p:nvSpPr>
        <p:spPr bwMode="auto">
          <a:xfrm>
            <a:off x="720309" y="1330881"/>
            <a:ext cx="198002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baseline="30000" dirty="0">
                <a:effectLst/>
                <a:latin typeface="+mj-lt"/>
              </a:rPr>
              <a:t>6</a:t>
            </a:r>
            <a:r>
              <a:rPr lang="en-US" b="1" dirty="0">
                <a:effectLst/>
                <a:latin typeface="+mj-lt"/>
              </a:rPr>
              <a:t>LiD </a:t>
            </a:r>
            <a:r>
              <a:rPr lang="en-US" b="1" dirty="0" smtClean="0">
                <a:effectLst/>
                <a:latin typeface="+mj-lt"/>
              </a:rPr>
              <a:t>target </a:t>
            </a:r>
            <a:r>
              <a:rPr lang="en-US" b="1" dirty="0" smtClean="0">
                <a:effectLst/>
                <a:latin typeface="+mj-lt"/>
                <a:sym typeface="Symbol" pitchFamily="18" charset="2"/>
              </a:rPr>
              <a:t> </a:t>
            </a:r>
            <a:r>
              <a:rPr lang="en-US" b="1" dirty="0">
                <a:effectLst/>
                <a:latin typeface="+mj-lt"/>
                <a:sym typeface="Symbol" pitchFamily="18" charset="2"/>
              </a:rPr>
              <a:t>run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5135" name="Text Box 12"/>
          <p:cNvSpPr txBox="1">
            <a:spLocks noChangeArrowheads="1"/>
          </p:cNvSpPr>
          <p:nvPr/>
        </p:nvSpPr>
        <p:spPr bwMode="auto">
          <a:xfrm>
            <a:off x="1908175" y="54197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D60093"/>
                </a:solidFill>
                <a:effectLst/>
              </a:rPr>
              <a:t>Si</a:t>
            </a:r>
          </a:p>
        </p:txBody>
      </p:sp>
      <p:sp>
        <p:nvSpPr>
          <p:cNvPr id="5136" name="Text Box 13"/>
          <p:cNvSpPr txBox="1">
            <a:spLocks noChangeArrowheads="1"/>
          </p:cNvSpPr>
          <p:nvPr/>
        </p:nvSpPr>
        <p:spPr bwMode="auto">
          <a:xfrm>
            <a:off x="2843213" y="548798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Micromegas</a:t>
            </a:r>
          </a:p>
        </p:txBody>
      </p:sp>
      <p:sp>
        <p:nvSpPr>
          <p:cNvPr id="5137" name="Text Box 14"/>
          <p:cNvSpPr txBox="1">
            <a:spLocks noChangeArrowheads="1"/>
          </p:cNvSpPr>
          <p:nvPr/>
        </p:nvSpPr>
        <p:spPr bwMode="auto">
          <a:xfrm>
            <a:off x="698803" y="3991054"/>
            <a:ext cx="1249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9999"/>
                </a:solidFill>
                <a:effectLst/>
              </a:rPr>
              <a:t>Drift </a:t>
            </a:r>
            <a:endParaRPr lang="en-US" dirty="0" smtClean="0">
              <a:solidFill>
                <a:srgbClr val="009999"/>
              </a:solidFill>
              <a:effectLst/>
            </a:endParaRPr>
          </a:p>
          <a:p>
            <a:pPr algn="ctr" eaLnBrk="1" hangingPunct="1"/>
            <a:r>
              <a:rPr lang="en-US" dirty="0" smtClean="0">
                <a:solidFill>
                  <a:srgbClr val="009999"/>
                </a:solidFill>
                <a:effectLst/>
              </a:rPr>
              <a:t>Chambers</a:t>
            </a:r>
            <a:endParaRPr lang="en-US" dirty="0">
              <a:solidFill>
                <a:srgbClr val="009999"/>
              </a:solidFill>
              <a:effectLst/>
            </a:endParaRPr>
          </a:p>
        </p:txBody>
      </p:sp>
      <p:sp>
        <p:nvSpPr>
          <p:cNvPr id="5138" name="Text Box 15"/>
          <p:cNvSpPr txBox="1">
            <a:spLocks noChangeArrowheads="1"/>
          </p:cNvSpPr>
          <p:nvPr/>
        </p:nvSpPr>
        <p:spPr bwMode="auto">
          <a:xfrm>
            <a:off x="3419475" y="520065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33"/>
                </a:solidFill>
                <a:effectLst/>
              </a:rPr>
              <a:t>GEMs</a:t>
            </a:r>
          </a:p>
        </p:txBody>
      </p:sp>
      <p:sp>
        <p:nvSpPr>
          <p:cNvPr id="5139" name="Text Box 16"/>
          <p:cNvSpPr txBox="1">
            <a:spLocks noChangeArrowheads="1"/>
          </p:cNvSpPr>
          <p:nvPr/>
        </p:nvSpPr>
        <p:spPr bwMode="auto">
          <a:xfrm>
            <a:off x="4500563" y="4724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Straws</a:t>
            </a:r>
          </a:p>
        </p:txBody>
      </p:sp>
      <p:sp>
        <p:nvSpPr>
          <p:cNvPr id="5140" name="Text Box 17"/>
          <p:cNvSpPr txBox="1">
            <a:spLocks noChangeArrowheads="1"/>
          </p:cNvSpPr>
          <p:nvPr/>
        </p:nvSpPr>
        <p:spPr bwMode="auto">
          <a:xfrm>
            <a:off x="2195513" y="38322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SM1</a:t>
            </a:r>
          </a:p>
        </p:txBody>
      </p:sp>
      <p:sp>
        <p:nvSpPr>
          <p:cNvPr id="5141" name="Text Box 18"/>
          <p:cNvSpPr txBox="1">
            <a:spLocks noChangeArrowheads="1"/>
          </p:cNvSpPr>
          <p:nvPr/>
        </p:nvSpPr>
        <p:spPr bwMode="auto">
          <a:xfrm>
            <a:off x="2411413" y="34004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</a:rPr>
              <a:t>RICH</a:t>
            </a:r>
          </a:p>
        </p:txBody>
      </p:sp>
      <p:sp>
        <p:nvSpPr>
          <p:cNvPr id="769043" name="Line 19"/>
          <p:cNvSpPr>
            <a:spLocks noChangeShapeType="1"/>
          </p:cNvSpPr>
          <p:nvPr/>
        </p:nvSpPr>
        <p:spPr bwMode="auto">
          <a:xfrm flipV="1">
            <a:off x="5003800" y="3644900"/>
            <a:ext cx="360363" cy="107950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4" name="Line 20"/>
          <p:cNvSpPr>
            <a:spLocks noChangeShapeType="1"/>
          </p:cNvSpPr>
          <p:nvPr/>
        </p:nvSpPr>
        <p:spPr bwMode="auto">
          <a:xfrm flipH="1">
            <a:off x="3419475" y="4724400"/>
            <a:ext cx="1584325" cy="73025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4" name="Text Box 21"/>
          <p:cNvSpPr txBox="1">
            <a:spLocks noChangeArrowheads="1"/>
          </p:cNvSpPr>
          <p:nvPr/>
        </p:nvSpPr>
        <p:spPr bwMode="auto">
          <a:xfrm>
            <a:off x="2829655" y="1771403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smtClean="0">
                <a:effectLst/>
              </a:rPr>
              <a:t>ECALs</a:t>
            </a:r>
          </a:p>
          <a:p>
            <a:pPr algn="ctr" eaLnBrk="1" hangingPunct="1"/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&amp; HCALs</a:t>
            </a:r>
          </a:p>
        </p:txBody>
      </p:sp>
      <p:sp>
        <p:nvSpPr>
          <p:cNvPr id="769046" name="Line 22"/>
          <p:cNvSpPr>
            <a:spLocks noChangeShapeType="1"/>
          </p:cNvSpPr>
          <p:nvPr/>
        </p:nvSpPr>
        <p:spPr bwMode="auto">
          <a:xfrm>
            <a:off x="3275806" y="2386013"/>
            <a:ext cx="3024188" cy="28733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7" name="Line 23"/>
          <p:cNvSpPr>
            <a:spLocks noChangeShapeType="1"/>
          </p:cNvSpPr>
          <p:nvPr/>
        </p:nvSpPr>
        <p:spPr bwMode="auto">
          <a:xfrm>
            <a:off x="3347865" y="2417734"/>
            <a:ext cx="431974" cy="1587529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7" name="Text Box 24"/>
          <p:cNvSpPr txBox="1">
            <a:spLocks noChangeArrowheads="1"/>
          </p:cNvSpPr>
          <p:nvPr/>
        </p:nvSpPr>
        <p:spPr bwMode="auto">
          <a:xfrm>
            <a:off x="7023837" y="3573463"/>
            <a:ext cx="1698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990000"/>
                </a:solidFill>
                <a:effectLst/>
                <a:latin typeface="Symbol" pitchFamily="18" charset="2"/>
              </a:rPr>
              <a:t>m</a:t>
            </a:r>
            <a:r>
              <a:rPr lang="en-US" dirty="0">
                <a:solidFill>
                  <a:srgbClr val="990000"/>
                </a:solidFill>
                <a:effectLst/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990000"/>
                </a:solidFill>
                <a:effectLst/>
              </a:rPr>
              <a:t>Filters/Walls</a:t>
            </a:r>
            <a:endParaRPr lang="en-US" dirty="0">
              <a:solidFill>
                <a:srgbClr val="990000"/>
              </a:solidFill>
              <a:effectLst/>
            </a:endParaRPr>
          </a:p>
        </p:txBody>
      </p:sp>
      <p:sp>
        <p:nvSpPr>
          <p:cNvPr id="769049" name="Line 25"/>
          <p:cNvSpPr>
            <a:spLocks noChangeShapeType="1"/>
          </p:cNvSpPr>
          <p:nvPr/>
        </p:nvSpPr>
        <p:spPr bwMode="auto">
          <a:xfrm flipH="1" flipV="1">
            <a:off x="7308848" y="2420936"/>
            <a:ext cx="813863" cy="122396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 flipH="1">
            <a:off x="4284663" y="3832225"/>
            <a:ext cx="2663825" cy="317499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0" name="Text Box 27"/>
          <p:cNvSpPr txBox="1">
            <a:spLocks noChangeArrowheads="1"/>
          </p:cNvSpPr>
          <p:nvPr/>
        </p:nvSpPr>
        <p:spPr bwMode="auto">
          <a:xfrm>
            <a:off x="3708400" y="133667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  <a:effectLst/>
              </a:rPr>
              <a:t>Trigger Hodoscopes</a:t>
            </a:r>
          </a:p>
        </p:txBody>
      </p:sp>
      <p:sp>
        <p:nvSpPr>
          <p:cNvPr id="769052" name="Line 28"/>
          <p:cNvSpPr>
            <a:spLocks noChangeShapeType="1"/>
          </p:cNvSpPr>
          <p:nvPr/>
        </p:nvSpPr>
        <p:spPr bwMode="auto">
          <a:xfrm>
            <a:off x="4932363" y="1773238"/>
            <a:ext cx="28082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3" name="Line 29"/>
          <p:cNvSpPr>
            <a:spLocks noChangeShapeType="1"/>
          </p:cNvSpPr>
          <p:nvPr/>
        </p:nvSpPr>
        <p:spPr bwMode="auto">
          <a:xfrm>
            <a:off x="4932363" y="1773238"/>
            <a:ext cx="21605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4" name="Line 30"/>
          <p:cNvSpPr>
            <a:spLocks noChangeShapeType="1"/>
          </p:cNvSpPr>
          <p:nvPr/>
        </p:nvSpPr>
        <p:spPr bwMode="auto">
          <a:xfrm>
            <a:off x="4932363" y="1773238"/>
            <a:ext cx="20161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5" name="Line 31"/>
          <p:cNvSpPr>
            <a:spLocks noChangeShapeType="1"/>
          </p:cNvSpPr>
          <p:nvPr/>
        </p:nvSpPr>
        <p:spPr bwMode="auto">
          <a:xfrm>
            <a:off x="4932363" y="1773238"/>
            <a:ext cx="12954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6" name="Line 32"/>
          <p:cNvSpPr>
            <a:spLocks noChangeShapeType="1"/>
          </p:cNvSpPr>
          <p:nvPr/>
        </p:nvSpPr>
        <p:spPr bwMode="auto">
          <a:xfrm flipH="1">
            <a:off x="4787900" y="1773238"/>
            <a:ext cx="1444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6" name="Text Box 33"/>
          <p:cNvSpPr txBox="1">
            <a:spLocks noChangeArrowheads="1"/>
          </p:cNvSpPr>
          <p:nvPr/>
        </p:nvSpPr>
        <p:spPr bwMode="auto">
          <a:xfrm>
            <a:off x="3635375" y="263366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  <a:latin typeface="Times New Roman" pitchFamily="18" charset="0"/>
              </a:rPr>
              <a:t>MWPCs</a:t>
            </a:r>
          </a:p>
        </p:txBody>
      </p:sp>
      <p:sp>
        <p:nvSpPr>
          <p:cNvPr id="5157" name="Text Box 34"/>
          <p:cNvSpPr txBox="1">
            <a:spLocks noChangeArrowheads="1"/>
          </p:cNvSpPr>
          <p:nvPr/>
        </p:nvSpPr>
        <p:spPr bwMode="auto">
          <a:xfrm rot="-1955555">
            <a:off x="7169150" y="2827338"/>
            <a:ext cx="1152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effectLst/>
              </a:rPr>
              <a:t>50 m</a:t>
            </a:r>
          </a:p>
        </p:txBody>
      </p:sp>
      <p:sp>
        <p:nvSpPr>
          <p:cNvPr id="5158" name="Text Box 35"/>
          <p:cNvSpPr txBox="1">
            <a:spLocks noChangeArrowheads="1"/>
          </p:cNvSpPr>
          <p:nvPr/>
        </p:nvSpPr>
        <p:spPr bwMode="auto">
          <a:xfrm>
            <a:off x="3492500" y="304006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SM2</a:t>
            </a:r>
          </a:p>
        </p:txBody>
      </p:sp>
      <p:sp>
        <p:nvSpPr>
          <p:cNvPr id="769069" name="Line 45"/>
          <p:cNvSpPr>
            <a:spLocks noChangeShapeType="1"/>
          </p:cNvSpPr>
          <p:nvPr/>
        </p:nvSpPr>
        <p:spPr bwMode="auto">
          <a:xfrm flipV="1">
            <a:off x="2771775" y="2492375"/>
            <a:ext cx="5616575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769072" name="Picture 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3" y="193065"/>
            <a:ext cx="2919414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0669" y="1616868"/>
            <a:ext cx="2305050" cy="1825625"/>
            <a:chOff x="2397" y="200"/>
            <a:chExt cx="3256" cy="2478"/>
          </a:xfrm>
        </p:grpSpPr>
        <p:sp>
          <p:nvSpPr>
            <p:cNvPr id="48" name="Freeform 4"/>
            <p:cNvSpPr>
              <a:spLocks/>
            </p:cNvSpPr>
            <p:nvPr/>
          </p:nvSpPr>
          <p:spPr bwMode="auto">
            <a:xfrm>
              <a:off x="2783" y="1949"/>
              <a:ext cx="1" cy="72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2759" y="1794"/>
              <a:ext cx="1" cy="17"/>
            </a:xfrm>
            <a:custGeom>
              <a:avLst/>
              <a:gdLst>
                <a:gd name="T0" fmla="*/ 72 h 72"/>
                <a:gd name="T1" fmla="*/ 0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2874" y="2265"/>
              <a:ext cx="1" cy="183"/>
            </a:xfrm>
            <a:custGeom>
              <a:avLst/>
              <a:gdLst>
                <a:gd name="T0" fmla="*/ 0 w 11"/>
                <a:gd name="T1" fmla="*/ 798 h 804"/>
                <a:gd name="T2" fmla="*/ 0 w 11"/>
                <a:gd name="T3" fmla="*/ 6 h 804"/>
                <a:gd name="T4" fmla="*/ 0 w 11"/>
                <a:gd name="T5" fmla="*/ 0 h 804"/>
                <a:gd name="T6" fmla="*/ 11 w 11"/>
                <a:gd name="T7" fmla="*/ 0 h 804"/>
                <a:gd name="T8" fmla="*/ 11 w 11"/>
                <a:gd name="T9" fmla="*/ 6 h 804"/>
                <a:gd name="T10" fmla="*/ 11 w 11"/>
                <a:gd name="T11" fmla="*/ 798 h 804"/>
                <a:gd name="T12" fmla="*/ 11 w 11"/>
                <a:gd name="T13" fmla="*/ 804 h 804"/>
                <a:gd name="T14" fmla="*/ 0 w 11"/>
                <a:gd name="T15" fmla="*/ 804 h 804"/>
                <a:gd name="T16" fmla="*/ 0 w 11"/>
                <a:gd name="T17" fmla="*/ 79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04">
                  <a:moveTo>
                    <a:pt x="0" y="798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798"/>
                  </a:lnTo>
                  <a:lnTo>
                    <a:pt x="11" y="804"/>
                  </a:lnTo>
                  <a:lnTo>
                    <a:pt x="0" y="804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3282" y="2358"/>
              <a:ext cx="5" cy="2"/>
            </a:xfrm>
            <a:custGeom>
              <a:avLst/>
              <a:gdLst>
                <a:gd name="T0" fmla="*/ 19 w 25"/>
                <a:gd name="T1" fmla="*/ 11 h 11"/>
                <a:gd name="T2" fmla="*/ 5 w 25"/>
                <a:gd name="T3" fmla="*/ 11 h 11"/>
                <a:gd name="T4" fmla="*/ 0 w 25"/>
                <a:gd name="T5" fmla="*/ 11 h 11"/>
                <a:gd name="T6" fmla="*/ 0 w 25"/>
                <a:gd name="T7" fmla="*/ 0 h 11"/>
                <a:gd name="T8" fmla="*/ 5 w 25"/>
                <a:gd name="T9" fmla="*/ 0 h 11"/>
                <a:gd name="T10" fmla="*/ 19 w 25"/>
                <a:gd name="T11" fmla="*/ 0 h 11"/>
                <a:gd name="T12" fmla="*/ 25 w 25"/>
                <a:gd name="T13" fmla="*/ 0 h 11"/>
                <a:gd name="T14" fmla="*/ 25 w 25"/>
                <a:gd name="T15" fmla="*/ 11 h 11"/>
                <a:gd name="T16" fmla="*/ 19 w 2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9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554" y="938"/>
              <a:ext cx="3" cy="3"/>
            </a:xfrm>
            <a:custGeom>
              <a:avLst/>
              <a:gdLst>
                <a:gd name="T0" fmla="*/ 7 w 12"/>
                <a:gd name="T1" fmla="*/ 11 h 11"/>
                <a:gd name="T2" fmla="*/ 5 w 12"/>
                <a:gd name="T3" fmla="*/ 11 h 11"/>
                <a:gd name="T4" fmla="*/ 0 w 12"/>
                <a:gd name="T5" fmla="*/ 11 h 11"/>
                <a:gd name="T6" fmla="*/ 0 w 12"/>
                <a:gd name="T7" fmla="*/ 0 h 11"/>
                <a:gd name="T8" fmla="*/ 5 w 12"/>
                <a:gd name="T9" fmla="*/ 0 h 11"/>
                <a:gd name="T10" fmla="*/ 7 w 12"/>
                <a:gd name="T11" fmla="*/ 0 h 11"/>
                <a:gd name="T12" fmla="*/ 12 w 12"/>
                <a:gd name="T13" fmla="*/ 0 h 11"/>
                <a:gd name="T14" fmla="*/ 12 w 12"/>
                <a:gd name="T15" fmla="*/ 11 h 11"/>
                <a:gd name="T16" fmla="*/ 7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768" y="2073"/>
              <a:ext cx="13" cy="2"/>
            </a:xfrm>
            <a:custGeom>
              <a:avLst/>
              <a:gdLst>
                <a:gd name="T0" fmla="*/ 5 w 56"/>
                <a:gd name="T1" fmla="*/ 0 h 10"/>
                <a:gd name="T2" fmla="*/ 51 w 56"/>
                <a:gd name="T3" fmla="*/ 0 h 10"/>
                <a:gd name="T4" fmla="*/ 56 w 56"/>
                <a:gd name="T5" fmla="*/ 0 h 10"/>
                <a:gd name="T6" fmla="*/ 56 w 56"/>
                <a:gd name="T7" fmla="*/ 10 h 10"/>
                <a:gd name="T8" fmla="*/ 51 w 56"/>
                <a:gd name="T9" fmla="*/ 10 h 10"/>
                <a:gd name="T10" fmla="*/ 5 w 56"/>
                <a:gd name="T11" fmla="*/ 10 h 10"/>
                <a:gd name="T12" fmla="*/ 0 w 56"/>
                <a:gd name="T13" fmla="*/ 10 h 10"/>
                <a:gd name="T14" fmla="*/ 0 w 56"/>
                <a:gd name="T15" fmla="*/ 0 h 10"/>
                <a:gd name="T16" fmla="*/ 5 w 5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0">
                  <a:moveTo>
                    <a:pt x="5" y="0"/>
                  </a:moveTo>
                  <a:lnTo>
                    <a:pt x="51" y="0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449" y="2151"/>
              <a:ext cx="10" cy="2"/>
            </a:xfrm>
            <a:custGeom>
              <a:avLst/>
              <a:gdLst>
                <a:gd name="T0" fmla="*/ 6 w 45"/>
                <a:gd name="T1" fmla="*/ 0 h 11"/>
                <a:gd name="T2" fmla="*/ 40 w 45"/>
                <a:gd name="T3" fmla="*/ 0 h 11"/>
                <a:gd name="T4" fmla="*/ 45 w 45"/>
                <a:gd name="T5" fmla="*/ 0 h 11"/>
                <a:gd name="T6" fmla="*/ 45 w 45"/>
                <a:gd name="T7" fmla="*/ 11 h 11"/>
                <a:gd name="T8" fmla="*/ 40 w 45"/>
                <a:gd name="T9" fmla="*/ 11 h 11"/>
                <a:gd name="T10" fmla="*/ 6 w 45"/>
                <a:gd name="T11" fmla="*/ 11 h 11"/>
                <a:gd name="T12" fmla="*/ 0 w 45"/>
                <a:gd name="T13" fmla="*/ 11 h 11"/>
                <a:gd name="T14" fmla="*/ 0 w 45"/>
                <a:gd name="T15" fmla="*/ 0 h 11"/>
                <a:gd name="T16" fmla="*/ 6 w 4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1">
                  <a:moveTo>
                    <a:pt x="6" y="0"/>
                  </a:moveTo>
                  <a:lnTo>
                    <a:pt x="40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40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2675" y="2400"/>
              <a:ext cx="3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3253" y="2353"/>
              <a:ext cx="1" cy="7"/>
            </a:xfrm>
            <a:custGeom>
              <a:avLst/>
              <a:gdLst>
                <a:gd name="T0" fmla="*/ 11 w 11"/>
                <a:gd name="T1" fmla="*/ 5 h 31"/>
                <a:gd name="T2" fmla="*/ 11 w 11"/>
                <a:gd name="T3" fmla="*/ 26 h 31"/>
                <a:gd name="T4" fmla="*/ 11 w 11"/>
                <a:gd name="T5" fmla="*/ 31 h 31"/>
                <a:gd name="T6" fmla="*/ 0 w 11"/>
                <a:gd name="T7" fmla="*/ 31 h 31"/>
                <a:gd name="T8" fmla="*/ 0 w 11"/>
                <a:gd name="T9" fmla="*/ 26 h 31"/>
                <a:gd name="T10" fmla="*/ 0 w 11"/>
                <a:gd name="T11" fmla="*/ 5 h 31"/>
                <a:gd name="T12" fmla="*/ 0 w 11"/>
                <a:gd name="T13" fmla="*/ 0 h 31"/>
                <a:gd name="T14" fmla="*/ 11 w 11"/>
                <a:gd name="T15" fmla="*/ 0 h 31"/>
                <a:gd name="T16" fmla="*/ 11 w 11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1">
                  <a:moveTo>
                    <a:pt x="11" y="5"/>
                  </a:moveTo>
                  <a:lnTo>
                    <a:pt x="11" y="26"/>
                  </a:lnTo>
                  <a:lnTo>
                    <a:pt x="11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2597" y="1203"/>
              <a:ext cx="180" cy="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2399" y="2070"/>
              <a:ext cx="20" cy="2"/>
            </a:xfrm>
            <a:custGeom>
              <a:avLst/>
              <a:gdLst>
                <a:gd name="T0" fmla="*/ 78 w 83"/>
                <a:gd name="T1" fmla="*/ 10 h 10"/>
                <a:gd name="T2" fmla="*/ 6 w 83"/>
                <a:gd name="T3" fmla="*/ 10 h 10"/>
                <a:gd name="T4" fmla="*/ 0 w 83"/>
                <a:gd name="T5" fmla="*/ 10 h 10"/>
                <a:gd name="T6" fmla="*/ 0 w 83"/>
                <a:gd name="T7" fmla="*/ 0 h 10"/>
                <a:gd name="T8" fmla="*/ 6 w 83"/>
                <a:gd name="T9" fmla="*/ 0 h 10"/>
                <a:gd name="T10" fmla="*/ 78 w 83"/>
                <a:gd name="T11" fmla="*/ 0 h 10"/>
                <a:gd name="T12" fmla="*/ 83 w 83"/>
                <a:gd name="T13" fmla="*/ 0 h 10"/>
                <a:gd name="T14" fmla="*/ 83 w 83"/>
                <a:gd name="T15" fmla="*/ 10 h 10"/>
                <a:gd name="T16" fmla="*/ 78 w 8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0">
                  <a:moveTo>
                    <a:pt x="78" y="1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3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15"/>
            <p:cNvSpPr>
              <a:spLocks noChangeArrowheads="1"/>
            </p:cNvSpPr>
            <p:nvPr/>
          </p:nvSpPr>
          <p:spPr bwMode="auto">
            <a:xfrm>
              <a:off x="3984" y="1980"/>
              <a:ext cx="1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6"/>
            <p:cNvSpPr>
              <a:spLocks/>
            </p:cNvSpPr>
            <p:nvPr/>
          </p:nvSpPr>
          <p:spPr bwMode="auto">
            <a:xfrm>
              <a:off x="2397" y="2057"/>
              <a:ext cx="2" cy="9"/>
            </a:xfrm>
            <a:custGeom>
              <a:avLst/>
              <a:gdLst>
                <a:gd name="T0" fmla="*/ 11 w 11"/>
                <a:gd name="T1" fmla="*/ 5 h 42"/>
                <a:gd name="T2" fmla="*/ 11 w 11"/>
                <a:gd name="T3" fmla="*/ 36 h 42"/>
                <a:gd name="T4" fmla="*/ 11 w 11"/>
                <a:gd name="T5" fmla="*/ 42 h 42"/>
                <a:gd name="T6" fmla="*/ 0 w 11"/>
                <a:gd name="T7" fmla="*/ 42 h 42"/>
                <a:gd name="T8" fmla="*/ 0 w 11"/>
                <a:gd name="T9" fmla="*/ 36 h 42"/>
                <a:gd name="T10" fmla="*/ 0 w 11"/>
                <a:gd name="T11" fmla="*/ 5 h 42"/>
                <a:gd name="T12" fmla="*/ 0 w 11"/>
                <a:gd name="T13" fmla="*/ 0 h 42"/>
                <a:gd name="T14" fmla="*/ 11 w 11"/>
                <a:gd name="T15" fmla="*/ 0 h 42"/>
                <a:gd name="T16" fmla="*/ 11 w 11"/>
                <a:gd name="T1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2">
                  <a:moveTo>
                    <a:pt x="11" y="5"/>
                  </a:moveTo>
                  <a:lnTo>
                    <a:pt x="11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auto">
            <a:xfrm>
              <a:off x="2860" y="2294"/>
              <a:ext cx="3" cy="13"/>
            </a:xfrm>
            <a:custGeom>
              <a:avLst/>
              <a:gdLst>
                <a:gd name="T0" fmla="*/ 0 w 11"/>
                <a:gd name="T1" fmla="*/ 49 h 55"/>
                <a:gd name="T2" fmla="*/ 0 w 11"/>
                <a:gd name="T3" fmla="*/ 5 h 55"/>
                <a:gd name="T4" fmla="*/ 0 w 11"/>
                <a:gd name="T5" fmla="*/ 0 h 55"/>
                <a:gd name="T6" fmla="*/ 11 w 11"/>
                <a:gd name="T7" fmla="*/ 0 h 55"/>
                <a:gd name="T8" fmla="*/ 11 w 11"/>
                <a:gd name="T9" fmla="*/ 5 h 55"/>
                <a:gd name="T10" fmla="*/ 11 w 11"/>
                <a:gd name="T11" fmla="*/ 49 h 55"/>
                <a:gd name="T12" fmla="*/ 11 w 11"/>
                <a:gd name="T13" fmla="*/ 55 h 55"/>
                <a:gd name="T14" fmla="*/ 0 w 11"/>
                <a:gd name="T15" fmla="*/ 55 h 55"/>
                <a:gd name="T16" fmla="*/ 0 w 11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5">
                  <a:moveTo>
                    <a:pt x="0" y="4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0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2860" y="2211"/>
              <a:ext cx="3" cy="82"/>
            </a:xfrm>
            <a:custGeom>
              <a:avLst/>
              <a:gdLst>
                <a:gd name="T0" fmla="*/ 0 w 11"/>
                <a:gd name="T1" fmla="*/ 366 h 371"/>
                <a:gd name="T2" fmla="*/ 0 w 11"/>
                <a:gd name="T3" fmla="*/ 5 h 371"/>
                <a:gd name="T4" fmla="*/ 0 w 11"/>
                <a:gd name="T5" fmla="*/ 0 h 371"/>
                <a:gd name="T6" fmla="*/ 11 w 11"/>
                <a:gd name="T7" fmla="*/ 0 h 371"/>
                <a:gd name="T8" fmla="*/ 11 w 11"/>
                <a:gd name="T9" fmla="*/ 5 h 371"/>
                <a:gd name="T10" fmla="*/ 11 w 11"/>
                <a:gd name="T11" fmla="*/ 366 h 371"/>
                <a:gd name="T12" fmla="*/ 11 w 11"/>
                <a:gd name="T13" fmla="*/ 371 h 371"/>
                <a:gd name="T14" fmla="*/ 0 w 11"/>
                <a:gd name="T15" fmla="*/ 371 h 371"/>
                <a:gd name="T16" fmla="*/ 0 w 11"/>
                <a:gd name="T17" fmla="*/ 36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71">
                  <a:moveTo>
                    <a:pt x="0" y="36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366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2979" y="1405"/>
              <a:ext cx="3" cy="11"/>
            </a:xfrm>
            <a:custGeom>
              <a:avLst/>
              <a:gdLst>
                <a:gd name="T0" fmla="*/ 0 w 10"/>
                <a:gd name="T1" fmla="*/ 43 h 49"/>
                <a:gd name="T2" fmla="*/ 0 w 10"/>
                <a:gd name="T3" fmla="*/ 5 h 49"/>
                <a:gd name="T4" fmla="*/ 0 w 10"/>
                <a:gd name="T5" fmla="*/ 0 h 49"/>
                <a:gd name="T6" fmla="*/ 10 w 10"/>
                <a:gd name="T7" fmla="*/ 0 h 49"/>
                <a:gd name="T8" fmla="*/ 10 w 10"/>
                <a:gd name="T9" fmla="*/ 5 h 49"/>
                <a:gd name="T10" fmla="*/ 10 w 10"/>
                <a:gd name="T11" fmla="*/ 43 h 49"/>
                <a:gd name="T12" fmla="*/ 10 w 10"/>
                <a:gd name="T13" fmla="*/ 49 h 49"/>
                <a:gd name="T14" fmla="*/ 0 w 10"/>
                <a:gd name="T15" fmla="*/ 49 h 49"/>
                <a:gd name="T16" fmla="*/ 0 w 10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43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2627" y="2258"/>
              <a:ext cx="3" cy="11"/>
            </a:xfrm>
            <a:custGeom>
              <a:avLst/>
              <a:gdLst>
                <a:gd name="T0" fmla="*/ 0 w 12"/>
                <a:gd name="T1" fmla="*/ 43 h 49"/>
                <a:gd name="T2" fmla="*/ 0 w 12"/>
                <a:gd name="T3" fmla="*/ 5 h 49"/>
                <a:gd name="T4" fmla="*/ 0 w 12"/>
                <a:gd name="T5" fmla="*/ 0 h 49"/>
                <a:gd name="T6" fmla="*/ 12 w 12"/>
                <a:gd name="T7" fmla="*/ 0 h 49"/>
                <a:gd name="T8" fmla="*/ 12 w 12"/>
                <a:gd name="T9" fmla="*/ 5 h 49"/>
                <a:gd name="T10" fmla="*/ 12 w 12"/>
                <a:gd name="T11" fmla="*/ 43 h 49"/>
                <a:gd name="T12" fmla="*/ 12 w 12"/>
                <a:gd name="T13" fmla="*/ 49 h 49"/>
                <a:gd name="T14" fmla="*/ 0 w 12"/>
                <a:gd name="T15" fmla="*/ 49 h 49"/>
                <a:gd name="T16" fmla="*/ 0 w 12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2" y="43"/>
                  </a:lnTo>
                  <a:lnTo>
                    <a:pt x="12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5090" y="1370"/>
              <a:ext cx="15" cy="3"/>
            </a:xfrm>
            <a:custGeom>
              <a:avLst/>
              <a:gdLst>
                <a:gd name="T0" fmla="*/ 62 w 68"/>
                <a:gd name="T1" fmla="*/ 11 h 11"/>
                <a:gd name="T2" fmla="*/ 6 w 68"/>
                <a:gd name="T3" fmla="*/ 11 h 11"/>
                <a:gd name="T4" fmla="*/ 0 w 68"/>
                <a:gd name="T5" fmla="*/ 11 h 11"/>
                <a:gd name="T6" fmla="*/ 0 w 68"/>
                <a:gd name="T7" fmla="*/ 0 h 11"/>
                <a:gd name="T8" fmla="*/ 6 w 68"/>
                <a:gd name="T9" fmla="*/ 0 h 11"/>
                <a:gd name="T10" fmla="*/ 62 w 68"/>
                <a:gd name="T11" fmla="*/ 0 h 11"/>
                <a:gd name="T12" fmla="*/ 68 w 68"/>
                <a:gd name="T13" fmla="*/ 0 h 11"/>
                <a:gd name="T14" fmla="*/ 68 w 68"/>
                <a:gd name="T15" fmla="*/ 11 h 11"/>
                <a:gd name="T16" fmla="*/ 62 w 6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">
                  <a:moveTo>
                    <a:pt x="62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68" y="11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22"/>
            <p:cNvSpPr>
              <a:spLocks/>
            </p:cNvSpPr>
            <p:nvPr/>
          </p:nvSpPr>
          <p:spPr bwMode="auto">
            <a:xfrm>
              <a:off x="5170" y="2104"/>
              <a:ext cx="7" cy="3"/>
            </a:xfrm>
            <a:custGeom>
              <a:avLst/>
              <a:gdLst>
                <a:gd name="T0" fmla="*/ 5 w 34"/>
                <a:gd name="T1" fmla="*/ 0 h 11"/>
                <a:gd name="T2" fmla="*/ 28 w 34"/>
                <a:gd name="T3" fmla="*/ 0 h 11"/>
                <a:gd name="T4" fmla="*/ 34 w 34"/>
                <a:gd name="T5" fmla="*/ 0 h 11"/>
                <a:gd name="T6" fmla="*/ 34 w 34"/>
                <a:gd name="T7" fmla="*/ 11 h 11"/>
                <a:gd name="T8" fmla="*/ 28 w 34"/>
                <a:gd name="T9" fmla="*/ 11 h 11"/>
                <a:gd name="T10" fmla="*/ 5 w 34"/>
                <a:gd name="T11" fmla="*/ 11 h 11"/>
                <a:gd name="T12" fmla="*/ 0 w 34"/>
                <a:gd name="T13" fmla="*/ 11 h 11"/>
                <a:gd name="T14" fmla="*/ 0 w 34"/>
                <a:gd name="T15" fmla="*/ 0 h 11"/>
                <a:gd name="T16" fmla="*/ 5 w 3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5" y="0"/>
                  </a:moveTo>
                  <a:lnTo>
                    <a:pt x="28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23"/>
            <p:cNvSpPr>
              <a:spLocks/>
            </p:cNvSpPr>
            <p:nvPr/>
          </p:nvSpPr>
          <p:spPr bwMode="auto">
            <a:xfrm>
              <a:off x="2636" y="1980"/>
              <a:ext cx="3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24"/>
            <p:cNvSpPr>
              <a:spLocks/>
            </p:cNvSpPr>
            <p:nvPr/>
          </p:nvSpPr>
          <p:spPr bwMode="auto">
            <a:xfrm>
              <a:off x="2646" y="1980"/>
              <a:ext cx="2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2636" y="2137"/>
              <a:ext cx="3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26"/>
            <p:cNvSpPr>
              <a:spLocks/>
            </p:cNvSpPr>
            <p:nvPr/>
          </p:nvSpPr>
          <p:spPr bwMode="auto">
            <a:xfrm>
              <a:off x="2646" y="2137"/>
              <a:ext cx="2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2776" y="1909"/>
              <a:ext cx="241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2974" y="1890"/>
              <a:ext cx="3" cy="9"/>
            </a:xfrm>
            <a:prstGeom prst="rect">
              <a:avLst/>
            </a:prstGeom>
            <a:solidFill>
              <a:srgbClr val="40337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9"/>
            <p:cNvSpPr>
              <a:spLocks/>
            </p:cNvSpPr>
            <p:nvPr/>
          </p:nvSpPr>
          <p:spPr bwMode="auto">
            <a:xfrm>
              <a:off x="2636" y="1980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30"/>
            <p:cNvSpPr>
              <a:spLocks/>
            </p:cNvSpPr>
            <p:nvPr/>
          </p:nvSpPr>
          <p:spPr bwMode="auto">
            <a:xfrm>
              <a:off x="2616" y="1980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31"/>
            <p:cNvSpPr>
              <a:spLocks/>
            </p:cNvSpPr>
            <p:nvPr/>
          </p:nvSpPr>
          <p:spPr bwMode="auto">
            <a:xfrm>
              <a:off x="2567" y="2001"/>
              <a:ext cx="3" cy="10"/>
            </a:xfrm>
            <a:custGeom>
              <a:avLst/>
              <a:gdLst>
                <a:gd name="T0" fmla="*/ 0 w 11"/>
                <a:gd name="T1" fmla="*/ 42 h 47"/>
                <a:gd name="T2" fmla="*/ 0 w 11"/>
                <a:gd name="T3" fmla="*/ 5 h 47"/>
                <a:gd name="T4" fmla="*/ 0 w 11"/>
                <a:gd name="T5" fmla="*/ 0 h 47"/>
                <a:gd name="T6" fmla="*/ 11 w 11"/>
                <a:gd name="T7" fmla="*/ 0 h 47"/>
                <a:gd name="T8" fmla="*/ 11 w 11"/>
                <a:gd name="T9" fmla="*/ 5 h 47"/>
                <a:gd name="T10" fmla="*/ 11 w 11"/>
                <a:gd name="T11" fmla="*/ 42 h 47"/>
                <a:gd name="T12" fmla="*/ 11 w 11"/>
                <a:gd name="T13" fmla="*/ 47 h 47"/>
                <a:gd name="T14" fmla="*/ 0 w 11"/>
                <a:gd name="T15" fmla="*/ 47 h 47"/>
                <a:gd name="T16" fmla="*/ 0 w 11"/>
                <a:gd name="T1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7">
                  <a:moveTo>
                    <a:pt x="0" y="4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32"/>
            <p:cNvSpPr>
              <a:spLocks/>
            </p:cNvSpPr>
            <p:nvPr/>
          </p:nvSpPr>
          <p:spPr bwMode="auto">
            <a:xfrm>
              <a:off x="2773" y="1970"/>
              <a:ext cx="13" cy="2"/>
            </a:xfrm>
            <a:custGeom>
              <a:avLst/>
              <a:gdLst>
                <a:gd name="T0" fmla="*/ 52 w 57"/>
                <a:gd name="T1" fmla="*/ 11 h 11"/>
                <a:gd name="T2" fmla="*/ 5 w 57"/>
                <a:gd name="T3" fmla="*/ 11 h 11"/>
                <a:gd name="T4" fmla="*/ 0 w 57"/>
                <a:gd name="T5" fmla="*/ 11 h 11"/>
                <a:gd name="T6" fmla="*/ 0 w 57"/>
                <a:gd name="T7" fmla="*/ 0 h 11"/>
                <a:gd name="T8" fmla="*/ 5 w 57"/>
                <a:gd name="T9" fmla="*/ 0 h 11"/>
                <a:gd name="T10" fmla="*/ 52 w 57"/>
                <a:gd name="T11" fmla="*/ 0 h 11"/>
                <a:gd name="T12" fmla="*/ 57 w 57"/>
                <a:gd name="T13" fmla="*/ 0 h 11"/>
                <a:gd name="T14" fmla="*/ 57 w 57"/>
                <a:gd name="T15" fmla="*/ 11 h 11"/>
                <a:gd name="T16" fmla="*/ 52 w 5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5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57" y="11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33"/>
            <p:cNvSpPr>
              <a:spLocks/>
            </p:cNvSpPr>
            <p:nvPr/>
          </p:nvSpPr>
          <p:spPr bwMode="auto">
            <a:xfrm>
              <a:off x="2787" y="1970"/>
              <a:ext cx="88" cy="2"/>
            </a:xfrm>
            <a:custGeom>
              <a:avLst/>
              <a:gdLst>
                <a:gd name="T0" fmla="*/ 5 w 380"/>
                <a:gd name="T1" fmla="*/ 0 h 11"/>
                <a:gd name="T2" fmla="*/ 375 w 380"/>
                <a:gd name="T3" fmla="*/ 0 h 11"/>
                <a:gd name="T4" fmla="*/ 380 w 380"/>
                <a:gd name="T5" fmla="*/ 0 h 11"/>
                <a:gd name="T6" fmla="*/ 380 w 380"/>
                <a:gd name="T7" fmla="*/ 11 h 11"/>
                <a:gd name="T8" fmla="*/ 375 w 380"/>
                <a:gd name="T9" fmla="*/ 11 h 11"/>
                <a:gd name="T10" fmla="*/ 5 w 380"/>
                <a:gd name="T11" fmla="*/ 11 h 11"/>
                <a:gd name="T12" fmla="*/ 0 w 380"/>
                <a:gd name="T13" fmla="*/ 11 h 11"/>
                <a:gd name="T14" fmla="*/ 0 w 380"/>
                <a:gd name="T15" fmla="*/ 0 h 11"/>
                <a:gd name="T16" fmla="*/ 5 w 38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5" y="0"/>
                  </a:move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34"/>
            <p:cNvSpPr>
              <a:spLocks/>
            </p:cNvSpPr>
            <p:nvPr/>
          </p:nvSpPr>
          <p:spPr bwMode="auto">
            <a:xfrm>
              <a:off x="2684" y="1970"/>
              <a:ext cx="88" cy="2"/>
            </a:xfrm>
            <a:custGeom>
              <a:avLst/>
              <a:gdLst>
                <a:gd name="T0" fmla="*/ 375 w 380"/>
                <a:gd name="T1" fmla="*/ 11 h 11"/>
                <a:gd name="T2" fmla="*/ 6 w 380"/>
                <a:gd name="T3" fmla="*/ 11 h 11"/>
                <a:gd name="T4" fmla="*/ 0 w 380"/>
                <a:gd name="T5" fmla="*/ 11 h 11"/>
                <a:gd name="T6" fmla="*/ 0 w 380"/>
                <a:gd name="T7" fmla="*/ 0 h 11"/>
                <a:gd name="T8" fmla="*/ 6 w 380"/>
                <a:gd name="T9" fmla="*/ 0 h 11"/>
                <a:gd name="T10" fmla="*/ 375 w 380"/>
                <a:gd name="T11" fmla="*/ 0 h 11"/>
                <a:gd name="T12" fmla="*/ 380 w 380"/>
                <a:gd name="T13" fmla="*/ 0 h 11"/>
                <a:gd name="T14" fmla="*/ 380 w 380"/>
                <a:gd name="T15" fmla="*/ 11 h 11"/>
                <a:gd name="T16" fmla="*/ 375 w 38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375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35"/>
            <p:cNvSpPr>
              <a:spLocks/>
            </p:cNvSpPr>
            <p:nvPr/>
          </p:nvSpPr>
          <p:spPr bwMode="auto">
            <a:xfrm>
              <a:off x="3413" y="2008"/>
              <a:ext cx="3" cy="9"/>
            </a:xfrm>
            <a:custGeom>
              <a:avLst/>
              <a:gdLst>
                <a:gd name="T0" fmla="*/ 11 w 11"/>
                <a:gd name="T1" fmla="*/ 5 h 39"/>
                <a:gd name="T2" fmla="*/ 11 w 11"/>
                <a:gd name="T3" fmla="*/ 34 h 39"/>
                <a:gd name="T4" fmla="*/ 11 w 11"/>
                <a:gd name="T5" fmla="*/ 39 h 39"/>
                <a:gd name="T6" fmla="*/ 0 w 11"/>
                <a:gd name="T7" fmla="*/ 39 h 39"/>
                <a:gd name="T8" fmla="*/ 0 w 11"/>
                <a:gd name="T9" fmla="*/ 34 h 39"/>
                <a:gd name="T10" fmla="*/ 0 w 11"/>
                <a:gd name="T11" fmla="*/ 5 h 39"/>
                <a:gd name="T12" fmla="*/ 0 w 11"/>
                <a:gd name="T13" fmla="*/ 0 h 39"/>
                <a:gd name="T14" fmla="*/ 11 w 11"/>
                <a:gd name="T15" fmla="*/ 0 h 39"/>
                <a:gd name="T16" fmla="*/ 11 w 11"/>
                <a:gd name="T1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11" y="5"/>
                  </a:moveTo>
                  <a:lnTo>
                    <a:pt x="11" y="34"/>
                  </a:lnTo>
                  <a:lnTo>
                    <a:pt x="11" y="39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36"/>
            <p:cNvSpPr>
              <a:spLocks/>
            </p:cNvSpPr>
            <p:nvPr/>
          </p:nvSpPr>
          <p:spPr bwMode="auto">
            <a:xfrm>
              <a:off x="3024" y="588"/>
              <a:ext cx="3" cy="18"/>
            </a:xfrm>
            <a:custGeom>
              <a:avLst/>
              <a:gdLst>
                <a:gd name="T0" fmla="*/ 0 w 11"/>
                <a:gd name="T1" fmla="*/ 77 h 82"/>
                <a:gd name="T2" fmla="*/ 0 w 11"/>
                <a:gd name="T3" fmla="*/ 5 h 82"/>
                <a:gd name="T4" fmla="*/ 0 w 11"/>
                <a:gd name="T5" fmla="*/ 0 h 82"/>
                <a:gd name="T6" fmla="*/ 11 w 11"/>
                <a:gd name="T7" fmla="*/ 0 h 82"/>
                <a:gd name="T8" fmla="*/ 11 w 11"/>
                <a:gd name="T9" fmla="*/ 5 h 82"/>
                <a:gd name="T10" fmla="*/ 11 w 11"/>
                <a:gd name="T11" fmla="*/ 77 h 82"/>
                <a:gd name="T12" fmla="*/ 11 w 11"/>
                <a:gd name="T13" fmla="*/ 82 h 82"/>
                <a:gd name="T14" fmla="*/ 0 w 11"/>
                <a:gd name="T15" fmla="*/ 82 h 82"/>
                <a:gd name="T16" fmla="*/ 0 w 11"/>
                <a:gd name="T17" fmla="*/ 7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2">
                  <a:moveTo>
                    <a:pt x="0" y="7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77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37"/>
            <p:cNvSpPr>
              <a:spLocks/>
            </p:cNvSpPr>
            <p:nvPr/>
          </p:nvSpPr>
          <p:spPr bwMode="auto">
            <a:xfrm>
              <a:off x="3507" y="2060"/>
              <a:ext cx="3" cy="8"/>
            </a:xfrm>
            <a:custGeom>
              <a:avLst/>
              <a:gdLst>
                <a:gd name="T0" fmla="*/ 10 w 10"/>
                <a:gd name="T1" fmla="*/ 4 h 32"/>
                <a:gd name="T2" fmla="*/ 10 w 10"/>
                <a:gd name="T3" fmla="*/ 27 h 32"/>
                <a:gd name="T4" fmla="*/ 10 w 10"/>
                <a:gd name="T5" fmla="*/ 32 h 32"/>
                <a:gd name="T6" fmla="*/ 0 w 10"/>
                <a:gd name="T7" fmla="*/ 32 h 32"/>
                <a:gd name="T8" fmla="*/ 0 w 10"/>
                <a:gd name="T9" fmla="*/ 27 h 32"/>
                <a:gd name="T10" fmla="*/ 0 w 10"/>
                <a:gd name="T11" fmla="*/ 4 h 32"/>
                <a:gd name="T12" fmla="*/ 0 w 10"/>
                <a:gd name="T13" fmla="*/ 0 h 32"/>
                <a:gd name="T14" fmla="*/ 10 w 10"/>
                <a:gd name="T15" fmla="*/ 0 h 32"/>
                <a:gd name="T16" fmla="*/ 10 w 10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2">
                  <a:moveTo>
                    <a:pt x="10" y="4"/>
                  </a:moveTo>
                  <a:lnTo>
                    <a:pt x="10" y="27"/>
                  </a:lnTo>
                  <a:lnTo>
                    <a:pt x="1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Rectangle 38"/>
            <p:cNvSpPr>
              <a:spLocks noChangeArrowheads="1"/>
            </p:cNvSpPr>
            <p:nvPr/>
          </p:nvSpPr>
          <p:spPr bwMode="auto">
            <a:xfrm>
              <a:off x="3071" y="1814"/>
              <a:ext cx="7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Rectangle 39"/>
            <p:cNvSpPr>
              <a:spLocks noChangeArrowheads="1"/>
            </p:cNvSpPr>
            <p:nvPr/>
          </p:nvSpPr>
          <p:spPr bwMode="auto">
            <a:xfrm>
              <a:off x="2878" y="2171"/>
              <a:ext cx="4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40"/>
            <p:cNvSpPr>
              <a:spLocks/>
            </p:cNvSpPr>
            <p:nvPr/>
          </p:nvSpPr>
          <p:spPr bwMode="auto">
            <a:xfrm>
              <a:off x="2900" y="2342"/>
              <a:ext cx="8" cy="2"/>
            </a:xfrm>
            <a:custGeom>
              <a:avLst/>
              <a:gdLst>
                <a:gd name="T0" fmla="*/ 20 w 25"/>
                <a:gd name="T1" fmla="*/ 10 h 10"/>
                <a:gd name="T2" fmla="*/ 5 w 25"/>
                <a:gd name="T3" fmla="*/ 10 h 10"/>
                <a:gd name="T4" fmla="*/ 0 w 25"/>
                <a:gd name="T5" fmla="*/ 10 h 10"/>
                <a:gd name="T6" fmla="*/ 0 w 25"/>
                <a:gd name="T7" fmla="*/ 0 h 10"/>
                <a:gd name="T8" fmla="*/ 5 w 25"/>
                <a:gd name="T9" fmla="*/ 0 h 10"/>
                <a:gd name="T10" fmla="*/ 20 w 25"/>
                <a:gd name="T11" fmla="*/ 0 h 10"/>
                <a:gd name="T12" fmla="*/ 25 w 25"/>
                <a:gd name="T13" fmla="*/ 0 h 10"/>
                <a:gd name="T14" fmla="*/ 25 w 25"/>
                <a:gd name="T15" fmla="*/ 10 h 10"/>
                <a:gd name="T16" fmla="*/ 20 w 25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41"/>
            <p:cNvSpPr>
              <a:spLocks/>
            </p:cNvSpPr>
            <p:nvPr/>
          </p:nvSpPr>
          <p:spPr bwMode="auto">
            <a:xfrm>
              <a:off x="3464" y="2338"/>
              <a:ext cx="3" cy="9"/>
            </a:xfrm>
            <a:custGeom>
              <a:avLst/>
              <a:gdLst>
                <a:gd name="T0" fmla="*/ 11 w 11"/>
                <a:gd name="T1" fmla="*/ 5 h 38"/>
                <a:gd name="T2" fmla="*/ 11 w 11"/>
                <a:gd name="T3" fmla="*/ 33 h 38"/>
                <a:gd name="T4" fmla="*/ 11 w 11"/>
                <a:gd name="T5" fmla="*/ 38 h 38"/>
                <a:gd name="T6" fmla="*/ 0 w 11"/>
                <a:gd name="T7" fmla="*/ 38 h 38"/>
                <a:gd name="T8" fmla="*/ 0 w 11"/>
                <a:gd name="T9" fmla="*/ 33 h 38"/>
                <a:gd name="T10" fmla="*/ 0 w 11"/>
                <a:gd name="T11" fmla="*/ 5 h 38"/>
                <a:gd name="T12" fmla="*/ 0 w 11"/>
                <a:gd name="T13" fmla="*/ 0 h 38"/>
                <a:gd name="T14" fmla="*/ 11 w 11"/>
                <a:gd name="T15" fmla="*/ 0 h 38"/>
                <a:gd name="T16" fmla="*/ 11 w 11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8">
                  <a:moveTo>
                    <a:pt x="11" y="5"/>
                  </a:moveTo>
                  <a:lnTo>
                    <a:pt x="11" y="33"/>
                  </a:lnTo>
                  <a:lnTo>
                    <a:pt x="11" y="38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3476" y="2317"/>
              <a:ext cx="3" cy="52"/>
            </a:xfrm>
            <a:custGeom>
              <a:avLst/>
              <a:gdLst>
                <a:gd name="T0" fmla="*/ 11 w 11"/>
                <a:gd name="T1" fmla="*/ 5 h 235"/>
                <a:gd name="T2" fmla="*/ 11 w 11"/>
                <a:gd name="T3" fmla="*/ 230 h 235"/>
                <a:gd name="T4" fmla="*/ 11 w 11"/>
                <a:gd name="T5" fmla="*/ 235 h 235"/>
                <a:gd name="T6" fmla="*/ 0 w 11"/>
                <a:gd name="T7" fmla="*/ 235 h 235"/>
                <a:gd name="T8" fmla="*/ 0 w 11"/>
                <a:gd name="T9" fmla="*/ 230 h 235"/>
                <a:gd name="T10" fmla="*/ 0 w 11"/>
                <a:gd name="T11" fmla="*/ 5 h 235"/>
                <a:gd name="T12" fmla="*/ 0 w 11"/>
                <a:gd name="T13" fmla="*/ 0 h 235"/>
                <a:gd name="T14" fmla="*/ 11 w 11"/>
                <a:gd name="T15" fmla="*/ 0 h 235"/>
                <a:gd name="T16" fmla="*/ 11 w 11"/>
                <a:gd name="T17" fmla="*/ 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35">
                  <a:moveTo>
                    <a:pt x="11" y="5"/>
                  </a:moveTo>
                  <a:lnTo>
                    <a:pt x="11" y="230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Rectangle 43"/>
            <p:cNvSpPr>
              <a:spLocks noChangeArrowheads="1"/>
            </p:cNvSpPr>
            <p:nvPr/>
          </p:nvSpPr>
          <p:spPr bwMode="auto">
            <a:xfrm>
              <a:off x="2816" y="2128"/>
              <a:ext cx="5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Rectangle 44"/>
            <p:cNvSpPr>
              <a:spLocks noChangeArrowheads="1"/>
            </p:cNvSpPr>
            <p:nvPr/>
          </p:nvSpPr>
          <p:spPr bwMode="auto">
            <a:xfrm>
              <a:off x="2665" y="1112"/>
              <a:ext cx="1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Rectangle 45"/>
            <p:cNvSpPr>
              <a:spLocks noChangeArrowheads="1"/>
            </p:cNvSpPr>
            <p:nvPr/>
          </p:nvSpPr>
          <p:spPr bwMode="auto">
            <a:xfrm>
              <a:off x="2816" y="2251"/>
              <a:ext cx="3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46"/>
            <p:cNvSpPr>
              <a:spLocks/>
            </p:cNvSpPr>
            <p:nvPr/>
          </p:nvSpPr>
          <p:spPr bwMode="auto">
            <a:xfrm>
              <a:off x="2995" y="956"/>
              <a:ext cx="20" cy="3"/>
            </a:xfrm>
            <a:custGeom>
              <a:avLst/>
              <a:gdLst>
                <a:gd name="T0" fmla="*/ 82 w 87"/>
                <a:gd name="T1" fmla="*/ 11 h 11"/>
                <a:gd name="T2" fmla="*/ 5 w 87"/>
                <a:gd name="T3" fmla="*/ 11 h 11"/>
                <a:gd name="T4" fmla="*/ 0 w 87"/>
                <a:gd name="T5" fmla="*/ 11 h 11"/>
                <a:gd name="T6" fmla="*/ 0 w 87"/>
                <a:gd name="T7" fmla="*/ 0 h 11"/>
                <a:gd name="T8" fmla="*/ 5 w 87"/>
                <a:gd name="T9" fmla="*/ 0 h 11"/>
                <a:gd name="T10" fmla="*/ 82 w 87"/>
                <a:gd name="T11" fmla="*/ 0 h 11"/>
                <a:gd name="T12" fmla="*/ 87 w 87"/>
                <a:gd name="T13" fmla="*/ 0 h 11"/>
                <a:gd name="T14" fmla="*/ 87 w 87"/>
                <a:gd name="T15" fmla="*/ 11 h 11"/>
                <a:gd name="T16" fmla="*/ 82 w 8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1">
                  <a:moveTo>
                    <a:pt x="8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87" y="11"/>
                  </a:lnTo>
                  <a:lnTo>
                    <a:pt x="8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Rectangle 47"/>
            <p:cNvSpPr>
              <a:spLocks noChangeArrowheads="1"/>
            </p:cNvSpPr>
            <p:nvPr/>
          </p:nvSpPr>
          <p:spPr bwMode="auto">
            <a:xfrm>
              <a:off x="2536" y="1395"/>
              <a:ext cx="2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Rectangle 48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Rectangle 49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Rectangle 50"/>
            <p:cNvSpPr>
              <a:spLocks noChangeArrowheads="1"/>
            </p:cNvSpPr>
            <p:nvPr/>
          </p:nvSpPr>
          <p:spPr bwMode="auto">
            <a:xfrm>
              <a:off x="3026" y="1608"/>
              <a:ext cx="2" cy="163"/>
            </a:xfrm>
            <a:prstGeom prst="rect">
              <a:avLst/>
            </a:prstGeom>
            <a:solidFill>
              <a:srgbClr val="59575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51"/>
            <p:cNvSpPr>
              <a:spLocks/>
            </p:cNvSpPr>
            <p:nvPr/>
          </p:nvSpPr>
          <p:spPr bwMode="auto">
            <a:xfrm>
              <a:off x="2880" y="2174"/>
              <a:ext cx="3" cy="5"/>
            </a:xfrm>
            <a:custGeom>
              <a:avLst/>
              <a:gdLst>
                <a:gd name="T0" fmla="*/ 0 w 11"/>
                <a:gd name="T1" fmla="*/ 22 h 27"/>
                <a:gd name="T2" fmla="*/ 0 w 11"/>
                <a:gd name="T3" fmla="*/ 6 h 27"/>
                <a:gd name="T4" fmla="*/ 0 w 11"/>
                <a:gd name="T5" fmla="*/ 0 h 27"/>
                <a:gd name="T6" fmla="*/ 11 w 11"/>
                <a:gd name="T7" fmla="*/ 0 h 27"/>
                <a:gd name="T8" fmla="*/ 11 w 11"/>
                <a:gd name="T9" fmla="*/ 6 h 27"/>
                <a:gd name="T10" fmla="*/ 11 w 11"/>
                <a:gd name="T11" fmla="*/ 22 h 27"/>
                <a:gd name="T12" fmla="*/ 11 w 11"/>
                <a:gd name="T13" fmla="*/ 27 h 27"/>
                <a:gd name="T14" fmla="*/ 0 w 11"/>
                <a:gd name="T15" fmla="*/ 27 h 27"/>
                <a:gd name="T16" fmla="*/ 0 w 11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0" y="2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52"/>
            <p:cNvSpPr>
              <a:spLocks/>
            </p:cNvSpPr>
            <p:nvPr/>
          </p:nvSpPr>
          <p:spPr bwMode="auto">
            <a:xfrm>
              <a:off x="5160" y="1410"/>
              <a:ext cx="2" cy="16"/>
            </a:xfrm>
            <a:custGeom>
              <a:avLst/>
              <a:gdLst>
                <a:gd name="T0" fmla="*/ 11 w 11"/>
                <a:gd name="T1" fmla="*/ 5 h 69"/>
                <a:gd name="T2" fmla="*/ 11 w 11"/>
                <a:gd name="T3" fmla="*/ 63 h 69"/>
                <a:gd name="T4" fmla="*/ 11 w 11"/>
                <a:gd name="T5" fmla="*/ 69 h 69"/>
                <a:gd name="T6" fmla="*/ 0 w 11"/>
                <a:gd name="T7" fmla="*/ 69 h 69"/>
                <a:gd name="T8" fmla="*/ 0 w 11"/>
                <a:gd name="T9" fmla="*/ 63 h 69"/>
                <a:gd name="T10" fmla="*/ 0 w 11"/>
                <a:gd name="T11" fmla="*/ 5 h 69"/>
                <a:gd name="T12" fmla="*/ 0 w 11"/>
                <a:gd name="T13" fmla="*/ 0 h 69"/>
                <a:gd name="T14" fmla="*/ 11 w 11"/>
                <a:gd name="T15" fmla="*/ 0 h 69"/>
                <a:gd name="T16" fmla="*/ 11 w 11"/>
                <a:gd name="T17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9">
                  <a:moveTo>
                    <a:pt x="11" y="5"/>
                  </a:moveTo>
                  <a:lnTo>
                    <a:pt x="11" y="63"/>
                  </a:lnTo>
                  <a:lnTo>
                    <a:pt x="11" y="69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53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0 w 91"/>
                <a:gd name="T1" fmla="*/ 0 h 490"/>
                <a:gd name="T2" fmla="*/ 38 w 91"/>
                <a:gd name="T3" fmla="*/ 2 h 490"/>
                <a:gd name="T4" fmla="*/ 91 w 91"/>
                <a:gd name="T5" fmla="*/ 490 h 490"/>
                <a:gd name="T6" fmla="*/ 52 w 91"/>
                <a:gd name="T7" fmla="*/ 486 h 490"/>
                <a:gd name="T8" fmla="*/ 0 w 9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90">
                  <a:moveTo>
                    <a:pt x="0" y="0"/>
                  </a:moveTo>
                  <a:lnTo>
                    <a:pt x="38" y="2"/>
                  </a:lnTo>
                  <a:lnTo>
                    <a:pt x="91" y="490"/>
                  </a:lnTo>
                  <a:lnTo>
                    <a:pt x="52" y="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54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91 w 91"/>
                <a:gd name="T1" fmla="*/ 490 h 490"/>
                <a:gd name="T2" fmla="*/ 52 w 91"/>
                <a:gd name="T3" fmla="*/ 486 h 490"/>
                <a:gd name="T4" fmla="*/ 0 w 91"/>
                <a:gd name="T5" fmla="*/ 0 h 490"/>
                <a:gd name="T6" fmla="*/ 38 w 91"/>
                <a:gd name="T7" fmla="*/ 2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90">
                  <a:moveTo>
                    <a:pt x="91" y="490"/>
                  </a:moveTo>
                  <a:lnTo>
                    <a:pt x="52" y="486"/>
                  </a:lnTo>
                  <a:lnTo>
                    <a:pt x="0" y="0"/>
                  </a:lnTo>
                  <a:lnTo>
                    <a:pt x="38" y="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57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58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59"/>
            <p:cNvSpPr>
              <a:spLocks/>
            </p:cNvSpPr>
            <p:nvPr/>
          </p:nvSpPr>
          <p:spPr bwMode="auto">
            <a:xfrm>
              <a:off x="3013" y="677"/>
              <a:ext cx="5" cy="2"/>
            </a:xfrm>
            <a:custGeom>
              <a:avLst/>
              <a:gdLst>
                <a:gd name="T0" fmla="*/ 3 w 27"/>
                <a:gd name="T1" fmla="*/ 3 h 12"/>
                <a:gd name="T2" fmla="*/ 17 w 27"/>
                <a:gd name="T3" fmla="*/ 0 h 12"/>
                <a:gd name="T4" fmla="*/ 27 w 27"/>
                <a:gd name="T5" fmla="*/ 0 h 12"/>
                <a:gd name="T6" fmla="*/ 27 w 27"/>
                <a:gd name="T7" fmla="*/ 7 h 12"/>
                <a:gd name="T8" fmla="*/ 25 w 27"/>
                <a:gd name="T9" fmla="*/ 8 h 12"/>
                <a:gd name="T10" fmla="*/ 10 w 27"/>
                <a:gd name="T11" fmla="*/ 12 h 12"/>
                <a:gd name="T12" fmla="*/ 0 w 27"/>
                <a:gd name="T13" fmla="*/ 12 h 12"/>
                <a:gd name="T14" fmla="*/ 0 w 27"/>
                <a:gd name="T15" fmla="*/ 4 h 12"/>
                <a:gd name="T16" fmla="*/ 3 w 2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3" y="3"/>
                  </a:moveTo>
                  <a:lnTo>
                    <a:pt x="1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4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60"/>
            <p:cNvSpPr>
              <a:spLocks/>
            </p:cNvSpPr>
            <p:nvPr/>
          </p:nvSpPr>
          <p:spPr bwMode="auto">
            <a:xfrm>
              <a:off x="2991" y="677"/>
              <a:ext cx="5" cy="2"/>
            </a:xfrm>
            <a:custGeom>
              <a:avLst/>
              <a:gdLst>
                <a:gd name="T0" fmla="*/ 10 w 27"/>
                <a:gd name="T1" fmla="*/ 0 h 12"/>
                <a:gd name="T2" fmla="*/ 24 w 27"/>
                <a:gd name="T3" fmla="*/ 3 h 12"/>
                <a:gd name="T4" fmla="*/ 27 w 27"/>
                <a:gd name="T5" fmla="*/ 4 h 12"/>
                <a:gd name="T6" fmla="*/ 27 w 27"/>
                <a:gd name="T7" fmla="*/ 12 h 12"/>
                <a:gd name="T8" fmla="*/ 17 w 27"/>
                <a:gd name="T9" fmla="*/ 12 h 12"/>
                <a:gd name="T10" fmla="*/ 2 w 27"/>
                <a:gd name="T11" fmla="*/ 8 h 12"/>
                <a:gd name="T12" fmla="*/ 0 w 27"/>
                <a:gd name="T13" fmla="*/ 7 h 12"/>
                <a:gd name="T14" fmla="*/ 0 w 27"/>
                <a:gd name="T15" fmla="*/ 0 h 12"/>
                <a:gd name="T16" fmla="*/ 10 w 2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10" y="0"/>
                  </a:moveTo>
                  <a:lnTo>
                    <a:pt x="24" y="3"/>
                  </a:lnTo>
                  <a:lnTo>
                    <a:pt x="27" y="4"/>
                  </a:lnTo>
                  <a:lnTo>
                    <a:pt x="27" y="12"/>
                  </a:lnTo>
                  <a:lnTo>
                    <a:pt x="17" y="12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61"/>
            <p:cNvSpPr>
              <a:spLocks noChangeArrowheads="1"/>
            </p:cNvSpPr>
            <p:nvPr/>
          </p:nvSpPr>
          <p:spPr bwMode="auto">
            <a:xfrm>
              <a:off x="2991" y="676"/>
              <a:ext cx="26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62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63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Rectangle 64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Rectangle 65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66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Freeform 67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Rectangle 68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Rectangle 69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Freeform 70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  <a:gd name="T8" fmla="*/ 0 w 1466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Freeform 71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Freeform 72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Freeform 73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Rectangle 74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Rectangle 75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Rectangle 76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77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78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Rectangle 79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Rectangle 80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Rectangle 81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82"/>
            <p:cNvSpPr>
              <a:spLocks/>
            </p:cNvSpPr>
            <p:nvPr/>
          </p:nvSpPr>
          <p:spPr bwMode="auto">
            <a:xfrm>
              <a:off x="2592" y="672"/>
              <a:ext cx="4" cy="4"/>
            </a:xfrm>
            <a:custGeom>
              <a:avLst/>
              <a:gdLst>
                <a:gd name="T0" fmla="*/ 7 w 22"/>
                <a:gd name="T1" fmla="*/ 15 h 15"/>
                <a:gd name="T2" fmla="*/ 14 w 22"/>
                <a:gd name="T3" fmla="*/ 15 h 15"/>
                <a:gd name="T4" fmla="*/ 18 w 22"/>
                <a:gd name="T5" fmla="*/ 14 h 15"/>
                <a:gd name="T6" fmla="*/ 20 w 22"/>
                <a:gd name="T7" fmla="*/ 13 h 15"/>
                <a:gd name="T8" fmla="*/ 22 w 22"/>
                <a:gd name="T9" fmla="*/ 10 h 15"/>
                <a:gd name="T10" fmla="*/ 22 w 22"/>
                <a:gd name="T11" fmla="*/ 8 h 15"/>
                <a:gd name="T12" fmla="*/ 22 w 22"/>
                <a:gd name="T13" fmla="*/ 4 h 15"/>
                <a:gd name="T14" fmla="*/ 20 w 22"/>
                <a:gd name="T15" fmla="*/ 2 h 15"/>
                <a:gd name="T16" fmla="*/ 18 w 22"/>
                <a:gd name="T17" fmla="*/ 0 h 15"/>
                <a:gd name="T18" fmla="*/ 14 w 22"/>
                <a:gd name="T19" fmla="*/ 0 h 15"/>
                <a:gd name="T20" fmla="*/ 7 w 22"/>
                <a:gd name="T21" fmla="*/ 0 h 15"/>
                <a:gd name="T22" fmla="*/ 4 w 22"/>
                <a:gd name="T23" fmla="*/ 0 h 15"/>
                <a:gd name="T24" fmla="*/ 2 w 22"/>
                <a:gd name="T25" fmla="*/ 2 h 15"/>
                <a:gd name="T26" fmla="*/ 0 w 22"/>
                <a:gd name="T27" fmla="*/ 4 h 15"/>
                <a:gd name="T28" fmla="*/ 0 w 22"/>
                <a:gd name="T29" fmla="*/ 8 h 15"/>
                <a:gd name="T30" fmla="*/ 0 w 22"/>
                <a:gd name="T31" fmla="*/ 10 h 15"/>
                <a:gd name="T32" fmla="*/ 2 w 22"/>
                <a:gd name="T33" fmla="*/ 13 h 15"/>
                <a:gd name="T34" fmla="*/ 4 w 22"/>
                <a:gd name="T35" fmla="*/ 14 h 15"/>
                <a:gd name="T36" fmla="*/ 7 w 22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5">
                  <a:moveTo>
                    <a:pt x="7" y="15"/>
                  </a:moveTo>
                  <a:lnTo>
                    <a:pt x="14" y="15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83"/>
            <p:cNvSpPr>
              <a:spLocks noChangeShapeType="1"/>
            </p:cNvSpPr>
            <p:nvPr/>
          </p:nvSpPr>
          <p:spPr bwMode="auto">
            <a:xfrm>
              <a:off x="2592" y="676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84"/>
            <p:cNvSpPr>
              <a:spLocks/>
            </p:cNvSpPr>
            <p:nvPr/>
          </p:nvSpPr>
          <p:spPr bwMode="auto">
            <a:xfrm>
              <a:off x="2594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8 w 8"/>
                <a:gd name="T7" fmla="*/ 10 h 15"/>
                <a:gd name="T8" fmla="*/ 8 w 8"/>
                <a:gd name="T9" fmla="*/ 8 h 15"/>
                <a:gd name="T10" fmla="*/ 8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85"/>
            <p:cNvSpPr>
              <a:spLocks noChangeShapeType="1"/>
            </p:cNvSpPr>
            <p:nvPr/>
          </p:nvSpPr>
          <p:spPr bwMode="auto">
            <a:xfrm flipH="1">
              <a:off x="2592" y="672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86"/>
            <p:cNvSpPr>
              <a:spLocks/>
            </p:cNvSpPr>
            <p:nvPr/>
          </p:nvSpPr>
          <p:spPr bwMode="auto">
            <a:xfrm>
              <a:off x="2592" y="672"/>
              <a:ext cx="0" cy="4"/>
            </a:xfrm>
            <a:custGeom>
              <a:avLst/>
              <a:gdLst>
                <a:gd name="T0" fmla="*/ 7 w 7"/>
                <a:gd name="T1" fmla="*/ 0 h 15"/>
                <a:gd name="T2" fmla="*/ 4 w 7"/>
                <a:gd name="T3" fmla="*/ 0 h 15"/>
                <a:gd name="T4" fmla="*/ 2 w 7"/>
                <a:gd name="T5" fmla="*/ 2 h 15"/>
                <a:gd name="T6" fmla="*/ 0 w 7"/>
                <a:gd name="T7" fmla="*/ 4 h 15"/>
                <a:gd name="T8" fmla="*/ 0 w 7"/>
                <a:gd name="T9" fmla="*/ 8 h 15"/>
                <a:gd name="T10" fmla="*/ 0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87"/>
            <p:cNvSpPr>
              <a:spLocks/>
            </p:cNvSpPr>
            <p:nvPr/>
          </p:nvSpPr>
          <p:spPr bwMode="auto">
            <a:xfrm>
              <a:off x="2612" y="672"/>
              <a:ext cx="5" cy="4"/>
            </a:xfrm>
            <a:custGeom>
              <a:avLst/>
              <a:gdLst>
                <a:gd name="T0" fmla="*/ 8 w 23"/>
                <a:gd name="T1" fmla="*/ 15 h 15"/>
                <a:gd name="T2" fmla="*/ 15 w 23"/>
                <a:gd name="T3" fmla="*/ 15 h 15"/>
                <a:gd name="T4" fmla="*/ 19 w 23"/>
                <a:gd name="T5" fmla="*/ 14 h 15"/>
                <a:gd name="T6" fmla="*/ 21 w 23"/>
                <a:gd name="T7" fmla="*/ 13 h 15"/>
                <a:gd name="T8" fmla="*/ 22 w 23"/>
                <a:gd name="T9" fmla="*/ 10 h 15"/>
                <a:gd name="T10" fmla="*/ 23 w 23"/>
                <a:gd name="T11" fmla="*/ 8 h 15"/>
                <a:gd name="T12" fmla="*/ 22 w 23"/>
                <a:gd name="T13" fmla="*/ 4 h 15"/>
                <a:gd name="T14" fmla="*/ 21 w 23"/>
                <a:gd name="T15" fmla="*/ 2 h 15"/>
                <a:gd name="T16" fmla="*/ 19 w 23"/>
                <a:gd name="T17" fmla="*/ 0 h 15"/>
                <a:gd name="T18" fmla="*/ 15 w 23"/>
                <a:gd name="T19" fmla="*/ 0 h 15"/>
                <a:gd name="T20" fmla="*/ 8 w 23"/>
                <a:gd name="T21" fmla="*/ 0 h 15"/>
                <a:gd name="T22" fmla="*/ 4 w 23"/>
                <a:gd name="T23" fmla="*/ 0 h 15"/>
                <a:gd name="T24" fmla="*/ 2 w 23"/>
                <a:gd name="T25" fmla="*/ 2 h 15"/>
                <a:gd name="T26" fmla="*/ 1 w 23"/>
                <a:gd name="T27" fmla="*/ 4 h 15"/>
                <a:gd name="T28" fmla="*/ 0 w 23"/>
                <a:gd name="T29" fmla="*/ 8 h 15"/>
                <a:gd name="T30" fmla="*/ 1 w 23"/>
                <a:gd name="T31" fmla="*/ 10 h 15"/>
                <a:gd name="T32" fmla="*/ 2 w 23"/>
                <a:gd name="T33" fmla="*/ 13 h 15"/>
                <a:gd name="T34" fmla="*/ 4 w 23"/>
                <a:gd name="T35" fmla="*/ 14 h 15"/>
                <a:gd name="T36" fmla="*/ 8 w 23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5">
                  <a:moveTo>
                    <a:pt x="8" y="15"/>
                  </a:moveTo>
                  <a:lnTo>
                    <a:pt x="15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Line 88"/>
            <p:cNvSpPr>
              <a:spLocks noChangeShapeType="1"/>
            </p:cNvSpPr>
            <p:nvPr/>
          </p:nvSpPr>
          <p:spPr bwMode="auto">
            <a:xfrm>
              <a:off x="2614" y="67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89"/>
            <p:cNvSpPr>
              <a:spLocks/>
            </p:cNvSpPr>
            <p:nvPr/>
          </p:nvSpPr>
          <p:spPr bwMode="auto">
            <a:xfrm>
              <a:off x="2615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7 w 8"/>
                <a:gd name="T7" fmla="*/ 10 h 15"/>
                <a:gd name="T8" fmla="*/ 8 w 8"/>
                <a:gd name="T9" fmla="*/ 8 h 15"/>
                <a:gd name="T10" fmla="*/ 7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90"/>
            <p:cNvSpPr>
              <a:spLocks noChangeShapeType="1"/>
            </p:cNvSpPr>
            <p:nvPr/>
          </p:nvSpPr>
          <p:spPr bwMode="auto">
            <a:xfrm flipH="1">
              <a:off x="2614" y="67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91"/>
            <p:cNvSpPr>
              <a:spLocks/>
            </p:cNvSpPr>
            <p:nvPr/>
          </p:nvSpPr>
          <p:spPr bwMode="auto">
            <a:xfrm>
              <a:off x="2612" y="672"/>
              <a:ext cx="2" cy="4"/>
            </a:xfrm>
            <a:custGeom>
              <a:avLst/>
              <a:gdLst>
                <a:gd name="T0" fmla="*/ 8 w 8"/>
                <a:gd name="T1" fmla="*/ 0 h 15"/>
                <a:gd name="T2" fmla="*/ 4 w 8"/>
                <a:gd name="T3" fmla="*/ 0 h 15"/>
                <a:gd name="T4" fmla="*/ 2 w 8"/>
                <a:gd name="T5" fmla="*/ 2 h 15"/>
                <a:gd name="T6" fmla="*/ 1 w 8"/>
                <a:gd name="T7" fmla="*/ 4 h 15"/>
                <a:gd name="T8" fmla="*/ 0 w 8"/>
                <a:gd name="T9" fmla="*/ 8 h 15"/>
                <a:gd name="T10" fmla="*/ 1 w 8"/>
                <a:gd name="T11" fmla="*/ 10 h 15"/>
                <a:gd name="T12" fmla="*/ 2 w 8"/>
                <a:gd name="T13" fmla="*/ 13 h 15"/>
                <a:gd name="T14" fmla="*/ 4 w 8"/>
                <a:gd name="T15" fmla="*/ 14 h 15"/>
                <a:gd name="T16" fmla="*/ 8 w 8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Rectangle 92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Rectangle 93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Rectangle 94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Rectangle 95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96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97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98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99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100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101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102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103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104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105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106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107"/>
            <p:cNvSpPr>
              <a:spLocks/>
            </p:cNvSpPr>
            <p:nvPr/>
          </p:nvSpPr>
          <p:spPr bwMode="auto">
            <a:xfrm>
              <a:off x="2594" y="570"/>
              <a:ext cx="4" cy="15"/>
            </a:xfrm>
            <a:custGeom>
              <a:avLst/>
              <a:gdLst>
                <a:gd name="T0" fmla="*/ 0 w 14"/>
                <a:gd name="T1" fmla="*/ 1 h 69"/>
                <a:gd name="T2" fmla="*/ 7 w 14"/>
                <a:gd name="T3" fmla="*/ 0 h 69"/>
                <a:gd name="T4" fmla="*/ 14 w 14"/>
                <a:gd name="T5" fmla="*/ 68 h 69"/>
                <a:gd name="T6" fmla="*/ 6 w 14"/>
                <a:gd name="T7" fmla="*/ 69 h 69"/>
                <a:gd name="T8" fmla="*/ 0 w 14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9">
                  <a:moveTo>
                    <a:pt x="0" y="1"/>
                  </a:moveTo>
                  <a:lnTo>
                    <a:pt x="7" y="0"/>
                  </a:lnTo>
                  <a:lnTo>
                    <a:pt x="14" y="68"/>
                  </a:lnTo>
                  <a:lnTo>
                    <a:pt x="6" y="6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108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109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110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111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112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113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114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115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116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17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18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19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20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21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22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23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24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25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Rectangle 126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Rectangle 127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Rectangle 128"/>
            <p:cNvSpPr>
              <a:spLocks noChangeArrowheads="1"/>
            </p:cNvSpPr>
            <p:nvPr/>
          </p:nvSpPr>
          <p:spPr bwMode="auto">
            <a:xfrm>
              <a:off x="2987" y="1609"/>
              <a:ext cx="27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129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Rectangle 130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Rectangle 131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Rectangle 132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Rectangle 133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34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35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Rectangle 136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Rectangle 137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Rectangle 138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Rectangle 139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140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141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142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143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44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Rectangle 145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Rectangle 146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Rectangle 147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Rectangle 148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Rectangle 149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Rectangle 150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Rectangle 151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Rectangle 152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Rectangle 153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Rectangle 154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Rectangle 155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Rectangle 156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Rectangle 157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Rectangle 158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Rectangle 159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Rectangle 160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Rectangle 161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Rectangle 162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Rectangle 163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Rectangle 164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Rectangle 165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Rectangle 166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Rectangle 167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Rectangle 168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Rectangle 169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Rectangle 170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Rectangle 171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Rectangle 172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Rectangle 173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Rectangle 174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Rectangle 175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Rectangle 176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Rectangle 177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Rectangle 178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Rectangle 179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Rectangle 180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Rectangle 181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Rectangle 182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Rectangle 183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Rectangle 184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Rectangle 185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Rectangle 186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Rectangle 187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Rectangle 188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Rectangle 189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Rectangle 190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Rectangle 191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Rectangle 192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Rectangle 193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Rectangle 194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Rectangle 195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Rectangle 196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Rectangle 197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Rectangle 198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Freeform 199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Freeform 200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Rectangle 201"/>
            <p:cNvSpPr>
              <a:spLocks noChangeArrowheads="1"/>
            </p:cNvSpPr>
            <p:nvPr/>
          </p:nvSpPr>
          <p:spPr bwMode="auto">
            <a:xfrm>
              <a:off x="2972" y="1658"/>
              <a:ext cx="9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Freeform 202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Freeform 203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Rectangle 204"/>
            <p:cNvSpPr>
              <a:spLocks noChangeArrowheads="1"/>
            </p:cNvSpPr>
            <p:nvPr/>
          </p:nvSpPr>
          <p:spPr bwMode="auto">
            <a:xfrm>
              <a:off x="2974" y="1668"/>
              <a:ext cx="21" cy="7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205"/>
            <p:cNvSpPr>
              <a:spLocks/>
            </p:cNvSpPr>
            <p:nvPr/>
          </p:nvSpPr>
          <p:spPr bwMode="auto">
            <a:xfrm>
              <a:off x="2974" y="1668"/>
              <a:ext cx="0" cy="70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Rectangle 206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Rectangle 207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Rectangle 208"/>
            <p:cNvSpPr>
              <a:spLocks noChangeArrowheads="1"/>
            </p:cNvSpPr>
            <p:nvPr/>
          </p:nvSpPr>
          <p:spPr bwMode="auto">
            <a:xfrm>
              <a:off x="2921" y="2463"/>
              <a:ext cx="4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8" name="Rectangle 209"/>
            <p:cNvSpPr>
              <a:spLocks noChangeArrowheads="1"/>
            </p:cNvSpPr>
            <p:nvPr/>
          </p:nvSpPr>
          <p:spPr bwMode="auto">
            <a:xfrm>
              <a:off x="2732" y="2463"/>
              <a:ext cx="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9" name="Rectangle 210"/>
            <p:cNvSpPr>
              <a:spLocks noChangeArrowheads="1"/>
            </p:cNvSpPr>
            <p:nvPr/>
          </p:nvSpPr>
          <p:spPr bwMode="auto">
            <a:xfrm>
              <a:off x="2976" y="2392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Rectangle 211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Rectangle 212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Rectangle 213"/>
            <p:cNvSpPr>
              <a:spLocks noChangeArrowheads="1"/>
            </p:cNvSpPr>
            <p:nvPr/>
          </p:nvSpPr>
          <p:spPr bwMode="auto">
            <a:xfrm>
              <a:off x="2650" y="2392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Rectangle 214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Rectangle 215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Rectangle 216"/>
            <p:cNvSpPr>
              <a:spLocks noChangeArrowheads="1"/>
            </p:cNvSpPr>
            <p:nvPr/>
          </p:nvSpPr>
          <p:spPr bwMode="auto">
            <a:xfrm>
              <a:off x="3071" y="1535"/>
              <a:ext cx="7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Rectangle 217"/>
            <p:cNvSpPr>
              <a:spLocks noChangeArrowheads="1"/>
            </p:cNvSpPr>
            <p:nvPr/>
          </p:nvSpPr>
          <p:spPr bwMode="auto">
            <a:xfrm>
              <a:off x="2578" y="1535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Freeform 218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580 h 1159"/>
                <a:gd name="T2" fmla="*/ 0 w 163"/>
                <a:gd name="T3" fmla="*/ 1159 h 1159"/>
                <a:gd name="T4" fmla="*/ 9 w 163"/>
                <a:gd name="T5" fmla="*/ 1158 h 1159"/>
                <a:gd name="T6" fmla="*/ 17 w 163"/>
                <a:gd name="T7" fmla="*/ 1156 h 1159"/>
                <a:gd name="T8" fmla="*/ 25 w 163"/>
                <a:gd name="T9" fmla="*/ 1153 h 1159"/>
                <a:gd name="T10" fmla="*/ 33 w 163"/>
                <a:gd name="T11" fmla="*/ 1148 h 1159"/>
                <a:gd name="T12" fmla="*/ 41 w 163"/>
                <a:gd name="T13" fmla="*/ 1141 h 1159"/>
                <a:gd name="T14" fmla="*/ 49 w 163"/>
                <a:gd name="T15" fmla="*/ 1134 h 1159"/>
                <a:gd name="T16" fmla="*/ 56 w 163"/>
                <a:gd name="T17" fmla="*/ 1124 h 1159"/>
                <a:gd name="T18" fmla="*/ 64 w 163"/>
                <a:gd name="T19" fmla="*/ 1114 h 1159"/>
                <a:gd name="T20" fmla="*/ 71 w 163"/>
                <a:gd name="T21" fmla="*/ 1102 h 1159"/>
                <a:gd name="T22" fmla="*/ 77 w 163"/>
                <a:gd name="T23" fmla="*/ 1089 h 1159"/>
                <a:gd name="T24" fmla="*/ 85 w 163"/>
                <a:gd name="T25" fmla="*/ 1075 h 1159"/>
                <a:gd name="T26" fmla="*/ 91 w 163"/>
                <a:gd name="T27" fmla="*/ 1060 h 1159"/>
                <a:gd name="T28" fmla="*/ 104 w 163"/>
                <a:gd name="T29" fmla="*/ 1027 h 1159"/>
                <a:gd name="T30" fmla="*/ 115 w 163"/>
                <a:gd name="T31" fmla="*/ 989 h 1159"/>
                <a:gd name="T32" fmla="*/ 126 w 163"/>
                <a:gd name="T33" fmla="*/ 948 h 1159"/>
                <a:gd name="T34" fmla="*/ 135 w 163"/>
                <a:gd name="T35" fmla="*/ 904 h 1159"/>
                <a:gd name="T36" fmla="*/ 143 w 163"/>
                <a:gd name="T37" fmla="*/ 857 h 1159"/>
                <a:gd name="T38" fmla="*/ 150 w 163"/>
                <a:gd name="T39" fmla="*/ 805 h 1159"/>
                <a:gd name="T40" fmla="*/ 156 w 163"/>
                <a:gd name="T41" fmla="*/ 752 h 1159"/>
                <a:gd name="T42" fmla="*/ 159 w 163"/>
                <a:gd name="T43" fmla="*/ 696 h 1159"/>
                <a:gd name="T44" fmla="*/ 161 w 163"/>
                <a:gd name="T45" fmla="*/ 639 h 1159"/>
                <a:gd name="T46" fmla="*/ 163 w 163"/>
                <a:gd name="T47" fmla="*/ 580 h 1159"/>
                <a:gd name="T48" fmla="*/ 161 w 163"/>
                <a:gd name="T49" fmla="*/ 521 h 1159"/>
                <a:gd name="T50" fmla="*/ 159 w 163"/>
                <a:gd name="T51" fmla="*/ 464 h 1159"/>
                <a:gd name="T52" fmla="*/ 156 w 163"/>
                <a:gd name="T53" fmla="*/ 408 h 1159"/>
                <a:gd name="T54" fmla="*/ 150 w 163"/>
                <a:gd name="T55" fmla="*/ 355 h 1159"/>
                <a:gd name="T56" fmla="*/ 143 w 163"/>
                <a:gd name="T57" fmla="*/ 304 h 1159"/>
                <a:gd name="T58" fmla="*/ 135 w 163"/>
                <a:gd name="T59" fmla="*/ 256 h 1159"/>
                <a:gd name="T60" fmla="*/ 126 w 163"/>
                <a:gd name="T61" fmla="*/ 212 h 1159"/>
                <a:gd name="T62" fmla="*/ 115 w 163"/>
                <a:gd name="T63" fmla="*/ 171 h 1159"/>
                <a:gd name="T64" fmla="*/ 104 w 163"/>
                <a:gd name="T65" fmla="*/ 133 h 1159"/>
                <a:gd name="T66" fmla="*/ 91 w 163"/>
                <a:gd name="T67" fmla="*/ 100 h 1159"/>
                <a:gd name="T68" fmla="*/ 85 w 163"/>
                <a:gd name="T69" fmla="*/ 84 h 1159"/>
                <a:gd name="T70" fmla="*/ 77 w 163"/>
                <a:gd name="T71" fmla="*/ 70 h 1159"/>
                <a:gd name="T72" fmla="*/ 71 w 163"/>
                <a:gd name="T73" fmla="*/ 57 h 1159"/>
                <a:gd name="T74" fmla="*/ 64 w 163"/>
                <a:gd name="T75" fmla="*/ 46 h 1159"/>
                <a:gd name="T76" fmla="*/ 56 w 163"/>
                <a:gd name="T77" fmla="*/ 36 h 1159"/>
                <a:gd name="T78" fmla="*/ 49 w 163"/>
                <a:gd name="T79" fmla="*/ 26 h 1159"/>
                <a:gd name="T80" fmla="*/ 41 w 163"/>
                <a:gd name="T81" fmla="*/ 19 h 1159"/>
                <a:gd name="T82" fmla="*/ 33 w 163"/>
                <a:gd name="T83" fmla="*/ 12 h 1159"/>
                <a:gd name="T84" fmla="*/ 25 w 163"/>
                <a:gd name="T85" fmla="*/ 7 h 1159"/>
                <a:gd name="T86" fmla="*/ 17 w 163"/>
                <a:gd name="T87" fmla="*/ 4 h 1159"/>
                <a:gd name="T88" fmla="*/ 9 w 163"/>
                <a:gd name="T89" fmla="*/ 1 h 1159"/>
                <a:gd name="T90" fmla="*/ 0 w 163"/>
                <a:gd name="T91" fmla="*/ 0 h 1159"/>
                <a:gd name="T92" fmla="*/ 0 w 163"/>
                <a:gd name="T93" fmla="*/ 58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159">
                  <a:moveTo>
                    <a:pt x="0" y="580"/>
                  </a:moveTo>
                  <a:lnTo>
                    <a:pt x="0" y="1159"/>
                  </a:ln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5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Freeform 219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1159 h 1159"/>
                <a:gd name="T2" fmla="*/ 9 w 163"/>
                <a:gd name="T3" fmla="*/ 1158 h 1159"/>
                <a:gd name="T4" fmla="*/ 17 w 163"/>
                <a:gd name="T5" fmla="*/ 1156 h 1159"/>
                <a:gd name="T6" fmla="*/ 25 w 163"/>
                <a:gd name="T7" fmla="*/ 1153 h 1159"/>
                <a:gd name="T8" fmla="*/ 33 w 163"/>
                <a:gd name="T9" fmla="*/ 1148 h 1159"/>
                <a:gd name="T10" fmla="*/ 41 w 163"/>
                <a:gd name="T11" fmla="*/ 1141 h 1159"/>
                <a:gd name="T12" fmla="*/ 49 w 163"/>
                <a:gd name="T13" fmla="*/ 1134 h 1159"/>
                <a:gd name="T14" fmla="*/ 56 w 163"/>
                <a:gd name="T15" fmla="*/ 1124 h 1159"/>
                <a:gd name="T16" fmla="*/ 64 w 163"/>
                <a:gd name="T17" fmla="*/ 1114 h 1159"/>
                <a:gd name="T18" fmla="*/ 71 w 163"/>
                <a:gd name="T19" fmla="*/ 1102 h 1159"/>
                <a:gd name="T20" fmla="*/ 77 w 163"/>
                <a:gd name="T21" fmla="*/ 1089 h 1159"/>
                <a:gd name="T22" fmla="*/ 85 w 163"/>
                <a:gd name="T23" fmla="*/ 1075 h 1159"/>
                <a:gd name="T24" fmla="*/ 91 w 163"/>
                <a:gd name="T25" fmla="*/ 1060 h 1159"/>
                <a:gd name="T26" fmla="*/ 104 w 163"/>
                <a:gd name="T27" fmla="*/ 1027 h 1159"/>
                <a:gd name="T28" fmla="*/ 115 w 163"/>
                <a:gd name="T29" fmla="*/ 989 h 1159"/>
                <a:gd name="T30" fmla="*/ 126 w 163"/>
                <a:gd name="T31" fmla="*/ 948 h 1159"/>
                <a:gd name="T32" fmla="*/ 135 w 163"/>
                <a:gd name="T33" fmla="*/ 904 h 1159"/>
                <a:gd name="T34" fmla="*/ 143 w 163"/>
                <a:gd name="T35" fmla="*/ 857 h 1159"/>
                <a:gd name="T36" fmla="*/ 150 w 163"/>
                <a:gd name="T37" fmla="*/ 805 h 1159"/>
                <a:gd name="T38" fmla="*/ 156 w 163"/>
                <a:gd name="T39" fmla="*/ 752 h 1159"/>
                <a:gd name="T40" fmla="*/ 159 w 163"/>
                <a:gd name="T41" fmla="*/ 696 h 1159"/>
                <a:gd name="T42" fmla="*/ 161 w 163"/>
                <a:gd name="T43" fmla="*/ 639 h 1159"/>
                <a:gd name="T44" fmla="*/ 163 w 163"/>
                <a:gd name="T45" fmla="*/ 580 h 1159"/>
                <a:gd name="T46" fmla="*/ 161 w 163"/>
                <a:gd name="T47" fmla="*/ 521 h 1159"/>
                <a:gd name="T48" fmla="*/ 159 w 163"/>
                <a:gd name="T49" fmla="*/ 464 h 1159"/>
                <a:gd name="T50" fmla="*/ 156 w 163"/>
                <a:gd name="T51" fmla="*/ 408 h 1159"/>
                <a:gd name="T52" fmla="*/ 150 w 163"/>
                <a:gd name="T53" fmla="*/ 355 h 1159"/>
                <a:gd name="T54" fmla="*/ 143 w 163"/>
                <a:gd name="T55" fmla="*/ 304 h 1159"/>
                <a:gd name="T56" fmla="*/ 135 w 163"/>
                <a:gd name="T57" fmla="*/ 256 h 1159"/>
                <a:gd name="T58" fmla="*/ 126 w 163"/>
                <a:gd name="T59" fmla="*/ 212 h 1159"/>
                <a:gd name="T60" fmla="*/ 115 w 163"/>
                <a:gd name="T61" fmla="*/ 171 h 1159"/>
                <a:gd name="T62" fmla="*/ 104 w 163"/>
                <a:gd name="T63" fmla="*/ 133 h 1159"/>
                <a:gd name="T64" fmla="*/ 91 w 163"/>
                <a:gd name="T65" fmla="*/ 100 h 1159"/>
                <a:gd name="T66" fmla="*/ 85 w 163"/>
                <a:gd name="T67" fmla="*/ 84 h 1159"/>
                <a:gd name="T68" fmla="*/ 77 w 163"/>
                <a:gd name="T69" fmla="*/ 70 h 1159"/>
                <a:gd name="T70" fmla="*/ 71 w 163"/>
                <a:gd name="T71" fmla="*/ 57 h 1159"/>
                <a:gd name="T72" fmla="*/ 64 w 163"/>
                <a:gd name="T73" fmla="*/ 46 h 1159"/>
                <a:gd name="T74" fmla="*/ 56 w 163"/>
                <a:gd name="T75" fmla="*/ 36 h 1159"/>
                <a:gd name="T76" fmla="*/ 49 w 163"/>
                <a:gd name="T77" fmla="*/ 26 h 1159"/>
                <a:gd name="T78" fmla="*/ 41 w 163"/>
                <a:gd name="T79" fmla="*/ 19 h 1159"/>
                <a:gd name="T80" fmla="*/ 33 w 163"/>
                <a:gd name="T81" fmla="*/ 12 h 1159"/>
                <a:gd name="T82" fmla="*/ 25 w 163"/>
                <a:gd name="T83" fmla="*/ 7 h 1159"/>
                <a:gd name="T84" fmla="*/ 17 w 163"/>
                <a:gd name="T85" fmla="*/ 4 h 1159"/>
                <a:gd name="T86" fmla="*/ 9 w 163"/>
                <a:gd name="T87" fmla="*/ 1 h 1159"/>
                <a:gd name="T88" fmla="*/ 0 w 163"/>
                <a:gd name="T89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" h="1159">
                  <a:moveTo>
                    <a:pt x="0" y="1159"/>
                  </a:move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9" name="Rectangle 220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Rectangle 221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Rectangle 222"/>
            <p:cNvSpPr>
              <a:spLocks noChangeArrowheads="1"/>
            </p:cNvSpPr>
            <p:nvPr/>
          </p:nvSpPr>
          <p:spPr bwMode="auto">
            <a:xfrm>
              <a:off x="2614" y="887"/>
              <a:ext cx="430" cy="613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Freeform 223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Freeform 224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Rectangle 225"/>
            <p:cNvSpPr>
              <a:spLocks noChangeArrowheads="1"/>
            </p:cNvSpPr>
            <p:nvPr/>
          </p:nvSpPr>
          <p:spPr bwMode="auto">
            <a:xfrm>
              <a:off x="2536" y="1116"/>
              <a:ext cx="2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Rectangle 226"/>
            <p:cNvSpPr>
              <a:spLocks noChangeArrowheads="1"/>
            </p:cNvSpPr>
            <p:nvPr/>
          </p:nvSpPr>
          <p:spPr bwMode="auto">
            <a:xfrm>
              <a:off x="2536" y="1373"/>
              <a:ext cx="2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Freeform 227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Freeform 228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Rectangle 229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Rectangle 230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Freeform 231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Freeform 232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Rectangle 233"/>
            <p:cNvSpPr>
              <a:spLocks noChangeArrowheads="1"/>
            </p:cNvSpPr>
            <p:nvPr/>
          </p:nvSpPr>
          <p:spPr bwMode="auto">
            <a:xfrm>
              <a:off x="2626" y="2342"/>
              <a:ext cx="2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Rectangle 234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Rectangle 235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Freeform 236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Freeform 237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Rectangle 238"/>
            <p:cNvSpPr>
              <a:spLocks noChangeArrowheads="1"/>
            </p:cNvSpPr>
            <p:nvPr/>
          </p:nvSpPr>
          <p:spPr bwMode="auto">
            <a:xfrm>
              <a:off x="2626" y="1692"/>
              <a:ext cx="2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Rectangle 239"/>
            <p:cNvSpPr>
              <a:spLocks noChangeArrowheads="1"/>
            </p:cNvSpPr>
            <p:nvPr/>
          </p:nvSpPr>
          <p:spPr bwMode="auto">
            <a:xfrm>
              <a:off x="2628" y="1938"/>
              <a:ext cx="2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Rectangle 240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Rectangle 241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Rectangle 242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Rectangle 243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Rectangle 244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Rectangle 245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Freeform 246"/>
            <p:cNvSpPr>
              <a:spLocks/>
            </p:cNvSpPr>
            <p:nvPr/>
          </p:nvSpPr>
          <p:spPr bwMode="auto">
            <a:xfrm>
              <a:off x="3026" y="1500"/>
              <a:ext cx="18" cy="16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76 h 76"/>
                <a:gd name="T4" fmla="*/ 8 w 77"/>
                <a:gd name="T5" fmla="*/ 76 h 76"/>
                <a:gd name="T6" fmla="*/ 15 w 77"/>
                <a:gd name="T7" fmla="*/ 75 h 76"/>
                <a:gd name="T8" fmla="*/ 23 w 77"/>
                <a:gd name="T9" fmla="*/ 73 h 76"/>
                <a:gd name="T10" fmla="*/ 30 w 77"/>
                <a:gd name="T11" fmla="*/ 70 h 76"/>
                <a:gd name="T12" fmla="*/ 36 w 77"/>
                <a:gd name="T13" fmla="*/ 67 h 76"/>
                <a:gd name="T14" fmla="*/ 43 w 77"/>
                <a:gd name="T15" fmla="*/ 63 h 76"/>
                <a:gd name="T16" fmla="*/ 49 w 77"/>
                <a:gd name="T17" fmla="*/ 59 h 76"/>
                <a:gd name="T18" fmla="*/ 54 w 77"/>
                <a:gd name="T19" fmla="*/ 54 h 76"/>
                <a:gd name="T20" fmla="*/ 60 w 77"/>
                <a:gd name="T21" fmla="*/ 49 h 76"/>
                <a:gd name="T22" fmla="*/ 64 w 77"/>
                <a:gd name="T23" fmla="*/ 42 h 76"/>
                <a:gd name="T24" fmla="*/ 67 w 77"/>
                <a:gd name="T25" fmla="*/ 37 h 76"/>
                <a:gd name="T26" fmla="*/ 71 w 77"/>
                <a:gd name="T27" fmla="*/ 30 h 76"/>
                <a:gd name="T28" fmla="*/ 74 w 77"/>
                <a:gd name="T29" fmla="*/ 23 h 76"/>
                <a:gd name="T30" fmla="*/ 75 w 77"/>
                <a:gd name="T31" fmla="*/ 16 h 76"/>
                <a:gd name="T32" fmla="*/ 76 w 77"/>
                <a:gd name="T33" fmla="*/ 8 h 76"/>
                <a:gd name="T34" fmla="*/ 77 w 77"/>
                <a:gd name="T35" fmla="*/ 0 h 76"/>
                <a:gd name="T36" fmla="*/ 0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76"/>
                  </a:lnTo>
                  <a:lnTo>
                    <a:pt x="8" y="76"/>
                  </a:lnTo>
                  <a:lnTo>
                    <a:pt x="15" y="75"/>
                  </a:lnTo>
                  <a:lnTo>
                    <a:pt x="23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3" y="63"/>
                  </a:lnTo>
                  <a:lnTo>
                    <a:pt x="49" y="59"/>
                  </a:lnTo>
                  <a:lnTo>
                    <a:pt x="54" y="54"/>
                  </a:lnTo>
                  <a:lnTo>
                    <a:pt x="60" y="49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71" y="30"/>
                  </a:lnTo>
                  <a:lnTo>
                    <a:pt x="74" y="23"/>
                  </a:lnTo>
                  <a:lnTo>
                    <a:pt x="75" y="16"/>
                  </a:lnTo>
                  <a:lnTo>
                    <a:pt x="76" y="8"/>
                  </a:ln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Rectangle 247"/>
            <p:cNvSpPr>
              <a:spLocks noChangeArrowheads="1"/>
            </p:cNvSpPr>
            <p:nvPr/>
          </p:nvSpPr>
          <p:spPr bwMode="auto">
            <a:xfrm>
              <a:off x="2729" y="1660"/>
              <a:ext cx="199" cy="1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Freeform 248"/>
            <p:cNvSpPr>
              <a:spLocks/>
            </p:cNvSpPr>
            <p:nvPr/>
          </p:nvSpPr>
          <p:spPr bwMode="auto">
            <a:xfrm>
              <a:off x="2613" y="1500"/>
              <a:ext cx="17" cy="16"/>
            </a:xfrm>
            <a:custGeom>
              <a:avLst/>
              <a:gdLst>
                <a:gd name="T0" fmla="*/ 76 w 76"/>
                <a:gd name="T1" fmla="*/ 0 h 76"/>
                <a:gd name="T2" fmla="*/ 0 w 76"/>
                <a:gd name="T3" fmla="*/ 0 h 76"/>
                <a:gd name="T4" fmla="*/ 0 w 76"/>
                <a:gd name="T5" fmla="*/ 8 h 76"/>
                <a:gd name="T6" fmla="*/ 1 w 76"/>
                <a:gd name="T7" fmla="*/ 16 h 76"/>
                <a:gd name="T8" fmla="*/ 3 w 76"/>
                <a:gd name="T9" fmla="*/ 23 h 76"/>
                <a:gd name="T10" fmla="*/ 5 w 76"/>
                <a:gd name="T11" fmla="*/ 30 h 76"/>
                <a:gd name="T12" fmla="*/ 9 w 76"/>
                <a:gd name="T13" fmla="*/ 37 h 76"/>
                <a:gd name="T14" fmla="*/ 13 w 76"/>
                <a:gd name="T15" fmla="*/ 42 h 76"/>
                <a:gd name="T16" fmla="*/ 18 w 76"/>
                <a:gd name="T17" fmla="*/ 49 h 76"/>
                <a:gd name="T18" fmla="*/ 22 w 76"/>
                <a:gd name="T19" fmla="*/ 54 h 76"/>
                <a:gd name="T20" fmla="*/ 28 w 76"/>
                <a:gd name="T21" fmla="*/ 59 h 76"/>
                <a:gd name="T22" fmla="*/ 33 w 76"/>
                <a:gd name="T23" fmla="*/ 63 h 76"/>
                <a:gd name="T24" fmla="*/ 40 w 76"/>
                <a:gd name="T25" fmla="*/ 67 h 76"/>
                <a:gd name="T26" fmla="*/ 46 w 76"/>
                <a:gd name="T27" fmla="*/ 70 h 76"/>
                <a:gd name="T28" fmla="*/ 54 w 76"/>
                <a:gd name="T29" fmla="*/ 73 h 76"/>
                <a:gd name="T30" fmla="*/ 61 w 76"/>
                <a:gd name="T31" fmla="*/ 75 h 76"/>
                <a:gd name="T32" fmla="*/ 69 w 76"/>
                <a:gd name="T33" fmla="*/ 76 h 76"/>
                <a:gd name="T34" fmla="*/ 76 w 76"/>
                <a:gd name="T35" fmla="*/ 76 h 76"/>
                <a:gd name="T36" fmla="*/ 76 w 76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" y="16"/>
                  </a:lnTo>
                  <a:lnTo>
                    <a:pt x="3" y="23"/>
                  </a:lnTo>
                  <a:lnTo>
                    <a:pt x="5" y="30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8" y="49"/>
                  </a:lnTo>
                  <a:lnTo>
                    <a:pt x="22" y="54"/>
                  </a:lnTo>
                  <a:lnTo>
                    <a:pt x="28" y="59"/>
                  </a:lnTo>
                  <a:lnTo>
                    <a:pt x="33" y="63"/>
                  </a:lnTo>
                  <a:lnTo>
                    <a:pt x="40" y="67"/>
                  </a:lnTo>
                  <a:lnTo>
                    <a:pt x="46" y="70"/>
                  </a:lnTo>
                  <a:lnTo>
                    <a:pt x="54" y="73"/>
                  </a:lnTo>
                  <a:lnTo>
                    <a:pt x="61" y="75"/>
                  </a:lnTo>
                  <a:lnTo>
                    <a:pt x="69" y="76"/>
                  </a:lnTo>
                  <a:lnTo>
                    <a:pt x="76" y="7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Rectangle 249"/>
            <p:cNvSpPr>
              <a:spLocks noChangeArrowheads="1"/>
            </p:cNvSpPr>
            <p:nvPr/>
          </p:nvSpPr>
          <p:spPr bwMode="auto">
            <a:xfrm>
              <a:off x="2734" y="1724"/>
              <a:ext cx="188" cy="1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Rectangle 250"/>
            <p:cNvSpPr>
              <a:spLocks noChangeArrowheads="1"/>
            </p:cNvSpPr>
            <p:nvPr/>
          </p:nvSpPr>
          <p:spPr bwMode="auto">
            <a:xfrm>
              <a:off x="2980" y="1858"/>
              <a:ext cx="58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Rectangle 251"/>
            <p:cNvSpPr>
              <a:spLocks noChangeArrowheads="1"/>
            </p:cNvSpPr>
            <p:nvPr/>
          </p:nvSpPr>
          <p:spPr bwMode="auto">
            <a:xfrm>
              <a:off x="2751" y="1730"/>
              <a:ext cx="154" cy="1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Rectangle 252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Rectangle 253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Freeform 254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Freeform 255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Rectangle 256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Rectangle 257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Rectangle 258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Rectangle 259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Rectangle 260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Rectangle 261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Rectangle 262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Rectangle 263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Rectangle 264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Rectangle 265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Rectangle 266"/>
            <p:cNvSpPr>
              <a:spLocks noChangeArrowheads="1"/>
            </p:cNvSpPr>
            <p:nvPr/>
          </p:nvSpPr>
          <p:spPr bwMode="auto">
            <a:xfrm>
              <a:off x="5461" y="1905"/>
              <a:ext cx="11" cy="1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Rectangle 267"/>
            <p:cNvSpPr>
              <a:spLocks noChangeArrowheads="1"/>
            </p:cNvSpPr>
            <p:nvPr/>
          </p:nvSpPr>
          <p:spPr bwMode="auto">
            <a:xfrm>
              <a:off x="5461" y="2066"/>
              <a:ext cx="11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Rectangle 268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Rectangle 269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Rectangle 270"/>
            <p:cNvSpPr>
              <a:spLocks noChangeArrowheads="1"/>
            </p:cNvSpPr>
            <p:nvPr/>
          </p:nvSpPr>
          <p:spPr bwMode="auto">
            <a:xfrm>
              <a:off x="2975" y="1870"/>
              <a:ext cx="89" cy="4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271"/>
            <p:cNvSpPr>
              <a:spLocks/>
            </p:cNvSpPr>
            <p:nvPr/>
          </p:nvSpPr>
          <p:spPr bwMode="auto">
            <a:xfrm>
              <a:off x="3209" y="1729"/>
              <a:ext cx="2077" cy="592"/>
            </a:xfrm>
            <a:custGeom>
              <a:avLst/>
              <a:gdLst>
                <a:gd name="T0" fmla="*/ 10 w 9035"/>
                <a:gd name="T1" fmla="*/ 29 h 2666"/>
                <a:gd name="T2" fmla="*/ 0 w 9035"/>
                <a:gd name="T3" fmla="*/ 2665 h 2666"/>
                <a:gd name="T4" fmla="*/ 8977 w 9035"/>
                <a:gd name="T5" fmla="*/ 2666 h 2666"/>
                <a:gd name="T6" fmla="*/ 8996 w 9035"/>
                <a:gd name="T7" fmla="*/ 2656 h 2666"/>
                <a:gd name="T8" fmla="*/ 9035 w 9035"/>
                <a:gd name="T9" fmla="*/ 2656 h 2666"/>
                <a:gd name="T10" fmla="*/ 9034 w 9035"/>
                <a:gd name="T11" fmla="*/ 0 h 2666"/>
                <a:gd name="T12" fmla="*/ 10 w 9035"/>
                <a:gd name="T13" fmla="*/ 29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35" h="2666">
                  <a:moveTo>
                    <a:pt x="10" y="29"/>
                  </a:moveTo>
                  <a:lnTo>
                    <a:pt x="0" y="2665"/>
                  </a:lnTo>
                  <a:lnTo>
                    <a:pt x="8977" y="2666"/>
                  </a:lnTo>
                  <a:lnTo>
                    <a:pt x="8996" y="2656"/>
                  </a:lnTo>
                  <a:lnTo>
                    <a:pt x="9035" y="2656"/>
                  </a:lnTo>
                  <a:lnTo>
                    <a:pt x="9034" y="0"/>
                  </a:lnTo>
                  <a:lnTo>
                    <a:pt x="1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272"/>
            <p:cNvSpPr>
              <a:spLocks/>
            </p:cNvSpPr>
            <p:nvPr/>
          </p:nvSpPr>
          <p:spPr bwMode="auto">
            <a:xfrm>
              <a:off x="5291" y="1730"/>
              <a:ext cx="128" cy="584"/>
            </a:xfrm>
            <a:custGeom>
              <a:avLst/>
              <a:gdLst>
                <a:gd name="T0" fmla="*/ 0 w 554"/>
                <a:gd name="T1" fmla="*/ 0 h 2627"/>
                <a:gd name="T2" fmla="*/ 81 w 554"/>
                <a:gd name="T3" fmla="*/ 0 h 2627"/>
                <a:gd name="T4" fmla="*/ 107 w 554"/>
                <a:gd name="T5" fmla="*/ 3 h 2627"/>
                <a:gd name="T6" fmla="*/ 125 w 554"/>
                <a:gd name="T7" fmla="*/ 5 h 2627"/>
                <a:gd name="T8" fmla="*/ 147 w 554"/>
                <a:gd name="T9" fmla="*/ 10 h 2627"/>
                <a:gd name="T10" fmla="*/ 172 w 554"/>
                <a:gd name="T11" fmla="*/ 18 h 2627"/>
                <a:gd name="T12" fmla="*/ 220 w 554"/>
                <a:gd name="T13" fmla="*/ 41 h 2627"/>
                <a:gd name="T14" fmla="*/ 242 w 554"/>
                <a:gd name="T15" fmla="*/ 56 h 2627"/>
                <a:gd name="T16" fmla="*/ 264 w 554"/>
                <a:gd name="T17" fmla="*/ 76 h 2627"/>
                <a:gd name="T18" fmla="*/ 286 w 554"/>
                <a:gd name="T19" fmla="*/ 98 h 2627"/>
                <a:gd name="T20" fmla="*/ 306 w 554"/>
                <a:gd name="T21" fmla="*/ 126 h 2627"/>
                <a:gd name="T22" fmla="*/ 320 w 554"/>
                <a:gd name="T23" fmla="*/ 152 h 2627"/>
                <a:gd name="T24" fmla="*/ 332 w 554"/>
                <a:gd name="T25" fmla="*/ 179 h 2627"/>
                <a:gd name="T26" fmla="*/ 554 w 554"/>
                <a:gd name="T27" fmla="*/ 819 h 2627"/>
                <a:gd name="T28" fmla="*/ 453 w 554"/>
                <a:gd name="T29" fmla="*/ 2184 h 2627"/>
                <a:gd name="T30" fmla="*/ 324 w 554"/>
                <a:gd name="T31" fmla="*/ 2469 h 2627"/>
                <a:gd name="T32" fmla="*/ 313 w 554"/>
                <a:gd name="T33" fmla="*/ 2492 h 2627"/>
                <a:gd name="T34" fmla="*/ 299 w 554"/>
                <a:gd name="T35" fmla="*/ 2511 h 2627"/>
                <a:gd name="T36" fmla="*/ 278 w 554"/>
                <a:gd name="T37" fmla="*/ 2538 h 2627"/>
                <a:gd name="T38" fmla="*/ 263 w 554"/>
                <a:gd name="T39" fmla="*/ 2554 h 2627"/>
                <a:gd name="T40" fmla="*/ 246 w 554"/>
                <a:gd name="T41" fmla="*/ 2568 h 2627"/>
                <a:gd name="T42" fmla="*/ 228 w 554"/>
                <a:gd name="T43" fmla="*/ 2582 h 2627"/>
                <a:gd name="T44" fmla="*/ 209 w 554"/>
                <a:gd name="T45" fmla="*/ 2593 h 2627"/>
                <a:gd name="T46" fmla="*/ 190 w 554"/>
                <a:gd name="T47" fmla="*/ 2603 h 2627"/>
                <a:gd name="T48" fmla="*/ 170 w 554"/>
                <a:gd name="T49" fmla="*/ 2610 h 2627"/>
                <a:gd name="T50" fmla="*/ 151 w 554"/>
                <a:gd name="T51" fmla="*/ 2617 h 2627"/>
                <a:gd name="T52" fmla="*/ 135 w 554"/>
                <a:gd name="T53" fmla="*/ 2621 h 2627"/>
                <a:gd name="T54" fmla="*/ 118 w 554"/>
                <a:gd name="T55" fmla="*/ 2623 h 2627"/>
                <a:gd name="T56" fmla="*/ 103 w 554"/>
                <a:gd name="T57" fmla="*/ 2625 h 2627"/>
                <a:gd name="T58" fmla="*/ 76 w 554"/>
                <a:gd name="T59" fmla="*/ 2627 h 2627"/>
                <a:gd name="T60" fmla="*/ 0 w 554"/>
                <a:gd name="T61" fmla="*/ 2627 h 2627"/>
                <a:gd name="T62" fmla="*/ 0 w 554"/>
                <a:gd name="T63" fmla="*/ 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4" h="2627">
                  <a:moveTo>
                    <a:pt x="0" y="0"/>
                  </a:moveTo>
                  <a:lnTo>
                    <a:pt x="81" y="0"/>
                  </a:lnTo>
                  <a:lnTo>
                    <a:pt x="107" y="3"/>
                  </a:lnTo>
                  <a:lnTo>
                    <a:pt x="125" y="5"/>
                  </a:lnTo>
                  <a:lnTo>
                    <a:pt x="147" y="10"/>
                  </a:lnTo>
                  <a:lnTo>
                    <a:pt x="172" y="18"/>
                  </a:lnTo>
                  <a:lnTo>
                    <a:pt x="220" y="41"/>
                  </a:lnTo>
                  <a:lnTo>
                    <a:pt x="242" y="56"/>
                  </a:lnTo>
                  <a:lnTo>
                    <a:pt x="264" y="76"/>
                  </a:lnTo>
                  <a:lnTo>
                    <a:pt x="286" y="98"/>
                  </a:lnTo>
                  <a:lnTo>
                    <a:pt x="306" y="126"/>
                  </a:lnTo>
                  <a:lnTo>
                    <a:pt x="320" y="152"/>
                  </a:lnTo>
                  <a:lnTo>
                    <a:pt x="332" y="179"/>
                  </a:lnTo>
                  <a:lnTo>
                    <a:pt x="554" y="819"/>
                  </a:lnTo>
                  <a:lnTo>
                    <a:pt x="453" y="2184"/>
                  </a:lnTo>
                  <a:lnTo>
                    <a:pt x="324" y="2469"/>
                  </a:lnTo>
                  <a:lnTo>
                    <a:pt x="313" y="2492"/>
                  </a:lnTo>
                  <a:lnTo>
                    <a:pt x="299" y="2511"/>
                  </a:lnTo>
                  <a:lnTo>
                    <a:pt x="278" y="2538"/>
                  </a:lnTo>
                  <a:lnTo>
                    <a:pt x="263" y="2554"/>
                  </a:lnTo>
                  <a:lnTo>
                    <a:pt x="246" y="2568"/>
                  </a:lnTo>
                  <a:lnTo>
                    <a:pt x="228" y="2582"/>
                  </a:lnTo>
                  <a:lnTo>
                    <a:pt x="209" y="2593"/>
                  </a:lnTo>
                  <a:lnTo>
                    <a:pt x="190" y="2603"/>
                  </a:lnTo>
                  <a:lnTo>
                    <a:pt x="170" y="2610"/>
                  </a:lnTo>
                  <a:lnTo>
                    <a:pt x="151" y="2617"/>
                  </a:lnTo>
                  <a:lnTo>
                    <a:pt x="135" y="2621"/>
                  </a:lnTo>
                  <a:lnTo>
                    <a:pt x="118" y="2623"/>
                  </a:lnTo>
                  <a:lnTo>
                    <a:pt x="103" y="2625"/>
                  </a:lnTo>
                  <a:lnTo>
                    <a:pt x="76" y="2627"/>
                  </a:lnTo>
                  <a:lnTo>
                    <a:pt x="0" y="2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273"/>
            <p:cNvSpPr>
              <a:spLocks/>
            </p:cNvSpPr>
            <p:nvPr/>
          </p:nvSpPr>
          <p:spPr bwMode="auto">
            <a:xfrm>
              <a:off x="5291" y="1728"/>
              <a:ext cx="128" cy="586"/>
            </a:xfrm>
            <a:custGeom>
              <a:avLst/>
              <a:gdLst>
                <a:gd name="T0" fmla="*/ 0 w 554"/>
                <a:gd name="T1" fmla="*/ 0 h 2633"/>
                <a:gd name="T2" fmla="*/ 81 w 554"/>
                <a:gd name="T3" fmla="*/ 6 h 2633"/>
                <a:gd name="T4" fmla="*/ 107 w 554"/>
                <a:gd name="T5" fmla="*/ 9 h 2633"/>
                <a:gd name="T6" fmla="*/ 125 w 554"/>
                <a:gd name="T7" fmla="*/ 11 h 2633"/>
                <a:gd name="T8" fmla="*/ 147 w 554"/>
                <a:gd name="T9" fmla="*/ 16 h 2633"/>
                <a:gd name="T10" fmla="*/ 172 w 554"/>
                <a:gd name="T11" fmla="*/ 24 h 2633"/>
                <a:gd name="T12" fmla="*/ 220 w 554"/>
                <a:gd name="T13" fmla="*/ 47 h 2633"/>
                <a:gd name="T14" fmla="*/ 242 w 554"/>
                <a:gd name="T15" fmla="*/ 62 h 2633"/>
                <a:gd name="T16" fmla="*/ 264 w 554"/>
                <a:gd name="T17" fmla="*/ 82 h 2633"/>
                <a:gd name="T18" fmla="*/ 286 w 554"/>
                <a:gd name="T19" fmla="*/ 104 h 2633"/>
                <a:gd name="T20" fmla="*/ 306 w 554"/>
                <a:gd name="T21" fmla="*/ 132 h 2633"/>
                <a:gd name="T22" fmla="*/ 320 w 554"/>
                <a:gd name="T23" fmla="*/ 158 h 2633"/>
                <a:gd name="T24" fmla="*/ 332 w 554"/>
                <a:gd name="T25" fmla="*/ 185 h 2633"/>
                <a:gd name="T26" fmla="*/ 554 w 554"/>
                <a:gd name="T27" fmla="*/ 825 h 2633"/>
                <a:gd name="T28" fmla="*/ 453 w 554"/>
                <a:gd name="T29" fmla="*/ 2190 h 2633"/>
                <a:gd name="T30" fmla="*/ 324 w 554"/>
                <a:gd name="T31" fmla="*/ 2475 h 2633"/>
                <a:gd name="T32" fmla="*/ 313 w 554"/>
                <a:gd name="T33" fmla="*/ 2498 h 2633"/>
                <a:gd name="T34" fmla="*/ 299 w 554"/>
                <a:gd name="T35" fmla="*/ 2517 h 2633"/>
                <a:gd name="T36" fmla="*/ 278 w 554"/>
                <a:gd name="T37" fmla="*/ 2544 h 2633"/>
                <a:gd name="T38" fmla="*/ 263 w 554"/>
                <a:gd name="T39" fmla="*/ 2560 h 2633"/>
                <a:gd name="T40" fmla="*/ 246 w 554"/>
                <a:gd name="T41" fmla="*/ 2574 h 2633"/>
                <a:gd name="T42" fmla="*/ 228 w 554"/>
                <a:gd name="T43" fmla="*/ 2588 h 2633"/>
                <a:gd name="T44" fmla="*/ 209 w 554"/>
                <a:gd name="T45" fmla="*/ 2599 h 2633"/>
                <a:gd name="T46" fmla="*/ 190 w 554"/>
                <a:gd name="T47" fmla="*/ 2609 h 2633"/>
                <a:gd name="T48" fmla="*/ 170 w 554"/>
                <a:gd name="T49" fmla="*/ 2616 h 2633"/>
                <a:gd name="T50" fmla="*/ 151 w 554"/>
                <a:gd name="T51" fmla="*/ 2623 h 2633"/>
                <a:gd name="T52" fmla="*/ 135 w 554"/>
                <a:gd name="T53" fmla="*/ 2627 h 2633"/>
                <a:gd name="T54" fmla="*/ 118 w 554"/>
                <a:gd name="T55" fmla="*/ 2629 h 2633"/>
                <a:gd name="T56" fmla="*/ 103 w 554"/>
                <a:gd name="T57" fmla="*/ 2631 h 2633"/>
                <a:gd name="T58" fmla="*/ 76 w 554"/>
                <a:gd name="T59" fmla="*/ 2633 h 2633"/>
                <a:gd name="T60" fmla="*/ 0 w 554"/>
                <a:gd name="T61" fmla="*/ 2633 h 2633"/>
                <a:gd name="T62" fmla="*/ 0 w 554"/>
                <a:gd name="T63" fmla="*/ 6 h 2633"/>
                <a:gd name="T64" fmla="*/ 0 w 554"/>
                <a:gd name="T65" fmla="*/ 0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633">
                  <a:moveTo>
                    <a:pt x="0" y="0"/>
                  </a:moveTo>
                  <a:lnTo>
                    <a:pt x="81" y="6"/>
                  </a:lnTo>
                  <a:lnTo>
                    <a:pt x="107" y="9"/>
                  </a:lnTo>
                  <a:lnTo>
                    <a:pt x="125" y="11"/>
                  </a:lnTo>
                  <a:lnTo>
                    <a:pt x="147" y="16"/>
                  </a:lnTo>
                  <a:lnTo>
                    <a:pt x="172" y="24"/>
                  </a:lnTo>
                  <a:lnTo>
                    <a:pt x="220" y="47"/>
                  </a:lnTo>
                  <a:lnTo>
                    <a:pt x="242" y="62"/>
                  </a:lnTo>
                  <a:lnTo>
                    <a:pt x="264" y="82"/>
                  </a:lnTo>
                  <a:lnTo>
                    <a:pt x="286" y="104"/>
                  </a:lnTo>
                  <a:lnTo>
                    <a:pt x="306" y="132"/>
                  </a:lnTo>
                  <a:lnTo>
                    <a:pt x="320" y="158"/>
                  </a:lnTo>
                  <a:lnTo>
                    <a:pt x="332" y="185"/>
                  </a:lnTo>
                  <a:lnTo>
                    <a:pt x="554" y="825"/>
                  </a:lnTo>
                  <a:lnTo>
                    <a:pt x="453" y="2190"/>
                  </a:lnTo>
                  <a:lnTo>
                    <a:pt x="324" y="2475"/>
                  </a:lnTo>
                  <a:lnTo>
                    <a:pt x="313" y="2498"/>
                  </a:lnTo>
                  <a:lnTo>
                    <a:pt x="299" y="2517"/>
                  </a:lnTo>
                  <a:lnTo>
                    <a:pt x="278" y="2544"/>
                  </a:lnTo>
                  <a:lnTo>
                    <a:pt x="263" y="2560"/>
                  </a:lnTo>
                  <a:lnTo>
                    <a:pt x="246" y="2574"/>
                  </a:lnTo>
                  <a:lnTo>
                    <a:pt x="228" y="2588"/>
                  </a:lnTo>
                  <a:lnTo>
                    <a:pt x="209" y="2599"/>
                  </a:lnTo>
                  <a:lnTo>
                    <a:pt x="190" y="2609"/>
                  </a:lnTo>
                  <a:lnTo>
                    <a:pt x="170" y="2616"/>
                  </a:lnTo>
                  <a:lnTo>
                    <a:pt x="151" y="2623"/>
                  </a:lnTo>
                  <a:lnTo>
                    <a:pt x="135" y="2627"/>
                  </a:lnTo>
                  <a:lnTo>
                    <a:pt x="118" y="2629"/>
                  </a:lnTo>
                  <a:lnTo>
                    <a:pt x="103" y="2631"/>
                  </a:lnTo>
                  <a:lnTo>
                    <a:pt x="76" y="2633"/>
                  </a:lnTo>
                  <a:lnTo>
                    <a:pt x="0" y="2633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Rectangle 274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Rectangle 275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Rectangle 276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Rectangle 277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Rectangle 278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Rectangle 279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Rectangle 280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Rectangle 281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Rectangle 282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Rectangle 283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Line 284"/>
            <p:cNvSpPr>
              <a:spLocks noChangeShapeType="1"/>
            </p:cNvSpPr>
            <p:nvPr/>
          </p:nvSpPr>
          <p:spPr bwMode="auto">
            <a:xfrm>
              <a:off x="5113" y="1166"/>
              <a:ext cx="4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Rectangle 285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Rectangle 286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Freeform 287"/>
            <p:cNvSpPr>
              <a:spLocks/>
            </p:cNvSpPr>
            <p:nvPr/>
          </p:nvSpPr>
          <p:spPr bwMode="auto">
            <a:xfrm>
              <a:off x="5071" y="1047"/>
              <a:ext cx="90" cy="85"/>
            </a:xfrm>
            <a:custGeom>
              <a:avLst/>
              <a:gdLst>
                <a:gd name="T0" fmla="*/ 393 w 393"/>
                <a:gd name="T1" fmla="*/ 382 h 382"/>
                <a:gd name="T2" fmla="*/ 392 w 393"/>
                <a:gd name="T3" fmla="*/ 363 h 382"/>
                <a:gd name="T4" fmla="*/ 390 w 393"/>
                <a:gd name="T5" fmla="*/ 344 h 382"/>
                <a:gd name="T6" fmla="*/ 388 w 393"/>
                <a:gd name="T7" fmla="*/ 324 h 382"/>
                <a:gd name="T8" fmla="*/ 385 w 393"/>
                <a:gd name="T9" fmla="*/ 306 h 382"/>
                <a:gd name="T10" fmla="*/ 381 w 393"/>
                <a:gd name="T11" fmla="*/ 288 h 382"/>
                <a:gd name="T12" fmla="*/ 375 w 393"/>
                <a:gd name="T13" fmla="*/ 269 h 382"/>
                <a:gd name="T14" fmla="*/ 368 w 393"/>
                <a:gd name="T15" fmla="*/ 251 h 382"/>
                <a:gd name="T16" fmla="*/ 362 w 393"/>
                <a:gd name="T17" fmla="*/ 234 h 382"/>
                <a:gd name="T18" fmla="*/ 354 w 393"/>
                <a:gd name="T19" fmla="*/ 216 h 382"/>
                <a:gd name="T20" fmla="*/ 345 w 393"/>
                <a:gd name="T21" fmla="*/ 200 h 382"/>
                <a:gd name="T22" fmla="*/ 335 w 393"/>
                <a:gd name="T23" fmla="*/ 184 h 382"/>
                <a:gd name="T24" fmla="*/ 325 w 393"/>
                <a:gd name="T25" fmla="*/ 169 h 382"/>
                <a:gd name="T26" fmla="*/ 314 w 393"/>
                <a:gd name="T27" fmla="*/ 154 h 382"/>
                <a:gd name="T28" fmla="*/ 303 w 393"/>
                <a:gd name="T29" fmla="*/ 139 h 382"/>
                <a:gd name="T30" fmla="*/ 290 w 393"/>
                <a:gd name="T31" fmla="*/ 126 h 382"/>
                <a:gd name="T32" fmla="*/ 278 w 393"/>
                <a:gd name="T33" fmla="*/ 112 h 382"/>
                <a:gd name="T34" fmla="*/ 263 w 393"/>
                <a:gd name="T35" fmla="*/ 99 h 382"/>
                <a:gd name="T36" fmla="*/ 250 w 393"/>
                <a:gd name="T37" fmla="*/ 87 h 382"/>
                <a:gd name="T38" fmla="*/ 235 w 393"/>
                <a:gd name="T39" fmla="*/ 76 h 382"/>
                <a:gd name="T40" fmla="*/ 219 w 393"/>
                <a:gd name="T41" fmla="*/ 66 h 382"/>
                <a:gd name="T42" fmla="*/ 204 w 393"/>
                <a:gd name="T43" fmla="*/ 56 h 382"/>
                <a:gd name="T44" fmla="*/ 187 w 393"/>
                <a:gd name="T45" fmla="*/ 46 h 382"/>
                <a:gd name="T46" fmla="*/ 170 w 393"/>
                <a:gd name="T47" fmla="*/ 38 h 382"/>
                <a:gd name="T48" fmla="*/ 153 w 393"/>
                <a:gd name="T49" fmla="*/ 30 h 382"/>
                <a:gd name="T50" fmla="*/ 135 w 393"/>
                <a:gd name="T51" fmla="*/ 24 h 382"/>
                <a:gd name="T52" fmla="*/ 116 w 393"/>
                <a:gd name="T53" fmla="*/ 17 h 382"/>
                <a:gd name="T54" fmla="*/ 97 w 393"/>
                <a:gd name="T55" fmla="*/ 12 h 382"/>
                <a:gd name="T56" fmla="*/ 79 w 393"/>
                <a:gd name="T57" fmla="*/ 7 h 382"/>
                <a:gd name="T58" fmla="*/ 60 w 393"/>
                <a:gd name="T59" fmla="*/ 4 h 382"/>
                <a:gd name="T60" fmla="*/ 40 w 393"/>
                <a:gd name="T61" fmla="*/ 2 h 382"/>
                <a:gd name="T62" fmla="*/ 20 w 393"/>
                <a:gd name="T63" fmla="*/ 1 h 382"/>
                <a:gd name="T64" fmla="*/ 0 w 393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3" h="382">
                  <a:moveTo>
                    <a:pt x="393" y="382"/>
                  </a:moveTo>
                  <a:lnTo>
                    <a:pt x="392" y="363"/>
                  </a:lnTo>
                  <a:lnTo>
                    <a:pt x="390" y="344"/>
                  </a:lnTo>
                  <a:lnTo>
                    <a:pt x="388" y="324"/>
                  </a:lnTo>
                  <a:lnTo>
                    <a:pt x="385" y="306"/>
                  </a:lnTo>
                  <a:lnTo>
                    <a:pt x="381" y="288"/>
                  </a:lnTo>
                  <a:lnTo>
                    <a:pt x="375" y="269"/>
                  </a:lnTo>
                  <a:lnTo>
                    <a:pt x="368" y="251"/>
                  </a:lnTo>
                  <a:lnTo>
                    <a:pt x="362" y="234"/>
                  </a:lnTo>
                  <a:lnTo>
                    <a:pt x="354" y="216"/>
                  </a:lnTo>
                  <a:lnTo>
                    <a:pt x="345" y="200"/>
                  </a:lnTo>
                  <a:lnTo>
                    <a:pt x="335" y="184"/>
                  </a:lnTo>
                  <a:lnTo>
                    <a:pt x="325" y="169"/>
                  </a:lnTo>
                  <a:lnTo>
                    <a:pt x="314" y="154"/>
                  </a:lnTo>
                  <a:lnTo>
                    <a:pt x="303" y="139"/>
                  </a:lnTo>
                  <a:lnTo>
                    <a:pt x="290" y="126"/>
                  </a:lnTo>
                  <a:lnTo>
                    <a:pt x="278" y="112"/>
                  </a:lnTo>
                  <a:lnTo>
                    <a:pt x="263" y="99"/>
                  </a:lnTo>
                  <a:lnTo>
                    <a:pt x="250" y="87"/>
                  </a:lnTo>
                  <a:lnTo>
                    <a:pt x="235" y="76"/>
                  </a:lnTo>
                  <a:lnTo>
                    <a:pt x="219" y="66"/>
                  </a:lnTo>
                  <a:lnTo>
                    <a:pt x="204" y="56"/>
                  </a:lnTo>
                  <a:lnTo>
                    <a:pt x="187" y="46"/>
                  </a:lnTo>
                  <a:lnTo>
                    <a:pt x="170" y="38"/>
                  </a:lnTo>
                  <a:lnTo>
                    <a:pt x="153" y="30"/>
                  </a:lnTo>
                  <a:lnTo>
                    <a:pt x="135" y="24"/>
                  </a:lnTo>
                  <a:lnTo>
                    <a:pt x="116" y="17"/>
                  </a:lnTo>
                  <a:lnTo>
                    <a:pt x="97" y="12"/>
                  </a:lnTo>
                  <a:lnTo>
                    <a:pt x="79" y="7"/>
                  </a:lnTo>
                  <a:lnTo>
                    <a:pt x="60" y="4"/>
                  </a:lnTo>
                  <a:lnTo>
                    <a:pt x="40" y="2"/>
                  </a:ln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Freeform 288"/>
            <p:cNvSpPr>
              <a:spLocks/>
            </p:cNvSpPr>
            <p:nvPr/>
          </p:nvSpPr>
          <p:spPr bwMode="auto">
            <a:xfrm>
              <a:off x="5071" y="1092"/>
              <a:ext cx="42" cy="40"/>
            </a:xfrm>
            <a:custGeom>
              <a:avLst/>
              <a:gdLst>
                <a:gd name="T0" fmla="*/ 185 w 185"/>
                <a:gd name="T1" fmla="*/ 180 h 180"/>
                <a:gd name="T2" fmla="*/ 184 w 185"/>
                <a:gd name="T3" fmla="*/ 162 h 180"/>
                <a:gd name="T4" fmla="*/ 180 w 185"/>
                <a:gd name="T5" fmla="*/ 145 h 180"/>
                <a:gd name="T6" fmla="*/ 176 w 185"/>
                <a:gd name="T7" fmla="*/ 128 h 180"/>
                <a:gd name="T8" fmla="*/ 170 w 185"/>
                <a:gd name="T9" fmla="*/ 110 h 180"/>
                <a:gd name="T10" fmla="*/ 163 w 185"/>
                <a:gd name="T11" fmla="*/ 95 h 180"/>
                <a:gd name="T12" fmla="*/ 153 w 185"/>
                <a:gd name="T13" fmla="*/ 80 h 180"/>
                <a:gd name="T14" fmla="*/ 143 w 185"/>
                <a:gd name="T15" fmla="*/ 66 h 180"/>
                <a:gd name="T16" fmla="*/ 131 w 185"/>
                <a:gd name="T17" fmla="*/ 53 h 180"/>
                <a:gd name="T18" fmla="*/ 117 w 185"/>
                <a:gd name="T19" fmla="*/ 41 h 180"/>
                <a:gd name="T20" fmla="*/ 103 w 185"/>
                <a:gd name="T21" fmla="*/ 32 h 180"/>
                <a:gd name="T22" fmla="*/ 87 w 185"/>
                <a:gd name="T23" fmla="*/ 22 h 180"/>
                <a:gd name="T24" fmla="*/ 72 w 185"/>
                <a:gd name="T25" fmla="*/ 14 h 180"/>
                <a:gd name="T26" fmla="*/ 54 w 185"/>
                <a:gd name="T27" fmla="*/ 9 h 180"/>
                <a:gd name="T28" fmla="*/ 37 w 185"/>
                <a:gd name="T29" fmla="*/ 5 h 180"/>
                <a:gd name="T30" fmla="*/ 19 w 185"/>
                <a:gd name="T31" fmla="*/ 2 h 180"/>
                <a:gd name="T32" fmla="*/ 0 w 185"/>
                <a:gd name="T3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" h="180">
                  <a:moveTo>
                    <a:pt x="185" y="180"/>
                  </a:moveTo>
                  <a:lnTo>
                    <a:pt x="184" y="162"/>
                  </a:lnTo>
                  <a:lnTo>
                    <a:pt x="180" y="145"/>
                  </a:lnTo>
                  <a:lnTo>
                    <a:pt x="176" y="128"/>
                  </a:lnTo>
                  <a:lnTo>
                    <a:pt x="170" y="110"/>
                  </a:lnTo>
                  <a:lnTo>
                    <a:pt x="163" y="95"/>
                  </a:lnTo>
                  <a:lnTo>
                    <a:pt x="153" y="80"/>
                  </a:lnTo>
                  <a:lnTo>
                    <a:pt x="143" y="66"/>
                  </a:lnTo>
                  <a:lnTo>
                    <a:pt x="131" y="53"/>
                  </a:lnTo>
                  <a:lnTo>
                    <a:pt x="117" y="41"/>
                  </a:lnTo>
                  <a:lnTo>
                    <a:pt x="103" y="32"/>
                  </a:lnTo>
                  <a:lnTo>
                    <a:pt x="87" y="22"/>
                  </a:lnTo>
                  <a:lnTo>
                    <a:pt x="72" y="14"/>
                  </a:lnTo>
                  <a:lnTo>
                    <a:pt x="54" y="9"/>
                  </a:lnTo>
                  <a:lnTo>
                    <a:pt x="37" y="5"/>
                  </a:lnTo>
                  <a:lnTo>
                    <a:pt x="19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Rectangle 289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Rectangle 290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Rectangle 291"/>
            <p:cNvSpPr>
              <a:spLocks noChangeArrowheads="1"/>
            </p:cNvSpPr>
            <p:nvPr/>
          </p:nvSpPr>
          <p:spPr bwMode="auto">
            <a:xfrm>
              <a:off x="5218" y="992"/>
              <a:ext cx="48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Rectangle 292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Rectangle 293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Freeform 294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Freeform 295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Rectangle 296"/>
            <p:cNvSpPr>
              <a:spLocks noChangeArrowheads="1"/>
            </p:cNvSpPr>
            <p:nvPr/>
          </p:nvSpPr>
          <p:spPr bwMode="auto">
            <a:xfrm>
              <a:off x="5138" y="2104"/>
              <a:ext cx="5" cy="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Rectangle 297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solidFill>
              <a:srgbClr val="D43E5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Rectangle 298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Rectangle 299"/>
            <p:cNvSpPr>
              <a:spLocks noChangeArrowheads="1"/>
            </p:cNvSpPr>
            <p:nvPr/>
          </p:nvSpPr>
          <p:spPr bwMode="auto">
            <a:xfrm>
              <a:off x="3156" y="1868"/>
              <a:ext cx="2103" cy="3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Rectangle 300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Rectangle 301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Rectangle 302"/>
            <p:cNvSpPr>
              <a:spLocks noChangeArrowheads="1"/>
            </p:cNvSpPr>
            <p:nvPr/>
          </p:nvSpPr>
          <p:spPr bwMode="auto">
            <a:xfrm>
              <a:off x="3200" y="1889"/>
              <a:ext cx="2015" cy="35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Freeform 303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Freeform 304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Freeform 305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Rectangle 306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Rectangle 307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Rectangle 308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Rectangle 309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Freeform 310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Freeform 311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Freeform 312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Freeform 313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Rectangle 314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Rectangle 315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Rectangle 316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Rectangle 317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Rectangle 318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Rectangle 319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Freeform 320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Freeform 321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Freeform 322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Freeform 323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Freeform 324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Freeform 325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Freeform 326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6" name="Rectangle 327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7" name="Rectangle 328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8" name="Freeform 329"/>
            <p:cNvSpPr>
              <a:spLocks/>
            </p:cNvSpPr>
            <p:nvPr/>
          </p:nvSpPr>
          <p:spPr bwMode="auto">
            <a:xfrm>
              <a:off x="5332" y="1952"/>
              <a:ext cx="22" cy="224"/>
            </a:xfrm>
            <a:custGeom>
              <a:avLst/>
              <a:gdLst>
                <a:gd name="T0" fmla="*/ 0 w 96"/>
                <a:gd name="T1" fmla="*/ 1001 h 1007"/>
                <a:gd name="T2" fmla="*/ 96 w 96"/>
                <a:gd name="T3" fmla="*/ 1007 h 1007"/>
                <a:gd name="T4" fmla="*/ 96 w 96"/>
                <a:gd name="T5" fmla="*/ 0 h 1007"/>
                <a:gd name="T6" fmla="*/ 0 w 96"/>
                <a:gd name="T7" fmla="*/ 6 h 1007"/>
                <a:gd name="T8" fmla="*/ 0 w 96"/>
                <a:gd name="T9" fmla="*/ 1001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07">
                  <a:moveTo>
                    <a:pt x="0" y="1001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6"/>
                  </a:lnTo>
                  <a:lnTo>
                    <a:pt x="0" y="10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" name="Freeform 330"/>
            <p:cNvSpPr>
              <a:spLocks/>
            </p:cNvSpPr>
            <p:nvPr/>
          </p:nvSpPr>
          <p:spPr bwMode="auto">
            <a:xfrm>
              <a:off x="5332" y="1948"/>
              <a:ext cx="22" cy="226"/>
            </a:xfrm>
            <a:custGeom>
              <a:avLst/>
              <a:gdLst>
                <a:gd name="T0" fmla="*/ 0 w 96"/>
                <a:gd name="T1" fmla="*/ 1018 h 1018"/>
                <a:gd name="T2" fmla="*/ 96 w 96"/>
                <a:gd name="T3" fmla="*/ 1007 h 1018"/>
                <a:gd name="T4" fmla="*/ 96 w 96"/>
                <a:gd name="T5" fmla="*/ 0 h 1018"/>
                <a:gd name="T6" fmla="*/ 0 w 96"/>
                <a:gd name="T7" fmla="*/ 23 h 1018"/>
                <a:gd name="T8" fmla="*/ 0 w 96"/>
                <a:gd name="T9" fmla="*/ 101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18">
                  <a:moveTo>
                    <a:pt x="0" y="1018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23"/>
                  </a:lnTo>
                  <a:lnTo>
                    <a:pt x="0" y="10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0" name="Freeform 331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1" name="Freeform 332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2" name="Rectangle 333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3" name="Rectangle 334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4" name="Rectangle 335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5" name="Rectangle 336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6" name="Rectangle 337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7" name="Rectangle 338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8" name="Rectangle 339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9" name="Rectangle 340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0" name="Rectangle 341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1" name="Rectangle 342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D8362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2" name="Rectangle 343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Rectangle 344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4" name="Rectangle 345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5" name="Rectangle 346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6" name="Rectangle 347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7" name="Rectangle 348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8" name="Freeform 349"/>
            <p:cNvSpPr>
              <a:spLocks/>
            </p:cNvSpPr>
            <p:nvPr/>
          </p:nvSpPr>
          <p:spPr bwMode="auto">
            <a:xfrm>
              <a:off x="3155" y="2242"/>
              <a:ext cx="3" cy="23"/>
            </a:xfrm>
            <a:custGeom>
              <a:avLst/>
              <a:gdLst>
                <a:gd name="T0" fmla="*/ 11 w 11"/>
                <a:gd name="T1" fmla="*/ 6 h 105"/>
                <a:gd name="T2" fmla="*/ 11 w 11"/>
                <a:gd name="T3" fmla="*/ 99 h 105"/>
                <a:gd name="T4" fmla="*/ 11 w 11"/>
                <a:gd name="T5" fmla="*/ 105 h 105"/>
                <a:gd name="T6" fmla="*/ 0 w 11"/>
                <a:gd name="T7" fmla="*/ 105 h 105"/>
                <a:gd name="T8" fmla="*/ 0 w 11"/>
                <a:gd name="T9" fmla="*/ 99 h 105"/>
                <a:gd name="T10" fmla="*/ 0 w 11"/>
                <a:gd name="T11" fmla="*/ 6 h 105"/>
                <a:gd name="T12" fmla="*/ 0 w 11"/>
                <a:gd name="T13" fmla="*/ 0 h 105"/>
                <a:gd name="T14" fmla="*/ 11 w 11"/>
                <a:gd name="T15" fmla="*/ 0 h 105"/>
                <a:gd name="T16" fmla="*/ 11 w 11"/>
                <a:gd name="T17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11" y="6"/>
                  </a:move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9" name="Freeform 350"/>
            <p:cNvSpPr>
              <a:spLocks/>
            </p:cNvSpPr>
            <p:nvPr/>
          </p:nvSpPr>
          <p:spPr bwMode="auto">
            <a:xfrm>
              <a:off x="3155" y="1862"/>
              <a:ext cx="3" cy="24"/>
            </a:xfrm>
            <a:custGeom>
              <a:avLst/>
              <a:gdLst>
                <a:gd name="T0" fmla="*/ 0 w 11"/>
                <a:gd name="T1" fmla="*/ 99 h 105"/>
                <a:gd name="T2" fmla="*/ 0 w 11"/>
                <a:gd name="T3" fmla="*/ 6 h 105"/>
                <a:gd name="T4" fmla="*/ 0 w 11"/>
                <a:gd name="T5" fmla="*/ 0 h 105"/>
                <a:gd name="T6" fmla="*/ 11 w 11"/>
                <a:gd name="T7" fmla="*/ 0 h 105"/>
                <a:gd name="T8" fmla="*/ 11 w 11"/>
                <a:gd name="T9" fmla="*/ 6 h 105"/>
                <a:gd name="T10" fmla="*/ 11 w 11"/>
                <a:gd name="T11" fmla="*/ 99 h 105"/>
                <a:gd name="T12" fmla="*/ 11 w 11"/>
                <a:gd name="T13" fmla="*/ 105 h 105"/>
                <a:gd name="T14" fmla="*/ 0 w 11"/>
                <a:gd name="T15" fmla="*/ 105 h 105"/>
                <a:gd name="T16" fmla="*/ 0 w 11"/>
                <a:gd name="T17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0" y="99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0" name="Rectangle 351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" name="Rectangle 352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2" name="Rectangle 353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3" name="Rectangle 354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4" name="Rectangle 355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5" name="Rectangle 356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6" name="Rectangle 357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7" name="Freeform 358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  <a:gd name="T8" fmla="*/ 0 w 1463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Freeform 359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9" name="Rectangle 360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0" name="Rectangle 361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" name="Rectangle 362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2" name="Rectangle 363"/>
            <p:cNvSpPr>
              <a:spLocks noChangeArrowheads="1"/>
            </p:cNvSpPr>
            <p:nvPr/>
          </p:nvSpPr>
          <p:spPr bwMode="auto">
            <a:xfrm>
              <a:off x="3013" y="633"/>
              <a:ext cx="7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3" name="Freeform 364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4" name="Freeform 365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5" name="Freeform 366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6" name="Freeform 367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7" name="Freeform 368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  <a:gd name="T12" fmla="*/ 295 w 295"/>
                <a:gd name="T13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" name="Freeform 369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9" name="Freeform 370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  <a:gd name="T8" fmla="*/ 291 w 294"/>
                <a:gd name="T9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  <a:lnTo>
                    <a:pt x="291" y="23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0" name="Freeform 371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Rectangle 372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2" name="Rectangle 373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" name="Rectangle 374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4" name="Freeform 375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5" name="Freeform 376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6" name="Freeform 377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  <a:gd name="T12" fmla="*/ 294 w 294"/>
                <a:gd name="T13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7" name="Freeform 378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8" name="Rectangle 379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" name="Rectangle 380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" name="Rectangle 381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" name="Rectangle 382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2" name="Rectangle 383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3" name="Rectangle 384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4" name="Rectangle 385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Rectangle 386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6" name="Freeform 387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7" name="Freeform 388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8" name="Freeform 389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9" name="Freeform 390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0" name="Rectangle 391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1" name="Rectangle 392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2" name="Freeform 393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3" name="Freeform 394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4" name="Rectangle 395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5" name="Rectangle 396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6" name="Rectangle 397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7" name="Rectangle 398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8" name="Rectangle 399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9" name="Rectangle 400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" name="Rectangle 401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" name="Rectangle 402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2" name="Freeform 403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3" name="Freeform 404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4" name="Rectangle 405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5" name="Rectangle 406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6" name="Freeform 407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7" name="Freeform 408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8" name="Rectangle 409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9" name="Rectangle 410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0" name="Line 411"/>
            <p:cNvSpPr>
              <a:spLocks noChangeShapeType="1"/>
            </p:cNvSpPr>
            <p:nvPr/>
          </p:nvSpPr>
          <p:spPr bwMode="auto">
            <a:xfrm>
              <a:off x="3004" y="1965"/>
              <a:ext cx="1" cy="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" name="Freeform 412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  <a:gd name="T42" fmla="*/ 20 w 304"/>
                <a:gd name="T43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2" name="Freeform 413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3" name="Freeform 414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  <a:gd name="T42" fmla="*/ 20 w 304"/>
                <a:gd name="T43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4" name="Freeform 415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" name="Rectangle 416"/>
            <p:cNvSpPr>
              <a:spLocks noChangeArrowheads="1"/>
            </p:cNvSpPr>
            <p:nvPr/>
          </p:nvSpPr>
          <p:spPr bwMode="auto">
            <a:xfrm>
              <a:off x="3062" y="1977"/>
              <a:ext cx="453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6" name="Freeform 417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0 w 270"/>
                <a:gd name="T1" fmla="*/ 792 h 792"/>
                <a:gd name="T2" fmla="*/ 27 w 270"/>
                <a:gd name="T3" fmla="*/ 790 h 792"/>
                <a:gd name="T4" fmla="*/ 54 w 270"/>
                <a:gd name="T5" fmla="*/ 784 h 792"/>
                <a:gd name="T6" fmla="*/ 80 w 270"/>
                <a:gd name="T7" fmla="*/ 774 h 792"/>
                <a:gd name="T8" fmla="*/ 105 w 270"/>
                <a:gd name="T9" fmla="*/ 761 h 792"/>
                <a:gd name="T10" fmla="*/ 129 w 270"/>
                <a:gd name="T11" fmla="*/ 744 h 792"/>
                <a:gd name="T12" fmla="*/ 151 w 270"/>
                <a:gd name="T13" fmla="*/ 725 h 792"/>
                <a:gd name="T14" fmla="*/ 171 w 270"/>
                <a:gd name="T15" fmla="*/ 702 h 792"/>
                <a:gd name="T16" fmla="*/ 191 w 270"/>
                <a:gd name="T17" fmla="*/ 676 h 792"/>
                <a:gd name="T18" fmla="*/ 209 w 270"/>
                <a:gd name="T19" fmla="*/ 648 h 792"/>
                <a:gd name="T20" fmla="*/ 224 w 270"/>
                <a:gd name="T21" fmla="*/ 617 h 792"/>
                <a:gd name="T22" fmla="*/ 238 w 270"/>
                <a:gd name="T23" fmla="*/ 585 h 792"/>
                <a:gd name="T24" fmla="*/ 249 w 270"/>
                <a:gd name="T25" fmla="*/ 550 h 792"/>
                <a:gd name="T26" fmla="*/ 257 w 270"/>
                <a:gd name="T27" fmla="*/ 513 h 792"/>
                <a:gd name="T28" fmla="*/ 264 w 270"/>
                <a:gd name="T29" fmla="*/ 476 h 792"/>
                <a:gd name="T30" fmla="*/ 268 w 270"/>
                <a:gd name="T31" fmla="*/ 436 h 792"/>
                <a:gd name="T32" fmla="*/ 270 w 270"/>
                <a:gd name="T33" fmla="*/ 396 h 792"/>
                <a:gd name="T34" fmla="*/ 268 w 270"/>
                <a:gd name="T35" fmla="*/ 355 h 792"/>
                <a:gd name="T36" fmla="*/ 264 w 270"/>
                <a:gd name="T37" fmla="*/ 316 h 792"/>
                <a:gd name="T38" fmla="*/ 257 w 270"/>
                <a:gd name="T39" fmla="*/ 278 h 792"/>
                <a:gd name="T40" fmla="*/ 249 w 270"/>
                <a:gd name="T41" fmla="*/ 241 h 792"/>
                <a:gd name="T42" fmla="*/ 238 w 270"/>
                <a:gd name="T43" fmla="*/ 206 h 792"/>
                <a:gd name="T44" fmla="*/ 224 w 270"/>
                <a:gd name="T45" fmla="*/ 174 h 792"/>
                <a:gd name="T46" fmla="*/ 209 w 270"/>
                <a:gd name="T47" fmla="*/ 144 h 792"/>
                <a:gd name="T48" fmla="*/ 191 w 270"/>
                <a:gd name="T49" fmla="*/ 116 h 792"/>
                <a:gd name="T50" fmla="*/ 171 w 270"/>
                <a:gd name="T51" fmla="*/ 90 h 792"/>
                <a:gd name="T52" fmla="*/ 151 w 270"/>
                <a:gd name="T53" fmla="*/ 67 h 792"/>
                <a:gd name="T54" fmla="*/ 129 w 270"/>
                <a:gd name="T55" fmla="*/ 47 h 792"/>
                <a:gd name="T56" fmla="*/ 105 w 270"/>
                <a:gd name="T57" fmla="*/ 31 h 792"/>
                <a:gd name="T58" fmla="*/ 80 w 270"/>
                <a:gd name="T59" fmla="*/ 17 h 792"/>
                <a:gd name="T60" fmla="*/ 54 w 270"/>
                <a:gd name="T61" fmla="*/ 7 h 792"/>
                <a:gd name="T62" fmla="*/ 27 w 270"/>
                <a:gd name="T63" fmla="*/ 2 h 792"/>
                <a:gd name="T64" fmla="*/ 0 w 270"/>
                <a:gd name="T65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792">
                  <a:moveTo>
                    <a:pt x="0" y="396"/>
                  </a:moveTo>
                  <a:lnTo>
                    <a:pt x="0" y="792"/>
                  </a:ln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7" name="Freeform 418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14 w 270"/>
                <a:gd name="T1" fmla="*/ 791 h 792"/>
                <a:gd name="T2" fmla="*/ 41 w 270"/>
                <a:gd name="T3" fmla="*/ 787 h 792"/>
                <a:gd name="T4" fmla="*/ 67 w 270"/>
                <a:gd name="T5" fmla="*/ 779 h 792"/>
                <a:gd name="T6" fmla="*/ 93 w 270"/>
                <a:gd name="T7" fmla="*/ 768 h 792"/>
                <a:gd name="T8" fmla="*/ 117 w 270"/>
                <a:gd name="T9" fmla="*/ 753 h 792"/>
                <a:gd name="T10" fmla="*/ 140 w 270"/>
                <a:gd name="T11" fmla="*/ 734 h 792"/>
                <a:gd name="T12" fmla="*/ 161 w 270"/>
                <a:gd name="T13" fmla="*/ 713 h 792"/>
                <a:gd name="T14" fmla="*/ 181 w 270"/>
                <a:gd name="T15" fmla="*/ 689 h 792"/>
                <a:gd name="T16" fmla="*/ 200 w 270"/>
                <a:gd name="T17" fmla="*/ 662 h 792"/>
                <a:gd name="T18" fmla="*/ 216 w 270"/>
                <a:gd name="T19" fmla="*/ 633 h 792"/>
                <a:gd name="T20" fmla="*/ 231 w 270"/>
                <a:gd name="T21" fmla="*/ 601 h 792"/>
                <a:gd name="T22" fmla="*/ 243 w 270"/>
                <a:gd name="T23" fmla="*/ 567 h 792"/>
                <a:gd name="T24" fmla="*/ 253 w 270"/>
                <a:gd name="T25" fmla="*/ 532 h 792"/>
                <a:gd name="T26" fmla="*/ 262 w 270"/>
                <a:gd name="T27" fmla="*/ 495 h 792"/>
                <a:gd name="T28" fmla="*/ 266 w 270"/>
                <a:gd name="T29" fmla="*/ 456 h 792"/>
                <a:gd name="T30" fmla="*/ 270 w 270"/>
                <a:gd name="T31" fmla="*/ 416 h 792"/>
                <a:gd name="T32" fmla="*/ 270 w 270"/>
                <a:gd name="T33" fmla="*/ 376 h 792"/>
                <a:gd name="T34" fmla="*/ 266 w 270"/>
                <a:gd name="T35" fmla="*/ 336 h 792"/>
                <a:gd name="T36" fmla="*/ 262 w 270"/>
                <a:gd name="T37" fmla="*/ 297 h 792"/>
                <a:gd name="T38" fmla="*/ 253 w 270"/>
                <a:gd name="T39" fmla="*/ 259 h 792"/>
                <a:gd name="T40" fmla="*/ 243 w 270"/>
                <a:gd name="T41" fmla="*/ 224 h 792"/>
                <a:gd name="T42" fmla="*/ 231 w 270"/>
                <a:gd name="T43" fmla="*/ 190 h 792"/>
                <a:gd name="T44" fmla="*/ 216 w 270"/>
                <a:gd name="T45" fmla="*/ 159 h 792"/>
                <a:gd name="T46" fmla="*/ 200 w 270"/>
                <a:gd name="T47" fmla="*/ 129 h 792"/>
                <a:gd name="T48" fmla="*/ 181 w 270"/>
                <a:gd name="T49" fmla="*/ 102 h 792"/>
                <a:gd name="T50" fmla="*/ 161 w 270"/>
                <a:gd name="T51" fmla="*/ 78 h 792"/>
                <a:gd name="T52" fmla="*/ 140 w 270"/>
                <a:gd name="T53" fmla="*/ 57 h 792"/>
                <a:gd name="T54" fmla="*/ 117 w 270"/>
                <a:gd name="T55" fmla="*/ 38 h 792"/>
                <a:gd name="T56" fmla="*/ 93 w 270"/>
                <a:gd name="T57" fmla="*/ 23 h 792"/>
                <a:gd name="T58" fmla="*/ 67 w 270"/>
                <a:gd name="T59" fmla="*/ 11 h 792"/>
                <a:gd name="T60" fmla="*/ 41 w 270"/>
                <a:gd name="T61" fmla="*/ 4 h 792"/>
                <a:gd name="T62" fmla="*/ 14 w 270"/>
                <a:gd name="T63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0" h="792">
                  <a:moveTo>
                    <a:pt x="0" y="792"/>
                  </a:move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8" name="Freeform 419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0 w 265"/>
                <a:gd name="T1" fmla="*/ 785 h 785"/>
                <a:gd name="T2" fmla="*/ 26 w 265"/>
                <a:gd name="T3" fmla="*/ 783 h 785"/>
                <a:gd name="T4" fmla="*/ 53 w 265"/>
                <a:gd name="T5" fmla="*/ 778 h 785"/>
                <a:gd name="T6" fmla="*/ 78 w 265"/>
                <a:gd name="T7" fmla="*/ 768 h 785"/>
                <a:gd name="T8" fmla="*/ 103 w 265"/>
                <a:gd name="T9" fmla="*/ 754 h 785"/>
                <a:gd name="T10" fmla="*/ 126 w 265"/>
                <a:gd name="T11" fmla="*/ 738 h 785"/>
                <a:gd name="T12" fmla="*/ 148 w 265"/>
                <a:gd name="T13" fmla="*/ 718 h 785"/>
                <a:gd name="T14" fmla="*/ 169 w 265"/>
                <a:gd name="T15" fmla="*/ 696 h 785"/>
                <a:gd name="T16" fmla="*/ 188 w 265"/>
                <a:gd name="T17" fmla="*/ 670 h 785"/>
                <a:gd name="T18" fmla="*/ 204 w 265"/>
                <a:gd name="T19" fmla="*/ 642 h 785"/>
                <a:gd name="T20" fmla="*/ 220 w 265"/>
                <a:gd name="T21" fmla="*/ 612 h 785"/>
                <a:gd name="T22" fmla="*/ 233 w 265"/>
                <a:gd name="T23" fmla="*/ 579 h 785"/>
                <a:gd name="T24" fmla="*/ 244 w 265"/>
                <a:gd name="T25" fmla="*/ 545 h 785"/>
                <a:gd name="T26" fmla="*/ 253 w 265"/>
                <a:gd name="T27" fmla="*/ 509 h 785"/>
                <a:gd name="T28" fmla="*/ 260 w 265"/>
                <a:gd name="T29" fmla="*/ 472 h 785"/>
                <a:gd name="T30" fmla="*/ 264 w 265"/>
                <a:gd name="T31" fmla="*/ 433 h 785"/>
                <a:gd name="T32" fmla="*/ 265 w 265"/>
                <a:gd name="T33" fmla="*/ 393 h 785"/>
                <a:gd name="T34" fmla="*/ 264 w 265"/>
                <a:gd name="T35" fmla="*/ 352 h 785"/>
                <a:gd name="T36" fmla="*/ 260 w 265"/>
                <a:gd name="T37" fmla="*/ 313 h 785"/>
                <a:gd name="T38" fmla="*/ 253 w 265"/>
                <a:gd name="T39" fmla="*/ 276 h 785"/>
                <a:gd name="T40" fmla="*/ 244 w 265"/>
                <a:gd name="T41" fmla="*/ 240 h 785"/>
                <a:gd name="T42" fmla="*/ 233 w 265"/>
                <a:gd name="T43" fmla="*/ 206 h 785"/>
                <a:gd name="T44" fmla="*/ 220 w 265"/>
                <a:gd name="T45" fmla="*/ 173 h 785"/>
                <a:gd name="T46" fmla="*/ 204 w 265"/>
                <a:gd name="T47" fmla="*/ 143 h 785"/>
                <a:gd name="T48" fmla="*/ 188 w 265"/>
                <a:gd name="T49" fmla="*/ 115 h 785"/>
                <a:gd name="T50" fmla="*/ 169 w 265"/>
                <a:gd name="T51" fmla="*/ 89 h 785"/>
                <a:gd name="T52" fmla="*/ 148 w 265"/>
                <a:gd name="T53" fmla="*/ 67 h 785"/>
                <a:gd name="T54" fmla="*/ 126 w 265"/>
                <a:gd name="T55" fmla="*/ 47 h 785"/>
                <a:gd name="T56" fmla="*/ 103 w 265"/>
                <a:gd name="T57" fmla="*/ 31 h 785"/>
                <a:gd name="T58" fmla="*/ 78 w 265"/>
                <a:gd name="T59" fmla="*/ 18 h 785"/>
                <a:gd name="T60" fmla="*/ 53 w 265"/>
                <a:gd name="T61" fmla="*/ 8 h 785"/>
                <a:gd name="T62" fmla="*/ 26 w 265"/>
                <a:gd name="T63" fmla="*/ 2 h 785"/>
                <a:gd name="T64" fmla="*/ 0 w 265"/>
                <a:gd name="T65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785">
                  <a:moveTo>
                    <a:pt x="0" y="393"/>
                  </a:moveTo>
                  <a:lnTo>
                    <a:pt x="0" y="785"/>
                  </a:ln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9" name="Freeform 420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13 w 265"/>
                <a:gd name="T1" fmla="*/ 785 h 785"/>
                <a:gd name="T2" fmla="*/ 40 w 265"/>
                <a:gd name="T3" fmla="*/ 781 h 785"/>
                <a:gd name="T4" fmla="*/ 66 w 265"/>
                <a:gd name="T5" fmla="*/ 773 h 785"/>
                <a:gd name="T6" fmla="*/ 90 w 265"/>
                <a:gd name="T7" fmla="*/ 761 h 785"/>
                <a:gd name="T8" fmla="*/ 115 w 265"/>
                <a:gd name="T9" fmla="*/ 746 h 785"/>
                <a:gd name="T10" fmla="*/ 137 w 265"/>
                <a:gd name="T11" fmla="*/ 728 h 785"/>
                <a:gd name="T12" fmla="*/ 158 w 265"/>
                <a:gd name="T13" fmla="*/ 708 h 785"/>
                <a:gd name="T14" fmla="*/ 178 w 265"/>
                <a:gd name="T15" fmla="*/ 683 h 785"/>
                <a:gd name="T16" fmla="*/ 197 w 265"/>
                <a:gd name="T17" fmla="*/ 657 h 785"/>
                <a:gd name="T18" fmla="*/ 212 w 265"/>
                <a:gd name="T19" fmla="*/ 628 h 785"/>
                <a:gd name="T20" fmla="*/ 226 w 265"/>
                <a:gd name="T21" fmla="*/ 597 h 785"/>
                <a:gd name="T22" fmla="*/ 239 w 265"/>
                <a:gd name="T23" fmla="*/ 563 h 785"/>
                <a:gd name="T24" fmla="*/ 250 w 265"/>
                <a:gd name="T25" fmla="*/ 528 h 785"/>
                <a:gd name="T26" fmla="*/ 257 w 265"/>
                <a:gd name="T27" fmla="*/ 491 h 785"/>
                <a:gd name="T28" fmla="*/ 262 w 265"/>
                <a:gd name="T29" fmla="*/ 452 h 785"/>
                <a:gd name="T30" fmla="*/ 265 w 265"/>
                <a:gd name="T31" fmla="*/ 412 h 785"/>
                <a:gd name="T32" fmla="*/ 265 w 265"/>
                <a:gd name="T33" fmla="*/ 373 h 785"/>
                <a:gd name="T34" fmla="*/ 262 w 265"/>
                <a:gd name="T35" fmla="*/ 333 h 785"/>
                <a:gd name="T36" fmla="*/ 257 w 265"/>
                <a:gd name="T37" fmla="*/ 295 h 785"/>
                <a:gd name="T38" fmla="*/ 250 w 265"/>
                <a:gd name="T39" fmla="*/ 257 h 785"/>
                <a:gd name="T40" fmla="*/ 239 w 265"/>
                <a:gd name="T41" fmla="*/ 223 h 785"/>
                <a:gd name="T42" fmla="*/ 226 w 265"/>
                <a:gd name="T43" fmla="*/ 189 h 785"/>
                <a:gd name="T44" fmla="*/ 212 w 265"/>
                <a:gd name="T45" fmla="*/ 158 h 785"/>
                <a:gd name="T46" fmla="*/ 197 w 265"/>
                <a:gd name="T47" fmla="*/ 129 h 785"/>
                <a:gd name="T48" fmla="*/ 178 w 265"/>
                <a:gd name="T49" fmla="*/ 102 h 785"/>
                <a:gd name="T50" fmla="*/ 158 w 265"/>
                <a:gd name="T51" fmla="*/ 78 h 785"/>
                <a:gd name="T52" fmla="*/ 137 w 265"/>
                <a:gd name="T53" fmla="*/ 57 h 785"/>
                <a:gd name="T54" fmla="*/ 115 w 265"/>
                <a:gd name="T55" fmla="*/ 39 h 785"/>
                <a:gd name="T56" fmla="*/ 90 w 265"/>
                <a:gd name="T57" fmla="*/ 24 h 785"/>
                <a:gd name="T58" fmla="*/ 66 w 265"/>
                <a:gd name="T59" fmla="*/ 13 h 785"/>
                <a:gd name="T60" fmla="*/ 40 w 265"/>
                <a:gd name="T61" fmla="*/ 4 h 785"/>
                <a:gd name="T62" fmla="*/ 13 w 265"/>
                <a:gd name="T63" fmla="*/ 1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785">
                  <a:moveTo>
                    <a:pt x="0" y="785"/>
                  </a:move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0" name="Freeform 421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1" name="Freeform 422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2" name="Freeform 423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3" name="Freeform 424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4" name="Freeform 425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5" name="Freeform 426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6" name="Rectangle 427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7" name="Rectangle 428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8" name="Rectangle 429"/>
            <p:cNvSpPr>
              <a:spLocks noChangeArrowheads="1"/>
            </p:cNvSpPr>
            <p:nvPr/>
          </p:nvSpPr>
          <p:spPr bwMode="auto">
            <a:xfrm>
              <a:off x="3026" y="1329"/>
              <a:ext cx="2" cy="1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9" name="Rectangle 430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solidFill>
              <a:srgbClr val="59575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0" name="Rectangle 431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1" name="Rectangle 432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2" name="Rectangle 433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3" name="Freeform 434"/>
            <p:cNvSpPr>
              <a:spLocks/>
            </p:cNvSpPr>
            <p:nvPr/>
          </p:nvSpPr>
          <p:spPr bwMode="auto">
            <a:xfrm>
              <a:off x="3015" y="1492"/>
              <a:ext cx="16" cy="16"/>
            </a:xfrm>
            <a:custGeom>
              <a:avLst/>
              <a:gdLst>
                <a:gd name="T0" fmla="*/ 0 w 73"/>
                <a:gd name="T1" fmla="*/ 0 h 71"/>
                <a:gd name="T2" fmla="*/ 0 w 73"/>
                <a:gd name="T3" fmla="*/ 71 h 71"/>
                <a:gd name="T4" fmla="*/ 8 w 73"/>
                <a:gd name="T5" fmla="*/ 71 h 71"/>
                <a:gd name="T6" fmla="*/ 16 w 73"/>
                <a:gd name="T7" fmla="*/ 70 h 71"/>
                <a:gd name="T8" fmla="*/ 22 w 73"/>
                <a:gd name="T9" fmla="*/ 68 h 71"/>
                <a:gd name="T10" fmla="*/ 29 w 73"/>
                <a:gd name="T11" fmla="*/ 66 h 71"/>
                <a:gd name="T12" fmla="*/ 36 w 73"/>
                <a:gd name="T13" fmla="*/ 63 h 71"/>
                <a:gd name="T14" fmla="*/ 41 w 73"/>
                <a:gd name="T15" fmla="*/ 59 h 71"/>
                <a:gd name="T16" fmla="*/ 47 w 73"/>
                <a:gd name="T17" fmla="*/ 55 h 71"/>
                <a:gd name="T18" fmla="*/ 52 w 73"/>
                <a:gd name="T19" fmla="*/ 51 h 71"/>
                <a:gd name="T20" fmla="*/ 57 w 73"/>
                <a:gd name="T21" fmla="*/ 45 h 71"/>
                <a:gd name="T22" fmla="*/ 61 w 73"/>
                <a:gd name="T23" fmla="*/ 40 h 71"/>
                <a:gd name="T24" fmla="*/ 64 w 73"/>
                <a:gd name="T25" fmla="*/ 33 h 71"/>
                <a:gd name="T26" fmla="*/ 68 w 73"/>
                <a:gd name="T27" fmla="*/ 28 h 71"/>
                <a:gd name="T28" fmla="*/ 70 w 73"/>
                <a:gd name="T29" fmla="*/ 22 h 71"/>
                <a:gd name="T30" fmla="*/ 72 w 73"/>
                <a:gd name="T31" fmla="*/ 14 h 71"/>
                <a:gd name="T32" fmla="*/ 73 w 73"/>
                <a:gd name="T33" fmla="*/ 8 h 71"/>
                <a:gd name="T34" fmla="*/ 73 w 73"/>
                <a:gd name="T35" fmla="*/ 0 h 71"/>
                <a:gd name="T36" fmla="*/ 0 w 73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71">
                  <a:moveTo>
                    <a:pt x="0" y="0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16" y="70"/>
                  </a:lnTo>
                  <a:lnTo>
                    <a:pt x="22" y="68"/>
                  </a:lnTo>
                  <a:lnTo>
                    <a:pt x="29" y="66"/>
                  </a:lnTo>
                  <a:lnTo>
                    <a:pt x="36" y="63"/>
                  </a:lnTo>
                  <a:lnTo>
                    <a:pt x="41" y="59"/>
                  </a:lnTo>
                  <a:lnTo>
                    <a:pt x="47" y="55"/>
                  </a:lnTo>
                  <a:lnTo>
                    <a:pt x="52" y="51"/>
                  </a:lnTo>
                  <a:lnTo>
                    <a:pt x="57" y="45"/>
                  </a:lnTo>
                  <a:lnTo>
                    <a:pt x="61" y="40"/>
                  </a:lnTo>
                  <a:lnTo>
                    <a:pt x="64" y="33"/>
                  </a:lnTo>
                  <a:lnTo>
                    <a:pt x="68" y="28"/>
                  </a:lnTo>
                  <a:lnTo>
                    <a:pt x="70" y="22"/>
                  </a:lnTo>
                  <a:lnTo>
                    <a:pt x="72" y="14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4" name="Freeform 435"/>
            <p:cNvSpPr>
              <a:spLocks/>
            </p:cNvSpPr>
            <p:nvPr/>
          </p:nvSpPr>
          <p:spPr bwMode="auto">
            <a:xfrm>
              <a:off x="2624" y="1493"/>
              <a:ext cx="17" cy="16"/>
            </a:xfrm>
            <a:custGeom>
              <a:avLst/>
              <a:gdLst>
                <a:gd name="T0" fmla="*/ 77 w 77"/>
                <a:gd name="T1" fmla="*/ 0 h 76"/>
                <a:gd name="T2" fmla="*/ 0 w 77"/>
                <a:gd name="T3" fmla="*/ 0 h 76"/>
                <a:gd name="T4" fmla="*/ 1 w 77"/>
                <a:gd name="T5" fmla="*/ 8 h 76"/>
                <a:gd name="T6" fmla="*/ 2 w 77"/>
                <a:gd name="T7" fmla="*/ 15 h 76"/>
                <a:gd name="T8" fmla="*/ 3 w 77"/>
                <a:gd name="T9" fmla="*/ 23 h 76"/>
                <a:gd name="T10" fmla="*/ 6 w 77"/>
                <a:gd name="T11" fmla="*/ 29 h 76"/>
                <a:gd name="T12" fmla="*/ 9 w 77"/>
                <a:gd name="T13" fmla="*/ 37 h 76"/>
                <a:gd name="T14" fmla="*/ 13 w 77"/>
                <a:gd name="T15" fmla="*/ 42 h 76"/>
                <a:gd name="T16" fmla="*/ 17 w 77"/>
                <a:gd name="T17" fmla="*/ 49 h 76"/>
                <a:gd name="T18" fmla="*/ 23 w 77"/>
                <a:gd name="T19" fmla="*/ 54 h 76"/>
                <a:gd name="T20" fmla="*/ 28 w 77"/>
                <a:gd name="T21" fmla="*/ 58 h 76"/>
                <a:gd name="T22" fmla="*/ 34 w 77"/>
                <a:gd name="T23" fmla="*/ 63 h 76"/>
                <a:gd name="T24" fmla="*/ 40 w 77"/>
                <a:gd name="T25" fmla="*/ 67 h 76"/>
                <a:gd name="T26" fmla="*/ 47 w 77"/>
                <a:gd name="T27" fmla="*/ 70 h 76"/>
                <a:gd name="T28" fmla="*/ 54 w 77"/>
                <a:gd name="T29" fmla="*/ 72 h 76"/>
                <a:gd name="T30" fmla="*/ 61 w 77"/>
                <a:gd name="T31" fmla="*/ 74 h 76"/>
                <a:gd name="T32" fmla="*/ 69 w 77"/>
                <a:gd name="T33" fmla="*/ 76 h 76"/>
                <a:gd name="T34" fmla="*/ 77 w 77"/>
                <a:gd name="T35" fmla="*/ 76 h 76"/>
                <a:gd name="T36" fmla="*/ 77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77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5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7" y="49"/>
                  </a:lnTo>
                  <a:lnTo>
                    <a:pt x="23" y="54"/>
                  </a:lnTo>
                  <a:lnTo>
                    <a:pt x="28" y="58"/>
                  </a:lnTo>
                  <a:lnTo>
                    <a:pt x="34" y="63"/>
                  </a:lnTo>
                  <a:lnTo>
                    <a:pt x="40" y="67"/>
                  </a:lnTo>
                  <a:lnTo>
                    <a:pt x="47" y="70"/>
                  </a:lnTo>
                  <a:lnTo>
                    <a:pt x="54" y="72"/>
                  </a:lnTo>
                  <a:lnTo>
                    <a:pt x="61" y="74"/>
                  </a:lnTo>
                  <a:lnTo>
                    <a:pt x="69" y="76"/>
                  </a:lnTo>
                  <a:lnTo>
                    <a:pt x="77" y="7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" name="Freeform 436"/>
            <p:cNvSpPr>
              <a:spLocks/>
            </p:cNvSpPr>
            <p:nvPr/>
          </p:nvSpPr>
          <p:spPr bwMode="auto">
            <a:xfrm>
              <a:off x="2628" y="1488"/>
              <a:ext cx="397" cy="8"/>
            </a:xfrm>
            <a:custGeom>
              <a:avLst/>
              <a:gdLst>
                <a:gd name="T0" fmla="*/ 12 w 1721"/>
                <a:gd name="T1" fmla="*/ 36 h 36"/>
                <a:gd name="T2" fmla="*/ 1721 w 1721"/>
                <a:gd name="T3" fmla="*/ 36 h 36"/>
                <a:gd name="T4" fmla="*/ 1721 w 1721"/>
                <a:gd name="T5" fmla="*/ 10 h 36"/>
                <a:gd name="T6" fmla="*/ 0 w 1721"/>
                <a:gd name="T7" fmla="*/ 0 h 36"/>
                <a:gd name="T8" fmla="*/ 0 w 1721"/>
                <a:gd name="T9" fmla="*/ 25 h 36"/>
                <a:gd name="T10" fmla="*/ 12 w 172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1" h="36">
                  <a:moveTo>
                    <a:pt x="12" y="36"/>
                  </a:moveTo>
                  <a:lnTo>
                    <a:pt x="1721" y="36"/>
                  </a:lnTo>
                  <a:lnTo>
                    <a:pt x="1721" y="1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" name="Rectangle 437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7" name="Rectangle 438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8" name="Freeform 439"/>
            <p:cNvSpPr>
              <a:spLocks/>
            </p:cNvSpPr>
            <p:nvPr/>
          </p:nvSpPr>
          <p:spPr bwMode="auto">
            <a:xfrm>
              <a:off x="2749" y="1359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5 h 73"/>
                <a:gd name="T6" fmla="*/ 687 w 690"/>
                <a:gd name="T7" fmla="*/ 13 h 73"/>
                <a:gd name="T8" fmla="*/ 690 w 690"/>
                <a:gd name="T9" fmla="*/ 11 h 73"/>
                <a:gd name="T10" fmla="*/ 690 w 690"/>
                <a:gd name="T11" fmla="*/ 8 h 73"/>
                <a:gd name="T12" fmla="*/ 688 w 690"/>
                <a:gd name="T13" fmla="*/ 4 h 73"/>
                <a:gd name="T14" fmla="*/ 687 w 690"/>
                <a:gd name="T15" fmla="*/ 2 h 73"/>
                <a:gd name="T16" fmla="*/ 684 w 690"/>
                <a:gd name="T17" fmla="*/ 1 h 73"/>
                <a:gd name="T18" fmla="*/ 682 w 690"/>
                <a:gd name="T19" fmla="*/ 0 h 73"/>
                <a:gd name="T20" fmla="*/ 6 w 690"/>
                <a:gd name="T21" fmla="*/ 58 h 73"/>
                <a:gd name="T22" fmla="*/ 3 w 690"/>
                <a:gd name="T23" fmla="*/ 59 h 73"/>
                <a:gd name="T24" fmla="*/ 1 w 690"/>
                <a:gd name="T25" fmla="*/ 60 h 73"/>
                <a:gd name="T26" fmla="*/ 0 w 690"/>
                <a:gd name="T27" fmla="*/ 64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2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5"/>
                  </a:lnTo>
                  <a:lnTo>
                    <a:pt x="687" y="13"/>
                  </a:lnTo>
                  <a:lnTo>
                    <a:pt x="690" y="11"/>
                  </a:lnTo>
                  <a:lnTo>
                    <a:pt x="690" y="8"/>
                  </a:lnTo>
                  <a:lnTo>
                    <a:pt x="688" y="4"/>
                  </a:lnTo>
                  <a:lnTo>
                    <a:pt x="687" y="2"/>
                  </a:lnTo>
                  <a:lnTo>
                    <a:pt x="684" y="1"/>
                  </a:lnTo>
                  <a:lnTo>
                    <a:pt x="682" y="0"/>
                  </a:lnTo>
                  <a:lnTo>
                    <a:pt x="6" y="58"/>
                  </a:lnTo>
                  <a:lnTo>
                    <a:pt x="3" y="59"/>
                  </a:lnTo>
                  <a:lnTo>
                    <a:pt x="1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9" name="Line 440"/>
            <p:cNvSpPr>
              <a:spLocks noChangeShapeType="1"/>
            </p:cNvSpPr>
            <p:nvPr/>
          </p:nvSpPr>
          <p:spPr bwMode="auto">
            <a:xfrm flipV="1">
              <a:off x="2751" y="1363"/>
              <a:ext cx="154" cy="1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0" name="Freeform 441"/>
            <p:cNvSpPr>
              <a:spLocks/>
            </p:cNvSpPr>
            <p:nvPr/>
          </p:nvSpPr>
          <p:spPr bwMode="auto">
            <a:xfrm>
              <a:off x="2905" y="1359"/>
              <a:ext cx="3" cy="4"/>
            </a:xfrm>
            <a:custGeom>
              <a:avLst/>
              <a:gdLst>
                <a:gd name="T0" fmla="*/ 1 w 8"/>
                <a:gd name="T1" fmla="*/ 15 h 15"/>
                <a:gd name="T2" fmla="*/ 3 w 8"/>
                <a:gd name="T3" fmla="*/ 15 h 15"/>
                <a:gd name="T4" fmla="*/ 5 w 8"/>
                <a:gd name="T5" fmla="*/ 13 h 15"/>
                <a:gd name="T6" fmla="*/ 8 w 8"/>
                <a:gd name="T7" fmla="*/ 11 h 15"/>
                <a:gd name="T8" fmla="*/ 8 w 8"/>
                <a:gd name="T9" fmla="*/ 8 h 15"/>
                <a:gd name="T10" fmla="*/ 6 w 8"/>
                <a:gd name="T11" fmla="*/ 4 h 15"/>
                <a:gd name="T12" fmla="*/ 5 w 8"/>
                <a:gd name="T13" fmla="*/ 2 h 15"/>
                <a:gd name="T14" fmla="*/ 2 w 8"/>
                <a:gd name="T15" fmla="*/ 1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1" y="15"/>
                  </a:moveTo>
                  <a:lnTo>
                    <a:pt x="3" y="15"/>
                  </a:lnTo>
                  <a:lnTo>
                    <a:pt x="5" y="13"/>
                  </a:lnTo>
                  <a:lnTo>
                    <a:pt x="8" y="11"/>
                  </a:lnTo>
                  <a:lnTo>
                    <a:pt x="8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1" name="Line 442"/>
            <p:cNvSpPr>
              <a:spLocks noChangeShapeType="1"/>
            </p:cNvSpPr>
            <p:nvPr/>
          </p:nvSpPr>
          <p:spPr bwMode="auto">
            <a:xfrm flipH="1">
              <a:off x="2750" y="1359"/>
              <a:ext cx="155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Freeform 443"/>
            <p:cNvSpPr>
              <a:spLocks/>
            </p:cNvSpPr>
            <p:nvPr/>
          </p:nvSpPr>
          <p:spPr bwMode="auto">
            <a:xfrm>
              <a:off x="2749" y="1372"/>
              <a:ext cx="2" cy="2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3" name="Rectangle 444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4" name="Rectangle 445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5" name="Freeform 446"/>
            <p:cNvSpPr>
              <a:spLocks/>
            </p:cNvSpPr>
            <p:nvPr/>
          </p:nvSpPr>
          <p:spPr bwMode="auto">
            <a:xfrm>
              <a:off x="2749" y="1456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4 h 73"/>
                <a:gd name="T6" fmla="*/ 687 w 690"/>
                <a:gd name="T7" fmla="*/ 13 h 73"/>
                <a:gd name="T8" fmla="*/ 690 w 690"/>
                <a:gd name="T9" fmla="*/ 10 h 73"/>
                <a:gd name="T10" fmla="*/ 690 w 690"/>
                <a:gd name="T11" fmla="*/ 8 h 73"/>
                <a:gd name="T12" fmla="*/ 689 w 690"/>
                <a:gd name="T13" fmla="*/ 5 h 73"/>
                <a:gd name="T14" fmla="*/ 687 w 690"/>
                <a:gd name="T15" fmla="*/ 3 h 73"/>
                <a:gd name="T16" fmla="*/ 684 w 690"/>
                <a:gd name="T17" fmla="*/ 1 h 73"/>
                <a:gd name="T18" fmla="*/ 681 w 690"/>
                <a:gd name="T19" fmla="*/ 0 h 73"/>
                <a:gd name="T20" fmla="*/ 6 w 690"/>
                <a:gd name="T21" fmla="*/ 59 h 73"/>
                <a:gd name="T22" fmla="*/ 3 w 690"/>
                <a:gd name="T23" fmla="*/ 59 h 73"/>
                <a:gd name="T24" fmla="*/ 1 w 690"/>
                <a:gd name="T25" fmla="*/ 61 h 73"/>
                <a:gd name="T26" fmla="*/ 0 w 690"/>
                <a:gd name="T27" fmla="*/ 63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3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8"/>
                  </a:lnTo>
                  <a:lnTo>
                    <a:pt x="689" y="5"/>
                  </a:lnTo>
                  <a:lnTo>
                    <a:pt x="687" y="3"/>
                  </a:lnTo>
                  <a:lnTo>
                    <a:pt x="684" y="1"/>
                  </a:lnTo>
                  <a:lnTo>
                    <a:pt x="681" y="0"/>
                  </a:lnTo>
                  <a:lnTo>
                    <a:pt x="6" y="59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6" name="Line 447"/>
            <p:cNvSpPr>
              <a:spLocks noChangeShapeType="1"/>
            </p:cNvSpPr>
            <p:nvPr/>
          </p:nvSpPr>
          <p:spPr bwMode="auto">
            <a:xfrm flipV="1">
              <a:off x="2751" y="1459"/>
              <a:ext cx="156" cy="1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7" name="Freeform 448"/>
            <p:cNvSpPr>
              <a:spLocks/>
            </p:cNvSpPr>
            <p:nvPr/>
          </p:nvSpPr>
          <p:spPr bwMode="auto">
            <a:xfrm>
              <a:off x="2905" y="1456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8 h 15"/>
                <a:gd name="T10" fmla="*/ 8 w 9"/>
                <a:gd name="T11" fmla="*/ 5 h 15"/>
                <a:gd name="T12" fmla="*/ 6 w 9"/>
                <a:gd name="T13" fmla="*/ 3 h 15"/>
                <a:gd name="T14" fmla="*/ 3 w 9"/>
                <a:gd name="T15" fmla="*/ 1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8" y="5"/>
                  </a:lnTo>
                  <a:lnTo>
                    <a:pt x="6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Line 449"/>
            <p:cNvSpPr>
              <a:spLocks noChangeShapeType="1"/>
            </p:cNvSpPr>
            <p:nvPr/>
          </p:nvSpPr>
          <p:spPr bwMode="auto">
            <a:xfrm flipH="1">
              <a:off x="2751" y="1456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Freeform 450"/>
            <p:cNvSpPr>
              <a:spLocks/>
            </p:cNvSpPr>
            <p:nvPr/>
          </p:nvSpPr>
          <p:spPr bwMode="auto">
            <a:xfrm>
              <a:off x="2749" y="1469"/>
              <a:ext cx="2" cy="2"/>
            </a:xfrm>
            <a:custGeom>
              <a:avLst/>
              <a:gdLst>
                <a:gd name="T0" fmla="*/ 6 w 7"/>
                <a:gd name="T1" fmla="*/ 0 h 14"/>
                <a:gd name="T2" fmla="*/ 3 w 7"/>
                <a:gd name="T3" fmla="*/ 0 h 14"/>
                <a:gd name="T4" fmla="*/ 1 w 7"/>
                <a:gd name="T5" fmla="*/ 2 h 14"/>
                <a:gd name="T6" fmla="*/ 0 w 7"/>
                <a:gd name="T7" fmla="*/ 4 h 14"/>
                <a:gd name="T8" fmla="*/ 0 w 7"/>
                <a:gd name="T9" fmla="*/ 7 h 14"/>
                <a:gd name="T10" fmla="*/ 0 w 7"/>
                <a:gd name="T11" fmla="*/ 10 h 14"/>
                <a:gd name="T12" fmla="*/ 2 w 7"/>
                <a:gd name="T13" fmla="*/ 12 h 14"/>
                <a:gd name="T14" fmla="*/ 4 w 7"/>
                <a:gd name="T15" fmla="*/ 14 h 14"/>
                <a:gd name="T16" fmla="*/ 7 w 7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4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Freeform 451"/>
            <p:cNvSpPr>
              <a:spLocks/>
            </p:cNvSpPr>
            <p:nvPr/>
          </p:nvSpPr>
          <p:spPr bwMode="auto">
            <a:xfrm>
              <a:off x="2749" y="1384"/>
              <a:ext cx="159" cy="16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3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59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3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1" name="Line 452"/>
            <p:cNvSpPr>
              <a:spLocks noChangeShapeType="1"/>
            </p:cNvSpPr>
            <p:nvPr/>
          </p:nvSpPr>
          <p:spPr bwMode="auto">
            <a:xfrm flipV="1">
              <a:off x="2751" y="1387"/>
              <a:ext cx="156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Freeform 453"/>
            <p:cNvSpPr>
              <a:spLocks/>
            </p:cNvSpPr>
            <p:nvPr/>
          </p:nvSpPr>
          <p:spPr bwMode="auto">
            <a:xfrm>
              <a:off x="2905" y="1384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2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3 h 15"/>
                <a:gd name="T12" fmla="*/ 6 w 9"/>
                <a:gd name="T13" fmla="*/ 1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Line 454"/>
            <p:cNvSpPr>
              <a:spLocks noChangeShapeType="1"/>
            </p:cNvSpPr>
            <p:nvPr/>
          </p:nvSpPr>
          <p:spPr bwMode="auto">
            <a:xfrm flipH="1">
              <a:off x="2751" y="1384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Freeform 455"/>
            <p:cNvSpPr>
              <a:spLocks/>
            </p:cNvSpPr>
            <p:nvPr/>
          </p:nvSpPr>
          <p:spPr bwMode="auto">
            <a:xfrm>
              <a:off x="2749" y="139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Freeform 456"/>
            <p:cNvSpPr>
              <a:spLocks/>
            </p:cNvSpPr>
            <p:nvPr/>
          </p:nvSpPr>
          <p:spPr bwMode="auto">
            <a:xfrm>
              <a:off x="2749" y="1409"/>
              <a:ext cx="159" cy="17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3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5 h 72"/>
                <a:gd name="T14" fmla="*/ 687 w 690"/>
                <a:gd name="T15" fmla="*/ 2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1 h 72"/>
                <a:gd name="T26" fmla="*/ 0 w 690"/>
                <a:gd name="T27" fmla="*/ 63 h 72"/>
                <a:gd name="T28" fmla="*/ 0 w 690"/>
                <a:gd name="T29" fmla="*/ 66 h 72"/>
                <a:gd name="T30" fmla="*/ 0 w 690"/>
                <a:gd name="T31" fmla="*/ 69 h 72"/>
                <a:gd name="T32" fmla="*/ 2 w 690"/>
                <a:gd name="T33" fmla="*/ 71 h 72"/>
                <a:gd name="T34" fmla="*/ 4 w 690"/>
                <a:gd name="T35" fmla="*/ 72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5"/>
                  </a:lnTo>
                  <a:lnTo>
                    <a:pt x="687" y="2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Line 457"/>
            <p:cNvSpPr>
              <a:spLocks noChangeShapeType="1"/>
            </p:cNvSpPr>
            <p:nvPr/>
          </p:nvSpPr>
          <p:spPr bwMode="auto">
            <a:xfrm flipV="1">
              <a:off x="2751" y="1412"/>
              <a:ext cx="156" cy="1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Freeform 458"/>
            <p:cNvSpPr>
              <a:spLocks/>
            </p:cNvSpPr>
            <p:nvPr/>
          </p:nvSpPr>
          <p:spPr bwMode="auto">
            <a:xfrm>
              <a:off x="2905" y="1409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5 h 15"/>
                <a:gd name="T12" fmla="*/ 6 w 9"/>
                <a:gd name="T13" fmla="*/ 2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Line 459"/>
            <p:cNvSpPr>
              <a:spLocks noChangeShapeType="1"/>
            </p:cNvSpPr>
            <p:nvPr/>
          </p:nvSpPr>
          <p:spPr bwMode="auto">
            <a:xfrm flipH="1">
              <a:off x="2751" y="1409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9" name="Freeform 460"/>
            <p:cNvSpPr>
              <a:spLocks/>
            </p:cNvSpPr>
            <p:nvPr/>
          </p:nvSpPr>
          <p:spPr bwMode="auto">
            <a:xfrm>
              <a:off x="2749" y="1422"/>
              <a:ext cx="2" cy="4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4 h 15"/>
                <a:gd name="T6" fmla="*/ 0 w 7"/>
                <a:gd name="T7" fmla="*/ 6 h 15"/>
                <a:gd name="T8" fmla="*/ 0 w 7"/>
                <a:gd name="T9" fmla="*/ 9 h 15"/>
                <a:gd name="T10" fmla="*/ 0 w 7"/>
                <a:gd name="T11" fmla="*/ 12 h 15"/>
                <a:gd name="T12" fmla="*/ 2 w 7"/>
                <a:gd name="T13" fmla="*/ 14 h 15"/>
                <a:gd name="T14" fmla="*/ 4 w 7"/>
                <a:gd name="T15" fmla="*/ 15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0" name="Freeform 461"/>
            <p:cNvSpPr>
              <a:spLocks/>
            </p:cNvSpPr>
            <p:nvPr/>
          </p:nvSpPr>
          <p:spPr bwMode="auto">
            <a:xfrm>
              <a:off x="2749" y="1435"/>
              <a:ext cx="159" cy="15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4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4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0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4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4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Line 462"/>
            <p:cNvSpPr>
              <a:spLocks noChangeShapeType="1"/>
            </p:cNvSpPr>
            <p:nvPr/>
          </p:nvSpPr>
          <p:spPr bwMode="auto">
            <a:xfrm flipV="1">
              <a:off x="2751" y="1436"/>
              <a:ext cx="156" cy="1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" name="Freeform 463"/>
            <p:cNvSpPr>
              <a:spLocks/>
            </p:cNvSpPr>
            <p:nvPr/>
          </p:nvSpPr>
          <p:spPr bwMode="auto">
            <a:xfrm>
              <a:off x="2905" y="1435"/>
              <a:ext cx="3" cy="1"/>
            </a:xfrm>
            <a:custGeom>
              <a:avLst/>
              <a:gdLst>
                <a:gd name="T0" fmla="*/ 2 w 9"/>
                <a:gd name="T1" fmla="*/ 14 h 14"/>
                <a:gd name="T2" fmla="*/ 4 w 9"/>
                <a:gd name="T3" fmla="*/ 14 h 14"/>
                <a:gd name="T4" fmla="*/ 6 w 9"/>
                <a:gd name="T5" fmla="*/ 12 h 14"/>
                <a:gd name="T6" fmla="*/ 9 w 9"/>
                <a:gd name="T7" fmla="*/ 10 h 14"/>
                <a:gd name="T8" fmla="*/ 9 w 9"/>
                <a:gd name="T9" fmla="*/ 7 h 14"/>
                <a:gd name="T10" fmla="*/ 8 w 9"/>
                <a:gd name="T11" fmla="*/ 4 h 14"/>
                <a:gd name="T12" fmla="*/ 6 w 9"/>
                <a:gd name="T13" fmla="*/ 1 h 14"/>
                <a:gd name="T14" fmla="*/ 3 w 9"/>
                <a:gd name="T15" fmla="*/ 0 h 14"/>
                <a:gd name="T16" fmla="*/ 0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2" y="14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" name="Line 464"/>
            <p:cNvSpPr>
              <a:spLocks noChangeShapeType="1"/>
            </p:cNvSpPr>
            <p:nvPr/>
          </p:nvSpPr>
          <p:spPr bwMode="auto">
            <a:xfrm flipH="1">
              <a:off x="2751" y="1435"/>
              <a:ext cx="154" cy="1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4" name="Freeform 465"/>
            <p:cNvSpPr>
              <a:spLocks/>
            </p:cNvSpPr>
            <p:nvPr/>
          </p:nvSpPr>
          <p:spPr bwMode="auto">
            <a:xfrm>
              <a:off x="2749" y="144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3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5" name="Freeform 466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6" name="Freeform 467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7" name="Freeform 468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Freeform 469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Freeform 470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Freeform 471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Rectangle 472"/>
            <p:cNvSpPr>
              <a:spLocks noChangeArrowheads="1"/>
            </p:cNvSpPr>
            <p:nvPr/>
          </p:nvSpPr>
          <p:spPr bwMode="auto">
            <a:xfrm>
              <a:off x="2628" y="1329"/>
              <a:ext cx="2" cy="1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Rectangle 473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Rectangle 474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475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476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Rectangle 477"/>
            <p:cNvSpPr>
              <a:spLocks noChangeArrowheads="1"/>
            </p:cNvSpPr>
            <p:nvPr/>
          </p:nvSpPr>
          <p:spPr bwMode="auto">
            <a:xfrm>
              <a:off x="2738" y="1170"/>
              <a:ext cx="181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Rectangle 478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Rectangle 479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9" name="Rectangle 480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0" name="Rectangle 481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1" name="Rectangle 482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Rectangle 483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Rectangle 484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Rectangle 485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Rectangle 486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Rectangle 487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488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489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Rectangle 490"/>
            <p:cNvSpPr>
              <a:spLocks noChangeArrowheads="1"/>
            </p:cNvSpPr>
            <p:nvPr/>
          </p:nvSpPr>
          <p:spPr bwMode="auto">
            <a:xfrm>
              <a:off x="2584" y="1997"/>
              <a:ext cx="309" cy="1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Rectangle 491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Rectangle 492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493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3" name="Freeform 494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4" name="Rectangle 495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5" name="Rectangle 496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6" name="Rectangle 497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7" name="Rectangle 498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8" name="Freeform 499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9" name="Freeform 500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0" name="Rectangle 501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1" name="Rectangle 502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2" name="Freeform 503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  <a:gd name="T18" fmla="*/ 403 w 403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  <a:lnTo>
                    <a:pt x="403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504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505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506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Rectangle 507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Rectangle 508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509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510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Rectangle 511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Rectangle 512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Rectangle 513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Rectangle 514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4" name="Rectangle 515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5" name="Rectangle 516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6" name="Rectangle 517"/>
            <p:cNvSpPr>
              <a:spLocks noChangeArrowheads="1"/>
            </p:cNvSpPr>
            <p:nvPr/>
          </p:nvSpPr>
          <p:spPr bwMode="auto">
            <a:xfrm>
              <a:off x="2896" y="1913"/>
              <a:ext cx="9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Rectangle 518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Rectangle 519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Rectangle 520"/>
            <p:cNvSpPr>
              <a:spLocks noChangeArrowheads="1"/>
            </p:cNvSpPr>
            <p:nvPr/>
          </p:nvSpPr>
          <p:spPr bwMode="auto">
            <a:xfrm>
              <a:off x="2897" y="1899"/>
              <a:ext cx="6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521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522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Rectangle 523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Rectangle 524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Rectangle 525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Rectangle 526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6" name="Rectangle 527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7" name="Rectangle 528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8" name="Rectangle 529"/>
            <p:cNvSpPr>
              <a:spLocks noChangeArrowheads="1"/>
            </p:cNvSpPr>
            <p:nvPr/>
          </p:nvSpPr>
          <p:spPr bwMode="auto">
            <a:xfrm>
              <a:off x="2728" y="693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9" name="Freeform 530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0" name="Freeform 531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1" name="Freeform 532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2" name="Freeform 533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" name="Freeform 534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4" name="Freeform 535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5" name="Freeform 536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Freeform 537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Freeform 538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Freeform 539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9" name="Freeform 540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Freeform 541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1" name="Rectangle 542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Rectangle 543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Rectangle 544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Rectangle 545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5" name="Freeform 546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6" name="Freeform 547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7" name="Rectangle 548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8" name="Rectangle 549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9" name="Rectangle 550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Rectangle 551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1" name="Rectangle 552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Rectangle 553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3" name="Freeform 554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Freeform 555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Rectangle 556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Rectangle 557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7" name="Freeform 558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Freeform 559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9" name="Rectangle 560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0" name="Rectangle 561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1" name="Freeform 562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2" name="Freeform 563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3" name="Rectangle 564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" name="Rectangle 565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5" name="Freeform 566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6" name="Freeform 567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7" name="Freeform 568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8" name="Freeform 569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9" name="Freeform 570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0" name="Freeform 571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1" name="Freeform 572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2" name="Freeform 573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3" name="Freeform 574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" name="Freeform 575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5" name="Freeform 576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6" name="Freeform 577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7" name="Freeform 578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8" name="Freeform 579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9" name="Freeform 580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0" name="Freeform 581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1" name="Freeform 582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2" name="Freeform 583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3" name="Freeform 584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4" name="Freeform 585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" name="Freeform 586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6" name="Freeform 587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" name="Freeform 588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8" name="Freeform 589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9" name="Freeform 590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0" name="Freeform 591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1" name="Freeform 592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2" name="Freeform 593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3" name="Freeform 594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4" name="Freeform 595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" name="Rectangle 596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6" name="Rectangle 597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" name="Freeform 598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8" name="Freeform 599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" name="Freeform 600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" name="Freeform 601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1" name="Freeform 602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2" name="Freeform 603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3" name="Rectangle 604"/>
            <p:cNvSpPr>
              <a:spLocks noChangeArrowheads="1"/>
            </p:cNvSpPr>
            <p:nvPr/>
          </p:nvSpPr>
          <p:spPr bwMode="auto">
            <a:xfrm>
              <a:off x="2909" y="883"/>
              <a:ext cx="0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4" name="Rectangle 605"/>
            <p:cNvSpPr>
              <a:spLocks noChangeArrowheads="1"/>
            </p:cNvSpPr>
            <p:nvPr/>
          </p:nvSpPr>
          <p:spPr bwMode="auto">
            <a:xfrm>
              <a:off x="2929" y="693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" name="Freeform 606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6" name="Freeform 607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7" name="Rectangle 608"/>
            <p:cNvSpPr>
              <a:spLocks noChangeArrowheads="1"/>
            </p:cNvSpPr>
            <p:nvPr/>
          </p:nvSpPr>
          <p:spPr bwMode="auto">
            <a:xfrm>
              <a:off x="2925" y="730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8" name="Rectangle 609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9" name="Rectangle 610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0" name="Rectangle 611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1" name="Rectangle 612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2" name="Rectangle 613"/>
            <p:cNvSpPr>
              <a:spLocks noChangeArrowheads="1"/>
            </p:cNvSpPr>
            <p:nvPr/>
          </p:nvSpPr>
          <p:spPr bwMode="auto">
            <a:xfrm>
              <a:off x="2917" y="80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3" name="Rectangle 614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4" name="Rectangle 615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" name="Rectangle 616"/>
            <p:cNvSpPr>
              <a:spLocks noChangeArrowheads="1"/>
            </p:cNvSpPr>
            <p:nvPr/>
          </p:nvSpPr>
          <p:spPr bwMode="auto">
            <a:xfrm>
              <a:off x="2912" y="845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6" name="Rectangle 617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7" name="Rectangle 618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8" name="Freeform 619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9" name="Freeform 620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0" name="Rectangle 621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1" name="Rectangle 622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2" name="Freeform 623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3" name="Freeform 624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4" name="Rectangle 625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5" name="Rectangle 626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" name="Freeform 627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7" name="Freeform 628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8" name="Freeform 629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151 h 151"/>
                <a:gd name="T1" fmla="*/ 0 h 151"/>
                <a:gd name="T2" fmla="*/ 151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151"/>
                  </a:move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9" name="Freeform 630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0 h 151"/>
                <a:gd name="T1" fmla="*/ 151 h 151"/>
                <a:gd name="T2" fmla="*/ 0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0"/>
                  </a:move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0" name="Rectangle 631"/>
            <p:cNvSpPr>
              <a:spLocks noChangeArrowheads="1"/>
            </p:cNvSpPr>
            <p:nvPr/>
          </p:nvSpPr>
          <p:spPr bwMode="auto">
            <a:xfrm>
              <a:off x="2900" y="961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1" name="Freeform 632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2" name="Freeform 633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3" name="Rectangle 634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4" name="Rectangle 635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5" name="Freeform 636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6" name="Freeform 637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7" name="Rectangle 638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8" name="Rectangle 639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9" name="Freeform 640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0" name="Freeform 641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1" name="Rectangle 642"/>
            <p:cNvSpPr>
              <a:spLocks noChangeArrowheads="1"/>
            </p:cNvSpPr>
            <p:nvPr/>
          </p:nvSpPr>
          <p:spPr bwMode="auto">
            <a:xfrm>
              <a:off x="2887" y="107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2" name="Rectangle 643"/>
            <p:cNvSpPr>
              <a:spLocks noChangeArrowheads="1"/>
            </p:cNvSpPr>
            <p:nvPr/>
          </p:nvSpPr>
          <p:spPr bwMode="auto">
            <a:xfrm>
              <a:off x="2892" y="1037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3" name="Rectangle 644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4" name="Rectangle 645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5" name="Freeform 646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" name="Freeform 647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7" name="Rectangle 648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8" name="Rectangle 649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9" name="Freeform 650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0" name="Freeform 651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1" name="Rectangle 652"/>
            <p:cNvSpPr>
              <a:spLocks noChangeArrowheads="1"/>
            </p:cNvSpPr>
            <p:nvPr/>
          </p:nvSpPr>
          <p:spPr bwMode="auto">
            <a:xfrm>
              <a:off x="2772" y="111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2" name="Rectangle 653"/>
            <p:cNvSpPr>
              <a:spLocks noChangeArrowheads="1"/>
            </p:cNvSpPr>
            <p:nvPr/>
          </p:nvSpPr>
          <p:spPr bwMode="auto">
            <a:xfrm>
              <a:off x="2884" y="111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3" name="Rectangle 654"/>
            <p:cNvSpPr>
              <a:spLocks noChangeArrowheads="1"/>
            </p:cNvSpPr>
            <p:nvPr/>
          </p:nvSpPr>
          <p:spPr bwMode="auto">
            <a:xfrm>
              <a:off x="2732" y="730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4" name="Freeform 655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5" name="Freeform 656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" name="Freeform 657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7" name="Freeform 658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8" name="Freeform 659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9" name="Freeform 660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0" name="Freeform 661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1" name="Freeform 662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2" name="Freeform 663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3" name="Freeform 664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4" name="Freeform 665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5" name="Freeform 666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" name="Freeform 667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" name="Freeform 668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8" name="Freeform 669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" name="Freeform 670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" name="Freeform 671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1" name="Freeform 672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" name="Freeform 673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3" name="Freeform 674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" name="Freeform 675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5" name="Freeform 676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" name="Freeform 677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7" name="Freeform 678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" name="Freeform 679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9" name="Freeform 680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" name="Rectangle 681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1" name="Rectangle 682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2" name="Freeform 683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3" name="Freeform 684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4" name="Freeform 685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5" name="Freeform 686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6" name="Line 687"/>
            <p:cNvSpPr>
              <a:spLocks noChangeShapeType="1"/>
            </p:cNvSpPr>
            <p:nvPr/>
          </p:nvSpPr>
          <p:spPr bwMode="auto">
            <a:xfrm flipV="1">
              <a:off x="2689" y="76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" name="Freeform 688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8" name="Freeform 689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9" name="Rectangle 690"/>
            <p:cNvSpPr>
              <a:spLocks noChangeArrowheads="1"/>
            </p:cNvSpPr>
            <p:nvPr/>
          </p:nvSpPr>
          <p:spPr bwMode="auto">
            <a:xfrm>
              <a:off x="2736" y="768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0" name="Freeform 691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1" name="Freeform 692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2" name="Rectangle 693"/>
            <p:cNvSpPr>
              <a:spLocks noChangeArrowheads="1"/>
            </p:cNvSpPr>
            <p:nvPr/>
          </p:nvSpPr>
          <p:spPr bwMode="auto">
            <a:xfrm>
              <a:off x="2744" y="845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3" name="Freeform 694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4" name="Freeform 695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5" name="Rectangle 696"/>
            <p:cNvSpPr>
              <a:spLocks noChangeArrowheads="1"/>
            </p:cNvSpPr>
            <p:nvPr/>
          </p:nvSpPr>
          <p:spPr bwMode="auto">
            <a:xfrm>
              <a:off x="2747" y="88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6" name="Freeform 697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7" name="Freeform 698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8" name="Rectangle 699"/>
            <p:cNvSpPr>
              <a:spLocks noChangeArrowheads="1"/>
            </p:cNvSpPr>
            <p:nvPr/>
          </p:nvSpPr>
          <p:spPr bwMode="auto">
            <a:xfrm>
              <a:off x="2752" y="922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9" name="Freeform 700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0" name="Freeform 701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1" name="Rectangle 702"/>
            <p:cNvSpPr>
              <a:spLocks noChangeArrowheads="1"/>
            </p:cNvSpPr>
            <p:nvPr/>
          </p:nvSpPr>
          <p:spPr bwMode="auto">
            <a:xfrm>
              <a:off x="2756" y="961"/>
              <a:ext cx="0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2" name="Freeform 703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3" name="Freeform 704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4" name="Rectangle 705"/>
            <p:cNvSpPr>
              <a:spLocks noChangeArrowheads="1"/>
            </p:cNvSpPr>
            <p:nvPr/>
          </p:nvSpPr>
          <p:spPr bwMode="auto">
            <a:xfrm>
              <a:off x="2760" y="999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5" name="Freeform 706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6" name="Freeform 707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7" name="Rectangle 708"/>
            <p:cNvSpPr>
              <a:spLocks noChangeArrowheads="1"/>
            </p:cNvSpPr>
            <p:nvPr/>
          </p:nvSpPr>
          <p:spPr bwMode="auto">
            <a:xfrm>
              <a:off x="2764" y="1037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8" name="Freeform 709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9" name="Freeform 710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0" name="Rectangle 711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1" name="Rectangle 712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2" name="Freeform 713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  <a:gd name="T28" fmla="*/ 0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3" name="Freeform 714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4" name="Freeform 715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5" name="Freeform 716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6" name="Freeform 717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7" name="Freeform 718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8" name="Rectangle 719"/>
            <p:cNvSpPr>
              <a:spLocks noChangeArrowheads="1"/>
            </p:cNvSpPr>
            <p:nvPr/>
          </p:nvSpPr>
          <p:spPr bwMode="auto">
            <a:xfrm>
              <a:off x="2767" y="107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9" name="Freeform 720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0" name="Freeform 721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1" name="Rectangle 722"/>
            <p:cNvSpPr>
              <a:spLocks noChangeArrowheads="1"/>
            </p:cNvSpPr>
            <p:nvPr/>
          </p:nvSpPr>
          <p:spPr bwMode="auto">
            <a:xfrm>
              <a:off x="2740" y="80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2" name="Freeform 723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3" name="Freeform 724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4" name="Rectangle 725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5" name="Rectangle 726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6" name="Freeform 727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" name="Freeform 728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" name="Freeform 729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9" name="Freeform 730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0" name="Line 731"/>
            <p:cNvSpPr>
              <a:spLocks noChangeShapeType="1"/>
            </p:cNvSpPr>
            <p:nvPr/>
          </p:nvSpPr>
          <p:spPr bwMode="auto">
            <a:xfrm flipV="1">
              <a:off x="2972" y="72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1" name="Freeform 732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2" name="Freeform 733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3" name="Freeform 734"/>
            <p:cNvSpPr>
              <a:spLocks/>
            </p:cNvSpPr>
            <p:nvPr/>
          </p:nvSpPr>
          <p:spPr bwMode="auto">
            <a:xfrm>
              <a:off x="2702" y="200"/>
              <a:ext cx="252" cy="238"/>
            </a:xfrm>
            <a:custGeom>
              <a:avLst/>
              <a:gdLst>
                <a:gd name="T0" fmla="*/ 1095 w 1098"/>
                <a:gd name="T1" fmla="*/ 590 h 1070"/>
                <a:gd name="T2" fmla="*/ 1080 w 1098"/>
                <a:gd name="T3" fmla="*/ 669 h 1070"/>
                <a:gd name="T4" fmla="*/ 1055 w 1098"/>
                <a:gd name="T5" fmla="*/ 744 h 1070"/>
                <a:gd name="T6" fmla="*/ 1018 w 1098"/>
                <a:gd name="T7" fmla="*/ 812 h 1070"/>
                <a:gd name="T8" fmla="*/ 972 w 1098"/>
                <a:gd name="T9" fmla="*/ 875 h 1070"/>
                <a:gd name="T10" fmla="*/ 918 w 1098"/>
                <a:gd name="T11" fmla="*/ 931 h 1070"/>
                <a:gd name="T12" fmla="*/ 856 w 1098"/>
                <a:gd name="T13" fmla="*/ 978 h 1070"/>
                <a:gd name="T14" fmla="*/ 787 w 1098"/>
                <a:gd name="T15" fmla="*/ 1017 h 1070"/>
                <a:gd name="T16" fmla="*/ 712 w 1098"/>
                <a:gd name="T17" fmla="*/ 1045 h 1070"/>
                <a:gd name="T18" fmla="*/ 633 w 1098"/>
                <a:gd name="T19" fmla="*/ 1063 h 1070"/>
                <a:gd name="T20" fmla="*/ 550 w 1098"/>
                <a:gd name="T21" fmla="*/ 1070 h 1070"/>
                <a:gd name="T22" fmla="*/ 466 w 1098"/>
                <a:gd name="T23" fmla="*/ 1063 h 1070"/>
                <a:gd name="T24" fmla="*/ 386 w 1098"/>
                <a:gd name="T25" fmla="*/ 1045 h 1070"/>
                <a:gd name="T26" fmla="*/ 311 w 1098"/>
                <a:gd name="T27" fmla="*/ 1017 h 1070"/>
                <a:gd name="T28" fmla="*/ 242 w 1098"/>
                <a:gd name="T29" fmla="*/ 978 h 1070"/>
                <a:gd name="T30" fmla="*/ 180 w 1098"/>
                <a:gd name="T31" fmla="*/ 931 h 1070"/>
                <a:gd name="T32" fmla="*/ 126 w 1098"/>
                <a:gd name="T33" fmla="*/ 875 h 1070"/>
                <a:gd name="T34" fmla="*/ 80 w 1098"/>
                <a:gd name="T35" fmla="*/ 812 h 1070"/>
                <a:gd name="T36" fmla="*/ 43 w 1098"/>
                <a:gd name="T37" fmla="*/ 744 h 1070"/>
                <a:gd name="T38" fmla="*/ 18 w 1098"/>
                <a:gd name="T39" fmla="*/ 669 h 1070"/>
                <a:gd name="T40" fmla="*/ 3 w 1098"/>
                <a:gd name="T41" fmla="*/ 590 h 1070"/>
                <a:gd name="T42" fmla="*/ 1 w 1098"/>
                <a:gd name="T43" fmla="*/ 508 h 1070"/>
                <a:gd name="T44" fmla="*/ 11 w 1098"/>
                <a:gd name="T45" fmla="*/ 427 h 1070"/>
                <a:gd name="T46" fmla="*/ 33 w 1098"/>
                <a:gd name="T47" fmla="*/ 351 h 1070"/>
                <a:gd name="T48" fmla="*/ 66 w 1098"/>
                <a:gd name="T49" fmla="*/ 280 h 1070"/>
                <a:gd name="T50" fmla="*/ 110 w 1098"/>
                <a:gd name="T51" fmla="*/ 216 h 1070"/>
                <a:gd name="T52" fmla="*/ 162 w 1098"/>
                <a:gd name="T53" fmla="*/ 158 h 1070"/>
                <a:gd name="T54" fmla="*/ 221 w 1098"/>
                <a:gd name="T55" fmla="*/ 107 h 1070"/>
                <a:gd name="T56" fmla="*/ 288 w 1098"/>
                <a:gd name="T57" fmla="*/ 65 h 1070"/>
                <a:gd name="T58" fmla="*/ 361 w 1098"/>
                <a:gd name="T59" fmla="*/ 33 h 1070"/>
                <a:gd name="T60" fmla="*/ 439 w 1098"/>
                <a:gd name="T61" fmla="*/ 11 h 1070"/>
                <a:gd name="T62" fmla="*/ 521 w 1098"/>
                <a:gd name="T63" fmla="*/ 1 h 1070"/>
                <a:gd name="T64" fmla="*/ 605 w 1098"/>
                <a:gd name="T65" fmla="*/ 4 h 1070"/>
                <a:gd name="T66" fmla="*/ 687 w 1098"/>
                <a:gd name="T67" fmla="*/ 18 h 1070"/>
                <a:gd name="T68" fmla="*/ 763 w 1098"/>
                <a:gd name="T69" fmla="*/ 42 h 1070"/>
                <a:gd name="T70" fmla="*/ 834 w 1098"/>
                <a:gd name="T71" fmla="*/ 78 h 1070"/>
                <a:gd name="T72" fmla="*/ 898 w 1098"/>
                <a:gd name="T73" fmla="*/ 123 h 1070"/>
                <a:gd name="T74" fmla="*/ 955 w 1098"/>
                <a:gd name="T75" fmla="*/ 176 h 1070"/>
                <a:gd name="T76" fmla="*/ 1004 w 1098"/>
                <a:gd name="T77" fmla="*/ 236 h 1070"/>
                <a:gd name="T78" fmla="*/ 1044 w 1098"/>
                <a:gd name="T79" fmla="*/ 303 h 1070"/>
                <a:gd name="T80" fmla="*/ 1073 w 1098"/>
                <a:gd name="T81" fmla="*/ 376 h 1070"/>
                <a:gd name="T82" fmla="*/ 1091 w 1098"/>
                <a:gd name="T83" fmla="*/ 454 h 1070"/>
                <a:gd name="T84" fmla="*/ 1098 w 1098"/>
                <a:gd name="T85" fmla="*/ 53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8" h="1070">
                  <a:moveTo>
                    <a:pt x="1098" y="535"/>
                  </a:moveTo>
                  <a:lnTo>
                    <a:pt x="1097" y="563"/>
                  </a:lnTo>
                  <a:lnTo>
                    <a:pt x="1095" y="590"/>
                  </a:lnTo>
                  <a:lnTo>
                    <a:pt x="1091" y="616"/>
                  </a:lnTo>
                  <a:lnTo>
                    <a:pt x="1087" y="643"/>
                  </a:lnTo>
                  <a:lnTo>
                    <a:pt x="1080" y="669"/>
                  </a:lnTo>
                  <a:lnTo>
                    <a:pt x="1073" y="694"/>
                  </a:lnTo>
                  <a:lnTo>
                    <a:pt x="1065" y="719"/>
                  </a:lnTo>
                  <a:lnTo>
                    <a:pt x="1055" y="744"/>
                  </a:lnTo>
                  <a:lnTo>
                    <a:pt x="1044" y="767"/>
                  </a:lnTo>
                  <a:lnTo>
                    <a:pt x="1032" y="790"/>
                  </a:lnTo>
                  <a:lnTo>
                    <a:pt x="1018" y="812"/>
                  </a:lnTo>
                  <a:lnTo>
                    <a:pt x="1004" y="834"/>
                  </a:lnTo>
                  <a:lnTo>
                    <a:pt x="989" y="854"/>
                  </a:lnTo>
                  <a:lnTo>
                    <a:pt x="972" y="875"/>
                  </a:lnTo>
                  <a:lnTo>
                    <a:pt x="955" y="894"/>
                  </a:lnTo>
                  <a:lnTo>
                    <a:pt x="937" y="913"/>
                  </a:lnTo>
                  <a:lnTo>
                    <a:pt x="918" y="931"/>
                  </a:lnTo>
                  <a:lnTo>
                    <a:pt x="898" y="947"/>
                  </a:lnTo>
                  <a:lnTo>
                    <a:pt x="877" y="963"/>
                  </a:lnTo>
                  <a:lnTo>
                    <a:pt x="856" y="978"/>
                  </a:lnTo>
                  <a:lnTo>
                    <a:pt x="834" y="992"/>
                  </a:lnTo>
                  <a:lnTo>
                    <a:pt x="811" y="1005"/>
                  </a:lnTo>
                  <a:lnTo>
                    <a:pt x="787" y="1017"/>
                  </a:lnTo>
                  <a:lnTo>
                    <a:pt x="763" y="1028"/>
                  </a:lnTo>
                  <a:lnTo>
                    <a:pt x="738" y="1038"/>
                  </a:lnTo>
                  <a:lnTo>
                    <a:pt x="712" y="1045"/>
                  </a:lnTo>
                  <a:lnTo>
                    <a:pt x="687" y="1053"/>
                  </a:lnTo>
                  <a:lnTo>
                    <a:pt x="660" y="1059"/>
                  </a:lnTo>
                  <a:lnTo>
                    <a:pt x="633" y="1063"/>
                  </a:lnTo>
                  <a:lnTo>
                    <a:pt x="605" y="1067"/>
                  </a:lnTo>
                  <a:lnTo>
                    <a:pt x="577" y="1069"/>
                  </a:lnTo>
                  <a:lnTo>
                    <a:pt x="550" y="1070"/>
                  </a:lnTo>
                  <a:lnTo>
                    <a:pt x="521" y="1069"/>
                  </a:lnTo>
                  <a:lnTo>
                    <a:pt x="493" y="1067"/>
                  </a:lnTo>
                  <a:lnTo>
                    <a:pt x="466" y="1063"/>
                  </a:lnTo>
                  <a:lnTo>
                    <a:pt x="439" y="1059"/>
                  </a:lnTo>
                  <a:lnTo>
                    <a:pt x="411" y="1053"/>
                  </a:lnTo>
                  <a:lnTo>
                    <a:pt x="386" y="1045"/>
                  </a:lnTo>
                  <a:lnTo>
                    <a:pt x="361" y="1038"/>
                  </a:lnTo>
                  <a:lnTo>
                    <a:pt x="335" y="1028"/>
                  </a:lnTo>
                  <a:lnTo>
                    <a:pt x="311" y="1017"/>
                  </a:lnTo>
                  <a:lnTo>
                    <a:pt x="288" y="1005"/>
                  </a:lnTo>
                  <a:lnTo>
                    <a:pt x="264" y="992"/>
                  </a:lnTo>
                  <a:lnTo>
                    <a:pt x="242" y="978"/>
                  </a:lnTo>
                  <a:lnTo>
                    <a:pt x="221" y="963"/>
                  </a:lnTo>
                  <a:lnTo>
                    <a:pt x="200" y="947"/>
                  </a:lnTo>
                  <a:lnTo>
                    <a:pt x="180" y="931"/>
                  </a:lnTo>
                  <a:lnTo>
                    <a:pt x="162" y="913"/>
                  </a:lnTo>
                  <a:lnTo>
                    <a:pt x="143" y="894"/>
                  </a:lnTo>
                  <a:lnTo>
                    <a:pt x="126" y="875"/>
                  </a:lnTo>
                  <a:lnTo>
                    <a:pt x="110" y="854"/>
                  </a:lnTo>
                  <a:lnTo>
                    <a:pt x="94" y="834"/>
                  </a:lnTo>
                  <a:lnTo>
                    <a:pt x="80" y="812"/>
                  </a:lnTo>
                  <a:lnTo>
                    <a:pt x="66" y="790"/>
                  </a:lnTo>
                  <a:lnTo>
                    <a:pt x="54" y="767"/>
                  </a:lnTo>
                  <a:lnTo>
                    <a:pt x="43" y="744"/>
                  </a:lnTo>
                  <a:lnTo>
                    <a:pt x="33" y="719"/>
                  </a:lnTo>
                  <a:lnTo>
                    <a:pt x="26" y="694"/>
                  </a:lnTo>
                  <a:lnTo>
                    <a:pt x="18" y="669"/>
                  </a:lnTo>
                  <a:lnTo>
                    <a:pt x="11" y="643"/>
                  </a:lnTo>
                  <a:lnTo>
                    <a:pt x="7" y="616"/>
                  </a:lnTo>
                  <a:lnTo>
                    <a:pt x="3" y="590"/>
                  </a:lnTo>
                  <a:lnTo>
                    <a:pt x="1" y="563"/>
                  </a:lnTo>
                  <a:lnTo>
                    <a:pt x="0" y="535"/>
                  </a:lnTo>
                  <a:lnTo>
                    <a:pt x="1" y="508"/>
                  </a:lnTo>
                  <a:lnTo>
                    <a:pt x="3" y="481"/>
                  </a:lnTo>
                  <a:lnTo>
                    <a:pt x="7" y="454"/>
                  </a:lnTo>
                  <a:lnTo>
                    <a:pt x="11" y="427"/>
                  </a:lnTo>
                  <a:lnTo>
                    <a:pt x="18" y="401"/>
                  </a:lnTo>
                  <a:lnTo>
                    <a:pt x="26" y="376"/>
                  </a:lnTo>
                  <a:lnTo>
                    <a:pt x="33" y="351"/>
                  </a:lnTo>
                  <a:lnTo>
                    <a:pt x="43" y="327"/>
                  </a:lnTo>
                  <a:lnTo>
                    <a:pt x="54" y="303"/>
                  </a:lnTo>
                  <a:lnTo>
                    <a:pt x="66" y="280"/>
                  </a:lnTo>
                  <a:lnTo>
                    <a:pt x="80" y="258"/>
                  </a:lnTo>
                  <a:lnTo>
                    <a:pt x="94" y="236"/>
                  </a:lnTo>
                  <a:lnTo>
                    <a:pt x="110" y="216"/>
                  </a:lnTo>
                  <a:lnTo>
                    <a:pt x="126" y="195"/>
                  </a:lnTo>
                  <a:lnTo>
                    <a:pt x="143" y="176"/>
                  </a:lnTo>
                  <a:lnTo>
                    <a:pt x="162" y="158"/>
                  </a:lnTo>
                  <a:lnTo>
                    <a:pt x="180" y="139"/>
                  </a:lnTo>
                  <a:lnTo>
                    <a:pt x="200" y="123"/>
                  </a:lnTo>
                  <a:lnTo>
                    <a:pt x="221" y="107"/>
                  </a:lnTo>
                  <a:lnTo>
                    <a:pt x="242" y="92"/>
                  </a:lnTo>
                  <a:lnTo>
                    <a:pt x="264" y="78"/>
                  </a:lnTo>
                  <a:lnTo>
                    <a:pt x="288" y="65"/>
                  </a:lnTo>
                  <a:lnTo>
                    <a:pt x="311" y="53"/>
                  </a:lnTo>
                  <a:lnTo>
                    <a:pt x="335" y="42"/>
                  </a:lnTo>
                  <a:lnTo>
                    <a:pt x="361" y="33"/>
                  </a:lnTo>
                  <a:lnTo>
                    <a:pt x="386" y="25"/>
                  </a:lnTo>
                  <a:lnTo>
                    <a:pt x="411" y="18"/>
                  </a:lnTo>
                  <a:lnTo>
                    <a:pt x="439" y="11"/>
                  </a:lnTo>
                  <a:lnTo>
                    <a:pt x="466" y="7"/>
                  </a:lnTo>
                  <a:lnTo>
                    <a:pt x="493" y="4"/>
                  </a:lnTo>
                  <a:lnTo>
                    <a:pt x="521" y="1"/>
                  </a:lnTo>
                  <a:lnTo>
                    <a:pt x="550" y="0"/>
                  </a:lnTo>
                  <a:lnTo>
                    <a:pt x="577" y="1"/>
                  </a:lnTo>
                  <a:lnTo>
                    <a:pt x="605" y="4"/>
                  </a:lnTo>
                  <a:lnTo>
                    <a:pt x="633" y="7"/>
                  </a:lnTo>
                  <a:lnTo>
                    <a:pt x="660" y="11"/>
                  </a:lnTo>
                  <a:lnTo>
                    <a:pt x="687" y="18"/>
                  </a:lnTo>
                  <a:lnTo>
                    <a:pt x="712" y="25"/>
                  </a:lnTo>
                  <a:lnTo>
                    <a:pt x="738" y="33"/>
                  </a:lnTo>
                  <a:lnTo>
                    <a:pt x="763" y="42"/>
                  </a:lnTo>
                  <a:lnTo>
                    <a:pt x="787" y="53"/>
                  </a:lnTo>
                  <a:lnTo>
                    <a:pt x="811" y="65"/>
                  </a:lnTo>
                  <a:lnTo>
                    <a:pt x="834" y="78"/>
                  </a:lnTo>
                  <a:lnTo>
                    <a:pt x="856" y="92"/>
                  </a:lnTo>
                  <a:lnTo>
                    <a:pt x="877" y="107"/>
                  </a:lnTo>
                  <a:lnTo>
                    <a:pt x="898" y="123"/>
                  </a:lnTo>
                  <a:lnTo>
                    <a:pt x="918" y="139"/>
                  </a:lnTo>
                  <a:lnTo>
                    <a:pt x="937" y="158"/>
                  </a:lnTo>
                  <a:lnTo>
                    <a:pt x="955" y="176"/>
                  </a:lnTo>
                  <a:lnTo>
                    <a:pt x="972" y="195"/>
                  </a:lnTo>
                  <a:lnTo>
                    <a:pt x="989" y="216"/>
                  </a:lnTo>
                  <a:lnTo>
                    <a:pt x="1004" y="236"/>
                  </a:lnTo>
                  <a:lnTo>
                    <a:pt x="1018" y="258"/>
                  </a:lnTo>
                  <a:lnTo>
                    <a:pt x="1032" y="280"/>
                  </a:lnTo>
                  <a:lnTo>
                    <a:pt x="1044" y="303"/>
                  </a:lnTo>
                  <a:lnTo>
                    <a:pt x="1055" y="327"/>
                  </a:lnTo>
                  <a:lnTo>
                    <a:pt x="1065" y="351"/>
                  </a:lnTo>
                  <a:lnTo>
                    <a:pt x="1073" y="376"/>
                  </a:lnTo>
                  <a:lnTo>
                    <a:pt x="1080" y="401"/>
                  </a:lnTo>
                  <a:lnTo>
                    <a:pt x="1087" y="427"/>
                  </a:lnTo>
                  <a:lnTo>
                    <a:pt x="1091" y="454"/>
                  </a:lnTo>
                  <a:lnTo>
                    <a:pt x="1095" y="481"/>
                  </a:lnTo>
                  <a:lnTo>
                    <a:pt x="1097" y="508"/>
                  </a:lnTo>
                  <a:lnTo>
                    <a:pt x="1098" y="53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4" name="Rectangle 735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5" name="Rectangle 736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6" name="Freeform 737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7" name="Freeform 738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8" name="Freeform 739"/>
            <p:cNvSpPr>
              <a:spLocks/>
            </p:cNvSpPr>
            <p:nvPr/>
          </p:nvSpPr>
          <p:spPr bwMode="auto">
            <a:xfrm>
              <a:off x="2686" y="598"/>
              <a:ext cx="286" cy="10"/>
            </a:xfrm>
            <a:custGeom>
              <a:avLst/>
              <a:gdLst>
                <a:gd name="T0" fmla="*/ 1235 w 1238"/>
                <a:gd name="T1" fmla="*/ 9 h 45"/>
                <a:gd name="T2" fmla="*/ 55 w 1238"/>
                <a:gd name="T3" fmla="*/ 45 h 45"/>
                <a:gd name="T4" fmla="*/ 0 w 1238"/>
                <a:gd name="T5" fmla="*/ 45 h 45"/>
                <a:gd name="T6" fmla="*/ 0 w 1238"/>
                <a:gd name="T7" fmla="*/ 36 h 45"/>
                <a:gd name="T8" fmla="*/ 3 w 1238"/>
                <a:gd name="T9" fmla="*/ 36 h 45"/>
                <a:gd name="T10" fmla="*/ 1182 w 1238"/>
                <a:gd name="T11" fmla="*/ 0 h 45"/>
                <a:gd name="T12" fmla="*/ 1238 w 1238"/>
                <a:gd name="T13" fmla="*/ 0 h 45"/>
                <a:gd name="T14" fmla="*/ 1238 w 1238"/>
                <a:gd name="T15" fmla="*/ 9 h 45"/>
                <a:gd name="T16" fmla="*/ 1235 w 1238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5">
                  <a:moveTo>
                    <a:pt x="1235" y="9"/>
                  </a:moveTo>
                  <a:lnTo>
                    <a:pt x="55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" name="Freeform 740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0" name="Freeform 741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1" name="Freeform 742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2" name="Freeform 743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3" name="Freeform 744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4" name="Freeform 745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5" name="Rectangle 746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6" name="Rectangle 747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7" name="Freeform 748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8" name="Freeform 749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9" name="Freeform 750"/>
            <p:cNvSpPr>
              <a:spLocks/>
            </p:cNvSpPr>
            <p:nvPr/>
          </p:nvSpPr>
          <p:spPr bwMode="auto">
            <a:xfrm>
              <a:off x="2687" y="652"/>
              <a:ext cx="286" cy="9"/>
            </a:xfrm>
            <a:custGeom>
              <a:avLst/>
              <a:gdLst>
                <a:gd name="T0" fmla="*/ 1235 w 1239"/>
                <a:gd name="T1" fmla="*/ 8 h 44"/>
                <a:gd name="T2" fmla="*/ 57 w 1239"/>
                <a:gd name="T3" fmla="*/ 44 h 44"/>
                <a:gd name="T4" fmla="*/ 0 w 1239"/>
                <a:gd name="T5" fmla="*/ 44 h 44"/>
                <a:gd name="T6" fmla="*/ 0 w 1239"/>
                <a:gd name="T7" fmla="*/ 35 h 44"/>
                <a:gd name="T8" fmla="*/ 3 w 1239"/>
                <a:gd name="T9" fmla="*/ 35 h 44"/>
                <a:gd name="T10" fmla="*/ 1182 w 1239"/>
                <a:gd name="T11" fmla="*/ 0 h 44"/>
                <a:gd name="T12" fmla="*/ 1239 w 1239"/>
                <a:gd name="T13" fmla="*/ 0 h 44"/>
                <a:gd name="T14" fmla="*/ 1239 w 1239"/>
                <a:gd name="T15" fmla="*/ 8 h 44"/>
                <a:gd name="T16" fmla="*/ 1235 w 1239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9" h="44">
                  <a:moveTo>
                    <a:pt x="1235" y="8"/>
                  </a:moveTo>
                  <a:lnTo>
                    <a:pt x="57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9" y="0"/>
                  </a:lnTo>
                  <a:lnTo>
                    <a:pt x="1239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0" name="Freeform 751"/>
            <p:cNvSpPr>
              <a:spLocks/>
            </p:cNvSpPr>
            <p:nvPr/>
          </p:nvSpPr>
          <p:spPr bwMode="auto">
            <a:xfrm>
              <a:off x="2962" y="645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0 h 41"/>
                <a:gd name="T6" fmla="*/ 41 w 54"/>
                <a:gd name="T7" fmla="*/ 39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1 h 41"/>
                <a:gd name="T14" fmla="*/ 52 w 54"/>
                <a:gd name="T15" fmla="*/ 28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2 h 41"/>
                <a:gd name="T26" fmla="*/ 51 w 54"/>
                <a:gd name="T27" fmla="*/ 9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1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9 h 41"/>
                <a:gd name="T50" fmla="*/ 2 w 54"/>
                <a:gd name="T51" fmla="*/ 12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8 h 41"/>
                <a:gd name="T62" fmla="*/ 3 w 54"/>
                <a:gd name="T63" fmla="*/ 31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39 h 41"/>
                <a:gd name="T70" fmla="*/ 17 w 54"/>
                <a:gd name="T71" fmla="*/ 40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1"/>
                  </a:lnTo>
                  <a:lnTo>
                    <a:pt x="52" y="28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39"/>
                  </a:lnTo>
                  <a:lnTo>
                    <a:pt x="17" y="40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1" name="Line 752"/>
            <p:cNvSpPr>
              <a:spLocks noChangeShapeType="1"/>
            </p:cNvSpPr>
            <p:nvPr/>
          </p:nvSpPr>
          <p:spPr bwMode="auto">
            <a:xfrm>
              <a:off x="2966" y="65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2" name="Freeform 753"/>
            <p:cNvSpPr>
              <a:spLocks/>
            </p:cNvSpPr>
            <p:nvPr/>
          </p:nvSpPr>
          <p:spPr bwMode="auto">
            <a:xfrm>
              <a:off x="2969" y="649"/>
              <a:ext cx="5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8 w 21"/>
                <a:gd name="T5" fmla="*/ 18 h 20"/>
                <a:gd name="T6" fmla="*/ 11 w 21"/>
                <a:gd name="T7" fmla="*/ 17 h 20"/>
                <a:gd name="T8" fmla="*/ 15 w 21"/>
                <a:gd name="T9" fmla="*/ 14 h 20"/>
                <a:gd name="T10" fmla="*/ 18 w 21"/>
                <a:gd name="T11" fmla="*/ 10 h 20"/>
                <a:gd name="T12" fmla="*/ 19 w 21"/>
                <a:gd name="T13" fmla="*/ 7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8" y="18"/>
                  </a:lnTo>
                  <a:lnTo>
                    <a:pt x="11" y="17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7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3" name="Line 754"/>
            <p:cNvSpPr>
              <a:spLocks noChangeShapeType="1"/>
            </p:cNvSpPr>
            <p:nvPr/>
          </p:nvSpPr>
          <p:spPr bwMode="auto">
            <a:xfrm>
              <a:off x="2974" y="64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4" name="Freeform 755"/>
            <p:cNvSpPr>
              <a:spLocks/>
            </p:cNvSpPr>
            <p:nvPr/>
          </p:nvSpPr>
          <p:spPr bwMode="auto">
            <a:xfrm>
              <a:off x="2969" y="645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2 h 21"/>
                <a:gd name="T6" fmla="*/ 18 w 21"/>
                <a:gd name="T7" fmla="*/ 9 h 21"/>
                <a:gd name="T8" fmla="*/ 15 w 21"/>
                <a:gd name="T9" fmla="*/ 6 h 21"/>
                <a:gd name="T10" fmla="*/ 11 w 21"/>
                <a:gd name="T11" fmla="*/ 3 h 21"/>
                <a:gd name="T12" fmla="*/ 8 w 21"/>
                <a:gd name="T13" fmla="*/ 1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5" name="Line 756"/>
            <p:cNvSpPr>
              <a:spLocks noChangeShapeType="1"/>
            </p:cNvSpPr>
            <p:nvPr/>
          </p:nvSpPr>
          <p:spPr bwMode="auto">
            <a:xfrm flipH="1">
              <a:off x="2966" y="645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6" name="Freeform 757"/>
            <p:cNvSpPr>
              <a:spLocks/>
            </p:cNvSpPr>
            <p:nvPr/>
          </p:nvSpPr>
          <p:spPr bwMode="auto">
            <a:xfrm>
              <a:off x="2962" y="645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10 w 21"/>
                <a:gd name="T7" fmla="*/ 3 h 21"/>
                <a:gd name="T8" fmla="*/ 7 w 21"/>
                <a:gd name="T9" fmla="*/ 6 h 21"/>
                <a:gd name="T10" fmla="*/ 3 w 21"/>
                <a:gd name="T11" fmla="*/ 9 h 21"/>
                <a:gd name="T12" fmla="*/ 2 w 21"/>
                <a:gd name="T13" fmla="*/ 12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7" name="Line 758"/>
            <p:cNvSpPr>
              <a:spLocks noChangeShapeType="1"/>
            </p:cNvSpPr>
            <p:nvPr/>
          </p:nvSpPr>
          <p:spPr bwMode="auto">
            <a:xfrm>
              <a:off x="2962" y="64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8" name="Freeform 759"/>
            <p:cNvSpPr>
              <a:spLocks/>
            </p:cNvSpPr>
            <p:nvPr/>
          </p:nvSpPr>
          <p:spPr bwMode="auto">
            <a:xfrm>
              <a:off x="2962" y="649"/>
              <a:ext cx="4" cy="5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10 w 21"/>
                <a:gd name="T11" fmla="*/ 17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9" name="Freeform 760"/>
            <p:cNvSpPr>
              <a:spLocks/>
            </p:cNvSpPr>
            <p:nvPr/>
          </p:nvSpPr>
          <p:spPr bwMode="auto">
            <a:xfrm>
              <a:off x="2962" y="653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6 w 54"/>
                <a:gd name="T5" fmla="*/ 41 h 42"/>
                <a:gd name="T6" fmla="*/ 41 w 54"/>
                <a:gd name="T7" fmla="*/ 40 h 42"/>
                <a:gd name="T8" fmla="*/ 44 w 54"/>
                <a:gd name="T9" fmla="*/ 38 h 42"/>
                <a:gd name="T10" fmla="*/ 47 w 54"/>
                <a:gd name="T11" fmla="*/ 36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5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10 h 42"/>
                <a:gd name="T28" fmla="*/ 47 w 54"/>
                <a:gd name="T29" fmla="*/ 6 h 42"/>
                <a:gd name="T30" fmla="*/ 44 w 54"/>
                <a:gd name="T31" fmla="*/ 4 h 42"/>
                <a:gd name="T32" fmla="*/ 41 w 54"/>
                <a:gd name="T33" fmla="*/ 2 h 42"/>
                <a:gd name="T34" fmla="*/ 36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3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3 w 54"/>
                <a:gd name="T49" fmla="*/ 10 h 42"/>
                <a:gd name="T50" fmla="*/ 1 w 54"/>
                <a:gd name="T51" fmla="*/ 13 h 42"/>
                <a:gd name="T52" fmla="*/ 0 w 54"/>
                <a:gd name="T53" fmla="*/ 17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5 h 42"/>
                <a:gd name="T60" fmla="*/ 1 w 54"/>
                <a:gd name="T61" fmla="*/ 29 h 42"/>
                <a:gd name="T62" fmla="*/ 3 w 54"/>
                <a:gd name="T63" fmla="*/ 32 h 42"/>
                <a:gd name="T64" fmla="*/ 7 w 54"/>
                <a:gd name="T65" fmla="*/ 36 h 42"/>
                <a:gd name="T66" fmla="*/ 9 w 54"/>
                <a:gd name="T67" fmla="*/ 38 h 42"/>
                <a:gd name="T68" fmla="*/ 13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0" name="Line 761"/>
            <p:cNvSpPr>
              <a:spLocks noChangeShapeType="1"/>
            </p:cNvSpPr>
            <p:nvPr/>
          </p:nvSpPr>
          <p:spPr bwMode="auto">
            <a:xfrm>
              <a:off x="2966" y="66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1" name="Freeform 762"/>
            <p:cNvSpPr>
              <a:spLocks/>
            </p:cNvSpPr>
            <p:nvPr/>
          </p:nvSpPr>
          <p:spPr bwMode="auto">
            <a:xfrm>
              <a:off x="2969" y="65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19 h 20"/>
                <a:gd name="T4" fmla="*/ 8 w 21"/>
                <a:gd name="T5" fmla="*/ 18 h 20"/>
                <a:gd name="T6" fmla="*/ 11 w 21"/>
                <a:gd name="T7" fmla="*/ 16 h 20"/>
                <a:gd name="T8" fmla="*/ 14 w 21"/>
                <a:gd name="T9" fmla="*/ 14 h 20"/>
                <a:gd name="T10" fmla="*/ 17 w 21"/>
                <a:gd name="T11" fmla="*/ 10 h 20"/>
                <a:gd name="T12" fmla="*/ 19 w 21"/>
                <a:gd name="T13" fmla="*/ 7 h 20"/>
                <a:gd name="T14" fmla="*/ 20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19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0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2" name="Line 763"/>
            <p:cNvSpPr>
              <a:spLocks noChangeShapeType="1"/>
            </p:cNvSpPr>
            <p:nvPr/>
          </p:nvSpPr>
          <p:spPr bwMode="auto">
            <a:xfrm>
              <a:off x="2974" y="658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3" name="Freeform 764"/>
            <p:cNvSpPr>
              <a:spLocks/>
            </p:cNvSpPr>
            <p:nvPr/>
          </p:nvSpPr>
          <p:spPr bwMode="auto">
            <a:xfrm>
              <a:off x="2969" y="653"/>
              <a:ext cx="5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7 h 22"/>
                <a:gd name="T4" fmla="*/ 19 w 21"/>
                <a:gd name="T5" fmla="*/ 13 h 22"/>
                <a:gd name="T6" fmla="*/ 17 w 21"/>
                <a:gd name="T7" fmla="*/ 10 h 22"/>
                <a:gd name="T8" fmla="*/ 14 w 21"/>
                <a:gd name="T9" fmla="*/ 6 h 22"/>
                <a:gd name="T10" fmla="*/ 11 w 21"/>
                <a:gd name="T11" fmla="*/ 4 h 22"/>
                <a:gd name="T12" fmla="*/ 8 w 21"/>
                <a:gd name="T13" fmla="*/ 2 h 22"/>
                <a:gd name="T14" fmla="*/ 3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4" y="6"/>
                  </a:lnTo>
                  <a:lnTo>
                    <a:pt x="11" y="4"/>
                  </a:lnTo>
                  <a:lnTo>
                    <a:pt x="8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4" name="Line 765"/>
            <p:cNvSpPr>
              <a:spLocks noChangeShapeType="1"/>
            </p:cNvSpPr>
            <p:nvPr/>
          </p:nvSpPr>
          <p:spPr bwMode="auto">
            <a:xfrm flipH="1">
              <a:off x="2966" y="653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5" name="Freeform 766"/>
            <p:cNvSpPr>
              <a:spLocks/>
            </p:cNvSpPr>
            <p:nvPr/>
          </p:nvSpPr>
          <p:spPr bwMode="auto">
            <a:xfrm>
              <a:off x="2962" y="653"/>
              <a:ext cx="4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3 w 21"/>
                <a:gd name="T5" fmla="*/ 2 h 22"/>
                <a:gd name="T6" fmla="*/ 9 w 21"/>
                <a:gd name="T7" fmla="*/ 4 h 22"/>
                <a:gd name="T8" fmla="*/ 7 w 21"/>
                <a:gd name="T9" fmla="*/ 6 h 22"/>
                <a:gd name="T10" fmla="*/ 3 w 21"/>
                <a:gd name="T11" fmla="*/ 10 h 22"/>
                <a:gd name="T12" fmla="*/ 1 w 21"/>
                <a:gd name="T13" fmla="*/ 13 h 22"/>
                <a:gd name="T14" fmla="*/ 0 w 21"/>
                <a:gd name="T15" fmla="*/ 17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6" name="Line 767"/>
            <p:cNvSpPr>
              <a:spLocks noChangeShapeType="1"/>
            </p:cNvSpPr>
            <p:nvPr/>
          </p:nvSpPr>
          <p:spPr bwMode="auto">
            <a:xfrm>
              <a:off x="2962" y="658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7" name="Freeform 768"/>
            <p:cNvSpPr>
              <a:spLocks/>
            </p:cNvSpPr>
            <p:nvPr/>
          </p:nvSpPr>
          <p:spPr bwMode="auto">
            <a:xfrm>
              <a:off x="2962" y="65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9 w 21"/>
                <a:gd name="T11" fmla="*/ 16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8" name="Freeform 769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" name="Freeform 770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0" name="Freeform 771"/>
            <p:cNvSpPr>
              <a:spLocks/>
            </p:cNvSpPr>
            <p:nvPr/>
          </p:nvSpPr>
          <p:spPr bwMode="auto">
            <a:xfrm>
              <a:off x="2686" y="565"/>
              <a:ext cx="286" cy="10"/>
            </a:xfrm>
            <a:custGeom>
              <a:avLst/>
              <a:gdLst>
                <a:gd name="T0" fmla="*/ 1235 w 1238"/>
                <a:gd name="T1" fmla="*/ 8 h 44"/>
                <a:gd name="T2" fmla="*/ 55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8 h 44"/>
                <a:gd name="T16" fmla="*/ 1235 w 1238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8"/>
                  </a:moveTo>
                  <a:lnTo>
                    <a:pt x="55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1" name="Freeform 772"/>
            <p:cNvSpPr>
              <a:spLocks/>
            </p:cNvSpPr>
            <p:nvPr/>
          </p:nvSpPr>
          <p:spPr bwMode="auto">
            <a:xfrm>
              <a:off x="2962" y="557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2" name="Line 773"/>
            <p:cNvSpPr>
              <a:spLocks noChangeShapeType="1"/>
            </p:cNvSpPr>
            <p:nvPr/>
          </p:nvSpPr>
          <p:spPr bwMode="auto">
            <a:xfrm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3" name="Freeform 774"/>
            <p:cNvSpPr>
              <a:spLocks/>
            </p:cNvSpPr>
            <p:nvPr/>
          </p:nvSpPr>
          <p:spPr bwMode="auto">
            <a:xfrm>
              <a:off x="2969" y="562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1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4" name="Line 775"/>
            <p:cNvSpPr>
              <a:spLocks noChangeShapeType="1"/>
            </p:cNvSpPr>
            <p:nvPr/>
          </p:nvSpPr>
          <p:spPr bwMode="auto">
            <a:xfrm>
              <a:off x="2974" y="56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5" name="Freeform 776"/>
            <p:cNvSpPr>
              <a:spLocks/>
            </p:cNvSpPr>
            <p:nvPr/>
          </p:nvSpPr>
          <p:spPr bwMode="auto">
            <a:xfrm>
              <a:off x="2969" y="557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6" name="Line 777"/>
            <p:cNvSpPr>
              <a:spLocks noChangeShapeType="1"/>
            </p:cNvSpPr>
            <p:nvPr/>
          </p:nvSpPr>
          <p:spPr bwMode="auto">
            <a:xfrm flipH="1">
              <a:off x="2966" y="55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7" name="Freeform 778"/>
            <p:cNvSpPr>
              <a:spLocks/>
            </p:cNvSpPr>
            <p:nvPr/>
          </p:nvSpPr>
          <p:spPr bwMode="auto">
            <a:xfrm>
              <a:off x="2962" y="557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8" name="Line 779"/>
            <p:cNvSpPr>
              <a:spLocks noChangeShapeType="1"/>
            </p:cNvSpPr>
            <p:nvPr/>
          </p:nvSpPr>
          <p:spPr bwMode="auto">
            <a:xfrm>
              <a:off x="2962" y="56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9" name="Freeform 780"/>
            <p:cNvSpPr>
              <a:spLocks/>
            </p:cNvSpPr>
            <p:nvPr/>
          </p:nvSpPr>
          <p:spPr bwMode="auto">
            <a:xfrm>
              <a:off x="2962" y="562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0" name="Freeform 781"/>
            <p:cNvSpPr>
              <a:spLocks/>
            </p:cNvSpPr>
            <p:nvPr/>
          </p:nvSpPr>
          <p:spPr bwMode="auto">
            <a:xfrm>
              <a:off x="2962" y="566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1" name="Line 782"/>
            <p:cNvSpPr>
              <a:spLocks noChangeShapeType="1"/>
            </p:cNvSpPr>
            <p:nvPr/>
          </p:nvSpPr>
          <p:spPr bwMode="auto">
            <a:xfrm>
              <a:off x="2966" y="575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2" name="Freeform 783"/>
            <p:cNvSpPr>
              <a:spLocks/>
            </p:cNvSpPr>
            <p:nvPr/>
          </p:nvSpPr>
          <p:spPr bwMode="auto">
            <a:xfrm>
              <a:off x="2969" y="571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3" name="Line 784"/>
            <p:cNvSpPr>
              <a:spLocks noChangeShapeType="1"/>
            </p:cNvSpPr>
            <p:nvPr/>
          </p:nvSpPr>
          <p:spPr bwMode="auto">
            <a:xfrm>
              <a:off x="2974" y="571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4" name="Freeform 785"/>
            <p:cNvSpPr>
              <a:spLocks/>
            </p:cNvSpPr>
            <p:nvPr/>
          </p:nvSpPr>
          <p:spPr bwMode="auto">
            <a:xfrm>
              <a:off x="2969" y="566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5" name="Line 786"/>
            <p:cNvSpPr>
              <a:spLocks noChangeShapeType="1"/>
            </p:cNvSpPr>
            <p:nvPr/>
          </p:nvSpPr>
          <p:spPr bwMode="auto">
            <a:xfrm flipH="1"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6" name="Freeform 787"/>
            <p:cNvSpPr>
              <a:spLocks/>
            </p:cNvSpPr>
            <p:nvPr/>
          </p:nvSpPr>
          <p:spPr bwMode="auto">
            <a:xfrm>
              <a:off x="2962" y="566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7" name="Line 788"/>
            <p:cNvSpPr>
              <a:spLocks noChangeShapeType="1"/>
            </p:cNvSpPr>
            <p:nvPr/>
          </p:nvSpPr>
          <p:spPr bwMode="auto">
            <a:xfrm>
              <a:off x="2962" y="571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8" name="Freeform 789"/>
            <p:cNvSpPr>
              <a:spLocks/>
            </p:cNvSpPr>
            <p:nvPr/>
          </p:nvSpPr>
          <p:spPr bwMode="auto">
            <a:xfrm>
              <a:off x="2962" y="571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9" name="Freeform 790"/>
            <p:cNvSpPr>
              <a:spLocks/>
            </p:cNvSpPr>
            <p:nvPr/>
          </p:nvSpPr>
          <p:spPr bwMode="auto">
            <a:xfrm>
              <a:off x="2680" y="564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39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39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0" name="Line 791"/>
            <p:cNvSpPr>
              <a:spLocks noChangeShapeType="1"/>
            </p:cNvSpPr>
            <p:nvPr/>
          </p:nvSpPr>
          <p:spPr bwMode="auto">
            <a:xfrm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1" name="Freeform 792"/>
            <p:cNvSpPr>
              <a:spLocks/>
            </p:cNvSpPr>
            <p:nvPr/>
          </p:nvSpPr>
          <p:spPr bwMode="auto">
            <a:xfrm>
              <a:off x="2688" y="570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8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2" name="Line 793"/>
            <p:cNvSpPr>
              <a:spLocks noChangeShapeType="1"/>
            </p:cNvSpPr>
            <p:nvPr/>
          </p:nvSpPr>
          <p:spPr bwMode="auto">
            <a:xfrm>
              <a:off x="2692" y="57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3" name="Freeform 794"/>
            <p:cNvSpPr>
              <a:spLocks/>
            </p:cNvSpPr>
            <p:nvPr/>
          </p:nvSpPr>
          <p:spPr bwMode="auto">
            <a:xfrm>
              <a:off x="2688" y="564"/>
              <a:ext cx="4" cy="6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4" name="Line 795"/>
            <p:cNvSpPr>
              <a:spLocks noChangeShapeType="1"/>
            </p:cNvSpPr>
            <p:nvPr/>
          </p:nvSpPr>
          <p:spPr bwMode="auto">
            <a:xfrm flipH="1">
              <a:off x="2685" y="56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5" name="Freeform 796"/>
            <p:cNvSpPr>
              <a:spLocks/>
            </p:cNvSpPr>
            <p:nvPr/>
          </p:nvSpPr>
          <p:spPr bwMode="auto">
            <a:xfrm>
              <a:off x="2680" y="564"/>
              <a:ext cx="5" cy="6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6" name="Line 797"/>
            <p:cNvSpPr>
              <a:spLocks noChangeShapeType="1"/>
            </p:cNvSpPr>
            <p:nvPr/>
          </p:nvSpPr>
          <p:spPr bwMode="auto">
            <a:xfrm>
              <a:off x="2680" y="57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7" name="Freeform 798"/>
            <p:cNvSpPr>
              <a:spLocks/>
            </p:cNvSpPr>
            <p:nvPr/>
          </p:nvSpPr>
          <p:spPr bwMode="auto">
            <a:xfrm>
              <a:off x="2680" y="570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8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8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8" name="Freeform 799"/>
            <p:cNvSpPr>
              <a:spLocks/>
            </p:cNvSpPr>
            <p:nvPr/>
          </p:nvSpPr>
          <p:spPr bwMode="auto">
            <a:xfrm>
              <a:off x="2680" y="574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0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2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2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0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9" name="Line 800"/>
            <p:cNvSpPr>
              <a:spLocks noChangeShapeType="1"/>
            </p:cNvSpPr>
            <p:nvPr/>
          </p:nvSpPr>
          <p:spPr bwMode="auto">
            <a:xfrm>
              <a:off x="2685" y="58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0" name="Freeform 801"/>
            <p:cNvSpPr>
              <a:spLocks/>
            </p:cNvSpPr>
            <p:nvPr/>
          </p:nvSpPr>
          <p:spPr bwMode="auto">
            <a:xfrm>
              <a:off x="2688" y="579"/>
              <a:ext cx="4" cy="5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0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1" name="Line 802"/>
            <p:cNvSpPr>
              <a:spLocks noChangeShapeType="1"/>
            </p:cNvSpPr>
            <p:nvPr/>
          </p:nvSpPr>
          <p:spPr bwMode="auto">
            <a:xfrm>
              <a:off x="2692" y="57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2" name="Freeform 803"/>
            <p:cNvSpPr>
              <a:spLocks/>
            </p:cNvSpPr>
            <p:nvPr/>
          </p:nvSpPr>
          <p:spPr bwMode="auto">
            <a:xfrm>
              <a:off x="2688" y="574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2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2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3" name="Line 804"/>
            <p:cNvSpPr>
              <a:spLocks noChangeShapeType="1"/>
            </p:cNvSpPr>
            <p:nvPr/>
          </p:nvSpPr>
          <p:spPr bwMode="auto">
            <a:xfrm flipH="1"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4" name="Freeform 805"/>
            <p:cNvSpPr>
              <a:spLocks/>
            </p:cNvSpPr>
            <p:nvPr/>
          </p:nvSpPr>
          <p:spPr bwMode="auto">
            <a:xfrm>
              <a:off x="2680" y="574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2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5" name="Line 806"/>
            <p:cNvSpPr>
              <a:spLocks noChangeShapeType="1"/>
            </p:cNvSpPr>
            <p:nvPr/>
          </p:nvSpPr>
          <p:spPr bwMode="auto">
            <a:xfrm>
              <a:off x="2680" y="57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6" name="Freeform 807"/>
            <p:cNvSpPr>
              <a:spLocks/>
            </p:cNvSpPr>
            <p:nvPr/>
          </p:nvSpPr>
          <p:spPr bwMode="auto">
            <a:xfrm>
              <a:off x="2680" y="579"/>
              <a:ext cx="5" cy="5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0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7" name="Freeform 808"/>
            <p:cNvSpPr>
              <a:spLocks/>
            </p:cNvSpPr>
            <p:nvPr/>
          </p:nvSpPr>
          <p:spPr bwMode="auto">
            <a:xfrm>
              <a:off x="2962" y="590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1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1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8" name="Line 809"/>
            <p:cNvSpPr>
              <a:spLocks noChangeShapeType="1"/>
            </p:cNvSpPr>
            <p:nvPr/>
          </p:nvSpPr>
          <p:spPr bwMode="auto">
            <a:xfrm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9" name="Freeform 810"/>
            <p:cNvSpPr>
              <a:spLocks/>
            </p:cNvSpPr>
            <p:nvPr/>
          </p:nvSpPr>
          <p:spPr bwMode="auto">
            <a:xfrm>
              <a:off x="2969" y="595"/>
              <a:ext cx="5" cy="5"/>
            </a:xfrm>
            <a:custGeom>
              <a:avLst/>
              <a:gdLst>
                <a:gd name="T0" fmla="*/ 0 w 21"/>
                <a:gd name="T1" fmla="*/ 21 h 21"/>
                <a:gd name="T2" fmla="*/ 5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5 w 21"/>
                <a:gd name="T9" fmla="*/ 15 h 21"/>
                <a:gd name="T10" fmla="*/ 18 w 21"/>
                <a:gd name="T11" fmla="*/ 12 h 21"/>
                <a:gd name="T12" fmla="*/ 19 w 21"/>
                <a:gd name="T13" fmla="*/ 9 h 21"/>
                <a:gd name="T14" fmla="*/ 21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5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0" name="Line 811"/>
            <p:cNvSpPr>
              <a:spLocks noChangeShapeType="1"/>
            </p:cNvSpPr>
            <p:nvPr/>
          </p:nvSpPr>
          <p:spPr bwMode="auto">
            <a:xfrm>
              <a:off x="2974" y="59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1" name="Freeform 812"/>
            <p:cNvSpPr>
              <a:spLocks/>
            </p:cNvSpPr>
            <p:nvPr/>
          </p:nvSpPr>
          <p:spPr bwMode="auto">
            <a:xfrm>
              <a:off x="2969" y="59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19 w 21"/>
                <a:gd name="T5" fmla="*/ 13 h 20"/>
                <a:gd name="T6" fmla="*/ 18 w 21"/>
                <a:gd name="T7" fmla="*/ 10 h 20"/>
                <a:gd name="T8" fmla="*/ 15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2" name="Line 813"/>
            <p:cNvSpPr>
              <a:spLocks noChangeShapeType="1"/>
            </p:cNvSpPr>
            <p:nvPr/>
          </p:nvSpPr>
          <p:spPr bwMode="auto">
            <a:xfrm flipH="1">
              <a:off x="2966" y="59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3" name="Freeform 814"/>
            <p:cNvSpPr>
              <a:spLocks/>
            </p:cNvSpPr>
            <p:nvPr/>
          </p:nvSpPr>
          <p:spPr bwMode="auto">
            <a:xfrm>
              <a:off x="2962" y="59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3 w 21"/>
                <a:gd name="T5" fmla="*/ 2 h 20"/>
                <a:gd name="T6" fmla="*/ 10 w 21"/>
                <a:gd name="T7" fmla="*/ 3 h 20"/>
                <a:gd name="T8" fmla="*/ 7 w 21"/>
                <a:gd name="T9" fmla="*/ 6 h 20"/>
                <a:gd name="T10" fmla="*/ 3 w 21"/>
                <a:gd name="T11" fmla="*/ 10 h 20"/>
                <a:gd name="T12" fmla="*/ 2 w 21"/>
                <a:gd name="T13" fmla="*/ 13 h 20"/>
                <a:gd name="T14" fmla="*/ 1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4" name="Line 815"/>
            <p:cNvSpPr>
              <a:spLocks noChangeShapeType="1"/>
            </p:cNvSpPr>
            <p:nvPr/>
          </p:nvSpPr>
          <p:spPr bwMode="auto">
            <a:xfrm>
              <a:off x="2962" y="59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5" name="Freeform 816"/>
            <p:cNvSpPr>
              <a:spLocks/>
            </p:cNvSpPr>
            <p:nvPr/>
          </p:nvSpPr>
          <p:spPr bwMode="auto">
            <a:xfrm>
              <a:off x="2962" y="595"/>
              <a:ext cx="4" cy="5"/>
            </a:xfrm>
            <a:custGeom>
              <a:avLst/>
              <a:gdLst>
                <a:gd name="T0" fmla="*/ 0 w 21"/>
                <a:gd name="T1" fmla="*/ 0 h 21"/>
                <a:gd name="T2" fmla="*/ 1 w 21"/>
                <a:gd name="T3" fmla="*/ 5 h 21"/>
                <a:gd name="T4" fmla="*/ 2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10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6" name="Freeform 817"/>
            <p:cNvSpPr>
              <a:spLocks/>
            </p:cNvSpPr>
            <p:nvPr/>
          </p:nvSpPr>
          <p:spPr bwMode="auto">
            <a:xfrm>
              <a:off x="2962" y="600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5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7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9 w 54"/>
                <a:gd name="T45" fmla="*/ 3 h 41"/>
                <a:gd name="T46" fmla="*/ 7 w 54"/>
                <a:gd name="T47" fmla="*/ 6 h 41"/>
                <a:gd name="T48" fmla="*/ 3 w 54"/>
                <a:gd name="T49" fmla="*/ 8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7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7" name="Line 818"/>
            <p:cNvSpPr>
              <a:spLocks noChangeShapeType="1"/>
            </p:cNvSpPr>
            <p:nvPr/>
          </p:nvSpPr>
          <p:spPr bwMode="auto">
            <a:xfrm>
              <a:off x="2966" y="609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8" name="Freeform 819"/>
            <p:cNvSpPr>
              <a:spLocks/>
            </p:cNvSpPr>
            <p:nvPr/>
          </p:nvSpPr>
          <p:spPr bwMode="auto">
            <a:xfrm>
              <a:off x="2969" y="605"/>
              <a:ext cx="5" cy="4"/>
            </a:xfrm>
            <a:custGeom>
              <a:avLst/>
              <a:gdLst>
                <a:gd name="T0" fmla="*/ 0 w 21"/>
                <a:gd name="T1" fmla="*/ 21 h 21"/>
                <a:gd name="T2" fmla="*/ 3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4 w 21"/>
                <a:gd name="T9" fmla="*/ 15 h 21"/>
                <a:gd name="T10" fmla="*/ 17 w 21"/>
                <a:gd name="T11" fmla="*/ 12 h 21"/>
                <a:gd name="T12" fmla="*/ 19 w 21"/>
                <a:gd name="T13" fmla="*/ 9 h 21"/>
                <a:gd name="T14" fmla="*/ 20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3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9" name="Line 820"/>
            <p:cNvSpPr>
              <a:spLocks noChangeShapeType="1"/>
            </p:cNvSpPr>
            <p:nvPr/>
          </p:nvSpPr>
          <p:spPr bwMode="auto">
            <a:xfrm>
              <a:off x="2974" y="605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0" name="Freeform 821"/>
            <p:cNvSpPr>
              <a:spLocks/>
            </p:cNvSpPr>
            <p:nvPr/>
          </p:nvSpPr>
          <p:spPr bwMode="auto">
            <a:xfrm>
              <a:off x="2969" y="60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4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3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4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1" name="Line 822"/>
            <p:cNvSpPr>
              <a:spLocks noChangeShapeType="1"/>
            </p:cNvSpPr>
            <p:nvPr/>
          </p:nvSpPr>
          <p:spPr bwMode="auto">
            <a:xfrm flipH="1"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2" name="Freeform 823"/>
            <p:cNvSpPr>
              <a:spLocks/>
            </p:cNvSpPr>
            <p:nvPr/>
          </p:nvSpPr>
          <p:spPr bwMode="auto">
            <a:xfrm>
              <a:off x="2962" y="60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3 w 21"/>
                <a:gd name="T5" fmla="*/ 2 h 20"/>
                <a:gd name="T6" fmla="*/ 9 w 21"/>
                <a:gd name="T7" fmla="*/ 3 h 20"/>
                <a:gd name="T8" fmla="*/ 7 w 21"/>
                <a:gd name="T9" fmla="*/ 6 h 20"/>
                <a:gd name="T10" fmla="*/ 3 w 21"/>
                <a:gd name="T11" fmla="*/ 8 h 20"/>
                <a:gd name="T12" fmla="*/ 1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3" name="Line 824"/>
            <p:cNvSpPr>
              <a:spLocks noChangeShapeType="1"/>
            </p:cNvSpPr>
            <p:nvPr/>
          </p:nvSpPr>
          <p:spPr bwMode="auto">
            <a:xfrm>
              <a:off x="2962" y="60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4" name="Freeform 825"/>
            <p:cNvSpPr>
              <a:spLocks/>
            </p:cNvSpPr>
            <p:nvPr/>
          </p:nvSpPr>
          <p:spPr bwMode="auto">
            <a:xfrm>
              <a:off x="2962" y="605"/>
              <a:ext cx="4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5 h 21"/>
                <a:gd name="T4" fmla="*/ 1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9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5" name="Freeform 826"/>
            <p:cNvSpPr>
              <a:spLocks/>
            </p:cNvSpPr>
            <p:nvPr/>
          </p:nvSpPr>
          <p:spPr bwMode="auto">
            <a:xfrm>
              <a:off x="2680" y="598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9 h 42"/>
                <a:gd name="T10" fmla="*/ 48 w 54"/>
                <a:gd name="T11" fmla="*/ 36 h 42"/>
                <a:gd name="T12" fmla="*/ 50 w 54"/>
                <a:gd name="T13" fmla="*/ 33 h 42"/>
                <a:gd name="T14" fmla="*/ 52 w 54"/>
                <a:gd name="T15" fmla="*/ 29 h 42"/>
                <a:gd name="T16" fmla="*/ 53 w 54"/>
                <a:gd name="T17" fmla="*/ 26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8 h 42"/>
                <a:gd name="T24" fmla="*/ 52 w 54"/>
                <a:gd name="T25" fmla="*/ 13 h 42"/>
                <a:gd name="T26" fmla="*/ 50 w 54"/>
                <a:gd name="T27" fmla="*/ 10 h 42"/>
                <a:gd name="T28" fmla="*/ 48 w 54"/>
                <a:gd name="T29" fmla="*/ 7 h 42"/>
                <a:gd name="T30" fmla="*/ 45 w 54"/>
                <a:gd name="T31" fmla="*/ 5 h 42"/>
                <a:gd name="T32" fmla="*/ 41 w 54"/>
                <a:gd name="T33" fmla="*/ 3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3 h 42"/>
                <a:gd name="T44" fmla="*/ 9 w 54"/>
                <a:gd name="T45" fmla="*/ 5 h 42"/>
                <a:gd name="T46" fmla="*/ 7 w 54"/>
                <a:gd name="T47" fmla="*/ 7 h 42"/>
                <a:gd name="T48" fmla="*/ 4 w 54"/>
                <a:gd name="T49" fmla="*/ 10 h 42"/>
                <a:gd name="T50" fmla="*/ 3 w 54"/>
                <a:gd name="T51" fmla="*/ 13 h 42"/>
                <a:gd name="T52" fmla="*/ 0 w 54"/>
                <a:gd name="T53" fmla="*/ 18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6 h 42"/>
                <a:gd name="T60" fmla="*/ 3 w 54"/>
                <a:gd name="T61" fmla="*/ 29 h 42"/>
                <a:gd name="T62" fmla="*/ 4 w 54"/>
                <a:gd name="T63" fmla="*/ 33 h 42"/>
                <a:gd name="T64" fmla="*/ 7 w 54"/>
                <a:gd name="T65" fmla="*/ 36 h 42"/>
                <a:gd name="T66" fmla="*/ 9 w 54"/>
                <a:gd name="T67" fmla="*/ 39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9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6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1" y="3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4" y="33"/>
                  </a:lnTo>
                  <a:lnTo>
                    <a:pt x="7" y="36"/>
                  </a:lnTo>
                  <a:lnTo>
                    <a:pt x="9" y="39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6" name="Line 827"/>
            <p:cNvSpPr>
              <a:spLocks noChangeShapeType="1"/>
            </p:cNvSpPr>
            <p:nvPr/>
          </p:nvSpPr>
          <p:spPr bwMode="auto">
            <a:xfrm>
              <a:off x="2685" y="608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7" name="Freeform 828"/>
            <p:cNvSpPr>
              <a:spLocks/>
            </p:cNvSpPr>
            <p:nvPr/>
          </p:nvSpPr>
          <p:spPr bwMode="auto">
            <a:xfrm>
              <a:off x="2688" y="603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4 w 21"/>
                <a:gd name="T3" fmla="*/ 19 h 20"/>
                <a:gd name="T4" fmla="*/ 8 w 21"/>
                <a:gd name="T5" fmla="*/ 18 h 20"/>
                <a:gd name="T6" fmla="*/ 12 w 21"/>
                <a:gd name="T7" fmla="*/ 17 h 20"/>
                <a:gd name="T8" fmla="*/ 15 w 21"/>
                <a:gd name="T9" fmla="*/ 14 h 20"/>
                <a:gd name="T10" fmla="*/ 17 w 21"/>
                <a:gd name="T11" fmla="*/ 11 h 20"/>
                <a:gd name="T12" fmla="*/ 19 w 21"/>
                <a:gd name="T13" fmla="*/ 7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4" y="19"/>
                  </a:lnTo>
                  <a:lnTo>
                    <a:pt x="8" y="18"/>
                  </a:lnTo>
                  <a:lnTo>
                    <a:pt x="12" y="17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7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8" name="Line 829"/>
            <p:cNvSpPr>
              <a:spLocks noChangeShapeType="1"/>
            </p:cNvSpPr>
            <p:nvPr/>
          </p:nvSpPr>
          <p:spPr bwMode="auto">
            <a:xfrm>
              <a:off x="2692" y="603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9" name="Freeform 830"/>
            <p:cNvSpPr>
              <a:spLocks/>
            </p:cNvSpPr>
            <p:nvPr/>
          </p:nvSpPr>
          <p:spPr bwMode="auto">
            <a:xfrm>
              <a:off x="2688" y="598"/>
              <a:ext cx="4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8 h 22"/>
                <a:gd name="T4" fmla="*/ 19 w 21"/>
                <a:gd name="T5" fmla="*/ 13 h 22"/>
                <a:gd name="T6" fmla="*/ 17 w 21"/>
                <a:gd name="T7" fmla="*/ 10 h 22"/>
                <a:gd name="T8" fmla="*/ 15 w 21"/>
                <a:gd name="T9" fmla="*/ 7 h 22"/>
                <a:gd name="T10" fmla="*/ 12 w 21"/>
                <a:gd name="T11" fmla="*/ 5 h 22"/>
                <a:gd name="T12" fmla="*/ 8 w 21"/>
                <a:gd name="T13" fmla="*/ 3 h 22"/>
                <a:gd name="T14" fmla="*/ 4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8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5"/>
                  </a:lnTo>
                  <a:lnTo>
                    <a:pt x="8" y="3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0" name="Line 831"/>
            <p:cNvSpPr>
              <a:spLocks noChangeShapeType="1"/>
            </p:cNvSpPr>
            <p:nvPr/>
          </p:nvSpPr>
          <p:spPr bwMode="auto">
            <a:xfrm flipH="1">
              <a:off x="2685" y="598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1" name="Freeform 832"/>
            <p:cNvSpPr>
              <a:spLocks/>
            </p:cNvSpPr>
            <p:nvPr/>
          </p:nvSpPr>
          <p:spPr bwMode="auto">
            <a:xfrm>
              <a:off x="2680" y="598"/>
              <a:ext cx="5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4 w 21"/>
                <a:gd name="T5" fmla="*/ 3 h 22"/>
                <a:gd name="T6" fmla="*/ 9 w 21"/>
                <a:gd name="T7" fmla="*/ 5 h 22"/>
                <a:gd name="T8" fmla="*/ 7 w 21"/>
                <a:gd name="T9" fmla="*/ 7 h 22"/>
                <a:gd name="T10" fmla="*/ 4 w 21"/>
                <a:gd name="T11" fmla="*/ 10 h 22"/>
                <a:gd name="T12" fmla="*/ 3 w 21"/>
                <a:gd name="T13" fmla="*/ 13 h 22"/>
                <a:gd name="T14" fmla="*/ 0 w 21"/>
                <a:gd name="T15" fmla="*/ 18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2" name="Line 833"/>
            <p:cNvSpPr>
              <a:spLocks noChangeShapeType="1"/>
            </p:cNvSpPr>
            <p:nvPr/>
          </p:nvSpPr>
          <p:spPr bwMode="auto">
            <a:xfrm>
              <a:off x="2680" y="603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3" name="Freeform 834"/>
            <p:cNvSpPr>
              <a:spLocks/>
            </p:cNvSpPr>
            <p:nvPr/>
          </p:nvSpPr>
          <p:spPr bwMode="auto">
            <a:xfrm>
              <a:off x="2680" y="603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3 w 21"/>
                <a:gd name="T5" fmla="*/ 7 h 20"/>
                <a:gd name="T6" fmla="*/ 4 w 21"/>
                <a:gd name="T7" fmla="*/ 11 h 20"/>
                <a:gd name="T8" fmla="*/ 7 w 21"/>
                <a:gd name="T9" fmla="*/ 14 h 20"/>
                <a:gd name="T10" fmla="*/ 9 w 21"/>
                <a:gd name="T11" fmla="*/ 17 h 20"/>
                <a:gd name="T12" fmla="*/ 14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4" name="Freeform 835"/>
            <p:cNvSpPr>
              <a:spLocks/>
            </p:cNvSpPr>
            <p:nvPr/>
          </p:nvSpPr>
          <p:spPr bwMode="auto">
            <a:xfrm>
              <a:off x="2680" y="607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40 h 42"/>
                <a:gd name="T8" fmla="*/ 44 w 53"/>
                <a:gd name="T9" fmla="*/ 38 h 42"/>
                <a:gd name="T10" fmla="*/ 48 w 53"/>
                <a:gd name="T11" fmla="*/ 36 h 42"/>
                <a:gd name="T12" fmla="*/ 50 w 53"/>
                <a:gd name="T13" fmla="*/ 33 h 42"/>
                <a:gd name="T14" fmla="*/ 52 w 53"/>
                <a:gd name="T15" fmla="*/ 29 h 42"/>
                <a:gd name="T16" fmla="*/ 53 w 53"/>
                <a:gd name="T17" fmla="*/ 25 h 42"/>
                <a:gd name="T18" fmla="*/ 53 w 53"/>
                <a:gd name="T19" fmla="*/ 22 h 42"/>
                <a:gd name="T20" fmla="*/ 53 w 53"/>
                <a:gd name="T21" fmla="*/ 21 h 42"/>
                <a:gd name="T22" fmla="*/ 53 w 53"/>
                <a:gd name="T23" fmla="*/ 18 h 42"/>
                <a:gd name="T24" fmla="*/ 52 w 53"/>
                <a:gd name="T25" fmla="*/ 13 h 42"/>
                <a:gd name="T26" fmla="*/ 50 w 53"/>
                <a:gd name="T27" fmla="*/ 10 h 42"/>
                <a:gd name="T28" fmla="*/ 48 w 53"/>
                <a:gd name="T29" fmla="*/ 7 h 42"/>
                <a:gd name="T30" fmla="*/ 44 w 53"/>
                <a:gd name="T31" fmla="*/ 5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5 h 42"/>
                <a:gd name="T46" fmla="*/ 6 w 53"/>
                <a:gd name="T47" fmla="*/ 7 h 42"/>
                <a:gd name="T48" fmla="*/ 4 w 53"/>
                <a:gd name="T49" fmla="*/ 10 h 42"/>
                <a:gd name="T50" fmla="*/ 1 w 53"/>
                <a:gd name="T51" fmla="*/ 13 h 42"/>
                <a:gd name="T52" fmla="*/ 0 w 53"/>
                <a:gd name="T53" fmla="*/ 18 h 42"/>
                <a:gd name="T54" fmla="*/ 0 w 53"/>
                <a:gd name="T55" fmla="*/ 21 h 42"/>
                <a:gd name="T56" fmla="*/ 0 w 53"/>
                <a:gd name="T57" fmla="*/ 22 h 42"/>
                <a:gd name="T58" fmla="*/ 0 w 53"/>
                <a:gd name="T59" fmla="*/ 25 h 42"/>
                <a:gd name="T60" fmla="*/ 1 w 53"/>
                <a:gd name="T61" fmla="*/ 29 h 42"/>
                <a:gd name="T62" fmla="*/ 4 w 53"/>
                <a:gd name="T63" fmla="*/ 33 h 42"/>
                <a:gd name="T64" fmla="*/ 6 w 53"/>
                <a:gd name="T65" fmla="*/ 36 h 42"/>
                <a:gd name="T66" fmla="*/ 9 w 53"/>
                <a:gd name="T67" fmla="*/ 38 h 42"/>
                <a:gd name="T68" fmla="*/ 12 w 53"/>
                <a:gd name="T69" fmla="*/ 40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5" name="Line 836"/>
            <p:cNvSpPr>
              <a:spLocks noChangeShapeType="1"/>
            </p:cNvSpPr>
            <p:nvPr/>
          </p:nvSpPr>
          <p:spPr bwMode="auto">
            <a:xfrm>
              <a:off x="2685" y="61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6" name="Freeform 837"/>
            <p:cNvSpPr>
              <a:spLocks/>
            </p:cNvSpPr>
            <p:nvPr/>
          </p:nvSpPr>
          <p:spPr bwMode="auto">
            <a:xfrm>
              <a:off x="2688" y="613"/>
              <a:ext cx="4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9 w 21"/>
                <a:gd name="T5" fmla="*/ 18 h 20"/>
                <a:gd name="T6" fmla="*/ 12 w 21"/>
                <a:gd name="T7" fmla="*/ 16 h 20"/>
                <a:gd name="T8" fmla="*/ 16 w 21"/>
                <a:gd name="T9" fmla="*/ 14 h 20"/>
                <a:gd name="T10" fmla="*/ 18 w 21"/>
                <a:gd name="T11" fmla="*/ 11 h 20"/>
                <a:gd name="T12" fmla="*/ 20 w 21"/>
                <a:gd name="T13" fmla="*/ 7 h 20"/>
                <a:gd name="T14" fmla="*/ 21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20" y="7"/>
                  </a:lnTo>
                  <a:lnTo>
                    <a:pt x="21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7" name="Line 838"/>
            <p:cNvSpPr>
              <a:spLocks noChangeShapeType="1"/>
            </p:cNvSpPr>
            <p:nvPr/>
          </p:nvSpPr>
          <p:spPr bwMode="auto">
            <a:xfrm flipV="1">
              <a:off x="2692" y="61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8" name="Freeform 839"/>
            <p:cNvSpPr>
              <a:spLocks/>
            </p:cNvSpPr>
            <p:nvPr/>
          </p:nvSpPr>
          <p:spPr bwMode="auto">
            <a:xfrm>
              <a:off x="2688" y="607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8 h 21"/>
                <a:gd name="T4" fmla="*/ 20 w 21"/>
                <a:gd name="T5" fmla="*/ 13 h 21"/>
                <a:gd name="T6" fmla="*/ 18 w 21"/>
                <a:gd name="T7" fmla="*/ 10 h 21"/>
                <a:gd name="T8" fmla="*/ 16 w 21"/>
                <a:gd name="T9" fmla="*/ 7 h 21"/>
                <a:gd name="T10" fmla="*/ 12 w 21"/>
                <a:gd name="T11" fmla="*/ 5 h 21"/>
                <a:gd name="T12" fmla="*/ 9 w 21"/>
                <a:gd name="T13" fmla="*/ 2 h 21"/>
                <a:gd name="T14" fmla="*/ 5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8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9" name="Line 840"/>
            <p:cNvSpPr>
              <a:spLocks noChangeShapeType="1"/>
            </p:cNvSpPr>
            <p:nvPr/>
          </p:nvSpPr>
          <p:spPr bwMode="auto">
            <a:xfrm flipH="1">
              <a:off x="2685" y="60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0" name="Freeform 841"/>
            <p:cNvSpPr>
              <a:spLocks/>
            </p:cNvSpPr>
            <p:nvPr/>
          </p:nvSpPr>
          <p:spPr bwMode="auto">
            <a:xfrm>
              <a:off x="2680" y="607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2 w 21"/>
                <a:gd name="T5" fmla="*/ 2 h 21"/>
                <a:gd name="T6" fmla="*/ 9 w 21"/>
                <a:gd name="T7" fmla="*/ 5 h 21"/>
                <a:gd name="T8" fmla="*/ 6 w 21"/>
                <a:gd name="T9" fmla="*/ 7 h 21"/>
                <a:gd name="T10" fmla="*/ 4 w 21"/>
                <a:gd name="T11" fmla="*/ 10 h 21"/>
                <a:gd name="T12" fmla="*/ 1 w 21"/>
                <a:gd name="T13" fmla="*/ 13 h 21"/>
                <a:gd name="T14" fmla="*/ 0 w 21"/>
                <a:gd name="T15" fmla="*/ 18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1" name="Line 842"/>
            <p:cNvSpPr>
              <a:spLocks noChangeShapeType="1"/>
            </p:cNvSpPr>
            <p:nvPr/>
          </p:nvSpPr>
          <p:spPr bwMode="auto">
            <a:xfrm>
              <a:off x="2680" y="61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2" name="Freeform 843"/>
            <p:cNvSpPr>
              <a:spLocks/>
            </p:cNvSpPr>
            <p:nvPr/>
          </p:nvSpPr>
          <p:spPr bwMode="auto">
            <a:xfrm>
              <a:off x="2680" y="613"/>
              <a:ext cx="5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4 w 21"/>
                <a:gd name="T7" fmla="*/ 11 h 20"/>
                <a:gd name="T8" fmla="*/ 6 w 21"/>
                <a:gd name="T9" fmla="*/ 14 h 20"/>
                <a:gd name="T10" fmla="*/ 9 w 21"/>
                <a:gd name="T11" fmla="*/ 16 h 20"/>
                <a:gd name="T12" fmla="*/ 12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4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2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3" name="Freeform 844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4" name="Freeform 845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5" name="Freeform 846"/>
            <p:cNvSpPr>
              <a:spLocks/>
            </p:cNvSpPr>
            <p:nvPr/>
          </p:nvSpPr>
          <p:spPr bwMode="auto">
            <a:xfrm>
              <a:off x="2687" y="621"/>
              <a:ext cx="286" cy="11"/>
            </a:xfrm>
            <a:custGeom>
              <a:avLst/>
              <a:gdLst>
                <a:gd name="T0" fmla="*/ 1235 w 1238"/>
                <a:gd name="T1" fmla="*/ 9 h 44"/>
                <a:gd name="T2" fmla="*/ 56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9 h 44"/>
                <a:gd name="T16" fmla="*/ 1235 w 1238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9"/>
                  </a:moveTo>
                  <a:lnTo>
                    <a:pt x="56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6" name="Freeform 847"/>
            <p:cNvSpPr>
              <a:spLocks/>
            </p:cNvSpPr>
            <p:nvPr/>
          </p:nvSpPr>
          <p:spPr bwMode="auto">
            <a:xfrm>
              <a:off x="2962" y="614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3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3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3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7" name="Line 848"/>
            <p:cNvSpPr>
              <a:spLocks noChangeShapeType="1"/>
            </p:cNvSpPr>
            <p:nvPr/>
          </p:nvSpPr>
          <p:spPr bwMode="auto">
            <a:xfrm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8" name="Freeform 849"/>
            <p:cNvSpPr>
              <a:spLocks/>
            </p:cNvSpPr>
            <p:nvPr/>
          </p:nvSpPr>
          <p:spPr bwMode="auto">
            <a:xfrm>
              <a:off x="2969" y="61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2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9" name="Line 850"/>
            <p:cNvSpPr>
              <a:spLocks noChangeShapeType="1"/>
            </p:cNvSpPr>
            <p:nvPr/>
          </p:nvSpPr>
          <p:spPr bwMode="auto">
            <a:xfrm>
              <a:off x="2974" y="618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0" name="Freeform 851"/>
            <p:cNvSpPr>
              <a:spLocks/>
            </p:cNvSpPr>
            <p:nvPr/>
          </p:nvSpPr>
          <p:spPr bwMode="auto">
            <a:xfrm>
              <a:off x="2969" y="614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1" name="Line 852"/>
            <p:cNvSpPr>
              <a:spLocks noChangeShapeType="1"/>
            </p:cNvSpPr>
            <p:nvPr/>
          </p:nvSpPr>
          <p:spPr bwMode="auto">
            <a:xfrm flipH="1">
              <a:off x="2966" y="61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2" name="Freeform 853"/>
            <p:cNvSpPr>
              <a:spLocks/>
            </p:cNvSpPr>
            <p:nvPr/>
          </p:nvSpPr>
          <p:spPr bwMode="auto">
            <a:xfrm>
              <a:off x="2962" y="614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3" name="Line 854"/>
            <p:cNvSpPr>
              <a:spLocks noChangeShapeType="1"/>
            </p:cNvSpPr>
            <p:nvPr/>
          </p:nvSpPr>
          <p:spPr bwMode="auto">
            <a:xfrm>
              <a:off x="2962" y="618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4" name="Freeform 855"/>
            <p:cNvSpPr>
              <a:spLocks/>
            </p:cNvSpPr>
            <p:nvPr/>
          </p:nvSpPr>
          <p:spPr bwMode="auto">
            <a:xfrm>
              <a:off x="2962" y="61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2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5" name="Freeform 856"/>
            <p:cNvSpPr>
              <a:spLocks/>
            </p:cNvSpPr>
            <p:nvPr/>
          </p:nvSpPr>
          <p:spPr bwMode="auto">
            <a:xfrm>
              <a:off x="2962" y="622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6" name="Line 857"/>
            <p:cNvSpPr>
              <a:spLocks noChangeShapeType="1"/>
            </p:cNvSpPr>
            <p:nvPr/>
          </p:nvSpPr>
          <p:spPr bwMode="auto">
            <a:xfrm>
              <a:off x="2966" y="63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7" name="Freeform 858"/>
            <p:cNvSpPr>
              <a:spLocks/>
            </p:cNvSpPr>
            <p:nvPr/>
          </p:nvSpPr>
          <p:spPr bwMode="auto">
            <a:xfrm>
              <a:off x="2969" y="626"/>
              <a:ext cx="5" cy="6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8" name="Line 859"/>
            <p:cNvSpPr>
              <a:spLocks noChangeShapeType="1"/>
            </p:cNvSpPr>
            <p:nvPr/>
          </p:nvSpPr>
          <p:spPr bwMode="auto">
            <a:xfrm>
              <a:off x="2974" y="626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9" name="Freeform 860"/>
            <p:cNvSpPr>
              <a:spLocks/>
            </p:cNvSpPr>
            <p:nvPr/>
          </p:nvSpPr>
          <p:spPr bwMode="auto">
            <a:xfrm>
              <a:off x="2969" y="622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0" name="Line 861"/>
            <p:cNvSpPr>
              <a:spLocks noChangeShapeType="1"/>
            </p:cNvSpPr>
            <p:nvPr/>
          </p:nvSpPr>
          <p:spPr bwMode="auto">
            <a:xfrm flipH="1"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" name="Freeform 862"/>
            <p:cNvSpPr>
              <a:spLocks/>
            </p:cNvSpPr>
            <p:nvPr/>
          </p:nvSpPr>
          <p:spPr bwMode="auto">
            <a:xfrm>
              <a:off x="2962" y="622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" name="Line 863"/>
            <p:cNvSpPr>
              <a:spLocks noChangeShapeType="1"/>
            </p:cNvSpPr>
            <p:nvPr/>
          </p:nvSpPr>
          <p:spPr bwMode="auto">
            <a:xfrm>
              <a:off x="2962" y="62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3" name="Freeform 864"/>
            <p:cNvSpPr>
              <a:spLocks/>
            </p:cNvSpPr>
            <p:nvPr/>
          </p:nvSpPr>
          <p:spPr bwMode="auto">
            <a:xfrm>
              <a:off x="2962" y="626"/>
              <a:ext cx="4" cy="6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4" name="Freeform 865"/>
            <p:cNvSpPr>
              <a:spLocks/>
            </p:cNvSpPr>
            <p:nvPr/>
          </p:nvSpPr>
          <p:spPr bwMode="auto">
            <a:xfrm>
              <a:off x="2680" y="621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5" name="Line 866"/>
            <p:cNvSpPr>
              <a:spLocks noChangeShapeType="1"/>
            </p:cNvSpPr>
            <p:nvPr/>
          </p:nvSpPr>
          <p:spPr bwMode="auto">
            <a:xfrm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6" name="Freeform 867"/>
            <p:cNvSpPr>
              <a:spLocks/>
            </p:cNvSpPr>
            <p:nvPr/>
          </p:nvSpPr>
          <p:spPr bwMode="auto">
            <a:xfrm>
              <a:off x="2688" y="62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9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7" name="Line 868"/>
            <p:cNvSpPr>
              <a:spLocks noChangeShapeType="1"/>
            </p:cNvSpPr>
            <p:nvPr/>
          </p:nvSpPr>
          <p:spPr bwMode="auto">
            <a:xfrm>
              <a:off x="2692" y="626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8" name="Freeform 869"/>
            <p:cNvSpPr>
              <a:spLocks/>
            </p:cNvSpPr>
            <p:nvPr/>
          </p:nvSpPr>
          <p:spPr bwMode="auto">
            <a:xfrm>
              <a:off x="2688" y="621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9" name="Line 870"/>
            <p:cNvSpPr>
              <a:spLocks noChangeShapeType="1"/>
            </p:cNvSpPr>
            <p:nvPr/>
          </p:nvSpPr>
          <p:spPr bwMode="auto">
            <a:xfrm flipH="1">
              <a:off x="2685" y="621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0" name="Freeform 871"/>
            <p:cNvSpPr>
              <a:spLocks/>
            </p:cNvSpPr>
            <p:nvPr/>
          </p:nvSpPr>
          <p:spPr bwMode="auto">
            <a:xfrm>
              <a:off x="2680" y="621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1" name="Line 872"/>
            <p:cNvSpPr>
              <a:spLocks noChangeShapeType="1"/>
            </p:cNvSpPr>
            <p:nvPr/>
          </p:nvSpPr>
          <p:spPr bwMode="auto">
            <a:xfrm>
              <a:off x="2680" y="626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" name="Freeform 873"/>
            <p:cNvSpPr>
              <a:spLocks/>
            </p:cNvSpPr>
            <p:nvPr/>
          </p:nvSpPr>
          <p:spPr bwMode="auto">
            <a:xfrm>
              <a:off x="2680" y="62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9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9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" name="Freeform 874"/>
            <p:cNvSpPr>
              <a:spLocks/>
            </p:cNvSpPr>
            <p:nvPr/>
          </p:nvSpPr>
          <p:spPr bwMode="auto">
            <a:xfrm>
              <a:off x="2680" y="630"/>
              <a:ext cx="12" cy="9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3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3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" name="Line 875"/>
            <p:cNvSpPr>
              <a:spLocks noChangeShapeType="1"/>
            </p:cNvSpPr>
            <p:nvPr/>
          </p:nvSpPr>
          <p:spPr bwMode="auto">
            <a:xfrm>
              <a:off x="2685" y="639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" name="Freeform 876"/>
            <p:cNvSpPr>
              <a:spLocks/>
            </p:cNvSpPr>
            <p:nvPr/>
          </p:nvSpPr>
          <p:spPr bwMode="auto">
            <a:xfrm>
              <a:off x="2688" y="635"/>
              <a:ext cx="4" cy="4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1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1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" name="Line 877"/>
            <p:cNvSpPr>
              <a:spLocks noChangeShapeType="1"/>
            </p:cNvSpPr>
            <p:nvPr/>
          </p:nvSpPr>
          <p:spPr bwMode="auto">
            <a:xfrm>
              <a:off x="2692" y="63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" name="Freeform 878"/>
            <p:cNvSpPr>
              <a:spLocks/>
            </p:cNvSpPr>
            <p:nvPr/>
          </p:nvSpPr>
          <p:spPr bwMode="auto">
            <a:xfrm>
              <a:off x="2688" y="63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3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3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" name="Line 879"/>
            <p:cNvSpPr>
              <a:spLocks noChangeShapeType="1"/>
            </p:cNvSpPr>
            <p:nvPr/>
          </p:nvSpPr>
          <p:spPr bwMode="auto">
            <a:xfrm flipH="1"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" name="Freeform 880"/>
            <p:cNvSpPr>
              <a:spLocks/>
            </p:cNvSpPr>
            <p:nvPr/>
          </p:nvSpPr>
          <p:spPr bwMode="auto">
            <a:xfrm>
              <a:off x="2680" y="63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3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" name="Line 881"/>
            <p:cNvSpPr>
              <a:spLocks noChangeShapeType="1"/>
            </p:cNvSpPr>
            <p:nvPr/>
          </p:nvSpPr>
          <p:spPr bwMode="auto">
            <a:xfrm>
              <a:off x="2680" y="63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" name="Freeform 882"/>
            <p:cNvSpPr>
              <a:spLocks/>
            </p:cNvSpPr>
            <p:nvPr/>
          </p:nvSpPr>
          <p:spPr bwMode="auto">
            <a:xfrm>
              <a:off x="2680" y="635"/>
              <a:ext cx="5" cy="4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1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1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" name="Freeform 883"/>
            <p:cNvSpPr>
              <a:spLocks/>
            </p:cNvSpPr>
            <p:nvPr/>
          </p:nvSpPr>
          <p:spPr bwMode="auto">
            <a:xfrm>
              <a:off x="2680" y="652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7 w 54"/>
                <a:gd name="T5" fmla="*/ 41 h 41"/>
                <a:gd name="T6" fmla="*/ 41 w 54"/>
                <a:gd name="T7" fmla="*/ 39 h 41"/>
                <a:gd name="T8" fmla="*/ 45 w 54"/>
                <a:gd name="T9" fmla="*/ 37 h 41"/>
                <a:gd name="T10" fmla="*/ 48 w 54"/>
                <a:gd name="T11" fmla="*/ 35 h 41"/>
                <a:gd name="T12" fmla="*/ 50 w 54"/>
                <a:gd name="T13" fmla="*/ 32 h 41"/>
                <a:gd name="T14" fmla="*/ 52 w 54"/>
                <a:gd name="T15" fmla="*/ 28 h 41"/>
                <a:gd name="T16" fmla="*/ 53 w 54"/>
                <a:gd name="T17" fmla="*/ 24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8 w 54"/>
                <a:gd name="T29" fmla="*/ 5 h 41"/>
                <a:gd name="T30" fmla="*/ 45 w 54"/>
                <a:gd name="T31" fmla="*/ 3 h 41"/>
                <a:gd name="T32" fmla="*/ 41 w 54"/>
                <a:gd name="T33" fmla="*/ 1 h 41"/>
                <a:gd name="T34" fmla="*/ 37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4 w 54"/>
                <a:gd name="T43" fmla="*/ 1 h 41"/>
                <a:gd name="T44" fmla="*/ 9 w 54"/>
                <a:gd name="T45" fmla="*/ 3 h 41"/>
                <a:gd name="T46" fmla="*/ 7 w 54"/>
                <a:gd name="T47" fmla="*/ 5 h 41"/>
                <a:gd name="T48" fmla="*/ 4 w 54"/>
                <a:gd name="T49" fmla="*/ 8 h 41"/>
                <a:gd name="T50" fmla="*/ 3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4 h 41"/>
                <a:gd name="T60" fmla="*/ 3 w 54"/>
                <a:gd name="T61" fmla="*/ 28 h 41"/>
                <a:gd name="T62" fmla="*/ 4 w 54"/>
                <a:gd name="T63" fmla="*/ 32 h 41"/>
                <a:gd name="T64" fmla="*/ 7 w 54"/>
                <a:gd name="T65" fmla="*/ 35 h 41"/>
                <a:gd name="T66" fmla="*/ 9 w 54"/>
                <a:gd name="T67" fmla="*/ 37 h 41"/>
                <a:gd name="T68" fmla="*/ 14 w 54"/>
                <a:gd name="T69" fmla="*/ 39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3" name="Line 884"/>
            <p:cNvSpPr>
              <a:spLocks noChangeShapeType="1"/>
            </p:cNvSpPr>
            <p:nvPr/>
          </p:nvSpPr>
          <p:spPr bwMode="auto">
            <a:xfrm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" name="Freeform 885"/>
            <p:cNvSpPr>
              <a:spLocks/>
            </p:cNvSpPr>
            <p:nvPr/>
          </p:nvSpPr>
          <p:spPr bwMode="auto">
            <a:xfrm>
              <a:off x="2688" y="65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1 h 21"/>
                <a:gd name="T4" fmla="*/ 8 w 21"/>
                <a:gd name="T5" fmla="*/ 19 h 21"/>
                <a:gd name="T6" fmla="*/ 12 w 21"/>
                <a:gd name="T7" fmla="*/ 17 h 21"/>
                <a:gd name="T8" fmla="*/ 15 w 21"/>
                <a:gd name="T9" fmla="*/ 15 h 21"/>
                <a:gd name="T10" fmla="*/ 17 w 21"/>
                <a:gd name="T11" fmla="*/ 12 h 21"/>
                <a:gd name="T12" fmla="*/ 19 w 21"/>
                <a:gd name="T13" fmla="*/ 8 h 21"/>
                <a:gd name="T14" fmla="*/ 20 w 21"/>
                <a:gd name="T15" fmla="*/ 4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1"/>
                  </a:lnTo>
                  <a:lnTo>
                    <a:pt x="8" y="19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5" name="Line 886"/>
            <p:cNvSpPr>
              <a:spLocks noChangeShapeType="1"/>
            </p:cNvSpPr>
            <p:nvPr/>
          </p:nvSpPr>
          <p:spPr bwMode="auto">
            <a:xfrm>
              <a:off x="2692" y="65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6" name="Freeform 887"/>
            <p:cNvSpPr>
              <a:spLocks/>
            </p:cNvSpPr>
            <p:nvPr/>
          </p:nvSpPr>
          <p:spPr bwMode="auto">
            <a:xfrm>
              <a:off x="2688" y="652"/>
              <a:ext cx="4" cy="4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5 w 21"/>
                <a:gd name="T9" fmla="*/ 5 h 20"/>
                <a:gd name="T10" fmla="*/ 12 w 21"/>
                <a:gd name="T11" fmla="*/ 3 h 20"/>
                <a:gd name="T12" fmla="*/ 8 w 21"/>
                <a:gd name="T13" fmla="*/ 1 h 20"/>
                <a:gd name="T14" fmla="*/ 4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7" name="Line 888"/>
            <p:cNvSpPr>
              <a:spLocks noChangeShapeType="1"/>
            </p:cNvSpPr>
            <p:nvPr/>
          </p:nvSpPr>
          <p:spPr bwMode="auto">
            <a:xfrm flipH="1">
              <a:off x="2685" y="65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8" name="Freeform 889"/>
            <p:cNvSpPr>
              <a:spLocks/>
            </p:cNvSpPr>
            <p:nvPr/>
          </p:nvSpPr>
          <p:spPr bwMode="auto">
            <a:xfrm>
              <a:off x="2680" y="652"/>
              <a:ext cx="5" cy="4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4 w 21"/>
                <a:gd name="T5" fmla="*/ 1 h 20"/>
                <a:gd name="T6" fmla="*/ 9 w 21"/>
                <a:gd name="T7" fmla="*/ 3 h 20"/>
                <a:gd name="T8" fmla="*/ 7 w 21"/>
                <a:gd name="T9" fmla="*/ 5 h 20"/>
                <a:gd name="T10" fmla="*/ 4 w 21"/>
                <a:gd name="T11" fmla="*/ 8 h 20"/>
                <a:gd name="T12" fmla="*/ 3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9" name="Line 890"/>
            <p:cNvSpPr>
              <a:spLocks noChangeShapeType="1"/>
            </p:cNvSpPr>
            <p:nvPr/>
          </p:nvSpPr>
          <p:spPr bwMode="auto">
            <a:xfrm>
              <a:off x="2680" y="65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0" name="Freeform 891"/>
            <p:cNvSpPr>
              <a:spLocks/>
            </p:cNvSpPr>
            <p:nvPr/>
          </p:nvSpPr>
          <p:spPr bwMode="auto">
            <a:xfrm>
              <a:off x="2680" y="65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4 h 21"/>
                <a:gd name="T4" fmla="*/ 3 w 21"/>
                <a:gd name="T5" fmla="*/ 8 h 21"/>
                <a:gd name="T6" fmla="*/ 4 w 21"/>
                <a:gd name="T7" fmla="*/ 12 h 21"/>
                <a:gd name="T8" fmla="*/ 7 w 21"/>
                <a:gd name="T9" fmla="*/ 15 h 21"/>
                <a:gd name="T10" fmla="*/ 9 w 21"/>
                <a:gd name="T11" fmla="*/ 17 h 21"/>
                <a:gd name="T12" fmla="*/ 14 w 21"/>
                <a:gd name="T13" fmla="*/ 19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4" y="19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1" name="Freeform 892"/>
            <p:cNvSpPr>
              <a:spLocks/>
            </p:cNvSpPr>
            <p:nvPr/>
          </p:nvSpPr>
          <p:spPr bwMode="auto">
            <a:xfrm>
              <a:off x="2680" y="660"/>
              <a:ext cx="12" cy="10"/>
            </a:xfrm>
            <a:custGeom>
              <a:avLst/>
              <a:gdLst>
                <a:gd name="T0" fmla="*/ 21 w 53"/>
                <a:gd name="T1" fmla="*/ 40 h 40"/>
                <a:gd name="T2" fmla="*/ 32 w 53"/>
                <a:gd name="T3" fmla="*/ 40 h 40"/>
                <a:gd name="T4" fmla="*/ 37 w 53"/>
                <a:gd name="T5" fmla="*/ 40 h 40"/>
                <a:gd name="T6" fmla="*/ 41 w 53"/>
                <a:gd name="T7" fmla="*/ 39 h 40"/>
                <a:gd name="T8" fmla="*/ 44 w 53"/>
                <a:gd name="T9" fmla="*/ 37 h 40"/>
                <a:gd name="T10" fmla="*/ 48 w 53"/>
                <a:gd name="T11" fmla="*/ 34 h 40"/>
                <a:gd name="T12" fmla="*/ 50 w 53"/>
                <a:gd name="T13" fmla="*/ 32 h 40"/>
                <a:gd name="T14" fmla="*/ 52 w 53"/>
                <a:gd name="T15" fmla="*/ 28 h 40"/>
                <a:gd name="T16" fmla="*/ 53 w 53"/>
                <a:gd name="T17" fmla="*/ 24 h 40"/>
                <a:gd name="T18" fmla="*/ 53 w 53"/>
                <a:gd name="T19" fmla="*/ 20 h 40"/>
                <a:gd name="T20" fmla="*/ 53 w 53"/>
                <a:gd name="T21" fmla="*/ 20 h 40"/>
                <a:gd name="T22" fmla="*/ 53 w 53"/>
                <a:gd name="T23" fmla="*/ 16 h 40"/>
                <a:gd name="T24" fmla="*/ 52 w 53"/>
                <a:gd name="T25" fmla="*/ 11 h 40"/>
                <a:gd name="T26" fmla="*/ 50 w 53"/>
                <a:gd name="T27" fmla="*/ 8 h 40"/>
                <a:gd name="T28" fmla="*/ 48 w 53"/>
                <a:gd name="T29" fmla="*/ 5 h 40"/>
                <a:gd name="T30" fmla="*/ 44 w 53"/>
                <a:gd name="T31" fmla="*/ 3 h 40"/>
                <a:gd name="T32" fmla="*/ 41 w 53"/>
                <a:gd name="T33" fmla="*/ 1 h 40"/>
                <a:gd name="T34" fmla="*/ 37 w 53"/>
                <a:gd name="T35" fmla="*/ 0 h 40"/>
                <a:gd name="T36" fmla="*/ 32 w 53"/>
                <a:gd name="T37" fmla="*/ 0 h 40"/>
                <a:gd name="T38" fmla="*/ 21 w 53"/>
                <a:gd name="T39" fmla="*/ 0 h 40"/>
                <a:gd name="T40" fmla="*/ 17 w 53"/>
                <a:gd name="T41" fmla="*/ 0 h 40"/>
                <a:gd name="T42" fmla="*/ 12 w 53"/>
                <a:gd name="T43" fmla="*/ 1 h 40"/>
                <a:gd name="T44" fmla="*/ 9 w 53"/>
                <a:gd name="T45" fmla="*/ 3 h 40"/>
                <a:gd name="T46" fmla="*/ 6 w 53"/>
                <a:gd name="T47" fmla="*/ 5 h 40"/>
                <a:gd name="T48" fmla="*/ 4 w 53"/>
                <a:gd name="T49" fmla="*/ 8 h 40"/>
                <a:gd name="T50" fmla="*/ 1 w 53"/>
                <a:gd name="T51" fmla="*/ 11 h 40"/>
                <a:gd name="T52" fmla="*/ 0 w 53"/>
                <a:gd name="T53" fmla="*/ 16 h 40"/>
                <a:gd name="T54" fmla="*/ 0 w 53"/>
                <a:gd name="T55" fmla="*/ 20 h 40"/>
                <a:gd name="T56" fmla="*/ 0 w 53"/>
                <a:gd name="T57" fmla="*/ 20 h 40"/>
                <a:gd name="T58" fmla="*/ 0 w 53"/>
                <a:gd name="T59" fmla="*/ 24 h 40"/>
                <a:gd name="T60" fmla="*/ 1 w 53"/>
                <a:gd name="T61" fmla="*/ 28 h 40"/>
                <a:gd name="T62" fmla="*/ 4 w 53"/>
                <a:gd name="T63" fmla="*/ 32 h 40"/>
                <a:gd name="T64" fmla="*/ 6 w 53"/>
                <a:gd name="T65" fmla="*/ 34 h 40"/>
                <a:gd name="T66" fmla="*/ 9 w 53"/>
                <a:gd name="T67" fmla="*/ 37 h 40"/>
                <a:gd name="T68" fmla="*/ 12 w 53"/>
                <a:gd name="T69" fmla="*/ 39 h 40"/>
                <a:gd name="T70" fmla="*/ 17 w 53"/>
                <a:gd name="T71" fmla="*/ 40 h 40"/>
                <a:gd name="T72" fmla="*/ 21 w 53"/>
                <a:gd name="T7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0">
                  <a:moveTo>
                    <a:pt x="21" y="40"/>
                  </a:moveTo>
                  <a:lnTo>
                    <a:pt x="32" y="40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6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" name="Line 893"/>
            <p:cNvSpPr>
              <a:spLocks noChangeShapeType="1"/>
            </p:cNvSpPr>
            <p:nvPr/>
          </p:nvSpPr>
          <p:spPr bwMode="auto">
            <a:xfrm>
              <a:off x="2685" y="67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3" name="Freeform 894"/>
            <p:cNvSpPr>
              <a:spLocks/>
            </p:cNvSpPr>
            <p:nvPr/>
          </p:nvSpPr>
          <p:spPr bwMode="auto">
            <a:xfrm>
              <a:off x="2688" y="665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9 w 21"/>
                <a:gd name="T5" fmla="*/ 19 h 20"/>
                <a:gd name="T6" fmla="*/ 12 w 21"/>
                <a:gd name="T7" fmla="*/ 17 h 20"/>
                <a:gd name="T8" fmla="*/ 16 w 21"/>
                <a:gd name="T9" fmla="*/ 14 h 20"/>
                <a:gd name="T10" fmla="*/ 18 w 21"/>
                <a:gd name="T11" fmla="*/ 12 h 20"/>
                <a:gd name="T12" fmla="*/ 20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4" name="Line 895"/>
            <p:cNvSpPr>
              <a:spLocks noChangeShapeType="1"/>
            </p:cNvSpPr>
            <p:nvPr/>
          </p:nvSpPr>
          <p:spPr bwMode="auto">
            <a:xfrm>
              <a:off x="2692" y="66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5" name="Freeform 896"/>
            <p:cNvSpPr>
              <a:spLocks/>
            </p:cNvSpPr>
            <p:nvPr/>
          </p:nvSpPr>
          <p:spPr bwMode="auto">
            <a:xfrm>
              <a:off x="2688" y="66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20 w 21"/>
                <a:gd name="T5" fmla="*/ 11 h 20"/>
                <a:gd name="T6" fmla="*/ 18 w 21"/>
                <a:gd name="T7" fmla="*/ 8 h 20"/>
                <a:gd name="T8" fmla="*/ 16 w 21"/>
                <a:gd name="T9" fmla="*/ 5 h 20"/>
                <a:gd name="T10" fmla="*/ 12 w 21"/>
                <a:gd name="T11" fmla="*/ 3 h 20"/>
                <a:gd name="T12" fmla="*/ 9 w 21"/>
                <a:gd name="T13" fmla="*/ 1 h 20"/>
                <a:gd name="T14" fmla="*/ 5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6" name="Line 897"/>
            <p:cNvSpPr>
              <a:spLocks noChangeShapeType="1"/>
            </p:cNvSpPr>
            <p:nvPr/>
          </p:nvSpPr>
          <p:spPr bwMode="auto">
            <a:xfrm flipH="1"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7" name="Freeform 898"/>
            <p:cNvSpPr>
              <a:spLocks/>
            </p:cNvSpPr>
            <p:nvPr/>
          </p:nvSpPr>
          <p:spPr bwMode="auto">
            <a:xfrm>
              <a:off x="2680" y="66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2 w 21"/>
                <a:gd name="T5" fmla="*/ 1 h 20"/>
                <a:gd name="T6" fmla="*/ 9 w 21"/>
                <a:gd name="T7" fmla="*/ 3 h 20"/>
                <a:gd name="T8" fmla="*/ 6 w 21"/>
                <a:gd name="T9" fmla="*/ 5 h 20"/>
                <a:gd name="T10" fmla="*/ 4 w 21"/>
                <a:gd name="T11" fmla="*/ 8 h 20"/>
                <a:gd name="T12" fmla="*/ 1 w 21"/>
                <a:gd name="T13" fmla="*/ 11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8" name="Line 899"/>
            <p:cNvSpPr>
              <a:spLocks noChangeShapeType="1"/>
            </p:cNvSpPr>
            <p:nvPr/>
          </p:nvSpPr>
          <p:spPr bwMode="auto">
            <a:xfrm>
              <a:off x="2680" y="66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9" name="Freeform 900"/>
            <p:cNvSpPr>
              <a:spLocks/>
            </p:cNvSpPr>
            <p:nvPr/>
          </p:nvSpPr>
          <p:spPr bwMode="auto">
            <a:xfrm>
              <a:off x="2680" y="665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4 w 21"/>
                <a:gd name="T7" fmla="*/ 12 h 20"/>
                <a:gd name="T8" fmla="*/ 6 w 21"/>
                <a:gd name="T9" fmla="*/ 14 h 20"/>
                <a:gd name="T10" fmla="*/ 9 w 21"/>
                <a:gd name="T11" fmla="*/ 17 h 20"/>
                <a:gd name="T12" fmla="*/ 12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0" name="Freeform 901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10 h 22"/>
                <a:gd name="T2" fmla="*/ 38 w 38"/>
                <a:gd name="T3" fmla="*/ 0 h 22"/>
                <a:gd name="T4" fmla="*/ 24 w 38"/>
                <a:gd name="T5" fmla="*/ 1 h 22"/>
                <a:gd name="T6" fmla="*/ 11 w 38"/>
                <a:gd name="T7" fmla="*/ 3 h 22"/>
                <a:gd name="T8" fmla="*/ 7 w 38"/>
                <a:gd name="T9" fmla="*/ 5 h 22"/>
                <a:gd name="T10" fmla="*/ 3 w 38"/>
                <a:gd name="T11" fmla="*/ 6 h 22"/>
                <a:gd name="T12" fmla="*/ 0 w 38"/>
                <a:gd name="T13" fmla="*/ 8 h 22"/>
                <a:gd name="T14" fmla="*/ 0 w 38"/>
                <a:gd name="T15" fmla="*/ 10 h 22"/>
                <a:gd name="T16" fmla="*/ 0 w 38"/>
                <a:gd name="T17" fmla="*/ 14 h 22"/>
                <a:gd name="T18" fmla="*/ 3 w 38"/>
                <a:gd name="T19" fmla="*/ 16 h 22"/>
                <a:gd name="T20" fmla="*/ 7 w 38"/>
                <a:gd name="T21" fmla="*/ 17 h 22"/>
                <a:gd name="T22" fmla="*/ 11 w 38"/>
                <a:gd name="T23" fmla="*/ 19 h 22"/>
                <a:gd name="T24" fmla="*/ 24 w 38"/>
                <a:gd name="T25" fmla="*/ 21 h 22"/>
                <a:gd name="T26" fmla="*/ 38 w 38"/>
                <a:gd name="T27" fmla="*/ 22 h 22"/>
                <a:gd name="T28" fmla="*/ 38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38" y="10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1" name="Freeform 902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0 h 22"/>
                <a:gd name="T2" fmla="*/ 24 w 38"/>
                <a:gd name="T3" fmla="*/ 1 h 22"/>
                <a:gd name="T4" fmla="*/ 11 w 38"/>
                <a:gd name="T5" fmla="*/ 3 h 22"/>
                <a:gd name="T6" fmla="*/ 7 w 38"/>
                <a:gd name="T7" fmla="*/ 5 h 22"/>
                <a:gd name="T8" fmla="*/ 3 w 38"/>
                <a:gd name="T9" fmla="*/ 6 h 22"/>
                <a:gd name="T10" fmla="*/ 0 w 38"/>
                <a:gd name="T11" fmla="*/ 8 h 22"/>
                <a:gd name="T12" fmla="*/ 0 w 38"/>
                <a:gd name="T13" fmla="*/ 10 h 22"/>
                <a:gd name="T14" fmla="*/ 0 w 38"/>
                <a:gd name="T15" fmla="*/ 14 h 22"/>
                <a:gd name="T16" fmla="*/ 3 w 38"/>
                <a:gd name="T17" fmla="*/ 16 h 22"/>
                <a:gd name="T18" fmla="*/ 7 w 38"/>
                <a:gd name="T19" fmla="*/ 17 h 22"/>
                <a:gd name="T20" fmla="*/ 11 w 38"/>
                <a:gd name="T21" fmla="*/ 19 h 22"/>
                <a:gd name="T22" fmla="*/ 24 w 38"/>
                <a:gd name="T23" fmla="*/ 21 h 22"/>
                <a:gd name="T24" fmla="*/ 38 w 3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2" name="Freeform 903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12 h 24"/>
                <a:gd name="T2" fmla="*/ 38 w 38"/>
                <a:gd name="T3" fmla="*/ 0 h 24"/>
                <a:gd name="T4" fmla="*/ 24 w 38"/>
                <a:gd name="T5" fmla="*/ 1 h 24"/>
                <a:gd name="T6" fmla="*/ 11 w 38"/>
                <a:gd name="T7" fmla="*/ 4 h 24"/>
                <a:gd name="T8" fmla="*/ 7 w 38"/>
                <a:gd name="T9" fmla="*/ 5 h 24"/>
                <a:gd name="T10" fmla="*/ 3 w 38"/>
                <a:gd name="T11" fmla="*/ 7 h 24"/>
                <a:gd name="T12" fmla="*/ 0 w 38"/>
                <a:gd name="T13" fmla="*/ 10 h 24"/>
                <a:gd name="T14" fmla="*/ 0 w 38"/>
                <a:gd name="T15" fmla="*/ 12 h 24"/>
                <a:gd name="T16" fmla="*/ 0 w 38"/>
                <a:gd name="T17" fmla="*/ 14 h 24"/>
                <a:gd name="T18" fmla="*/ 3 w 38"/>
                <a:gd name="T19" fmla="*/ 16 h 24"/>
                <a:gd name="T20" fmla="*/ 7 w 38"/>
                <a:gd name="T21" fmla="*/ 18 h 24"/>
                <a:gd name="T22" fmla="*/ 11 w 38"/>
                <a:gd name="T23" fmla="*/ 20 h 24"/>
                <a:gd name="T24" fmla="*/ 24 w 38"/>
                <a:gd name="T25" fmla="*/ 22 h 24"/>
                <a:gd name="T26" fmla="*/ 38 w 38"/>
                <a:gd name="T27" fmla="*/ 24 h 24"/>
                <a:gd name="T28" fmla="*/ 38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3" name="Freeform 904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0 h 24"/>
                <a:gd name="T2" fmla="*/ 24 w 38"/>
                <a:gd name="T3" fmla="*/ 1 h 24"/>
                <a:gd name="T4" fmla="*/ 11 w 38"/>
                <a:gd name="T5" fmla="*/ 4 h 24"/>
                <a:gd name="T6" fmla="*/ 7 w 38"/>
                <a:gd name="T7" fmla="*/ 5 h 24"/>
                <a:gd name="T8" fmla="*/ 3 w 38"/>
                <a:gd name="T9" fmla="*/ 7 h 24"/>
                <a:gd name="T10" fmla="*/ 0 w 38"/>
                <a:gd name="T11" fmla="*/ 10 h 24"/>
                <a:gd name="T12" fmla="*/ 0 w 38"/>
                <a:gd name="T13" fmla="*/ 12 h 24"/>
                <a:gd name="T14" fmla="*/ 0 w 38"/>
                <a:gd name="T15" fmla="*/ 14 h 24"/>
                <a:gd name="T16" fmla="*/ 3 w 38"/>
                <a:gd name="T17" fmla="*/ 16 h 24"/>
                <a:gd name="T18" fmla="*/ 7 w 38"/>
                <a:gd name="T19" fmla="*/ 18 h 24"/>
                <a:gd name="T20" fmla="*/ 11 w 38"/>
                <a:gd name="T21" fmla="*/ 20 h 24"/>
                <a:gd name="T22" fmla="*/ 24 w 38"/>
                <a:gd name="T23" fmla="*/ 22 h 24"/>
                <a:gd name="T24" fmla="*/ 38 w 38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4" name="Freeform 905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12 h 23"/>
                <a:gd name="T2" fmla="*/ 38 w 38"/>
                <a:gd name="T3" fmla="*/ 0 h 23"/>
                <a:gd name="T4" fmla="*/ 24 w 38"/>
                <a:gd name="T5" fmla="*/ 1 h 23"/>
                <a:gd name="T6" fmla="*/ 11 w 38"/>
                <a:gd name="T7" fmla="*/ 3 h 23"/>
                <a:gd name="T8" fmla="*/ 7 w 38"/>
                <a:gd name="T9" fmla="*/ 6 h 23"/>
                <a:gd name="T10" fmla="*/ 3 w 38"/>
                <a:gd name="T11" fmla="*/ 8 h 23"/>
                <a:gd name="T12" fmla="*/ 0 w 38"/>
                <a:gd name="T13" fmla="*/ 10 h 23"/>
                <a:gd name="T14" fmla="*/ 0 w 38"/>
                <a:gd name="T15" fmla="*/ 12 h 23"/>
                <a:gd name="T16" fmla="*/ 0 w 38"/>
                <a:gd name="T17" fmla="*/ 14 h 23"/>
                <a:gd name="T18" fmla="*/ 3 w 38"/>
                <a:gd name="T19" fmla="*/ 16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3 h 23"/>
                <a:gd name="T26" fmla="*/ 38 w 38"/>
                <a:gd name="T27" fmla="*/ 23 h 23"/>
                <a:gd name="T28" fmla="*/ 38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5" name="Freeform 906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1 h 23"/>
                <a:gd name="T4" fmla="*/ 11 w 38"/>
                <a:gd name="T5" fmla="*/ 3 h 23"/>
                <a:gd name="T6" fmla="*/ 7 w 38"/>
                <a:gd name="T7" fmla="*/ 6 h 23"/>
                <a:gd name="T8" fmla="*/ 3 w 38"/>
                <a:gd name="T9" fmla="*/ 8 h 23"/>
                <a:gd name="T10" fmla="*/ 0 w 38"/>
                <a:gd name="T11" fmla="*/ 10 h 23"/>
                <a:gd name="T12" fmla="*/ 0 w 38"/>
                <a:gd name="T13" fmla="*/ 12 h 23"/>
                <a:gd name="T14" fmla="*/ 0 w 38"/>
                <a:gd name="T15" fmla="*/ 14 h 23"/>
                <a:gd name="T16" fmla="*/ 3 w 38"/>
                <a:gd name="T17" fmla="*/ 16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3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6" name="Freeform 907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11 h 23"/>
                <a:gd name="T2" fmla="*/ 38 w 38"/>
                <a:gd name="T3" fmla="*/ 0 h 23"/>
                <a:gd name="T4" fmla="*/ 24 w 38"/>
                <a:gd name="T5" fmla="*/ 2 h 23"/>
                <a:gd name="T6" fmla="*/ 11 w 38"/>
                <a:gd name="T7" fmla="*/ 4 h 23"/>
                <a:gd name="T8" fmla="*/ 7 w 38"/>
                <a:gd name="T9" fmla="*/ 6 h 23"/>
                <a:gd name="T10" fmla="*/ 3 w 38"/>
                <a:gd name="T11" fmla="*/ 7 h 23"/>
                <a:gd name="T12" fmla="*/ 0 w 38"/>
                <a:gd name="T13" fmla="*/ 9 h 23"/>
                <a:gd name="T14" fmla="*/ 0 w 38"/>
                <a:gd name="T15" fmla="*/ 11 h 23"/>
                <a:gd name="T16" fmla="*/ 0 w 38"/>
                <a:gd name="T17" fmla="*/ 14 h 23"/>
                <a:gd name="T18" fmla="*/ 3 w 38"/>
                <a:gd name="T19" fmla="*/ 17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2 h 23"/>
                <a:gd name="T26" fmla="*/ 38 w 38"/>
                <a:gd name="T27" fmla="*/ 23 h 23"/>
                <a:gd name="T28" fmla="*/ 38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1"/>
                  </a:moveTo>
                  <a:lnTo>
                    <a:pt x="38" y="0"/>
                  </a:ln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7" name="Freeform 908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2 h 23"/>
                <a:gd name="T4" fmla="*/ 11 w 38"/>
                <a:gd name="T5" fmla="*/ 4 h 23"/>
                <a:gd name="T6" fmla="*/ 7 w 38"/>
                <a:gd name="T7" fmla="*/ 6 h 23"/>
                <a:gd name="T8" fmla="*/ 3 w 38"/>
                <a:gd name="T9" fmla="*/ 7 h 23"/>
                <a:gd name="T10" fmla="*/ 0 w 38"/>
                <a:gd name="T11" fmla="*/ 9 h 23"/>
                <a:gd name="T12" fmla="*/ 0 w 38"/>
                <a:gd name="T13" fmla="*/ 11 h 23"/>
                <a:gd name="T14" fmla="*/ 0 w 38"/>
                <a:gd name="T15" fmla="*/ 14 h 23"/>
                <a:gd name="T16" fmla="*/ 3 w 38"/>
                <a:gd name="T17" fmla="*/ 17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2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8" name="Freeform 909"/>
            <p:cNvSpPr>
              <a:spLocks/>
            </p:cNvSpPr>
            <p:nvPr/>
          </p:nvSpPr>
          <p:spPr bwMode="auto">
            <a:xfrm>
              <a:off x="2731" y="50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20 h 23"/>
                <a:gd name="T6" fmla="*/ 32 w 39"/>
                <a:gd name="T7" fmla="*/ 19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6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20"/>
                  </a:lnTo>
                  <a:lnTo>
                    <a:pt x="32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9" name="Freeform 910"/>
            <p:cNvSpPr>
              <a:spLocks/>
            </p:cNvSpPr>
            <p:nvPr/>
          </p:nvSpPr>
          <p:spPr bwMode="auto">
            <a:xfrm>
              <a:off x="2731" y="512"/>
              <a:ext cx="9" cy="5"/>
            </a:xfrm>
            <a:custGeom>
              <a:avLst/>
              <a:gdLst>
                <a:gd name="T0" fmla="*/ 0 w 39"/>
                <a:gd name="T1" fmla="*/ 22 h 22"/>
                <a:gd name="T2" fmla="*/ 16 w 39"/>
                <a:gd name="T3" fmla="*/ 21 h 22"/>
                <a:gd name="T4" fmla="*/ 28 w 39"/>
                <a:gd name="T5" fmla="*/ 19 h 22"/>
                <a:gd name="T6" fmla="*/ 32 w 39"/>
                <a:gd name="T7" fmla="*/ 17 h 22"/>
                <a:gd name="T8" fmla="*/ 37 w 39"/>
                <a:gd name="T9" fmla="*/ 16 h 22"/>
                <a:gd name="T10" fmla="*/ 39 w 39"/>
                <a:gd name="T11" fmla="*/ 14 h 22"/>
                <a:gd name="T12" fmla="*/ 39 w 39"/>
                <a:gd name="T13" fmla="*/ 10 h 22"/>
                <a:gd name="T14" fmla="*/ 39 w 39"/>
                <a:gd name="T15" fmla="*/ 8 h 22"/>
                <a:gd name="T16" fmla="*/ 37 w 39"/>
                <a:gd name="T17" fmla="*/ 6 h 22"/>
                <a:gd name="T18" fmla="*/ 32 w 39"/>
                <a:gd name="T19" fmla="*/ 5 h 22"/>
                <a:gd name="T20" fmla="*/ 28 w 39"/>
                <a:gd name="T21" fmla="*/ 3 h 22"/>
                <a:gd name="T22" fmla="*/ 16 w 39"/>
                <a:gd name="T23" fmla="*/ 1 h 22"/>
                <a:gd name="T24" fmla="*/ 0 w 39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0" y="22"/>
                  </a:moveTo>
                  <a:lnTo>
                    <a:pt x="16" y="21"/>
                  </a:lnTo>
                  <a:lnTo>
                    <a:pt x="28" y="19"/>
                  </a:lnTo>
                  <a:lnTo>
                    <a:pt x="32" y="17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0" name="Freeform 911"/>
            <p:cNvSpPr>
              <a:spLocks/>
            </p:cNvSpPr>
            <p:nvPr/>
          </p:nvSpPr>
          <p:spPr bwMode="auto">
            <a:xfrm>
              <a:off x="2731" y="52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2 h 23"/>
                <a:gd name="T4" fmla="*/ 28 w 39"/>
                <a:gd name="T5" fmla="*/ 20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9 h 23"/>
                <a:gd name="T16" fmla="*/ 37 w 39"/>
                <a:gd name="T17" fmla="*/ 7 h 23"/>
                <a:gd name="T18" fmla="*/ 32 w 39"/>
                <a:gd name="T19" fmla="*/ 5 h 23"/>
                <a:gd name="T20" fmla="*/ 28 w 39"/>
                <a:gd name="T21" fmla="*/ 4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2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2" y="5"/>
                  </a:lnTo>
                  <a:lnTo>
                    <a:pt x="28" y="4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1" name="Freeform 912"/>
            <p:cNvSpPr>
              <a:spLocks/>
            </p:cNvSpPr>
            <p:nvPr/>
          </p:nvSpPr>
          <p:spPr bwMode="auto">
            <a:xfrm>
              <a:off x="2731" y="532"/>
              <a:ext cx="9" cy="5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19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5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19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2" name="Freeform 913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10 h 22"/>
                <a:gd name="T2" fmla="*/ 0 w 38"/>
                <a:gd name="T3" fmla="*/ 22 h 22"/>
                <a:gd name="T4" fmla="*/ 15 w 38"/>
                <a:gd name="T5" fmla="*/ 21 h 22"/>
                <a:gd name="T6" fmla="*/ 27 w 38"/>
                <a:gd name="T7" fmla="*/ 19 h 22"/>
                <a:gd name="T8" fmla="*/ 31 w 38"/>
                <a:gd name="T9" fmla="*/ 17 h 22"/>
                <a:gd name="T10" fmla="*/ 36 w 38"/>
                <a:gd name="T11" fmla="*/ 16 h 22"/>
                <a:gd name="T12" fmla="*/ 38 w 38"/>
                <a:gd name="T13" fmla="*/ 14 h 22"/>
                <a:gd name="T14" fmla="*/ 38 w 38"/>
                <a:gd name="T15" fmla="*/ 10 h 22"/>
                <a:gd name="T16" fmla="*/ 38 w 38"/>
                <a:gd name="T17" fmla="*/ 8 h 22"/>
                <a:gd name="T18" fmla="*/ 36 w 38"/>
                <a:gd name="T19" fmla="*/ 6 h 22"/>
                <a:gd name="T20" fmla="*/ 31 w 38"/>
                <a:gd name="T21" fmla="*/ 5 h 22"/>
                <a:gd name="T22" fmla="*/ 27 w 38"/>
                <a:gd name="T23" fmla="*/ 3 h 22"/>
                <a:gd name="T24" fmla="*/ 15 w 38"/>
                <a:gd name="T25" fmla="*/ 1 h 22"/>
                <a:gd name="T26" fmla="*/ 0 w 38"/>
                <a:gd name="T27" fmla="*/ 0 h 22"/>
                <a:gd name="T28" fmla="*/ 0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0" y="22"/>
                  </a:ln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3" name="Freeform 914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22 h 22"/>
                <a:gd name="T2" fmla="*/ 15 w 38"/>
                <a:gd name="T3" fmla="*/ 21 h 22"/>
                <a:gd name="T4" fmla="*/ 27 w 38"/>
                <a:gd name="T5" fmla="*/ 19 h 22"/>
                <a:gd name="T6" fmla="*/ 31 w 38"/>
                <a:gd name="T7" fmla="*/ 17 h 22"/>
                <a:gd name="T8" fmla="*/ 36 w 38"/>
                <a:gd name="T9" fmla="*/ 16 h 22"/>
                <a:gd name="T10" fmla="*/ 38 w 38"/>
                <a:gd name="T11" fmla="*/ 14 h 22"/>
                <a:gd name="T12" fmla="*/ 38 w 38"/>
                <a:gd name="T13" fmla="*/ 10 h 22"/>
                <a:gd name="T14" fmla="*/ 38 w 38"/>
                <a:gd name="T15" fmla="*/ 8 h 22"/>
                <a:gd name="T16" fmla="*/ 36 w 38"/>
                <a:gd name="T17" fmla="*/ 6 h 22"/>
                <a:gd name="T18" fmla="*/ 31 w 38"/>
                <a:gd name="T19" fmla="*/ 5 h 22"/>
                <a:gd name="T20" fmla="*/ 27 w 38"/>
                <a:gd name="T21" fmla="*/ 3 h 22"/>
                <a:gd name="T22" fmla="*/ 15 w 38"/>
                <a:gd name="T23" fmla="*/ 1 h 22"/>
                <a:gd name="T24" fmla="*/ 0 w 38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0" y="22"/>
                  </a:move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4" name="Freeform 915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12 h 24"/>
                <a:gd name="T2" fmla="*/ 0 w 38"/>
                <a:gd name="T3" fmla="*/ 24 h 24"/>
                <a:gd name="T4" fmla="*/ 15 w 38"/>
                <a:gd name="T5" fmla="*/ 22 h 24"/>
                <a:gd name="T6" fmla="*/ 27 w 38"/>
                <a:gd name="T7" fmla="*/ 20 h 24"/>
                <a:gd name="T8" fmla="*/ 31 w 38"/>
                <a:gd name="T9" fmla="*/ 18 h 24"/>
                <a:gd name="T10" fmla="*/ 36 w 38"/>
                <a:gd name="T11" fmla="*/ 16 h 24"/>
                <a:gd name="T12" fmla="*/ 38 w 38"/>
                <a:gd name="T13" fmla="*/ 14 h 24"/>
                <a:gd name="T14" fmla="*/ 38 w 38"/>
                <a:gd name="T15" fmla="*/ 12 h 24"/>
                <a:gd name="T16" fmla="*/ 38 w 38"/>
                <a:gd name="T17" fmla="*/ 10 h 24"/>
                <a:gd name="T18" fmla="*/ 36 w 38"/>
                <a:gd name="T19" fmla="*/ 7 h 24"/>
                <a:gd name="T20" fmla="*/ 31 w 38"/>
                <a:gd name="T21" fmla="*/ 5 h 24"/>
                <a:gd name="T22" fmla="*/ 27 w 38"/>
                <a:gd name="T23" fmla="*/ 4 h 24"/>
                <a:gd name="T24" fmla="*/ 15 w 38"/>
                <a:gd name="T25" fmla="*/ 1 h 24"/>
                <a:gd name="T26" fmla="*/ 0 w 38"/>
                <a:gd name="T27" fmla="*/ 0 h 24"/>
                <a:gd name="T28" fmla="*/ 0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0" y="12"/>
                  </a:moveTo>
                  <a:lnTo>
                    <a:pt x="0" y="24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5" name="Freeform 916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24 h 24"/>
                <a:gd name="T2" fmla="*/ 15 w 38"/>
                <a:gd name="T3" fmla="*/ 22 h 24"/>
                <a:gd name="T4" fmla="*/ 27 w 38"/>
                <a:gd name="T5" fmla="*/ 20 h 24"/>
                <a:gd name="T6" fmla="*/ 31 w 38"/>
                <a:gd name="T7" fmla="*/ 18 h 24"/>
                <a:gd name="T8" fmla="*/ 36 w 38"/>
                <a:gd name="T9" fmla="*/ 16 h 24"/>
                <a:gd name="T10" fmla="*/ 38 w 38"/>
                <a:gd name="T11" fmla="*/ 14 h 24"/>
                <a:gd name="T12" fmla="*/ 38 w 38"/>
                <a:gd name="T13" fmla="*/ 12 h 24"/>
                <a:gd name="T14" fmla="*/ 38 w 38"/>
                <a:gd name="T15" fmla="*/ 10 h 24"/>
                <a:gd name="T16" fmla="*/ 36 w 38"/>
                <a:gd name="T17" fmla="*/ 7 h 24"/>
                <a:gd name="T18" fmla="*/ 31 w 38"/>
                <a:gd name="T19" fmla="*/ 5 h 24"/>
                <a:gd name="T20" fmla="*/ 27 w 38"/>
                <a:gd name="T21" fmla="*/ 4 h 24"/>
                <a:gd name="T22" fmla="*/ 15 w 38"/>
                <a:gd name="T23" fmla="*/ 1 h 24"/>
                <a:gd name="T24" fmla="*/ 0 w 38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0" y="24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6" name="Freeform 917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12 h 23"/>
                <a:gd name="T2" fmla="*/ 0 w 38"/>
                <a:gd name="T3" fmla="*/ 23 h 23"/>
                <a:gd name="T4" fmla="*/ 15 w 38"/>
                <a:gd name="T5" fmla="*/ 23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6 h 23"/>
                <a:gd name="T12" fmla="*/ 38 w 38"/>
                <a:gd name="T13" fmla="*/ 14 h 23"/>
                <a:gd name="T14" fmla="*/ 38 w 38"/>
                <a:gd name="T15" fmla="*/ 12 h 23"/>
                <a:gd name="T16" fmla="*/ 38 w 38"/>
                <a:gd name="T17" fmla="*/ 10 h 23"/>
                <a:gd name="T18" fmla="*/ 36 w 38"/>
                <a:gd name="T19" fmla="*/ 8 h 23"/>
                <a:gd name="T20" fmla="*/ 31 w 38"/>
                <a:gd name="T21" fmla="*/ 6 h 23"/>
                <a:gd name="T22" fmla="*/ 27 w 38"/>
                <a:gd name="T23" fmla="*/ 3 h 23"/>
                <a:gd name="T24" fmla="*/ 15 w 38"/>
                <a:gd name="T25" fmla="*/ 1 h 23"/>
                <a:gd name="T26" fmla="*/ 0 w 38"/>
                <a:gd name="T27" fmla="*/ 0 h 23"/>
                <a:gd name="T28" fmla="*/ 0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2"/>
                  </a:moveTo>
                  <a:lnTo>
                    <a:pt x="0" y="23"/>
                  </a:ln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7" name="Freeform 918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3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6 h 23"/>
                <a:gd name="T10" fmla="*/ 38 w 38"/>
                <a:gd name="T11" fmla="*/ 14 h 23"/>
                <a:gd name="T12" fmla="*/ 38 w 38"/>
                <a:gd name="T13" fmla="*/ 12 h 23"/>
                <a:gd name="T14" fmla="*/ 38 w 38"/>
                <a:gd name="T15" fmla="*/ 10 h 23"/>
                <a:gd name="T16" fmla="*/ 36 w 38"/>
                <a:gd name="T17" fmla="*/ 8 h 23"/>
                <a:gd name="T18" fmla="*/ 31 w 38"/>
                <a:gd name="T19" fmla="*/ 6 h 23"/>
                <a:gd name="T20" fmla="*/ 27 w 38"/>
                <a:gd name="T21" fmla="*/ 3 h 23"/>
                <a:gd name="T22" fmla="*/ 15 w 38"/>
                <a:gd name="T23" fmla="*/ 1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8" name="Freeform 919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11 h 23"/>
                <a:gd name="T2" fmla="*/ 0 w 38"/>
                <a:gd name="T3" fmla="*/ 23 h 23"/>
                <a:gd name="T4" fmla="*/ 15 w 38"/>
                <a:gd name="T5" fmla="*/ 22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7 h 23"/>
                <a:gd name="T12" fmla="*/ 38 w 38"/>
                <a:gd name="T13" fmla="*/ 14 h 23"/>
                <a:gd name="T14" fmla="*/ 38 w 38"/>
                <a:gd name="T15" fmla="*/ 11 h 23"/>
                <a:gd name="T16" fmla="*/ 38 w 38"/>
                <a:gd name="T17" fmla="*/ 9 h 23"/>
                <a:gd name="T18" fmla="*/ 36 w 38"/>
                <a:gd name="T19" fmla="*/ 7 h 23"/>
                <a:gd name="T20" fmla="*/ 31 w 38"/>
                <a:gd name="T21" fmla="*/ 6 h 23"/>
                <a:gd name="T22" fmla="*/ 27 w 38"/>
                <a:gd name="T23" fmla="*/ 4 h 23"/>
                <a:gd name="T24" fmla="*/ 15 w 38"/>
                <a:gd name="T25" fmla="*/ 2 h 23"/>
                <a:gd name="T26" fmla="*/ 0 w 38"/>
                <a:gd name="T27" fmla="*/ 0 h 23"/>
                <a:gd name="T28" fmla="*/ 0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1"/>
                  </a:moveTo>
                  <a:lnTo>
                    <a:pt x="0" y="23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9" name="Freeform 920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2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7 h 23"/>
                <a:gd name="T10" fmla="*/ 38 w 38"/>
                <a:gd name="T11" fmla="*/ 14 h 23"/>
                <a:gd name="T12" fmla="*/ 38 w 38"/>
                <a:gd name="T13" fmla="*/ 11 h 23"/>
                <a:gd name="T14" fmla="*/ 38 w 38"/>
                <a:gd name="T15" fmla="*/ 9 h 23"/>
                <a:gd name="T16" fmla="*/ 36 w 38"/>
                <a:gd name="T17" fmla="*/ 7 h 23"/>
                <a:gd name="T18" fmla="*/ 31 w 38"/>
                <a:gd name="T19" fmla="*/ 6 h 23"/>
                <a:gd name="T20" fmla="*/ 27 w 38"/>
                <a:gd name="T21" fmla="*/ 4 h 23"/>
                <a:gd name="T22" fmla="*/ 15 w 38"/>
                <a:gd name="T23" fmla="*/ 2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0" name="Freeform 921"/>
            <p:cNvSpPr>
              <a:spLocks/>
            </p:cNvSpPr>
            <p:nvPr/>
          </p:nvSpPr>
          <p:spPr bwMode="auto">
            <a:xfrm>
              <a:off x="2917" y="50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6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9 h 23"/>
                <a:gd name="T20" fmla="*/ 11 w 39"/>
                <a:gd name="T21" fmla="*/ 20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1" name="Freeform 922"/>
            <p:cNvSpPr>
              <a:spLocks/>
            </p:cNvSpPr>
            <p:nvPr/>
          </p:nvSpPr>
          <p:spPr bwMode="auto">
            <a:xfrm>
              <a:off x="2917" y="512"/>
              <a:ext cx="9" cy="5"/>
            </a:xfrm>
            <a:custGeom>
              <a:avLst/>
              <a:gdLst>
                <a:gd name="T0" fmla="*/ 39 w 39"/>
                <a:gd name="T1" fmla="*/ 0 h 22"/>
                <a:gd name="T2" fmla="*/ 24 w 39"/>
                <a:gd name="T3" fmla="*/ 1 h 22"/>
                <a:gd name="T4" fmla="*/ 11 w 39"/>
                <a:gd name="T5" fmla="*/ 3 h 22"/>
                <a:gd name="T6" fmla="*/ 7 w 39"/>
                <a:gd name="T7" fmla="*/ 5 h 22"/>
                <a:gd name="T8" fmla="*/ 4 w 39"/>
                <a:gd name="T9" fmla="*/ 6 h 22"/>
                <a:gd name="T10" fmla="*/ 0 w 39"/>
                <a:gd name="T11" fmla="*/ 8 h 22"/>
                <a:gd name="T12" fmla="*/ 0 w 39"/>
                <a:gd name="T13" fmla="*/ 10 h 22"/>
                <a:gd name="T14" fmla="*/ 0 w 39"/>
                <a:gd name="T15" fmla="*/ 14 h 22"/>
                <a:gd name="T16" fmla="*/ 4 w 39"/>
                <a:gd name="T17" fmla="*/ 16 h 22"/>
                <a:gd name="T18" fmla="*/ 7 w 39"/>
                <a:gd name="T19" fmla="*/ 17 h 22"/>
                <a:gd name="T20" fmla="*/ 11 w 39"/>
                <a:gd name="T21" fmla="*/ 19 h 22"/>
                <a:gd name="T22" fmla="*/ 24 w 39"/>
                <a:gd name="T23" fmla="*/ 21 h 22"/>
                <a:gd name="T24" fmla="*/ 39 w 39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9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2" name="Freeform 923"/>
            <p:cNvSpPr>
              <a:spLocks/>
            </p:cNvSpPr>
            <p:nvPr/>
          </p:nvSpPr>
          <p:spPr bwMode="auto">
            <a:xfrm>
              <a:off x="2917" y="52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4 h 23"/>
                <a:gd name="T6" fmla="*/ 7 w 39"/>
                <a:gd name="T7" fmla="*/ 5 h 23"/>
                <a:gd name="T8" fmla="*/ 4 w 39"/>
                <a:gd name="T9" fmla="*/ 7 h 23"/>
                <a:gd name="T10" fmla="*/ 0 w 39"/>
                <a:gd name="T11" fmla="*/ 9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20 h 23"/>
                <a:gd name="T22" fmla="*/ 24 w 39"/>
                <a:gd name="T23" fmla="*/ 22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3" name="Freeform 924"/>
            <p:cNvSpPr>
              <a:spLocks/>
            </p:cNvSpPr>
            <p:nvPr/>
          </p:nvSpPr>
          <p:spPr bwMode="auto">
            <a:xfrm>
              <a:off x="2917" y="532"/>
              <a:ext cx="9" cy="5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5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19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4" name="Rectangle 925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5" name="Rectangle 926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6" name="Freeform 927"/>
            <p:cNvSpPr>
              <a:spLocks/>
            </p:cNvSpPr>
            <p:nvPr/>
          </p:nvSpPr>
          <p:spPr bwMode="auto">
            <a:xfrm>
              <a:off x="2963" y="504"/>
              <a:ext cx="26" cy="22"/>
            </a:xfrm>
            <a:custGeom>
              <a:avLst/>
              <a:gdLst>
                <a:gd name="T0" fmla="*/ 0 w 116"/>
                <a:gd name="T1" fmla="*/ 0 h 101"/>
                <a:gd name="T2" fmla="*/ 116 w 116"/>
                <a:gd name="T3" fmla="*/ 0 h 101"/>
                <a:gd name="T4" fmla="*/ 116 w 116"/>
                <a:gd name="T5" fmla="*/ 101 h 101"/>
                <a:gd name="T6" fmla="*/ 6 w 116"/>
                <a:gd name="T7" fmla="*/ 101 h 101"/>
                <a:gd name="T8" fmla="*/ 0 w 116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01">
                  <a:moveTo>
                    <a:pt x="0" y="0"/>
                  </a:moveTo>
                  <a:lnTo>
                    <a:pt x="116" y="0"/>
                  </a:lnTo>
                  <a:lnTo>
                    <a:pt x="116" y="101"/>
                  </a:lnTo>
                  <a:lnTo>
                    <a:pt x="6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7" name="Freeform 928"/>
            <p:cNvSpPr>
              <a:spLocks/>
            </p:cNvSpPr>
            <p:nvPr/>
          </p:nvSpPr>
          <p:spPr bwMode="auto">
            <a:xfrm>
              <a:off x="2963" y="503"/>
              <a:ext cx="26" cy="23"/>
            </a:xfrm>
            <a:custGeom>
              <a:avLst/>
              <a:gdLst>
                <a:gd name="T0" fmla="*/ 3 w 119"/>
                <a:gd name="T1" fmla="*/ 0 h 100"/>
                <a:gd name="T2" fmla="*/ 118 w 119"/>
                <a:gd name="T3" fmla="*/ 0 h 100"/>
                <a:gd name="T4" fmla="*/ 119 w 119"/>
                <a:gd name="T5" fmla="*/ 100 h 100"/>
                <a:gd name="T6" fmla="*/ 0 w 119"/>
                <a:gd name="T7" fmla="*/ 100 h 100"/>
                <a:gd name="T8" fmla="*/ 3 w 119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0">
                  <a:moveTo>
                    <a:pt x="3" y="0"/>
                  </a:moveTo>
                  <a:lnTo>
                    <a:pt x="118" y="0"/>
                  </a:lnTo>
                  <a:lnTo>
                    <a:pt x="119" y="100"/>
                  </a:lnTo>
                  <a:lnTo>
                    <a:pt x="0" y="10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8" name="Rectangle 929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9" name="Rectangle 930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0" name="Rectangle 931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1" name="Rectangle 932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2" name="Freeform 933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3" name="Freeform 934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4" name="Rectangle 935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5" name="Rectangle 936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6" name="Rectangle 937"/>
            <p:cNvSpPr>
              <a:spLocks noChangeArrowheads="1"/>
            </p:cNvSpPr>
            <p:nvPr/>
          </p:nvSpPr>
          <p:spPr bwMode="auto">
            <a:xfrm flipH="1">
              <a:off x="2970" y="552"/>
              <a:ext cx="28" cy="8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7" name="Rectangle 938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8" name="Rectangle 939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9" name="Freeform 940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0" name="Freeform 941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1" name="Rectangle 942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2" name="Rectangle 943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3" name="Rectangle 944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4" name="Rectangle 945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5" name="Rectangle 946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6" name="Rectangle 947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7" name="Freeform 948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8" name="Freeform 949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9" name="Freeform 950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0" name="Freeform 951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1" name="Line 952"/>
            <p:cNvSpPr>
              <a:spLocks noChangeShapeType="1"/>
            </p:cNvSpPr>
            <p:nvPr/>
          </p:nvSpPr>
          <p:spPr bwMode="auto">
            <a:xfrm flipV="1">
              <a:off x="2959" y="837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2" name="Rectangle 953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3" name="Rectangle 954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4" name="Freeform 955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  <a:gd name="T28" fmla="*/ 41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5" name="Freeform 956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6" name="Rectangle 957"/>
            <p:cNvSpPr>
              <a:spLocks noChangeArrowheads="1"/>
            </p:cNvSpPr>
            <p:nvPr/>
          </p:nvSpPr>
          <p:spPr bwMode="auto">
            <a:xfrm>
              <a:off x="2654" y="1295"/>
              <a:ext cx="3" cy="19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7" name="Freeform 958"/>
            <p:cNvSpPr>
              <a:spLocks/>
            </p:cNvSpPr>
            <p:nvPr/>
          </p:nvSpPr>
          <p:spPr bwMode="auto">
            <a:xfrm>
              <a:off x="2654" y="1295"/>
              <a:ext cx="3" cy="191"/>
            </a:xfrm>
            <a:custGeom>
              <a:avLst/>
              <a:gdLst>
                <a:gd name="T0" fmla="*/ 17 w 17"/>
                <a:gd name="T1" fmla="*/ 856 h 856"/>
                <a:gd name="T2" fmla="*/ 17 w 17"/>
                <a:gd name="T3" fmla="*/ 0 h 856"/>
                <a:gd name="T4" fmla="*/ 0 w 17"/>
                <a:gd name="T5" fmla="*/ 0 h 856"/>
                <a:gd name="T6" fmla="*/ 0 w 17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56">
                  <a:moveTo>
                    <a:pt x="17" y="8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85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8" name="Rectangle 959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9" name="Rectangle 960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0" name="Freeform 961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1" name="Freeform 962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2" name="Freeform 963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3" name="Freeform 964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4" name="Freeform 965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  <a:gd name="T30" fmla="*/ 0 w 70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5" name="Freeform 966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6" name="Freeform 967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  <a:gd name="T30" fmla="*/ 0 w 70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7" name="Freeform 968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8" name="Rectangle 969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9" name="Rectangle 970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0" name="Freeform 971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1" name="Freeform 972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2" name="Rectangle 973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solidFill>
              <a:srgbClr val="3F3C3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3" name="Rectangle 974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4" name="Rectangle 975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" name="Rectangle 976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6" name="Rectangle 977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7" name="Rectangle 978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8" name="Rectangle 979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solidFill>
              <a:srgbClr val="3F3C3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9" name="Rectangle 980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0" name="Rectangle 981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1" name="Rectangle 982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2" name="Rectangle 983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3" name="Rectangle 984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4" name="Freeform 985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F3C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5" name="Freeform 986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6" name="Freeform 987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7" name="Freeform 988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8" name="Freeform 989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9" name="Freeform 990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0" name="Freeform 991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1" name="Rectangle 992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2" name="Rectangle 993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3" name="Rectangle 994"/>
            <p:cNvSpPr>
              <a:spLocks noChangeArrowheads="1"/>
            </p:cNvSpPr>
            <p:nvPr/>
          </p:nvSpPr>
          <p:spPr bwMode="auto">
            <a:xfrm>
              <a:off x="2878" y="1892"/>
              <a:ext cx="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4" name="Rectangle 995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5" name="Rectangle 996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6" name="Rectangle 997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7" name="Rectangle 998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8" name="Rectangle 999"/>
            <p:cNvSpPr>
              <a:spLocks noChangeArrowheads="1"/>
            </p:cNvSpPr>
            <p:nvPr/>
          </p:nvSpPr>
          <p:spPr bwMode="auto">
            <a:xfrm>
              <a:off x="2743" y="1909"/>
              <a:ext cx="24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9" name="Rectangle 1000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0" name="Rectangle 1001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1" name="Freeform 1002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2" name="Freeform 1003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3" name="Freeform 1004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4" name="Freeform 1005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5" name="Rectangle 1006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6" name="Rectangle 1007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7" name="Freeform 1008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153 w 153"/>
                <a:gd name="T1" fmla="*/ 101 h 101"/>
                <a:gd name="T2" fmla="*/ 153 w 153"/>
                <a:gd name="T3" fmla="*/ 55 h 101"/>
                <a:gd name="T4" fmla="*/ 77 w 153"/>
                <a:gd name="T5" fmla="*/ 0 h 101"/>
                <a:gd name="T6" fmla="*/ 0 w 153"/>
                <a:gd name="T7" fmla="*/ 0 h 101"/>
                <a:gd name="T8" fmla="*/ 0 w 153"/>
                <a:gd name="T9" fmla="*/ 5 h 101"/>
                <a:gd name="T10" fmla="*/ 46 w 153"/>
                <a:gd name="T11" fmla="*/ 5 h 101"/>
                <a:gd name="T12" fmla="*/ 49 w 153"/>
                <a:gd name="T13" fmla="*/ 8 h 101"/>
                <a:gd name="T14" fmla="*/ 49 w 153"/>
                <a:gd name="T15" fmla="*/ 38 h 101"/>
                <a:gd name="T16" fmla="*/ 46 w 153"/>
                <a:gd name="T17" fmla="*/ 42 h 101"/>
                <a:gd name="T18" fmla="*/ 0 w 153"/>
                <a:gd name="T19" fmla="*/ 42 h 101"/>
                <a:gd name="T20" fmla="*/ 0 w 153"/>
                <a:gd name="T21" fmla="*/ 45 h 101"/>
                <a:gd name="T22" fmla="*/ 19 w 153"/>
                <a:gd name="T23" fmla="*/ 48 h 101"/>
                <a:gd name="T24" fmla="*/ 57 w 153"/>
                <a:gd name="T25" fmla="*/ 48 h 101"/>
                <a:gd name="T26" fmla="*/ 57 w 153"/>
                <a:gd name="T27" fmla="*/ 56 h 101"/>
                <a:gd name="T28" fmla="*/ 108 w 153"/>
                <a:gd name="T29" fmla="*/ 56 h 101"/>
                <a:gd name="T30" fmla="*/ 108 w 153"/>
                <a:gd name="T31" fmla="*/ 96 h 101"/>
                <a:gd name="T32" fmla="*/ 127 w 153"/>
                <a:gd name="T33" fmla="*/ 101 h 101"/>
                <a:gd name="T34" fmla="*/ 153 w 153"/>
                <a:gd name="T3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1">
                  <a:moveTo>
                    <a:pt x="153" y="101"/>
                  </a:moveTo>
                  <a:lnTo>
                    <a:pt x="153" y="55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8" name="Freeform 1009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77 w 153"/>
                <a:gd name="T1" fmla="*/ 0 h 101"/>
                <a:gd name="T2" fmla="*/ 0 w 153"/>
                <a:gd name="T3" fmla="*/ 0 h 101"/>
                <a:gd name="T4" fmla="*/ 0 w 153"/>
                <a:gd name="T5" fmla="*/ 5 h 101"/>
                <a:gd name="T6" fmla="*/ 46 w 153"/>
                <a:gd name="T7" fmla="*/ 5 h 101"/>
                <a:gd name="T8" fmla="*/ 49 w 153"/>
                <a:gd name="T9" fmla="*/ 8 h 101"/>
                <a:gd name="T10" fmla="*/ 49 w 153"/>
                <a:gd name="T11" fmla="*/ 38 h 101"/>
                <a:gd name="T12" fmla="*/ 46 w 153"/>
                <a:gd name="T13" fmla="*/ 42 h 101"/>
                <a:gd name="T14" fmla="*/ 0 w 153"/>
                <a:gd name="T15" fmla="*/ 42 h 101"/>
                <a:gd name="T16" fmla="*/ 0 w 153"/>
                <a:gd name="T17" fmla="*/ 45 h 101"/>
                <a:gd name="T18" fmla="*/ 19 w 153"/>
                <a:gd name="T19" fmla="*/ 48 h 101"/>
                <a:gd name="T20" fmla="*/ 57 w 153"/>
                <a:gd name="T21" fmla="*/ 48 h 101"/>
                <a:gd name="T22" fmla="*/ 57 w 153"/>
                <a:gd name="T23" fmla="*/ 56 h 101"/>
                <a:gd name="T24" fmla="*/ 108 w 153"/>
                <a:gd name="T25" fmla="*/ 56 h 101"/>
                <a:gd name="T26" fmla="*/ 108 w 153"/>
                <a:gd name="T27" fmla="*/ 96 h 101"/>
                <a:gd name="T28" fmla="*/ 127 w 153"/>
                <a:gd name="T29" fmla="*/ 101 h 101"/>
                <a:gd name="T30" fmla="*/ 153 w 153"/>
                <a:gd name="T31" fmla="*/ 101 h 101"/>
                <a:gd name="T32" fmla="*/ 153 w 153"/>
                <a:gd name="T3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1">
                  <a:moveTo>
                    <a:pt x="7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lnTo>
                    <a:pt x="153" y="5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9" name="Rectangle 1010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0" name="Rectangle 1011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1" name="Freeform 1012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2" name="Freeform 1013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3" name="Freeform 1014"/>
            <p:cNvSpPr>
              <a:spLocks/>
            </p:cNvSpPr>
            <p:nvPr/>
          </p:nvSpPr>
          <p:spPr bwMode="auto">
            <a:xfrm>
              <a:off x="2895" y="2012"/>
              <a:ext cx="2" cy="1"/>
            </a:xfrm>
            <a:custGeom>
              <a:avLst/>
              <a:gdLst>
                <a:gd name="T0" fmla="*/ 7 w 7"/>
                <a:gd name="T1" fmla="*/ 7 h 7"/>
                <a:gd name="T2" fmla="*/ 0 w 7"/>
                <a:gd name="T3" fmla="*/ 0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4" name="Line 1015"/>
            <p:cNvSpPr>
              <a:spLocks noChangeShapeType="1"/>
            </p:cNvSpPr>
            <p:nvPr/>
          </p:nvSpPr>
          <p:spPr bwMode="auto">
            <a:xfrm flipH="1" flipV="1">
              <a:off x="2895" y="2012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5" name="Freeform 1016"/>
            <p:cNvSpPr>
              <a:spLocks/>
            </p:cNvSpPr>
            <p:nvPr/>
          </p:nvSpPr>
          <p:spPr bwMode="auto">
            <a:xfrm>
              <a:off x="2897" y="2013"/>
              <a:ext cx="0" cy="2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6 h 6"/>
                <a:gd name="T4" fmla="*/ 7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6"/>
                  </a:lnTo>
                  <a:lnTo>
                    <a:pt x="7" y="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6" name="Freeform 1017"/>
            <p:cNvSpPr>
              <a:spLocks/>
            </p:cNvSpPr>
            <p:nvPr/>
          </p:nvSpPr>
          <p:spPr bwMode="auto">
            <a:xfrm>
              <a:off x="2897" y="1984"/>
              <a:ext cx="11" cy="3"/>
            </a:xfrm>
            <a:custGeom>
              <a:avLst/>
              <a:gdLst>
                <a:gd name="T0" fmla="*/ 35 w 42"/>
                <a:gd name="T1" fmla="*/ 13 h 13"/>
                <a:gd name="T2" fmla="*/ 42 w 42"/>
                <a:gd name="T3" fmla="*/ 13 h 13"/>
                <a:gd name="T4" fmla="*/ 42 w 42"/>
                <a:gd name="T5" fmla="*/ 6 h 13"/>
                <a:gd name="T6" fmla="*/ 23 w 42"/>
                <a:gd name="T7" fmla="*/ 6 h 13"/>
                <a:gd name="T8" fmla="*/ 23 w 42"/>
                <a:gd name="T9" fmla="*/ 0 h 13"/>
                <a:gd name="T10" fmla="*/ 11 w 42"/>
                <a:gd name="T11" fmla="*/ 0 h 13"/>
                <a:gd name="T12" fmla="*/ 11 w 42"/>
                <a:gd name="T13" fmla="*/ 11 h 13"/>
                <a:gd name="T14" fmla="*/ 0 w 42"/>
                <a:gd name="T15" fmla="*/ 11 h 13"/>
                <a:gd name="T16" fmla="*/ 0 w 4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13"/>
                  </a:moveTo>
                  <a:lnTo>
                    <a:pt x="42" y="13"/>
                  </a:lnTo>
                  <a:lnTo>
                    <a:pt x="4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7" name="Freeform 1018"/>
            <p:cNvSpPr>
              <a:spLocks/>
            </p:cNvSpPr>
            <p:nvPr/>
          </p:nvSpPr>
          <p:spPr bwMode="auto">
            <a:xfrm>
              <a:off x="2897" y="2012"/>
              <a:ext cx="11" cy="3"/>
            </a:xfrm>
            <a:custGeom>
              <a:avLst/>
              <a:gdLst>
                <a:gd name="T0" fmla="*/ 0 w 38"/>
                <a:gd name="T1" fmla="*/ 11 h 11"/>
                <a:gd name="T2" fmla="*/ 0 w 38"/>
                <a:gd name="T3" fmla="*/ 8 h 11"/>
                <a:gd name="T4" fmla="*/ 38 w 38"/>
                <a:gd name="T5" fmla="*/ 8 h 11"/>
                <a:gd name="T6" fmla="*/ 38 w 38"/>
                <a:gd name="T7" fmla="*/ 0 h 11"/>
                <a:gd name="T8" fmla="*/ 31 w 3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">
                  <a:moveTo>
                    <a:pt x="0" y="11"/>
                  </a:moveTo>
                  <a:lnTo>
                    <a:pt x="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3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8" name="Freeform 1019"/>
            <p:cNvSpPr>
              <a:spLocks/>
            </p:cNvSpPr>
            <p:nvPr/>
          </p:nvSpPr>
          <p:spPr bwMode="auto">
            <a:xfrm>
              <a:off x="2896" y="1984"/>
              <a:ext cx="1" cy="12"/>
            </a:xfrm>
            <a:custGeom>
              <a:avLst/>
              <a:gdLst>
                <a:gd name="T0" fmla="*/ 4 w 4"/>
                <a:gd name="T1" fmla="*/ 0 h 54"/>
                <a:gd name="T2" fmla="*/ 0 w 4"/>
                <a:gd name="T3" fmla="*/ 0 h 54"/>
                <a:gd name="T4" fmla="*/ 0 w 4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0" y="0"/>
                  </a:lnTo>
                  <a:lnTo>
                    <a:pt x="0" y="5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9" name="Line 1020"/>
            <p:cNvSpPr>
              <a:spLocks noChangeShapeType="1"/>
            </p:cNvSpPr>
            <p:nvPr/>
          </p:nvSpPr>
          <p:spPr bwMode="auto">
            <a:xfrm flipH="1">
              <a:off x="2893" y="1997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0" name="Freeform 1021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1" name="Freeform 1022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2" name="Freeform 1023"/>
            <p:cNvSpPr>
              <a:spLocks/>
            </p:cNvSpPr>
            <p:nvPr/>
          </p:nvSpPr>
          <p:spPr bwMode="auto">
            <a:xfrm>
              <a:off x="2895" y="2114"/>
              <a:ext cx="2" cy="2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3" name="Line 1024"/>
            <p:cNvSpPr>
              <a:spLocks noChangeShapeType="1"/>
            </p:cNvSpPr>
            <p:nvPr/>
          </p:nvSpPr>
          <p:spPr bwMode="auto">
            <a:xfrm flipH="1">
              <a:off x="2895" y="2114"/>
              <a:ext cx="2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4" name="Freeform 1025"/>
            <p:cNvSpPr>
              <a:spLocks/>
            </p:cNvSpPr>
            <p:nvPr/>
          </p:nvSpPr>
          <p:spPr bwMode="auto">
            <a:xfrm>
              <a:off x="2897" y="2112"/>
              <a:ext cx="0" cy="2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0 h 6"/>
                <a:gd name="T4" fmla="*/ 7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" name="Freeform 1026"/>
            <p:cNvSpPr>
              <a:spLocks/>
            </p:cNvSpPr>
            <p:nvPr/>
          </p:nvSpPr>
          <p:spPr bwMode="auto">
            <a:xfrm>
              <a:off x="2895" y="2116"/>
              <a:ext cx="2" cy="11"/>
            </a:xfrm>
            <a:custGeom>
              <a:avLst/>
              <a:gdLst>
                <a:gd name="T0" fmla="*/ 7 w 7"/>
                <a:gd name="T1" fmla="*/ 49 h 49"/>
                <a:gd name="T2" fmla="*/ 7 w 7"/>
                <a:gd name="T3" fmla="*/ 6 h 49"/>
                <a:gd name="T4" fmla="*/ 0 w 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9">
                  <a:moveTo>
                    <a:pt x="7" y="49"/>
                  </a:move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6" name="Line 1027"/>
            <p:cNvSpPr>
              <a:spLocks noChangeShapeType="1"/>
            </p:cNvSpPr>
            <p:nvPr/>
          </p:nvSpPr>
          <p:spPr bwMode="auto">
            <a:xfrm flipH="1">
              <a:off x="2889" y="2131"/>
              <a:ext cx="4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7" name="Freeform 1028"/>
            <p:cNvSpPr>
              <a:spLocks/>
            </p:cNvSpPr>
            <p:nvPr/>
          </p:nvSpPr>
          <p:spPr bwMode="auto">
            <a:xfrm>
              <a:off x="2897" y="2141"/>
              <a:ext cx="11" cy="3"/>
            </a:xfrm>
            <a:custGeom>
              <a:avLst/>
              <a:gdLst>
                <a:gd name="T0" fmla="*/ 35 w 42"/>
                <a:gd name="T1" fmla="*/ 0 h 13"/>
                <a:gd name="T2" fmla="*/ 42 w 42"/>
                <a:gd name="T3" fmla="*/ 0 h 13"/>
                <a:gd name="T4" fmla="*/ 42 w 42"/>
                <a:gd name="T5" fmla="*/ 7 h 13"/>
                <a:gd name="T6" fmla="*/ 23 w 42"/>
                <a:gd name="T7" fmla="*/ 7 h 13"/>
                <a:gd name="T8" fmla="*/ 23 w 42"/>
                <a:gd name="T9" fmla="*/ 13 h 13"/>
                <a:gd name="T10" fmla="*/ 11 w 42"/>
                <a:gd name="T11" fmla="*/ 13 h 13"/>
                <a:gd name="T12" fmla="*/ 11 w 42"/>
                <a:gd name="T13" fmla="*/ 2 h 13"/>
                <a:gd name="T14" fmla="*/ 0 w 42"/>
                <a:gd name="T15" fmla="*/ 2 h 13"/>
                <a:gd name="T16" fmla="*/ 0 w 4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0"/>
                  </a:moveTo>
                  <a:lnTo>
                    <a:pt x="42" y="0"/>
                  </a:lnTo>
                  <a:lnTo>
                    <a:pt x="42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11" y="13"/>
                  </a:lnTo>
                  <a:lnTo>
                    <a:pt x="11" y="2"/>
                  </a:lnTo>
                  <a:lnTo>
                    <a:pt x="0" y="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8" name="Line 1029"/>
            <p:cNvSpPr>
              <a:spLocks noChangeShapeType="1"/>
            </p:cNvSpPr>
            <p:nvPr/>
          </p:nvSpPr>
          <p:spPr bwMode="auto">
            <a:xfrm>
              <a:off x="2904" y="2116"/>
              <a:ext cx="1" cy="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9" name="Freeform 1030"/>
            <p:cNvSpPr>
              <a:spLocks/>
            </p:cNvSpPr>
            <p:nvPr/>
          </p:nvSpPr>
          <p:spPr bwMode="auto">
            <a:xfrm>
              <a:off x="2897" y="2112"/>
              <a:ext cx="11" cy="3"/>
            </a:xfrm>
            <a:custGeom>
              <a:avLst/>
              <a:gdLst>
                <a:gd name="T0" fmla="*/ 0 w 38"/>
                <a:gd name="T1" fmla="*/ 0 h 12"/>
                <a:gd name="T2" fmla="*/ 0 w 38"/>
                <a:gd name="T3" fmla="*/ 4 h 12"/>
                <a:gd name="T4" fmla="*/ 38 w 38"/>
                <a:gd name="T5" fmla="*/ 4 h 12"/>
                <a:gd name="T6" fmla="*/ 38 w 38"/>
                <a:gd name="T7" fmla="*/ 12 h 12"/>
                <a:gd name="T8" fmla="*/ 31 w 3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lnTo>
                    <a:pt x="0" y="4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1" y="1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0" name="Freeform 1031"/>
            <p:cNvSpPr>
              <a:spLocks/>
            </p:cNvSpPr>
            <p:nvPr/>
          </p:nvSpPr>
          <p:spPr bwMode="auto">
            <a:xfrm>
              <a:off x="2889" y="2128"/>
              <a:ext cx="6" cy="1"/>
            </a:xfrm>
            <a:custGeom>
              <a:avLst/>
              <a:gdLst>
                <a:gd name="T0" fmla="*/ 0 w 25"/>
                <a:gd name="T1" fmla="*/ 6 h 6"/>
                <a:gd name="T2" fmla="*/ 18 w 25"/>
                <a:gd name="T3" fmla="*/ 0 h 6"/>
                <a:gd name="T4" fmla="*/ 25 w 2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">
                  <a:moveTo>
                    <a:pt x="0" y="6"/>
                  </a:moveTo>
                  <a:lnTo>
                    <a:pt x="18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1" name="Freeform 1032"/>
            <p:cNvSpPr>
              <a:spLocks/>
            </p:cNvSpPr>
            <p:nvPr/>
          </p:nvSpPr>
          <p:spPr bwMode="auto">
            <a:xfrm>
              <a:off x="2896" y="2132"/>
              <a:ext cx="1" cy="12"/>
            </a:xfrm>
            <a:custGeom>
              <a:avLst/>
              <a:gdLst>
                <a:gd name="T0" fmla="*/ 4 w 4"/>
                <a:gd name="T1" fmla="*/ 54 h 54"/>
                <a:gd name="T2" fmla="*/ 0 w 4"/>
                <a:gd name="T3" fmla="*/ 54 h 54"/>
                <a:gd name="T4" fmla="*/ 0 w 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54"/>
                  </a:move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2" name="Line 1033"/>
            <p:cNvSpPr>
              <a:spLocks noChangeShapeType="1"/>
            </p:cNvSpPr>
            <p:nvPr/>
          </p:nvSpPr>
          <p:spPr bwMode="auto">
            <a:xfrm flipH="1">
              <a:off x="2893" y="2131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3" name="Freeform 1034"/>
            <p:cNvSpPr>
              <a:spLocks/>
            </p:cNvSpPr>
            <p:nvPr/>
          </p:nvSpPr>
          <p:spPr bwMode="auto">
            <a:xfrm>
              <a:off x="2897" y="2014"/>
              <a:ext cx="591" cy="99"/>
            </a:xfrm>
            <a:custGeom>
              <a:avLst/>
              <a:gdLst>
                <a:gd name="T0" fmla="*/ 0 w 2568"/>
                <a:gd name="T1" fmla="*/ 449 h 449"/>
                <a:gd name="T2" fmla="*/ 0 w 2568"/>
                <a:gd name="T3" fmla="*/ 0 h 449"/>
                <a:gd name="T4" fmla="*/ 2568 w 2568"/>
                <a:gd name="T5" fmla="*/ 0 h 449"/>
                <a:gd name="T6" fmla="*/ 2568 w 2568"/>
                <a:gd name="T7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8" h="449">
                  <a:moveTo>
                    <a:pt x="0" y="449"/>
                  </a:moveTo>
                  <a:lnTo>
                    <a:pt x="0" y="0"/>
                  </a:lnTo>
                  <a:lnTo>
                    <a:pt x="2568" y="0"/>
                  </a:lnTo>
                  <a:lnTo>
                    <a:pt x="2568" y="4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4" name="Freeform 1035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5" name="Freeform 1036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6" name="Freeform 1037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  <a:gd name="T38" fmla="*/ 134 w 153"/>
                <a:gd name="T39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  <a:lnTo>
                    <a:pt x="134" y="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7" name="Freeform 1038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8" name="Freeform 1039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9" name="Freeform 1040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0" name="Freeform 1041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1" name="Freeform 1042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2" name="Freeform 1043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3" name="Freeform 1044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4" name="Rectangle 1045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5" name="Rectangle 1046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6" name="Rectangle 1047"/>
            <p:cNvSpPr>
              <a:spLocks noChangeArrowheads="1"/>
            </p:cNvSpPr>
            <p:nvPr/>
          </p:nvSpPr>
          <p:spPr bwMode="auto">
            <a:xfrm>
              <a:off x="2941" y="1890"/>
              <a:ext cx="3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7" name="Freeform 1048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4033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8" name="Freeform 1049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9" name="Rectangle 1050"/>
            <p:cNvSpPr>
              <a:spLocks noChangeArrowheads="1"/>
            </p:cNvSpPr>
            <p:nvPr/>
          </p:nvSpPr>
          <p:spPr bwMode="auto">
            <a:xfrm>
              <a:off x="2911" y="1975"/>
              <a:ext cx="72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0" name="Freeform 1051"/>
            <p:cNvSpPr>
              <a:spLocks/>
            </p:cNvSpPr>
            <p:nvPr/>
          </p:nvSpPr>
          <p:spPr bwMode="auto">
            <a:xfrm>
              <a:off x="2911" y="1975"/>
              <a:ext cx="72" cy="12"/>
            </a:xfrm>
            <a:custGeom>
              <a:avLst/>
              <a:gdLst>
                <a:gd name="T0" fmla="*/ 310 w 310"/>
                <a:gd name="T1" fmla="*/ 52 h 52"/>
                <a:gd name="T2" fmla="*/ 310 w 310"/>
                <a:gd name="T3" fmla="*/ 0 h 52"/>
                <a:gd name="T4" fmla="*/ 0 w 310"/>
                <a:gd name="T5" fmla="*/ 0 h 52"/>
                <a:gd name="T6" fmla="*/ 0 w 310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52">
                  <a:moveTo>
                    <a:pt x="310" y="52"/>
                  </a:moveTo>
                  <a:lnTo>
                    <a:pt x="310" y="0"/>
                  </a:lnTo>
                  <a:lnTo>
                    <a:pt x="0" y="0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1" name="Freeform 1052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2" name="Freeform 1053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3" name="Rectangle 1054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4" name="Rectangle 1055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5" name="Rectangle 1056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6" name="Rectangle 1057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7" name="Freeform 1058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8" name="Freeform 1059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9" name="Rectangle 1060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0" name="Rectangle 1061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1" name="Rectangle 1062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2" name="Rectangle 1063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3" name="Freeform 1064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4" name="Freeform 1065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5" name="Rectangle 1066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6" name="Rectangle 1067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7" name="Rectangle 1068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8" name="Rectangle 1069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9" name="Rectangle 1070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0" name="Rectangle 1071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1" name="Freeform 1072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2" name="Freeform 1073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3" name="Freeform 1074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4" name="Freeform 1075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5" name="Rectangle 1076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" name="Rectangle 1077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" name="Rectangle 1078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" name="Rectangle 1079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" name="Rectangle 1080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0" name="Rectangle 1081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1" name="Rectangle 1082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2" name="Rectangle 1083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" name="Freeform 1084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" name="Freeform 1085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5" name="Rectangle 1086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6" name="Rectangle 1087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7" name="Rectangle 1088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8" name="Rectangle 1089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9" name="Freeform 1090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0" name="Freeform 1091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1" name="Rectangle 1092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2" name="Rectangle 1093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3" name="Rectangle 1094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4" name="Rectangle 1095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5" name="Freeform 1096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6" name="Freeform 1097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7" name="Rectangle 1098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8" name="Rectangle 1099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9" name="Rectangle 1100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0" name="Rectangle 1101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1" name="Rectangle 1102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2" name="Rectangle 1103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3" name="Rectangle 1104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4" name="Rectangle 1105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5" name="Freeform 1106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6" name="Freeform 1107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7" name="Rectangle 1108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8" name="Rectangle 1109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9" name="Rectangle 1110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0" name="Rectangle 1111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1" name="Freeform 1112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2" name="Freeform 1113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3" name="Rectangle 1114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4" name="Rectangle 1115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5" name="Rectangle 1116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6" name="Rectangle 1117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7" name="Rectangle 1118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8" name="Rectangle 1119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9" name="Freeform 1120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0" name="Freeform 1121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1" name="Rectangle 1122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2" name="Rectangle 1123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3" name="Rectangle 1124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4" name="Rectangle 1125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5" name="Freeform 1126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6" name="Freeform 1127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7" name="Rectangle 1128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8" name="Rectangle 1129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9" name="Freeform 1130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0" name="Freeform 1131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1" name="Freeform 1132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2" name="Freeform 1133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3" name="Rectangle 1134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4" name="Rectangle 1135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5" name="Freeform 1136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6" name="Freeform 1137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7" name="Freeform 1138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8" name="Freeform 1139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9" name="Rectangle 1140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0" name="Rectangle 1141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1" name="Rectangle 1142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2" name="Rectangle 1143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3" name="Rectangle 1144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4" name="Rectangle 1145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5" name="Freeform 1146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6" name="Freeform 1147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7" name="Rectangle 1148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8" name="Rectangle 1149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9" name="Rectangle 1150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0" name="Rectangle 1151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1" name="Rectangle 1152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2" name="Rectangle 1153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3" name="Rectangle 1154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4" name="Rectangle 1155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5" name="Rectangle 1156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6" name="Rectangle 1157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7" name="Freeform 1158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5 w 7"/>
                <a:gd name="T1" fmla="*/ 7 h 15"/>
                <a:gd name="T2" fmla="*/ 7 w 7"/>
                <a:gd name="T3" fmla="*/ 1 h 15"/>
                <a:gd name="T4" fmla="*/ 6 w 7"/>
                <a:gd name="T5" fmla="*/ 0 h 15"/>
                <a:gd name="T6" fmla="*/ 5 w 7"/>
                <a:gd name="T7" fmla="*/ 0 h 15"/>
                <a:gd name="T8" fmla="*/ 4 w 7"/>
                <a:gd name="T9" fmla="*/ 0 h 15"/>
                <a:gd name="T10" fmla="*/ 1 w 7"/>
                <a:gd name="T11" fmla="*/ 2 h 15"/>
                <a:gd name="T12" fmla="*/ 1 w 7"/>
                <a:gd name="T13" fmla="*/ 4 h 15"/>
                <a:gd name="T14" fmla="*/ 0 w 7"/>
                <a:gd name="T15" fmla="*/ 7 h 15"/>
                <a:gd name="T16" fmla="*/ 1 w 7"/>
                <a:gd name="T17" fmla="*/ 10 h 15"/>
                <a:gd name="T18" fmla="*/ 1 w 7"/>
                <a:gd name="T19" fmla="*/ 13 h 15"/>
                <a:gd name="T20" fmla="*/ 4 w 7"/>
                <a:gd name="T21" fmla="*/ 14 h 15"/>
                <a:gd name="T22" fmla="*/ 5 w 7"/>
                <a:gd name="T23" fmla="*/ 15 h 15"/>
                <a:gd name="T24" fmla="*/ 5 w 7"/>
                <a:gd name="T25" fmla="*/ 15 h 15"/>
                <a:gd name="T26" fmla="*/ 6 w 7"/>
                <a:gd name="T27" fmla="*/ 15 h 15"/>
                <a:gd name="T28" fmla="*/ 5 w 7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" name="Freeform 1159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7 w 7"/>
                <a:gd name="T1" fmla="*/ 1 h 15"/>
                <a:gd name="T2" fmla="*/ 6 w 7"/>
                <a:gd name="T3" fmla="*/ 0 h 15"/>
                <a:gd name="T4" fmla="*/ 5 w 7"/>
                <a:gd name="T5" fmla="*/ 0 h 15"/>
                <a:gd name="T6" fmla="*/ 4 w 7"/>
                <a:gd name="T7" fmla="*/ 0 h 15"/>
                <a:gd name="T8" fmla="*/ 1 w 7"/>
                <a:gd name="T9" fmla="*/ 2 h 15"/>
                <a:gd name="T10" fmla="*/ 1 w 7"/>
                <a:gd name="T11" fmla="*/ 4 h 15"/>
                <a:gd name="T12" fmla="*/ 0 w 7"/>
                <a:gd name="T13" fmla="*/ 7 h 15"/>
                <a:gd name="T14" fmla="*/ 1 w 7"/>
                <a:gd name="T15" fmla="*/ 10 h 15"/>
                <a:gd name="T16" fmla="*/ 1 w 7"/>
                <a:gd name="T17" fmla="*/ 13 h 15"/>
                <a:gd name="T18" fmla="*/ 4 w 7"/>
                <a:gd name="T19" fmla="*/ 14 h 15"/>
                <a:gd name="T20" fmla="*/ 5 w 7"/>
                <a:gd name="T21" fmla="*/ 15 h 15"/>
                <a:gd name="T22" fmla="*/ 5 w 7"/>
                <a:gd name="T23" fmla="*/ 15 h 15"/>
                <a:gd name="T24" fmla="*/ 6 w 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7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9" name="Freeform 1160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7 h 15"/>
                <a:gd name="T2" fmla="*/ 5 w 7"/>
                <a:gd name="T3" fmla="*/ 0 h 15"/>
                <a:gd name="T4" fmla="*/ 4 w 7"/>
                <a:gd name="T5" fmla="*/ 1 h 15"/>
                <a:gd name="T6" fmla="*/ 2 w 7"/>
                <a:gd name="T7" fmla="*/ 2 h 15"/>
                <a:gd name="T8" fmla="*/ 2 w 7"/>
                <a:gd name="T9" fmla="*/ 4 h 15"/>
                <a:gd name="T10" fmla="*/ 0 w 7"/>
                <a:gd name="T11" fmla="*/ 7 h 15"/>
                <a:gd name="T12" fmla="*/ 2 w 7"/>
                <a:gd name="T13" fmla="*/ 10 h 15"/>
                <a:gd name="T14" fmla="*/ 2 w 7"/>
                <a:gd name="T15" fmla="*/ 13 h 15"/>
                <a:gd name="T16" fmla="*/ 4 w 7"/>
                <a:gd name="T17" fmla="*/ 14 h 15"/>
                <a:gd name="T18" fmla="*/ 5 w 7"/>
                <a:gd name="T19" fmla="*/ 15 h 15"/>
                <a:gd name="T20" fmla="*/ 6 w 7"/>
                <a:gd name="T21" fmla="*/ 15 h 15"/>
                <a:gd name="T22" fmla="*/ 7 w 7"/>
                <a:gd name="T23" fmla="*/ 14 h 15"/>
                <a:gd name="T24" fmla="*/ 5 w 7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0" name="Freeform 1161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0 h 15"/>
                <a:gd name="T2" fmla="*/ 4 w 7"/>
                <a:gd name="T3" fmla="*/ 1 h 15"/>
                <a:gd name="T4" fmla="*/ 2 w 7"/>
                <a:gd name="T5" fmla="*/ 2 h 15"/>
                <a:gd name="T6" fmla="*/ 2 w 7"/>
                <a:gd name="T7" fmla="*/ 4 h 15"/>
                <a:gd name="T8" fmla="*/ 0 w 7"/>
                <a:gd name="T9" fmla="*/ 7 h 15"/>
                <a:gd name="T10" fmla="*/ 2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5 w 7"/>
                <a:gd name="T17" fmla="*/ 15 h 15"/>
                <a:gd name="T18" fmla="*/ 6 w 7"/>
                <a:gd name="T19" fmla="*/ 15 h 15"/>
                <a:gd name="T20" fmla="*/ 7 w 7"/>
                <a:gd name="T2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5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1" name="Freeform 1162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2" name="Freeform 1163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3" name="Freeform 1164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  <a:gd name="T22" fmla="*/ 150 w 152"/>
                <a:gd name="T2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4" name="Freeform 1165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5" name="Freeform 1166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6" name="Freeform 1167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7" name="Rectangle 1168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8" name="Rectangle 1169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9" name="Rectangle 1170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0" name="Rectangle 1171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1" name="Rectangle 1172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2" name="Rectangle 1173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3" name="Rectangle 1174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4" name="Rectangle 1175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5" name="Rectangle 1176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6" name="Rectangle 1177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7" name="Freeform 1178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8" name="Freeform 1179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9" name="Freeform 1180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0" name="Freeform 1181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" name="Freeform 1182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2" name="Rectangle 1183"/>
            <p:cNvSpPr>
              <a:spLocks noChangeArrowheads="1"/>
            </p:cNvSpPr>
            <p:nvPr/>
          </p:nvSpPr>
          <p:spPr bwMode="auto">
            <a:xfrm>
              <a:off x="2630" y="2298"/>
              <a:ext cx="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3" name="Rectangle 1184"/>
            <p:cNvSpPr>
              <a:spLocks noChangeArrowheads="1"/>
            </p:cNvSpPr>
            <p:nvPr/>
          </p:nvSpPr>
          <p:spPr bwMode="auto">
            <a:xfrm>
              <a:off x="2633" y="2273"/>
              <a:ext cx="1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4" name="Freeform 1185"/>
            <p:cNvSpPr>
              <a:spLocks/>
            </p:cNvSpPr>
            <p:nvPr/>
          </p:nvSpPr>
          <p:spPr bwMode="auto">
            <a:xfrm>
              <a:off x="2678" y="2135"/>
              <a:ext cx="9" cy="9"/>
            </a:xfrm>
            <a:custGeom>
              <a:avLst/>
              <a:gdLst>
                <a:gd name="T0" fmla="*/ 0 w 39"/>
                <a:gd name="T1" fmla="*/ 30 h 38"/>
                <a:gd name="T2" fmla="*/ 31 w 39"/>
                <a:gd name="T3" fmla="*/ 0 h 38"/>
                <a:gd name="T4" fmla="*/ 39 w 39"/>
                <a:gd name="T5" fmla="*/ 0 h 38"/>
                <a:gd name="T6" fmla="*/ 39 w 39"/>
                <a:gd name="T7" fmla="*/ 7 h 38"/>
                <a:gd name="T8" fmla="*/ 8 w 39"/>
                <a:gd name="T9" fmla="*/ 38 h 38"/>
                <a:gd name="T10" fmla="*/ 0 w 39"/>
                <a:gd name="T11" fmla="*/ 38 h 38"/>
                <a:gd name="T12" fmla="*/ 0 w 39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0" y="3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5" name="Freeform 1186"/>
            <p:cNvSpPr>
              <a:spLocks/>
            </p:cNvSpPr>
            <p:nvPr/>
          </p:nvSpPr>
          <p:spPr bwMode="auto">
            <a:xfrm>
              <a:off x="2684" y="2128"/>
              <a:ext cx="3" cy="8"/>
            </a:xfrm>
            <a:custGeom>
              <a:avLst/>
              <a:gdLst>
                <a:gd name="T0" fmla="*/ 0 w 11"/>
                <a:gd name="T1" fmla="*/ 35 h 35"/>
                <a:gd name="T2" fmla="*/ 0 w 11"/>
                <a:gd name="T3" fmla="*/ 5 h 35"/>
                <a:gd name="T4" fmla="*/ 0 w 11"/>
                <a:gd name="T5" fmla="*/ 0 h 35"/>
                <a:gd name="T6" fmla="*/ 11 w 11"/>
                <a:gd name="T7" fmla="*/ 0 h 35"/>
                <a:gd name="T8" fmla="*/ 11 w 11"/>
                <a:gd name="T9" fmla="*/ 5 h 35"/>
                <a:gd name="T10" fmla="*/ 0 w 11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5">
                  <a:moveTo>
                    <a:pt x="0" y="3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6" name="Freeform 1187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  <a:gd name="T8" fmla="*/ 282 w 285"/>
                <a:gd name="T9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  <a:lnTo>
                    <a:pt x="282" y="23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7" name="Freeform 1188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8" name="Rectangle 1189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9" name="Rectangle 1190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0" name="Rectangle 1191"/>
            <p:cNvSpPr>
              <a:spLocks noChangeArrowheads="1"/>
            </p:cNvSpPr>
            <p:nvPr/>
          </p:nvSpPr>
          <p:spPr bwMode="auto">
            <a:xfrm>
              <a:off x="2597" y="669"/>
              <a:ext cx="15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1" name="Rectangle 1192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2" name="Rectangle 1193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3" name="Rectangle 1194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4" name="Rectangle 1195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5" name="Rectangle 1196"/>
            <p:cNvSpPr>
              <a:spLocks noChangeArrowheads="1"/>
            </p:cNvSpPr>
            <p:nvPr/>
          </p:nvSpPr>
          <p:spPr bwMode="auto">
            <a:xfrm>
              <a:off x="2653" y="1247"/>
              <a:ext cx="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6" name="Rectangle 1197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7" name="Rectangle 1198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8" name="Rectangle 1199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9" name="Rectangle 1200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0" name="Rectangle 1201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1" name="Rectangle 1202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2" name="Rectangle 1203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3" name="Rectangle 1204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4" name="Rectangle 1205"/>
            <p:cNvSpPr>
              <a:spLocks noChangeArrowheads="1"/>
            </p:cNvSpPr>
            <p:nvPr/>
          </p:nvSpPr>
          <p:spPr bwMode="auto">
            <a:xfrm>
              <a:off x="2670" y="1277"/>
              <a:ext cx="2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5" name="Rectangle 1206"/>
            <p:cNvSpPr>
              <a:spLocks noChangeArrowheads="1"/>
            </p:cNvSpPr>
            <p:nvPr/>
          </p:nvSpPr>
          <p:spPr bwMode="auto">
            <a:xfrm>
              <a:off x="2661" y="1281"/>
              <a:ext cx="4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6" name="Rectangle 1207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7" name="Rectangle 1208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8" name="Freeform 1209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9" name="Freeform 1210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0" name="Rectangle 1211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1" name="Rectangle 1212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2" name="Rectangle 1213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3" name="Rectangle 1214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4" name="Rectangle 1215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5" name="Rectangle 1216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6" name="Rectangle 1217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7" name="Rectangle 1218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8" name="Rectangle 1219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9" name="Rectangle 1220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0" name="Rectangle 1221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1" name="Rectangle 1222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2" name="Rectangle 1223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3" name="Rectangle 1224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4" name="Rectangle 1225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5" name="Rectangle 1226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6" name="Freeform 1227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136 h 271"/>
                <a:gd name="T2" fmla="*/ 0 w 139"/>
                <a:gd name="T3" fmla="*/ 271 h 271"/>
                <a:gd name="T4" fmla="*/ 14 w 139"/>
                <a:gd name="T5" fmla="*/ 270 h 271"/>
                <a:gd name="T6" fmla="*/ 27 w 139"/>
                <a:gd name="T7" fmla="*/ 268 h 271"/>
                <a:gd name="T8" fmla="*/ 42 w 139"/>
                <a:gd name="T9" fmla="*/ 265 h 271"/>
                <a:gd name="T10" fmla="*/ 54 w 139"/>
                <a:gd name="T11" fmla="*/ 260 h 271"/>
                <a:gd name="T12" fmla="*/ 66 w 139"/>
                <a:gd name="T13" fmla="*/ 254 h 271"/>
                <a:gd name="T14" fmla="*/ 77 w 139"/>
                <a:gd name="T15" fmla="*/ 248 h 271"/>
                <a:gd name="T16" fmla="*/ 88 w 139"/>
                <a:gd name="T17" fmla="*/ 239 h 271"/>
                <a:gd name="T18" fmla="*/ 98 w 139"/>
                <a:gd name="T19" fmla="*/ 231 h 271"/>
                <a:gd name="T20" fmla="*/ 107 w 139"/>
                <a:gd name="T21" fmla="*/ 221 h 271"/>
                <a:gd name="T22" fmla="*/ 115 w 139"/>
                <a:gd name="T23" fmla="*/ 211 h 271"/>
                <a:gd name="T24" fmla="*/ 122 w 139"/>
                <a:gd name="T25" fmla="*/ 200 h 271"/>
                <a:gd name="T26" fmla="*/ 128 w 139"/>
                <a:gd name="T27" fmla="*/ 188 h 271"/>
                <a:gd name="T28" fmla="*/ 132 w 139"/>
                <a:gd name="T29" fmla="*/ 176 h 271"/>
                <a:gd name="T30" fmla="*/ 136 w 139"/>
                <a:gd name="T31" fmla="*/ 163 h 271"/>
                <a:gd name="T32" fmla="*/ 138 w 139"/>
                <a:gd name="T33" fmla="*/ 149 h 271"/>
                <a:gd name="T34" fmla="*/ 139 w 139"/>
                <a:gd name="T35" fmla="*/ 136 h 271"/>
                <a:gd name="T36" fmla="*/ 138 w 139"/>
                <a:gd name="T37" fmla="*/ 122 h 271"/>
                <a:gd name="T38" fmla="*/ 136 w 139"/>
                <a:gd name="T39" fmla="*/ 108 h 271"/>
                <a:gd name="T40" fmla="*/ 132 w 139"/>
                <a:gd name="T41" fmla="*/ 95 h 271"/>
                <a:gd name="T42" fmla="*/ 128 w 139"/>
                <a:gd name="T43" fmla="*/ 83 h 271"/>
                <a:gd name="T44" fmla="*/ 122 w 139"/>
                <a:gd name="T45" fmla="*/ 71 h 271"/>
                <a:gd name="T46" fmla="*/ 115 w 139"/>
                <a:gd name="T47" fmla="*/ 60 h 271"/>
                <a:gd name="T48" fmla="*/ 107 w 139"/>
                <a:gd name="T49" fmla="*/ 50 h 271"/>
                <a:gd name="T50" fmla="*/ 98 w 139"/>
                <a:gd name="T51" fmla="*/ 40 h 271"/>
                <a:gd name="T52" fmla="*/ 88 w 139"/>
                <a:gd name="T53" fmla="*/ 32 h 271"/>
                <a:gd name="T54" fmla="*/ 77 w 139"/>
                <a:gd name="T55" fmla="*/ 23 h 271"/>
                <a:gd name="T56" fmla="*/ 66 w 139"/>
                <a:gd name="T57" fmla="*/ 16 h 271"/>
                <a:gd name="T58" fmla="*/ 54 w 139"/>
                <a:gd name="T59" fmla="*/ 11 h 271"/>
                <a:gd name="T60" fmla="*/ 42 w 139"/>
                <a:gd name="T61" fmla="*/ 7 h 271"/>
                <a:gd name="T62" fmla="*/ 27 w 139"/>
                <a:gd name="T63" fmla="*/ 4 h 271"/>
                <a:gd name="T64" fmla="*/ 14 w 139"/>
                <a:gd name="T65" fmla="*/ 1 h 271"/>
                <a:gd name="T66" fmla="*/ 0 w 139"/>
                <a:gd name="T67" fmla="*/ 0 h 271"/>
                <a:gd name="T68" fmla="*/ 0 w 139"/>
                <a:gd name="T69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271">
                  <a:moveTo>
                    <a:pt x="0" y="136"/>
                  </a:moveTo>
                  <a:lnTo>
                    <a:pt x="0" y="271"/>
                  </a:ln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7" name="Freeform 1228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271 h 271"/>
                <a:gd name="T2" fmla="*/ 14 w 139"/>
                <a:gd name="T3" fmla="*/ 270 h 271"/>
                <a:gd name="T4" fmla="*/ 27 w 139"/>
                <a:gd name="T5" fmla="*/ 268 h 271"/>
                <a:gd name="T6" fmla="*/ 42 w 139"/>
                <a:gd name="T7" fmla="*/ 265 h 271"/>
                <a:gd name="T8" fmla="*/ 54 w 139"/>
                <a:gd name="T9" fmla="*/ 260 h 271"/>
                <a:gd name="T10" fmla="*/ 66 w 139"/>
                <a:gd name="T11" fmla="*/ 254 h 271"/>
                <a:gd name="T12" fmla="*/ 77 w 139"/>
                <a:gd name="T13" fmla="*/ 248 h 271"/>
                <a:gd name="T14" fmla="*/ 88 w 139"/>
                <a:gd name="T15" fmla="*/ 239 h 271"/>
                <a:gd name="T16" fmla="*/ 98 w 139"/>
                <a:gd name="T17" fmla="*/ 231 h 271"/>
                <a:gd name="T18" fmla="*/ 107 w 139"/>
                <a:gd name="T19" fmla="*/ 221 h 271"/>
                <a:gd name="T20" fmla="*/ 115 w 139"/>
                <a:gd name="T21" fmla="*/ 211 h 271"/>
                <a:gd name="T22" fmla="*/ 122 w 139"/>
                <a:gd name="T23" fmla="*/ 200 h 271"/>
                <a:gd name="T24" fmla="*/ 128 w 139"/>
                <a:gd name="T25" fmla="*/ 188 h 271"/>
                <a:gd name="T26" fmla="*/ 132 w 139"/>
                <a:gd name="T27" fmla="*/ 176 h 271"/>
                <a:gd name="T28" fmla="*/ 136 w 139"/>
                <a:gd name="T29" fmla="*/ 163 h 271"/>
                <a:gd name="T30" fmla="*/ 138 w 139"/>
                <a:gd name="T31" fmla="*/ 149 h 271"/>
                <a:gd name="T32" fmla="*/ 139 w 139"/>
                <a:gd name="T33" fmla="*/ 136 h 271"/>
                <a:gd name="T34" fmla="*/ 138 w 139"/>
                <a:gd name="T35" fmla="*/ 122 h 271"/>
                <a:gd name="T36" fmla="*/ 136 w 139"/>
                <a:gd name="T37" fmla="*/ 108 h 271"/>
                <a:gd name="T38" fmla="*/ 132 w 139"/>
                <a:gd name="T39" fmla="*/ 95 h 271"/>
                <a:gd name="T40" fmla="*/ 128 w 139"/>
                <a:gd name="T41" fmla="*/ 83 h 271"/>
                <a:gd name="T42" fmla="*/ 122 w 139"/>
                <a:gd name="T43" fmla="*/ 71 h 271"/>
                <a:gd name="T44" fmla="*/ 115 w 139"/>
                <a:gd name="T45" fmla="*/ 60 h 271"/>
                <a:gd name="T46" fmla="*/ 107 w 139"/>
                <a:gd name="T47" fmla="*/ 50 h 271"/>
                <a:gd name="T48" fmla="*/ 98 w 139"/>
                <a:gd name="T49" fmla="*/ 40 h 271"/>
                <a:gd name="T50" fmla="*/ 88 w 139"/>
                <a:gd name="T51" fmla="*/ 32 h 271"/>
                <a:gd name="T52" fmla="*/ 77 w 139"/>
                <a:gd name="T53" fmla="*/ 23 h 271"/>
                <a:gd name="T54" fmla="*/ 66 w 139"/>
                <a:gd name="T55" fmla="*/ 16 h 271"/>
                <a:gd name="T56" fmla="*/ 54 w 139"/>
                <a:gd name="T57" fmla="*/ 11 h 271"/>
                <a:gd name="T58" fmla="*/ 42 w 139"/>
                <a:gd name="T59" fmla="*/ 7 h 271"/>
                <a:gd name="T60" fmla="*/ 27 w 139"/>
                <a:gd name="T61" fmla="*/ 4 h 271"/>
                <a:gd name="T62" fmla="*/ 14 w 139"/>
                <a:gd name="T63" fmla="*/ 1 h 271"/>
                <a:gd name="T64" fmla="*/ 0 w 139"/>
                <a:gd name="T6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271">
                  <a:moveTo>
                    <a:pt x="0" y="271"/>
                  </a:move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8" name="Rectangle 1229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9" name="Rectangle 1230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0" name="Rectangle 1231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1" name="Rectangle 1232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2" name="Rectangle 1233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3" name="Rectangle 1234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4" name="Rectangle 1235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5" name="Rectangle 1236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6" name="Rectangle 1237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7" name="Rectangle 1238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8" name="Rectangle 1239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9" name="Rectangle 1240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0" name="Freeform 1241"/>
            <p:cNvSpPr>
              <a:spLocks/>
            </p:cNvSpPr>
            <p:nvPr/>
          </p:nvSpPr>
          <p:spPr bwMode="auto">
            <a:xfrm>
              <a:off x="5057" y="1046"/>
              <a:ext cx="15" cy="2"/>
            </a:xfrm>
            <a:custGeom>
              <a:avLst/>
              <a:gdLst>
                <a:gd name="T0" fmla="*/ 6 w 68"/>
                <a:gd name="T1" fmla="*/ 0 h 10"/>
                <a:gd name="T2" fmla="*/ 62 w 68"/>
                <a:gd name="T3" fmla="*/ 0 h 10"/>
                <a:gd name="T4" fmla="*/ 68 w 68"/>
                <a:gd name="T5" fmla="*/ 0 h 10"/>
                <a:gd name="T6" fmla="*/ 68 w 68"/>
                <a:gd name="T7" fmla="*/ 10 h 10"/>
                <a:gd name="T8" fmla="*/ 62 w 68"/>
                <a:gd name="T9" fmla="*/ 10 h 10"/>
                <a:gd name="T10" fmla="*/ 6 w 68"/>
                <a:gd name="T11" fmla="*/ 10 h 10"/>
                <a:gd name="T12" fmla="*/ 0 w 68"/>
                <a:gd name="T13" fmla="*/ 10 h 10"/>
                <a:gd name="T14" fmla="*/ 0 w 68"/>
                <a:gd name="T15" fmla="*/ 0 h 10"/>
                <a:gd name="T16" fmla="*/ 6 w 6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0">
                  <a:moveTo>
                    <a:pt x="6" y="0"/>
                  </a:moveTo>
                  <a:lnTo>
                    <a:pt x="62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1" name="Freeform 1242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2" name="Freeform 1243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3" name="Freeform 1244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4" name="Freeform 1245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5" name="Freeform 1246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6" name="Freeform 1247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7" name="Freeform 1248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8" name="Freeform 1249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9" name="Freeform 1250"/>
            <p:cNvSpPr>
              <a:spLocks/>
            </p:cNvSpPr>
            <p:nvPr/>
          </p:nvSpPr>
          <p:spPr bwMode="auto">
            <a:xfrm>
              <a:off x="2603" y="2144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0" name="Freeform 1251"/>
            <p:cNvSpPr>
              <a:spLocks/>
            </p:cNvSpPr>
            <p:nvPr/>
          </p:nvSpPr>
          <p:spPr bwMode="auto">
            <a:xfrm>
              <a:off x="2594" y="2137"/>
              <a:ext cx="12" cy="3"/>
            </a:xfrm>
            <a:custGeom>
              <a:avLst/>
              <a:gdLst>
                <a:gd name="T0" fmla="*/ 6 w 51"/>
                <a:gd name="T1" fmla="*/ 0 h 11"/>
                <a:gd name="T2" fmla="*/ 46 w 51"/>
                <a:gd name="T3" fmla="*/ 0 h 11"/>
                <a:gd name="T4" fmla="*/ 51 w 51"/>
                <a:gd name="T5" fmla="*/ 0 h 11"/>
                <a:gd name="T6" fmla="*/ 51 w 51"/>
                <a:gd name="T7" fmla="*/ 11 h 11"/>
                <a:gd name="T8" fmla="*/ 46 w 51"/>
                <a:gd name="T9" fmla="*/ 11 h 11"/>
                <a:gd name="T10" fmla="*/ 6 w 51"/>
                <a:gd name="T11" fmla="*/ 11 h 11"/>
                <a:gd name="T12" fmla="*/ 0 w 51"/>
                <a:gd name="T13" fmla="*/ 11 h 11"/>
                <a:gd name="T14" fmla="*/ 0 w 51"/>
                <a:gd name="T15" fmla="*/ 0 h 11"/>
                <a:gd name="T16" fmla="*/ 6 w 5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1">
                  <a:moveTo>
                    <a:pt x="6" y="0"/>
                  </a:moveTo>
                  <a:lnTo>
                    <a:pt x="46" y="0"/>
                  </a:lnTo>
                  <a:lnTo>
                    <a:pt x="51" y="0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1" name="Freeform 1252"/>
            <p:cNvSpPr>
              <a:spLocks/>
            </p:cNvSpPr>
            <p:nvPr/>
          </p:nvSpPr>
          <p:spPr bwMode="auto">
            <a:xfrm>
              <a:off x="2613" y="1989"/>
              <a:ext cx="8" cy="5"/>
            </a:xfrm>
            <a:custGeom>
              <a:avLst/>
              <a:gdLst>
                <a:gd name="T0" fmla="*/ 8 w 34"/>
                <a:gd name="T1" fmla="*/ 0 h 20"/>
                <a:gd name="T2" fmla="*/ 33 w 34"/>
                <a:gd name="T3" fmla="*/ 12 h 20"/>
                <a:gd name="T4" fmla="*/ 34 w 34"/>
                <a:gd name="T5" fmla="*/ 13 h 20"/>
                <a:gd name="T6" fmla="*/ 34 w 34"/>
                <a:gd name="T7" fmla="*/ 20 h 20"/>
                <a:gd name="T8" fmla="*/ 26 w 34"/>
                <a:gd name="T9" fmla="*/ 20 h 20"/>
                <a:gd name="T10" fmla="*/ 1 w 34"/>
                <a:gd name="T11" fmla="*/ 9 h 20"/>
                <a:gd name="T12" fmla="*/ 0 w 34"/>
                <a:gd name="T13" fmla="*/ 7 h 20"/>
                <a:gd name="T14" fmla="*/ 0 w 34"/>
                <a:gd name="T15" fmla="*/ 0 h 20"/>
                <a:gd name="T16" fmla="*/ 8 w 34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0">
                  <a:moveTo>
                    <a:pt x="8" y="0"/>
                  </a:moveTo>
                  <a:lnTo>
                    <a:pt x="33" y="12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2" name="Freeform 1253"/>
            <p:cNvSpPr>
              <a:spLocks/>
            </p:cNvSpPr>
            <p:nvPr/>
          </p:nvSpPr>
          <p:spPr bwMode="auto">
            <a:xfrm>
              <a:off x="2613" y="2137"/>
              <a:ext cx="8" cy="3"/>
            </a:xfrm>
            <a:custGeom>
              <a:avLst/>
              <a:gdLst>
                <a:gd name="T0" fmla="*/ 5 w 38"/>
                <a:gd name="T1" fmla="*/ 0 h 11"/>
                <a:gd name="T2" fmla="*/ 32 w 38"/>
                <a:gd name="T3" fmla="*/ 0 h 11"/>
                <a:gd name="T4" fmla="*/ 38 w 38"/>
                <a:gd name="T5" fmla="*/ 0 h 11"/>
                <a:gd name="T6" fmla="*/ 38 w 38"/>
                <a:gd name="T7" fmla="*/ 11 h 11"/>
                <a:gd name="T8" fmla="*/ 32 w 38"/>
                <a:gd name="T9" fmla="*/ 11 h 11"/>
                <a:gd name="T10" fmla="*/ 5 w 38"/>
                <a:gd name="T11" fmla="*/ 11 h 11"/>
                <a:gd name="T12" fmla="*/ 0 w 38"/>
                <a:gd name="T13" fmla="*/ 11 h 11"/>
                <a:gd name="T14" fmla="*/ 0 w 38"/>
                <a:gd name="T15" fmla="*/ 0 h 11"/>
                <a:gd name="T16" fmla="*/ 5 w 3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1">
                  <a:moveTo>
                    <a:pt x="5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3" name="Freeform 1254"/>
            <p:cNvSpPr>
              <a:spLocks/>
            </p:cNvSpPr>
            <p:nvPr/>
          </p:nvSpPr>
          <p:spPr bwMode="auto">
            <a:xfrm>
              <a:off x="2583" y="2144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4" name="Rectangle 1255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5" name="Rectangle 1256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DA251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6" name="Rectangle 1257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7" name="Rectangle 1258"/>
            <p:cNvSpPr>
              <a:spLocks noChangeArrowheads="1"/>
            </p:cNvSpPr>
            <p:nvPr/>
          </p:nvSpPr>
          <p:spPr bwMode="auto">
            <a:xfrm>
              <a:off x="3477" y="2106"/>
              <a:ext cx="8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8" name="Rectangle 1259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9" name="Rectangle 1260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0" name="Rectangle 1261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1" name="Freeform 1262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  <a:gd name="T22" fmla="*/ 0 w 230"/>
                <a:gd name="T23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2" name="Freeform 126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3" name="Rectangle 1264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4" name="Rectangle 126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5" name="Rectangle 1266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6" name="Freeform 1267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7" name="Freeform 1268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8" name="Rectangle 1269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9" name="Freeform 1270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0" name="Freeform 1271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1" name="Rectangle 1272"/>
            <p:cNvSpPr>
              <a:spLocks noChangeArrowheads="1"/>
            </p:cNvSpPr>
            <p:nvPr/>
          </p:nvSpPr>
          <p:spPr bwMode="auto">
            <a:xfrm>
              <a:off x="3489" y="2088"/>
              <a:ext cx="18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2" name="Rectangle 1273"/>
            <p:cNvSpPr>
              <a:spLocks noChangeArrowheads="1"/>
            </p:cNvSpPr>
            <p:nvPr/>
          </p:nvSpPr>
          <p:spPr bwMode="auto">
            <a:xfrm>
              <a:off x="3489" y="2089"/>
              <a:ext cx="3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3" name="Rectangle 1274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4" name="Rectangle 1275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5" name="Rectangle 1276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6" name="Rectangle 1277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7" name="Freeform 1278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  <a:gd name="T8" fmla="*/ 0 w 33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8" name="Freeform 1279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9" name="Freeform 1280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0" name="Freeform 1281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1" name="Freeform 1282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" name="Freeform 1283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3" name="Freeform 1284"/>
            <p:cNvSpPr>
              <a:spLocks/>
            </p:cNvSpPr>
            <p:nvPr/>
          </p:nvSpPr>
          <p:spPr bwMode="auto">
            <a:xfrm>
              <a:off x="3496" y="2097"/>
              <a:ext cx="2" cy="2"/>
            </a:xfrm>
            <a:custGeom>
              <a:avLst/>
              <a:gdLst>
                <a:gd name="T0" fmla="*/ 7 w 7"/>
                <a:gd name="T1" fmla="*/ 11 h 11"/>
                <a:gd name="T2" fmla="*/ 7 w 7"/>
                <a:gd name="T3" fmla="*/ 0 h 11"/>
                <a:gd name="T4" fmla="*/ 3 w 7"/>
                <a:gd name="T5" fmla="*/ 1 h 11"/>
                <a:gd name="T6" fmla="*/ 0 w 7"/>
                <a:gd name="T7" fmla="*/ 4 h 11"/>
                <a:gd name="T8" fmla="*/ 7 w 7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4" name="Freeform 1285"/>
            <p:cNvSpPr>
              <a:spLocks/>
            </p:cNvSpPr>
            <p:nvPr/>
          </p:nvSpPr>
          <p:spPr bwMode="auto">
            <a:xfrm>
              <a:off x="3496" y="2097"/>
              <a:ext cx="2" cy="1"/>
            </a:xfrm>
            <a:custGeom>
              <a:avLst/>
              <a:gdLst>
                <a:gd name="T0" fmla="*/ 7 w 7"/>
                <a:gd name="T1" fmla="*/ 0 h 4"/>
                <a:gd name="T2" fmla="*/ 3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3" y="1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5" name="Freeform 1286"/>
            <p:cNvSpPr>
              <a:spLocks/>
            </p:cNvSpPr>
            <p:nvPr/>
          </p:nvSpPr>
          <p:spPr bwMode="auto">
            <a:xfrm>
              <a:off x="3496" y="2099"/>
              <a:ext cx="2" cy="2"/>
            </a:xfrm>
            <a:custGeom>
              <a:avLst/>
              <a:gdLst>
                <a:gd name="T0" fmla="*/ 7 w 7"/>
                <a:gd name="T1" fmla="*/ 0 h 11"/>
                <a:gd name="T2" fmla="*/ 0 w 7"/>
                <a:gd name="T3" fmla="*/ 8 h 11"/>
                <a:gd name="T4" fmla="*/ 3 w 7"/>
                <a:gd name="T5" fmla="*/ 10 h 11"/>
                <a:gd name="T6" fmla="*/ 7 w 7"/>
                <a:gd name="T7" fmla="*/ 11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lnTo>
                    <a:pt x="0" y="8"/>
                  </a:lnTo>
                  <a:lnTo>
                    <a:pt x="3" y="10"/>
                  </a:lnTo>
                  <a:lnTo>
                    <a:pt x="7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6" name="Freeform 1287"/>
            <p:cNvSpPr>
              <a:spLocks/>
            </p:cNvSpPr>
            <p:nvPr/>
          </p:nvSpPr>
          <p:spPr bwMode="auto">
            <a:xfrm>
              <a:off x="3496" y="2100"/>
              <a:ext cx="2" cy="1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2 h 3"/>
                <a:gd name="T4" fmla="*/ 7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7" name="Rectangle 1288"/>
            <p:cNvSpPr>
              <a:spLocks noChangeArrowheads="1"/>
            </p:cNvSpPr>
            <p:nvPr/>
          </p:nvSpPr>
          <p:spPr bwMode="auto">
            <a:xfrm>
              <a:off x="3497" y="2099"/>
              <a:ext cx="2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8" name="Rectangle 1289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9" name="Rectangle 1290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0" name="Freeform 1291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1" name="Freeform 1292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2" name="Freeform 129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3" name="Freeform 129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4" name="Rectangle 129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5" name="Rectangle 129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6" name="Rectangle 1297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7" name="Rectangle 1298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8" name="Rectangle 1299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9" name="Rectangle 1300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DA251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0" name="Rectangle 1301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1" name="Rectangle 1302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2" name="Rectangle 1303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3" name="Rectangle 1304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4" name="Rectangle 1305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5" name="Freeform 1306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6" name="Freeform 1307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7" name="Rectangle 1308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8" name="Rectangle 1309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9" name="Freeform 1310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0" name="Freeform 1311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1" name="Freeform 1312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2" name="Freeform 1313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3" name="Rectangle 1314"/>
            <p:cNvSpPr>
              <a:spLocks noChangeArrowheads="1"/>
            </p:cNvSpPr>
            <p:nvPr/>
          </p:nvSpPr>
          <p:spPr bwMode="auto">
            <a:xfrm>
              <a:off x="3464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4" name="Freeform 1315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5" name="Freeform 1316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6" name="Rectangle 1317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7" name="Rectangle 1318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8" name="Freeform 1319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9" name="Freeform 1320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0" name="Freeform 1321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3 w 4"/>
                <a:gd name="T5" fmla="*/ 2 h 3"/>
                <a:gd name="T6" fmla="*/ 3 w 4"/>
                <a:gd name="T7" fmla="*/ 1 h 3"/>
                <a:gd name="T8" fmla="*/ 2 w 4"/>
                <a:gd name="T9" fmla="*/ 0 h 3"/>
                <a:gd name="T10" fmla="*/ 0 w 4"/>
                <a:gd name="T11" fmla="*/ 0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A6C5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1" name="Freeform 1322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2 h 3"/>
                <a:gd name="T4" fmla="*/ 3 w 4"/>
                <a:gd name="T5" fmla="*/ 1 h 3"/>
                <a:gd name="T6" fmla="*/ 2 w 4"/>
                <a:gd name="T7" fmla="*/ 0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2" name="Freeform 1323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3" name="Freeform 1324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4" name="Rectangle 1325"/>
            <p:cNvSpPr>
              <a:spLocks noChangeArrowheads="1"/>
            </p:cNvSpPr>
            <p:nvPr/>
          </p:nvSpPr>
          <p:spPr bwMode="auto">
            <a:xfrm>
              <a:off x="2886" y="2016"/>
              <a:ext cx="1" cy="9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5" name="Freeform 1326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6" name="Freeform 1327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7" name="Rectangle 1328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8" name="Rectangle 1329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9" name="Rectangle 1330"/>
            <p:cNvSpPr>
              <a:spLocks noChangeArrowheads="1"/>
            </p:cNvSpPr>
            <p:nvPr/>
          </p:nvSpPr>
          <p:spPr bwMode="auto">
            <a:xfrm>
              <a:off x="2875" y="2017"/>
              <a:ext cx="22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0" name="Freeform 1331"/>
            <p:cNvSpPr>
              <a:spLocks/>
            </p:cNvSpPr>
            <p:nvPr/>
          </p:nvSpPr>
          <p:spPr bwMode="auto">
            <a:xfrm>
              <a:off x="2875" y="2017"/>
              <a:ext cx="22" cy="93"/>
            </a:xfrm>
            <a:custGeom>
              <a:avLst/>
              <a:gdLst>
                <a:gd name="T0" fmla="*/ 0 w 96"/>
                <a:gd name="T1" fmla="*/ 0 h 419"/>
                <a:gd name="T2" fmla="*/ 96 w 96"/>
                <a:gd name="T3" fmla="*/ 0 h 419"/>
                <a:gd name="T4" fmla="*/ 96 w 96"/>
                <a:gd name="T5" fmla="*/ 419 h 419"/>
                <a:gd name="T6" fmla="*/ 0 w 96"/>
                <a:gd name="T7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19">
                  <a:moveTo>
                    <a:pt x="0" y="0"/>
                  </a:moveTo>
                  <a:lnTo>
                    <a:pt x="96" y="0"/>
                  </a:lnTo>
                  <a:lnTo>
                    <a:pt x="96" y="419"/>
                  </a:lnTo>
                  <a:lnTo>
                    <a:pt x="0" y="41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1" name="Freeform 1332"/>
            <p:cNvSpPr>
              <a:spLocks/>
            </p:cNvSpPr>
            <p:nvPr/>
          </p:nvSpPr>
          <p:spPr bwMode="auto">
            <a:xfrm>
              <a:off x="3025" y="2016"/>
              <a:ext cx="14" cy="95"/>
            </a:xfrm>
            <a:custGeom>
              <a:avLst/>
              <a:gdLst>
                <a:gd name="T0" fmla="*/ 0 w 57"/>
                <a:gd name="T1" fmla="*/ 5 h 435"/>
                <a:gd name="T2" fmla="*/ 0 w 57"/>
                <a:gd name="T3" fmla="*/ 431 h 435"/>
                <a:gd name="T4" fmla="*/ 3 w 57"/>
                <a:gd name="T5" fmla="*/ 435 h 435"/>
                <a:gd name="T6" fmla="*/ 53 w 57"/>
                <a:gd name="T7" fmla="*/ 435 h 435"/>
                <a:gd name="T8" fmla="*/ 57 w 57"/>
                <a:gd name="T9" fmla="*/ 431 h 435"/>
                <a:gd name="T10" fmla="*/ 57 w 57"/>
                <a:gd name="T11" fmla="*/ 5 h 435"/>
                <a:gd name="T12" fmla="*/ 53 w 57"/>
                <a:gd name="T13" fmla="*/ 0 h 435"/>
                <a:gd name="T14" fmla="*/ 3 w 57"/>
                <a:gd name="T15" fmla="*/ 0 h 435"/>
                <a:gd name="T16" fmla="*/ 0 w 57"/>
                <a:gd name="T17" fmla="*/ 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35">
                  <a:moveTo>
                    <a:pt x="0" y="5"/>
                  </a:moveTo>
                  <a:lnTo>
                    <a:pt x="0" y="431"/>
                  </a:lnTo>
                  <a:lnTo>
                    <a:pt x="3" y="435"/>
                  </a:lnTo>
                  <a:lnTo>
                    <a:pt x="53" y="435"/>
                  </a:lnTo>
                  <a:lnTo>
                    <a:pt x="57" y="431"/>
                  </a:lnTo>
                  <a:lnTo>
                    <a:pt x="57" y="5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2" name="Freeform 1333"/>
            <p:cNvSpPr>
              <a:spLocks/>
            </p:cNvSpPr>
            <p:nvPr/>
          </p:nvSpPr>
          <p:spPr bwMode="auto">
            <a:xfrm>
              <a:off x="3036" y="2024"/>
              <a:ext cx="3" cy="80"/>
            </a:xfrm>
            <a:custGeom>
              <a:avLst/>
              <a:gdLst>
                <a:gd name="T0" fmla="*/ 0 w 12"/>
                <a:gd name="T1" fmla="*/ 361 h 361"/>
                <a:gd name="T2" fmla="*/ 1 w 12"/>
                <a:gd name="T3" fmla="*/ 0 h 361"/>
                <a:gd name="T4" fmla="*/ 12 w 12"/>
                <a:gd name="T5" fmla="*/ 0 h 361"/>
                <a:gd name="T6" fmla="*/ 12 w 12"/>
                <a:gd name="T7" fmla="*/ 361 h 361"/>
                <a:gd name="T8" fmla="*/ 0 w 12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1">
                  <a:moveTo>
                    <a:pt x="0" y="361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361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3" name="Freeform 1334"/>
            <p:cNvSpPr>
              <a:spLocks/>
            </p:cNvSpPr>
            <p:nvPr/>
          </p:nvSpPr>
          <p:spPr bwMode="auto">
            <a:xfrm>
              <a:off x="3036" y="2018"/>
              <a:ext cx="3" cy="2"/>
            </a:xfrm>
            <a:custGeom>
              <a:avLst/>
              <a:gdLst>
                <a:gd name="T0" fmla="*/ 0 w 12"/>
                <a:gd name="T1" fmla="*/ 0 h 10"/>
                <a:gd name="T2" fmla="*/ 12 w 12"/>
                <a:gd name="T3" fmla="*/ 0 h 10"/>
                <a:gd name="T4" fmla="*/ 12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2" y="0"/>
                  </a:lnTo>
                  <a:lnTo>
                    <a:pt x="12" y="1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4" name="Rectangle 1335"/>
            <p:cNvSpPr>
              <a:spLocks noChangeArrowheads="1"/>
            </p:cNvSpPr>
            <p:nvPr/>
          </p:nvSpPr>
          <p:spPr bwMode="auto">
            <a:xfrm>
              <a:off x="2897" y="2018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5" name="Rectangle 1336"/>
            <p:cNvSpPr>
              <a:spLocks noChangeArrowheads="1"/>
            </p:cNvSpPr>
            <p:nvPr/>
          </p:nvSpPr>
          <p:spPr bwMode="auto">
            <a:xfrm>
              <a:off x="2900" y="2018"/>
              <a:ext cx="12" cy="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6" name="Rectangle 1337"/>
            <p:cNvSpPr>
              <a:spLocks noChangeArrowheads="1"/>
            </p:cNvSpPr>
            <p:nvPr/>
          </p:nvSpPr>
          <p:spPr bwMode="auto">
            <a:xfrm>
              <a:off x="2897" y="2107"/>
              <a:ext cx="3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7" name="Rectangle 1338"/>
            <p:cNvSpPr>
              <a:spLocks noChangeArrowheads="1"/>
            </p:cNvSpPr>
            <p:nvPr/>
          </p:nvSpPr>
          <p:spPr bwMode="auto">
            <a:xfrm>
              <a:off x="2897" y="2024"/>
              <a:ext cx="3" cy="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8" name="Rectangle 1339"/>
            <p:cNvSpPr>
              <a:spLocks noChangeArrowheads="1"/>
            </p:cNvSpPr>
            <p:nvPr/>
          </p:nvSpPr>
          <p:spPr bwMode="auto">
            <a:xfrm>
              <a:off x="2901" y="2020"/>
              <a:ext cx="1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9" name="Freeform 1340"/>
            <p:cNvSpPr>
              <a:spLocks/>
            </p:cNvSpPr>
            <p:nvPr/>
          </p:nvSpPr>
          <p:spPr bwMode="auto">
            <a:xfrm>
              <a:off x="2653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4 w 57"/>
                <a:gd name="T3" fmla="*/ 585 h 585"/>
                <a:gd name="T4" fmla="*/ 54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4 w 57"/>
                <a:gd name="T11" fmla="*/ 0 h 585"/>
                <a:gd name="T12" fmla="*/ 4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4" y="585"/>
                  </a:lnTo>
                  <a:lnTo>
                    <a:pt x="54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0" name="Rectangle 1341"/>
            <p:cNvSpPr>
              <a:spLocks noChangeArrowheads="1"/>
            </p:cNvSpPr>
            <p:nvPr/>
          </p:nvSpPr>
          <p:spPr bwMode="auto">
            <a:xfrm>
              <a:off x="2664" y="2009"/>
              <a:ext cx="3" cy="1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1" name="Rectangle 1342"/>
            <p:cNvSpPr>
              <a:spLocks noChangeArrowheads="1"/>
            </p:cNvSpPr>
            <p:nvPr/>
          </p:nvSpPr>
          <p:spPr bwMode="auto">
            <a:xfrm>
              <a:off x="2664" y="2002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2" name="Rectangle 1343"/>
            <p:cNvSpPr>
              <a:spLocks noChangeArrowheads="1"/>
            </p:cNvSpPr>
            <p:nvPr/>
          </p:nvSpPr>
          <p:spPr bwMode="auto">
            <a:xfrm>
              <a:off x="2653" y="2004"/>
              <a:ext cx="10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3" name="Freeform 1344"/>
            <p:cNvSpPr>
              <a:spLocks/>
            </p:cNvSpPr>
            <p:nvPr/>
          </p:nvSpPr>
          <p:spPr bwMode="auto">
            <a:xfrm>
              <a:off x="2777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3 w 57"/>
                <a:gd name="T3" fmla="*/ 585 h 585"/>
                <a:gd name="T4" fmla="*/ 53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3 w 57"/>
                <a:gd name="T11" fmla="*/ 0 h 585"/>
                <a:gd name="T12" fmla="*/ 3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3" y="585"/>
                  </a:lnTo>
                  <a:lnTo>
                    <a:pt x="53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4" name="Freeform 1345"/>
            <p:cNvSpPr>
              <a:spLocks/>
            </p:cNvSpPr>
            <p:nvPr/>
          </p:nvSpPr>
          <p:spPr bwMode="auto">
            <a:xfrm>
              <a:off x="2788" y="2009"/>
              <a:ext cx="3" cy="109"/>
            </a:xfrm>
            <a:custGeom>
              <a:avLst/>
              <a:gdLst>
                <a:gd name="T0" fmla="*/ 0 w 12"/>
                <a:gd name="T1" fmla="*/ 488 h 488"/>
                <a:gd name="T2" fmla="*/ 1 w 12"/>
                <a:gd name="T3" fmla="*/ 0 h 488"/>
                <a:gd name="T4" fmla="*/ 12 w 12"/>
                <a:gd name="T5" fmla="*/ 0 h 488"/>
                <a:gd name="T6" fmla="*/ 12 w 12"/>
                <a:gd name="T7" fmla="*/ 488 h 488"/>
                <a:gd name="T8" fmla="*/ 0 w 12"/>
                <a:gd name="T9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8">
                  <a:moveTo>
                    <a:pt x="0" y="488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5" name="Rectangle 1346"/>
            <p:cNvSpPr>
              <a:spLocks noChangeArrowheads="1"/>
            </p:cNvSpPr>
            <p:nvPr/>
          </p:nvSpPr>
          <p:spPr bwMode="auto">
            <a:xfrm>
              <a:off x="2788" y="2002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6" name="Rectangle 1347"/>
            <p:cNvSpPr>
              <a:spLocks noChangeArrowheads="1"/>
            </p:cNvSpPr>
            <p:nvPr/>
          </p:nvSpPr>
          <p:spPr bwMode="auto">
            <a:xfrm>
              <a:off x="2777" y="2004"/>
              <a:ext cx="11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7" name="Freeform 1348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8" name="Freeform 1349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9" name="Rectangle 1350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0" name="Rectangle 1351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1" name="Rectangle 1352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2" name="Rectangle 1353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3" name="Rectangle 1354"/>
            <p:cNvSpPr>
              <a:spLocks noChangeArrowheads="1"/>
            </p:cNvSpPr>
            <p:nvPr/>
          </p:nvSpPr>
          <p:spPr bwMode="auto">
            <a:xfrm>
              <a:off x="2534" y="1996"/>
              <a:ext cx="5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4" name="Rectangle 1355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5" name="Rectangle 1356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6" name="Freeform 1357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7" name="Freeform 1358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8" name="Freeform 1359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9" name="Freeform 1360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0" name="Freeform 1361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1" name="Freeform 1362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2" name="Freeform 1363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3" name="Freeform 1364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4" name="Freeform 1365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5" name="Freeform 1366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6" name="Freeform 1367"/>
            <p:cNvSpPr>
              <a:spLocks/>
            </p:cNvSpPr>
            <p:nvPr/>
          </p:nvSpPr>
          <p:spPr bwMode="auto">
            <a:xfrm>
              <a:off x="2524" y="1932"/>
              <a:ext cx="11" cy="8"/>
            </a:xfrm>
            <a:custGeom>
              <a:avLst/>
              <a:gdLst>
                <a:gd name="T0" fmla="*/ 1 w 49"/>
                <a:gd name="T1" fmla="*/ 22 h 31"/>
                <a:gd name="T2" fmla="*/ 41 w 49"/>
                <a:gd name="T3" fmla="*/ 0 h 31"/>
                <a:gd name="T4" fmla="*/ 49 w 49"/>
                <a:gd name="T5" fmla="*/ 0 h 31"/>
                <a:gd name="T6" fmla="*/ 49 w 49"/>
                <a:gd name="T7" fmla="*/ 8 h 31"/>
                <a:gd name="T8" fmla="*/ 48 w 49"/>
                <a:gd name="T9" fmla="*/ 8 h 31"/>
                <a:gd name="T10" fmla="*/ 9 w 49"/>
                <a:gd name="T11" fmla="*/ 31 h 31"/>
                <a:gd name="T12" fmla="*/ 0 w 49"/>
                <a:gd name="T13" fmla="*/ 31 h 31"/>
                <a:gd name="T14" fmla="*/ 0 w 49"/>
                <a:gd name="T15" fmla="*/ 22 h 31"/>
                <a:gd name="T16" fmla="*/ 1 w 49"/>
                <a:gd name="T1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1">
                  <a:moveTo>
                    <a:pt x="1" y="22"/>
                  </a:move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9" y="31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7" name="Freeform 1368"/>
            <p:cNvSpPr>
              <a:spLocks/>
            </p:cNvSpPr>
            <p:nvPr/>
          </p:nvSpPr>
          <p:spPr bwMode="auto">
            <a:xfrm>
              <a:off x="2507" y="1939"/>
              <a:ext cx="14" cy="3"/>
            </a:xfrm>
            <a:custGeom>
              <a:avLst/>
              <a:gdLst>
                <a:gd name="T0" fmla="*/ 53 w 59"/>
                <a:gd name="T1" fmla="*/ 11 h 11"/>
                <a:gd name="T2" fmla="*/ 6 w 59"/>
                <a:gd name="T3" fmla="*/ 11 h 11"/>
                <a:gd name="T4" fmla="*/ 0 w 59"/>
                <a:gd name="T5" fmla="*/ 11 h 11"/>
                <a:gd name="T6" fmla="*/ 0 w 59"/>
                <a:gd name="T7" fmla="*/ 0 h 11"/>
                <a:gd name="T8" fmla="*/ 6 w 59"/>
                <a:gd name="T9" fmla="*/ 0 h 11"/>
                <a:gd name="T10" fmla="*/ 53 w 59"/>
                <a:gd name="T11" fmla="*/ 0 h 11"/>
                <a:gd name="T12" fmla="*/ 59 w 59"/>
                <a:gd name="T13" fmla="*/ 0 h 11"/>
                <a:gd name="T14" fmla="*/ 59 w 59"/>
                <a:gd name="T15" fmla="*/ 11 h 11"/>
                <a:gd name="T16" fmla="*/ 53 w 5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3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11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8" name="Freeform 1369"/>
            <p:cNvSpPr>
              <a:spLocks/>
            </p:cNvSpPr>
            <p:nvPr/>
          </p:nvSpPr>
          <p:spPr bwMode="auto">
            <a:xfrm>
              <a:off x="2507" y="1937"/>
              <a:ext cx="3" cy="4"/>
            </a:xfrm>
            <a:custGeom>
              <a:avLst/>
              <a:gdLst>
                <a:gd name="T0" fmla="*/ 1 w 10"/>
                <a:gd name="T1" fmla="*/ 16 h 18"/>
                <a:gd name="T2" fmla="*/ 0 w 10"/>
                <a:gd name="T3" fmla="*/ 11 h 18"/>
                <a:gd name="T4" fmla="*/ 0 w 10"/>
                <a:gd name="T5" fmla="*/ 0 h 18"/>
                <a:gd name="T6" fmla="*/ 8 w 10"/>
                <a:gd name="T7" fmla="*/ 0 h 18"/>
                <a:gd name="T8" fmla="*/ 9 w 10"/>
                <a:gd name="T9" fmla="*/ 3 h 18"/>
                <a:gd name="T10" fmla="*/ 10 w 10"/>
                <a:gd name="T11" fmla="*/ 9 h 18"/>
                <a:gd name="T12" fmla="*/ 10 w 10"/>
                <a:gd name="T13" fmla="*/ 18 h 18"/>
                <a:gd name="T14" fmla="*/ 2 w 10"/>
                <a:gd name="T15" fmla="*/ 18 h 18"/>
                <a:gd name="T16" fmla="*/ 1 w 10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1" y="16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9"/>
                  </a:lnTo>
                  <a:lnTo>
                    <a:pt x="10" y="18"/>
                  </a:lnTo>
                  <a:lnTo>
                    <a:pt x="2" y="18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9" name="Freeform 1370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0" name="Freeform 1371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1" name="Freeform 1372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2" name="Freeform 1373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3" name="Freeform 1374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4" name="Freeform 1375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5" name="Freeform 1376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6" name="Freeform 1377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7" name="Rectangle 1378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solidFill>
              <a:srgbClr val="BABAB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8" name="Rectangle 1379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9" name="Rectangle 1380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0" name="Rectangle 1381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1" name="Freeform 1382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2" name="Freeform 1383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3" name="Freeform 1384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4" name="Freeform 1385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5" name="Freeform 1386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6" name="Freeform 1387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7" name="Freeform 1388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8" name="Freeform 1389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9" name="Freeform 1390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0" name="Freeform 1391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1" name="Freeform 1392"/>
            <p:cNvSpPr>
              <a:spLocks/>
            </p:cNvSpPr>
            <p:nvPr/>
          </p:nvSpPr>
          <p:spPr bwMode="auto">
            <a:xfrm>
              <a:off x="3422" y="2074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3 h 24"/>
                <a:gd name="T18" fmla="*/ 0 w 45"/>
                <a:gd name="T19" fmla="*/ 3 h 24"/>
                <a:gd name="T20" fmla="*/ 0 w 45"/>
                <a:gd name="T21" fmla="*/ 23 h 24"/>
                <a:gd name="T22" fmla="*/ 3 w 45"/>
                <a:gd name="T23" fmla="*/ 23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9 h 24"/>
                <a:gd name="T38" fmla="*/ 45 w 45"/>
                <a:gd name="T39" fmla="*/ 19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2" name="Freeform 1393"/>
            <p:cNvSpPr>
              <a:spLocks/>
            </p:cNvSpPr>
            <p:nvPr/>
          </p:nvSpPr>
          <p:spPr bwMode="auto">
            <a:xfrm>
              <a:off x="3431" y="2074"/>
              <a:ext cx="7" cy="5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5 h 26"/>
                <a:gd name="T4" fmla="*/ 22 w 32"/>
                <a:gd name="T5" fmla="*/ 5 h 26"/>
                <a:gd name="T6" fmla="*/ 22 w 32"/>
                <a:gd name="T7" fmla="*/ 6 h 26"/>
                <a:gd name="T8" fmla="*/ 19 w 32"/>
                <a:gd name="T9" fmla="*/ 6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5 h 26"/>
                <a:gd name="T16" fmla="*/ 0 w 32"/>
                <a:gd name="T17" fmla="*/ 5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2 h 26"/>
                <a:gd name="T28" fmla="*/ 22 w 32"/>
                <a:gd name="T29" fmla="*/ 22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2 h 26"/>
                <a:gd name="T36" fmla="*/ 32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6"/>
                  </a:moveTo>
                  <a:lnTo>
                    <a:pt x="3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3" name="Freeform 1394"/>
            <p:cNvSpPr>
              <a:spLocks/>
            </p:cNvSpPr>
            <p:nvPr/>
          </p:nvSpPr>
          <p:spPr bwMode="auto">
            <a:xfrm>
              <a:off x="3434" y="2073"/>
              <a:ext cx="23" cy="7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1 h 33"/>
                <a:gd name="T10" fmla="*/ 94 w 96"/>
                <a:gd name="T11" fmla="*/ 31 h 33"/>
                <a:gd name="T12" fmla="*/ 96 w 96"/>
                <a:gd name="T13" fmla="*/ 29 h 33"/>
                <a:gd name="T14" fmla="*/ 96 w 96"/>
                <a:gd name="T15" fmla="*/ 3 h 33"/>
                <a:gd name="T16" fmla="*/ 94 w 96"/>
                <a:gd name="T17" fmla="*/ 1 h 33"/>
                <a:gd name="T18" fmla="*/ 85 w 96"/>
                <a:gd name="T19" fmla="*/ 1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1"/>
                  </a:lnTo>
                  <a:lnTo>
                    <a:pt x="94" y="31"/>
                  </a:lnTo>
                  <a:lnTo>
                    <a:pt x="96" y="29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5" y="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4" name="Freeform 1395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5" name="Freeform 1396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6" name="Freeform 1397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7" name="Freeform 1398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8" name="Freeform 1399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9" name="Freeform 1400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0" name="Freeform 1401"/>
            <p:cNvSpPr>
              <a:spLocks/>
            </p:cNvSpPr>
            <p:nvPr/>
          </p:nvSpPr>
          <p:spPr bwMode="auto">
            <a:xfrm>
              <a:off x="3434" y="2060"/>
              <a:ext cx="23" cy="8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2 h 33"/>
                <a:gd name="T10" fmla="*/ 94 w 96"/>
                <a:gd name="T11" fmla="*/ 32 h 33"/>
                <a:gd name="T12" fmla="*/ 96 w 96"/>
                <a:gd name="T13" fmla="*/ 30 h 33"/>
                <a:gd name="T14" fmla="*/ 96 w 96"/>
                <a:gd name="T15" fmla="*/ 4 h 33"/>
                <a:gd name="T16" fmla="*/ 94 w 96"/>
                <a:gd name="T17" fmla="*/ 2 h 33"/>
                <a:gd name="T18" fmla="*/ 85 w 96"/>
                <a:gd name="T19" fmla="*/ 2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1" name="Freeform 1402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2" name="Freeform 1403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3" name="Freeform 1404"/>
            <p:cNvSpPr>
              <a:spLocks/>
            </p:cNvSpPr>
            <p:nvPr/>
          </p:nvSpPr>
          <p:spPr bwMode="auto">
            <a:xfrm>
              <a:off x="3459" y="2058"/>
              <a:ext cx="3" cy="11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4" name="Freeform 1405"/>
            <p:cNvSpPr>
              <a:spLocks/>
            </p:cNvSpPr>
            <p:nvPr/>
          </p:nvSpPr>
          <p:spPr bwMode="auto">
            <a:xfrm>
              <a:off x="3473" y="2060"/>
              <a:ext cx="2" cy="8"/>
            </a:xfrm>
            <a:custGeom>
              <a:avLst/>
              <a:gdLst>
                <a:gd name="T0" fmla="*/ 11 w 11"/>
                <a:gd name="T1" fmla="*/ 4 h 32"/>
                <a:gd name="T2" fmla="*/ 11 w 11"/>
                <a:gd name="T3" fmla="*/ 27 h 32"/>
                <a:gd name="T4" fmla="*/ 11 w 11"/>
                <a:gd name="T5" fmla="*/ 32 h 32"/>
                <a:gd name="T6" fmla="*/ 0 w 11"/>
                <a:gd name="T7" fmla="*/ 32 h 32"/>
                <a:gd name="T8" fmla="*/ 0 w 11"/>
                <a:gd name="T9" fmla="*/ 27 h 32"/>
                <a:gd name="T10" fmla="*/ 0 w 11"/>
                <a:gd name="T11" fmla="*/ 4 h 32"/>
                <a:gd name="T12" fmla="*/ 0 w 11"/>
                <a:gd name="T13" fmla="*/ 0 h 32"/>
                <a:gd name="T14" fmla="*/ 11 w 11"/>
                <a:gd name="T15" fmla="*/ 0 h 32"/>
                <a:gd name="T16" fmla="*/ 11 w 11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1" y="4"/>
                  </a:moveTo>
                  <a:lnTo>
                    <a:pt x="11" y="27"/>
                  </a:lnTo>
                  <a:lnTo>
                    <a:pt x="11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5" name="Freeform 1406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6" name="Freeform 1407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7" name="Freeform 1408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8" name="Freeform 1409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9" name="Freeform 1410"/>
            <p:cNvSpPr>
              <a:spLocks/>
            </p:cNvSpPr>
            <p:nvPr/>
          </p:nvSpPr>
          <p:spPr bwMode="auto">
            <a:xfrm>
              <a:off x="2544" y="2048"/>
              <a:ext cx="898" cy="1"/>
            </a:xfrm>
            <a:custGeom>
              <a:avLst/>
              <a:gdLst>
                <a:gd name="T0" fmla="*/ 3908 w 3908"/>
                <a:gd name="T1" fmla="*/ 6 w 3908"/>
                <a:gd name="T2" fmla="*/ 0 w 39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908">
                  <a:moveTo>
                    <a:pt x="390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60" name="Freeform 1411"/>
            <p:cNvSpPr>
              <a:spLocks/>
            </p:cNvSpPr>
            <p:nvPr/>
          </p:nvSpPr>
          <p:spPr bwMode="auto">
            <a:xfrm>
              <a:off x="2518" y="2047"/>
              <a:ext cx="54" cy="3"/>
            </a:xfrm>
            <a:custGeom>
              <a:avLst/>
              <a:gdLst>
                <a:gd name="T0" fmla="*/ 0 w 235"/>
                <a:gd name="T1" fmla="*/ 11 h 11"/>
                <a:gd name="T2" fmla="*/ 110 w 235"/>
                <a:gd name="T3" fmla="*/ 11 h 11"/>
                <a:gd name="T4" fmla="*/ 110 w 235"/>
                <a:gd name="T5" fmla="*/ 0 h 11"/>
                <a:gd name="T6" fmla="*/ 235 w 235"/>
                <a:gd name="T7" fmla="*/ 0 h 11"/>
                <a:gd name="T8" fmla="*/ 0 w 23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1">
                  <a:moveTo>
                    <a:pt x="0" y="11"/>
                  </a:moveTo>
                  <a:lnTo>
                    <a:pt x="110" y="11"/>
                  </a:lnTo>
                  <a:lnTo>
                    <a:pt x="110" y="0"/>
                  </a:lnTo>
                  <a:lnTo>
                    <a:pt x="23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1" name="Freeform 1412"/>
            <p:cNvSpPr>
              <a:spLocks/>
            </p:cNvSpPr>
            <p:nvPr/>
          </p:nvSpPr>
          <p:spPr bwMode="auto">
            <a:xfrm>
              <a:off x="2818" y="2002"/>
              <a:ext cx="50" cy="17"/>
            </a:xfrm>
            <a:custGeom>
              <a:avLst/>
              <a:gdLst>
                <a:gd name="T0" fmla="*/ 10 w 221"/>
                <a:gd name="T1" fmla="*/ 0 h 79"/>
                <a:gd name="T2" fmla="*/ 220 w 221"/>
                <a:gd name="T3" fmla="*/ 70 h 79"/>
                <a:gd name="T4" fmla="*/ 221 w 221"/>
                <a:gd name="T5" fmla="*/ 71 h 79"/>
                <a:gd name="T6" fmla="*/ 221 w 221"/>
                <a:gd name="T7" fmla="*/ 79 h 79"/>
                <a:gd name="T8" fmla="*/ 213 w 221"/>
                <a:gd name="T9" fmla="*/ 79 h 79"/>
                <a:gd name="T10" fmla="*/ 3 w 221"/>
                <a:gd name="T11" fmla="*/ 9 h 79"/>
                <a:gd name="T12" fmla="*/ 0 w 221"/>
                <a:gd name="T13" fmla="*/ 8 h 79"/>
                <a:gd name="T14" fmla="*/ 0 w 221"/>
                <a:gd name="T15" fmla="*/ 0 h 79"/>
                <a:gd name="T16" fmla="*/ 10 w 221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79">
                  <a:moveTo>
                    <a:pt x="10" y="0"/>
                  </a:moveTo>
                  <a:lnTo>
                    <a:pt x="220" y="70"/>
                  </a:lnTo>
                  <a:lnTo>
                    <a:pt x="221" y="71"/>
                  </a:lnTo>
                  <a:lnTo>
                    <a:pt x="221" y="79"/>
                  </a:lnTo>
                  <a:lnTo>
                    <a:pt x="213" y="79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2" name="Freeform 1413"/>
            <p:cNvSpPr>
              <a:spLocks/>
            </p:cNvSpPr>
            <p:nvPr/>
          </p:nvSpPr>
          <p:spPr bwMode="auto">
            <a:xfrm>
              <a:off x="2817" y="2004"/>
              <a:ext cx="51" cy="17"/>
            </a:xfrm>
            <a:custGeom>
              <a:avLst/>
              <a:gdLst>
                <a:gd name="T0" fmla="*/ 212 w 222"/>
                <a:gd name="T1" fmla="*/ 78 h 78"/>
                <a:gd name="T2" fmla="*/ 2 w 222"/>
                <a:gd name="T3" fmla="*/ 8 h 78"/>
                <a:gd name="T4" fmla="*/ 0 w 222"/>
                <a:gd name="T5" fmla="*/ 7 h 78"/>
                <a:gd name="T6" fmla="*/ 0 w 222"/>
                <a:gd name="T7" fmla="*/ 0 h 78"/>
                <a:gd name="T8" fmla="*/ 10 w 222"/>
                <a:gd name="T9" fmla="*/ 0 h 78"/>
                <a:gd name="T10" fmla="*/ 220 w 222"/>
                <a:gd name="T11" fmla="*/ 70 h 78"/>
                <a:gd name="T12" fmla="*/ 222 w 222"/>
                <a:gd name="T13" fmla="*/ 70 h 78"/>
                <a:gd name="T14" fmla="*/ 222 w 222"/>
                <a:gd name="T15" fmla="*/ 78 h 78"/>
                <a:gd name="T16" fmla="*/ 212 w 222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78">
                  <a:moveTo>
                    <a:pt x="212" y="78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0" y="70"/>
                  </a:lnTo>
                  <a:lnTo>
                    <a:pt x="222" y="70"/>
                  </a:lnTo>
                  <a:lnTo>
                    <a:pt x="222" y="78"/>
                  </a:lnTo>
                  <a:lnTo>
                    <a:pt x="212" y="7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3" name="Freeform 1414"/>
            <p:cNvSpPr>
              <a:spLocks/>
            </p:cNvSpPr>
            <p:nvPr/>
          </p:nvSpPr>
          <p:spPr bwMode="auto">
            <a:xfrm>
              <a:off x="2579" y="2001"/>
              <a:ext cx="241" cy="2"/>
            </a:xfrm>
            <a:custGeom>
              <a:avLst/>
              <a:gdLst>
                <a:gd name="T0" fmla="*/ 5 w 1048"/>
                <a:gd name="T1" fmla="*/ 0 h 10"/>
                <a:gd name="T2" fmla="*/ 1043 w 1048"/>
                <a:gd name="T3" fmla="*/ 0 h 10"/>
                <a:gd name="T4" fmla="*/ 1048 w 1048"/>
                <a:gd name="T5" fmla="*/ 0 h 10"/>
                <a:gd name="T6" fmla="*/ 1048 w 1048"/>
                <a:gd name="T7" fmla="*/ 10 h 10"/>
                <a:gd name="T8" fmla="*/ 1043 w 1048"/>
                <a:gd name="T9" fmla="*/ 10 h 10"/>
                <a:gd name="T10" fmla="*/ 5 w 1048"/>
                <a:gd name="T11" fmla="*/ 10 h 10"/>
                <a:gd name="T12" fmla="*/ 0 w 1048"/>
                <a:gd name="T13" fmla="*/ 10 h 10"/>
                <a:gd name="T14" fmla="*/ 0 w 1048"/>
                <a:gd name="T15" fmla="*/ 0 h 10"/>
                <a:gd name="T16" fmla="*/ 5 w 104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8" h="10">
                  <a:moveTo>
                    <a:pt x="5" y="0"/>
                  </a:moveTo>
                  <a:lnTo>
                    <a:pt x="1043" y="0"/>
                  </a:lnTo>
                  <a:lnTo>
                    <a:pt x="1048" y="0"/>
                  </a:lnTo>
                  <a:lnTo>
                    <a:pt x="1048" y="10"/>
                  </a:lnTo>
                  <a:lnTo>
                    <a:pt x="1043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4" name="Freeform 1415"/>
            <p:cNvSpPr>
              <a:spLocks/>
            </p:cNvSpPr>
            <p:nvPr/>
          </p:nvSpPr>
          <p:spPr bwMode="auto">
            <a:xfrm>
              <a:off x="2556" y="2002"/>
              <a:ext cx="25" cy="10"/>
            </a:xfrm>
            <a:custGeom>
              <a:avLst/>
              <a:gdLst>
                <a:gd name="T0" fmla="*/ 2 w 111"/>
                <a:gd name="T1" fmla="*/ 40 h 49"/>
                <a:gd name="T2" fmla="*/ 102 w 111"/>
                <a:gd name="T3" fmla="*/ 0 h 49"/>
                <a:gd name="T4" fmla="*/ 111 w 111"/>
                <a:gd name="T5" fmla="*/ 0 h 49"/>
                <a:gd name="T6" fmla="*/ 111 w 111"/>
                <a:gd name="T7" fmla="*/ 8 h 49"/>
                <a:gd name="T8" fmla="*/ 110 w 111"/>
                <a:gd name="T9" fmla="*/ 8 h 49"/>
                <a:gd name="T10" fmla="*/ 9 w 111"/>
                <a:gd name="T11" fmla="*/ 49 h 49"/>
                <a:gd name="T12" fmla="*/ 0 w 111"/>
                <a:gd name="T13" fmla="*/ 49 h 49"/>
                <a:gd name="T14" fmla="*/ 0 w 111"/>
                <a:gd name="T15" fmla="*/ 41 h 49"/>
                <a:gd name="T16" fmla="*/ 2 w 111"/>
                <a:gd name="T17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9">
                  <a:moveTo>
                    <a:pt x="2" y="40"/>
                  </a:moveTo>
                  <a:lnTo>
                    <a:pt x="102" y="0"/>
                  </a:lnTo>
                  <a:lnTo>
                    <a:pt x="111" y="0"/>
                  </a:lnTo>
                  <a:lnTo>
                    <a:pt x="111" y="8"/>
                  </a:lnTo>
                  <a:lnTo>
                    <a:pt x="110" y="8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5" name="Freeform 1416"/>
            <p:cNvSpPr>
              <a:spLocks/>
            </p:cNvSpPr>
            <p:nvPr/>
          </p:nvSpPr>
          <p:spPr bwMode="auto">
            <a:xfrm>
              <a:off x="2556" y="2004"/>
              <a:ext cx="25" cy="11"/>
            </a:xfrm>
            <a:custGeom>
              <a:avLst/>
              <a:gdLst>
                <a:gd name="T0" fmla="*/ 110 w 111"/>
                <a:gd name="T1" fmla="*/ 8 h 48"/>
                <a:gd name="T2" fmla="*/ 9 w 111"/>
                <a:gd name="T3" fmla="*/ 48 h 48"/>
                <a:gd name="T4" fmla="*/ 0 w 111"/>
                <a:gd name="T5" fmla="*/ 48 h 48"/>
                <a:gd name="T6" fmla="*/ 0 w 111"/>
                <a:gd name="T7" fmla="*/ 41 h 48"/>
                <a:gd name="T8" fmla="*/ 3 w 111"/>
                <a:gd name="T9" fmla="*/ 39 h 48"/>
                <a:gd name="T10" fmla="*/ 102 w 111"/>
                <a:gd name="T11" fmla="*/ 0 h 48"/>
                <a:gd name="T12" fmla="*/ 111 w 111"/>
                <a:gd name="T13" fmla="*/ 0 h 48"/>
                <a:gd name="T14" fmla="*/ 111 w 111"/>
                <a:gd name="T15" fmla="*/ 7 h 48"/>
                <a:gd name="T16" fmla="*/ 110 w 111"/>
                <a:gd name="T17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8">
                  <a:moveTo>
                    <a:pt x="110" y="8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3" y="39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6" name="Freeform 1417"/>
            <p:cNvSpPr>
              <a:spLocks/>
            </p:cNvSpPr>
            <p:nvPr/>
          </p:nvSpPr>
          <p:spPr bwMode="auto">
            <a:xfrm>
              <a:off x="2537" y="2007"/>
              <a:ext cx="4" cy="5"/>
            </a:xfrm>
            <a:custGeom>
              <a:avLst/>
              <a:gdLst>
                <a:gd name="T0" fmla="*/ 8 w 21"/>
                <a:gd name="T1" fmla="*/ 0 h 18"/>
                <a:gd name="T2" fmla="*/ 21 w 21"/>
                <a:gd name="T3" fmla="*/ 11 h 18"/>
                <a:gd name="T4" fmla="*/ 21 w 21"/>
                <a:gd name="T5" fmla="*/ 11 h 18"/>
                <a:gd name="T6" fmla="*/ 21 w 21"/>
                <a:gd name="T7" fmla="*/ 18 h 18"/>
                <a:gd name="T8" fmla="*/ 14 w 21"/>
                <a:gd name="T9" fmla="*/ 18 h 18"/>
                <a:gd name="T10" fmla="*/ 1 w 21"/>
                <a:gd name="T11" fmla="*/ 7 h 18"/>
                <a:gd name="T12" fmla="*/ 0 w 21"/>
                <a:gd name="T13" fmla="*/ 7 h 18"/>
                <a:gd name="T14" fmla="*/ 0 w 21"/>
                <a:gd name="T15" fmla="*/ 0 h 18"/>
                <a:gd name="T16" fmla="*/ 8 w 2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8" y="0"/>
                  </a:moveTo>
                  <a:lnTo>
                    <a:pt x="2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7" name="Freeform 1418"/>
            <p:cNvSpPr>
              <a:spLocks/>
            </p:cNvSpPr>
            <p:nvPr/>
          </p:nvSpPr>
          <p:spPr bwMode="auto">
            <a:xfrm>
              <a:off x="2534" y="2008"/>
              <a:ext cx="7" cy="7"/>
            </a:xfrm>
            <a:custGeom>
              <a:avLst/>
              <a:gdLst>
                <a:gd name="T0" fmla="*/ 22 w 30"/>
                <a:gd name="T1" fmla="*/ 27 h 27"/>
                <a:gd name="T2" fmla="*/ 0 w 30"/>
                <a:gd name="T3" fmla="*/ 9 h 27"/>
                <a:gd name="T4" fmla="*/ 0 w 30"/>
                <a:gd name="T5" fmla="*/ 8 h 27"/>
                <a:gd name="T6" fmla="*/ 0 w 30"/>
                <a:gd name="T7" fmla="*/ 0 h 27"/>
                <a:gd name="T8" fmla="*/ 8 w 30"/>
                <a:gd name="T9" fmla="*/ 0 h 27"/>
                <a:gd name="T10" fmla="*/ 30 w 30"/>
                <a:gd name="T11" fmla="*/ 19 h 27"/>
                <a:gd name="T12" fmla="*/ 30 w 30"/>
                <a:gd name="T13" fmla="*/ 20 h 27"/>
                <a:gd name="T14" fmla="*/ 30 w 30"/>
                <a:gd name="T15" fmla="*/ 27 h 27"/>
                <a:gd name="T16" fmla="*/ 22 w 30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22" y="27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0" y="27"/>
                  </a:lnTo>
                  <a:lnTo>
                    <a:pt x="22" y="2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8" name="Freeform 1419"/>
            <p:cNvSpPr>
              <a:spLocks/>
            </p:cNvSpPr>
            <p:nvPr/>
          </p:nvSpPr>
          <p:spPr bwMode="auto">
            <a:xfrm>
              <a:off x="3434" y="2047"/>
              <a:ext cx="23" cy="7"/>
            </a:xfrm>
            <a:custGeom>
              <a:avLst/>
              <a:gdLst>
                <a:gd name="T0" fmla="*/ 85 w 96"/>
                <a:gd name="T1" fmla="*/ 0 h 34"/>
                <a:gd name="T2" fmla="*/ 39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3 h 34"/>
                <a:gd name="T10" fmla="*/ 94 w 96"/>
                <a:gd name="T11" fmla="*/ 33 h 34"/>
                <a:gd name="T12" fmla="*/ 96 w 96"/>
                <a:gd name="T13" fmla="*/ 31 h 34"/>
                <a:gd name="T14" fmla="*/ 96 w 96"/>
                <a:gd name="T15" fmla="*/ 5 h 34"/>
                <a:gd name="T16" fmla="*/ 94 w 96"/>
                <a:gd name="T17" fmla="*/ 3 h 34"/>
                <a:gd name="T18" fmla="*/ 85 w 96"/>
                <a:gd name="T19" fmla="*/ 3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39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94" y="33"/>
                  </a:lnTo>
                  <a:lnTo>
                    <a:pt x="96" y="31"/>
                  </a:lnTo>
                  <a:lnTo>
                    <a:pt x="96" y="5"/>
                  </a:lnTo>
                  <a:lnTo>
                    <a:pt x="94" y="3"/>
                  </a:lnTo>
                  <a:lnTo>
                    <a:pt x="85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9" name="Freeform 1420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0" name="Freeform 1421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1" name="Freeform 1422"/>
            <p:cNvSpPr>
              <a:spLocks/>
            </p:cNvSpPr>
            <p:nvPr/>
          </p:nvSpPr>
          <p:spPr bwMode="auto">
            <a:xfrm>
              <a:off x="3422" y="2086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2 h 24"/>
                <a:gd name="T18" fmla="*/ 0 w 45"/>
                <a:gd name="T19" fmla="*/ 2 h 24"/>
                <a:gd name="T20" fmla="*/ 0 w 45"/>
                <a:gd name="T21" fmla="*/ 22 h 24"/>
                <a:gd name="T22" fmla="*/ 3 w 45"/>
                <a:gd name="T23" fmla="*/ 22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8 h 24"/>
                <a:gd name="T38" fmla="*/ 45 w 45"/>
                <a:gd name="T39" fmla="*/ 18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5" y="18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2" name="Freeform 1423"/>
            <p:cNvSpPr>
              <a:spLocks/>
            </p:cNvSpPr>
            <p:nvPr/>
          </p:nvSpPr>
          <p:spPr bwMode="auto">
            <a:xfrm>
              <a:off x="3431" y="2086"/>
              <a:ext cx="7" cy="5"/>
            </a:xfrm>
            <a:custGeom>
              <a:avLst/>
              <a:gdLst>
                <a:gd name="T0" fmla="*/ 32 w 32"/>
                <a:gd name="T1" fmla="*/ 5 h 26"/>
                <a:gd name="T2" fmla="*/ 31 w 32"/>
                <a:gd name="T3" fmla="*/ 3 h 26"/>
                <a:gd name="T4" fmla="*/ 22 w 32"/>
                <a:gd name="T5" fmla="*/ 3 h 26"/>
                <a:gd name="T6" fmla="*/ 22 w 32"/>
                <a:gd name="T7" fmla="*/ 5 h 26"/>
                <a:gd name="T8" fmla="*/ 19 w 32"/>
                <a:gd name="T9" fmla="*/ 5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3 h 26"/>
                <a:gd name="T16" fmla="*/ 0 w 32"/>
                <a:gd name="T17" fmla="*/ 3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1 h 26"/>
                <a:gd name="T28" fmla="*/ 22 w 32"/>
                <a:gd name="T29" fmla="*/ 21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1 h 26"/>
                <a:gd name="T36" fmla="*/ 32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5"/>
                  </a:moveTo>
                  <a:lnTo>
                    <a:pt x="31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3" name="Freeform 1424"/>
            <p:cNvSpPr>
              <a:spLocks/>
            </p:cNvSpPr>
            <p:nvPr/>
          </p:nvSpPr>
          <p:spPr bwMode="auto">
            <a:xfrm>
              <a:off x="3434" y="2085"/>
              <a:ext cx="23" cy="8"/>
            </a:xfrm>
            <a:custGeom>
              <a:avLst/>
              <a:gdLst>
                <a:gd name="T0" fmla="*/ 85 w 96"/>
                <a:gd name="T1" fmla="*/ 0 h 34"/>
                <a:gd name="T2" fmla="*/ 0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2 h 34"/>
                <a:gd name="T10" fmla="*/ 94 w 96"/>
                <a:gd name="T11" fmla="*/ 32 h 34"/>
                <a:gd name="T12" fmla="*/ 96 w 96"/>
                <a:gd name="T13" fmla="*/ 30 h 34"/>
                <a:gd name="T14" fmla="*/ 96 w 96"/>
                <a:gd name="T15" fmla="*/ 4 h 34"/>
                <a:gd name="T16" fmla="*/ 94 w 96"/>
                <a:gd name="T17" fmla="*/ 2 h 34"/>
                <a:gd name="T18" fmla="*/ 85 w 96"/>
                <a:gd name="T19" fmla="*/ 2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4" name="Freeform 1425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5" name="Freeform 1426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6" name="Rectangle 1427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7" name="Rectangle 1428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8" name="Rectangle 1429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9" name="Rectangle 1430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0" name="Rectangle 1431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1" name="Rectangle 1432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2" name="Rectangle 1433"/>
            <p:cNvSpPr>
              <a:spLocks noChangeArrowheads="1"/>
            </p:cNvSpPr>
            <p:nvPr/>
          </p:nvSpPr>
          <p:spPr bwMode="auto">
            <a:xfrm>
              <a:off x="3466" y="2024"/>
              <a:ext cx="8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3" name="Rectangle 1434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4" name="Rectangle 1435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5" name="Freeform 1436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154 h 307"/>
                <a:gd name="T2" fmla="*/ 0 w 31"/>
                <a:gd name="T3" fmla="*/ 307 h 307"/>
                <a:gd name="T4" fmla="*/ 3 w 31"/>
                <a:gd name="T5" fmla="*/ 307 h 307"/>
                <a:gd name="T6" fmla="*/ 7 w 31"/>
                <a:gd name="T7" fmla="*/ 304 h 307"/>
                <a:gd name="T8" fmla="*/ 9 w 31"/>
                <a:gd name="T9" fmla="*/ 300 h 307"/>
                <a:gd name="T10" fmla="*/ 12 w 31"/>
                <a:gd name="T11" fmla="*/ 295 h 307"/>
                <a:gd name="T12" fmla="*/ 18 w 31"/>
                <a:gd name="T13" fmla="*/ 281 h 307"/>
                <a:gd name="T14" fmla="*/ 22 w 31"/>
                <a:gd name="T15" fmla="*/ 263 h 307"/>
                <a:gd name="T16" fmla="*/ 26 w 31"/>
                <a:gd name="T17" fmla="*/ 239 h 307"/>
                <a:gd name="T18" fmla="*/ 29 w 31"/>
                <a:gd name="T19" fmla="*/ 213 h 307"/>
                <a:gd name="T20" fmla="*/ 31 w 31"/>
                <a:gd name="T21" fmla="*/ 184 h 307"/>
                <a:gd name="T22" fmla="*/ 31 w 31"/>
                <a:gd name="T23" fmla="*/ 154 h 307"/>
                <a:gd name="T24" fmla="*/ 31 w 31"/>
                <a:gd name="T25" fmla="*/ 123 h 307"/>
                <a:gd name="T26" fmla="*/ 29 w 31"/>
                <a:gd name="T27" fmla="*/ 94 h 307"/>
                <a:gd name="T28" fmla="*/ 26 w 31"/>
                <a:gd name="T29" fmla="*/ 68 h 307"/>
                <a:gd name="T30" fmla="*/ 22 w 31"/>
                <a:gd name="T31" fmla="*/ 45 h 307"/>
                <a:gd name="T32" fmla="*/ 18 w 31"/>
                <a:gd name="T33" fmla="*/ 26 h 307"/>
                <a:gd name="T34" fmla="*/ 12 w 31"/>
                <a:gd name="T35" fmla="*/ 12 h 307"/>
                <a:gd name="T36" fmla="*/ 10 w 31"/>
                <a:gd name="T37" fmla="*/ 6 h 307"/>
                <a:gd name="T38" fmla="*/ 7 w 31"/>
                <a:gd name="T39" fmla="*/ 3 h 307"/>
                <a:gd name="T40" fmla="*/ 3 w 31"/>
                <a:gd name="T41" fmla="*/ 1 h 307"/>
                <a:gd name="T42" fmla="*/ 0 w 31"/>
                <a:gd name="T43" fmla="*/ 0 h 307"/>
                <a:gd name="T44" fmla="*/ 0 w 31"/>
                <a:gd name="T45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07">
                  <a:moveTo>
                    <a:pt x="0" y="154"/>
                  </a:moveTo>
                  <a:lnTo>
                    <a:pt x="0" y="307"/>
                  </a:ln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6" name="Freeform 1437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307 h 307"/>
                <a:gd name="T2" fmla="*/ 3 w 31"/>
                <a:gd name="T3" fmla="*/ 307 h 307"/>
                <a:gd name="T4" fmla="*/ 7 w 31"/>
                <a:gd name="T5" fmla="*/ 304 h 307"/>
                <a:gd name="T6" fmla="*/ 9 w 31"/>
                <a:gd name="T7" fmla="*/ 300 h 307"/>
                <a:gd name="T8" fmla="*/ 12 w 31"/>
                <a:gd name="T9" fmla="*/ 295 h 307"/>
                <a:gd name="T10" fmla="*/ 18 w 31"/>
                <a:gd name="T11" fmla="*/ 281 h 307"/>
                <a:gd name="T12" fmla="*/ 22 w 31"/>
                <a:gd name="T13" fmla="*/ 263 h 307"/>
                <a:gd name="T14" fmla="*/ 26 w 31"/>
                <a:gd name="T15" fmla="*/ 239 h 307"/>
                <a:gd name="T16" fmla="*/ 29 w 31"/>
                <a:gd name="T17" fmla="*/ 213 h 307"/>
                <a:gd name="T18" fmla="*/ 31 w 31"/>
                <a:gd name="T19" fmla="*/ 184 h 307"/>
                <a:gd name="T20" fmla="*/ 31 w 31"/>
                <a:gd name="T21" fmla="*/ 154 h 307"/>
                <a:gd name="T22" fmla="*/ 31 w 31"/>
                <a:gd name="T23" fmla="*/ 123 h 307"/>
                <a:gd name="T24" fmla="*/ 29 w 31"/>
                <a:gd name="T25" fmla="*/ 94 h 307"/>
                <a:gd name="T26" fmla="*/ 26 w 31"/>
                <a:gd name="T27" fmla="*/ 68 h 307"/>
                <a:gd name="T28" fmla="*/ 22 w 31"/>
                <a:gd name="T29" fmla="*/ 45 h 307"/>
                <a:gd name="T30" fmla="*/ 18 w 31"/>
                <a:gd name="T31" fmla="*/ 26 h 307"/>
                <a:gd name="T32" fmla="*/ 12 w 31"/>
                <a:gd name="T33" fmla="*/ 12 h 307"/>
                <a:gd name="T34" fmla="*/ 10 w 31"/>
                <a:gd name="T35" fmla="*/ 6 h 307"/>
                <a:gd name="T36" fmla="*/ 7 w 31"/>
                <a:gd name="T37" fmla="*/ 3 h 307"/>
                <a:gd name="T38" fmla="*/ 3 w 31"/>
                <a:gd name="T39" fmla="*/ 1 h 307"/>
                <a:gd name="T40" fmla="*/ 0 w 31"/>
                <a:gd name="T4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07">
                  <a:moveTo>
                    <a:pt x="0" y="307"/>
                  </a:move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7" name="Freeform 1438"/>
            <p:cNvSpPr>
              <a:spLocks/>
            </p:cNvSpPr>
            <p:nvPr/>
          </p:nvSpPr>
          <p:spPr bwMode="auto">
            <a:xfrm>
              <a:off x="2500" y="2028"/>
              <a:ext cx="3" cy="3"/>
            </a:xfrm>
            <a:custGeom>
              <a:avLst/>
              <a:gdLst>
                <a:gd name="T0" fmla="*/ 0 w 11"/>
                <a:gd name="T1" fmla="*/ 5 h 12"/>
                <a:gd name="T2" fmla="*/ 3 w 11"/>
                <a:gd name="T3" fmla="*/ 0 h 12"/>
                <a:gd name="T4" fmla="*/ 3 w 11"/>
                <a:gd name="T5" fmla="*/ 0 h 12"/>
                <a:gd name="T6" fmla="*/ 11 w 11"/>
                <a:gd name="T7" fmla="*/ 0 h 12"/>
                <a:gd name="T8" fmla="*/ 11 w 11"/>
                <a:gd name="T9" fmla="*/ 0 h 12"/>
                <a:gd name="T10" fmla="*/ 11 w 11"/>
                <a:gd name="T11" fmla="*/ 8 h 12"/>
                <a:gd name="T12" fmla="*/ 11 w 11"/>
                <a:gd name="T13" fmla="*/ 8 h 12"/>
                <a:gd name="T14" fmla="*/ 8 w 11"/>
                <a:gd name="T15" fmla="*/ 12 h 12"/>
                <a:gd name="T16" fmla="*/ 8 w 11"/>
                <a:gd name="T17" fmla="*/ 12 h 12"/>
                <a:gd name="T18" fmla="*/ 0 w 11"/>
                <a:gd name="T19" fmla="*/ 12 h 12"/>
                <a:gd name="T20" fmla="*/ 0 w 11"/>
                <a:gd name="T21" fmla="*/ 12 h 12"/>
                <a:gd name="T22" fmla="*/ 0 w 11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">
                  <a:moveTo>
                    <a:pt x="0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8" name="Freeform 1439"/>
            <p:cNvSpPr>
              <a:spLocks/>
            </p:cNvSpPr>
            <p:nvPr/>
          </p:nvSpPr>
          <p:spPr bwMode="auto">
            <a:xfrm>
              <a:off x="2500" y="2098"/>
              <a:ext cx="3" cy="2"/>
            </a:xfrm>
            <a:custGeom>
              <a:avLst/>
              <a:gdLst>
                <a:gd name="T0" fmla="*/ 8 w 11"/>
                <a:gd name="T1" fmla="*/ 0 h 11"/>
                <a:gd name="T2" fmla="*/ 11 w 11"/>
                <a:gd name="T3" fmla="*/ 3 h 11"/>
                <a:gd name="T4" fmla="*/ 11 w 11"/>
                <a:gd name="T5" fmla="*/ 3 h 11"/>
                <a:gd name="T6" fmla="*/ 11 w 11"/>
                <a:gd name="T7" fmla="*/ 11 h 11"/>
                <a:gd name="T8" fmla="*/ 11 w 11"/>
                <a:gd name="T9" fmla="*/ 11 h 11"/>
                <a:gd name="T10" fmla="*/ 3 w 11"/>
                <a:gd name="T11" fmla="*/ 11 h 11"/>
                <a:gd name="T12" fmla="*/ 0 w 11"/>
                <a:gd name="T13" fmla="*/ 7 h 11"/>
                <a:gd name="T14" fmla="*/ 0 w 11"/>
                <a:gd name="T15" fmla="*/ 0 h 11"/>
                <a:gd name="T16" fmla="*/ 8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8" y="0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9" name="Freeform 1440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0" name="Freeform 1441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1" name="Freeform 1442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2" name="Freeform 1443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3" name="Rectangle 1444"/>
            <p:cNvSpPr>
              <a:spLocks noChangeArrowheads="1"/>
            </p:cNvSpPr>
            <p:nvPr/>
          </p:nvSpPr>
          <p:spPr bwMode="auto">
            <a:xfrm>
              <a:off x="3419" y="2085"/>
              <a:ext cx="5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4" name="Rectangle 1445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5" name="Rectangle 1446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6" name="Freeform 1447"/>
            <p:cNvSpPr>
              <a:spLocks/>
            </p:cNvSpPr>
            <p:nvPr/>
          </p:nvSpPr>
          <p:spPr bwMode="auto">
            <a:xfrm>
              <a:off x="3548" y="2063"/>
              <a:ext cx="1" cy="2"/>
            </a:xfrm>
            <a:custGeom>
              <a:avLst/>
              <a:gdLst>
                <a:gd name="T0" fmla="*/ 0 w 5"/>
                <a:gd name="T1" fmla="*/ 10 h 10"/>
                <a:gd name="T2" fmla="*/ 0 w 5"/>
                <a:gd name="T3" fmla="*/ 0 h 10"/>
                <a:gd name="T4" fmla="*/ 5 w 5"/>
                <a:gd name="T5" fmla="*/ 1 h 10"/>
                <a:gd name="T6" fmla="*/ 0 w 5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7" name="Rectangle 1448"/>
            <p:cNvSpPr>
              <a:spLocks noChangeArrowheads="1"/>
            </p:cNvSpPr>
            <p:nvPr/>
          </p:nvSpPr>
          <p:spPr bwMode="auto">
            <a:xfrm>
              <a:off x="5577" y="1794"/>
              <a:ext cx="38" cy="1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498" name="Rectangle 1449"/>
            <p:cNvSpPr>
              <a:spLocks noChangeArrowheads="1"/>
            </p:cNvSpPr>
            <p:nvPr/>
          </p:nvSpPr>
          <p:spPr bwMode="auto">
            <a:xfrm>
              <a:off x="5615" y="1794"/>
              <a:ext cx="38" cy="1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499" name="Freeform 1450"/>
            <p:cNvSpPr>
              <a:spLocks/>
            </p:cNvSpPr>
            <p:nvPr/>
          </p:nvSpPr>
          <p:spPr bwMode="auto">
            <a:xfrm>
              <a:off x="2949" y="1660"/>
              <a:ext cx="85" cy="181"/>
            </a:xfrm>
            <a:custGeom>
              <a:avLst/>
              <a:gdLst>
                <a:gd name="T0" fmla="*/ 368 w 373"/>
                <a:gd name="T1" fmla="*/ 815 h 815"/>
                <a:gd name="T2" fmla="*/ 373 w 373"/>
                <a:gd name="T3" fmla="*/ 0 h 815"/>
                <a:gd name="T4" fmla="*/ 4 w 373"/>
                <a:gd name="T5" fmla="*/ 0 h 815"/>
                <a:gd name="T6" fmla="*/ 0 w 373"/>
                <a:gd name="T7" fmla="*/ 815 h 815"/>
                <a:gd name="T8" fmla="*/ 368 w 373"/>
                <a:gd name="T9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815">
                  <a:moveTo>
                    <a:pt x="368" y="815"/>
                  </a:moveTo>
                  <a:lnTo>
                    <a:pt x="373" y="0"/>
                  </a:lnTo>
                  <a:lnTo>
                    <a:pt x="4" y="0"/>
                  </a:lnTo>
                  <a:lnTo>
                    <a:pt x="0" y="815"/>
                  </a:lnTo>
                  <a:lnTo>
                    <a:pt x="368" y="8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0" name="Rectangle 1451"/>
            <p:cNvSpPr>
              <a:spLocks noChangeArrowheads="1"/>
            </p:cNvSpPr>
            <p:nvPr/>
          </p:nvSpPr>
          <p:spPr bwMode="auto">
            <a:xfrm>
              <a:off x="2968" y="1840"/>
              <a:ext cx="51" cy="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1" name="Freeform 1452"/>
            <p:cNvSpPr>
              <a:spLocks/>
            </p:cNvSpPr>
            <p:nvPr/>
          </p:nvSpPr>
          <p:spPr bwMode="auto">
            <a:xfrm>
              <a:off x="3415" y="2081"/>
              <a:ext cx="3" cy="1"/>
            </a:xfrm>
            <a:custGeom>
              <a:avLst/>
              <a:gdLst>
                <a:gd name="T0" fmla="*/ 9 w 9"/>
                <a:gd name="T1" fmla="*/ 3 h 3"/>
                <a:gd name="T2" fmla="*/ 0 w 9"/>
                <a:gd name="T3" fmla="*/ 0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2" name="Line 1453"/>
            <p:cNvSpPr>
              <a:spLocks noChangeShapeType="1"/>
            </p:cNvSpPr>
            <p:nvPr/>
          </p:nvSpPr>
          <p:spPr bwMode="auto">
            <a:xfrm>
              <a:off x="2522" y="2084"/>
              <a:ext cx="923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3" name="Freeform 1454"/>
            <p:cNvSpPr>
              <a:spLocks/>
            </p:cNvSpPr>
            <p:nvPr/>
          </p:nvSpPr>
          <p:spPr bwMode="auto">
            <a:xfrm>
              <a:off x="3093" y="2215"/>
              <a:ext cx="95" cy="106"/>
            </a:xfrm>
            <a:custGeom>
              <a:avLst/>
              <a:gdLst>
                <a:gd name="T0" fmla="*/ 0 w 411"/>
                <a:gd name="T1" fmla="*/ 0 h 469"/>
                <a:gd name="T2" fmla="*/ 6 w 411"/>
                <a:gd name="T3" fmla="*/ 15 h 469"/>
                <a:gd name="T4" fmla="*/ 24 w 411"/>
                <a:gd name="T5" fmla="*/ 55 h 469"/>
                <a:gd name="T6" fmla="*/ 48 w 411"/>
                <a:gd name="T7" fmla="*/ 106 h 469"/>
                <a:gd name="T8" fmla="*/ 73 w 411"/>
                <a:gd name="T9" fmla="*/ 154 h 469"/>
                <a:gd name="T10" fmla="*/ 94 w 411"/>
                <a:gd name="T11" fmla="*/ 192 h 469"/>
                <a:gd name="T12" fmla="*/ 113 w 411"/>
                <a:gd name="T13" fmla="*/ 222 h 469"/>
                <a:gd name="T14" fmla="*/ 128 w 411"/>
                <a:gd name="T15" fmla="*/ 245 h 469"/>
                <a:gd name="T16" fmla="*/ 142 w 411"/>
                <a:gd name="T17" fmla="*/ 264 h 469"/>
                <a:gd name="T18" fmla="*/ 159 w 411"/>
                <a:gd name="T19" fmla="*/ 284 h 469"/>
                <a:gd name="T20" fmla="*/ 174 w 411"/>
                <a:gd name="T21" fmla="*/ 304 h 469"/>
                <a:gd name="T22" fmla="*/ 191 w 411"/>
                <a:gd name="T23" fmla="*/ 322 h 469"/>
                <a:gd name="T24" fmla="*/ 208 w 411"/>
                <a:gd name="T25" fmla="*/ 340 h 469"/>
                <a:gd name="T26" fmla="*/ 240 w 411"/>
                <a:gd name="T27" fmla="*/ 373 h 469"/>
                <a:gd name="T28" fmla="*/ 267 w 411"/>
                <a:gd name="T29" fmla="*/ 399 h 469"/>
                <a:gd name="T30" fmla="*/ 282 w 411"/>
                <a:gd name="T31" fmla="*/ 409 h 469"/>
                <a:gd name="T32" fmla="*/ 298 w 411"/>
                <a:gd name="T33" fmla="*/ 421 h 469"/>
                <a:gd name="T34" fmla="*/ 316 w 411"/>
                <a:gd name="T35" fmla="*/ 432 h 469"/>
                <a:gd name="T36" fmla="*/ 335 w 411"/>
                <a:gd name="T37" fmla="*/ 442 h 469"/>
                <a:gd name="T38" fmla="*/ 355 w 411"/>
                <a:gd name="T39" fmla="*/ 451 h 469"/>
                <a:gd name="T40" fmla="*/ 375 w 411"/>
                <a:gd name="T41" fmla="*/ 459 h 469"/>
                <a:gd name="T42" fmla="*/ 393 w 411"/>
                <a:gd name="T43" fmla="*/ 464 h 469"/>
                <a:gd name="T44" fmla="*/ 411 w 411"/>
                <a:gd name="T45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469">
                  <a:moveTo>
                    <a:pt x="0" y="0"/>
                  </a:moveTo>
                  <a:lnTo>
                    <a:pt x="6" y="15"/>
                  </a:lnTo>
                  <a:lnTo>
                    <a:pt x="24" y="55"/>
                  </a:lnTo>
                  <a:lnTo>
                    <a:pt x="48" y="106"/>
                  </a:lnTo>
                  <a:lnTo>
                    <a:pt x="73" y="154"/>
                  </a:lnTo>
                  <a:lnTo>
                    <a:pt x="94" y="192"/>
                  </a:lnTo>
                  <a:lnTo>
                    <a:pt x="113" y="222"/>
                  </a:lnTo>
                  <a:lnTo>
                    <a:pt x="128" y="245"/>
                  </a:lnTo>
                  <a:lnTo>
                    <a:pt x="142" y="264"/>
                  </a:lnTo>
                  <a:lnTo>
                    <a:pt x="159" y="284"/>
                  </a:lnTo>
                  <a:lnTo>
                    <a:pt x="174" y="304"/>
                  </a:lnTo>
                  <a:lnTo>
                    <a:pt x="191" y="322"/>
                  </a:lnTo>
                  <a:lnTo>
                    <a:pt x="208" y="340"/>
                  </a:lnTo>
                  <a:lnTo>
                    <a:pt x="240" y="373"/>
                  </a:lnTo>
                  <a:lnTo>
                    <a:pt x="267" y="399"/>
                  </a:lnTo>
                  <a:lnTo>
                    <a:pt x="282" y="409"/>
                  </a:lnTo>
                  <a:lnTo>
                    <a:pt x="298" y="421"/>
                  </a:lnTo>
                  <a:lnTo>
                    <a:pt x="316" y="432"/>
                  </a:lnTo>
                  <a:lnTo>
                    <a:pt x="335" y="442"/>
                  </a:lnTo>
                  <a:lnTo>
                    <a:pt x="355" y="451"/>
                  </a:lnTo>
                  <a:lnTo>
                    <a:pt x="375" y="459"/>
                  </a:lnTo>
                  <a:lnTo>
                    <a:pt x="393" y="464"/>
                  </a:lnTo>
                  <a:lnTo>
                    <a:pt x="411" y="46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4" name="Freeform 1455"/>
            <p:cNvSpPr>
              <a:spLocks/>
            </p:cNvSpPr>
            <p:nvPr/>
          </p:nvSpPr>
          <p:spPr bwMode="auto">
            <a:xfrm>
              <a:off x="3188" y="2321"/>
              <a:ext cx="20" cy="0"/>
            </a:xfrm>
            <a:custGeom>
              <a:avLst/>
              <a:gdLst>
                <a:gd name="T0" fmla="*/ 0 w 90"/>
                <a:gd name="T1" fmla="*/ 0 h 6"/>
                <a:gd name="T2" fmla="*/ 30 w 90"/>
                <a:gd name="T3" fmla="*/ 3 h 6"/>
                <a:gd name="T4" fmla="*/ 60 w 90"/>
                <a:gd name="T5" fmla="*/ 5 h 6"/>
                <a:gd name="T6" fmla="*/ 82 w 90"/>
                <a:gd name="T7" fmla="*/ 6 h 6"/>
                <a:gd name="T8" fmla="*/ 90 w 9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">
                  <a:moveTo>
                    <a:pt x="0" y="0"/>
                  </a:moveTo>
                  <a:lnTo>
                    <a:pt x="30" y="3"/>
                  </a:lnTo>
                  <a:lnTo>
                    <a:pt x="60" y="5"/>
                  </a:lnTo>
                  <a:lnTo>
                    <a:pt x="82" y="6"/>
                  </a:lnTo>
                  <a:lnTo>
                    <a:pt x="90" y="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5" name="Freeform 1456"/>
            <p:cNvSpPr>
              <a:spLocks/>
            </p:cNvSpPr>
            <p:nvPr/>
          </p:nvSpPr>
          <p:spPr bwMode="auto">
            <a:xfrm>
              <a:off x="3076" y="1728"/>
              <a:ext cx="133" cy="185"/>
            </a:xfrm>
            <a:custGeom>
              <a:avLst/>
              <a:gdLst>
                <a:gd name="T0" fmla="*/ 0 w 575"/>
                <a:gd name="T1" fmla="*/ 830 h 830"/>
                <a:gd name="T2" fmla="*/ 14 w 575"/>
                <a:gd name="T3" fmla="*/ 780 h 830"/>
                <a:gd name="T4" fmla="*/ 30 w 575"/>
                <a:gd name="T5" fmla="*/ 727 h 830"/>
                <a:gd name="T6" fmla="*/ 47 w 575"/>
                <a:gd name="T7" fmla="*/ 672 h 830"/>
                <a:gd name="T8" fmla="*/ 67 w 575"/>
                <a:gd name="T9" fmla="*/ 616 h 830"/>
                <a:gd name="T10" fmla="*/ 88 w 575"/>
                <a:gd name="T11" fmla="*/ 560 h 830"/>
                <a:gd name="T12" fmla="*/ 111 w 575"/>
                <a:gd name="T13" fmla="*/ 504 h 830"/>
                <a:gd name="T14" fmla="*/ 135 w 575"/>
                <a:gd name="T15" fmla="*/ 449 h 830"/>
                <a:gd name="T16" fmla="*/ 159 w 575"/>
                <a:gd name="T17" fmla="*/ 395 h 830"/>
                <a:gd name="T18" fmla="*/ 185 w 575"/>
                <a:gd name="T19" fmla="*/ 344 h 830"/>
                <a:gd name="T20" fmla="*/ 211 w 575"/>
                <a:gd name="T21" fmla="*/ 295 h 830"/>
                <a:gd name="T22" fmla="*/ 237 w 575"/>
                <a:gd name="T23" fmla="*/ 249 h 830"/>
                <a:gd name="T24" fmla="*/ 264 w 575"/>
                <a:gd name="T25" fmla="*/ 207 h 830"/>
                <a:gd name="T26" fmla="*/ 277 w 575"/>
                <a:gd name="T27" fmla="*/ 186 h 830"/>
                <a:gd name="T28" fmla="*/ 291 w 575"/>
                <a:gd name="T29" fmla="*/ 168 h 830"/>
                <a:gd name="T30" fmla="*/ 304 w 575"/>
                <a:gd name="T31" fmla="*/ 151 h 830"/>
                <a:gd name="T32" fmla="*/ 317 w 575"/>
                <a:gd name="T33" fmla="*/ 135 h 830"/>
                <a:gd name="T34" fmla="*/ 331 w 575"/>
                <a:gd name="T35" fmla="*/ 121 h 830"/>
                <a:gd name="T36" fmla="*/ 344 w 575"/>
                <a:gd name="T37" fmla="*/ 108 h 830"/>
                <a:gd name="T38" fmla="*/ 357 w 575"/>
                <a:gd name="T39" fmla="*/ 96 h 830"/>
                <a:gd name="T40" fmla="*/ 369 w 575"/>
                <a:gd name="T41" fmla="*/ 86 h 830"/>
                <a:gd name="T42" fmla="*/ 389 w 575"/>
                <a:gd name="T43" fmla="*/ 73 h 830"/>
                <a:gd name="T44" fmla="*/ 408 w 575"/>
                <a:gd name="T45" fmla="*/ 61 h 830"/>
                <a:gd name="T46" fmla="*/ 427 w 575"/>
                <a:gd name="T47" fmla="*/ 51 h 830"/>
                <a:gd name="T48" fmla="*/ 444 w 575"/>
                <a:gd name="T49" fmla="*/ 42 h 830"/>
                <a:gd name="T50" fmla="*/ 462 w 575"/>
                <a:gd name="T51" fmla="*/ 33 h 830"/>
                <a:gd name="T52" fmla="*/ 480 w 575"/>
                <a:gd name="T53" fmla="*/ 27 h 830"/>
                <a:gd name="T54" fmla="*/ 495 w 575"/>
                <a:gd name="T55" fmla="*/ 20 h 830"/>
                <a:gd name="T56" fmla="*/ 511 w 575"/>
                <a:gd name="T57" fmla="*/ 16 h 830"/>
                <a:gd name="T58" fmla="*/ 536 w 575"/>
                <a:gd name="T59" fmla="*/ 9 h 830"/>
                <a:gd name="T60" fmla="*/ 557 w 575"/>
                <a:gd name="T61" fmla="*/ 3 h 830"/>
                <a:gd name="T62" fmla="*/ 571 w 575"/>
                <a:gd name="T63" fmla="*/ 1 h 830"/>
                <a:gd name="T64" fmla="*/ 575 w 575"/>
                <a:gd name="T6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5" h="830">
                  <a:moveTo>
                    <a:pt x="0" y="830"/>
                  </a:moveTo>
                  <a:lnTo>
                    <a:pt x="14" y="780"/>
                  </a:lnTo>
                  <a:lnTo>
                    <a:pt x="30" y="727"/>
                  </a:lnTo>
                  <a:lnTo>
                    <a:pt x="47" y="672"/>
                  </a:lnTo>
                  <a:lnTo>
                    <a:pt x="67" y="616"/>
                  </a:lnTo>
                  <a:lnTo>
                    <a:pt x="88" y="560"/>
                  </a:lnTo>
                  <a:lnTo>
                    <a:pt x="111" y="504"/>
                  </a:lnTo>
                  <a:lnTo>
                    <a:pt x="135" y="449"/>
                  </a:lnTo>
                  <a:lnTo>
                    <a:pt x="159" y="395"/>
                  </a:lnTo>
                  <a:lnTo>
                    <a:pt x="185" y="344"/>
                  </a:lnTo>
                  <a:lnTo>
                    <a:pt x="211" y="295"/>
                  </a:lnTo>
                  <a:lnTo>
                    <a:pt x="237" y="249"/>
                  </a:lnTo>
                  <a:lnTo>
                    <a:pt x="264" y="207"/>
                  </a:lnTo>
                  <a:lnTo>
                    <a:pt x="277" y="186"/>
                  </a:lnTo>
                  <a:lnTo>
                    <a:pt x="291" y="168"/>
                  </a:lnTo>
                  <a:lnTo>
                    <a:pt x="304" y="151"/>
                  </a:lnTo>
                  <a:lnTo>
                    <a:pt x="317" y="135"/>
                  </a:lnTo>
                  <a:lnTo>
                    <a:pt x="331" y="121"/>
                  </a:lnTo>
                  <a:lnTo>
                    <a:pt x="344" y="108"/>
                  </a:lnTo>
                  <a:lnTo>
                    <a:pt x="357" y="96"/>
                  </a:lnTo>
                  <a:lnTo>
                    <a:pt x="369" y="86"/>
                  </a:lnTo>
                  <a:lnTo>
                    <a:pt x="389" y="73"/>
                  </a:lnTo>
                  <a:lnTo>
                    <a:pt x="408" y="61"/>
                  </a:lnTo>
                  <a:lnTo>
                    <a:pt x="427" y="51"/>
                  </a:lnTo>
                  <a:lnTo>
                    <a:pt x="444" y="42"/>
                  </a:lnTo>
                  <a:lnTo>
                    <a:pt x="462" y="33"/>
                  </a:lnTo>
                  <a:lnTo>
                    <a:pt x="480" y="27"/>
                  </a:lnTo>
                  <a:lnTo>
                    <a:pt x="495" y="20"/>
                  </a:lnTo>
                  <a:lnTo>
                    <a:pt x="511" y="16"/>
                  </a:lnTo>
                  <a:lnTo>
                    <a:pt x="536" y="9"/>
                  </a:lnTo>
                  <a:lnTo>
                    <a:pt x="557" y="3"/>
                  </a:lnTo>
                  <a:lnTo>
                    <a:pt x="571" y="1"/>
                  </a:lnTo>
                  <a:lnTo>
                    <a:pt x="575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6" name="Freeform 1457"/>
            <p:cNvSpPr>
              <a:spLocks/>
            </p:cNvSpPr>
            <p:nvPr/>
          </p:nvSpPr>
          <p:spPr bwMode="auto">
            <a:xfrm>
              <a:off x="3448" y="916"/>
              <a:ext cx="51" cy="89"/>
            </a:xfrm>
            <a:custGeom>
              <a:avLst/>
              <a:gdLst>
                <a:gd name="T0" fmla="*/ 24 w 222"/>
                <a:gd name="T1" fmla="*/ 46 h 395"/>
                <a:gd name="T2" fmla="*/ 42 w 222"/>
                <a:gd name="T3" fmla="*/ 27 h 395"/>
                <a:gd name="T4" fmla="*/ 61 w 222"/>
                <a:gd name="T5" fmla="*/ 11 h 395"/>
                <a:gd name="T6" fmla="*/ 85 w 222"/>
                <a:gd name="T7" fmla="*/ 3 h 395"/>
                <a:gd name="T8" fmla="*/ 111 w 222"/>
                <a:gd name="T9" fmla="*/ 0 h 395"/>
                <a:gd name="T10" fmla="*/ 143 w 222"/>
                <a:gd name="T11" fmla="*/ 4 h 395"/>
                <a:gd name="T12" fmla="*/ 170 w 222"/>
                <a:gd name="T13" fmla="*/ 17 h 395"/>
                <a:gd name="T14" fmla="*/ 188 w 222"/>
                <a:gd name="T15" fmla="*/ 35 h 395"/>
                <a:gd name="T16" fmla="*/ 197 w 222"/>
                <a:gd name="T17" fmla="*/ 52 h 395"/>
                <a:gd name="T18" fmla="*/ 202 w 222"/>
                <a:gd name="T19" fmla="*/ 71 h 395"/>
                <a:gd name="T20" fmla="*/ 200 w 222"/>
                <a:gd name="T21" fmla="*/ 99 h 395"/>
                <a:gd name="T22" fmla="*/ 182 w 222"/>
                <a:gd name="T23" fmla="*/ 130 h 395"/>
                <a:gd name="T24" fmla="*/ 149 w 222"/>
                <a:gd name="T25" fmla="*/ 163 h 395"/>
                <a:gd name="T26" fmla="*/ 173 w 222"/>
                <a:gd name="T27" fmla="*/ 175 h 395"/>
                <a:gd name="T28" fmla="*/ 193 w 222"/>
                <a:gd name="T29" fmla="*/ 190 h 395"/>
                <a:gd name="T30" fmla="*/ 207 w 222"/>
                <a:gd name="T31" fmla="*/ 209 h 395"/>
                <a:gd name="T32" fmla="*/ 217 w 222"/>
                <a:gd name="T33" fmla="*/ 230 h 395"/>
                <a:gd name="T34" fmla="*/ 222 w 222"/>
                <a:gd name="T35" fmla="*/ 254 h 395"/>
                <a:gd name="T36" fmla="*/ 220 w 222"/>
                <a:gd name="T37" fmla="*/ 286 h 395"/>
                <a:gd name="T38" fmla="*/ 210 w 222"/>
                <a:gd name="T39" fmla="*/ 320 h 395"/>
                <a:gd name="T40" fmla="*/ 190 w 222"/>
                <a:gd name="T41" fmla="*/ 349 h 395"/>
                <a:gd name="T42" fmla="*/ 152 w 222"/>
                <a:gd name="T43" fmla="*/ 377 h 395"/>
                <a:gd name="T44" fmla="*/ 105 w 222"/>
                <a:gd name="T45" fmla="*/ 393 h 395"/>
                <a:gd name="T46" fmla="*/ 49 w 222"/>
                <a:gd name="T47" fmla="*/ 395 h 395"/>
                <a:gd name="T48" fmla="*/ 22 w 222"/>
                <a:gd name="T49" fmla="*/ 390 h 395"/>
                <a:gd name="T50" fmla="*/ 7 w 222"/>
                <a:gd name="T51" fmla="*/ 381 h 395"/>
                <a:gd name="T52" fmla="*/ 0 w 222"/>
                <a:gd name="T53" fmla="*/ 365 h 395"/>
                <a:gd name="T54" fmla="*/ 3 w 222"/>
                <a:gd name="T55" fmla="*/ 354 h 395"/>
                <a:gd name="T56" fmla="*/ 14 w 222"/>
                <a:gd name="T57" fmla="*/ 346 h 395"/>
                <a:gd name="T58" fmla="*/ 29 w 222"/>
                <a:gd name="T59" fmla="*/ 345 h 395"/>
                <a:gd name="T60" fmla="*/ 59 w 222"/>
                <a:gd name="T61" fmla="*/ 357 h 395"/>
                <a:gd name="T62" fmla="*/ 95 w 222"/>
                <a:gd name="T63" fmla="*/ 370 h 395"/>
                <a:gd name="T64" fmla="*/ 120 w 222"/>
                <a:gd name="T65" fmla="*/ 369 h 395"/>
                <a:gd name="T66" fmla="*/ 140 w 222"/>
                <a:gd name="T67" fmla="*/ 363 h 395"/>
                <a:gd name="T68" fmla="*/ 158 w 222"/>
                <a:gd name="T69" fmla="*/ 349 h 395"/>
                <a:gd name="T70" fmla="*/ 171 w 222"/>
                <a:gd name="T71" fmla="*/ 331 h 395"/>
                <a:gd name="T72" fmla="*/ 178 w 222"/>
                <a:gd name="T73" fmla="*/ 311 h 395"/>
                <a:gd name="T74" fmla="*/ 179 w 222"/>
                <a:gd name="T75" fmla="*/ 285 h 395"/>
                <a:gd name="T76" fmla="*/ 169 w 222"/>
                <a:gd name="T77" fmla="*/ 253 h 395"/>
                <a:gd name="T78" fmla="*/ 157 w 222"/>
                <a:gd name="T79" fmla="*/ 233 h 395"/>
                <a:gd name="T80" fmla="*/ 138 w 222"/>
                <a:gd name="T81" fmla="*/ 218 h 395"/>
                <a:gd name="T82" fmla="*/ 108 w 222"/>
                <a:gd name="T83" fmla="*/ 204 h 395"/>
                <a:gd name="T84" fmla="*/ 75 w 222"/>
                <a:gd name="T85" fmla="*/ 200 h 395"/>
                <a:gd name="T86" fmla="*/ 76 w 222"/>
                <a:gd name="T87" fmla="*/ 189 h 395"/>
                <a:gd name="T88" fmla="*/ 111 w 222"/>
                <a:gd name="T89" fmla="*/ 175 h 395"/>
                <a:gd name="T90" fmla="*/ 138 w 222"/>
                <a:gd name="T91" fmla="*/ 153 h 395"/>
                <a:gd name="T92" fmla="*/ 152 w 222"/>
                <a:gd name="T93" fmla="*/ 123 h 395"/>
                <a:gd name="T94" fmla="*/ 154 w 222"/>
                <a:gd name="T95" fmla="*/ 95 h 395"/>
                <a:gd name="T96" fmla="*/ 150 w 222"/>
                <a:gd name="T97" fmla="*/ 76 h 395"/>
                <a:gd name="T98" fmla="*/ 140 w 222"/>
                <a:gd name="T99" fmla="*/ 61 h 395"/>
                <a:gd name="T100" fmla="*/ 126 w 222"/>
                <a:gd name="T101" fmla="*/ 48 h 395"/>
                <a:gd name="T102" fmla="*/ 109 w 222"/>
                <a:gd name="T103" fmla="*/ 41 h 395"/>
                <a:gd name="T104" fmla="*/ 89 w 222"/>
                <a:gd name="T105" fmla="*/ 38 h 395"/>
                <a:gd name="T106" fmla="*/ 58 w 222"/>
                <a:gd name="T107" fmla="*/ 45 h 395"/>
                <a:gd name="T108" fmla="*/ 31 w 222"/>
                <a:gd name="T109" fmla="*/ 64 h 395"/>
                <a:gd name="T110" fmla="*/ 5 w 222"/>
                <a:gd name="T111" fmla="*/ 8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2" h="395">
                  <a:moveTo>
                    <a:pt x="5" y="80"/>
                  </a:moveTo>
                  <a:lnTo>
                    <a:pt x="14" y="62"/>
                  </a:lnTo>
                  <a:lnTo>
                    <a:pt x="24" y="46"/>
                  </a:lnTo>
                  <a:lnTo>
                    <a:pt x="29" y="39"/>
                  </a:lnTo>
                  <a:lnTo>
                    <a:pt x="35" y="33"/>
                  </a:lnTo>
                  <a:lnTo>
                    <a:pt x="42" y="27"/>
                  </a:lnTo>
                  <a:lnTo>
                    <a:pt x="47" y="21"/>
                  </a:lnTo>
                  <a:lnTo>
                    <a:pt x="54" y="16"/>
                  </a:lnTo>
                  <a:lnTo>
                    <a:pt x="61" y="11"/>
                  </a:lnTo>
                  <a:lnTo>
                    <a:pt x="68" y="8"/>
                  </a:lnTo>
                  <a:lnTo>
                    <a:pt x="76" y="5"/>
                  </a:lnTo>
                  <a:lnTo>
                    <a:pt x="85" y="3"/>
                  </a:lnTo>
                  <a:lnTo>
                    <a:pt x="92" y="2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2" y="1"/>
                  </a:lnTo>
                  <a:lnTo>
                    <a:pt x="133" y="2"/>
                  </a:lnTo>
                  <a:lnTo>
                    <a:pt x="143" y="4"/>
                  </a:lnTo>
                  <a:lnTo>
                    <a:pt x="153" y="7"/>
                  </a:lnTo>
                  <a:lnTo>
                    <a:pt x="161" y="11"/>
                  </a:lnTo>
                  <a:lnTo>
                    <a:pt x="170" y="17"/>
                  </a:lnTo>
                  <a:lnTo>
                    <a:pt x="176" y="23"/>
                  </a:lnTo>
                  <a:lnTo>
                    <a:pt x="183" y="30"/>
                  </a:lnTo>
                  <a:lnTo>
                    <a:pt x="188" y="35"/>
                  </a:lnTo>
                  <a:lnTo>
                    <a:pt x="192" y="41"/>
                  </a:lnTo>
                  <a:lnTo>
                    <a:pt x="195" y="47"/>
                  </a:lnTo>
                  <a:lnTo>
                    <a:pt x="197" y="52"/>
                  </a:lnTo>
                  <a:lnTo>
                    <a:pt x="200" y="59"/>
                  </a:lnTo>
                  <a:lnTo>
                    <a:pt x="201" y="64"/>
                  </a:lnTo>
                  <a:lnTo>
                    <a:pt x="202" y="71"/>
                  </a:lnTo>
                  <a:lnTo>
                    <a:pt x="203" y="77"/>
                  </a:lnTo>
                  <a:lnTo>
                    <a:pt x="202" y="88"/>
                  </a:lnTo>
                  <a:lnTo>
                    <a:pt x="200" y="99"/>
                  </a:lnTo>
                  <a:lnTo>
                    <a:pt x="195" y="108"/>
                  </a:lnTo>
                  <a:lnTo>
                    <a:pt x="189" y="119"/>
                  </a:lnTo>
                  <a:lnTo>
                    <a:pt x="182" y="130"/>
                  </a:lnTo>
                  <a:lnTo>
                    <a:pt x="172" y="141"/>
                  </a:lnTo>
                  <a:lnTo>
                    <a:pt x="161" y="153"/>
                  </a:lnTo>
                  <a:lnTo>
                    <a:pt x="149" y="163"/>
                  </a:lnTo>
                  <a:lnTo>
                    <a:pt x="158" y="167"/>
                  </a:lnTo>
                  <a:lnTo>
                    <a:pt x="165" y="171"/>
                  </a:lnTo>
                  <a:lnTo>
                    <a:pt x="173" y="175"/>
                  </a:lnTo>
                  <a:lnTo>
                    <a:pt x="181" y="179"/>
                  </a:lnTo>
                  <a:lnTo>
                    <a:pt x="188" y="185"/>
                  </a:lnTo>
                  <a:lnTo>
                    <a:pt x="193" y="190"/>
                  </a:lnTo>
                  <a:lnTo>
                    <a:pt x="199" y="197"/>
                  </a:lnTo>
                  <a:lnTo>
                    <a:pt x="203" y="202"/>
                  </a:lnTo>
                  <a:lnTo>
                    <a:pt x="207" y="209"/>
                  </a:lnTo>
                  <a:lnTo>
                    <a:pt x="212" y="216"/>
                  </a:lnTo>
                  <a:lnTo>
                    <a:pt x="214" y="223"/>
                  </a:lnTo>
                  <a:lnTo>
                    <a:pt x="217" y="230"/>
                  </a:lnTo>
                  <a:lnTo>
                    <a:pt x="220" y="238"/>
                  </a:lnTo>
                  <a:lnTo>
                    <a:pt x="221" y="246"/>
                  </a:lnTo>
                  <a:lnTo>
                    <a:pt x="222" y="254"/>
                  </a:lnTo>
                  <a:lnTo>
                    <a:pt x="222" y="262"/>
                  </a:lnTo>
                  <a:lnTo>
                    <a:pt x="222" y="274"/>
                  </a:lnTo>
                  <a:lnTo>
                    <a:pt x="220" y="286"/>
                  </a:lnTo>
                  <a:lnTo>
                    <a:pt x="217" y="298"/>
                  </a:lnTo>
                  <a:lnTo>
                    <a:pt x="214" y="309"/>
                  </a:lnTo>
                  <a:lnTo>
                    <a:pt x="210" y="320"/>
                  </a:lnTo>
                  <a:lnTo>
                    <a:pt x="204" y="329"/>
                  </a:lnTo>
                  <a:lnTo>
                    <a:pt x="197" y="339"/>
                  </a:lnTo>
                  <a:lnTo>
                    <a:pt x="190" y="349"/>
                  </a:lnTo>
                  <a:lnTo>
                    <a:pt x="179" y="359"/>
                  </a:lnTo>
                  <a:lnTo>
                    <a:pt x="167" y="369"/>
                  </a:lnTo>
                  <a:lnTo>
                    <a:pt x="152" y="377"/>
                  </a:lnTo>
                  <a:lnTo>
                    <a:pt x="138" y="383"/>
                  </a:lnTo>
                  <a:lnTo>
                    <a:pt x="122" y="388"/>
                  </a:lnTo>
                  <a:lnTo>
                    <a:pt x="105" y="393"/>
                  </a:lnTo>
                  <a:lnTo>
                    <a:pt x="87" y="395"/>
                  </a:lnTo>
                  <a:lnTo>
                    <a:pt x="67" y="395"/>
                  </a:lnTo>
                  <a:lnTo>
                    <a:pt x="49" y="395"/>
                  </a:lnTo>
                  <a:lnTo>
                    <a:pt x="34" y="393"/>
                  </a:lnTo>
                  <a:lnTo>
                    <a:pt x="27" y="392"/>
                  </a:lnTo>
                  <a:lnTo>
                    <a:pt x="22" y="390"/>
                  </a:lnTo>
                  <a:lnTo>
                    <a:pt x="17" y="388"/>
                  </a:lnTo>
                  <a:lnTo>
                    <a:pt x="14" y="385"/>
                  </a:lnTo>
                  <a:lnTo>
                    <a:pt x="7" y="381"/>
                  </a:lnTo>
                  <a:lnTo>
                    <a:pt x="3" y="376"/>
                  </a:lnTo>
                  <a:lnTo>
                    <a:pt x="0" y="370"/>
                  </a:lnTo>
                  <a:lnTo>
                    <a:pt x="0" y="365"/>
                  </a:lnTo>
                  <a:lnTo>
                    <a:pt x="0" y="362"/>
                  </a:lnTo>
                  <a:lnTo>
                    <a:pt x="1" y="357"/>
                  </a:lnTo>
                  <a:lnTo>
                    <a:pt x="3" y="354"/>
                  </a:lnTo>
                  <a:lnTo>
                    <a:pt x="6" y="351"/>
                  </a:lnTo>
                  <a:lnTo>
                    <a:pt x="10" y="349"/>
                  </a:lnTo>
                  <a:lnTo>
                    <a:pt x="14" y="346"/>
                  </a:lnTo>
                  <a:lnTo>
                    <a:pt x="17" y="345"/>
                  </a:lnTo>
                  <a:lnTo>
                    <a:pt x="23" y="344"/>
                  </a:lnTo>
                  <a:lnTo>
                    <a:pt x="29" y="345"/>
                  </a:lnTo>
                  <a:lnTo>
                    <a:pt x="37" y="346"/>
                  </a:lnTo>
                  <a:lnTo>
                    <a:pt x="45" y="351"/>
                  </a:lnTo>
                  <a:lnTo>
                    <a:pt x="59" y="357"/>
                  </a:lnTo>
                  <a:lnTo>
                    <a:pt x="74" y="365"/>
                  </a:lnTo>
                  <a:lnTo>
                    <a:pt x="84" y="368"/>
                  </a:lnTo>
                  <a:lnTo>
                    <a:pt x="95" y="370"/>
                  </a:lnTo>
                  <a:lnTo>
                    <a:pt x="106" y="371"/>
                  </a:lnTo>
                  <a:lnTo>
                    <a:pt x="113" y="370"/>
                  </a:lnTo>
                  <a:lnTo>
                    <a:pt x="120" y="369"/>
                  </a:lnTo>
                  <a:lnTo>
                    <a:pt x="127" y="368"/>
                  </a:lnTo>
                  <a:lnTo>
                    <a:pt x="133" y="365"/>
                  </a:lnTo>
                  <a:lnTo>
                    <a:pt x="140" y="363"/>
                  </a:lnTo>
                  <a:lnTo>
                    <a:pt x="146" y="358"/>
                  </a:lnTo>
                  <a:lnTo>
                    <a:pt x="152" y="354"/>
                  </a:lnTo>
                  <a:lnTo>
                    <a:pt x="158" y="349"/>
                  </a:lnTo>
                  <a:lnTo>
                    <a:pt x="162" y="343"/>
                  </a:lnTo>
                  <a:lnTo>
                    <a:pt x="167" y="337"/>
                  </a:lnTo>
                  <a:lnTo>
                    <a:pt x="171" y="331"/>
                  </a:lnTo>
                  <a:lnTo>
                    <a:pt x="173" y="325"/>
                  </a:lnTo>
                  <a:lnTo>
                    <a:pt x="176" y="317"/>
                  </a:lnTo>
                  <a:lnTo>
                    <a:pt x="178" y="311"/>
                  </a:lnTo>
                  <a:lnTo>
                    <a:pt x="179" y="303"/>
                  </a:lnTo>
                  <a:lnTo>
                    <a:pt x="179" y="296"/>
                  </a:lnTo>
                  <a:lnTo>
                    <a:pt x="179" y="285"/>
                  </a:lnTo>
                  <a:lnTo>
                    <a:pt x="176" y="274"/>
                  </a:lnTo>
                  <a:lnTo>
                    <a:pt x="173" y="264"/>
                  </a:lnTo>
                  <a:lnTo>
                    <a:pt x="169" y="253"/>
                  </a:lnTo>
                  <a:lnTo>
                    <a:pt x="165" y="245"/>
                  </a:lnTo>
                  <a:lnTo>
                    <a:pt x="161" y="239"/>
                  </a:lnTo>
                  <a:lnTo>
                    <a:pt x="157" y="233"/>
                  </a:lnTo>
                  <a:lnTo>
                    <a:pt x="152" y="229"/>
                  </a:lnTo>
                  <a:lnTo>
                    <a:pt x="146" y="224"/>
                  </a:lnTo>
                  <a:lnTo>
                    <a:pt x="138" y="218"/>
                  </a:lnTo>
                  <a:lnTo>
                    <a:pt x="129" y="214"/>
                  </a:lnTo>
                  <a:lnTo>
                    <a:pt x="119" y="209"/>
                  </a:lnTo>
                  <a:lnTo>
                    <a:pt x="108" y="204"/>
                  </a:lnTo>
                  <a:lnTo>
                    <a:pt x="97" y="202"/>
                  </a:lnTo>
                  <a:lnTo>
                    <a:pt x="86" y="200"/>
                  </a:lnTo>
                  <a:lnTo>
                    <a:pt x="75" y="200"/>
                  </a:lnTo>
                  <a:lnTo>
                    <a:pt x="65" y="200"/>
                  </a:lnTo>
                  <a:lnTo>
                    <a:pt x="65" y="191"/>
                  </a:lnTo>
                  <a:lnTo>
                    <a:pt x="76" y="189"/>
                  </a:lnTo>
                  <a:lnTo>
                    <a:pt x="88" y="186"/>
                  </a:lnTo>
                  <a:lnTo>
                    <a:pt x="99" y="182"/>
                  </a:lnTo>
                  <a:lnTo>
                    <a:pt x="111" y="175"/>
                  </a:lnTo>
                  <a:lnTo>
                    <a:pt x="121" y="169"/>
                  </a:lnTo>
                  <a:lnTo>
                    <a:pt x="131" y="161"/>
                  </a:lnTo>
                  <a:lnTo>
                    <a:pt x="138" y="153"/>
                  </a:lnTo>
                  <a:lnTo>
                    <a:pt x="144" y="144"/>
                  </a:lnTo>
                  <a:lnTo>
                    <a:pt x="149" y="134"/>
                  </a:lnTo>
                  <a:lnTo>
                    <a:pt x="152" y="123"/>
                  </a:lnTo>
                  <a:lnTo>
                    <a:pt x="154" y="114"/>
                  </a:lnTo>
                  <a:lnTo>
                    <a:pt x="154" y="103"/>
                  </a:lnTo>
                  <a:lnTo>
                    <a:pt x="154" y="95"/>
                  </a:lnTo>
                  <a:lnTo>
                    <a:pt x="153" y="89"/>
                  </a:lnTo>
                  <a:lnTo>
                    <a:pt x="152" y="83"/>
                  </a:lnTo>
                  <a:lnTo>
                    <a:pt x="150" y="76"/>
                  </a:lnTo>
                  <a:lnTo>
                    <a:pt x="148" y="71"/>
                  </a:lnTo>
                  <a:lnTo>
                    <a:pt x="144" y="65"/>
                  </a:lnTo>
                  <a:lnTo>
                    <a:pt x="140" y="61"/>
                  </a:lnTo>
                  <a:lnTo>
                    <a:pt x="136" y="56"/>
                  </a:lnTo>
                  <a:lnTo>
                    <a:pt x="131" y="52"/>
                  </a:lnTo>
                  <a:lnTo>
                    <a:pt x="126" y="48"/>
                  </a:lnTo>
                  <a:lnTo>
                    <a:pt x="120" y="45"/>
                  </a:lnTo>
                  <a:lnTo>
                    <a:pt x="115" y="43"/>
                  </a:lnTo>
                  <a:lnTo>
                    <a:pt x="109" y="41"/>
                  </a:lnTo>
                  <a:lnTo>
                    <a:pt x="102" y="39"/>
                  </a:lnTo>
                  <a:lnTo>
                    <a:pt x="97" y="38"/>
                  </a:lnTo>
                  <a:lnTo>
                    <a:pt x="89" y="38"/>
                  </a:lnTo>
                  <a:lnTo>
                    <a:pt x="78" y="39"/>
                  </a:lnTo>
                  <a:lnTo>
                    <a:pt x="68" y="42"/>
                  </a:lnTo>
                  <a:lnTo>
                    <a:pt x="58" y="45"/>
                  </a:lnTo>
                  <a:lnTo>
                    <a:pt x="48" y="50"/>
                  </a:lnTo>
                  <a:lnTo>
                    <a:pt x="39" y="57"/>
                  </a:lnTo>
                  <a:lnTo>
                    <a:pt x="31" y="64"/>
                  </a:lnTo>
                  <a:lnTo>
                    <a:pt x="23" y="74"/>
                  </a:lnTo>
                  <a:lnTo>
                    <a:pt x="15" y="85"/>
                  </a:lnTo>
                  <a:lnTo>
                    <a:pt x="5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7" name="Freeform 1458"/>
            <p:cNvSpPr>
              <a:spLocks/>
            </p:cNvSpPr>
            <p:nvPr/>
          </p:nvSpPr>
          <p:spPr bwMode="auto">
            <a:xfrm>
              <a:off x="3513" y="969"/>
              <a:ext cx="93" cy="85"/>
            </a:xfrm>
            <a:custGeom>
              <a:avLst/>
              <a:gdLst>
                <a:gd name="T0" fmla="*/ 293 w 404"/>
                <a:gd name="T1" fmla="*/ 176 h 381"/>
                <a:gd name="T2" fmla="*/ 293 w 404"/>
                <a:gd name="T3" fmla="*/ 55 h 381"/>
                <a:gd name="T4" fmla="*/ 290 w 404"/>
                <a:gd name="T5" fmla="*/ 35 h 381"/>
                <a:gd name="T6" fmla="*/ 287 w 404"/>
                <a:gd name="T7" fmla="*/ 26 h 381"/>
                <a:gd name="T8" fmla="*/ 281 w 404"/>
                <a:gd name="T9" fmla="*/ 20 h 381"/>
                <a:gd name="T10" fmla="*/ 270 w 404"/>
                <a:gd name="T11" fmla="*/ 14 h 381"/>
                <a:gd name="T12" fmla="*/ 257 w 404"/>
                <a:gd name="T13" fmla="*/ 10 h 381"/>
                <a:gd name="T14" fmla="*/ 236 w 404"/>
                <a:gd name="T15" fmla="*/ 10 h 381"/>
                <a:gd name="T16" fmla="*/ 404 w 404"/>
                <a:gd name="T17" fmla="*/ 0 h 381"/>
                <a:gd name="T18" fmla="*/ 390 w 404"/>
                <a:gd name="T19" fmla="*/ 10 h 381"/>
                <a:gd name="T20" fmla="*/ 377 w 404"/>
                <a:gd name="T21" fmla="*/ 12 h 381"/>
                <a:gd name="T22" fmla="*/ 364 w 404"/>
                <a:gd name="T23" fmla="*/ 17 h 381"/>
                <a:gd name="T24" fmla="*/ 357 w 404"/>
                <a:gd name="T25" fmla="*/ 22 h 381"/>
                <a:gd name="T26" fmla="*/ 351 w 404"/>
                <a:gd name="T27" fmla="*/ 30 h 381"/>
                <a:gd name="T28" fmla="*/ 349 w 404"/>
                <a:gd name="T29" fmla="*/ 44 h 381"/>
                <a:gd name="T30" fmla="*/ 348 w 404"/>
                <a:gd name="T31" fmla="*/ 68 h 381"/>
                <a:gd name="T32" fmla="*/ 349 w 404"/>
                <a:gd name="T33" fmla="*/ 326 h 381"/>
                <a:gd name="T34" fmla="*/ 350 w 404"/>
                <a:gd name="T35" fmla="*/ 345 h 381"/>
                <a:gd name="T36" fmla="*/ 353 w 404"/>
                <a:gd name="T37" fmla="*/ 355 h 381"/>
                <a:gd name="T38" fmla="*/ 360 w 404"/>
                <a:gd name="T39" fmla="*/ 360 h 381"/>
                <a:gd name="T40" fmla="*/ 370 w 404"/>
                <a:gd name="T41" fmla="*/ 366 h 381"/>
                <a:gd name="T42" fmla="*/ 383 w 404"/>
                <a:gd name="T43" fmla="*/ 370 h 381"/>
                <a:gd name="T44" fmla="*/ 404 w 404"/>
                <a:gd name="T45" fmla="*/ 370 h 381"/>
                <a:gd name="T46" fmla="*/ 236 w 404"/>
                <a:gd name="T47" fmla="*/ 381 h 381"/>
                <a:gd name="T48" fmla="*/ 251 w 404"/>
                <a:gd name="T49" fmla="*/ 370 h 381"/>
                <a:gd name="T50" fmla="*/ 272 w 404"/>
                <a:gd name="T51" fmla="*/ 367 h 381"/>
                <a:gd name="T52" fmla="*/ 279 w 404"/>
                <a:gd name="T53" fmla="*/ 363 h 381"/>
                <a:gd name="T54" fmla="*/ 286 w 404"/>
                <a:gd name="T55" fmla="*/ 356 h 381"/>
                <a:gd name="T56" fmla="*/ 290 w 404"/>
                <a:gd name="T57" fmla="*/ 341 h 381"/>
                <a:gd name="T58" fmla="*/ 293 w 404"/>
                <a:gd name="T59" fmla="*/ 313 h 381"/>
                <a:gd name="T60" fmla="*/ 110 w 404"/>
                <a:gd name="T61" fmla="*/ 197 h 381"/>
                <a:gd name="T62" fmla="*/ 111 w 404"/>
                <a:gd name="T63" fmla="*/ 326 h 381"/>
                <a:gd name="T64" fmla="*/ 112 w 404"/>
                <a:gd name="T65" fmla="*/ 345 h 381"/>
                <a:gd name="T66" fmla="*/ 117 w 404"/>
                <a:gd name="T67" fmla="*/ 355 h 381"/>
                <a:gd name="T68" fmla="*/ 122 w 404"/>
                <a:gd name="T69" fmla="*/ 360 h 381"/>
                <a:gd name="T70" fmla="*/ 133 w 404"/>
                <a:gd name="T71" fmla="*/ 366 h 381"/>
                <a:gd name="T72" fmla="*/ 145 w 404"/>
                <a:gd name="T73" fmla="*/ 370 h 381"/>
                <a:gd name="T74" fmla="*/ 166 w 404"/>
                <a:gd name="T75" fmla="*/ 370 h 381"/>
                <a:gd name="T76" fmla="*/ 0 w 404"/>
                <a:gd name="T77" fmla="*/ 381 h 381"/>
                <a:gd name="T78" fmla="*/ 13 w 404"/>
                <a:gd name="T79" fmla="*/ 370 h 381"/>
                <a:gd name="T80" fmla="*/ 34 w 404"/>
                <a:gd name="T81" fmla="*/ 367 h 381"/>
                <a:gd name="T82" fmla="*/ 42 w 404"/>
                <a:gd name="T83" fmla="*/ 363 h 381"/>
                <a:gd name="T84" fmla="*/ 48 w 404"/>
                <a:gd name="T85" fmla="*/ 356 h 381"/>
                <a:gd name="T86" fmla="*/ 54 w 404"/>
                <a:gd name="T87" fmla="*/ 341 h 381"/>
                <a:gd name="T88" fmla="*/ 55 w 404"/>
                <a:gd name="T89" fmla="*/ 313 h 381"/>
                <a:gd name="T90" fmla="*/ 55 w 404"/>
                <a:gd name="T91" fmla="*/ 55 h 381"/>
                <a:gd name="T92" fmla="*/ 53 w 404"/>
                <a:gd name="T93" fmla="*/ 35 h 381"/>
                <a:gd name="T94" fmla="*/ 49 w 404"/>
                <a:gd name="T95" fmla="*/ 26 h 381"/>
                <a:gd name="T96" fmla="*/ 44 w 404"/>
                <a:gd name="T97" fmla="*/ 20 h 381"/>
                <a:gd name="T98" fmla="*/ 33 w 404"/>
                <a:gd name="T99" fmla="*/ 14 h 381"/>
                <a:gd name="T100" fmla="*/ 19 w 404"/>
                <a:gd name="T101" fmla="*/ 10 h 381"/>
                <a:gd name="T102" fmla="*/ 0 w 404"/>
                <a:gd name="T103" fmla="*/ 10 h 381"/>
                <a:gd name="T104" fmla="*/ 166 w 404"/>
                <a:gd name="T105" fmla="*/ 0 h 381"/>
                <a:gd name="T106" fmla="*/ 153 w 404"/>
                <a:gd name="T107" fmla="*/ 10 h 381"/>
                <a:gd name="T108" fmla="*/ 139 w 404"/>
                <a:gd name="T109" fmla="*/ 12 h 381"/>
                <a:gd name="T110" fmla="*/ 127 w 404"/>
                <a:gd name="T111" fmla="*/ 17 h 381"/>
                <a:gd name="T112" fmla="*/ 119 w 404"/>
                <a:gd name="T113" fmla="*/ 22 h 381"/>
                <a:gd name="T114" fmla="*/ 115 w 404"/>
                <a:gd name="T115" fmla="*/ 30 h 381"/>
                <a:gd name="T116" fmla="*/ 111 w 404"/>
                <a:gd name="T117" fmla="*/ 44 h 381"/>
                <a:gd name="T118" fmla="*/ 110 w 404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4" h="381">
                  <a:moveTo>
                    <a:pt x="110" y="176"/>
                  </a:moveTo>
                  <a:lnTo>
                    <a:pt x="293" y="176"/>
                  </a:lnTo>
                  <a:lnTo>
                    <a:pt x="293" y="68"/>
                  </a:lnTo>
                  <a:lnTo>
                    <a:pt x="293" y="55"/>
                  </a:lnTo>
                  <a:lnTo>
                    <a:pt x="291" y="43"/>
                  </a:lnTo>
                  <a:lnTo>
                    <a:pt x="290" y="35"/>
                  </a:lnTo>
                  <a:lnTo>
                    <a:pt x="289" y="29"/>
                  </a:lnTo>
                  <a:lnTo>
                    <a:pt x="287" y="26"/>
                  </a:lnTo>
                  <a:lnTo>
                    <a:pt x="285" y="22"/>
                  </a:lnTo>
                  <a:lnTo>
                    <a:pt x="281" y="20"/>
                  </a:lnTo>
                  <a:lnTo>
                    <a:pt x="277" y="17"/>
                  </a:lnTo>
                  <a:lnTo>
                    <a:pt x="270" y="14"/>
                  </a:lnTo>
                  <a:lnTo>
                    <a:pt x="264" y="12"/>
                  </a:lnTo>
                  <a:lnTo>
                    <a:pt x="257" y="10"/>
                  </a:lnTo>
                  <a:lnTo>
                    <a:pt x="251" y="10"/>
                  </a:lnTo>
                  <a:lnTo>
                    <a:pt x="236" y="10"/>
                  </a:lnTo>
                  <a:lnTo>
                    <a:pt x="236" y="0"/>
                  </a:lnTo>
                  <a:lnTo>
                    <a:pt x="404" y="0"/>
                  </a:lnTo>
                  <a:lnTo>
                    <a:pt x="404" y="10"/>
                  </a:lnTo>
                  <a:lnTo>
                    <a:pt x="390" y="10"/>
                  </a:lnTo>
                  <a:lnTo>
                    <a:pt x="383" y="10"/>
                  </a:lnTo>
                  <a:lnTo>
                    <a:pt x="377" y="12"/>
                  </a:lnTo>
                  <a:lnTo>
                    <a:pt x="370" y="14"/>
                  </a:lnTo>
                  <a:lnTo>
                    <a:pt x="364" y="17"/>
                  </a:lnTo>
                  <a:lnTo>
                    <a:pt x="360" y="19"/>
                  </a:lnTo>
                  <a:lnTo>
                    <a:pt x="357" y="22"/>
                  </a:lnTo>
                  <a:lnTo>
                    <a:pt x="353" y="26"/>
                  </a:lnTo>
                  <a:lnTo>
                    <a:pt x="351" y="30"/>
                  </a:lnTo>
                  <a:lnTo>
                    <a:pt x="350" y="36"/>
                  </a:lnTo>
                  <a:lnTo>
                    <a:pt x="349" y="44"/>
                  </a:lnTo>
                  <a:lnTo>
                    <a:pt x="348" y="55"/>
                  </a:lnTo>
                  <a:lnTo>
                    <a:pt x="348" y="68"/>
                  </a:lnTo>
                  <a:lnTo>
                    <a:pt x="348" y="313"/>
                  </a:lnTo>
                  <a:lnTo>
                    <a:pt x="349" y="326"/>
                  </a:lnTo>
                  <a:lnTo>
                    <a:pt x="349" y="337"/>
                  </a:lnTo>
                  <a:lnTo>
                    <a:pt x="350" y="345"/>
                  </a:lnTo>
                  <a:lnTo>
                    <a:pt x="352" y="351"/>
                  </a:lnTo>
                  <a:lnTo>
                    <a:pt x="353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3" y="364"/>
                  </a:lnTo>
                  <a:lnTo>
                    <a:pt x="370" y="366"/>
                  </a:lnTo>
                  <a:lnTo>
                    <a:pt x="377" y="368"/>
                  </a:lnTo>
                  <a:lnTo>
                    <a:pt x="383" y="370"/>
                  </a:lnTo>
                  <a:lnTo>
                    <a:pt x="390" y="370"/>
                  </a:lnTo>
                  <a:lnTo>
                    <a:pt x="404" y="370"/>
                  </a:lnTo>
                  <a:lnTo>
                    <a:pt x="404" y="381"/>
                  </a:lnTo>
                  <a:lnTo>
                    <a:pt x="236" y="381"/>
                  </a:lnTo>
                  <a:lnTo>
                    <a:pt x="236" y="370"/>
                  </a:lnTo>
                  <a:lnTo>
                    <a:pt x="251" y="370"/>
                  </a:lnTo>
                  <a:lnTo>
                    <a:pt x="262" y="369"/>
                  </a:lnTo>
                  <a:lnTo>
                    <a:pt x="272" y="367"/>
                  </a:lnTo>
                  <a:lnTo>
                    <a:pt x="275" y="365"/>
                  </a:lnTo>
                  <a:lnTo>
                    <a:pt x="279" y="363"/>
                  </a:lnTo>
                  <a:lnTo>
                    <a:pt x="283" y="359"/>
                  </a:lnTo>
                  <a:lnTo>
                    <a:pt x="286" y="356"/>
                  </a:lnTo>
                  <a:lnTo>
                    <a:pt x="288" y="351"/>
                  </a:lnTo>
                  <a:lnTo>
                    <a:pt x="290" y="341"/>
                  </a:lnTo>
                  <a:lnTo>
                    <a:pt x="293" y="328"/>
                  </a:lnTo>
                  <a:lnTo>
                    <a:pt x="293" y="313"/>
                  </a:lnTo>
                  <a:lnTo>
                    <a:pt x="293" y="197"/>
                  </a:lnTo>
                  <a:lnTo>
                    <a:pt x="110" y="197"/>
                  </a:lnTo>
                  <a:lnTo>
                    <a:pt x="110" y="313"/>
                  </a:lnTo>
                  <a:lnTo>
                    <a:pt x="111" y="326"/>
                  </a:lnTo>
                  <a:lnTo>
                    <a:pt x="111" y="337"/>
                  </a:lnTo>
                  <a:lnTo>
                    <a:pt x="112" y="345"/>
                  </a:lnTo>
                  <a:lnTo>
                    <a:pt x="115" y="351"/>
                  </a:lnTo>
                  <a:lnTo>
                    <a:pt x="117" y="355"/>
                  </a:lnTo>
                  <a:lnTo>
                    <a:pt x="119" y="358"/>
                  </a:lnTo>
                  <a:lnTo>
                    <a:pt x="122" y="360"/>
                  </a:lnTo>
                  <a:lnTo>
                    <a:pt x="127" y="364"/>
                  </a:lnTo>
                  <a:lnTo>
                    <a:pt x="133" y="366"/>
                  </a:lnTo>
                  <a:lnTo>
                    <a:pt x="139" y="368"/>
                  </a:lnTo>
                  <a:lnTo>
                    <a:pt x="145" y="370"/>
                  </a:lnTo>
                  <a:lnTo>
                    <a:pt x="153" y="370"/>
                  </a:lnTo>
                  <a:lnTo>
                    <a:pt x="166" y="370"/>
                  </a:lnTo>
                  <a:lnTo>
                    <a:pt x="166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3" y="370"/>
                  </a:lnTo>
                  <a:lnTo>
                    <a:pt x="24" y="369"/>
                  </a:lnTo>
                  <a:lnTo>
                    <a:pt x="34" y="367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59"/>
                  </a:lnTo>
                  <a:lnTo>
                    <a:pt x="48" y="356"/>
                  </a:lnTo>
                  <a:lnTo>
                    <a:pt x="51" y="351"/>
                  </a:lnTo>
                  <a:lnTo>
                    <a:pt x="54" y="341"/>
                  </a:lnTo>
                  <a:lnTo>
                    <a:pt x="55" y="328"/>
                  </a:lnTo>
                  <a:lnTo>
                    <a:pt x="55" y="313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5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7" y="22"/>
                  </a:lnTo>
                  <a:lnTo>
                    <a:pt x="44" y="20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10"/>
                  </a:lnTo>
                  <a:lnTo>
                    <a:pt x="153" y="10"/>
                  </a:lnTo>
                  <a:lnTo>
                    <a:pt x="145" y="10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19"/>
                  </a:lnTo>
                  <a:lnTo>
                    <a:pt x="119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11" y="44"/>
                  </a:lnTo>
                  <a:lnTo>
                    <a:pt x="111" y="55"/>
                  </a:lnTo>
                  <a:lnTo>
                    <a:pt x="110" y="68"/>
                  </a:lnTo>
                  <a:lnTo>
                    <a:pt x="110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8" name="Freeform 1459"/>
            <p:cNvSpPr>
              <a:spLocks noEditPoints="1"/>
            </p:cNvSpPr>
            <p:nvPr/>
          </p:nvSpPr>
          <p:spPr bwMode="auto">
            <a:xfrm>
              <a:off x="3615" y="995"/>
              <a:ext cx="50" cy="61"/>
            </a:xfrm>
            <a:custGeom>
              <a:avLst/>
              <a:gdLst>
                <a:gd name="T0" fmla="*/ 40 w 223"/>
                <a:gd name="T1" fmla="*/ 118 h 273"/>
                <a:gd name="T2" fmla="*/ 44 w 223"/>
                <a:gd name="T3" fmla="*/ 143 h 273"/>
                <a:gd name="T4" fmla="*/ 51 w 223"/>
                <a:gd name="T5" fmla="*/ 166 h 273"/>
                <a:gd name="T6" fmla="*/ 63 w 223"/>
                <a:gd name="T7" fmla="*/ 185 h 273"/>
                <a:gd name="T8" fmla="*/ 76 w 223"/>
                <a:gd name="T9" fmla="*/ 201 h 273"/>
                <a:gd name="T10" fmla="*/ 92 w 223"/>
                <a:gd name="T11" fmla="*/ 214 h 273"/>
                <a:gd name="T12" fmla="*/ 109 w 223"/>
                <a:gd name="T13" fmla="*/ 222 h 273"/>
                <a:gd name="T14" fmla="*/ 128 w 223"/>
                <a:gd name="T15" fmla="*/ 226 h 273"/>
                <a:gd name="T16" fmla="*/ 150 w 223"/>
                <a:gd name="T17" fmla="*/ 226 h 273"/>
                <a:gd name="T18" fmla="*/ 172 w 223"/>
                <a:gd name="T19" fmla="*/ 219 h 273"/>
                <a:gd name="T20" fmla="*/ 186 w 223"/>
                <a:gd name="T21" fmla="*/ 209 h 273"/>
                <a:gd name="T22" fmla="*/ 195 w 223"/>
                <a:gd name="T23" fmla="*/ 199 h 273"/>
                <a:gd name="T24" fmla="*/ 207 w 223"/>
                <a:gd name="T25" fmla="*/ 181 h 273"/>
                <a:gd name="T26" fmla="*/ 223 w 223"/>
                <a:gd name="T27" fmla="*/ 170 h 273"/>
                <a:gd name="T28" fmla="*/ 218 w 223"/>
                <a:gd name="T29" fmla="*/ 190 h 273"/>
                <a:gd name="T30" fmla="*/ 212 w 223"/>
                <a:gd name="T31" fmla="*/ 208 h 273"/>
                <a:gd name="T32" fmla="*/ 201 w 223"/>
                <a:gd name="T33" fmla="*/ 224 h 273"/>
                <a:gd name="T34" fmla="*/ 187 w 223"/>
                <a:gd name="T35" fmla="*/ 241 h 273"/>
                <a:gd name="T36" fmla="*/ 172 w 223"/>
                <a:gd name="T37" fmla="*/ 254 h 273"/>
                <a:gd name="T38" fmla="*/ 155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2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4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2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8 w 223"/>
                <a:gd name="T63" fmla="*/ 81 h 273"/>
                <a:gd name="T64" fmla="*/ 19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7 w 223"/>
                <a:gd name="T73" fmla="*/ 2 h 273"/>
                <a:gd name="T74" fmla="*/ 121 w 223"/>
                <a:gd name="T75" fmla="*/ 0 h 273"/>
                <a:gd name="T76" fmla="*/ 143 w 223"/>
                <a:gd name="T77" fmla="*/ 1 h 273"/>
                <a:gd name="T78" fmla="*/ 162 w 223"/>
                <a:gd name="T79" fmla="*/ 6 h 273"/>
                <a:gd name="T80" fmla="*/ 180 w 223"/>
                <a:gd name="T81" fmla="*/ 15 h 273"/>
                <a:gd name="T82" fmla="*/ 194 w 223"/>
                <a:gd name="T83" fmla="*/ 28 h 273"/>
                <a:gd name="T84" fmla="*/ 207 w 223"/>
                <a:gd name="T85" fmla="*/ 43 h 273"/>
                <a:gd name="T86" fmla="*/ 216 w 223"/>
                <a:gd name="T87" fmla="*/ 61 h 273"/>
                <a:gd name="T88" fmla="*/ 222 w 223"/>
                <a:gd name="T89" fmla="*/ 82 h 273"/>
                <a:gd name="T90" fmla="*/ 223 w 223"/>
                <a:gd name="T91" fmla="*/ 104 h 273"/>
                <a:gd name="T92" fmla="*/ 40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3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3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0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0" y="104"/>
                  </a:moveTo>
                  <a:lnTo>
                    <a:pt x="40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1" y="166"/>
                  </a:lnTo>
                  <a:lnTo>
                    <a:pt x="56" y="177"/>
                  </a:lnTo>
                  <a:lnTo>
                    <a:pt x="63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2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6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7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2" y="180"/>
                  </a:lnTo>
                  <a:lnTo>
                    <a:pt x="218" y="190"/>
                  </a:lnTo>
                  <a:lnTo>
                    <a:pt x="215" y="198"/>
                  </a:lnTo>
                  <a:lnTo>
                    <a:pt x="212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5" y="233"/>
                  </a:lnTo>
                  <a:lnTo>
                    <a:pt x="187" y="241"/>
                  </a:lnTo>
                  <a:lnTo>
                    <a:pt x="181" y="248"/>
                  </a:lnTo>
                  <a:lnTo>
                    <a:pt x="172" y="254"/>
                  </a:lnTo>
                  <a:lnTo>
                    <a:pt x="164" y="260"/>
                  </a:lnTo>
                  <a:lnTo>
                    <a:pt x="155" y="265"/>
                  </a:lnTo>
                  <a:lnTo>
                    <a:pt x="145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3" y="271"/>
                  </a:lnTo>
                  <a:lnTo>
                    <a:pt x="92" y="270"/>
                  </a:lnTo>
                  <a:lnTo>
                    <a:pt x="81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4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8" y="81"/>
                  </a:lnTo>
                  <a:lnTo>
                    <a:pt x="13" y="68"/>
                  </a:lnTo>
                  <a:lnTo>
                    <a:pt x="19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80" y="15"/>
                  </a:lnTo>
                  <a:lnTo>
                    <a:pt x="187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7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20" y="71"/>
                  </a:lnTo>
                  <a:lnTo>
                    <a:pt x="222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0" y="104"/>
                  </a:lnTo>
                  <a:close/>
                  <a:moveTo>
                    <a:pt x="40" y="88"/>
                  </a:moveTo>
                  <a:lnTo>
                    <a:pt x="163" y="88"/>
                  </a:lnTo>
                  <a:lnTo>
                    <a:pt x="162" y="76"/>
                  </a:lnTo>
                  <a:lnTo>
                    <a:pt x="161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3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3" y="20"/>
                  </a:lnTo>
                  <a:lnTo>
                    <a:pt x="106" y="19"/>
                  </a:lnTo>
                  <a:lnTo>
                    <a:pt x="99" y="19"/>
                  </a:lnTo>
                  <a:lnTo>
                    <a:pt x="93" y="20"/>
                  </a:lnTo>
                  <a:lnTo>
                    <a:pt x="88" y="22"/>
                  </a:lnTo>
                  <a:lnTo>
                    <a:pt x="82" y="24"/>
                  </a:lnTo>
                  <a:lnTo>
                    <a:pt x="77" y="27"/>
                  </a:lnTo>
                  <a:lnTo>
                    <a:pt x="72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9" name="Rectangle 1460"/>
            <p:cNvSpPr>
              <a:spLocks noChangeArrowheads="1"/>
            </p:cNvSpPr>
            <p:nvPr/>
          </p:nvSpPr>
          <p:spPr bwMode="auto">
            <a:xfrm>
              <a:off x="3675" y="1020"/>
              <a:ext cx="34" cy="1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0" name="Freeform 1461"/>
            <p:cNvSpPr>
              <a:spLocks noEditPoints="1"/>
            </p:cNvSpPr>
            <p:nvPr/>
          </p:nvSpPr>
          <p:spPr bwMode="auto">
            <a:xfrm>
              <a:off x="3716" y="916"/>
              <a:ext cx="63" cy="87"/>
            </a:xfrm>
            <a:custGeom>
              <a:avLst/>
              <a:gdLst>
                <a:gd name="T0" fmla="*/ 267 w 267"/>
                <a:gd name="T1" fmla="*/ 248 h 388"/>
                <a:gd name="T2" fmla="*/ 267 w 267"/>
                <a:gd name="T3" fmla="*/ 288 h 388"/>
                <a:gd name="T4" fmla="*/ 214 w 267"/>
                <a:gd name="T5" fmla="*/ 288 h 388"/>
                <a:gd name="T6" fmla="*/ 214 w 267"/>
                <a:gd name="T7" fmla="*/ 388 h 388"/>
                <a:gd name="T8" fmla="*/ 166 w 267"/>
                <a:gd name="T9" fmla="*/ 388 h 388"/>
                <a:gd name="T10" fmla="*/ 166 w 267"/>
                <a:gd name="T11" fmla="*/ 288 h 388"/>
                <a:gd name="T12" fmla="*/ 0 w 267"/>
                <a:gd name="T13" fmla="*/ 288 h 388"/>
                <a:gd name="T14" fmla="*/ 0 w 267"/>
                <a:gd name="T15" fmla="*/ 252 h 388"/>
                <a:gd name="T16" fmla="*/ 182 w 267"/>
                <a:gd name="T17" fmla="*/ 0 h 388"/>
                <a:gd name="T18" fmla="*/ 214 w 267"/>
                <a:gd name="T19" fmla="*/ 0 h 388"/>
                <a:gd name="T20" fmla="*/ 214 w 267"/>
                <a:gd name="T21" fmla="*/ 248 h 388"/>
                <a:gd name="T22" fmla="*/ 267 w 267"/>
                <a:gd name="T23" fmla="*/ 248 h 388"/>
                <a:gd name="T24" fmla="*/ 166 w 267"/>
                <a:gd name="T25" fmla="*/ 248 h 388"/>
                <a:gd name="T26" fmla="*/ 166 w 267"/>
                <a:gd name="T27" fmla="*/ 59 h 388"/>
                <a:gd name="T28" fmla="*/ 29 w 267"/>
                <a:gd name="T29" fmla="*/ 248 h 388"/>
                <a:gd name="T30" fmla="*/ 166 w 267"/>
                <a:gd name="T31" fmla="*/ 2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388">
                  <a:moveTo>
                    <a:pt x="267" y="248"/>
                  </a:moveTo>
                  <a:lnTo>
                    <a:pt x="267" y="288"/>
                  </a:lnTo>
                  <a:lnTo>
                    <a:pt x="214" y="288"/>
                  </a:lnTo>
                  <a:lnTo>
                    <a:pt x="214" y="388"/>
                  </a:lnTo>
                  <a:lnTo>
                    <a:pt x="166" y="388"/>
                  </a:lnTo>
                  <a:lnTo>
                    <a:pt x="166" y="288"/>
                  </a:lnTo>
                  <a:lnTo>
                    <a:pt x="0" y="288"/>
                  </a:lnTo>
                  <a:lnTo>
                    <a:pt x="0" y="252"/>
                  </a:lnTo>
                  <a:lnTo>
                    <a:pt x="182" y="0"/>
                  </a:lnTo>
                  <a:lnTo>
                    <a:pt x="214" y="0"/>
                  </a:lnTo>
                  <a:lnTo>
                    <a:pt x="214" y="248"/>
                  </a:lnTo>
                  <a:lnTo>
                    <a:pt x="267" y="248"/>
                  </a:lnTo>
                  <a:close/>
                  <a:moveTo>
                    <a:pt x="166" y="248"/>
                  </a:moveTo>
                  <a:lnTo>
                    <a:pt x="166" y="59"/>
                  </a:lnTo>
                  <a:lnTo>
                    <a:pt x="29" y="248"/>
                  </a:lnTo>
                  <a:lnTo>
                    <a:pt x="166" y="2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1" name="Freeform 1462"/>
            <p:cNvSpPr>
              <a:spLocks/>
            </p:cNvSpPr>
            <p:nvPr/>
          </p:nvSpPr>
          <p:spPr bwMode="auto">
            <a:xfrm>
              <a:off x="3785" y="969"/>
              <a:ext cx="93" cy="85"/>
            </a:xfrm>
            <a:custGeom>
              <a:avLst/>
              <a:gdLst>
                <a:gd name="T0" fmla="*/ 294 w 405"/>
                <a:gd name="T1" fmla="*/ 176 h 381"/>
                <a:gd name="T2" fmla="*/ 294 w 405"/>
                <a:gd name="T3" fmla="*/ 55 h 381"/>
                <a:gd name="T4" fmla="*/ 291 w 405"/>
                <a:gd name="T5" fmla="*/ 35 h 381"/>
                <a:gd name="T6" fmla="*/ 288 w 405"/>
                <a:gd name="T7" fmla="*/ 26 h 381"/>
                <a:gd name="T8" fmla="*/ 282 w 405"/>
                <a:gd name="T9" fmla="*/ 20 h 381"/>
                <a:gd name="T10" fmla="*/ 272 w 405"/>
                <a:gd name="T11" fmla="*/ 14 h 381"/>
                <a:gd name="T12" fmla="*/ 258 w 405"/>
                <a:gd name="T13" fmla="*/ 10 h 381"/>
                <a:gd name="T14" fmla="*/ 237 w 405"/>
                <a:gd name="T15" fmla="*/ 10 h 381"/>
                <a:gd name="T16" fmla="*/ 405 w 405"/>
                <a:gd name="T17" fmla="*/ 0 h 381"/>
                <a:gd name="T18" fmla="*/ 391 w 405"/>
                <a:gd name="T19" fmla="*/ 10 h 381"/>
                <a:gd name="T20" fmla="*/ 378 w 405"/>
                <a:gd name="T21" fmla="*/ 12 h 381"/>
                <a:gd name="T22" fmla="*/ 364 w 405"/>
                <a:gd name="T23" fmla="*/ 17 h 381"/>
                <a:gd name="T24" fmla="*/ 357 w 405"/>
                <a:gd name="T25" fmla="*/ 22 h 381"/>
                <a:gd name="T26" fmla="*/ 352 w 405"/>
                <a:gd name="T27" fmla="*/ 30 h 381"/>
                <a:gd name="T28" fmla="*/ 350 w 405"/>
                <a:gd name="T29" fmla="*/ 44 h 381"/>
                <a:gd name="T30" fmla="*/ 349 w 405"/>
                <a:gd name="T31" fmla="*/ 68 h 381"/>
                <a:gd name="T32" fmla="*/ 349 w 405"/>
                <a:gd name="T33" fmla="*/ 326 h 381"/>
                <a:gd name="T34" fmla="*/ 351 w 405"/>
                <a:gd name="T35" fmla="*/ 345 h 381"/>
                <a:gd name="T36" fmla="*/ 355 w 405"/>
                <a:gd name="T37" fmla="*/ 355 h 381"/>
                <a:gd name="T38" fmla="*/ 360 w 405"/>
                <a:gd name="T39" fmla="*/ 360 h 381"/>
                <a:gd name="T40" fmla="*/ 371 w 405"/>
                <a:gd name="T41" fmla="*/ 366 h 381"/>
                <a:gd name="T42" fmla="*/ 384 w 405"/>
                <a:gd name="T43" fmla="*/ 370 h 381"/>
                <a:gd name="T44" fmla="*/ 405 w 405"/>
                <a:gd name="T45" fmla="*/ 370 h 381"/>
                <a:gd name="T46" fmla="*/ 237 w 405"/>
                <a:gd name="T47" fmla="*/ 381 h 381"/>
                <a:gd name="T48" fmla="*/ 252 w 405"/>
                <a:gd name="T49" fmla="*/ 370 h 381"/>
                <a:gd name="T50" fmla="*/ 272 w 405"/>
                <a:gd name="T51" fmla="*/ 367 h 381"/>
                <a:gd name="T52" fmla="*/ 280 w 405"/>
                <a:gd name="T53" fmla="*/ 363 h 381"/>
                <a:gd name="T54" fmla="*/ 286 w 405"/>
                <a:gd name="T55" fmla="*/ 356 h 381"/>
                <a:gd name="T56" fmla="*/ 291 w 405"/>
                <a:gd name="T57" fmla="*/ 341 h 381"/>
                <a:gd name="T58" fmla="*/ 294 w 405"/>
                <a:gd name="T59" fmla="*/ 313 h 381"/>
                <a:gd name="T60" fmla="*/ 111 w 405"/>
                <a:gd name="T61" fmla="*/ 197 h 381"/>
                <a:gd name="T62" fmla="*/ 111 w 405"/>
                <a:gd name="T63" fmla="*/ 326 h 381"/>
                <a:gd name="T64" fmla="*/ 113 w 405"/>
                <a:gd name="T65" fmla="*/ 345 h 381"/>
                <a:gd name="T66" fmla="*/ 117 w 405"/>
                <a:gd name="T67" fmla="*/ 355 h 381"/>
                <a:gd name="T68" fmla="*/ 123 w 405"/>
                <a:gd name="T69" fmla="*/ 360 h 381"/>
                <a:gd name="T70" fmla="*/ 133 w 405"/>
                <a:gd name="T71" fmla="*/ 366 h 381"/>
                <a:gd name="T72" fmla="*/ 147 w 405"/>
                <a:gd name="T73" fmla="*/ 370 h 381"/>
                <a:gd name="T74" fmla="*/ 168 w 405"/>
                <a:gd name="T75" fmla="*/ 370 h 381"/>
                <a:gd name="T76" fmla="*/ 0 w 405"/>
                <a:gd name="T77" fmla="*/ 381 h 381"/>
                <a:gd name="T78" fmla="*/ 14 w 405"/>
                <a:gd name="T79" fmla="*/ 370 h 381"/>
                <a:gd name="T80" fmla="*/ 35 w 405"/>
                <a:gd name="T81" fmla="*/ 367 h 381"/>
                <a:gd name="T82" fmla="*/ 43 w 405"/>
                <a:gd name="T83" fmla="*/ 363 h 381"/>
                <a:gd name="T84" fmla="*/ 49 w 405"/>
                <a:gd name="T85" fmla="*/ 356 h 381"/>
                <a:gd name="T86" fmla="*/ 54 w 405"/>
                <a:gd name="T87" fmla="*/ 341 h 381"/>
                <a:gd name="T88" fmla="*/ 56 w 405"/>
                <a:gd name="T89" fmla="*/ 313 h 381"/>
                <a:gd name="T90" fmla="*/ 56 w 405"/>
                <a:gd name="T91" fmla="*/ 55 h 381"/>
                <a:gd name="T92" fmla="*/ 54 w 405"/>
                <a:gd name="T93" fmla="*/ 35 h 381"/>
                <a:gd name="T94" fmla="*/ 50 w 405"/>
                <a:gd name="T95" fmla="*/ 26 h 381"/>
                <a:gd name="T96" fmla="*/ 45 w 405"/>
                <a:gd name="T97" fmla="*/ 20 h 381"/>
                <a:gd name="T98" fmla="*/ 34 w 405"/>
                <a:gd name="T99" fmla="*/ 14 h 381"/>
                <a:gd name="T100" fmla="*/ 21 w 405"/>
                <a:gd name="T101" fmla="*/ 10 h 381"/>
                <a:gd name="T102" fmla="*/ 0 w 405"/>
                <a:gd name="T103" fmla="*/ 10 h 381"/>
                <a:gd name="T104" fmla="*/ 168 w 405"/>
                <a:gd name="T105" fmla="*/ 0 h 381"/>
                <a:gd name="T106" fmla="*/ 153 w 405"/>
                <a:gd name="T107" fmla="*/ 10 h 381"/>
                <a:gd name="T108" fmla="*/ 140 w 405"/>
                <a:gd name="T109" fmla="*/ 12 h 381"/>
                <a:gd name="T110" fmla="*/ 128 w 405"/>
                <a:gd name="T111" fmla="*/ 17 h 381"/>
                <a:gd name="T112" fmla="*/ 120 w 405"/>
                <a:gd name="T113" fmla="*/ 22 h 381"/>
                <a:gd name="T114" fmla="*/ 115 w 405"/>
                <a:gd name="T115" fmla="*/ 30 h 381"/>
                <a:gd name="T116" fmla="*/ 112 w 405"/>
                <a:gd name="T117" fmla="*/ 44 h 381"/>
                <a:gd name="T118" fmla="*/ 111 w 405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5" h="381">
                  <a:moveTo>
                    <a:pt x="111" y="176"/>
                  </a:moveTo>
                  <a:lnTo>
                    <a:pt x="294" y="176"/>
                  </a:lnTo>
                  <a:lnTo>
                    <a:pt x="294" y="68"/>
                  </a:lnTo>
                  <a:lnTo>
                    <a:pt x="294" y="55"/>
                  </a:lnTo>
                  <a:lnTo>
                    <a:pt x="293" y="43"/>
                  </a:lnTo>
                  <a:lnTo>
                    <a:pt x="291" y="35"/>
                  </a:lnTo>
                  <a:lnTo>
                    <a:pt x="289" y="29"/>
                  </a:lnTo>
                  <a:lnTo>
                    <a:pt x="288" y="26"/>
                  </a:lnTo>
                  <a:lnTo>
                    <a:pt x="285" y="22"/>
                  </a:lnTo>
                  <a:lnTo>
                    <a:pt x="282" y="20"/>
                  </a:lnTo>
                  <a:lnTo>
                    <a:pt x="278" y="17"/>
                  </a:lnTo>
                  <a:lnTo>
                    <a:pt x="272" y="14"/>
                  </a:lnTo>
                  <a:lnTo>
                    <a:pt x="265" y="12"/>
                  </a:lnTo>
                  <a:lnTo>
                    <a:pt x="258" y="10"/>
                  </a:lnTo>
                  <a:lnTo>
                    <a:pt x="252" y="10"/>
                  </a:lnTo>
                  <a:lnTo>
                    <a:pt x="237" y="10"/>
                  </a:lnTo>
                  <a:lnTo>
                    <a:pt x="237" y="0"/>
                  </a:lnTo>
                  <a:lnTo>
                    <a:pt x="405" y="0"/>
                  </a:lnTo>
                  <a:lnTo>
                    <a:pt x="405" y="10"/>
                  </a:lnTo>
                  <a:lnTo>
                    <a:pt x="391" y="10"/>
                  </a:lnTo>
                  <a:lnTo>
                    <a:pt x="384" y="10"/>
                  </a:lnTo>
                  <a:lnTo>
                    <a:pt x="378" y="12"/>
                  </a:lnTo>
                  <a:lnTo>
                    <a:pt x="371" y="14"/>
                  </a:lnTo>
                  <a:lnTo>
                    <a:pt x="364" y="17"/>
                  </a:lnTo>
                  <a:lnTo>
                    <a:pt x="361" y="19"/>
                  </a:lnTo>
                  <a:lnTo>
                    <a:pt x="357" y="22"/>
                  </a:lnTo>
                  <a:lnTo>
                    <a:pt x="355" y="26"/>
                  </a:lnTo>
                  <a:lnTo>
                    <a:pt x="352" y="30"/>
                  </a:lnTo>
                  <a:lnTo>
                    <a:pt x="351" y="36"/>
                  </a:lnTo>
                  <a:lnTo>
                    <a:pt x="350" y="44"/>
                  </a:lnTo>
                  <a:lnTo>
                    <a:pt x="349" y="55"/>
                  </a:lnTo>
                  <a:lnTo>
                    <a:pt x="349" y="68"/>
                  </a:lnTo>
                  <a:lnTo>
                    <a:pt x="349" y="313"/>
                  </a:lnTo>
                  <a:lnTo>
                    <a:pt x="349" y="326"/>
                  </a:lnTo>
                  <a:lnTo>
                    <a:pt x="350" y="337"/>
                  </a:lnTo>
                  <a:lnTo>
                    <a:pt x="351" y="345"/>
                  </a:lnTo>
                  <a:lnTo>
                    <a:pt x="352" y="351"/>
                  </a:lnTo>
                  <a:lnTo>
                    <a:pt x="355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4" y="364"/>
                  </a:lnTo>
                  <a:lnTo>
                    <a:pt x="371" y="366"/>
                  </a:lnTo>
                  <a:lnTo>
                    <a:pt x="378" y="368"/>
                  </a:lnTo>
                  <a:lnTo>
                    <a:pt x="384" y="370"/>
                  </a:lnTo>
                  <a:lnTo>
                    <a:pt x="391" y="370"/>
                  </a:lnTo>
                  <a:lnTo>
                    <a:pt x="405" y="370"/>
                  </a:lnTo>
                  <a:lnTo>
                    <a:pt x="405" y="381"/>
                  </a:lnTo>
                  <a:lnTo>
                    <a:pt x="237" y="381"/>
                  </a:lnTo>
                  <a:lnTo>
                    <a:pt x="237" y="370"/>
                  </a:lnTo>
                  <a:lnTo>
                    <a:pt x="252" y="370"/>
                  </a:lnTo>
                  <a:lnTo>
                    <a:pt x="263" y="369"/>
                  </a:lnTo>
                  <a:lnTo>
                    <a:pt x="272" y="367"/>
                  </a:lnTo>
                  <a:lnTo>
                    <a:pt x="276" y="365"/>
                  </a:lnTo>
                  <a:lnTo>
                    <a:pt x="280" y="363"/>
                  </a:lnTo>
                  <a:lnTo>
                    <a:pt x="284" y="359"/>
                  </a:lnTo>
                  <a:lnTo>
                    <a:pt x="286" y="356"/>
                  </a:lnTo>
                  <a:lnTo>
                    <a:pt x="289" y="351"/>
                  </a:lnTo>
                  <a:lnTo>
                    <a:pt x="291" y="341"/>
                  </a:lnTo>
                  <a:lnTo>
                    <a:pt x="293" y="328"/>
                  </a:lnTo>
                  <a:lnTo>
                    <a:pt x="294" y="313"/>
                  </a:lnTo>
                  <a:lnTo>
                    <a:pt x="294" y="197"/>
                  </a:lnTo>
                  <a:lnTo>
                    <a:pt x="111" y="197"/>
                  </a:lnTo>
                  <a:lnTo>
                    <a:pt x="111" y="313"/>
                  </a:lnTo>
                  <a:lnTo>
                    <a:pt x="111" y="326"/>
                  </a:lnTo>
                  <a:lnTo>
                    <a:pt x="112" y="337"/>
                  </a:lnTo>
                  <a:lnTo>
                    <a:pt x="113" y="345"/>
                  </a:lnTo>
                  <a:lnTo>
                    <a:pt x="116" y="351"/>
                  </a:lnTo>
                  <a:lnTo>
                    <a:pt x="117" y="355"/>
                  </a:lnTo>
                  <a:lnTo>
                    <a:pt x="120" y="358"/>
                  </a:lnTo>
                  <a:lnTo>
                    <a:pt x="123" y="360"/>
                  </a:lnTo>
                  <a:lnTo>
                    <a:pt x="128" y="364"/>
                  </a:lnTo>
                  <a:lnTo>
                    <a:pt x="133" y="366"/>
                  </a:lnTo>
                  <a:lnTo>
                    <a:pt x="140" y="368"/>
                  </a:lnTo>
                  <a:lnTo>
                    <a:pt x="147" y="370"/>
                  </a:lnTo>
                  <a:lnTo>
                    <a:pt x="153" y="370"/>
                  </a:lnTo>
                  <a:lnTo>
                    <a:pt x="168" y="370"/>
                  </a:lnTo>
                  <a:lnTo>
                    <a:pt x="168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4" y="370"/>
                  </a:lnTo>
                  <a:lnTo>
                    <a:pt x="25" y="369"/>
                  </a:lnTo>
                  <a:lnTo>
                    <a:pt x="35" y="367"/>
                  </a:lnTo>
                  <a:lnTo>
                    <a:pt x="39" y="365"/>
                  </a:lnTo>
                  <a:lnTo>
                    <a:pt x="43" y="363"/>
                  </a:lnTo>
                  <a:lnTo>
                    <a:pt x="46" y="359"/>
                  </a:lnTo>
                  <a:lnTo>
                    <a:pt x="49" y="356"/>
                  </a:lnTo>
                  <a:lnTo>
                    <a:pt x="53" y="351"/>
                  </a:lnTo>
                  <a:lnTo>
                    <a:pt x="54" y="341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5"/>
                  </a:lnTo>
                  <a:lnTo>
                    <a:pt x="55" y="43"/>
                  </a:lnTo>
                  <a:lnTo>
                    <a:pt x="54" y="35"/>
                  </a:lnTo>
                  <a:lnTo>
                    <a:pt x="53" y="29"/>
                  </a:lnTo>
                  <a:lnTo>
                    <a:pt x="50" y="26"/>
                  </a:lnTo>
                  <a:lnTo>
                    <a:pt x="48" y="22"/>
                  </a:lnTo>
                  <a:lnTo>
                    <a:pt x="45" y="20"/>
                  </a:lnTo>
                  <a:lnTo>
                    <a:pt x="40" y="17"/>
                  </a:lnTo>
                  <a:lnTo>
                    <a:pt x="34" y="14"/>
                  </a:lnTo>
                  <a:lnTo>
                    <a:pt x="27" y="12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53" y="10"/>
                  </a:lnTo>
                  <a:lnTo>
                    <a:pt x="147" y="10"/>
                  </a:lnTo>
                  <a:lnTo>
                    <a:pt x="140" y="12"/>
                  </a:lnTo>
                  <a:lnTo>
                    <a:pt x="133" y="14"/>
                  </a:lnTo>
                  <a:lnTo>
                    <a:pt x="128" y="17"/>
                  </a:lnTo>
                  <a:lnTo>
                    <a:pt x="123" y="19"/>
                  </a:lnTo>
                  <a:lnTo>
                    <a:pt x="120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3" y="36"/>
                  </a:lnTo>
                  <a:lnTo>
                    <a:pt x="112" y="44"/>
                  </a:lnTo>
                  <a:lnTo>
                    <a:pt x="111" y="55"/>
                  </a:lnTo>
                  <a:lnTo>
                    <a:pt x="111" y="68"/>
                  </a:lnTo>
                  <a:lnTo>
                    <a:pt x="111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2" name="Freeform 1463"/>
            <p:cNvSpPr>
              <a:spLocks noEditPoints="1"/>
            </p:cNvSpPr>
            <p:nvPr/>
          </p:nvSpPr>
          <p:spPr bwMode="auto">
            <a:xfrm>
              <a:off x="3886" y="995"/>
              <a:ext cx="51" cy="61"/>
            </a:xfrm>
            <a:custGeom>
              <a:avLst/>
              <a:gdLst>
                <a:gd name="T0" fmla="*/ 41 w 223"/>
                <a:gd name="T1" fmla="*/ 118 h 273"/>
                <a:gd name="T2" fmla="*/ 44 w 223"/>
                <a:gd name="T3" fmla="*/ 143 h 273"/>
                <a:gd name="T4" fmla="*/ 52 w 223"/>
                <a:gd name="T5" fmla="*/ 166 h 273"/>
                <a:gd name="T6" fmla="*/ 62 w 223"/>
                <a:gd name="T7" fmla="*/ 185 h 273"/>
                <a:gd name="T8" fmla="*/ 76 w 223"/>
                <a:gd name="T9" fmla="*/ 201 h 273"/>
                <a:gd name="T10" fmla="*/ 91 w 223"/>
                <a:gd name="T11" fmla="*/ 214 h 273"/>
                <a:gd name="T12" fmla="*/ 109 w 223"/>
                <a:gd name="T13" fmla="*/ 222 h 273"/>
                <a:gd name="T14" fmla="*/ 127 w 223"/>
                <a:gd name="T15" fmla="*/ 226 h 273"/>
                <a:gd name="T16" fmla="*/ 149 w 223"/>
                <a:gd name="T17" fmla="*/ 226 h 273"/>
                <a:gd name="T18" fmla="*/ 172 w 223"/>
                <a:gd name="T19" fmla="*/ 219 h 273"/>
                <a:gd name="T20" fmla="*/ 187 w 223"/>
                <a:gd name="T21" fmla="*/ 209 h 273"/>
                <a:gd name="T22" fmla="*/ 195 w 223"/>
                <a:gd name="T23" fmla="*/ 199 h 273"/>
                <a:gd name="T24" fmla="*/ 208 w 223"/>
                <a:gd name="T25" fmla="*/ 181 h 273"/>
                <a:gd name="T26" fmla="*/ 223 w 223"/>
                <a:gd name="T27" fmla="*/ 170 h 273"/>
                <a:gd name="T28" fmla="*/ 219 w 223"/>
                <a:gd name="T29" fmla="*/ 190 h 273"/>
                <a:gd name="T30" fmla="*/ 211 w 223"/>
                <a:gd name="T31" fmla="*/ 208 h 273"/>
                <a:gd name="T32" fmla="*/ 201 w 223"/>
                <a:gd name="T33" fmla="*/ 224 h 273"/>
                <a:gd name="T34" fmla="*/ 188 w 223"/>
                <a:gd name="T35" fmla="*/ 241 h 273"/>
                <a:gd name="T36" fmla="*/ 172 w 223"/>
                <a:gd name="T37" fmla="*/ 254 h 273"/>
                <a:gd name="T38" fmla="*/ 154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1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3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1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7 w 223"/>
                <a:gd name="T63" fmla="*/ 81 h 273"/>
                <a:gd name="T64" fmla="*/ 18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6 w 223"/>
                <a:gd name="T73" fmla="*/ 2 h 273"/>
                <a:gd name="T74" fmla="*/ 121 w 223"/>
                <a:gd name="T75" fmla="*/ 0 h 273"/>
                <a:gd name="T76" fmla="*/ 142 w 223"/>
                <a:gd name="T77" fmla="*/ 1 h 273"/>
                <a:gd name="T78" fmla="*/ 162 w 223"/>
                <a:gd name="T79" fmla="*/ 6 h 273"/>
                <a:gd name="T80" fmla="*/ 179 w 223"/>
                <a:gd name="T81" fmla="*/ 15 h 273"/>
                <a:gd name="T82" fmla="*/ 194 w 223"/>
                <a:gd name="T83" fmla="*/ 28 h 273"/>
                <a:gd name="T84" fmla="*/ 206 w 223"/>
                <a:gd name="T85" fmla="*/ 43 h 273"/>
                <a:gd name="T86" fmla="*/ 216 w 223"/>
                <a:gd name="T87" fmla="*/ 61 h 273"/>
                <a:gd name="T88" fmla="*/ 221 w 223"/>
                <a:gd name="T89" fmla="*/ 82 h 273"/>
                <a:gd name="T90" fmla="*/ 223 w 223"/>
                <a:gd name="T91" fmla="*/ 104 h 273"/>
                <a:gd name="T92" fmla="*/ 41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2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2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1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2" y="166"/>
                  </a:lnTo>
                  <a:lnTo>
                    <a:pt x="56" y="177"/>
                  </a:lnTo>
                  <a:lnTo>
                    <a:pt x="62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1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49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7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8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1" y="180"/>
                  </a:lnTo>
                  <a:lnTo>
                    <a:pt x="219" y="190"/>
                  </a:lnTo>
                  <a:lnTo>
                    <a:pt x="215" y="198"/>
                  </a:lnTo>
                  <a:lnTo>
                    <a:pt x="211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4" y="233"/>
                  </a:lnTo>
                  <a:lnTo>
                    <a:pt x="188" y="241"/>
                  </a:lnTo>
                  <a:lnTo>
                    <a:pt x="180" y="248"/>
                  </a:lnTo>
                  <a:lnTo>
                    <a:pt x="172" y="254"/>
                  </a:lnTo>
                  <a:lnTo>
                    <a:pt x="163" y="260"/>
                  </a:lnTo>
                  <a:lnTo>
                    <a:pt x="154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4" y="271"/>
                  </a:lnTo>
                  <a:lnTo>
                    <a:pt x="91" y="270"/>
                  </a:lnTo>
                  <a:lnTo>
                    <a:pt x="80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3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1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7" y="81"/>
                  </a:lnTo>
                  <a:lnTo>
                    <a:pt x="13" y="68"/>
                  </a:lnTo>
                  <a:lnTo>
                    <a:pt x="18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79" y="15"/>
                  </a:lnTo>
                  <a:lnTo>
                    <a:pt x="188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6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19" y="71"/>
                  </a:lnTo>
                  <a:lnTo>
                    <a:pt x="221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2" y="88"/>
                  </a:lnTo>
                  <a:lnTo>
                    <a:pt x="162" y="76"/>
                  </a:lnTo>
                  <a:lnTo>
                    <a:pt x="160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2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2" y="20"/>
                  </a:lnTo>
                  <a:lnTo>
                    <a:pt x="105" y="19"/>
                  </a:lnTo>
                  <a:lnTo>
                    <a:pt x="99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4"/>
                  </a:lnTo>
                  <a:lnTo>
                    <a:pt x="77" y="27"/>
                  </a:lnTo>
                  <a:lnTo>
                    <a:pt x="73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1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3" name="Freeform 1464"/>
            <p:cNvSpPr>
              <a:spLocks noEditPoints="1"/>
            </p:cNvSpPr>
            <p:nvPr/>
          </p:nvSpPr>
          <p:spPr bwMode="auto">
            <a:xfrm>
              <a:off x="3978" y="969"/>
              <a:ext cx="91" cy="85"/>
            </a:xfrm>
            <a:custGeom>
              <a:avLst/>
              <a:gdLst>
                <a:gd name="T0" fmla="*/ 0 w 394"/>
                <a:gd name="T1" fmla="*/ 370 h 381"/>
                <a:gd name="T2" fmla="*/ 21 w 394"/>
                <a:gd name="T3" fmla="*/ 370 h 381"/>
                <a:gd name="T4" fmla="*/ 31 w 394"/>
                <a:gd name="T5" fmla="*/ 368 h 381"/>
                <a:gd name="T6" fmla="*/ 40 w 394"/>
                <a:gd name="T7" fmla="*/ 364 h 381"/>
                <a:gd name="T8" fmla="*/ 47 w 394"/>
                <a:gd name="T9" fmla="*/ 358 h 381"/>
                <a:gd name="T10" fmla="*/ 53 w 394"/>
                <a:gd name="T11" fmla="*/ 349 h 381"/>
                <a:gd name="T12" fmla="*/ 56 w 394"/>
                <a:gd name="T13" fmla="*/ 328 h 381"/>
                <a:gd name="T14" fmla="*/ 56 w 394"/>
                <a:gd name="T15" fmla="*/ 68 h 381"/>
                <a:gd name="T16" fmla="*/ 54 w 394"/>
                <a:gd name="T17" fmla="*/ 38 h 381"/>
                <a:gd name="T18" fmla="*/ 48 w 394"/>
                <a:gd name="T19" fmla="*/ 22 h 381"/>
                <a:gd name="T20" fmla="*/ 34 w 394"/>
                <a:gd name="T21" fmla="*/ 14 h 381"/>
                <a:gd name="T22" fmla="*/ 14 w 394"/>
                <a:gd name="T23" fmla="*/ 10 h 381"/>
                <a:gd name="T24" fmla="*/ 0 w 394"/>
                <a:gd name="T25" fmla="*/ 0 h 381"/>
                <a:gd name="T26" fmla="*/ 181 w 394"/>
                <a:gd name="T27" fmla="*/ 0 h 381"/>
                <a:gd name="T28" fmla="*/ 220 w 394"/>
                <a:gd name="T29" fmla="*/ 3 h 381"/>
                <a:gd name="T30" fmla="*/ 253 w 394"/>
                <a:gd name="T31" fmla="*/ 7 h 381"/>
                <a:gd name="T32" fmla="*/ 281 w 394"/>
                <a:gd name="T33" fmla="*/ 15 h 381"/>
                <a:gd name="T34" fmla="*/ 304 w 394"/>
                <a:gd name="T35" fmla="*/ 24 h 381"/>
                <a:gd name="T36" fmla="*/ 325 w 394"/>
                <a:gd name="T37" fmla="*/ 37 h 381"/>
                <a:gd name="T38" fmla="*/ 344 w 394"/>
                <a:gd name="T39" fmla="*/ 54 h 381"/>
                <a:gd name="T40" fmla="*/ 359 w 394"/>
                <a:gd name="T41" fmla="*/ 73 h 381"/>
                <a:gd name="T42" fmla="*/ 373 w 394"/>
                <a:gd name="T43" fmla="*/ 96 h 381"/>
                <a:gd name="T44" fmla="*/ 383 w 394"/>
                <a:gd name="T45" fmla="*/ 119 h 381"/>
                <a:gd name="T46" fmla="*/ 391 w 394"/>
                <a:gd name="T47" fmla="*/ 146 h 381"/>
                <a:gd name="T48" fmla="*/ 394 w 394"/>
                <a:gd name="T49" fmla="*/ 174 h 381"/>
                <a:gd name="T50" fmla="*/ 393 w 394"/>
                <a:gd name="T51" fmla="*/ 208 h 381"/>
                <a:gd name="T52" fmla="*/ 388 w 394"/>
                <a:gd name="T53" fmla="*/ 244 h 381"/>
                <a:gd name="T54" fmla="*/ 376 w 394"/>
                <a:gd name="T55" fmla="*/ 278 h 381"/>
                <a:gd name="T56" fmla="*/ 357 w 394"/>
                <a:gd name="T57" fmla="*/ 308 h 381"/>
                <a:gd name="T58" fmla="*/ 338 w 394"/>
                <a:gd name="T59" fmla="*/ 328 h 381"/>
                <a:gd name="T60" fmla="*/ 321 w 394"/>
                <a:gd name="T61" fmla="*/ 341 h 381"/>
                <a:gd name="T62" fmla="*/ 304 w 394"/>
                <a:gd name="T63" fmla="*/ 352 h 381"/>
                <a:gd name="T64" fmla="*/ 285 w 394"/>
                <a:gd name="T65" fmla="*/ 362 h 381"/>
                <a:gd name="T66" fmla="*/ 264 w 394"/>
                <a:gd name="T67" fmla="*/ 369 h 381"/>
                <a:gd name="T68" fmla="*/ 241 w 394"/>
                <a:gd name="T69" fmla="*/ 375 h 381"/>
                <a:gd name="T70" fmla="*/ 202 w 394"/>
                <a:gd name="T71" fmla="*/ 380 h 381"/>
                <a:gd name="T72" fmla="*/ 0 w 394"/>
                <a:gd name="T73" fmla="*/ 381 h 381"/>
                <a:gd name="T74" fmla="*/ 129 w 394"/>
                <a:gd name="T75" fmla="*/ 356 h 381"/>
                <a:gd name="T76" fmla="*/ 160 w 394"/>
                <a:gd name="T77" fmla="*/ 360 h 381"/>
                <a:gd name="T78" fmla="*/ 190 w 394"/>
                <a:gd name="T79" fmla="*/ 360 h 381"/>
                <a:gd name="T80" fmla="*/ 220 w 394"/>
                <a:gd name="T81" fmla="*/ 354 h 381"/>
                <a:gd name="T82" fmla="*/ 249 w 394"/>
                <a:gd name="T83" fmla="*/ 343 h 381"/>
                <a:gd name="T84" fmla="*/ 273 w 394"/>
                <a:gd name="T85" fmla="*/ 326 h 381"/>
                <a:gd name="T86" fmla="*/ 295 w 394"/>
                <a:gd name="T87" fmla="*/ 303 h 381"/>
                <a:gd name="T88" fmla="*/ 312 w 394"/>
                <a:gd name="T89" fmla="*/ 276 h 381"/>
                <a:gd name="T90" fmla="*/ 323 w 394"/>
                <a:gd name="T91" fmla="*/ 245 h 381"/>
                <a:gd name="T92" fmla="*/ 328 w 394"/>
                <a:gd name="T93" fmla="*/ 210 h 381"/>
                <a:gd name="T94" fmla="*/ 328 w 394"/>
                <a:gd name="T95" fmla="*/ 172 h 381"/>
                <a:gd name="T96" fmla="*/ 323 w 394"/>
                <a:gd name="T97" fmla="*/ 136 h 381"/>
                <a:gd name="T98" fmla="*/ 312 w 394"/>
                <a:gd name="T99" fmla="*/ 105 h 381"/>
                <a:gd name="T100" fmla="*/ 295 w 394"/>
                <a:gd name="T101" fmla="*/ 78 h 381"/>
                <a:gd name="T102" fmla="*/ 273 w 394"/>
                <a:gd name="T103" fmla="*/ 56 h 381"/>
                <a:gd name="T104" fmla="*/ 247 w 394"/>
                <a:gd name="T105" fmla="*/ 38 h 381"/>
                <a:gd name="T106" fmla="*/ 220 w 394"/>
                <a:gd name="T107" fmla="*/ 28 h 381"/>
                <a:gd name="T108" fmla="*/ 188 w 394"/>
                <a:gd name="T109" fmla="*/ 22 h 381"/>
                <a:gd name="T110" fmla="*/ 158 w 394"/>
                <a:gd name="T111" fmla="*/ 21 h 381"/>
                <a:gd name="T112" fmla="*/ 128 w 394"/>
                <a:gd name="T113" fmla="*/ 26 h 381"/>
                <a:gd name="T114" fmla="*/ 111 w 394"/>
                <a:gd name="T115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381">
                  <a:moveTo>
                    <a:pt x="0" y="381"/>
                  </a:moveTo>
                  <a:lnTo>
                    <a:pt x="0" y="370"/>
                  </a:lnTo>
                  <a:lnTo>
                    <a:pt x="14" y="370"/>
                  </a:lnTo>
                  <a:lnTo>
                    <a:pt x="21" y="370"/>
                  </a:lnTo>
                  <a:lnTo>
                    <a:pt x="26" y="369"/>
                  </a:lnTo>
                  <a:lnTo>
                    <a:pt x="31" y="368"/>
                  </a:lnTo>
                  <a:lnTo>
                    <a:pt x="36" y="366"/>
                  </a:lnTo>
                  <a:lnTo>
                    <a:pt x="40" y="364"/>
                  </a:lnTo>
                  <a:lnTo>
                    <a:pt x="44" y="362"/>
                  </a:lnTo>
                  <a:lnTo>
                    <a:pt x="47" y="358"/>
                  </a:lnTo>
                  <a:lnTo>
                    <a:pt x="49" y="355"/>
                  </a:lnTo>
                  <a:lnTo>
                    <a:pt x="53" y="349"/>
                  </a:lnTo>
                  <a:lnTo>
                    <a:pt x="55" y="340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1"/>
                  </a:lnTo>
                  <a:lnTo>
                    <a:pt x="54" y="38"/>
                  </a:lnTo>
                  <a:lnTo>
                    <a:pt x="52" y="29"/>
                  </a:lnTo>
                  <a:lnTo>
                    <a:pt x="48" y="22"/>
                  </a:lnTo>
                  <a:lnTo>
                    <a:pt x="42" y="17"/>
                  </a:lnTo>
                  <a:lnTo>
                    <a:pt x="34" y="14"/>
                  </a:lnTo>
                  <a:lnTo>
                    <a:pt x="25" y="12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81" y="0"/>
                  </a:lnTo>
                  <a:lnTo>
                    <a:pt x="201" y="1"/>
                  </a:lnTo>
                  <a:lnTo>
                    <a:pt x="220" y="3"/>
                  </a:lnTo>
                  <a:lnTo>
                    <a:pt x="236" y="5"/>
                  </a:lnTo>
                  <a:lnTo>
                    <a:pt x="253" y="7"/>
                  </a:lnTo>
                  <a:lnTo>
                    <a:pt x="267" y="10"/>
                  </a:lnTo>
                  <a:lnTo>
                    <a:pt x="281" y="15"/>
                  </a:lnTo>
                  <a:lnTo>
                    <a:pt x="293" y="19"/>
                  </a:lnTo>
                  <a:lnTo>
                    <a:pt x="304" y="24"/>
                  </a:lnTo>
                  <a:lnTo>
                    <a:pt x="315" y="31"/>
                  </a:lnTo>
                  <a:lnTo>
                    <a:pt x="325" y="37"/>
                  </a:lnTo>
                  <a:lnTo>
                    <a:pt x="335" y="45"/>
                  </a:lnTo>
                  <a:lnTo>
                    <a:pt x="344" y="54"/>
                  </a:lnTo>
                  <a:lnTo>
                    <a:pt x="351" y="63"/>
                  </a:lnTo>
                  <a:lnTo>
                    <a:pt x="359" y="73"/>
                  </a:lnTo>
                  <a:lnTo>
                    <a:pt x="367" y="84"/>
                  </a:lnTo>
                  <a:lnTo>
                    <a:pt x="373" y="96"/>
                  </a:lnTo>
                  <a:lnTo>
                    <a:pt x="379" y="107"/>
                  </a:lnTo>
                  <a:lnTo>
                    <a:pt x="383" y="119"/>
                  </a:lnTo>
                  <a:lnTo>
                    <a:pt x="388" y="132"/>
                  </a:lnTo>
                  <a:lnTo>
                    <a:pt x="391" y="146"/>
                  </a:lnTo>
                  <a:lnTo>
                    <a:pt x="393" y="159"/>
                  </a:lnTo>
                  <a:lnTo>
                    <a:pt x="394" y="174"/>
                  </a:lnTo>
                  <a:lnTo>
                    <a:pt x="394" y="188"/>
                  </a:lnTo>
                  <a:lnTo>
                    <a:pt x="393" y="208"/>
                  </a:lnTo>
                  <a:lnTo>
                    <a:pt x="391" y="226"/>
                  </a:lnTo>
                  <a:lnTo>
                    <a:pt x="388" y="244"/>
                  </a:lnTo>
                  <a:lnTo>
                    <a:pt x="382" y="261"/>
                  </a:lnTo>
                  <a:lnTo>
                    <a:pt x="376" y="278"/>
                  </a:lnTo>
                  <a:lnTo>
                    <a:pt x="367" y="293"/>
                  </a:lnTo>
                  <a:lnTo>
                    <a:pt x="357" y="308"/>
                  </a:lnTo>
                  <a:lnTo>
                    <a:pt x="345" y="321"/>
                  </a:lnTo>
                  <a:lnTo>
                    <a:pt x="338" y="328"/>
                  </a:lnTo>
                  <a:lnTo>
                    <a:pt x="330" y="335"/>
                  </a:lnTo>
                  <a:lnTo>
                    <a:pt x="321" y="341"/>
                  </a:lnTo>
                  <a:lnTo>
                    <a:pt x="314" y="348"/>
                  </a:lnTo>
                  <a:lnTo>
                    <a:pt x="304" y="352"/>
                  </a:lnTo>
                  <a:lnTo>
                    <a:pt x="295" y="357"/>
                  </a:lnTo>
                  <a:lnTo>
                    <a:pt x="285" y="362"/>
                  </a:lnTo>
                  <a:lnTo>
                    <a:pt x="275" y="366"/>
                  </a:lnTo>
                  <a:lnTo>
                    <a:pt x="264" y="369"/>
                  </a:lnTo>
                  <a:lnTo>
                    <a:pt x="252" y="372"/>
                  </a:lnTo>
                  <a:lnTo>
                    <a:pt x="241" y="375"/>
                  </a:lnTo>
                  <a:lnTo>
                    <a:pt x="229" y="377"/>
                  </a:lnTo>
                  <a:lnTo>
                    <a:pt x="202" y="380"/>
                  </a:lnTo>
                  <a:lnTo>
                    <a:pt x="176" y="381"/>
                  </a:lnTo>
                  <a:lnTo>
                    <a:pt x="0" y="381"/>
                  </a:lnTo>
                  <a:close/>
                  <a:moveTo>
                    <a:pt x="111" y="353"/>
                  </a:moveTo>
                  <a:lnTo>
                    <a:pt x="129" y="356"/>
                  </a:lnTo>
                  <a:lnTo>
                    <a:pt x="146" y="359"/>
                  </a:lnTo>
                  <a:lnTo>
                    <a:pt x="160" y="360"/>
                  </a:lnTo>
                  <a:lnTo>
                    <a:pt x="173" y="360"/>
                  </a:lnTo>
                  <a:lnTo>
                    <a:pt x="190" y="360"/>
                  </a:lnTo>
                  <a:lnTo>
                    <a:pt x="205" y="358"/>
                  </a:lnTo>
                  <a:lnTo>
                    <a:pt x="220" y="354"/>
                  </a:lnTo>
                  <a:lnTo>
                    <a:pt x="234" y="350"/>
                  </a:lnTo>
                  <a:lnTo>
                    <a:pt x="249" y="343"/>
                  </a:lnTo>
                  <a:lnTo>
                    <a:pt x="261" y="335"/>
                  </a:lnTo>
                  <a:lnTo>
                    <a:pt x="273" y="326"/>
                  </a:lnTo>
                  <a:lnTo>
                    <a:pt x="285" y="315"/>
                  </a:lnTo>
                  <a:lnTo>
                    <a:pt x="295" y="303"/>
                  </a:lnTo>
                  <a:lnTo>
                    <a:pt x="304" y="290"/>
                  </a:lnTo>
                  <a:lnTo>
                    <a:pt x="312" y="276"/>
                  </a:lnTo>
                  <a:lnTo>
                    <a:pt x="318" y="261"/>
                  </a:lnTo>
                  <a:lnTo>
                    <a:pt x="323" y="245"/>
                  </a:lnTo>
                  <a:lnTo>
                    <a:pt x="326" y="228"/>
                  </a:lnTo>
                  <a:lnTo>
                    <a:pt x="328" y="210"/>
                  </a:lnTo>
                  <a:lnTo>
                    <a:pt x="329" y="191"/>
                  </a:lnTo>
                  <a:lnTo>
                    <a:pt x="328" y="172"/>
                  </a:lnTo>
                  <a:lnTo>
                    <a:pt x="326" y="154"/>
                  </a:lnTo>
                  <a:lnTo>
                    <a:pt x="323" y="136"/>
                  </a:lnTo>
                  <a:lnTo>
                    <a:pt x="318" y="120"/>
                  </a:lnTo>
                  <a:lnTo>
                    <a:pt x="312" y="105"/>
                  </a:lnTo>
                  <a:lnTo>
                    <a:pt x="304" y="91"/>
                  </a:lnTo>
                  <a:lnTo>
                    <a:pt x="295" y="78"/>
                  </a:lnTo>
                  <a:lnTo>
                    <a:pt x="285" y="66"/>
                  </a:lnTo>
                  <a:lnTo>
                    <a:pt x="273" y="56"/>
                  </a:lnTo>
                  <a:lnTo>
                    <a:pt x="261" y="47"/>
                  </a:lnTo>
                  <a:lnTo>
                    <a:pt x="247" y="38"/>
                  </a:lnTo>
                  <a:lnTo>
                    <a:pt x="234" y="33"/>
                  </a:lnTo>
                  <a:lnTo>
                    <a:pt x="220" y="28"/>
                  </a:lnTo>
                  <a:lnTo>
                    <a:pt x="204" y="24"/>
                  </a:lnTo>
                  <a:lnTo>
                    <a:pt x="188" y="22"/>
                  </a:lnTo>
                  <a:lnTo>
                    <a:pt x="171" y="21"/>
                  </a:lnTo>
                  <a:lnTo>
                    <a:pt x="158" y="21"/>
                  </a:lnTo>
                  <a:lnTo>
                    <a:pt x="143" y="23"/>
                  </a:lnTo>
                  <a:lnTo>
                    <a:pt x="128" y="26"/>
                  </a:lnTo>
                  <a:lnTo>
                    <a:pt x="111" y="30"/>
                  </a:lnTo>
                  <a:lnTo>
                    <a:pt x="111" y="3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4" name="Freeform 1465"/>
            <p:cNvSpPr>
              <a:spLocks noEditPoints="1"/>
            </p:cNvSpPr>
            <p:nvPr/>
          </p:nvSpPr>
          <p:spPr bwMode="auto">
            <a:xfrm>
              <a:off x="4078" y="965"/>
              <a:ext cx="30" cy="89"/>
            </a:xfrm>
            <a:custGeom>
              <a:avLst/>
              <a:gdLst>
                <a:gd name="T0" fmla="*/ 74 w 133"/>
                <a:gd name="T1" fmla="*/ 0 h 400"/>
                <a:gd name="T2" fmla="*/ 85 w 133"/>
                <a:gd name="T3" fmla="*/ 5 h 400"/>
                <a:gd name="T4" fmla="*/ 93 w 133"/>
                <a:gd name="T5" fmla="*/ 13 h 400"/>
                <a:gd name="T6" fmla="*/ 98 w 133"/>
                <a:gd name="T7" fmla="*/ 23 h 400"/>
                <a:gd name="T8" fmla="*/ 98 w 133"/>
                <a:gd name="T9" fmla="*/ 35 h 400"/>
                <a:gd name="T10" fmla="*/ 93 w 133"/>
                <a:gd name="T11" fmla="*/ 45 h 400"/>
                <a:gd name="T12" fmla="*/ 85 w 133"/>
                <a:gd name="T13" fmla="*/ 52 h 400"/>
                <a:gd name="T14" fmla="*/ 74 w 133"/>
                <a:gd name="T15" fmla="*/ 56 h 400"/>
                <a:gd name="T16" fmla="*/ 63 w 133"/>
                <a:gd name="T17" fmla="*/ 56 h 400"/>
                <a:gd name="T18" fmla="*/ 52 w 133"/>
                <a:gd name="T19" fmla="*/ 52 h 400"/>
                <a:gd name="T20" fmla="*/ 45 w 133"/>
                <a:gd name="T21" fmla="*/ 45 h 400"/>
                <a:gd name="T22" fmla="*/ 40 w 133"/>
                <a:gd name="T23" fmla="*/ 35 h 400"/>
                <a:gd name="T24" fmla="*/ 40 w 133"/>
                <a:gd name="T25" fmla="*/ 23 h 400"/>
                <a:gd name="T26" fmla="*/ 45 w 133"/>
                <a:gd name="T27" fmla="*/ 13 h 400"/>
                <a:gd name="T28" fmla="*/ 52 w 133"/>
                <a:gd name="T29" fmla="*/ 5 h 400"/>
                <a:gd name="T30" fmla="*/ 63 w 133"/>
                <a:gd name="T31" fmla="*/ 0 h 400"/>
                <a:gd name="T32" fmla="*/ 93 w 133"/>
                <a:gd name="T33" fmla="*/ 135 h 400"/>
                <a:gd name="T34" fmla="*/ 93 w 133"/>
                <a:gd name="T35" fmla="*/ 353 h 400"/>
                <a:gd name="T36" fmla="*/ 95 w 133"/>
                <a:gd name="T37" fmla="*/ 369 h 400"/>
                <a:gd name="T38" fmla="*/ 99 w 133"/>
                <a:gd name="T39" fmla="*/ 377 h 400"/>
                <a:gd name="T40" fmla="*/ 104 w 133"/>
                <a:gd name="T41" fmla="*/ 384 h 400"/>
                <a:gd name="T42" fmla="*/ 112 w 133"/>
                <a:gd name="T43" fmla="*/ 387 h 400"/>
                <a:gd name="T44" fmla="*/ 124 w 133"/>
                <a:gd name="T45" fmla="*/ 389 h 400"/>
                <a:gd name="T46" fmla="*/ 133 w 133"/>
                <a:gd name="T47" fmla="*/ 400 h 400"/>
                <a:gd name="T48" fmla="*/ 5 w 133"/>
                <a:gd name="T49" fmla="*/ 389 h 400"/>
                <a:gd name="T50" fmla="*/ 20 w 133"/>
                <a:gd name="T51" fmla="*/ 388 h 400"/>
                <a:gd name="T52" fmla="*/ 30 w 133"/>
                <a:gd name="T53" fmla="*/ 386 h 400"/>
                <a:gd name="T54" fmla="*/ 37 w 133"/>
                <a:gd name="T55" fmla="*/ 381 h 400"/>
                <a:gd name="T56" fmla="*/ 41 w 133"/>
                <a:gd name="T57" fmla="*/ 374 h 400"/>
                <a:gd name="T58" fmla="*/ 45 w 133"/>
                <a:gd name="T59" fmla="*/ 361 h 400"/>
                <a:gd name="T60" fmla="*/ 45 w 133"/>
                <a:gd name="T61" fmla="*/ 342 h 400"/>
                <a:gd name="T62" fmla="*/ 45 w 133"/>
                <a:gd name="T63" fmla="*/ 223 h 400"/>
                <a:gd name="T64" fmla="*/ 43 w 133"/>
                <a:gd name="T65" fmla="*/ 196 h 400"/>
                <a:gd name="T66" fmla="*/ 41 w 133"/>
                <a:gd name="T67" fmla="*/ 183 h 400"/>
                <a:gd name="T68" fmla="*/ 38 w 133"/>
                <a:gd name="T69" fmla="*/ 178 h 400"/>
                <a:gd name="T70" fmla="*/ 33 w 133"/>
                <a:gd name="T71" fmla="*/ 174 h 400"/>
                <a:gd name="T72" fmla="*/ 28 w 133"/>
                <a:gd name="T73" fmla="*/ 173 h 400"/>
                <a:gd name="T74" fmla="*/ 15 w 133"/>
                <a:gd name="T75" fmla="*/ 173 h 400"/>
                <a:gd name="T76" fmla="*/ 0 w 133"/>
                <a:gd name="T77" fmla="*/ 166 h 400"/>
                <a:gd name="T78" fmla="*/ 93 w 133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400">
                  <a:moveTo>
                    <a:pt x="69" y="0"/>
                  </a:moveTo>
                  <a:lnTo>
                    <a:pt x="74" y="0"/>
                  </a:lnTo>
                  <a:lnTo>
                    <a:pt x="80" y="2"/>
                  </a:lnTo>
                  <a:lnTo>
                    <a:pt x="85" y="5"/>
                  </a:lnTo>
                  <a:lnTo>
                    <a:pt x="90" y="9"/>
                  </a:lnTo>
                  <a:lnTo>
                    <a:pt x="93" y="13"/>
                  </a:lnTo>
                  <a:lnTo>
                    <a:pt x="96" y="18"/>
                  </a:lnTo>
                  <a:lnTo>
                    <a:pt x="98" y="23"/>
                  </a:lnTo>
                  <a:lnTo>
                    <a:pt x="98" y="28"/>
                  </a:lnTo>
                  <a:lnTo>
                    <a:pt x="98" y="35"/>
                  </a:lnTo>
                  <a:lnTo>
                    <a:pt x="96" y="39"/>
                  </a:lnTo>
                  <a:lnTo>
                    <a:pt x="93" y="45"/>
                  </a:lnTo>
                  <a:lnTo>
                    <a:pt x="90" y="49"/>
                  </a:lnTo>
                  <a:lnTo>
                    <a:pt x="85" y="52"/>
                  </a:lnTo>
                  <a:lnTo>
                    <a:pt x="80" y="55"/>
                  </a:lnTo>
                  <a:lnTo>
                    <a:pt x="74" y="56"/>
                  </a:lnTo>
                  <a:lnTo>
                    <a:pt x="69" y="57"/>
                  </a:lnTo>
                  <a:lnTo>
                    <a:pt x="63" y="56"/>
                  </a:lnTo>
                  <a:lnTo>
                    <a:pt x="58" y="55"/>
                  </a:lnTo>
                  <a:lnTo>
                    <a:pt x="52" y="52"/>
                  </a:lnTo>
                  <a:lnTo>
                    <a:pt x="48" y="49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48" y="9"/>
                  </a:lnTo>
                  <a:lnTo>
                    <a:pt x="52" y="5"/>
                  </a:lnTo>
                  <a:lnTo>
                    <a:pt x="58" y="2"/>
                  </a:lnTo>
                  <a:lnTo>
                    <a:pt x="63" y="0"/>
                  </a:lnTo>
                  <a:lnTo>
                    <a:pt x="69" y="0"/>
                  </a:lnTo>
                  <a:close/>
                  <a:moveTo>
                    <a:pt x="93" y="135"/>
                  </a:moveTo>
                  <a:lnTo>
                    <a:pt x="93" y="342"/>
                  </a:lnTo>
                  <a:lnTo>
                    <a:pt x="93" y="353"/>
                  </a:lnTo>
                  <a:lnTo>
                    <a:pt x="94" y="361"/>
                  </a:lnTo>
                  <a:lnTo>
                    <a:pt x="95" y="369"/>
                  </a:lnTo>
                  <a:lnTo>
                    <a:pt x="96" y="373"/>
                  </a:lnTo>
                  <a:lnTo>
                    <a:pt x="99" y="377"/>
                  </a:lnTo>
                  <a:lnTo>
                    <a:pt x="101" y="381"/>
                  </a:lnTo>
                  <a:lnTo>
                    <a:pt x="104" y="384"/>
                  </a:lnTo>
                  <a:lnTo>
                    <a:pt x="108" y="386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4" y="389"/>
                  </a:lnTo>
                  <a:lnTo>
                    <a:pt x="133" y="389"/>
                  </a:lnTo>
                  <a:lnTo>
                    <a:pt x="133" y="400"/>
                  </a:lnTo>
                  <a:lnTo>
                    <a:pt x="5" y="400"/>
                  </a:lnTo>
                  <a:lnTo>
                    <a:pt x="5" y="389"/>
                  </a:lnTo>
                  <a:lnTo>
                    <a:pt x="14" y="389"/>
                  </a:lnTo>
                  <a:lnTo>
                    <a:pt x="20" y="388"/>
                  </a:lnTo>
                  <a:lnTo>
                    <a:pt x="27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7" y="381"/>
                  </a:lnTo>
                  <a:lnTo>
                    <a:pt x="39" y="377"/>
                  </a:lnTo>
                  <a:lnTo>
                    <a:pt x="41" y="374"/>
                  </a:lnTo>
                  <a:lnTo>
                    <a:pt x="42" y="369"/>
                  </a:lnTo>
                  <a:lnTo>
                    <a:pt x="45" y="361"/>
                  </a:lnTo>
                  <a:lnTo>
                    <a:pt x="45" y="353"/>
                  </a:lnTo>
                  <a:lnTo>
                    <a:pt x="45" y="342"/>
                  </a:lnTo>
                  <a:lnTo>
                    <a:pt x="45" y="243"/>
                  </a:lnTo>
                  <a:lnTo>
                    <a:pt x="45" y="223"/>
                  </a:lnTo>
                  <a:lnTo>
                    <a:pt x="45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40" y="180"/>
                  </a:lnTo>
                  <a:lnTo>
                    <a:pt x="38" y="178"/>
                  </a:lnTo>
                  <a:lnTo>
                    <a:pt x="36" y="176"/>
                  </a:lnTo>
                  <a:lnTo>
                    <a:pt x="33" y="174"/>
                  </a:lnTo>
                  <a:lnTo>
                    <a:pt x="31" y="173"/>
                  </a:lnTo>
                  <a:lnTo>
                    <a:pt x="28" y="173"/>
                  </a:lnTo>
                  <a:lnTo>
                    <a:pt x="25" y="172"/>
                  </a:lnTo>
                  <a:lnTo>
                    <a:pt x="15" y="173"/>
                  </a:lnTo>
                  <a:lnTo>
                    <a:pt x="5" y="176"/>
                  </a:lnTo>
                  <a:lnTo>
                    <a:pt x="0" y="166"/>
                  </a:lnTo>
                  <a:lnTo>
                    <a:pt x="80" y="135"/>
                  </a:lnTo>
                  <a:lnTo>
                    <a:pt x="93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5" name="Freeform 1466"/>
            <p:cNvSpPr>
              <a:spLocks/>
            </p:cNvSpPr>
            <p:nvPr/>
          </p:nvSpPr>
          <p:spPr bwMode="auto">
            <a:xfrm>
              <a:off x="4116" y="965"/>
              <a:ext cx="30" cy="89"/>
            </a:xfrm>
            <a:custGeom>
              <a:avLst/>
              <a:gdLst>
                <a:gd name="T0" fmla="*/ 92 w 135"/>
                <a:gd name="T1" fmla="*/ 0 h 400"/>
                <a:gd name="T2" fmla="*/ 92 w 135"/>
                <a:gd name="T3" fmla="*/ 342 h 400"/>
                <a:gd name="T4" fmla="*/ 92 w 135"/>
                <a:gd name="T5" fmla="*/ 353 h 400"/>
                <a:gd name="T6" fmla="*/ 93 w 135"/>
                <a:gd name="T7" fmla="*/ 361 h 400"/>
                <a:gd name="T8" fmla="*/ 94 w 135"/>
                <a:gd name="T9" fmla="*/ 369 h 400"/>
                <a:gd name="T10" fmla="*/ 95 w 135"/>
                <a:gd name="T11" fmla="*/ 373 h 400"/>
                <a:gd name="T12" fmla="*/ 97 w 135"/>
                <a:gd name="T13" fmla="*/ 377 h 400"/>
                <a:gd name="T14" fmla="*/ 101 w 135"/>
                <a:gd name="T15" fmla="*/ 381 h 400"/>
                <a:gd name="T16" fmla="*/ 103 w 135"/>
                <a:gd name="T17" fmla="*/ 383 h 400"/>
                <a:gd name="T18" fmla="*/ 107 w 135"/>
                <a:gd name="T19" fmla="*/ 385 h 400"/>
                <a:gd name="T20" fmla="*/ 112 w 135"/>
                <a:gd name="T21" fmla="*/ 387 h 400"/>
                <a:gd name="T22" fmla="*/ 117 w 135"/>
                <a:gd name="T23" fmla="*/ 388 h 400"/>
                <a:gd name="T24" fmla="*/ 125 w 135"/>
                <a:gd name="T25" fmla="*/ 389 h 400"/>
                <a:gd name="T26" fmla="*/ 135 w 135"/>
                <a:gd name="T27" fmla="*/ 389 h 400"/>
                <a:gd name="T28" fmla="*/ 135 w 135"/>
                <a:gd name="T29" fmla="*/ 400 h 400"/>
                <a:gd name="T30" fmla="*/ 6 w 135"/>
                <a:gd name="T31" fmla="*/ 400 h 400"/>
                <a:gd name="T32" fmla="*/ 6 w 135"/>
                <a:gd name="T33" fmla="*/ 389 h 400"/>
                <a:gd name="T34" fmla="*/ 13 w 135"/>
                <a:gd name="T35" fmla="*/ 389 h 400"/>
                <a:gd name="T36" fmla="*/ 20 w 135"/>
                <a:gd name="T37" fmla="*/ 388 h 400"/>
                <a:gd name="T38" fmla="*/ 25 w 135"/>
                <a:gd name="T39" fmla="*/ 387 h 400"/>
                <a:gd name="T40" fmla="*/ 30 w 135"/>
                <a:gd name="T41" fmla="*/ 386 h 400"/>
                <a:gd name="T42" fmla="*/ 33 w 135"/>
                <a:gd name="T43" fmla="*/ 384 h 400"/>
                <a:gd name="T44" fmla="*/ 35 w 135"/>
                <a:gd name="T45" fmla="*/ 381 h 400"/>
                <a:gd name="T46" fmla="*/ 39 w 135"/>
                <a:gd name="T47" fmla="*/ 377 h 400"/>
                <a:gd name="T48" fmla="*/ 40 w 135"/>
                <a:gd name="T49" fmla="*/ 374 h 400"/>
                <a:gd name="T50" fmla="*/ 42 w 135"/>
                <a:gd name="T51" fmla="*/ 369 h 400"/>
                <a:gd name="T52" fmla="*/ 43 w 135"/>
                <a:gd name="T53" fmla="*/ 361 h 400"/>
                <a:gd name="T54" fmla="*/ 44 w 135"/>
                <a:gd name="T55" fmla="*/ 353 h 400"/>
                <a:gd name="T56" fmla="*/ 44 w 135"/>
                <a:gd name="T57" fmla="*/ 342 h 400"/>
                <a:gd name="T58" fmla="*/ 44 w 135"/>
                <a:gd name="T59" fmla="*/ 108 h 400"/>
                <a:gd name="T60" fmla="*/ 44 w 135"/>
                <a:gd name="T61" fmla="*/ 89 h 400"/>
                <a:gd name="T62" fmla="*/ 43 w 135"/>
                <a:gd name="T63" fmla="*/ 73 h 400"/>
                <a:gd name="T64" fmla="*/ 43 w 135"/>
                <a:gd name="T65" fmla="*/ 62 h 400"/>
                <a:gd name="T66" fmla="*/ 42 w 135"/>
                <a:gd name="T67" fmla="*/ 54 h 400"/>
                <a:gd name="T68" fmla="*/ 41 w 135"/>
                <a:gd name="T69" fmla="*/ 50 h 400"/>
                <a:gd name="T70" fmla="*/ 40 w 135"/>
                <a:gd name="T71" fmla="*/ 46 h 400"/>
                <a:gd name="T72" fmla="*/ 38 w 135"/>
                <a:gd name="T73" fmla="*/ 43 h 400"/>
                <a:gd name="T74" fmla="*/ 35 w 135"/>
                <a:gd name="T75" fmla="*/ 41 h 400"/>
                <a:gd name="T76" fmla="*/ 31 w 135"/>
                <a:gd name="T77" fmla="*/ 38 h 400"/>
                <a:gd name="T78" fmla="*/ 24 w 135"/>
                <a:gd name="T79" fmla="*/ 37 h 400"/>
                <a:gd name="T80" fmla="*/ 16 w 135"/>
                <a:gd name="T81" fmla="*/ 38 h 400"/>
                <a:gd name="T82" fmla="*/ 6 w 135"/>
                <a:gd name="T83" fmla="*/ 41 h 400"/>
                <a:gd name="T84" fmla="*/ 0 w 135"/>
                <a:gd name="T85" fmla="*/ 32 h 400"/>
                <a:gd name="T86" fmla="*/ 79 w 135"/>
                <a:gd name="T87" fmla="*/ 0 h 400"/>
                <a:gd name="T88" fmla="*/ 92 w 135"/>
                <a:gd name="T8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400">
                  <a:moveTo>
                    <a:pt x="92" y="0"/>
                  </a:moveTo>
                  <a:lnTo>
                    <a:pt x="92" y="342"/>
                  </a:lnTo>
                  <a:lnTo>
                    <a:pt x="92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5" y="373"/>
                  </a:lnTo>
                  <a:lnTo>
                    <a:pt x="97" y="377"/>
                  </a:lnTo>
                  <a:lnTo>
                    <a:pt x="101" y="381"/>
                  </a:lnTo>
                  <a:lnTo>
                    <a:pt x="103" y="383"/>
                  </a:lnTo>
                  <a:lnTo>
                    <a:pt x="107" y="385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5" y="389"/>
                  </a:lnTo>
                  <a:lnTo>
                    <a:pt x="135" y="389"/>
                  </a:lnTo>
                  <a:lnTo>
                    <a:pt x="135" y="400"/>
                  </a:lnTo>
                  <a:lnTo>
                    <a:pt x="6" y="400"/>
                  </a:lnTo>
                  <a:lnTo>
                    <a:pt x="6" y="389"/>
                  </a:lnTo>
                  <a:lnTo>
                    <a:pt x="13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9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2"/>
                  </a:lnTo>
                  <a:lnTo>
                    <a:pt x="42" y="54"/>
                  </a:lnTo>
                  <a:lnTo>
                    <a:pt x="41" y="50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1" y="38"/>
                  </a:lnTo>
                  <a:lnTo>
                    <a:pt x="24" y="37"/>
                  </a:lnTo>
                  <a:lnTo>
                    <a:pt x="16" y="38"/>
                  </a:lnTo>
                  <a:lnTo>
                    <a:pt x="6" y="41"/>
                  </a:lnTo>
                  <a:lnTo>
                    <a:pt x="0" y="32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6" name="Freeform 1467"/>
            <p:cNvSpPr>
              <a:spLocks/>
            </p:cNvSpPr>
            <p:nvPr/>
          </p:nvSpPr>
          <p:spPr bwMode="auto">
            <a:xfrm>
              <a:off x="4149" y="996"/>
              <a:ext cx="68" cy="60"/>
            </a:xfrm>
            <a:custGeom>
              <a:avLst/>
              <a:gdLst>
                <a:gd name="T0" fmla="*/ 250 w 295"/>
                <a:gd name="T1" fmla="*/ 155 h 265"/>
                <a:gd name="T2" fmla="*/ 251 w 295"/>
                <a:gd name="T3" fmla="*/ 191 h 265"/>
                <a:gd name="T4" fmla="*/ 252 w 295"/>
                <a:gd name="T5" fmla="*/ 210 h 265"/>
                <a:gd name="T6" fmla="*/ 256 w 295"/>
                <a:gd name="T7" fmla="*/ 218 h 265"/>
                <a:gd name="T8" fmla="*/ 260 w 295"/>
                <a:gd name="T9" fmla="*/ 224 h 265"/>
                <a:gd name="T10" fmla="*/ 271 w 295"/>
                <a:gd name="T11" fmla="*/ 228 h 265"/>
                <a:gd name="T12" fmla="*/ 291 w 295"/>
                <a:gd name="T13" fmla="*/ 222 h 265"/>
                <a:gd name="T14" fmla="*/ 216 w 295"/>
                <a:gd name="T15" fmla="*/ 265 h 265"/>
                <a:gd name="T16" fmla="*/ 202 w 295"/>
                <a:gd name="T17" fmla="*/ 210 h 265"/>
                <a:gd name="T18" fmla="*/ 173 w 295"/>
                <a:gd name="T19" fmla="*/ 240 h 265"/>
                <a:gd name="T20" fmla="*/ 150 w 295"/>
                <a:gd name="T21" fmla="*/ 255 h 265"/>
                <a:gd name="T22" fmla="*/ 133 w 295"/>
                <a:gd name="T23" fmla="*/ 262 h 265"/>
                <a:gd name="T24" fmla="*/ 113 w 295"/>
                <a:gd name="T25" fmla="*/ 265 h 265"/>
                <a:gd name="T26" fmla="*/ 92 w 295"/>
                <a:gd name="T27" fmla="*/ 261 h 265"/>
                <a:gd name="T28" fmla="*/ 74 w 295"/>
                <a:gd name="T29" fmla="*/ 252 h 265"/>
                <a:gd name="T30" fmla="*/ 61 w 295"/>
                <a:gd name="T31" fmla="*/ 238 h 265"/>
                <a:gd name="T32" fmla="*/ 52 w 295"/>
                <a:gd name="T33" fmla="*/ 219 h 265"/>
                <a:gd name="T34" fmla="*/ 47 w 295"/>
                <a:gd name="T35" fmla="*/ 196 h 265"/>
                <a:gd name="T36" fmla="*/ 45 w 295"/>
                <a:gd name="T37" fmla="*/ 164 h 265"/>
                <a:gd name="T38" fmla="*/ 45 w 295"/>
                <a:gd name="T39" fmla="*/ 40 h 265"/>
                <a:gd name="T40" fmla="*/ 43 w 295"/>
                <a:gd name="T41" fmla="*/ 29 h 265"/>
                <a:gd name="T42" fmla="*/ 39 w 295"/>
                <a:gd name="T43" fmla="*/ 21 h 265"/>
                <a:gd name="T44" fmla="*/ 33 w 295"/>
                <a:gd name="T45" fmla="*/ 16 h 265"/>
                <a:gd name="T46" fmla="*/ 24 w 295"/>
                <a:gd name="T47" fmla="*/ 11 h 265"/>
                <a:gd name="T48" fmla="*/ 10 w 295"/>
                <a:gd name="T49" fmla="*/ 10 h 265"/>
                <a:gd name="T50" fmla="*/ 0 w 295"/>
                <a:gd name="T51" fmla="*/ 0 h 265"/>
                <a:gd name="T52" fmla="*/ 93 w 295"/>
                <a:gd name="T53" fmla="*/ 172 h 265"/>
                <a:gd name="T54" fmla="*/ 96 w 295"/>
                <a:gd name="T55" fmla="*/ 201 h 265"/>
                <a:gd name="T56" fmla="*/ 101 w 295"/>
                <a:gd name="T57" fmla="*/ 212 h 265"/>
                <a:gd name="T58" fmla="*/ 106 w 295"/>
                <a:gd name="T59" fmla="*/ 218 h 265"/>
                <a:gd name="T60" fmla="*/ 121 w 295"/>
                <a:gd name="T61" fmla="*/ 227 h 265"/>
                <a:gd name="T62" fmla="*/ 137 w 295"/>
                <a:gd name="T63" fmla="*/ 230 h 265"/>
                <a:gd name="T64" fmla="*/ 150 w 295"/>
                <a:gd name="T65" fmla="*/ 228 h 265"/>
                <a:gd name="T66" fmla="*/ 165 w 295"/>
                <a:gd name="T67" fmla="*/ 222 h 265"/>
                <a:gd name="T68" fmla="*/ 183 w 295"/>
                <a:gd name="T69" fmla="*/ 212 h 265"/>
                <a:gd name="T70" fmla="*/ 202 w 295"/>
                <a:gd name="T71" fmla="*/ 193 h 265"/>
                <a:gd name="T72" fmla="*/ 202 w 295"/>
                <a:gd name="T73" fmla="*/ 37 h 265"/>
                <a:gd name="T74" fmla="*/ 198 w 295"/>
                <a:gd name="T75" fmla="*/ 23 h 265"/>
                <a:gd name="T76" fmla="*/ 189 w 295"/>
                <a:gd name="T77" fmla="*/ 15 h 265"/>
                <a:gd name="T78" fmla="*/ 173 w 295"/>
                <a:gd name="T79" fmla="*/ 10 h 265"/>
                <a:gd name="T80" fmla="*/ 160 w 295"/>
                <a:gd name="T8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5">
                  <a:moveTo>
                    <a:pt x="250" y="0"/>
                  </a:moveTo>
                  <a:lnTo>
                    <a:pt x="250" y="155"/>
                  </a:lnTo>
                  <a:lnTo>
                    <a:pt x="251" y="175"/>
                  </a:lnTo>
                  <a:lnTo>
                    <a:pt x="251" y="191"/>
                  </a:lnTo>
                  <a:lnTo>
                    <a:pt x="251" y="203"/>
                  </a:lnTo>
                  <a:lnTo>
                    <a:pt x="252" y="210"/>
                  </a:lnTo>
                  <a:lnTo>
                    <a:pt x="253" y="214"/>
                  </a:lnTo>
                  <a:lnTo>
                    <a:pt x="256" y="218"/>
                  </a:lnTo>
                  <a:lnTo>
                    <a:pt x="258" y="221"/>
                  </a:lnTo>
                  <a:lnTo>
                    <a:pt x="260" y="224"/>
                  </a:lnTo>
                  <a:lnTo>
                    <a:pt x="264" y="227"/>
                  </a:lnTo>
                  <a:lnTo>
                    <a:pt x="271" y="228"/>
                  </a:lnTo>
                  <a:lnTo>
                    <a:pt x="280" y="227"/>
                  </a:lnTo>
                  <a:lnTo>
                    <a:pt x="291" y="222"/>
                  </a:lnTo>
                  <a:lnTo>
                    <a:pt x="295" y="232"/>
                  </a:lnTo>
                  <a:lnTo>
                    <a:pt x="216" y="265"/>
                  </a:lnTo>
                  <a:lnTo>
                    <a:pt x="202" y="265"/>
                  </a:lnTo>
                  <a:lnTo>
                    <a:pt x="202" y="210"/>
                  </a:lnTo>
                  <a:lnTo>
                    <a:pt x="187" y="226"/>
                  </a:lnTo>
                  <a:lnTo>
                    <a:pt x="173" y="240"/>
                  </a:lnTo>
                  <a:lnTo>
                    <a:pt x="160" y="248"/>
                  </a:lnTo>
                  <a:lnTo>
                    <a:pt x="150" y="255"/>
                  </a:lnTo>
                  <a:lnTo>
                    <a:pt x="142" y="259"/>
                  </a:lnTo>
                  <a:lnTo>
                    <a:pt x="133" y="262"/>
                  </a:lnTo>
                  <a:lnTo>
                    <a:pt x="123" y="263"/>
                  </a:lnTo>
                  <a:lnTo>
                    <a:pt x="113" y="265"/>
                  </a:lnTo>
                  <a:lnTo>
                    <a:pt x="102" y="263"/>
                  </a:lnTo>
                  <a:lnTo>
                    <a:pt x="92" y="261"/>
                  </a:lnTo>
                  <a:lnTo>
                    <a:pt x="83" y="257"/>
                  </a:lnTo>
                  <a:lnTo>
                    <a:pt x="74" y="252"/>
                  </a:lnTo>
                  <a:lnTo>
                    <a:pt x="66" y="245"/>
                  </a:lnTo>
                  <a:lnTo>
                    <a:pt x="61" y="238"/>
                  </a:lnTo>
                  <a:lnTo>
                    <a:pt x="55" y="229"/>
                  </a:lnTo>
                  <a:lnTo>
                    <a:pt x="52" y="219"/>
                  </a:lnTo>
                  <a:lnTo>
                    <a:pt x="49" y="208"/>
                  </a:lnTo>
                  <a:lnTo>
                    <a:pt x="47" y="196"/>
                  </a:lnTo>
                  <a:lnTo>
                    <a:pt x="45" y="182"/>
                  </a:lnTo>
                  <a:lnTo>
                    <a:pt x="45" y="164"/>
                  </a:lnTo>
                  <a:lnTo>
                    <a:pt x="45" y="49"/>
                  </a:lnTo>
                  <a:lnTo>
                    <a:pt x="45" y="40"/>
                  </a:lnTo>
                  <a:lnTo>
                    <a:pt x="44" y="34"/>
                  </a:lnTo>
                  <a:lnTo>
                    <a:pt x="43" y="29"/>
                  </a:lnTo>
                  <a:lnTo>
                    <a:pt x="41" y="24"/>
                  </a:lnTo>
                  <a:lnTo>
                    <a:pt x="39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29" y="14"/>
                  </a:lnTo>
                  <a:lnTo>
                    <a:pt x="24" y="11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72"/>
                  </a:lnTo>
                  <a:lnTo>
                    <a:pt x="94" y="188"/>
                  </a:lnTo>
                  <a:lnTo>
                    <a:pt x="96" y="201"/>
                  </a:lnTo>
                  <a:lnTo>
                    <a:pt x="99" y="206"/>
                  </a:lnTo>
                  <a:lnTo>
                    <a:pt x="101" y="212"/>
                  </a:lnTo>
                  <a:lnTo>
                    <a:pt x="103" y="215"/>
                  </a:lnTo>
                  <a:lnTo>
                    <a:pt x="106" y="218"/>
                  </a:lnTo>
                  <a:lnTo>
                    <a:pt x="113" y="224"/>
                  </a:lnTo>
                  <a:lnTo>
                    <a:pt x="121" y="227"/>
                  </a:lnTo>
                  <a:lnTo>
                    <a:pt x="128" y="229"/>
                  </a:lnTo>
                  <a:lnTo>
                    <a:pt x="137" y="230"/>
                  </a:lnTo>
                  <a:lnTo>
                    <a:pt x="144" y="229"/>
                  </a:lnTo>
                  <a:lnTo>
                    <a:pt x="150" y="228"/>
                  </a:lnTo>
                  <a:lnTo>
                    <a:pt x="158" y="226"/>
                  </a:lnTo>
                  <a:lnTo>
                    <a:pt x="165" y="222"/>
                  </a:lnTo>
                  <a:lnTo>
                    <a:pt x="174" y="217"/>
                  </a:lnTo>
                  <a:lnTo>
                    <a:pt x="183" y="212"/>
                  </a:lnTo>
                  <a:lnTo>
                    <a:pt x="193" y="203"/>
                  </a:lnTo>
                  <a:lnTo>
                    <a:pt x="202" y="193"/>
                  </a:lnTo>
                  <a:lnTo>
                    <a:pt x="202" y="48"/>
                  </a:lnTo>
                  <a:lnTo>
                    <a:pt x="202" y="37"/>
                  </a:lnTo>
                  <a:lnTo>
                    <a:pt x="200" y="30"/>
                  </a:lnTo>
                  <a:lnTo>
                    <a:pt x="198" y="23"/>
                  </a:lnTo>
                  <a:lnTo>
                    <a:pt x="195" y="18"/>
                  </a:lnTo>
                  <a:lnTo>
                    <a:pt x="189" y="15"/>
                  </a:lnTo>
                  <a:lnTo>
                    <a:pt x="181" y="12"/>
                  </a:lnTo>
                  <a:lnTo>
                    <a:pt x="173" y="10"/>
                  </a:lnTo>
                  <a:lnTo>
                    <a:pt x="160" y="10"/>
                  </a:lnTo>
                  <a:lnTo>
                    <a:pt x="160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7" name="Freeform 1468"/>
            <p:cNvSpPr>
              <a:spLocks/>
            </p:cNvSpPr>
            <p:nvPr/>
          </p:nvSpPr>
          <p:spPr bwMode="auto">
            <a:xfrm>
              <a:off x="4219" y="977"/>
              <a:ext cx="37" cy="78"/>
            </a:xfrm>
            <a:custGeom>
              <a:avLst/>
              <a:gdLst>
                <a:gd name="T0" fmla="*/ 90 w 159"/>
                <a:gd name="T1" fmla="*/ 0 h 346"/>
                <a:gd name="T2" fmla="*/ 90 w 159"/>
                <a:gd name="T3" fmla="*/ 86 h 346"/>
                <a:gd name="T4" fmla="*/ 151 w 159"/>
                <a:gd name="T5" fmla="*/ 86 h 346"/>
                <a:gd name="T6" fmla="*/ 151 w 159"/>
                <a:gd name="T7" fmla="*/ 105 h 346"/>
                <a:gd name="T8" fmla="*/ 90 w 159"/>
                <a:gd name="T9" fmla="*/ 105 h 346"/>
                <a:gd name="T10" fmla="*/ 90 w 159"/>
                <a:gd name="T11" fmla="*/ 272 h 346"/>
                <a:gd name="T12" fmla="*/ 90 w 159"/>
                <a:gd name="T13" fmla="*/ 284 h 346"/>
                <a:gd name="T14" fmla="*/ 91 w 159"/>
                <a:gd name="T15" fmla="*/ 292 h 346"/>
                <a:gd name="T16" fmla="*/ 93 w 159"/>
                <a:gd name="T17" fmla="*/ 300 h 346"/>
                <a:gd name="T18" fmla="*/ 96 w 159"/>
                <a:gd name="T19" fmla="*/ 305 h 346"/>
                <a:gd name="T20" fmla="*/ 101 w 159"/>
                <a:gd name="T21" fmla="*/ 310 h 346"/>
                <a:gd name="T22" fmla="*/ 105 w 159"/>
                <a:gd name="T23" fmla="*/ 312 h 346"/>
                <a:gd name="T24" fmla="*/ 109 w 159"/>
                <a:gd name="T25" fmla="*/ 314 h 346"/>
                <a:gd name="T26" fmla="*/ 115 w 159"/>
                <a:gd name="T27" fmla="*/ 314 h 346"/>
                <a:gd name="T28" fmla="*/ 121 w 159"/>
                <a:gd name="T29" fmla="*/ 314 h 346"/>
                <a:gd name="T30" fmla="*/ 125 w 159"/>
                <a:gd name="T31" fmla="*/ 313 h 346"/>
                <a:gd name="T32" fmla="*/ 129 w 159"/>
                <a:gd name="T33" fmla="*/ 311 h 346"/>
                <a:gd name="T34" fmla="*/ 134 w 159"/>
                <a:gd name="T35" fmla="*/ 308 h 346"/>
                <a:gd name="T36" fmla="*/ 138 w 159"/>
                <a:gd name="T37" fmla="*/ 305 h 346"/>
                <a:gd name="T38" fmla="*/ 142 w 159"/>
                <a:gd name="T39" fmla="*/ 301 h 346"/>
                <a:gd name="T40" fmla="*/ 145 w 159"/>
                <a:gd name="T41" fmla="*/ 297 h 346"/>
                <a:gd name="T42" fmla="*/ 148 w 159"/>
                <a:gd name="T43" fmla="*/ 291 h 346"/>
                <a:gd name="T44" fmla="*/ 159 w 159"/>
                <a:gd name="T45" fmla="*/ 291 h 346"/>
                <a:gd name="T46" fmla="*/ 154 w 159"/>
                <a:gd name="T47" fmla="*/ 304 h 346"/>
                <a:gd name="T48" fmla="*/ 147 w 159"/>
                <a:gd name="T49" fmla="*/ 316 h 346"/>
                <a:gd name="T50" fmla="*/ 139 w 159"/>
                <a:gd name="T51" fmla="*/ 325 h 346"/>
                <a:gd name="T52" fmla="*/ 130 w 159"/>
                <a:gd name="T53" fmla="*/ 333 h 346"/>
                <a:gd name="T54" fmla="*/ 122 w 159"/>
                <a:gd name="T55" fmla="*/ 339 h 346"/>
                <a:gd name="T56" fmla="*/ 112 w 159"/>
                <a:gd name="T57" fmla="*/ 343 h 346"/>
                <a:gd name="T58" fmla="*/ 102 w 159"/>
                <a:gd name="T59" fmla="*/ 346 h 346"/>
                <a:gd name="T60" fmla="*/ 93 w 159"/>
                <a:gd name="T61" fmla="*/ 346 h 346"/>
                <a:gd name="T62" fmla="*/ 86 w 159"/>
                <a:gd name="T63" fmla="*/ 346 h 346"/>
                <a:gd name="T64" fmla="*/ 80 w 159"/>
                <a:gd name="T65" fmla="*/ 345 h 346"/>
                <a:gd name="T66" fmla="*/ 73 w 159"/>
                <a:gd name="T67" fmla="*/ 343 h 346"/>
                <a:gd name="T68" fmla="*/ 66 w 159"/>
                <a:gd name="T69" fmla="*/ 340 h 346"/>
                <a:gd name="T70" fmla="*/ 61 w 159"/>
                <a:gd name="T71" fmla="*/ 335 h 346"/>
                <a:gd name="T72" fmla="*/ 55 w 159"/>
                <a:gd name="T73" fmla="*/ 331 h 346"/>
                <a:gd name="T74" fmla="*/ 51 w 159"/>
                <a:gd name="T75" fmla="*/ 326 h 346"/>
                <a:gd name="T76" fmla="*/ 48 w 159"/>
                <a:gd name="T77" fmla="*/ 319 h 346"/>
                <a:gd name="T78" fmla="*/ 45 w 159"/>
                <a:gd name="T79" fmla="*/ 312 h 346"/>
                <a:gd name="T80" fmla="*/ 43 w 159"/>
                <a:gd name="T81" fmla="*/ 302 h 346"/>
                <a:gd name="T82" fmla="*/ 42 w 159"/>
                <a:gd name="T83" fmla="*/ 291 h 346"/>
                <a:gd name="T84" fmla="*/ 41 w 159"/>
                <a:gd name="T85" fmla="*/ 278 h 346"/>
                <a:gd name="T86" fmla="*/ 41 w 159"/>
                <a:gd name="T87" fmla="*/ 105 h 346"/>
                <a:gd name="T88" fmla="*/ 0 w 159"/>
                <a:gd name="T89" fmla="*/ 105 h 346"/>
                <a:gd name="T90" fmla="*/ 0 w 159"/>
                <a:gd name="T91" fmla="*/ 96 h 346"/>
                <a:gd name="T92" fmla="*/ 8 w 159"/>
                <a:gd name="T93" fmla="*/ 92 h 346"/>
                <a:gd name="T94" fmla="*/ 15 w 159"/>
                <a:gd name="T95" fmla="*/ 88 h 346"/>
                <a:gd name="T96" fmla="*/ 24 w 159"/>
                <a:gd name="T97" fmla="*/ 81 h 346"/>
                <a:gd name="T98" fmla="*/ 32 w 159"/>
                <a:gd name="T99" fmla="*/ 75 h 346"/>
                <a:gd name="T100" fmla="*/ 40 w 159"/>
                <a:gd name="T101" fmla="*/ 67 h 346"/>
                <a:gd name="T102" fmla="*/ 48 w 159"/>
                <a:gd name="T103" fmla="*/ 59 h 346"/>
                <a:gd name="T104" fmla="*/ 55 w 159"/>
                <a:gd name="T105" fmla="*/ 50 h 346"/>
                <a:gd name="T106" fmla="*/ 62 w 159"/>
                <a:gd name="T107" fmla="*/ 40 h 346"/>
                <a:gd name="T108" fmla="*/ 65 w 159"/>
                <a:gd name="T109" fmla="*/ 34 h 346"/>
                <a:gd name="T110" fmla="*/ 70 w 159"/>
                <a:gd name="T111" fmla="*/ 25 h 346"/>
                <a:gd name="T112" fmla="*/ 74 w 159"/>
                <a:gd name="T113" fmla="*/ 14 h 346"/>
                <a:gd name="T114" fmla="*/ 81 w 159"/>
                <a:gd name="T115" fmla="*/ 0 h 346"/>
                <a:gd name="T116" fmla="*/ 90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90" y="0"/>
                  </a:moveTo>
                  <a:lnTo>
                    <a:pt x="90" y="86"/>
                  </a:lnTo>
                  <a:lnTo>
                    <a:pt x="151" y="86"/>
                  </a:lnTo>
                  <a:lnTo>
                    <a:pt x="151" y="105"/>
                  </a:lnTo>
                  <a:lnTo>
                    <a:pt x="90" y="105"/>
                  </a:lnTo>
                  <a:lnTo>
                    <a:pt x="90" y="272"/>
                  </a:lnTo>
                  <a:lnTo>
                    <a:pt x="90" y="284"/>
                  </a:lnTo>
                  <a:lnTo>
                    <a:pt x="91" y="292"/>
                  </a:lnTo>
                  <a:lnTo>
                    <a:pt x="93" y="300"/>
                  </a:lnTo>
                  <a:lnTo>
                    <a:pt x="96" y="305"/>
                  </a:lnTo>
                  <a:lnTo>
                    <a:pt x="101" y="310"/>
                  </a:lnTo>
                  <a:lnTo>
                    <a:pt x="105" y="312"/>
                  </a:lnTo>
                  <a:lnTo>
                    <a:pt x="109" y="314"/>
                  </a:lnTo>
                  <a:lnTo>
                    <a:pt x="115" y="314"/>
                  </a:lnTo>
                  <a:lnTo>
                    <a:pt x="121" y="314"/>
                  </a:lnTo>
                  <a:lnTo>
                    <a:pt x="125" y="313"/>
                  </a:lnTo>
                  <a:lnTo>
                    <a:pt x="129" y="311"/>
                  </a:lnTo>
                  <a:lnTo>
                    <a:pt x="134" y="308"/>
                  </a:lnTo>
                  <a:lnTo>
                    <a:pt x="138" y="305"/>
                  </a:lnTo>
                  <a:lnTo>
                    <a:pt x="142" y="301"/>
                  </a:lnTo>
                  <a:lnTo>
                    <a:pt x="145" y="297"/>
                  </a:lnTo>
                  <a:lnTo>
                    <a:pt x="148" y="291"/>
                  </a:lnTo>
                  <a:lnTo>
                    <a:pt x="159" y="291"/>
                  </a:lnTo>
                  <a:lnTo>
                    <a:pt x="154" y="304"/>
                  </a:lnTo>
                  <a:lnTo>
                    <a:pt x="147" y="316"/>
                  </a:lnTo>
                  <a:lnTo>
                    <a:pt x="139" y="325"/>
                  </a:lnTo>
                  <a:lnTo>
                    <a:pt x="130" y="333"/>
                  </a:lnTo>
                  <a:lnTo>
                    <a:pt x="122" y="339"/>
                  </a:lnTo>
                  <a:lnTo>
                    <a:pt x="112" y="343"/>
                  </a:lnTo>
                  <a:lnTo>
                    <a:pt x="102" y="346"/>
                  </a:lnTo>
                  <a:lnTo>
                    <a:pt x="93" y="346"/>
                  </a:lnTo>
                  <a:lnTo>
                    <a:pt x="86" y="346"/>
                  </a:lnTo>
                  <a:lnTo>
                    <a:pt x="80" y="345"/>
                  </a:lnTo>
                  <a:lnTo>
                    <a:pt x="73" y="343"/>
                  </a:lnTo>
                  <a:lnTo>
                    <a:pt x="66" y="340"/>
                  </a:lnTo>
                  <a:lnTo>
                    <a:pt x="61" y="335"/>
                  </a:lnTo>
                  <a:lnTo>
                    <a:pt x="55" y="331"/>
                  </a:lnTo>
                  <a:lnTo>
                    <a:pt x="51" y="326"/>
                  </a:lnTo>
                  <a:lnTo>
                    <a:pt x="48" y="319"/>
                  </a:lnTo>
                  <a:lnTo>
                    <a:pt x="45" y="312"/>
                  </a:lnTo>
                  <a:lnTo>
                    <a:pt x="43" y="302"/>
                  </a:lnTo>
                  <a:lnTo>
                    <a:pt x="42" y="291"/>
                  </a:lnTo>
                  <a:lnTo>
                    <a:pt x="41" y="278"/>
                  </a:lnTo>
                  <a:lnTo>
                    <a:pt x="41" y="105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8" y="92"/>
                  </a:lnTo>
                  <a:lnTo>
                    <a:pt x="15" y="88"/>
                  </a:lnTo>
                  <a:lnTo>
                    <a:pt x="24" y="81"/>
                  </a:lnTo>
                  <a:lnTo>
                    <a:pt x="32" y="75"/>
                  </a:lnTo>
                  <a:lnTo>
                    <a:pt x="40" y="67"/>
                  </a:lnTo>
                  <a:lnTo>
                    <a:pt x="48" y="59"/>
                  </a:lnTo>
                  <a:lnTo>
                    <a:pt x="55" y="50"/>
                  </a:lnTo>
                  <a:lnTo>
                    <a:pt x="62" y="40"/>
                  </a:lnTo>
                  <a:lnTo>
                    <a:pt x="65" y="34"/>
                  </a:lnTo>
                  <a:lnTo>
                    <a:pt x="70" y="25"/>
                  </a:lnTo>
                  <a:lnTo>
                    <a:pt x="74" y="14"/>
                  </a:lnTo>
                  <a:lnTo>
                    <a:pt x="81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8" name="Freeform 1469"/>
            <p:cNvSpPr>
              <a:spLocks noEditPoints="1"/>
            </p:cNvSpPr>
            <p:nvPr/>
          </p:nvSpPr>
          <p:spPr bwMode="auto">
            <a:xfrm>
              <a:off x="4259" y="965"/>
              <a:ext cx="31" cy="89"/>
            </a:xfrm>
            <a:custGeom>
              <a:avLst/>
              <a:gdLst>
                <a:gd name="T0" fmla="*/ 74 w 132"/>
                <a:gd name="T1" fmla="*/ 0 h 400"/>
                <a:gd name="T2" fmla="*/ 84 w 132"/>
                <a:gd name="T3" fmla="*/ 5 h 400"/>
                <a:gd name="T4" fmla="*/ 93 w 132"/>
                <a:gd name="T5" fmla="*/ 13 h 400"/>
                <a:gd name="T6" fmla="*/ 97 w 132"/>
                <a:gd name="T7" fmla="*/ 23 h 400"/>
                <a:gd name="T8" fmla="*/ 97 w 132"/>
                <a:gd name="T9" fmla="*/ 35 h 400"/>
                <a:gd name="T10" fmla="*/ 93 w 132"/>
                <a:gd name="T11" fmla="*/ 45 h 400"/>
                <a:gd name="T12" fmla="*/ 84 w 132"/>
                <a:gd name="T13" fmla="*/ 52 h 400"/>
                <a:gd name="T14" fmla="*/ 74 w 132"/>
                <a:gd name="T15" fmla="*/ 56 h 400"/>
                <a:gd name="T16" fmla="*/ 62 w 132"/>
                <a:gd name="T17" fmla="*/ 56 h 400"/>
                <a:gd name="T18" fmla="*/ 52 w 132"/>
                <a:gd name="T19" fmla="*/ 52 h 400"/>
                <a:gd name="T20" fmla="*/ 43 w 132"/>
                <a:gd name="T21" fmla="*/ 45 h 400"/>
                <a:gd name="T22" fmla="*/ 40 w 132"/>
                <a:gd name="T23" fmla="*/ 35 h 400"/>
                <a:gd name="T24" fmla="*/ 40 w 132"/>
                <a:gd name="T25" fmla="*/ 23 h 400"/>
                <a:gd name="T26" fmla="*/ 43 w 132"/>
                <a:gd name="T27" fmla="*/ 13 h 400"/>
                <a:gd name="T28" fmla="*/ 52 w 132"/>
                <a:gd name="T29" fmla="*/ 5 h 400"/>
                <a:gd name="T30" fmla="*/ 62 w 132"/>
                <a:gd name="T31" fmla="*/ 0 h 400"/>
                <a:gd name="T32" fmla="*/ 92 w 132"/>
                <a:gd name="T33" fmla="*/ 135 h 400"/>
                <a:gd name="T34" fmla="*/ 93 w 132"/>
                <a:gd name="T35" fmla="*/ 353 h 400"/>
                <a:gd name="T36" fmla="*/ 94 w 132"/>
                <a:gd name="T37" fmla="*/ 369 h 400"/>
                <a:gd name="T38" fmla="*/ 97 w 132"/>
                <a:gd name="T39" fmla="*/ 377 h 400"/>
                <a:gd name="T40" fmla="*/ 103 w 132"/>
                <a:gd name="T41" fmla="*/ 384 h 400"/>
                <a:gd name="T42" fmla="*/ 110 w 132"/>
                <a:gd name="T43" fmla="*/ 387 h 400"/>
                <a:gd name="T44" fmla="*/ 124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20 w 132"/>
                <a:gd name="T51" fmla="*/ 388 h 400"/>
                <a:gd name="T52" fmla="*/ 30 w 132"/>
                <a:gd name="T53" fmla="*/ 386 h 400"/>
                <a:gd name="T54" fmla="*/ 35 w 132"/>
                <a:gd name="T55" fmla="*/ 381 h 400"/>
                <a:gd name="T56" fmla="*/ 40 w 132"/>
                <a:gd name="T57" fmla="*/ 374 h 400"/>
                <a:gd name="T58" fmla="*/ 43 w 132"/>
                <a:gd name="T59" fmla="*/ 361 h 400"/>
                <a:gd name="T60" fmla="*/ 44 w 132"/>
                <a:gd name="T61" fmla="*/ 342 h 400"/>
                <a:gd name="T62" fmla="*/ 44 w 132"/>
                <a:gd name="T63" fmla="*/ 223 h 400"/>
                <a:gd name="T64" fmla="*/ 43 w 132"/>
                <a:gd name="T65" fmla="*/ 196 h 400"/>
                <a:gd name="T66" fmla="*/ 41 w 132"/>
                <a:gd name="T67" fmla="*/ 183 h 400"/>
                <a:gd name="T68" fmla="*/ 37 w 132"/>
                <a:gd name="T69" fmla="*/ 178 h 400"/>
                <a:gd name="T70" fmla="*/ 33 w 132"/>
                <a:gd name="T71" fmla="*/ 174 h 400"/>
                <a:gd name="T72" fmla="*/ 26 w 132"/>
                <a:gd name="T73" fmla="*/ 173 h 400"/>
                <a:gd name="T74" fmla="*/ 14 w 132"/>
                <a:gd name="T75" fmla="*/ 173 h 400"/>
                <a:gd name="T76" fmla="*/ 0 w 132"/>
                <a:gd name="T77" fmla="*/ 166 h 400"/>
                <a:gd name="T78" fmla="*/ 92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8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84" y="5"/>
                  </a:lnTo>
                  <a:lnTo>
                    <a:pt x="88" y="9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7" y="23"/>
                  </a:lnTo>
                  <a:lnTo>
                    <a:pt x="97" y="28"/>
                  </a:lnTo>
                  <a:lnTo>
                    <a:pt x="97" y="35"/>
                  </a:lnTo>
                  <a:lnTo>
                    <a:pt x="95" y="39"/>
                  </a:lnTo>
                  <a:lnTo>
                    <a:pt x="93" y="45"/>
                  </a:lnTo>
                  <a:lnTo>
                    <a:pt x="88" y="49"/>
                  </a:lnTo>
                  <a:lnTo>
                    <a:pt x="84" y="52"/>
                  </a:lnTo>
                  <a:lnTo>
                    <a:pt x="79" y="55"/>
                  </a:lnTo>
                  <a:lnTo>
                    <a:pt x="74" y="56"/>
                  </a:lnTo>
                  <a:lnTo>
                    <a:pt x="68" y="57"/>
                  </a:lnTo>
                  <a:lnTo>
                    <a:pt x="62" y="56"/>
                  </a:lnTo>
                  <a:lnTo>
                    <a:pt x="57" y="55"/>
                  </a:lnTo>
                  <a:lnTo>
                    <a:pt x="52" y="52"/>
                  </a:lnTo>
                  <a:lnTo>
                    <a:pt x="47" y="49"/>
                  </a:lnTo>
                  <a:lnTo>
                    <a:pt x="43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8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5"/>
                  </a:lnTo>
                  <a:lnTo>
                    <a:pt x="56" y="2"/>
                  </a:lnTo>
                  <a:lnTo>
                    <a:pt x="62" y="0"/>
                  </a:lnTo>
                  <a:lnTo>
                    <a:pt x="68" y="0"/>
                  </a:lnTo>
                  <a:close/>
                  <a:moveTo>
                    <a:pt x="92" y="135"/>
                  </a:moveTo>
                  <a:lnTo>
                    <a:pt x="92" y="342"/>
                  </a:lnTo>
                  <a:lnTo>
                    <a:pt x="93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6" y="373"/>
                  </a:lnTo>
                  <a:lnTo>
                    <a:pt x="97" y="377"/>
                  </a:lnTo>
                  <a:lnTo>
                    <a:pt x="100" y="381"/>
                  </a:lnTo>
                  <a:lnTo>
                    <a:pt x="103" y="384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4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8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243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38" y="180"/>
                  </a:lnTo>
                  <a:lnTo>
                    <a:pt x="37" y="178"/>
                  </a:lnTo>
                  <a:lnTo>
                    <a:pt x="35" y="176"/>
                  </a:lnTo>
                  <a:lnTo>
                    <a:pt x="33" y="174"/>
                  </a:lnTo>
                  <a:lnTo>
                    <a:pt x="30" y="173"/>
                  </a:lnTo>
                  <a:lnTo>
                    <a:pt x="26" y="173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2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9" name="Freeform 1470"/>
            <p:cNvSpPr>
              <a:spLocks noEditPoints="1"/>
            </p:cNvSpPr>
            <p:nvPr/>
          </p:nvSpPr>
          <p:spPr bwMode="auto">
            <a:xfrm>
              <a:off x="4298" y="995"/>
              <a:ext cx="58" cy="61"/>
            </a:xfrm>
            <a:custGeom>
              <a:avLst/>
              <a:gdLst>
                <a:gd name="T0" fmla="*/ 156 w 255"/>
                <a:gd name="T1" fmla="*/ 2 h 273"/>
                <a:gd name="T2" fmla="*/ 193 w 255"/>
                <a:gd name="T3" fmla="*/ 17 h 273"/>
                <a:gd name="T4" fmla="*/ 224 w 255"/>
                <a:gd name="T5" fmla="*/ 44 h 273"/>
                <a:gd name="T6" fmla="*/ 243 w 255"/>
                <a:gd name="T7" fmla="*/ 74 h 273"/>
                <a:gd name="T8" fmla="*/ 253 w 255"/>
                <a:gd name="T9" fmla="*/ 108 h 273"/>
                <a:gd name="T10" fmla="*/ 254 w 255"/>
                <a:gd name="T11" fmla="*/ 149 h 273"/>
                <a:gd name="T12" fmla="*/ 237 w 255"/>
                <a:gd name="T13" fmla="*/ 201 h 273"/>
                <a:gd name="T14" fmla="*/ 223 w 255"/>
                <a:gd name="T15" fmla="*/ 225 h 273"/>
                <a:gd name="T16" fmla="*/ 205 w 255"/>
                <a:gd name="T17" fmla="*/ 244 h 273"/>
                <a:gd name="T18" fmla="*/ 183 w 255"/>
                <a:gd name="T19" fmla="*/ 259 h 273"/>
                <a:gd name="T20" fmla="*/ 159 w 255"/>
                <a:gd name="T21" fmla="*/ 268 h 273"/>
                <a:gd name="T22" fmla="*/ 134 w 255"/>
                <a:gd name="T23" fmla="*/ 273 h 273"/>
                <a:gd name="T24" fmla="*/ 96 w 255"/>
                <a:gd name="T25" fmla="*/ 269 h 273"/>
                <a:gd name="T26" fmla="*/ 59 w 255"/>
                <a:gd name="T27" fmla="*/ 254 h 273"/>
                <a:gd name="T28" fmla="*/ 30 w 255"/>
                <a:gd name="T29" fmla="*/ 226 h 273"/>
                <a:gd name="T30" fmla="*/ 11 w 255"/>
                <a:gd name="T31" fmla="*/ 195 h 273"/>
                <a:gd name="T32" fmla="*/ 1 w 255"/>
                <a:gd name="T33" fmla="*/ 163 h 273"/>
                <a:gd name="T34" fmla="*/ 0 w 255"/>
                <a:gd name="T35" fmla="*/ 129 h 273"/>
                <a:gd name="T36" fmla="*/ 4 w 255"/>
                <a:gd name="T37" fmla="*/ 103 h 273"/>
                <a:gd name="T38" fmla="*/ 22 w 255"/>
                <a:gd name="T39" fmla="*/ 59 h 273"/>
                <a:gd name="T40" fmla="*/ 38 w 255"/>
                <a:gd name="T41" fmla="*/ 38 h 273"/>
                <a:gd name="T42" fmla="*/ 58 w 255"/>
                <a:gd name="T43" fmla="*/ 20 h 273"/>
                <a:gd name="T44" fmla="*/ 96 w 255"/>
                <a:gd name="T45" fmla="*/ 4 h 273"/>
                <a:gd name="T46" fmla="*/ 118 w 255"/>
                <a:gd name="T47" fmla="*/ 18 h 273"/>
                <a:gd name="T48" fmla="*/ 96 w 255"/>
                <a:gd name="T49" fmla="*/ 23 h 273"/>
                <a:gd name="T50" fmla="*/ 74 w 255"/>
                <a:gd name="T51" fmla="*/ 39 h 273"/>
                <a:gd name="T52" fmla="*/ 58 w 255"/>
                <a:gd name="T53" fmla="*/ 70 h 273"/>
                <a:gd name="T54" fmla="*/ 53 w 255"/>
                <a:gd name="T55" fmla="*/ 115 h 273"/>
                <a:gd name="T56" fmla="*/ 56 w 255"/>
                <a:gd name="T57" fmla="*/ 155 h 273"/>
                <a:gd name="T58" fmla="*/ 66 w 255"/>
                <a:gd name="T59" fmla="*/ 191 h 273"/>
                <a:gd name="T60" fmla="*/ 83 w 255"/>
                <a:gd name="T61" fmla="*/ 221 h 273"/>
                <a:gd name="T62" fmla="*/ 103 w 255"/>
                <a:gd name="T63" fmla="*/ 242 h 273"/>
                <a:gd name="T64" fmla="*/ 128 w 255"/>
                <a:gd name="T65" fmla="*/ 252 h 273"/>
                <a:gd name="T66" fmla="*/ 150 w 255"/>
                <a:gd name="T67" fmla="*/ 251 h 273"/>
                <a:gd name="T68" fmla="*/ 168 w 255"/>
                <a:gd name="T69" fmla="*/ 243 h 273"/>
                <a:gd name="T70" fmla="*/ 183 w 255"/>
                <a:gd name="T71" fmla="*/ 230 h 273"/>
                <a:gd name="T72" fmla="*/ 194 w 255"/>
                <a:gd name="T73" fmla="*/ 209 h 273"/>
                <a:gd name="T74" fmla="*/ 200 w 255"/>
                <a:gd name="T75" fmla="*/ 178 h 273"/>
                <a:gd name="T76" fmla="*/ 201 w 255"/>
                <a:gd name="T77" fmla="*/ 136 h 273"/>
                <a:gd name="T78" fmla="*/ 193 w 255"/>
                <a:gd name="T79" fmla="*/ 92 h 273"/>
                <a:gd name="T80" fmla="*/ 178 w 255"/>
                <a:gd name="T81" fmla="*/ 55 h 273"/>
                <a:gd name="T82" fmla="*/ 160 w 255"/>
                <a:gd name="T83" fmla="*/ 33 h 273"/>
                <a:gd name="T84" fmla="*/ 141 w 255"/>
                <a:gd name="T85" fmla="*/ 22 h 273"/>
                <a:gd name="T86" fmla="*/ 118 w 255"/>
                <a:gd name="T87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3">
                  <a:moveTo>
                    <a:pt x="128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6"/>
                  </a:lnTo>
                  <a:lnTo>
                    <a:pt x="182" y="11"/>
                  </a:lnTo>
                  <a:lnTo>
                    <a:pt x="193" y="17"/>
                  </a:lnTo>
                  <a:lnTo>
                    <a:pt x="204" y="25"/>
                  </a:lnTo>
                  <a:lnTo>
                    <a:pt x="214" y="33"/>
                  </a:lnTo>
                  <a:lnTo>
                    <a:pt x="224" y="44"/>
                  </a:lnTo>
                  <a:lnTo>
                    <a:pt x="231" y="54"/>
                  </a:lnTo>
                  <a:lnTo>
                    <a:pt x="237" y="64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6"/>
                  </a:lnTo>
                  <a:lnTo>
                    <a:pt x="253" y="108"/>
                  </a:lnTo>
                  <a:lnTo>
                    <a:pt x="254" y="120"/>
                  </a:lnTo>
                  <a:lnTo>
                    <a:pt x="255" y="131"/>
                  </a:lnTo>
                  <a:lnTo>
                    <a:pt x="254" y="149"/>
                  </a:lnTo>
                  <a:lnTo>
                    <a:pt x="251" y="166"/>
                  </a:lnTo>
                  <a:lnTo>
                    <a:pt x="245" y="183"/>
                  </a:lnTo>
                  <a:lnTo>
                    <a:pt x="237" y="201"/>
                  </a:lnTo>
                  <a:lnTo>
                    <a:pt x="233" y="210"/>
                  </a:lnTo>
                  <a:lnTo>
                    <a:pt x="229" y="218"/>
                  </a:lnTo>
                  <a:lnTo>
                    <a:pt x="223" y="225"/>
                  </a:lnTo>
                  <a:lnTo>
                    <a:pt x="218" y="233"/>
                  </a:lnTo>
                  <a:lnTo>
                    <a:pt x="212" y="238"/>
                  </a:lnTo>
                  <a:lnTo>
                    <a:pt x="205" y="244"/>
                  </a:lnTo>
                  <a:lnTo>
                    <a:pt x="198" y="250"/>
                  </a:lnTo>
                  <a:lnTo>
                    <a:pt x="191" y="254"/>
                  </a:lnTo>
                  <a:lnTo>
                    <a:pt x="183" y="259"/>
                  </a:lnTo>
                  <a:lnTo>
                    <a:pt x="176" y="263"/>
                  </a:lnTo>
                  <a:lnTo>
                    <a:pt x="168" y="265"/>
                  </a:lnTo>
                  <a:lnTo>
                    <a:pt x="159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4" y="273"/>
                  </a:lnTo>
                  <a:lnTo>
                    <a:pt x="125" y="273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3" y="266"/>
                  </a:lnTo>
                  <a:lnTo>
                    <a:pt x="71" y="261"/>
                  </a:lnTo>
                  <a:lnTo>
                    <a:pt x="59" y="254"/>
                  </a:lnTo>
                  <a:lnTo>
                    <a:pt x="48" y="247"/>
                  </a:lnTo>
                  <a:lnTo>
                    <a:pt x="38" y="237"/>
                  </a:lnTo>
                  <a:lnTo>
                    <a:pt x="30" y="226"/>
                  </a:lnTo>
                  <a:lnTo>
                    <a:pt x="22" y="216"/>
                  </a:lnTo>
                  <a:lnTo>
                    <a:pt x="16" y="206"/>
                  </a:lnTo>
                  <a:lnTo>
                    <a:pt x="11" y="195"/>
                  </a:lnTo>
                  <a:lnTo>
                    <a:pt x="7" y="184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1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1" y="121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8"/>
                  </a:lnTo>
                  <a:lnTo>
                    <a:pt x="22" y="59"/>
                  </a:lnTo>
                  <a:lnTo>
                    <a:pt x="27" y="52"/>
                  </a:lnTo>
                  <a:lnTo>
                    <a:pt x="33" y="44"/>
                  </a:lnTo>
                  <a:lnTo>
                    <a:pt x="38" y="38"/>
                  </a:lnTo>
                  <a:lnTo>
                    <a:pt x="45" y="31"/>
                  </a:lnTo>
                  <a:lnTo>
                    <a:pt x="51" y="26"/>
                  </a:lnTo>
                  <a:lnTo>
                    <a:pt x="58" y="20"/>
                  </a:lnTo>
                  <a:lnTo>
                    <a:pt x="65" y="16"/>
                  </a:lnTo>
                  <a:lnTo>
                    <a:pt x="80" y="10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8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3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9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3" y="115"/>
                  </a:lnTo>
                  <a:lnTo>
                    <a:pt x="54" y="128"/>
                  </a:lnTo>
                  <a:lnTo>
                    <a:pt x="55" y="142"/>
                  </a:lnTo>
                  <a:lnTo>
                    <a:pt x="56" y="155"/>
                  </a:lnTo>
                  <a:lnTo>
                    <a:pt x="59" y="167"/>
                  </a:lnTo>
                  <a:lnTo>
                    <a:pt x="63" y="179"/>
                  </a:lnTo>
                  <a:lnTo>
                    <a:pt x="66" y="191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3" y="221"/>
                  </a:lnTo>
                  <a:lnTo>
                    <a:pt x="88" y="229"/>
                  </a:lnTo>
                  <a:lnTo>
                    <a:pt x="96" y="237"/>
                  </a:lnTo>
                  <a:lnTo>
                    <a:pt x="103" y="242"/>
                  </a:lnTo>
                  <a:lnTo>
                    <a:pt x="110" y="247"/>
                  </a:lnTo>
                  <a:lnTo>
                    <a:pt x="119" y="250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4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7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8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7" y="199"/>
                  </a:lnTo>
                  <a:lnTo>
                    <a:pt x="199" y="190"/>
                  </a:lnTo>
                  <a:lnTo>
                    <a:pt x="200" y="178"/>
                  </a:lnTo>
                  <a:lnTo>
                    <a:pt x="201" y="166"/>
                  </a:lnTo>
                  <a:lnTo>
                    <a:pt x="201" y="153"/>
                  </a:lnTo>
                  <a:lnTo>
                    <a:pt x="201" y="136"/>
                  </a:lnTo>
                  <a:lnTo>
                    <a:pt x="199" y="121"/>
                  </a:lnTo>
                  <a:lnTo>
                    <a:pt x="197" y="106"/>
                  </a:lnTo>
                  <a:lnTo>
                    <a:pt x="193" y="92"/>
                  </a:lnTo>
                  <a:lnTo>
                    <a:pt x="189" y="79"/>
                  </a:lnTo>
                  <a:lnTo>
                    <a:pt x="184" y="67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6" y="39"/>
                  </a:lnTo>
                  <a:lnTo>
                    <a:pt x="160" y="33"/>
                  </a:lnTo>
                  <a:lnTo>
                    <a:pt x="153" y="29"/>
                  </a:lnTo>
                  <a:lnTo>
                    <a:pt x="148" y="25"/>
                  </a:lnTo>
                  <a:lnTo>
                    <a:pt x="141" y="22"/>
                  </a:lnTo>
                  <a:lnTo>
                    <a:pt x="134" y="19"/>
                  </a:lnTo>
                  <a:lnTo>
                    <a:pt x="126" y="18"/>
                  </a:lnTo>
                  <a:lnTo>
                    <a:pt x="118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0" name="Freeform 1471"/>
            <p:cNvSpPr>
              <a:spLocks/>
            </p:cNvSpPr>
            <p:nvPr/>
          </p:nvSpPr>
          <p:spPr bwMode="auto">
            <a:xfrm>
              <a:off x="4362" y="995"/>
              <a:ext cx="67" cy="59"/>
            </a:xfrm>
            <a:custGeom>
              <a:avLst/>
              <a:gdLst>
                <a:gd name="T0" fmla="*/ 104 w 291"/>
                <a:gd name="T1" fmla="*/ 42 h 265"/>
                <a:gd name="T2" fmla="*/ 128 w 291"/>
                <a:gd name="T3" fmla="*/ 22 h 265"/>
                <a:gd name="T4" fmla="*/ 150 w 291"/>
                <a:gd name="T5" fmla="*/ 8 h 265"/>
                <a:gd name="T6" fmla="*/ 171 w 291"/>
                <a:gd name="T7" fmla="*/ 1 h 265"/>
                <a:gd name="T8" fmla="*/ 193 w 291"/>
                <a:gd name="T9" fmla="*/ 0 h 265"/>
                <a:gd name="T10" fmla="*/ 210 w 291"/>
                <a:gd name="T11" fmla="*/ 5 h 265"/>
                <a:gd name="T12" fmla="*/ 226 w 291"/>
                <a:gd name="T13" fmla="*/ 16 h 265"/>
                <a:gd name="T14" fmla="*/ 239 w 291"/>
                <a:gd name="T15" fmla="*/ 33 h 265"/>
                <a:gd name="T16" fmla="*/ 247 w 291"/>
                <a:gd name="T17" fmla="*/ 55 h 265"/>
                <a:gd name="T18" fmla="*/ 250 w 291"/>
                <a:gd name="T19" fmla="*/ 81 h 265"/>
                <a:gd name="T20" fmla="*/ 250 w 291"/>
                <a:gd name="T21" fmla="*/ 207 h 265"/>
                <a:gd name="T22" fmla="*/ 251 w 291"/>
                <a:gd name="T23" fmla="*/ 227 h 265"/>
                <a:gd name="T24" fmla="*/ 255 w 291"/>
                <a:gd name="T25" fmla="*/ 239 h 265"/>
                <a:gd name="T26" fmla="*/ 258 w 291"/>
                <a:gd name="T27" fmla="*/ 246 h 265"/>
                <a:gd name="T28" fmla="*/ 265 w 291"/>
                <a:gd name="T29" fmla="*/ 251 h 265"/>
                <a:gd name="T30" fmla="*/ 275 w 291"/>
                <a:gd name="T31" fmla="*/ 253 h 265"/>
                <a:gd name="T32" fmla="*/ 291 w 291"/>
                <a:gd name="T33" fmla="*/ 254 h 265"/>
                <a:gd name="T34" fmla="*/ 160 w 291"/>
                <a:gd name="T35" fmla="*/ 265 h 265"/>
                <a:gd name="T36" fmla="*/ 165 w 291"/>
                <a:gd name="T37" fmla="*/ 254 h 265"/>
                <a:gd name="T38" fmla="*/ 181 w 291"/>
                <a:gd name="T39" fmla="*/ 253 h 265"/>
                <a:gd name="T40" fmla="*/ 192 w 291"/>
                <a:gd name="T41" fmla="*/ 249 h 265"/>
                <a:gd name="T42" fmla="*/ 197 w 291"/>
                <a:gd name="T43" fmla="*/ 242 h 265"/>
                <a:gd name="T44" fmla="*/ 202 w 291"/>
                <a:gd name="T45" fmla="*/ 233 h 265"/>
                <a:gd name="T46" fmla="*/ 203 w 291"/>
                <a:gd name="T47" fmla="*/ 207 h 265"/>
                <a:gd name="T48" fmla="*/ 202 w 291"/>
                <a:gd name="T49" fmla="*/ 85 h 265"/>
                <a:gd name="T50" fmla="*/ 197 w 291"/>
                <a:gd name="T51" fmla="*/ 59 h 265"/>
                <a:gd name="T52" fmla="*/ 191 w 291"/>
                <a:gd name="T53" fmla="*/ 46 h 265"/>
                <a:gd name="T54" fmla="*/ 184 w 291"/>
                <a:gd name="T55" fmla="*/ 41 h 265"/>
                <a:gd name="T56" fmla="*/ 176 w 291"/>
                <a:gd name="T57" fmla="*/ 37 h 265"/>
                <a:gd name="T58" fmla="*/ 167 w 291"/>
                <a:gd name="T59" fmla="*/ 34 h 265"/>
                <a:gd name="T60" fmla="*/ 153 w 291"/>
                <a:gd name="T61" fmla="*/ 34 h 265"/>
                <a:gd name="T62" fmla="*/ 135 w 291"/>
                <a:gd name="T63" fmla="*/ 40 h 265"/>
                <a:gd name="T64" fmla="*/ 119 w 291"/>
                <a:gd name="T65" fmla="*/ 48 h 265"/>
                <a:gd name="T66" fmla="*/ 102 w 291"/>
                <a:gd name="T67" fmla="*/ 62 h 265"/>
                <a:gd name="T68" fmla="*/ 93 w 291"/>
                <a:gd name="T69" fmla="*/ 207 h 265"/>
                <a:gd name="T70" fmla="*/ 94 w 291"/>
                <a:gd name="T71" fmla="*/ 227 h 265"/>
                <a:gd name="T72" fmla="*/ 97 w 291"/>
                <a:gd name="T73" fmla="*/ 239 h 265"/>
                <a:gd name="T74" fmla="*/ 101 w 291"/>
                <a:gd name="T75" fmla="*/ 246 h 265"/>
                <a:gd name="T76" fmla="*/ 108 w 291"/>
                <a:gd name="T77" fmla="*/ 251 h 265"/>
                <a:gd name="T78" fmla="*/ 119 w 291"/>
                <a:gd name="T79" fmla="*/ 253 h 265"/>
                <a:gd name="T80" fmla="*/ 136 w 291"/>
                <a:gd name="T81" fmla="*/ 254 h 265"/>
                <a:gd name="T82" fmla="*/ 5 w 291"/>
                <a:gd name="T83" fmla="*/ 265 h 265"/>
                <a:gd name="T84" fmla="*/ 11 w 291"/>
                <a:gd name="T85" fmla="*/ 254 h 265"/>
                <a:gd name="T86" fmla="*/ 28 w 291"/>
                <a:gd name="T87" fmla="*/ 252 h 265"/>
                <a:gd name="T88" fmla="*/ 38 w 291"/>
                <a:gd name="T89" fmla="*/ 244 h 265"/>
                <a:gd name="T90" fmla="*/ 44 w 291"/>
                <a:gd name="T91" fmla="*/ 230 h 265"/>
                <a:gd name="T92" fmla="*/ 46 w 291"/>
                <a:gd name="T93" fmla="*/ 207 h 265"/>
                <a:gd name="T94" fmla="*/ 46 w 291"/>
                <a:gd name="T95" fmla="*/ 90 h 265"/>
                <a:gd name="T96" fmla="*/ 45 w 291"/>
                <a:gd name="T97" fmla="*/ 61 h 265"/>
                <a:gd name="T98" fmla="*/ 42 w 291"/>
                <a:gd name="T99" fmla="*/ 50 h 265"/>
                <a:gd name="T100" fmla="*/ 39 w 291"/>
                <a:gd name="T101" fmla="*/ 43 h 265"/>
                <a:gd name="T102" fmla="*/ 31 w 291"/>
                <a:gd name="T103" fmla="*/ 38 h 265"/>
                <a:gd name="T104" fmla="*/ 16 w 291"/>
                <a:gd name="T105" fmla="*/ 38 h 265"/>
                <a:gd name="T106" fmla="*/ 0 w 291"/>
                <a:gd name="T107" fmla="*/ 31 h 265"/>
                <a:gd name="T108" fmla="*/ 93 w 291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1" h="265">
                  <a:moveTo>
                    <a:pt x="93" y="54"/>
                  </a:moveTo>
                  <a:lnTo>
                    <a:pt x="104" y="42"/>
                  </a:lnTo>
                  <a:lnTo>
                    <a:pt x="117" y="30"/>
                  </a:lnTo>
                  <a:lnTo>
                    <a:pt x="128" y="22"/>
                  </a:lnTo>
                  <a:lnTo>
                    <a:pt x="139" y="13"/>
                  </a:lnTo>
                  <a:lnTo>
                    <a:pt x="150" y="8"/>
                  </a:lnTo>
                  <a:lnTo>
                    <a:pt x="161" y="3"/>
                  </a:lnTo>
                  <a:lnTo>
                    <a:pt x="171" y="1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02" y="2"/>
                  </a:lnTo>
                  <a:lnTo>
                    <a:pt x="210" y="5"/>
                  </a:lnTo>
                  <a:lnTo>
                    <a:pt x="219" y="11"/>
                  </a:lnTo>
                  <a:lnTo>
                    <a:pt x="226" y="16"/>
                  </a:lnTo>
                  <a:lnTo>
                    <a:pt x="233" y="25"/>
                  </a:lnTo>
                  <a:lnTo>
                    <a:pt x="239" y="33"/>
                  </a:lnTo>
                  <a:lnTo>
                    <a:pt x="244" y="45"/>
                  </a:lnTo>
                  <a:lnTo>
                    <a:pt x="247" y="55"/>
                  </a:lnTo>
                  <a:lnTo>
                    <a:pt x="249" y="67"/>
                  </a:lnTo>
                  <a:lnTo>
                    <a:pt x="250" y="81"/>
                  </a:lnTo>
                  <a:lnTo>
                    <a:pt x="250" y="97"/>
                  </a:lnTo>
                  <a:lnTo>
                    <a:pt x="250" y="207"/>
                  </a:lnTo>
                  <a:lnTo>
                    <a:pt x="250" y="218"/>
                  </a:lnTo>
                  <a:lnTo>
                    <a:pt x="251" y="227"/>
                  </a:lnTo>
                  <a:lnTo>
                    <a:pt x="253" y="234"/>
                  </a:lnTo>
                  <a:lnTo>
                    <a:pt x="255" y="239"/>
                  </a:lnTo>
                  <a:lnTo>
                    <a:pt x="256" y="242"/>
                  </a:lnTo>
                  <a:lnTo>
                    <a:pt x="258" y="246"/>
                  </a:lnTo>
                  <a:lnTo>
                    <a:pt x="261" y="249"/>
                  </a:lnTo>
                  <a:lnTo>
                    <a:pt x="265" y="251"/>
                  </a:lnTo>
                  <a:lnTo>
                    <a:pt x="269" y="252"/>
                  </a:lnTo>
                  <a:lnTo>
                    <a:pt x="275" y="253"/>
                  </a:lnTo>
                  <a:lnTo>
                    <a:pt x="282" y="254"/>
                  </a:lnTo>
                  <a:lnTo>
                    <a:pt x="291" y="254"/>
                  </a:lnTo>
                  <a:lnTo>
                    <a:pt x="291" y="265"/>
                  </a:lnTo>
                  <a:lnTo>
                    <a:pt x="160" y="265"/>
                  </a:lnTo>
                  <a:lnTo>
                    <a:pt x="160" y="254"/>
                  </a:lnTo>
                  <a:lnTo>
                    <a:pt x="165" y="254"/>
                  </a:lnTo>
                  <a:lnTo>
                    <a:pt x="174" y="254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7" y="242"/>
                  </a:lnTo>
                  <a:lnTo>
                    <a:pt x="199" y="238"/>
                  </a:lnTo>
                  <a:lnTo>
                    <a:pt x="202" y="233"/>
                  </a:lnTo>
                  <a:lnTo>
                    <a:pt x="203" y="224"/>
                  </a:lnTo>
                  <a:lnTo>
                    <a:pt x="203" y="207"/>
                  </a:lnTo>
                  <a:lnTo>
                    <a:pt x="203" y="101"/>
                  </a:lnTo>
                  <a:lnTo>
                    <a:pt x="202" y="85"/>
                  </a:lnTo>
                  <a:lnTo>
                    <a:pt x="201" y="71"/>
                  </a:lnTo>
                  <a:lnTo>
                    <a:pt x="197" y="59"/>
                  </a:lnTo>
                  <a:lnTo>
                    <a:pt x="193" y="51"/>
                  </a:lnTo>
                  <a:lnTo>
                    <a:pt x="191" y="46"/>
                  </a:lnTo>
                  <a:lnTo>
                    <a:pt x="187" y="43"/>
                  </a:lnTo>
                  <a:lnTo>
                    <a:pt x="184" y="41"/>
                  </a:lnTo>
                  <a:lnTo>
                    <a:pt x="181" y="39"/>
                  </a:lnTo>
                  <a:lnTo>
                    <a:pt x="176" y="37"/>
                  </a:lnTo>
                  <a:lnTo>
                    <a:pt x="172" y="36"/>
                  </a:lnTo>
                  <a:lnTo>
                    <a:pt x="167" y="34"/>
                  </a:lnTo>
                  <a:lnTo>
                    <a:pt x="162" y="34"/>
                  </a:lnTo>
                  <a:lnTo>
                    <a:pt x="153" y="34"/>
                  </a:lnTo>
                  <a:lnTo>
                    <a:pt x="144" y="37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19" y="48"/>
                  </a:lnTo>
                  <a:lnTo>
                    <a:pt x="110" y="55"/>
                  </a:lnTo>
                  <a:lnTo>
                    <a:pt x="102" y="62"/>
                  </a:lnTo>
                  <a:lnTo>
                    <a:pt x="93" y="71"/>
                  </a:lnTo>
                  <a:lnTo>
                    <a:pt x="93" y="207"/>
                  </a:lnTo>
                  <a:lnTo>
                    <a:pt x="93" y="219"/>
                  </a:lnTo>
                  <a:lnTo>
                    <a:pt x="94" y="227"/>
                  </a:lnTo>
                  <a:lnTo>
                    <a:pt x="94" y="235"/>
                  </a:lnTo>
                  <a:lnTo>
                    <a:pt x="97" y="239"/>
                  </a:lnTo>
                  <a:lnTo>
                    <a:pt x="99" y="242"/>
                  </a:lnTo>
                  <a:lnTo>
                    <a:pt x="101" y="246"/>
                  </a:lnTo>
                  <a:lnTo>
                    <a:pt x="104" y="249"/>
                  </a:lnTo>
                  <a:lnTo>
                    <a:pt x="108" y="251"/>
                  </a:lnTo>
                  <a:lnTo>
                    <a:pt x="112" y="252"/>
                  </a:lnTo>
                  <a:lnTo>
                    <a:pt x="119" y="253"/>
                  </a:lnTo>
                  <a:lnTo>
                    <a:pt x="126" y="254"/>
                  </a:lnTo>
                  <a:lnTo>
                    <a:pt x="136" y="254"/>
                  </a:lnTo>
                  <a:lnTo>
                    <a:pt x="136" y="265"/>
                  </a:lnTo>
                  <a:lnTo>
                    <a:pt x="5" y="265"/>
                  </a:lnTo>
                  <a:lnTo>
                    <a:pt x="5" y="254"/>
                  </a:lnTo>
                  <a:lnTo>
                    <a:pt x="11" y="254"/>
                  </a:lnTo>
                  <a:lnTo>
                    <a:pt x="20" y="254"/>
                  </a:lnTo>
                  <a:lnTo>
                    <a:pt x="28" y="252"/>
                  </a:lnTo>
                  <a:lnTo>
                    <a:pt x="34" y="249"/>
                  </a:lnTo>
                  <a:lnTo>
                    <a:pt x="38" y="244"/>
                  </a:lnTo>
                  <a:lnTo>
                    <a:pt x="41" y="238"/>
                  </a:lnTo>
                  <a:lnTo>
                    <a:pt x="44" y="230"/>
                  </a:lnTo>
                  <a:lnTo>
                    <a:pt x="45" y="220"/>
                  </a:lnTo>
                  <a:lnTo>
                    <a:pt x="46" y="207"/>
                  </a:lnTo>
                  <a:lnTo>
                    <a:pt x="46" y="111"/>
                  </a:lnTo>
                  <a:lnTo>
                    <a:pt x="46" y="90"/>
                  </a:lnTo>
                  <a:lnTo>
                    <a:pt x="45" y="73"/>
                  </a:lnTo>
                  <a:lnTo>
                    <a:pt x="45" y="61"/>
                  </a:lnTo>
                  <a:lnTo>
                    <a:pt x="44" y="55"/>
                  </a:lnTo>
                  <a:lnTo>
                    <a:pt x="42" y="50"/>
                  </a:lnTo>
                  <a:lnTo>
                    <a:pt x="40" y="46"/>
                  </a:lnTo>
                  <a:lnTo>
                    <a:pt x="39" y="43"/>
                  </a:lnTo>
                  <a:lnTo>
                    <a:pt x="37" y="41"/>
                  </a:lnTo>
                  <a:lnTo>
                    <a:pt x="31" y="38"/>
                  </a:lnTo>
                  <a:lnTo>
                    <a:pt x="25" y="37"/>
                  </a:lnTo>
                  <a:lnTo>
                    <a:pt x="16" y="38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93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1" name="Freeform 1472"/>
            <p:cNvSpPr>
              <a:spLocks/>
            </p:cNvSpPr>
            <p:nvPr/>
          </p:nvSpPr>
          <p:spPr bwMode="auto">
            <a:xfrm>
              <a:off x="3412" y="1137"/>
              <a:ext cx="45" cy="58"/>
            </a:xfrm>
            <a:custGeom>
              <a:avLst/>
              <a:gdLst>
                <a:gd name="T0" fmla="*/ 92 w 196"/>
                <a:gd name="T1" fmla="*/ 58 h 265"/>
                <a:gd name="T2" fmla="*/ 109 w 196"/>
                <a:gd name="T3" fmla="*/ 32 h 265"/>
                <a:gd name="T4" fmla="*/ 126 w 196"/>
                <a:gd name="T5" fmla="*/ 14 h 265"/>
                <a:gd name="T6" fmla="*/ 142 w 196"/>
                <a:gd name="T7" fmla="*/ 3 h 265"/>
                <a:gd name="T8" fmla="*/ 160 w 196"/>
                <a:gd name="T9" fmla="*/ 0 h 265"/>
                <a:gd name="T10" fmla="*/ 174 w 196"/>
                <a:gd name="T11" fmla="*/ 2 h 265"/>
                <a:gd name="T12" fmla="*/ 186 w 196"/>
                <a:gd name="T13" fmla="*/ 9 h 265"/>
                <a:gd name="T14" fmla="*/ 194 w 196"/>
                <a:gd name="T15" fmla="*/ 19 h 265"/>
                <a:gd name="T16" fmla="*/ 196 w 196"/>
                <a:gd name="T17" fmla="*/ 31 h 265"/>
                <a:gd name="T18" fmla="*/ 195 w 196"/>
                <a:gd name="T19" fmla="*/ 41 h 265"/>
                <a:gd name="T20" fmla="*/ 190 w 196"/>
                <a:gd name="T21" fmla="*/ 49 h 265"/>
                <a:gd name="T22" fmla="*/ 181 w 196"/>
                <a:gd name="T23" fmla="*/ 55 h 265"/>
                <a:gd name="T24" fmla="*/ 171 w 196"/>
                <a:gd name="T25" fmla="*/ 57 h 265"/>
                <a:gd name="T26" fmla="*/ 161 w 196"/>
                <a:gd name="T27" fmla="*/ 55 h 265"/>
                <a:gd name="T28" fmla="*/ 149 w 196"/>
                <a:gd name="T29" fmla="*/ 47 h 265"/>
                <a:gd name="T30" fmla="*/ 138 w 196"/>
                <a:gd name="T31" fmla="*/ 39 h 265"/>
                <a:gd name="T32" fmla="*/ 130 w 196"/>
                <a:gd name="T33" fmla="*/ 37 h 265"/>
                <a:gd name="T34" fmla="*/ 124 w 196"/>
                <a:gd name="T35" fmla="*/ 38 h 265"/>
                <a:gd name="T36" fmla="*/ 119 w 196"/>
                <a:gd name="T37" fmla="*/ 43 h 265"/>
                <a:gd name="T38" fmla="*/ 106 w 196"/>
                <a:gd name="T39" fmla="*/ 58 h 265"/>
                <a:gd name="T40" fmla="*/ 92 w 196"/>
                <a:gd name="T41" fmla="*/ 81 h 265"/>
                <a:gd name="T42" fmla="*/ 92 w 196"/>
                <a:gd name="T43" fmla="*/ 214 h 265"/>
                <a:gd name="T44" fmla="*/ 95 w 196"/>
                <a:gd name="T45" fmla="*/ 230 h 265"/>
                <a:gd name="T46" fmla="*/ 99 w 196"/>
                <a:gd name="T47" fmla="*/ 240 h 265"/>
                <a:gd name="T48" fmla="*/ 106 w 196"/>
                <a:gd name="T49" fmla="*/ 246 h 265"/>
                <a:gd name="T50" fmla="*/ 116 w 196"/>
                <a:gd name="T51" fmla="*/ 252 h 265"/>
                <a:gd name="T52" fmla="*/ 130 w 196"/>
                <a:gd name="T53" fmla="*/ 254 h 265"/>
                <a:gd name="T54" fmla="*/ 138 w 196"/>
                <a:gd name="T55" fmla="*/ 265 h 265"/>
                <a:gd name="T56" fmla="*/ 3 w 196"/>
                <a:gd name="T57" fmla="*/ 254 h 265"/>
                <a:gd name="T58" fmla="*/ 21 w 196"/>
                <a:gd name="T59" fmla="*/ 253 h 265"/>
                <a:gd name="T60" fmla="*/ 33 w 196"/>
                <a:gd name="T61" fmla="*/ 248 h 265"/>
                <a:gd name="T62" fmla="*/ 38 w 196"/>
                <a:gd name="T63" fmla="*/ 242 h 265"/>
                <a:gd name="T64" fmla="*/ 43 w 196"/>
                <a:gd name="T65" fmla="*/ 233 h 265"/>
                <a:gd name="T66" fmla="*/ 44 w 196"/>
                <a:gd name="T67" fmla="*/ 206 h 265"/>
                <a:gd name="T68" fmla="*/ 44 w 196"/>
                <a:gd name="T69" fmla="*/ 87 h 265"/>
                <a:gd name="T70" fmla="*/ 43 w 196"/>
                <a:gd name="T71" fmla="*/ 60 h 265"/>
                <a:gd name="T72" fmla="*/ 42 w 196"/>
                <a:gd name="T73" fmla="*/ 49 h 265"/>
                <a:gd name="T74" fmla="*/ 37 w 196"/>
                <a:gd name="T75" fmla="*/ 43 h 265"/>
                <a:gd name="T76" fmla="*/ 33 w 196"/>
                <a:gd name="T77" fmla="*/ 39 h 265"/>
                <a:gd name="T78" fmla="*/ 26 w 196"/>
                <a:gd name="T79" fmla="*/ 37 h 265"/>
                <a:gd name="T80" fmla="*/ 13 w 196"/>
                <a:gd name="T81" fmla="*/ 38 h 265"/>
                <a:gd name="T82" fmla="*/ 0 w 196"/>
                <a:gd name="T83" fmla="*/ 31 h 265"/>
                <a:gd name="T84" fmla="*/ 92 w 196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65">
                  <a:moveTo>
                    <a:pt x="92" y="0"/>
                  </a:moveTo>
                  <a:lnTo>
                    <a:pt x="92" y="58"/>
                  </a:lnTo>
                  <a:lnTo>
                    <a:pt x="100" y="44"/>
                  </a:lnTo>
                  <a:lnTo>
                    <a:pt x="109" y="32"/>
                  </a:lnTo>
                  <a:lnTo>
                    <a:pt x="117" y="22"/>
                  </a:lnTo>
                  <a:lnTo>
                    <a:pt x="126" y="14"/>
                  </a:lnTo>
                  <a:lnTo>
                    <a:pt x="134" y="7"/>
                  </a:lnTo>
                  <a:lnTo>
                    <a:pt x="142" y="3"/>
                  </a:lnTo>
                  <a:lnTo>
                    <a:pt x="151" y="1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4" y="2"/>
                  </a:lnTo>
                  <a:lnTo>
                    <a:pt x="181" y="5"/>
                  </a:lnTo>
                  <a:lnTo>
                    <a:pt x="186" y="9"/>
                  </a:lnTo>
                  <a:lnTo>
                    <a:pt x="191" y="14"/>
                  </a:lnTo>
                  <a:lnTo>
                    <a:pt x="194" y="19"/>
                  </a:lnTo>
                  <a:lnTo>
                    <a:pt x="196" y="24"/>
                  </a:lnTo>
                  <a:lnTo>
                    <a:pt x="196" y="31"/>
                  </a:lnTo>
                  <a:lnTo>
                    <a:pt x="196" y="36"/>
                  </a:lnTo>
                  <a:lnTo>
                    <a:pt x="195" y="41"/>
                  </a:lnTo>
                  <a:lnTo>
                    <a:pt x="193" y="45"/>
                  </a:lnTo>
                  <a:lnTo>
                    <a:pt x="190" y="49"/>
                  </a:lnTo>
                  <a:lnTo>
                    <a:pt x="185" y="52"/>
                  </a:lnTo>
                  <a:lnTo>
                    <a:pt x="181" y="55"/>
                  </a:lnTo>
                  <a:lnTo>
                    <a:pt x="176" y="57"/>
                  </a:lnTo>
                  <a:lnTo>
                    <a:pt x="171" y="57"/>
                  </a:lnTo>
                  <a:lnTo>
                    <a:pt x="167" y="57"/>
                  </a:lnTo>
                  <a:lnTo>
                    <a:pt x="161" y="55"/>
                  </a:lnTo>
                  <a:lnTo>
                    <a:pt x="154" y="51"/>
                  </a:lnTo>
                  <a:lnTo>
                    <a:pt x="149" y="47"/>
                  </a:lnTo>
                  <a:lnTo>
                    <a:pt x="142" y="43"/>
                  </a:lnTo>
                  <a:lnTo>
                    <a:pt x="138" y="39"/>
                  </a:lnTo>
                  <a:lnTo>
                    <a:pt x="133" y="38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4" y="38"/>
                  </a:lnTo>
                  <a:lnTo>
                    <a:pt x="121" y="41"/>
                  </a:lnTo>
                  <a:lnTo>
                    <a:pt x="119" y="43"/>
                  </a:lnTo>
                  <a:lnTo>
                    <a:pt x="112" y="50"/>
                  </a:lnTo>
                  <a:lnTo>
                    <a:pt x="106" y="58"/>
                  </a:lnTo>
                  <a:lnTo>
                    <a:pt x="99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2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7" y="237"/>
                  </a:lnTo>
                  <a:lnTo>
                    <a:pt x="99" y="240"/>
                  </a:lnTo>
                  <a:lnTo>
                    <a:pt x="102" y="243"/>
                  </a:lnTo>
                  <a:lnTo>
                    <a:pt x="106" y="246"/>
                  </a:lnTo>
                  <a:lnTo>
                    <a:pt x="110" y="249"/>
                  </a:lnTo>
                  <a:lnTo>
                    <a:pt x="116" y="252"/>
                  </a:lnTo>
                  <a:lnTo>
                    <a:pt x="122" y="253"/>
                  </a:lnTo>
                  <a:lnTo>
                    <a:pt x="130" y="254"/>
                  </a:lnTo>
                  <a:lnTo>
                    <a:pt x="138" y="254"/>
                  </a:lnTo>
                  <a:lnTo>
                    <a:pt x="138" y="265"/>
                  </a:lnTo>
                  <a:lnTo>
                    <a:pt x="3" y="265"/>
                  </a:lnTo>
                  <a:lnTo>
                    <a:pt x="3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7" y="251"/>
                  </a:lnTo>
                  <a:lnTo>
                    <a:pt x="33" y="248"/>
                  </a:lnTo>
                  <a:lnTo>
                    <a:pt x="36" y="245"/>
                  </a:lnTo>
                  <a:lnTo>
                    <a:pt x="38" y="242"/>
                  </a:lnTo>
                  <a:lnTo>
                    <a:pt x="42" y="239"/>
                  </a:lnTo>
                  <a:lnTo>
                    <a:pt x="43" y="233"/>
                  </a:lnTo>
                  <a:lnTo>
                    <a:pt x="44" y="225"/>
                  </a:lnTo>
                  <a:lnTo>
                    <a:pt x="44" y="206"/>
                  </a:lnTo>
                  <a:lnTo>
                    <a:pt x="44" y="106"/>
                  </a:lnTo>
                  <a:lnTo>
                    <a:pt x="44" y="87"/>
                  </a:lnTo>
                  <a:lnTo>
                    <a:pt x="44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39" y="46"/>
                  </a:lnTo>
                  <a:lnTo>
                    <a:pt x="37" y="43"/>
                  </a:lnTo>
                  <a:lnTo>
                    <a:pt x="35" y="41"/>
                  </a:lnTo>
                  <a:lnTo>
                    <a:pt x="33" y="39"/>
                  </a:lnTo>
                  <a:lnTo>
                    <a:pt x="29" y="38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13" y="38"/>
                  </a:lnTo>
                  <a:lnTo>
                    <a:pt x="3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2" name="Freeform 1473"/>
            <p:cNvSpPr>
              <a:spLocks noEditPoints="1"/>
            </p:cNvSpPr>
            <p:nvPr/>
          </p:nvSpPr>
          <p:spPr bwMode="auto">
            <a:xfrm>
              <a:off x="3462" y="1137"/>
              <a:ext cx="51" cy="60"/>
            </a:xfrm>
            <a:custGeom>
              <a:avLst/>
              <a:gdLst>
                <a:gd name="T0" fmla="*/ 41 w 224"/>
                <a:gd name="T1" fmla="*/ 118 h 272"/>
                <a:gd name="T2" fmla="*/ 44 w 224"/>
                <a:gd name="T3" fmla="*/ 144 h 272"/>
                <a:gd name="T4" fmla="*/ 52 w 224"/>
                <a:gd name="T5" fmla="*/ 165 h 272"/>
                <a:gd name="T6" fmla="*/ 63 w 224"/>
                <a:gd name="T7" fmla="*/ 185 h 272"/>
                <a:gd name="T8" fmla="*/ 76 w 224"/>
                <a:gd name="T9" fmla="*/ 201 h 272"/>
                <a:gd name="T10" fmla="*/ 93 w 224"/>
                <a:gd name="T11" fmla="*/ 214 h 272"/>
                <a:gd name="T12" fmla="*/ 110 w 224"/>
                <a:gd name="T13" fmla="*/ 221 h 272"/>
                <a:gd name="T14" fmla="*/ 127 w 224"/>
                <a:gd name="T15" fmla="*/ 226 h 272"/>
                <a:gd name="T16" fmla="*/ 151 w 224"/>
                <a:gd name="T17" fmla="*/ 226 h 272"/>
                <a:gd name="T18" fmla="*/ 173 w 224"/>
                <a:gd name="T19" fmla="*/ 218 h 272"/>
                <a:gd name="T20" fmla="*/ 187 w 224"/>
                <a:gd name="T21" fmla="*/ 209 h 272"/>
                <a:gd name="T22" fmla="*/ 196 w 224"/>
                <a:gd name="T23" fmla="*/ 199 h 272"/>
                <a:gd name="T24" fmla="*/ 208 w 224"/>
                <a:gd name="T25" fmla="*/ 181 h 272"/>
                <a:gd name="T26" fmla="*/ 224 w 224"/>
                <a:gd name="T27" fmla="*/ 171 h 272"/>
                <a:gd name="T28" fmla="*/ 219 w 224"/>
                <a:gd name="T29" fmla="*/ 189 h 272"/>
                <a:gd name="T30" fmla="*/ 212 w 224"/>
                <a:gd name="T31" fmla="*/ 207 h 272"/>
                <a:gd name="T32" fmla="*/ 201 w 224"/>
                <a:gd name="T33" fmla="*/ 225 h 272"/>
                <a:gd name="T34" fmla="*/ 188 w 224"/>
                <a:gd name="T35" fmla="*/ 241 h 272"/>
                <a:gd name="T36" fmla="*/ 173 w 224"/>
                <a:gd name="T37" fmla="*/ 254 h 272"/>
                <a:gd name="T38" fmla="*/ 156 w 224"/>
                <a:gd name="T39" fmla="*/ 265 h 272"/>
                <a:gd name="T40" fmla="*/ 136 w 224"/>
                <a:gd name="T41" fmla="*/ 270 h 272"/>
                <a:gd name="T42" fmla="*/ 115 w 224"/>
                <a:gd name="T43" fmla="*/ 272 h 272"/>
                <a:gd name="T44" fmla="*/ 93 w 224"/>
                <a:gd name="T45" fmla="*/ 270 h 272"/>
                <a:gd name="T46" fmla="*/ 71 w 224"/>
                <a:gd name="T47" fmla="*/ 263 h 272"/>
                <a:gd name="T48" fmla="*/ 52 w 224"/>
                <a:gd name="T49" fmla="*/ 252 h 272"/>
                <a:gd name="T50" fmla="*/ 33 w 224"/>
                <a:gd name="T51" fmla="*/ 237 h 272"/>
                <a:gd name="T52" fmla="*/ 19 w 224"/>
                <a:gd name="T53" fmla="*/ 216 h 272"/>
                <a:gd name="T54" fmla="*/ 8 w 224"/>
                <a:gd name="T55" fmla="*/ 193 h 272"/>
                <a:gd name="T56" fmla="*/ 2 w 224"/>
                <a:gd name="T57" fmla="*/ 168 h 272"/>
                <a:gd name="T58" fmla="*/ 0 w 224"/>
                <a:gd name="T59" fmla="*/ 139 h 272"/>
                <a:gd name="T60" fmla="*/ 2 w 224"/>
                <a:gd name="T61" fmla="*/ 107 h 272"/>
                <a:gd name="T62" fmla="*/ 9 w 224"/>
                <a:gd name="T63" fmla="*/ 80 h 272"/>
                <a:gd name="T64" fmla="*/ 19 w 224"/>
                <a:gd name="T65" fmla="*/ 57 h 272"/>
                <a:gd name="T66" fmla="*/ 34 w 224"/>
                <a:gd name="T67" fmla="*/ 36 h 272"/>
                <a:gd name="T68" fmla="*/ 53 w 224"/>
                <a:gd name="T69" fmla="*/ 20 h 272"/>
                <a:gd name="T70" fmla="*/ 74 w 224"/>
                <a:gd name="T71" fmla="*/ 8 h 272"/>
                <a:gd name="T72" fmla="*/ 97 w 224"/>
                <a:gd name="T73" fmla="*/ 2 h 272"/>
                <a:gd name="T74" fmla="*/ 122 w 224"/>
                <a:gd name="T75" fmla="*/ 0 h 272"/>
                <a:gd name="T76" fmla="*/ 144 w 224"/>
                <a:gd name="T77" fmla="*/ 1 h 272"/>
                <a:gd name="T78" fmla="*/ 163 w 224"/>
                <a:gd name="T79" fmla="*/ 6 h 272"/>
                <a:gd name="T80" fmla="*/ 180 w 224"/>
                <a:gd name="T81" fmla="*/ 16 h 272"/>
                <a:gd name="T82" fmla="*/ 195 w 224"/>
                <a:gd name="T83" fmla="*/ 28 h 272"/>
                <a:gd name="T84" fmla="*/ 208 w 224"/>
                <a:gd name="T85" fmla="*/ 43 h 272"/>
                <a:gd name="T86" fmla="*/ 217 w 224"/>
                <a:gd name="T87" fmla="*/ 61 h 272"/>
                <a:gd name="T88" fmla="*/ 222 w 224"/>
                <a:gd name="T89" fmla="*/ 81 h 272"/>
                <a:gd name="T90" fmla="*/ 224 w 224"/>
                <a:gd name="T91" fmla="*/ 104 h 272"/>
                <a:gd name="T92" fmla="*/ 41 w 224"/>
                <a:gd name="T93" fmla="*/ 88 h 272"/>
                <a:gd name="T94" fmla="*/ 163 w 224"/>
                <a:gd name="T95" fmla="*/ 76 h 272"/>
                <a:gd name="T96" fmla="*/ 159 w 224"/>
                <a:gd name="T97" fmla="*/ 59 h 272"/>
                <a:gd name="T98" fmla="*/ 154 w 224"/>
                <a:gd name="T99" fmla="*/ 46 h 272"/>
                <a:gd name="T100" fmla="*/ 143 w 224"/>
                <a:gd name="T101" fmla="*/ 33 h 272"/>
                <a:gd name="T102" fmla="*/ 128 w 224"/>
                <a:gd name="T103" fmla="*/ 24 h 272"/>
                <a:gd name="T104" fmla="*/ 114 w 224"/>
                <a:gd name="T105" fmla="*/ 20 h 272"/>
                <a:gd name="T106" fmla="*/ 100 w 224"/>
                <a:gd name="T107" fmla="*/ 19 h 272"/>
                <a:gd name="T108" fmla="*/ 89 w 224"/>
                <a:gd name="T109" fmla="*/ 22 h 272"/>
                <a:gd name="T110" fmla="*/ 78 w 224"/>
                <a:gd name="T111" fmla="*/ 27 h 272"/>
                <a:gd name="T112" fmla="*/ 68 w 224"/>
                <a:gd name="T113" fmla="*/ 33 h 272"/>
                <a:gd name="T114" fmla="*/ 59 w 224"/>
                <a:gd name="T115" fmla="*/ 42 h 272"/>
                <a:gd name="T116" fmla="*/ 51 w 224"/>
                <a:gd name="T117" fmla="*/ 52 h 272"/>
                <a:gd name="T118" fmla="*/ 45 w 224"/>
                <a:gd name="T119" fmla="*/ 65 h 272"/>
                <a:gd name="T120" fmla="*/ 42 w 224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272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6" y="201"/>
                  </a:lnTo>
                  <a:lnTo>
                    <a:pt x="84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10" y="221"/>
                  </a:lnTo>
                  <a:lnTo>
                    <a:pt x="118" y="225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51" y="226"/>
                  </a:lnTo>
                  <a:lnTo>
                    <a:pt x="162" y="223"/>
                  </a:lnTo>
                  <a:lnTo>
                    <a:pt x="173" y="218"/>
                  </a:lnTo>
                  <a:lnTo>
                    <a:pt x="183" y="213"/>
                  </a:lnTo>
                  <a:lnTo>
                    <a:pt x="187" y="209"/>
                  </a:lnTo>
                  <a:lnTo>
                    <a:pt x="191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5" y="164"/>
                  </a:lnTo>
                  <a:lnTo>
                    <a:pt x="224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8" y="241"/>
                  </a:lnTo>
                  <a:lnTo>
                    <a:pt x="182" y="248"/>
                  </a:lnTo>
                  <a:lnTo>
                    <a:pt x="173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2"/>
                  </a:lnTo>
                  <a:lnTo>
                    <a:pt x="115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2" y="244"/>
                  </a:lnTo>
                  <a:lnTo>
                    <a:pt x="33" y="237"/>
                  </a:lnTo>
                  <a:lnTo>
                    <a:pt x="26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8" y="193"/>
                  </a:lnTo>
                  <a:lnTo>
                    <a:pt x="5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5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19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10" y="0"/>
                  </a:lnTo>
                  <a:lnTo>
                    <a:pt x="122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63" y="6"/>
                  </a:lnTo>
                  <a:lnTo>
                    <a:pt x="172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5" y="28"/>
                  </a:lnTo>
                  <a:lnTo>
                    <a:pt x="201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4" y="92"/>
                  </a:lnTo>
                  <a:lnTo>
                    <a:pt x="224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2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1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0" y="19"/>
                  </a:lnTo>
                  <a:lnTo>
                    <a:pt x="94" y="20"/>
                  </a:lnTo>
                  <a:lnTo>
                    <a:pt x="89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8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8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3" name="Freeform 1474"/>
            <p:cNvSpPr>
              <a:spLocks/>
            </p:cNvSpPr>
            <p:nvPr/>
          </p:nvSpPr>
          <p:spPr bwMode="auto">
            <a:xfrm>
              <a:off x="3522" y="1107"/>
              <a:ext cx="54" cy="88"/>
            </a:xfrm>
            <a:custGeom>
              <a:avLst/>
              <a:gdLst>
                <a:gd name="T0" fmla="*/ 100 w 235"/>
                <a:gd name="T1" fmla="*/ 331 h 399"/>
                <a:gd name="T2" fmla="*/ 102 w 235"/>
                <a:gd name="T3" fmla="*/ 360 h 399"/>
                <a:gd name="T4" fmla="*/ 108 w 235"/>
                <a:gd name="T5" fmla="*/ 376 h 399"/>
                <a:gd name="T6" fmla="*/ 120 w 235"/>
                <a:gd name="T7" fmla="*/ 385 h 399"/>
                <a:gd name="T8" fmla="*/ 136 w 235"/>
                <a:gd name="T9" fmla="*/ 388 h 399"/>
                <a:gd name="T10" fmla="*/ 161 w 235"/>
                <a:gd name="T11" fmla="*/ 399 h 399"/>
                <a:gd name="T12" fmla="*/ 3 w 235"/>
                <a:gd name="T13" fmla="*/ 388 h 399"/>
                <a:gd name="T14" fmla="*/ 19 w 235"/>
                <a:gd name="T15" fmla="*/ 388 h 399"/>
                <a:gd name="T16" fmla="*/ 30 w 235"/>
                <a:gd name="T17" fmla="*/ 385 h 399"/>
                <a:gd name="T18" fmla="*/ 39 w 235"/>
                <a:gd name="T19" fmla="*/ 379 h 399"/>
                <a:gd name="T20" fmla="*/ 46 w 235"/>
                <a:gd name="T21" fmla="*/ 372 h 399"/>
                <a:gd name="T22" fmla="*/ 50 w 235"/>
                <a:gd name="T23" fmla="*/ 362 h 399"/>
                <a:gd name="T24" fmla="*/ 51 w 235"/>
                <a:gd name="T25" fmla="*/ 343 h 399"/>
                <a:gd name="T26" fmla="*/ 52 w 235"/>
                <a:gd name="T27" fmla="*/ 162 h 399"/>
                <a:gd name="T28" fmla="*/ 0 w 235"/>
                <a:gd name="T29" fmla="*/ 141 h 399"/>
                <a:gd name="T30" fmla="*/ 52 w 235"/>
                <a:gd name="T31" fmla="*/ 124 h 399"/>
                <a:gd name="T32" fmla="*/ 55 w 235"/>
                <a:gd name="T33" fmla="*/ 88 h 399"/>
                <a:gd name="T34" fmla="*/ 64 w 235"/>
                <a:gd name="T35" fmla="*/ 59 h 399"/>
                <a:gd name="T36" fmla="*/ 81 w 235"/>
                <a:gd name="T37" fmla="*/ 34 h 399"/>
                <a:gd name="T38" fmla="*/ 103 w 235"/>
                <a:gd name="T39" fmla="*/ 16 h 399"/>
                <a:gd name="T40" fmla="*/ 116 w 235"/>
                <a:gd name="T41" fmla="*/ 9 h 399"/>
                <a:gd name="T42" fmla="*/ 131 w 235"/>
                <a:gd name="T43" fmla="*/ 3 h 399"/>
                <a:gd name="T44" fmla="*/ 162 w 235"/>
                <a:gd name="T45" fmla="*/ 0 h 399"/>
                <a:gd name="T46" fmla="*/ 177 w 235"/>
                <a:gd name="T47" fmla="*/ 1 h 399"/>
                <a:gd name="T48" fmla="*/ 192 w 235"/>
                <a:gd name="T49" fmla="*/ 4 h 399"/>
                <a:gd name="T50" fmla="*/ 205 w 235"/>
                <a:gd name="T51" fmla="*/ 11 h 399"/>
                <a:gd name="T52" fmla="*/ 218 w 235"/>
                <a:gd name="T53" fmla="*/ 18 h 399"/>
                <a:gd name="T54" fmla="*/ 230 w 235"/>
                <a:gd name="T55" fmla="*/ 32 h 399"/>
                <a:gd name="T56" fmla="*/ 235 w 235"/>
                <a:gd name="T57" fmla="*/ 47 h 399"/>
                <a:gd name="T58" fmla="*/ 233 w 235"/>
                <a:gd name="T59" fmla="*/ 55 h 399"/>
                <a:gd name="T60" fmla="*/ 227 w 235"/>
                <a:gd name="T61" fmla="*/ 62 h 399"/>
                <a:gd name="T62" fmla="*/ 219 w 235"/>
                <a:gd name="T63" fmla="*/ 69 h 399"/>
                <a:gd name="T64" fmla="*/ 212 w 235"/>
                <a:gd name="T65" fmla="*/ 70 h 399"/>
                <a:gd name="T66" fmla="*/ 197 w 235"/>
                <a:gd name="T67" fmla="*/ 66 h 399"/>
                <a:gd name="T68" fmla="*/ 188 w 235"/>
                <a:gd name="T69" fmla="*/ 58 h 399"/>
                <a:gd name="T70" fmla="*/ 179 w 235"/>
                <a:gd name="T71" fmla="*/ 46 h 399"/>
                <a:gd name="T72" fmla="*/ 168 w 235"/>
                <a:gd name="T73" fmla="*/ 33 h 399"/>
                <a:gd name="T74" fmla="*/ 160 w 235"/>
                <a:gd name="T75" fmla="*/ 25 h 399"/>
                <a:gd name="T76" fmla="*/ 150 w 235"/>
                <a:gd name="T77" fmla="*/ 22 h 399"/>
                <a:gd name="T78" fmla="*/ 140 w 235"/>
                <a:gd name="T79" fmla="*/ 19 h 399"/>
                <a:gd name="T80" fmla="*/ 127 w 235"/>
                <a:gd name="T81" fmla="*/ 22 h 399"/>
                <a:gd name="T82" fmla="*/ 116 w 235"/>
                <a:gd name="T83" fmla="*/ 27 h 399"/>
                <a:gd name="T84" fmla="*/ 109 w 235"/>
                <a:gd name="T85" fmla="*/ 36 h 399"/>
                <a:gd name="T86" fmla="*/ 103 w 235"/>
                <a:gd name="T87" fmla="*/ 48 h 399"/>
                <a:gd name="T88" fmla="*/ 101 w 235"/>
                <a:gd name="T89" fmla="*/ 74 h 399"/>
                <a:gd name="T90" fmla="*/ 100 w 235"/>
                <a:gd name="T91" fmla="*/ 123 h 399"/>
                <a:gd name="T92" fmla="*/ 167 w 235"/>
                <a:gd name="T93" fmla="*/ 141 h 399"/>
                <a:gd name="T94" fmla="*/ 100 w 235"/>
                <a:gd name="T95" fmla="*/ 1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5" h="399">
                  <a:moveTo>
                    <a:pt x="100" y="162"/>
                  </a:moveTo>
                  <a:lnTo>
                    <a:pt x="100" y="331"/>
                  </a:lnTo>
                  <a:lnTo>
                    <a:pt x="100" y="347"/>
                  </a:lnTo>
                  <a:lnTo>
                    <a:pt x="102" y="360"/>
                  </a:lnTo>
                  <a:lnTo>
                    <a:pt x="104" y="369"/>
                  </a:lnTo>
                  <a:lnTo>
                    <a:pt x="108" y="376"/>
                  </a:lnTo>
                  <a:lnTo>
                    <a:pt x="113" y="381"/>
                  </a:lnTo>
                  <a:lnTo>
                    <a:pt x="120" y="385"/>
                  </a:lnTo>
                  <a:lnTo>
                    <a:pt x="127" y="388"/>
                  </a:lnTo>
                  <a:lnTo>
                    <a:pt x="136" y="388"/>
                  </a:lnTo>
                  <a:lnTo>
                    <a:pt x="161" y="388"/>
                  </a:lnTo>
                  <a:lnTo>
                    <a:pt x="161" y="399"/>
                  </a:lnTo>
                  <a:lnTo>
                    <a:pt x="3" y="399"/>
                  </a:lnTo>
                  <a:lnTo>
                    <a:pt x="3" y="388"/>
                  </a:lnTo>
                  <a:lnTo>
                    <a:pt x="14" y="388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30" y="385"/>
                  </a:lnTo>
                  <a:lnTo>
                    <a:pt x="35" y="382"/>
                  </a:lnTo>
                  <a:lnTo>
                    <a:pt x="39" y="379"/>
                  </a:lnTo>
                  <a:lnTo>
                    <a:pt x="43" y="376"/>
                  </a:lnTo>
                  <a:lnTo>
                    <a:pt x="46" y="372"/>
                  </a:lnTo>
                  <a:lnTo>
                    <a:pt x="48" y="367"/>
                  </a:lnTo>
                  <a:lnTo>
                    <a:pt x="50" y="362"/>
                  </a:lnTo>
                  <a:lnTo>
                    <a:pt x="51" y="353"/>
                  </a:lnTo>
                  <a:lnTo>
                    <a:pt x="51" y="343"/>
                  </a:lnTo>
                  <a:lnTo>
                    <a:pt x="52" y="331"/>
                  </a:lnTo>
                  <a:lnTo>
                    <a:pt x="52" y="162"/>
                  </a:lnTo>
                  <a:lnTo>
                    <a:pt x="0" y="162"/>
                  </a:lnTo>
                  <a:lnTo>
                    <a:pt x="0" y="141"/>
                  </a:lnTo>
                  <a:lnTo>
                    <a:pt x="52" y="141"/>
                  </a:lnTo>
                  <a:lnTo>
                    <a:pt x="52" y="124"/>
                  </a:lnTo>
                  <a:lnTo>
                    <a:pt x="52" y="106"/>
                  </a:lnTo>
                  <a:lnTo>
                    <a:pt x="55" y="88"/>
                  </a:lnTo>
                  <a:lnTo>
                    <a:pt x="59" y="73"/>
                  </a:lnTo>
                  <a:lnTo>
                    <a:pt x="64" y="59"/>
                  </a:lnTo>
                  <a:lnTo>
                    <a:pt x="72" y="46"/>
                  </a:lnTo>
                  <a:lnTo>
                    <a:pt x="81" y="34"/>
                  </a:lnTo>
                  <a:lnTo>
                    <a:pt x="91" y="25"/>
                  </a:lnTo>
                  <a:lnTo>
                    <a:pt x="103" y="16"/>
                  </a:lnTo>
                  <a:lnTo>
                    <a:pt x="110" y="12"/>
                  </a:lnTo>
                  <a:lnTo>
                    <a:pt x="116" y="9"/>
                  </a:lnTo>
                  <a:lnTo>
                    <a:pt x="124" y="6"/>
                  </a:lnTo>
                  <a:lnTo>
                    <a:pt x="131" y="3"/>
                  </a:lnTo>
                  <a:lnTo>
                    <a:pt x="146" y="1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5" y="11"/>
                  </a:lnTo>
                  <a:lnTo>
                    <a:pt x="212" y="14"/>
                  </a:lnTo>
                  <a:lnTo>
                    <a:pt x="218" y="18"/>
                  </a:lnTo>
                  <a:lnTo>
                    <a:pt x="225" y="25"/>
                  </a:lnTo>
                  <a:lnTo>
                    <a:pt x="230" y="32"/>
                  </a:lnTo>
                  <a:lnTo>
                    <a:pt x="234" y="40"/>
                  </a:lnTo>
                  <a:lnTo>
                    <a:pt x="235" y="47"/>
                  </a:lnTo>
                  <a:lnTo>
                    <a:pt x="235" y="52"/>
                  </a:lnTo>
                  <a:lnTo>
                    <a:pt x="233" y="55"/>
                  </a:lnTo>
                  <a:lnTo>
                    <a:pt x="230" y="59"/>
                  </a:lnTo>
                  <a:lnTo>
                    <a:pt x="227" y="62"/>
                  </a:lnTo>
                  <a:lnTo>
                    <a:pt x="224" y="66"/>
                  </a:lnTo>
                  <a:lnTo>
                    <a:pt x="219" y="69"/>
                  </a:lnTo>
                  <a:lnTo>
                    <a:pt x="215" y="70"/>
                  </a:lnTo>
                  <a:lnTo>
                    <a:pt x="212" y="70"/>
                  </a:lnTo>
                  <a:lnTo>
                    <a:pt x="204" y="69"/>
                  </a:lnTo>
                  <a:lnTo>
                    <a:pt x="197" y="66"/>
                  </a:lnTo>
                  <a:lnTo>
                    <a:pt x="193" y="62"/>
                  </a:lnTo>
                  <a:lnTo>
                    <a:pt x="188" y="58"/>
                  </a:lnTo>
                  <a:lnTo>
                    <a:pt x="184" y="53"/>
                  </a:lnTo>
                  <a:lnTo>
                    <a:pt x="179" y="46"/>
                  </a:lnTo>
                  <a:lnTo>
                    <a:pt x="174" y="39"/>
                  </a:lnTo>
                  <a:lnTo>
                    <a:pt x="168" y="33"/>
                  </a:lnTo>
                  <a:lnTo>
                    <a:pt x="164" y="28"/>
                  </a:lnTo>
                  <a:lnTo>
                    <a:pt x="160" y="25"/>
                  </a:lnTo>
                  <a:lnTo>
                    <a:pt x="155" y="23"/>
                  </a:lnTo>
                  <a:lnTo>
                    <a:pt x="150" y="22"/>
                  </a:lnTo>
                  <a:lnTo>
                    <a:pt x="145" y="20"/>
                  </a:lnTo>
                  <a:lnTo>
                    <a:pt x="140" y="19"/>
                  </a:lnTo>
                  <a:lnTo>
                    <a:pt x="133" y="20"/>
                  </a:lnTo>
                  <a:lnTo>
                    <a:pt x="127" y="22"/>
                  </a:lnTo>
                  <a:lnTo>
                    <a:pt x="122" y="24"/>
                  </a:lnTo>
                  <a:lnTo>
                    <a:pt x="116" y="27"/>
                  </a:lnTo>
                  <a:lnTo>
                    <a:pt x="113" y="30"/>
                  </a:lnTo>
                  <a:lnTo>
                    <a:pt x="109" y="36"/>
                  </a:lnTo>
                  <a:lnTo>
                    <a:pt x="105" y="41"/>
                  </a:lnTo>
                  <a:lnTo>
                    <a:pt x="103" y="48"/>
                  </a:lnTo>
                  <a:lnTo>
                    <a:pt x="102" y="58"/>
                  </a:lnTo>
                  <a:lnTo>
                    <a:pt x="101" y="74"/>
                  </a:lnTo>
                  <a:lnTo>
                    <a:pt x="100" y="96"/>
                  </a:lnTo>
                  <a:lnTo>
                    <a:pt x="100" y="123"/>
                  </a:lnTo>
                  <a:lnTo>
                    <a:pt x="100" y="141"/>
                  </a:lnTo>
                  <a:lnTo>
                    <a:pt x="167" y="141"/>
                  </a:lnTo>
                  <a:lnTo>
                    <a:pt x="167" y="162"/>
                  </a:lnTo>
                  <a:lnTo>
                    <a:pt x="100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4" name="Freeform 1475"/>
            <p:cNvSpPr>
              <a:spLocks/>
            </p:cNvSpPr>
            <p:nvPr/>
          </p:nvSpPr>
          <p:spPr bwMode="auto">
            <a:xfrm>
              <a:off x="3563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7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7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7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7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3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5" name="Freeform 1476"/>
            <p:cNvSpPr>
              <a:spLocks noEditPoints="1"/>
            </p:cNvSpPr>
            <p:nvPr/>
          </p:nvSpPr>
          <p:spPr bwMode="auto">
            <a:xfrm>
              <a:off x="3612" y="1107"/>
              <a:ext cx="30" cy="88"/>
            </a:xfrm>
            <a:custGeom>
              <a:avLst/>
              <a:gdLst>
                <a:gd name="T0" fmla="*/ 74 w 132"/>
                <a:gd name="T1" fmla="*/ 1 h 400"/>
                <a:gd name="T2" fmla="*/ 84 w 132"/>
                <a:gd name="T3" fmla="*/ 4 h 400"/>
                <a:gd name="T4" fmla="*/ 92 w 132"/>
                <a:gd name="T5" fmla="*/ 13 h 400"/>
                <a:gd name="T6" fmla="*/ 96 w 132"/>
                <a:gd name="T7" fmla="*/ 23 h 400"/>
                <a:gd name="T8" fmla="*/ 96 w 132"/>
                <a:gd name="T9" fmla="*/ 34 h 400"/>
                <a:gd name="T10" fmla="*/ 92 w 132"/>
                <a:gd name="T11" fmla="*/ 44 h 400"/>
                <a:gd name="T12" fmla="*/ 84 w 132"/>
                <a:gd name="T13" fmla="*/ 53 h 400"/>
                <a:gd name="T14" fmla="*/ 74 w 132"/>
                <a:gd name="T15" fmla="*/ 57 h 400"/>
                <a:gd name="T16" fmla="*/ 61 w 132"/>
                <a:gd name="T17" fmla="*/ 57 h 400"/>
                <a:gd name="T18" fmla="*/ 52 w 132"/>
                <a:gd name="T19" fmla="*/ 53 h 400"/>
                <a:gd name="T20" fmla="*/ 43 w 132"/>
                <a:gd name="T21" fmla="*/ 44 h 400"/>
                <a:gd name="T22" fmla="*/ 38 w 132"/>
                <a:gd name="T23" fmla="*/ 34 h 400"/>
                <a:gd name="T24" fmla="*/ 38 w 132"/>
                <a:gd name="T25" fmla="*/ 23 h 400"/>
                <a:gd name="T26" fmla="*/ 43 w 132"/>
                <a:gd name="T27" fmla="*/ 13 h 400"/>
                <a:gd name="T28" fmla="*/ 52 w 132"/>
                <a:gd name="T29" fmla="*/ 4 h 400"/>
                <a:gd name="T30" fmla="*/ 61 w 132"/>
                <a:gd name="T31" fmla="*/ 1 h 400"/>
                <a:gd name="T32" fmla="*/ 91 w 132"/>
                <a:gd name="T33" fmla="*/ 135 h 400"/>
                <a:gd name="T34" fmla="*/ 91 w 132"/>
                <a:gd name="T35" fmla="*/ 352 h 400"/>
                <a:gd name="T36" fmla="*/ 94 w 132"/>
                <a:gd name="T37" fmla="*/ 368 h 400"/>
                <a:gd name="T38" fmla="*/ 97 w 132"/>
                <a:gd name="T39" fmla="*/ 377 h 400"/>
                <a:gd name="T40" fmla="*/ 102 w 132"/>
                <a:gd name="T41" fmla="*/ 383 h 400"/>
                <a:gd name="T42" fmla="*/ 110 w 132"/>
                <a:gd name="T43" fmla="*/ 387 h 400"/>
                <a:gd name="T44" fmla="*/ 123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19 w 132"/>
                <a:gd name="T51" fmla="*/ 388 h 400"/>
                <a:gd name="T52" fmla="*/ 29 w 132"/>
                <a:gd name="T53" fmla="*/ 386 h 400"/>
                <a:gd name="T54" fmla="*/ 35 w 132"/>
                <a:gd name="T55" fmla="*/ 380 h 400"/>
                <a:gd name="T56" fmla="*/ 39 w 132"/>
                <a:gd name="T57" fmla="*/ 374 h 400"/>
                <a:gd name="T58" fmla="*/ 43 w 132"/>
                <a:gd name="T59" fmla="*/ 361 h 400"/>
                <a:gd name="T60" fmla="*/ 44 w 132"/>
                <a:gd name="T61" fmla="*/ 341 h 400"/>
                <a:gd name="T62" fmla="*/ 44 w 132"/>
                <a:gd name="T63" fmla="*/ 223 h 400"/>
                <a:gd name="T64" fmla="*/ 42 w 132"/>
                <a:gd name="T65" fmla="*/ 196 h 400"/>
                <a:gd name="T66" fmla="*/ 39 w 132"/>
                <a:gd name="T67" fmla="*/ 184 h 400"/>
                <a:gd name="T68" fmla="*/ 36 w 132"/>
                <a:gd name="T69" fmla="*/ 178 h 400"/>
                <a:gd name="T70" fmla="*/ 33 w 132"/>
                <a:gd name="T71" fmla="*/ 173 h 400"/>
                <a:gd name="T72" fmla="*/ 26 w 132"/>
                <a:gd name="T73" fmla="*/ 172 h 400"/>
                <a:gd name="T74" fmla="*/ 14 w 132"/>
                <a:gd name="T75" fmla="*/ 173 h 400"/>
                <a:gd name="T76" fmla="*/ 0 w 132"/>
                <a:gd name="T77" fmla="*/ 166 h 400"/>
                <a:gd name="T78" fmla="*/ 91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7" y="0"/>
                  </a:moveTo>
                  <a:lnTo>
                    <a:pt x="74" y="1"/>
                  </a:lnTo>
                  <a:lnTo>
                    <a:pt x="79" y="2"/>
                  </a:lnTo>
                  <a:lnTo>
                    <a:pt x="84" y="4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5" y="17"/>
                  </a:lnTo>
                  <a:lnTo>
                    <a:pt x="96" y="23"/>
                  </a:lnTo>
                  <a:lnTo>
                    <a:pt x="97" y="28"/>
                  </a:lnTo>
                  <a:lnTo>
                    <a:pt x="96" y="34"/>
                  </a:lnTo>
                  <a:lnTo>
                    <a:pt x="95" y="40"/>
                  </a:lnTo>
                  <a:lnTo>
                    <a:pt x="92" y="44"/>
                  </a:lnTo>
                  <a:lnTo>
                    <a:pt x="88" y="48"/>
                  </a:lnTo>
                  <a:lnTo>
                    <a:pt x="84" y="53"/>
                  </a:lnTo>
                  <a:lnTo>
                    <a:pt x="79" y="55"/>
                  </a:lnTo>
                  <a:lnTo>
                    <a:pt x="74" y="57"/>
                  </a:lnTo>
                  <a:lnTo>
                    <a:pt x="67" y="57"/>
                  </a:lnTo>
                  <a:lnTo>
                    <a:pt x="61" y="57"/>
                  </a:lnTo>
                  <a:lnTo>
                    <a:pt x="56" y="55"/>
                  </a:lnTo>
                  <a:lnTo>
                    <a:pt x="52" y="53"/>
                  </a:lnTo>
                  <a:lnTo>
                    <a:pt x="47" y="48"/>
                  </a:lnTo>
                  <a:lnTo>
                    <a:pt x="43" y="44"/>
                  </a:lnTo>
                  <a:lnTo>
                    <a:pt x="40" y="40"/>
                  </a:lnTo>
                  <a:lnTo>
                    <a:pt x="38" y="34"/>
                  </a:lnTo>
                  <a:lnTo>
                    <a:pt x="38" y="28"/>
                  </a:lnTo>
                  <a:lnTo>
                    <a:pt x="38" y="23"/>
                  </a:lnTo>
                  <a:lnTo>
                    <a:pt x="40" y="17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61" y="1"/>
                  </a:lnTo>
                  <a:lnTo>
                    <a:pt x="67" y="0"/>
                  </a:lnTo>
                  <a:close/>
                  <a:moveTo>
                    <a:pt x="91" y="135"/>
                  </a:moveTo>
                  <a:lnTo>
                    <a:pt x="91" y="341"/>
                  </a:lnTo>
                  <a:lnTo>
                    <a:pt x="91" y="352"/>
                  </a:lnTo>
                  <a:lnTo>
                    <a:pt x="92" y="361"/>
                  </a:lnTo>
                  <a:lnTo>
                    <a:pt x="94" y="368"/>
                  </a:lnTo>
                  <a:lnTo>
                    <a:pt x="95" y="374"/>
                  </a:lnTo>
                  <a:lnTo>
                    <a:pt x="97" y="377"/>
                  </a:lnTo>
                  <a:lnTo>
                    <a:pt x="99" y="380"/>
                  </a:lnTo>
                  <a:lnTo>
                    <a:pt x="102" y="383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3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29" y="386"/>
                  </a:lnTo>
                  <a:lnTo>
                    <a:pt x="33" y="383"/>
                  </a:lnTo>
                  <a:lnTo>
                    <a:pt x="35" y="380"/>
                  </a:lnTo>
                  <a:lnTo>
                    <a:pt x="37" y="377"/>
                  </a:lnTo>
                  <a:lnTo>
                    <a:pt x="39" y="374"/>
                  </a:lnTo>
                  <a:lnTo>
                    <a:pt x="42" y="368"/>
                  </a:lnTo>
                  <a:lnTo>
                    <a:pt x="43" y="361"/>
                  </a:lnTo>
                  <a:lnTo>
                    <a:pt x="44" y="352"/>
                  </a:lnTo>
                  <a:lnTo>
                    <a:pt x="44" y="341"/>
                  </a:lnTo>
                  <a:lnTo>
                    <a:pt x="44" y="242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2" y="196"/>
                  </a:lnTo>
                  <a:lnTo>
                    <a:pt x="40" y="187"/>
                  </a:lnTo>
                  <a:lnTo>
                    <a:pt x="39" y="184"/>
                  </a:lnTo>
                  <a:lnTo>
                    <a:pt x="38" y="180"/>
                  </a:lnTo>
                  <a:lnTo>
                    <a:pt x="36" y="178"/>
                  </a:lnTo>
                  <a:lnTo>
                    <a:pt x="35" y="176"/>
                  </a:lnTo>
                  <a:lnTo>
                    <a:pt x="33" y="173"/>
                  </a:lnTo>
                  <a:lnTo>
                    <a:pt x="29" y="172"/>
                  </a:lnTo>
                  <a:lnTo>
                    <a:pt x="26" y="172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7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1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6" name="Freeform 1477"/>
            <p:cNvSpPr>
              <a:spLocks noEditPoints="1"/>
            </p:cNvSpPr>
            <p:nvPr/>
          </p:nvSpPr>
          <p:spPr bwMode="auto">
            <a:xfrm>
              <a:off x="3649" y="1137"/>
              <a:ext cx="62" cy="86"/>
            </a:xfrm>
            <a:custGeom>
              <a:avLst/>
              <a:gdLst>
                <a:gd name="T0" fmla="*/ 41 w 267"/>
                <a:gd name="T1" fmla="*/ 148 h 388"/>
                <a:gd name="T2" fmla="*/ 22 w 267"/>
                <a:gd name="T3" fmla="*/ 105 h 388"/>
                <a:gd name="T4" fmla="*/ 26 w 267"/>
                <a:gd name="T5" fmla="*/ 65 h 388"/>
                <a:gd name="T6" fmla="*/ 43 w 267"/>
                <a:gd name="T7" fmla="*/ 34 h 388"/>
                <a:gd name="T8" fmla="*/ 75 w 267"/>
                <a:gd name="T9" fmla="*/ 10 h 388"/>
                <a:gd name="T10" fmla="*/ 115 w 267"/>
                <a:gd name="T11" fmla="*/ 0 h 388"/>
                <a:gd name="T12" fmla="*/ 154 w 267"/>
                <a:gd name="T13" fmla="*/ 2 h 388"/>
                <a:gd name="T14" fmla="*/ 185 w 267"/>
                <a:gd name="T15" fmla="*/ 14 h 388"/>
                <a:gd name="T16" fmla="*/ 262 w 267"/>
                <a:gd name="T17" fmla="*/ 18 h 388"/>
                <a:gd name="T18" fmla="*/ 267 w 267"/>
                <a:gd name="T19" fmla="*/ 30 h 388"/>
                <a:gd name="T20" fmla="*/ 262 w 267"/>
                <a:gd name="T21" fmla="*/ 42 h 388"/>
                <a:gd name="T22" fmla="*/ 218 w 267"/>
                <a:gd name="T23" fmla="*/ 48 h 388"/>
                <a:gd name="T24" fmla="*/ 229 w 267"/>
                <a:gd name="T25" fmla="*/ 79 h 388"/>
                <a:gd name="T26" fmla="*/ 226 w 267"/>
                <a:gd name="T27" fmla="*/ 120 h 388"/>
                <a:gd name="T28" fmla="*/ 208 w 267"/>
                <a:gd name="T29" fmla="*/ 149 h 388"/>
                <a:gd name="T30" fmla="*/ 177 w 267"/>
                <a:gd name="T31" fmla="*/ 172 h 388"/>
                <a:gd name="T32" fmla="*/ 137 w 267"/>
                <a:gd name="T33" fmla="*/ 181 h 388"/>
                <a:gd name="T34" fmla="*/ 95 w 267"/>
                <a:gd name="T35" fmla="*/ 178 h 388"/>
                <a:gd name="T36" fmla="*/ 64 w 267"/>
                <a:gd name="T37" fmla="*/ 202 h 388"/>
                <a:gd name="T38" fmla="*/ 71 w 267"/>
                <a:gd name="T39" fmla="*/ 219 h 388"/>
                <a:gd name="T40" fmla="*/ 93 w 267"/>
                <a:gd name="T41" fmla="*/ 225 h 388"/>
                <a:gd name="T42" fmla="*/ 155 w 267"/>
                <a:gd name="T43" fmla="*/ 227 h 388"/>
                <a:gd name="T44" fmla="*/ 218 w 267"/>
                <a:gd name="T45" fmla="*/ 232 h 388"/>
                <a:gd name="T46" fmla="*/ 255 w 267"/>
                <a:gd name="T47" fmla="*/ 257 h 388"/>
                <a:gd name="T48" fmla="*/ 263 w 267"/>
                <a:gd name="T49" fmla="*/ 296 h 388"/>
                <a:gd name="T50" fmla="*/ 251 w 267"/>
                <a:gd name="T51" fmla="*/ 326 h 388"/>
                <a:gd name="T52" fmla="*/ 221 w 267"/>
                <a:gd name="T53" fmla="*/ 357 h 388"/>
                <a:gd name="T54" fmla="*/ 166 w 267"/>
                <a:gd name="T55" fmla="*/ 383 h 388"/>
                <a:gd name="T56" fmla="*/ 102 w 267"/>
                <a:gd name="T57" fmla="*/ 388 h 388"/>
                <a:gd name="T58" fmla="*/ 52 w 267"/>
                <a:gd name="T59" fmla="*/ 379 h 388"/>
                <a:gd name="T60" fmla="*/ 11 w 267"/>
                <a:gd name="T61" fmla="*/ 357 h 388"/>
                <a:gd name="T62" fmla="*/ 0 w 267"/>
                <a:gd name="T63" fmla="*/ 339 h 388"/>
                <a:gd name="T64" fmla="*/ 10 w 267"/>
                <a:gd name="T65" fmla="*/ 309 h 388"/>
                <a:gd name="T66" fmla="*/ 40 w 267"/>
                <a:gd name="T67" fmla="*/ 254 h 388"/>
                <a:gd name="T68" fmla="*/ 26 w 267"/>
                <a:gd name="T69" fmla="*/ 235 h 388"/>
                <a:gd name="T70" fmla="*/ 30 w 267"/>
                <a:gd name="T71" fmla="*/ 214 h 388"/>
                <a:gd name="T72" fmla="*/ 58 w 267"/>
                <a:gd name="T73" fmla="*/ 182 h 388"/>
                <a:gd name="T74" fmla="*/ 111 w 267"/>
                <a:gd name="T75" fmla="*/ 14 h 388"/>
                <a:gd name="T76" fmla="*/ 85 w 267"/>
                <a:gd name="T77" fmla="*/ 30 h 388"/>
                <a:gd name="T78" fmla="*/ 75 w 267"/>
                <a:gd name="T79" fmla="*/ 50 h 388"/>
                <a:gd name="T80" fmla="*/ 72 w 267"/>
                <a:gd name="T81" fmla="*/ 101 h 388"/>
                <a:gd name="T82" fmla="*/ 82 w 267"/>
                <a:gd name="T83" fmla="*/ 135 h 388"/>
                <a:gd name="T84" fmla="*/ 99 w 267"/>
                <a:gd name="T85" fmla="*/ 157 h 388"/>
                <a:gd name="T86" fmla="*/ 119 w 267"/>
                <a:gd name="T87" fmla="*/ 167 h 388"/>
                <a:gd name="T88" fmla="*/ 150 w 267"/>
                <a:gd name="T89" fmla="*/ 163 h 388"/>
                <a:gd name="T90" fmla="*/ 165 w 267"/>
                <a:gd name="T91" fmla="*/ 151 h 388"/>
                <a:gd name="T92" fmla="*/ 176 w 267"/>
                <a:gd name="T93" fmla="*/ 131 h 388"/>
                <a:gd name="T94" fmla="*/ 178 w 267"/>
                <a:gd name="T95" fmla="*/ 80 h 388"/>
                <a:gd name="T96" fmla="*/ 168 w 267"/>
                <a:gd name="T97" fmla="*/ 45 h 388"/>
                <a:gd name="T98" fmla="*/ 152 w 267"/>
                <a:gd name="T99" fmla="*/ 23 h 388"/>
                <a:gd name="T100" fmla="*/ 133 w 267"/>
                <a:gd name="T101" fmla="*/ 15 h 388"/>
                <a:gd name="T102" fmla="*/ 57 w 267"/>
                <a:gd name="T103" fmla="*/ 279 h 388"/>
                <a:gd name="T104" fmla="*/ 41 w 267"/>
                <a:gd name="T105" fmla="*/ 309 h 388"/>
                <a:gd name="T106" fmla="*/ 50 w 267"/>
                <a:gd name="T107" fmla="*/ 332 h 388"/>
                <a:gd name="T108" fmla="*/ 83 w 267"/>
                <a:gd name="T109" fmla="*/ 348 h 388"/>
                <a:gd name="T110" fmla="*/ 129 w 267"/>
                <a:gd name="T111" fmla="*/ 354 h 388"/>
                <a:gd name="T112" fmla="*/ 176 w 267"/>
                <a:gd name="T113" fmla="*/ 352 h 388"/>
                <a:gd name="T114" fmla="*/ 212 w 267"/>
                <a:gd name="T115" fmla="*/ 341 h 388"/>
                <a:gd name="T116" fmla="*/ 234 w 267"/>
                <a:gd name="T117" fmla="*/ 323 h 388"/>
                <a:gd name="T118" fmla="*/ 242 w 267"/>
                <a:gd name="T119" fmla="*/ 303 h 388"/>
                <a:gd name="T120" fmla="*/ 235 w 267"/>
                <a:gd name="T121" fmla="*/ 282 h 388"/>
                <a:gd name="T122" fmla="*/ 189 w 267"/>
                <a:gd name="T123" fmla="*/ 271 h 388"/>
                <a:gd name="T124" fmla="*/ 88 w 267"/>
                <a:gd name="T125" fmla="*/ 26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388">
                  <a:moveTo>
                    <a:pt x="71" y="171"/>
                  </a:moveTo>
                  <a:lnTo>
                    <a:pt x="60" y="164"/>
                  </a:lnTo>
                  <a:lnTo>
                    <a:pt x="50" y="157"/>
                  </a:lnTo>
                  <a:lnTo>
                    <a:pt x="41" y="148"/>
                  </a:lnTo>
                  <a:lnTo>
                    <a:pt x="35" y="139"/>
                  </a:lnTo>
                  <a:lnTo>
                    <a:pt x="28" y="128"/>
                  </a:lnTo>
                  <a:lnTo>
                    <a:pt x="25" y="117"/>
                  </a:lnTo>
                  <a:lnTo>
                    <a:pt x="22" y="105"/>
                  </a:lnTo>
                  <a:lnTo>
                    <a:pt x="21" y="92"/>
                  </a:lnTo>
                  <a:lnTo>
                    <a:pt x="21" y="84"/>
                  </a:lnTo>
                  <a:lnTo>
                    <a:pt x="24" y="74"/>
                  </a:lnTo>
                  <a:lnTo>
                    <a:pt x="26" y="65"/>
                  </a:lnTo>
                  <a:lnTo>
                    <a:pt x="29" y="57"/>
                  </a:lnTo>
                  <a:lnTo>
                    <a:pt x="32" y="49"/>
                  </a:lnTo>
                  <a:lnTo>
                    <a:pt x="38" y="42"/>
                  </a:lnTo>
                  <a:lnTo>
                    <a:pt x="43" y="34"/>
                  </a:lnTo>
                  <a:lnTo>
                    <a:pt x="51" y="27"/>
                  </a:lnTo>
                  <a:lnTo>
                    <a:pt x="59" y="20"/>
                  </a:lnTo>
                  <a:lnTo>
                    <a:pt x="67" y="15"/>
                  </a:lnTo>
                  <a:lnTo>
                    <a:pt x="75" y="10"/>
                  </a:lnTo>
                  <a:lnTo>
                    <a:pt x="84" y="6"/>
                  </a:lnTo>
                  <a:lnTo>
                    <a:pt x="94" y="4"/>
                  </a:lnTo>
                  <a:lnTo>
                    <a:pt x="104" y="2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36" y="0"/>
                  </a:lnTo>
                  <a:lnTo>
                    <a:pt x="145" y="1"/>
                  </a:lnTo>
                  <a:lnTo>
                    <a:pt x="154" y="2"/>
                  </a:lnTo>
                  <a:lnTo>
                    <a:pt x="162" y="4"/>
                  </a:lnTo>
                  <a:lnTo>
                    <a:pt x="169" y="6"/>
                  </a:lnTo>
                  <a:lnTo>
                    <a:pt x="177" y="9"/>
                  </a:lnTo>
                  <a:lnTo>
                    <a:pt x="185" y="14"/>
                  </a:lnTo>
                  <a:lnTo>
                    <a:pt x="193" y="18"/>
                  </a:lnTo>
                  <a:lnTo>
                    <a:pt x="248" y="18"/>
                  </a:lnTo>
                  <a:lnTo>
                    <a:pt x="258" y="18"/>
                  </a:lnTo>
                  <a:lnTo>
                    <a:pt x="262" y="18"/>
                  </a:lnTo>
                  <a:lnTo>
                    <a:pt x="265" y="19"/>
                  </a:lnTo>
                  <a:lnTo>
                    <a:pt x="266" y="20"/>
                  </a:lnTo>
                  <a:lnTo>
                    <a:pt x="267" y="24"/>
                  </a:lnTo>
                  <a:lnTo>
                    <a:pt x="267" y="30"/>
                  </a:lnTo>
                  <a:lnTo>
                    <a:pt x="267" y="36"/>
                  </a:lnTo>
                  <a:lnTo>
                    <a:pt x="266" y="39"/>
                  </a:lnTo>
                  <a:lnTo>
                    <a:pt x="265" y="41"/>
                  </a:lnTo>
                  <a:lnTo>
                    <a:pt x="262" y="42"/>
                  </a:lnTo>
                  <a:lnTo>
                    <a:pt x="258" y="43"/>
                  </a:lnTo>
                  <a:lnTo>
                    <a:pt x="248" y="43"/>
                  </a:lnTo>
                  <a:lnTo>
                    <a:pt x="214" y="43"/>
                  </a:lnTo>
                  <a:lnTo>
                    <a:pt x="218" y="48"/>
                  </a:lnTo>
                  <a:lnTo>
                    <a:pt x="221" y="53"/>
                  </a:lnTo>
                  <a:lnTo>
                    <a:pt x="224" y="60"/>
                  </a:lnTo>
                  <a:lnTo>
                    <a:pt x="226" y="65"/>
                  </a:lnTo>
                  <a:lnTo>
                    <a:pt x="229" y="79"/>
                  </a:lnTo>
                  <a:lnTo>
                    <a:pt x="230" y="94"/>
                  </a:lnTo>
                  <a:lnTo>
                    <a:pt x="229" y="103"/>
                  </a:lnTo>
                  <a:lnTo>
                    <a:pt x="228" y="112"/>
                  </a:lnTo>
                  <a:lnTo>
                    <a:pt x="226" y="120"/>
                  </a:lnTo>
                  <a:lnTo>
                    <a:pt x="223" y="128"/>
                  </a:lnTo>
                  <a:lnTo>
                    <a:pt x="219" y="135"/>
                  </a:lnTo>
                  <a:lnTo>
                    <a:pt x="214" y="143"/>
                  </a:lnTo>
                  <a:lnTo>
                    <a:pt x="208" y="149"/>
                  </a:lnTo>
                  <a:lnTo>
                    <a:pt x="202" y="156"/>
                  </a:lnTo>
                  <a:lnTo>
                    <a:pt x="194" y="162"/>
                  </a:lnTo>
                  <a:lnTo>
                    <a:pt x="186" y="167"/>
                  </a:lnTo>
                  <a:lnTo>
                    <a:pt x="177" y="172"/>
                  </a:lnTo>
                  <a:lnTo>
                    <a:pt x="168" y="175"/>
                  </a:lnTo>
                  <a:lnTo>
                    <a:pt x="158" y="178"/>
                  </a:lnTo>
                  <a:lnTo>
                    <a:pt x="148" y="179"/>
                  </a:lnTo>
                  <a:lnTo>
                    <a:pt x="137" y="181"/>
                  </a:lnTo>
                  <a:lnTo>
                    <a:pt x="125" y="182"/>
                  </a:lnTo>
                  <a:lnTo>
                    <a:pt x="115" y="182"/>
                  </a:lnTo>
                  <a:lnTo>
                    <a:pt x="105" y="181"/>
                  </a:lnTo>
                  <a:lnTo>
                    <a:pt x="95" y="178"/>
                  </a:lnTo>
                  <a:lnTo>
                    <a:pt x="85" y="176"/>
                  </a:lnTo>
                  <a:lnTo>
                    <a:pt x="74" y="186"/>
                  </a:lnTo>
                  <a:lnTo>
                    <a:pt x="69" y="195"/>
                  </a:lnTo>
                  <a:lnTo>
                    <a:pt x="64" y="202"/>
                  </a:lnTo>
                  <a:lnTo>
                    <a:pt x="63" y="209"/>
                  </a:lnTo>
                  <a:lnTo>
                    <a:pt x="66" y="213"/>
                  </a:lnTo>
                  <a:lnTo>
                    <a:pt x="69" y="217"/>
                  </a:lnTo>
                  <a:lnTo>
                    <a:pt x="71" y="219"/>
                  </a:lnTo>
                  <a:lnTo>
                    <a:pt x="75" y="221"/>
                  </a:lnTo>
                  <a:lnTo>
                    <a:pt x="81" y="223"/>
                  </a:lnTo>
                  <a:lnTo>
                    <a:pt x="88" y="224"/>
                  </a:lnTo>
                  <a:lnTo>
                    <a:pt x="93" y="225"/>
                  </a:lnTo>
                  <a:lnTo>
                    <a:pt x="101" y="225"/>
                  </a:lnTo>
                  <a:lnTo>
                    <a:pt x="113" y="226"/>
                  </a:lnTo>
                  <a:lnTo>
                    <a:pt x="127" y="226"/>
                  </a:lnTo>
                  <a:lnTo>
                    <a:pt x="155" y="227"/>
                  </a:lnTo>
                  <a:lnTo>
                    <a:pt x="177" y="228"/>
                  </a:lnTo>
                  <a:lnTo>
                    <a:pt x="194" y="229"/>
                  </a:lnTo>
                  <a:lnTo>
                    <a:pt x="205" y="230"/>
                  </a:lnTo>
                  <a:lnTo>
                    <a:pt x="218" y="232"/>
                  </a:lnTo>
                  <a:lnTo>
                    <a:pt x="229" y="237"/>
                  </a:lnTo>
                  <a:lnTo>
                    <a:pt x="239" y="242"/>
                  </a:lnTo>
                  <a:lnTo>
                    <a:pt x="248" y="249"/>
                  </a:lnTo>
                  <a:lnTo>
                    <a:pt x="255" y="257"/>
                  </a:lnTo>
                  <a:lnTo>
                    <a:pt x="260" y="267"/>
                  </a:lnTo>
                  <a:lnTo>
                    <a:pt x="262" y="276"/>
                  </a:lnTo>
                  <a:lnTo>
                    <a:pt x="263" y="288"/>
                  </a:lnTo>
                  <a:lnTo>
                    <a:pt x="263" y="296"/>
                  </a:lnTo>
                  <a:lnTo>
                    <a:pt x="262" y="303"/>
                  </a:lnTo>
                  <a:lnTo>
                    <a:pt x="259" y="311"/>
                  </a:lnTo>
                  <a:lnTo>
                    <a:pt x="256" y="318"/>
                  </a:lnTo>
                  <a:lnTo>
                    <a:pt x="251" y="326"/>
                  </a:lnTo>
                  <a:lnTo>
                    <a:pt x="247" y="333"/>
                  </a:lnTo>
                  <a:lnTo>
                    <a:pt x="240" y="340"/>
                  </a:lnTo>
                  <a:lnTo>
                    <a:pt x="234" y="348"/>
                  </a:lnTo>
                  <a:lnTo>
                    <a:pt x="221" y="357"/>
                  </a:lnTo>
                  <a:lnTo>
                    <a:pt x="209" y="365"/>
                  </a:lnTo>
                  <a:lnTo>
                    <a:pt x="196" y="372"/>
                  </a:lnTo>
                  <a:lnTo>
                    <a:pt x="182" y="378"/>
                  </a:lnTo>
                  <a:lnTo>
                    <a:pt x="166" y="383"/>
                  </a:lnTo>
                  <a:lnTo>
                    <a:pt x="151" y="386"/>
                  </a:lnTo>
                  <a:lnTo>
                    <a:pt x="133" y="387"/>
                  </a:lnTo>
                  <a:lnTo>
                    <a:pt x="115" y="388"/>
                  </a:lnTo>
                  <a:lnTo>
                    <a:pt x="102" y="388"/>
                  </a:lnTo>
                  <a:lnTo>
                    <a:pt x="89" y="386"/>
                  </a:lnTo>
                  <a:lnTo>
                    <a:pt x="77" y="385"/>
                  </a:lnTo>
                  <a:lnTo>
                    <a:pt x="64" y="382"/>
                  </a:lnTo>
                  <a:lnTo>
                    <a:pt x="52" y="379"/>
                  </a:lnTo>
                  <a:lnTo>
                    <a:pt x="41" y="374"/>
                  </a:lnTo>
                  <a:lnTo>
                    <a:pt x="31" y="370"/>
                  </a:lnTo>
                  <a:lnTo>
                    <a:pt x="21" y="364"/>
                  </a:lnTo>
                  <a:lnTo>
                    <a:pt x="11" y="357"/>
                  </a:lnTo>
                  <a:lnTo>
                    <a:pt x="5" y="350"/>
                  </a:lnTo>
                  <a:lnTo>
                    <a:pt x="3" y="346"/>
                  </a:lnTo>
                  <a:lnTo>
                    <a:pt x="1" y="342"/>
                  </a:lnTo>
                  <a:lnTo>
                    <a:pt x="0" y="339"/>
                  </a:lnTo>
                  <a:lnTo>
                    <a:pt x="0" y="335"/>
                  </a:lnTo>
                  <a:lnTo>
                    <a:pt x="0" y="328"/>
                  </a:lnTo>
                  <a:lnTo>
                    <a:pt x="3" y="322"/>
                  </a:lnTo>
                  <a:lnTo>
                    <a:pt x="10" y="309"/>
                  </a:lnTo>
                  <a:lnTo>
                    <a:pt x="24" y="293"/>
                  </a:lnTo>
                  <a:lnTo>
                    <a:pt x="31" y="284"/>
                  </a:lnTo>
                  <a:lnTo>
                    <a:pt x="52" y="262"/>
                  </a:lnTo>
                  <a:lnTo>
                    <a:pt x="40" y="254"/>
                  </a:lnTo>
                  <a:lnTo>
                    <a:pt x="31" y="246"/>
                  </a:lnTo>
                  <a:lnTo>
                    <a:pt x="29" y="243"/>
                  </a:lnTo>
                  <a:lnTo>
                    <a:pt x="27" y="239"/>
                  </a:lnTo>
                  <a:lnTo>
                    <a:pt x="26" y="235"/>
                  </a:lnTo>
                  <a:lnTo>
                    <a:pt x="26" y="231"/>
                  </a:lnTo>
                  <a:lnTo>
                    <a:pt x="26" y="226"/>
                  </a:lnTo>
                  <a:lnTo>
                    <a:pt x="27" y="220"/>
                  </a:lnTo>
                  <a:lnTo>
                    <a:pt x="30" y="214"/>
                  </a:lnTo>
                  <a:lnTo>
                    <a:pt x="33" y="207"/>
                  </a:lnTo>
                  <a:lnTo>
                    <a:pt x="39" y="201"/>
                  </a:lnTo>
                  <a:lnTo>
                    <a:pt x="47" y="191"/>
                  </a:lnTo>
                  <a:lnTo>
                    <a:pt x="58" y="182"/>
                  </a:lnTo>
                  <a:lnTo>
                    <a:pt x="71" y="171"/>
                  </a:lnTo>
                  <a:close/>
                  <a:moveTo>
                    <a:pt x="122" y="13"/>
                  </a:moveTo>
                  <a:lnTo>
                    <a:pt x="116" y="14"/>
                  </a:lnTo>
                  <a:lnTo>
                    <a:pt x="111" y="14"/>
                  </a:lnTo>
                  <a:lnTo>
                    <a:pt x="106" y="16"/>
                  </a:lnTo>
                  <a:lnTo>
                    <a:pt x="102" y="17"/>
                  </a:lnTo>
                  <a:lnTo>
                    <a:pt x="93" y="22"/>
                  </a:lnTo>
                  <a:lnTo>
                    <a:pt x="85" y="30"/>
                  </a:lnTo>
                  <a:lnTo>
                    <a:pt x="82" y="34"/>
                  </a:lnTo>
                  <a:lnTo>
                    <a:pt x="80" y="39"/>
                  </a:lnTo>
                  <a:lnTo>
                    <a:pt x="77" y="45"/>
                  </a:lnTo>
                  <a:lnTo>
                    <a:pt x="75" y="50"/>
                  </a:lnTo>
                  <a:lnTo>
                    <a:pt x="72" y="64"/>
                  </a:lnTo>
                  <a:lnTo>
                    <a:pt x="71" y="80"/>
                  </a:lnTo>
                  <a:lnTo>
                    <a:pt x="72" y="91"/>
                  </a:lnTo>
                  <a:lnTo>
                    <a:pt x="72" y="101"/>
                  </a:lnTo>
                  <a:lnTo>
                    <a:pt x="74" y="111"/>
                  </a:lnTo>
                  <a:lnTo>
                    <a:pt x="77" y="120"/>
                  </a:lnTo>
                  <a:lnTo>
                    <a:pt x="79" y="128"/>
                  </a:lnTo>
                  <a:lnTo>
                    <a:pt x="82" y="135"/>
                  </a:lnTo>
                  <a:lnTo>
                    <a:pt x="87" y="143"/>
                  </a:lnTo>
                  <a:lnTo>
                    <a:pt x="91" y="149"/>
                  </a:lnTo>
                  <a:lnTo>
                    <a:pt x="95" y="154"/>
                  </a:lnTo>
                  <a:lnTo>
                    <a:pt x="99" y="157"/>
                  </a:lnTo>
                  <a:lnTo>
                    <a:pt x="103" y="160"/>
                  </a:lnTo>
                  <a:lnTo>
                    <a:pt x="108" y="163"/>
                  </a:lnTo>
                  <a:lnTo>
                    <a:pt x="113" y="165"/>
                  </a:lnTo>
                  <a:lnTo>
                    <a:pt x="119" y="167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40" y="167"/>
                  </a:lnTo>
                  <a:lnTo>
                    <a:pt x="150" y="163"/>
                  </a:lnTo>
                  <a:lnTo>
                    <a:pt x="154" y="161"/>
                  </a:lnTo>
                  <a:lnTo>
                    <a:pt x="157" y="159"/>
                  </a:lnTo>
                  <a:lnTo>
                    <a:pt x="162" y="156"/>
                  </a:lnTo>
                  <a:lnTo>
                    <a:pt x="165" y="151"/>
                  </a:lnTo>
                  <a:lnTo>
                    <a:pt x="168" y="147"/>
                  </a:lnTo>
                  <a:lnTo>
                    <a:pt x="172" y="143"/>
                  </a:lnTo>
                  <a:lnTo>
                    <a:pt x="174" y="137"/>
                  </a:lnTo>
                  <a:lnTo>
                    <a:pt x="176" y="131"/>
                  </a:lnTo>
                  <a:lnTo>
                    <a:pt x="178" y="117"/>
                  </a:lnTo>
                  <a:lnTo>
                    <a:pt x="179" y="102"/>
                  </a:lnTo>
                  <a:lnTo>
                    <a:pt x="179" y="90"/>
                  </a:lnTo>
                  <a:lnTo>
                    <a:pt x="178" y="80"/>
                  </a:lnTo>
                  <a:lnTo>
                    <a:pt x="176" y="71"/>
                  </a:lnTo>
                  <a:lnTo>
                    <a:pt x="175" y="62"/>
                  </a:lnTo>
                  <a:lnTo>
                    <a:pt x="172" y="53"/>
                  </a:lnTo>
                  <a:lnTo>
                    <a:pt x="168" y="45"/>
                  </a:lnTo>
                  <a:lnTo>
                    <a:pt x="164" y="38"/>
                  </a:lnTo>
                  <a:lnTo>
                    <a:pt x="160" y="32"/>
                  </a:lnTo>
                  <a:lnTo>
                    <a:pt x="156" y="28"/>
                  </a:lnTo>
                  <a:lnTo>
                    <a:pt x="152" y="23"/>
                  </a:lnTo>
                  <a:lnTo>
                    <a:pt x="147" y="20"/>
                  </a:lnTo>
                  <a:lnTo>
                    <a:pt x="143" y="18"/>
                  </a:lnTo>
                  <a:lnTo>
                    <a:pt x="137" y="16"/>
                  </a:lnTo>
                  <a:lnTo>
                    <a:pt x="133" y="15"/>
                  </a:lnTo>
                  <a:lnTo>
                    <a:pt x="127" y="14"/>
                  </a:lnTo>
                  <a:lnTo>
                    <a:pt x="122" y="13"/>
                  </a:lnTo>
                  <a:close/>
                  <a:moveTo>
                    <a:pt x="69" y="265"/>
                  </a:moveTo>
                  <a:lnTo>
                    <a:pt x="57" y="279"/>
                  </a:lnTo>
                  <a:lnTo>
                    <a:pt x="48" y="290"/>
                  </a:lnTo>
                  <a:lnTo>
                    <a:pt x="45" y="297"/>
                  </a:lnTo>
                  <a:lnTo>
                    <a:pt x="42" y="302"/>
                  </a:lnTo>
                  <a:lnTo>
                    <a:pt x="41" y="309"/>
                  </a:lnTo>
                  <a:lnTo>
                    <a:pt x="41" y="314"/>
                  </a:lnTo>
                  <a:lnTo>
                    <a:pt x="42" y="321"/>
                  </a:lnTo>
                  <a:lnTo>
                    <a:pt x="46" y="326"/>
                  </a:lnTo>
                  <a:lnTo>
                    <a:pt x="50" y="332"/>
                  </a:lnTo>
                  <a:lnTo>
                    <a:pt x="58" y="337"/>
                  </a:lnTo>
                  <a:lnTo>
                    <a:pt x="66" y="341"/>
                  </a:lnTo>
                  <a:lnTo>
                    <a:pt x="74" y="345"/>
                  </a:lnTo>
                  <a:lnTo>
                    <a:pt x="83" y="348"/>
                  </a:lnTo>
                  <a:lnTo>
                    <a:pt x="93" y="351"/>
                  </a:lnTo>
                  <a:lnTo>
                    <a:pt x="104" y="352"/>
                  </a:lnTo>
                  <a:lnTo>
                    <a:pt x="115" y="354"/>
                  </a:lnTo>
                  <a:lnTo>
                    <a:pt x="129" y="354"/>
                  </a:lnTo>
                  <a:lnTo>
                    <a:pt x="141" y="355"/>
                  </a:lnTo>
                  <a:lnTo>
                    <a:pt x="154" y="354"/>
                  </a:lnTo>
                  <a:lnTo>
                    <a:pt x="165" y="354"/>
                  </a:lnTo>
                  <a:lnTo>
                    <a:pt x="176" y="352"/>
                  </a:lnTo>
                  <a:lnTo>
                    <a:pt x="186" y="350"/>
                  </a:lnTo>
                  <a:lnTo>
                    <a:pt x="196" y="348"/>
                  </a:lnTo>
                  <a:lnTo>
                    <a:pt x="204" y="344"/>
                  </a:lnTo>
                  <a:lnTo>
                    <a:pt x="212" y="341"/>
                  </a:lnTo>
                  <a:lnTo>
                    <a:pt x="218" y="337"/>
                  </a:lnTo>
                  <a:lnTo>
                    <a:pt x="224" y="332"/>
                  </a:lnTo>
                  <a:lnTo>
                    <a:pt x="229" y="328"/>
                  </a:lnTo>
                  <a:lnTo>
                    <a:pt x="234" y="323"/>
                  </a:lnTo>
                  <a:lnTo>
                    <a:pt x="237" y="318"/>
                  </a:lnTo>
                  <a:lnTo>
                    <a:pt x="239" y="314"/>
                  </a:lnTo>
                  <a:lnTo>
                    <a:pt x="241" y="309"/>
                  </a:lnTo>
                  <a:lnTo>
                    <a:pt x="242" y="303"/>
                  </a:lnTo>
                  <a:lnTo>
                    <a:pt x="242" y="299"/>
                  </a:lnTo>
                  <a:lnTo>
                    <a:pt x="241" y="291"/>
                  </a:lnTo>
                  <a:lnTo>
                    <a:pt x="239" y="286"/>
                  </a:lnTo>
                  <a:lnTo>
                    <a:pt x="235" y="282"/>
                  </a:lnTo>
                  <a:lnTo>
                    <a:pt x="228" y="279"/>
                  </a:lnTo>
                  <a:lnTo>
                    <a:pt x="218" y="275"/>
                  </a:lnTo>
                  <a:lnTo>
                    <a:pt x="206" y="273"/>
                  </a:lnTo>
                  <a:lnTo>
                    <a:pt x="189" y="271"/>
                  </a:lnTo>
                  <a:lnTo>
                    <a:pt x="168" y="271"/>
                  </a:lnTo>
                  <a:lnTo>
                    <a:pt x="137" y="270"/>
                  </a:lnTo>
                  <a:lnTo>
                    <a:pt x="111" y="268"/>
                  </a:lnTo>
                  <a:lnTo>
                    <a:pt x="88" y="267"/>
                  </a:lnTo>
                  <a:lnTo>
                    <a:pt x="69" y="2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7" name="Freeform 1478"/>
            <p:cNvSpPr>
              <a:spLocks noEditPoints="1"/>
            </p:cNvSpPr>
            <p:nvPr/>
          </p:nvSpPr>
          <p:spPr bwMode="auto">
            <a:xfrm>
              <a:off x="3718" y="1137"/>
              <a:ext cx="52" cy="60"/>
            </a:xfrm>
            <a:custGeom>
              <a:avLst/>
              <a:gdLst>
                <a:gd name="T0" fmla="*/ 41 w 223"/>
                <a:gd name="T1" fmla="*/ 118 h 272"/>
                <a:gd name="T2" fmla="*/ 45 w 223"/>
                <a:gd name="T3" fmla="*/ 144 h 272"/>
                <a:gd name="T4" fmla="*/ 52 w 223"/>
                <a:gd name="T5" fmla="*/ 165 h 272"/>
                <a:gd name="T6" fmla="*/ 63 w 223"/>
                <a:gd name="T7" fmla="*/ 185 h 272"/>
                <a:gd name="T8" fmla="*/ 77 w 223"/>
                <a:gd name="T9" fmla="*/ 201 h 272"/>
                <a:gd name="T10" fmla="*/ 93 w 223"/>
                <a:gd name="T11" fmla="*/ 214 h 272"/>
                <a:gd name="T12" fmla="*/ 109 w 223"/>
                <a:gd name="T13" fmla="*/ 221 h 272"/>
                <a:gd name="T14" fmla="*/ 128 w 223"/>
                <a:gd name="T15" fmla="*/ 226 h 272"/>
                <a:gd name="T16" fmla="*/ 150 w 223"/>
                <a:gd name="T17" fmla="*/ 226 h 272"/>
                <a:gd name="T18" fmla="*/ 172 w 223"/>
                <a:gd name="T19" fmla="*/ 218 h 272"/>
                <a:gd name="T20" fmla="*/ 188 w 223"/>
                <a:gd name="T21" fmla="*/ 209 h 272"/>
                <a:gd name="T22" fmla="*/ 196 w 223"/>
                <a:gd name="T23" fmla="*/ 199 h 272"/>
                <a:gd name="T24" fmla="*/ 208 w 223"/>
                <a:gd name="T25" fmla="*/ 181 h 272"/>
                <a:gd name="T26" fmla="*/ 223 w 223"/>
                <a:gd name="T27" fmla="*/ 171 h 272"/>
                <a:gd name="T28" fmla="*/ 219 w 223"/>
                <a:gd name="T29" fmla="*/ 189 h 272"/>
                <a:gd name="T30" fmla="*/ 212 w 223"/>
                <a:gd name="T31" fmla="*/ 207 h 272"/>
                <a:gd name="T32" fmla="*/ 201 w 223"/>
                <a:gd name="T33" fmla="*/ 225 h 272"/>
                <a:gd name="T34" fmla="*/ 189 w 223"/>
                <a:gd name="T35" fmla="*/ 241 h 272"/>
                <a:gd name="T36" fmla="*/ 174 w 223"/>
                <a:gd name="T37" fmla="*/ 254 h 272"/>
                <a:gd name="T38" fmla="*/ 156 w 223"/>
                <a:gd name="T39" fmla="*/ 265 h 272"/>
                <a:gd name="T40" fmla="*/ 137 w 223"/>
                <a:gd name="T41" fmla="*/ 270 h 272"/>
                <a:gd name="T42" fmla="*/ 116 w 223"/>
                <a:gd name="T43" fmla="*/ 272 h 272"/>
                <a:gd name="T44" fmla="*/ 93 w 223"/>
                <a:gd name="T45" fmla="*/ 270 h 272"/>
                <a:gd name="T46" fmla="*/ 71 w 223"/>
                <a:gd name="T47" fmla="*/ 263 h 272"/>
                <a:gd name="T48" fmla="*/ 52 w 223"/>
                <a:gd name="T49" fmla="*/ 252 h 272"/>
                <a:gd name="T50" fmla="*/ 34 w 223"/>
                <a:gd name="T51" fmla="*/ 237 h 272"/>
                <a:gd name="T52" fmla="*/ 19 w 223"/>
                <a:gd name="T53" fmla="*/ 216 h 272"/>
                <a:gd name="T54" fmla="*/ 9 w 223"/>
                <a:gd name="T55" fmla="*/ 193 h 272"/>
                <a:gd name="T56" fmla="*/ 2 w 223"/>
                <a:gd name="T57" fmla="*/ 168 h 272"/>
                <a:gd name="T58" fmla="*/ 0 w 223"/>
                <a:gd name="T59" fmla="*/ 139 h 272"/>
                <a:gd name="T60" fmla="*/ 2 w 223"/>
                <a:gd name="T61" fmla="*/ 107 h 272"/>
                <a:gd name="T62" fmla="*/ 9 w 223"/>
                <a:gd name="T63" fmla="*/ 80 h 272"/>
                <a:gd name="T64" fmla="*/ 20 w 223"/>
                <a:gd name="T65" fmla="*/ 57 h 272"/>
                <a:gd name="T66" fmla="*/ 34 w 223"/>
                <a:gd name="T67" fmla="*/ 36 h 272"/>
                <a:gd name="T68" fmla="*/ 53 w 223"/>
                <a:gd name="T69" fmla="*/ 20 h 272"/>
                <a:gd name="T70" fmla="*/ 74 w 223"/>
                <a:gd name="T71" fmla="*/ 8 h 272"/>
                <a:gd name="T72" fmla="*/ 97 w 223"/>
                <a:gd name="T73" fmla="*/ 2 h 272"/>
                <a:gd name="T74" fmla="*/ 123 w 223"/>
                <a:gd name="T75" fmla="*/ 0 h 272"/>
                <a:gd name="T76" fmla="*/ 144 w 223"/>
                <a:gd name="T77" fmla="*/ 1 h 272"/>
                <a:gd name="T78" fmla="*/ 163 w 223"/>
                <a:gd name="T79" fmla="*/ 6 h 272"/>
                <a:gd name="T80" fmla="*/ 180 w 223"/>
                <a:gd name="T81" fmla="*/ 16 h 272"/>
                <a:gd name="T82" fmla="*/ 196 w 223"/>
                <a:gd name="T83" fmla="*/ 28 h 272"/>
                <a:gd name="T84" fmla="*/ 208 w 223"/>
                <a:gd name="T85" fmla="*/ 43 h 272"/>
                <a:gd name="T86" fmla="*/ 217 w 223"/>
                <a:gd name="T87" fmla="*/ 61 h 272"/>
                <a:gd name="T88" fmla="*/ 222 w 223"/>
                <a:gd name="T89" fmla="*/ 81 h 272"/>
                <a:gd name="T90" fmla="*/ 223 w 223"/>
                <a:gd name="T91" fmla="*/ 104 h 272"/>
                <a:gd name="T92" fmla="*/ 41 w 223"/>
                <a:gd name="T93" fmla="*/ 88 h 272"/>
                <a:gd name="T94" fmla="*/ 163 w 223"/>
                <a:gd name="T95" fmla="*/ 76 h 272"/>
                <a:gd name="T96" fmla="*/ 159 w 223"/>
                <a:gd name="T97" fmla="*/ 59 h 272"/>
                <a:gd name="T98" fmla="*/ 154 w 223"/>
                <a:gd name="T99" fmla="*/ 46 h 272"/>
                <a:gd name="T100" fmla="*/ 143 w 223"/>
                <a:gd name="T101" fmla="*/ 33 h 272"/>
                <a:gd name="T102" fmla="*/ 128 w 223"/>
                <a:gd name="T103" fmla="*/ 24 h 272"/>
                <a:gd name="T104" fmla="*/ 114 w 223"/>
                <a:gd name="T105" fmla="*/ 20 h 272"/>
                <a:gd name="T106" fmla="*/ 101 w 223"/>
                <a:gd name="T107" fmla="*/ 19 h 272"/>
                <a:gd name="T108" fmla="*/ 88 w 223"/>
                <a:gd name="T109" fmla="*/ 22 h 272"/>
                <a:gd name="T110" fmla="*/ 78 w 223"/>
                <a:gd name="T111" fmla="*/ 27 h 272"/>
                <a:gd name="T112" fmla="*/ 67 w 223"/>
                <a:gd name="T113" fmla="*/ 33 h 272"/>
                <a:gd name="T114" fmla="*/ 59 w 223"/>
                <a:gd name="T115" fmla="*/ 42 h 272"/>
                <a:gd name="T116" fmla="*/ 51 w 223"/>
                <a:gd name="T117" fmla="*/ 52 h 272"/>
                <a:gd name="T118" fmla="*/ 45 w 223"/>
                <a:gd name="T119" fmla="*/ 65 h 272"/>
                <a:gd name="T120" fmla="*/ 42 w 223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2">
                  <a:moveTo>
                    <a:pt x="41" y="104"/>
                  </a:moveTo>
                  <a:lnTo>
                    <a:pt x="41" y="118"/>
                  </a:lnTo>
                  <a:lnTo>
                    <a:pt x="43" y="131"/>
                  </a:lnTo>
                  <a:lnTo>
                    <a:pt x="45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7" y="201"/>
                  </a:lnTo>
                  <a:lnTo>
                    <a:pt x="85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09" y="221"/>
                  </a:lnTo>
                  <a:lnTo>
                    <a:pt x="118" y="225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8"/>
                  </a:lnTo>
                  <a:lnTo>
                    <a:pt x="182" y="213"/>
                  </a:lnTo>
                  <a:lnTo>
                    <a:pt x="188" y="209"/>
                  </a:lnTo>
                  <a:lnTo>
                    <a:pt x="192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4" y="164"/>
                  </a:lnTo>
                  <a:lnTo>
                    <a:pt x="223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9" y="241"/>
                  </a:lnTo>
                  <a:lnTo>
                    <a:pt x="181" y="248"/>
                  </a:lnTo>
                  <a:lnTo>
                    <a:pt x="174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7" y="270"/>
                  </a:lnTo>
                  <a:lnTo>
                    <a:pt x="126" y="272"/>
                  </a:lnTo>
                  <a:lnTo>
                    <a:pt x="116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3" y="244"/>
                  </a:lnTo>
                  <a:lnTo>
                    <a:pt x="34" y="237"/>
                  </a:lnTo>
                  <a:lnTo>
                    <a:pt x="25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9" y="193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4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20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4" y="3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6" y="28"/>
                  </a:lnTo>
                  <a:lnTo>
                    <a:pt x="202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3" y="92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1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2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1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7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8" name="Freeform 1479"/>
            <p:cNvSpPr>
              <a:spLocks/>
            </p:cNvSpPr>
            <p:nvPr/>
          </p:nvSpPr>
          <p:spPr bwMode="auto">
            <a:xfrm>
              <a:off x="3775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9" name="Freeform 1480"/>
            <p:cNvSpPr>
              <a:spLocks noEditPoints="1"/>
            </p:cNvSpPr>
            <p:nvPr/>
          </p:nvSpPr>
          <p:spPr bwMode="auto">
            <a:xfrm>
              <a:off x="3824" y="1137"/>
              <a:ext cx="55" cy="59"/>
            </a:xfrm>
            <a:custGeom>
              <a:avLst/>
              <a:gdLst>
                <a:gd name="T0" fmla="*/ 114 w 240"/>
                <a:gd name="T1" fmla="*/ 252 h 270"/>
                <a:gd name="T2" fmla="*/ 88 w 240"/>
                <a:gd name="T3" fmla="*/ 266 h 270"/>
                <a:gd name="T4" fmla="*/ 63 w 240"/>
                <a:gd name="T5" fmla="*/ 270 h 270"/>
                <a:gd name="T6" fmla="*/ 43 w 240"/>
                <a:gd name="T7" fmla="*/ 267 h 270"/>
                <a:gd name="T8" fmla="*/ 27 w 240"/>
                <a:gd name="T9" fmla="*/ 259 h 270"/>
                <a:gd name="T10" fmla="*/ 13 w 240"/>
                <a:gd name="T11" fmla="*/ 246 h 270"/>
                <a:gd name="T12" fmla="*/ 4 w 240"/>
                <a:gd name="T13" fmla="*/ 230 h 270"/>
                <a:gd name="T14" fmla="*/ 0 w 240"/>
                <a:gd name="T15" fmla="*/ 211 h 270"/>
                <a:gd name="T16" fmla="*/ 2 w 240"/>
                <a:gd name="T17" fmla="*/ 186 h 270"/>
                <a:gd name="T18" fmla="*/ 15 w 240"/>
                <a:gd name="T19" fmla="*/ 161 h 270"/>
                <a:gd name="T20" fmla="*/ 50 w 240"/>
                <a:gd name="T21" fmla="*/ 135 h 270"/>
                <a:gd name="T22" fmla="*/ 116 w 240"/>
                <a:gd name="T23" fmla="*/ 105 h 270"/>
                <a:gd name="T24" fmla="*/ 146 w 240"/>
                <a:gd name="T25" fmla="*/ 66 h 270"/>
                <a:gd name="T26" fmla="*/ 140 w 240"/>
                <a:gd name="T27" fmla="*/ 39 h 270"/>
                <a:gd name="T28" fmla="*/ 131 w 240"/>
                <a:gd name="T29" fmla="*/ 28 h 270"/>
                <a:gd name="T30" fmla="*/ 119 w 240"/>
                <a:gd name="T31" fmla="*/ 20 h 270"/>
                <a:gd name="T32" fmla="*/ 89 w 240"/>
                <a:gd name="T33" fmla="*/ 17 h 270"/>
                <a:gd name="T34" fmla="*/ 70 w 240"/>
                <a:gd name="T35" fmla="*/ 27 h 270"/>
                <a:gd name="T36" fmla="*/ 58 w 240"/>
                <a:gd name="T37" fmla="*/ 42 h 270"/>
                <a:gd name="T38" fmla="*/ 58 w 240"/>
                <a:gd name="T39" fmla="*/ 71 h 270"/>
                <a:gd name="T40" fmla="*/ 52 w 240"/>
                <a:gd name="T41" fmla="*/ 85 h 270"/>
                <a:gd name="T42" fmla="*/ 40 w 240"/>
                <a:gd name="T43" fmla="*/ 91 h 270"/>
                <a:gd name="T44" fmla="*/ 24 w 240"/>
                <a:gd name="T45" fmla="*/ 89 h 270"/>
                <a:gd name="T46" fmla="*/ 13 w 240"/>
                <a:gd name="T47" fmla="*/ 80 h 270"/>
                <a:gd name="T48" fmla="*/ 10 w 240"/>
                <a:gd name="T49" fmla="*/ 64 h 270"/>
                <a:gd name="T50" fmla="*/ 13 w 240"/>
                <a:gd name="T51" fmla="*/ 47 h 270"/>
                <a:gd name="T52" fmla="*/ 24 w 240"/>
                <a:gd name="T53" fmla="*/ 30 h 270"/>
                <a:gd name="T54" fmla="*/ 42 w 240"/>
                <a:gd name="T55" fmla="*/ 15 h 270"/>
                <a:gd name="T56" fmla="*/ 66 w 240"/>
                <a:gd name="T57" fmla="*/ 5 h 270"/>
                <a:gd name="T58" fmla="*/ 95 w 240"/>
                <a:gd name="T59" fmla="*/ 0 h 270"/>
                <a:gd name="T60" fmla="*/ 139 w 240"/>
                <a:gd name="T61" fmla="*/ 3 h 270"/>
                <a:gd name="T62" fmla="*/ 172 w 240"/>
                <a:gd name="T63" fmla="*/ 16 h 270"/>
                <a:gd name="T64" fmla="*/ 190 w 240"/>
                <a:gd name="T65" fmla="*/ 38 h 270"/>
                <a:gd name="T66" fmla="*/ 194 w 240"/>
                <a:gd name="T67" fmla="*/ 71 h 270"/>
                <a:gd name="T68" fmla="*/ 194 w 240"/>
                <a:gd name="T69" fmla="*/ 191 h 270"/>
                <a:gd name="T70" fmla="*/ 197 w 240"/>
                <a:gd name="T71" fmla="*/ 220 h 270"/>
                <a:gd name="T72" fmla="*/ 204 w 240"/>
                <a:gd name="T73" fmla="*/ 233 h 270"/>
                <a:gd name="T74" fmla="*/ 217 w 240"/>
                <a:gd name="T75" fmla="*/ 232 h 270"/>
                <a:gd name="T76" fmla="*/ 240 w 240"/>
                <a:gd name="T77" fmla="*/ 227 h 270"/>
                <a:gd name="T78" fmla="*/ 217 w 240"/>
                <a:gd name="T79" fmla="*/ 253 h 270"/>
                <a:gd name="T80" fmla="*/ 193 w 240"/>
                <a:gd name="T81" fmla="*/ 267 h 270"/>
                <a:gd name="T82" fmla="*/ 171 w 240"/>
                <a:gd name="T83" fmla="*/ 269 h 270"/>
                <a:gd name="T84" fmla="*/ 156 w 240"/>
                <a:gd name="T85" fmla="*/ 260 h 270"/>
                <a:gd name="T86" fmla="*/ 148 w 240"/>
                <a:gd name="T87" fmla="*/ 238 h 270"/>
                <a:gd name="T88" fmla="*/ 147 w 240"/>
                <a:gd name="T89" fmla="*/ 111 h 270"/>
                <a:gd name="T90" fmla="*/ 99 w 240"/>
                <a:gd name="T91" fmla="*/ 131 h 270"/>
                <a:gd name="T92" fmla="*/ 71 w 240"/>
                <a:gd name="T93" fmla="*/ 147 h 270"/>
                <a:gd name="T94" fmla="*/ 54 w 240"/>
                <a:gd name="T95" fmla="*/ 168 h 270"/>
                <a:gd name="T96" fmla="*/ 49 w 240"/>
                <a:gd name="T97" fmla="*/ 190 h 270"/>
                <a:gd name="T98" fmla="*/ 55 w 240"/>
                <a:gd name="T99" fmla="*/ 216 h 270"/>
                <a:gd name="T100" fmla="*/ 74 w 240"/>
                <a:gd name="T101" fmla="*/ 233 h 270"/>
                <a:gd name="T102" fmla="*/ 95 w 240"/>
                <a:gd name="T103" fmla="*/ 237 h 270"/>
                <a:gd name="T104" fmla="*/ 115 w 240"/>
                <a:gd name="T105" fmla="*/ 23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" h="270">
                  <a:moveTo>
                    <a:pt x="147" y="227"/>
                  </a:moveTo>
                  <a:lnTo>
                    <a:pt x="128" y="241"/>
                  </a:lnTo>
                  <a:lnTo>
                    <a:pt x="114" y="252"/>
                  </a:lnTo>
                  <a:lnTo>
                    <a:pt x="103" y="258"/>
                  </a:lnTo>
                  <a:lnTo>
                    <a:pt x="96" y="262"/>
                  </a:lnTo>
                  <a:lnTo>
                    <a:pt x="88" y="266"/>
                  </a:lnTo>
                  <a:lnTo>
                    <a:pt x="79" y="268"/>
                  </a:lnTo>
                  <a:lnTo>
                    <a:pt x="72" y="269"/>
                  </a:lnTo>
                  <a:lnTo>
                    <a:pt x="63" y="270"/>
                  </a:lnTo>
                  <a:lnTo>
                    <a:pt x="56" y="269"/>
                  </a:lnTo>
                  <a:lnTo>
                    <a:pt x="50" y="269"/>
                  </a:lnTo>
                  <a:lnTo>
                    <a:pt x="43" y="267"/>
                  </a:lnTo>
                  <a:lnTo>
                    <a:pt x="37" y="265"/>
                  </a:lnTo>
                  <a:lnTo>
                    <a:pt x="32" y="262"/>
                  </a:lnTo>
                  <a:lnTo>
                    <a:pt x="27" y="259"/>
                  </a:lnTo>
                  <a:lnTo>
                    <a:pt x="22" y="256"/>
                  </a:lnTo>
                  <a:lnTo>
                    <a:pt x="18" y="252"/>
                  </a:lnTo>
                  <a:lnTo>
                    <a:pt x="13" y="246"/>
                  </a:lnTo>
                  <a:lnTo>
                    <a:pt x="10" y="242"/>
                  </a:lnTo>
                  <a:lnTo>
                    <a:pt x="6" y="235"/>
                  </a:lnTo>
                  <a:lnTo>
                    <a:pt x="4" y="230"/>
                  </a:lnTo>
                  <a:lnTo>
                    <a:pt x="2" y="224"/>
                  </a:lnTo>
                  <a:lnTo>
                    <a:pt x="1" y="217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5"/>
                  </a:lnTo>
                  <a:lnTo>
                    <a:pt x="2" y="186"/>
                  </a:lnTo>
                  <a:lnTo>
                    <a:pt x="4" y="178"/>
                  </a:lnTo>
                  <a:lnTo>
                    <a:pt x="9" y="171"/>
                  </a:lnTo>
                  <a:lnTo>
                    <a:pt x="15" y="161"/>
                  </a:lnTo>
                  <a:lnTo>
                    <a:pt x="24" y="153"/>
                  </a:lnTo>
                  <a:lnTo>
                    <a:pt x="36" y="144"/>
                  </a:lnTo>
                  <a:lnTo>
                    <a:pt x="50" y="135"/>
                  </a:lnTo>
                  <a:lnTo>
                    <a:pt x="66" y="126"/>
                  </a:lnTo>
                  <a:lnTo>
                    <a:pt x="88" y="116"/>
                  </a:lnTo>
                  <a:lnTo>
                    <a:pt x="116" y="105"/>
                  </a:lnTo>
                  <a:lnTo>
                    <a:pt x="147" y="94"/>
                  </a:lnTo>
                  <a:lnTo>
                    <a:pt x="147" y="84"/>
                  </a:lnTo>
                  <a:lnTo>
                    <a:pt x="146" y="66"/>
                  </a:lnTo>
                  <a:lnTo>
                    <a:pt x="144" y="51"/>
                  </a:lnTo>
                  <a:lnTo>
                    <a:pt x="142" y="45"/>
                  </a:lnTo>
                  <a:lnTo>
                    <a:pt x="140" y="39"/>
                  </a:lnTo>
                  <a:lnTo>
                    <a:pt x="137" y="35"/>
                  </a:lnTo>
                  <a:lnTo>
                    <a:pt x="135" y="31"/>
                  </a:lnTo>
                  <a:lnTo>
                    <a:pt x="131" y="28"/>
                  </a:lnTo>
                  <a:lnTo>
                    <a:pt x="127" y="24"/>
                  </a:lnTo>
                  <a:lnTo>
                    <a:pt x="124" y="22"/>
                  </a:lnTo>
                  <a:lnTo>
                    <a:pt x="119" y="20"/>
                  </a:lnTo>
                  <a:lnTo>
                    <a:pt x="109" y="18"/>
                  </a:lnTo>
                  <a:lnTo>
                    <a:pt x="98" y="17"/>
                  </a:lnTo>
                  <a:lnTo>
                    <a:pt x="89" y="17"/>
                  </a:lnTo>
                  <a:lnTo>
                    <a:pt x="82" y="19"/>
                  </a:lnTo>
                  <a:lnTo>
                    <a:pt x="75" y="22"/>
                  </a:lnTo>
                  <a:lnTo>
                    <a:pt x="70" y="27"/>
                  </a:lnTo>
                  <a:lnTo>
                    <a:pt x="64" y="31"/>
                  </a:lnTo>
                  <a:lnTo>
                    <a:pt x="61" y="36"/>
                  </a:lnTo>
                  <a:lnTo>
                    <a:pt x="58" y="42"/>
                  </a:lnTo>
                  <a:lnTo>
                    <a:pt x="58" y="48"/>
                  </a:lnTo>
                  <a:lnTo>
                    <a:pt x="58" y="64"/>
                  </a:lnTo>
                  <a:lnTo>
                    <a:pt x="58" y="71"/>
                  </a:lnTo>
                  <a:lnTo>
                    <a:pt x="57" y="76"/>
                  </a:lnTo>
                  <a:lnTo>
                    <a:pt x="55" y="80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4" y="90"/>
                  </a:lnTo>
                  <a:lnTo>
                    <a:pt x="40" y="91"/>
                  </a:lnTo>
                  <a:lnTo>
                    <a:pt x="34" y="91"/>
                  </a:lnTo>
                  <a:lnTo>
                    <a:pt x="29" y="91"/>
                  </a:lnTo>
                  <a:lnTo>
                    <a:pt x="24" y="89"/>
                  </a:lnTo>
                  <a:lnTo>
                    <a:pt x="20" y="87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2" y="75"/>
                  </a:lnTo>
                  <a:lnTo>
                    <a:pt x="10" y="70"/>
                  </a:lnTo>
                  <a:lnTo>
                    <a:pt x="10" y="64"/>
                  </a:lnTo>
                  <a:lnTo>
                    <a:pt x="10" y="58"/>
                  </a:lnTo>
                  <a:lnTo>
                    <a:pt x="11" y="52"/>
                  </a:lnTo>
                  <a:lnTo>
                    <a:pt x="13" y="47"/>
                  </a:lnTo>
                  <a:lnTo>
                    <a:pt x="16" y="41"/>
                  </a:lnTo>
                  <a:lnTo>
                    <a:pt x="20" y="35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7" y="7"/>
                  </a:lnTo>
                  <a:lnTo>
                    <a:pt x="66" y="5"/>
                  </a:lnTo>
                  <a:lnTo>
                    <a:pt x="75" y="3"/>
                  </a:lnTo>
                  <a:lnTo>
                    <a:pt x="85" y="1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24" y="1"/>
                  </a:lnTo>
                  <a:lnTo>
                    <a:pt x="139" y="3"/>
                  </a:lnTo>
                  <a:lnTo>
                    <a:pt x="152" y="6"/>
                  </a:lnTo>
                  <a:lnTo>
                    <a:pt x="165" y="11"/>
                  </a:lnTo>
                  <a:lnTo>
                    <a:pt x="172" y="16"/>
                  </a:lnTo>
                  <a:lnTo>
                    <a:pt x="179" y="22"/>
                  </a:lnTo>
                  <a:lnTo>
                    <a:pt x="185" y="30"/>
                  </a:lnTo>
                  <a:lnTo>
                    <a:pt x="190" y="38"/>
                  </a:lnTo>
                  <a:lnTo>
                    <a:pt x="192" y="46"/>
                  </a:lnTo>
                  <a:lnTo>
                    <a:pt x="193" y="57"/>
                  </a:lnTo>
                  <a:lnTo>
                    <a:pt x="194" y="71"/>
                  </a:lnTo>
                  <a:lnTo>
                    <a:pt x="194" y="88"/>
                  </a:lnTo>
                  <a:lnTo>
                    <a:pt x="194" y="175"/>
                  </a:lnTo>
                  <a:lnTo>
                    <a:pt x="194" y="191"/>
                  </a:lnTo>
                  <a:lnTo>
                    <a:pt x="196" y="204"/>
                  </a:lnTo>
                  <a:lnTo>
                    <a:pt x="196" y="214"/>
                  </a:lnTo>
                  <a:lnTo>
                    <a:pt x="197" y="220"/>
                  </a:lnTo>
                  <a:lnTo>
                    <a:pt x="198" y="227"/>
                  </a:lnTo>
                  <a:lnTo>
                    <a:pt x="201" y="231"/>
                  </a:lnTo>
                  <a:lnTo>
                    <a:pt x="204" y="233"/>
                  </a:lnTo>
                  <a:lnTo>
                    <a:pt x="209" y="234"/>
                  </a:lnTo>
                  <a:lnTo>
                    <a:pt x="213" y="233"/>
                  </a:lnTo>
                  <a:lnTo>
                    <a:pt x="217" y="232"/>
                  </a:lnTo>
                  <a:lnTo>
                    <a:pt x="225" y="225"/>
                  </a:lnTo>
                  <a:lnTo>
                    <a:pt x="240" y="212"/>
                  </a:lnTo>
                  <a:lnTo>
                    <a:pt x="240" y="227"/>
                  </a:lnTo>
                  <a:lnTo>
                    <a:pt x="232" y="237"/>
                  </a:lnTo>
                  <a:lnTo>
                    <a:pt x="224" y="245"/>
                  </a:lnTo>
                  <a:lnTo>
                    <a:pt x="217" y="253"/>
                  </a:lnTo>
                  <a:lnTo>
                    <a:pt x="209" y="259"/>
                  </a:lnTo>
                  <a:lnTo>
                    <a:pt x="201" y="263"/>
                  </a:lnTo>
                  <a:lnTo>
                    <a:pt x="193" y="267"/>
                  </a:lnTo>
                  <a:lnTo>
                    <a:pt x="186" y="269"/>
                  </a:lnTo>
                  <a:lnTo>
                    <a:pt x="178" y="269"/>
                  </a:lnTo>
                  <a:lnTo>
                    <a:pt x="171" y="269"/>
                  </a:lnTo>
                  <a:lnTo>
                    <a:pt x="166" y="267"/>
                  </a:lnTo>
                  <a:lnTo>
                    <a:pt x="160" y="263"/>
                  </a:lnTo>
                  <a:lnTo>
                    <a:pt x="156" y="260"/>
                  </a:lnTo>
                  <a:lnTo>
                    <a:pt x="152" y="254"/>
                  </a:lnTo>
                  <a:lnTo>
                    <a:pt x="149" y="247"/>
                  </a:lnTo>
                  <a:lnTo>
                    <a:pt x="148" y="238"/>
                  </a:lnTo>
                  <a:lnTo>
                    <a:pt x="147" y="227"/>
                  </a:lnTo>
                  <a:close/>
                  <a:moveTo>
                    <a:pt x="147" y="209"/>
                  </a:moveTo>
                  <a:lnTo>
                    <a:pt x="147" y="111"/>
                  </a:lnTo>
                  <a:lnTo>
                    <a:pt x="127" y="119"/>
                  </a:lnTo>
                  <a:lnTo>
                    <a:pt x="112" y="126"/>
                  </a:lnTo>
                  <a:lnTo>
                    <a:pt x="99" y="131"/>
                  </a:lnTo>
                  <a:lnTo>
                    <a:pt x="91" y="135"/>
                  </a:lnTo>
                  <a:lnTo>
                    <a:pt x="81" y="141"/>
                  </a:lnTo>
                  <a:lnTo>
                    <a:pt x="71" y="147"/>
                  </a:lnTo>
                  <a:lnTo>
                    <a:pt x="64" y="154"/>
                  </a:lnTo>
                  <a:lnTo>
                    <a:pt x="58" y="161"/>
                  </a:lnTo>
                  <a:lnTo>
                    <a:pt x="54" y="168"/>
                  </a:lnTo>
                  <a:lnTo>
                    <a:pt x="51" y="175"/>
                  </a:lnTo>
                  <a:lnTo>
                    <a:pt x="49" y="183"/>
                  </a:lnTo>
                  <a:lnTo>
                    <a:pt x="49" y="190"/>
                  </a:lnTo>
                  <a:lnTo>
                    <a:pt x="49" y="200"/>
                  </a:lnTo>
                  <a:lnTo>
                    <a:pt x="52" y="209"/>
                  </a:lnTo>
                  <a:lnTo>
                    <a:pt x="55" y="216"/>
                  </a:lnTo>
                  <a:lnTo>
                    <a:pt x="61" y="224"/>
                  </a:lnTo>
                  <a:lnTo>
                    <a:pt x="67" y="229"/>
                  </a:lnTo>
                  <a:lnTo>
                    <a:pt x="74" y="233"/>
                  </a:lnTo>
                  <a:lnTo>
                    <a:pt x="82" y="237"/>
                  </a:lnTo>
                  <a:lnTo>
                    <a:pt x="89" y="237"/>
                  </a:lnTo>
                  <a:lnTo>
                    <a:pt x="95" y="237"/>
                  </a:lnTo>
                  <a:lnTo>
                    <a:pt x="102" y="235"/>
                  </a:lnTo>
                  <a:lnTo>
                    <a:pt x="108" y="233"/>
                  </a:lnTo>
                  <a:lnTo>
                    <a:pt x="115" y="230"/>
                  </a:lnTo>
                  <a:lnTo>
                    <a:pt x="130" y="221"/>
                  </a:lnTo>
                  <a:lnTo>
                    <a:pt x="147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0" name="Freeform 1481"/>
            <p:cNvSpPr>
              <a:spLocks/>
            </p:cNvSpPr>
            <p:nvPr/>
          </p:nvSpPr>
          <p:spPr bwMode="auto">
            <a:xfrm>
              <a:off x="3881" y="1120"/>
              <a:ext cx="37" cy="76"/>
            </a:xfrm>
            <a:custGeom>
              <a:avLst/>
              <a:gdLst>
                <a:gd name="T0" fmla="*/ 89 w 159"/>
                <a:gd name="T1" fmla="*/ 0 h 346"/>
                <a:gd name="T2" fmla="*/ 89 w 159"/>
                <a:gd name="T3" fmla="*/ 84 h 346"/>
                <a:gd name="T4" fmla="*/ 151 w 159"/>
                <a:gd name="T5" fmla="*/ 84 h 346"/>
                <a:gd name="T6" fmla="*/ 151 w 159"/>
                <a:gd name="T7" fmla="*/ 104 h 346"/>
                <a:gd name="T8" fmla="*/ 89 w 159"/>
                <a:gd name="T9" fmla="*/ 104 h 346"/>
                <a:gd name="T10" fmla="*/ 89 w 159"/>
                <a:gd name="T11" fmla="*/ 270 h 346"/>
                <a:gd name="T12" fmla="*/ 89 w 159"/>
                <a:gd name="T13" fmla="*/ 282 h 346"/>
                <a:gd name="T14" fmla="*/ 90 w 159"/>
                <a:gd name="T15" fmla="*/ 291 h 346"/>
                <a:gd name="T16" fmla="*/ 92 w 159"/>
                <a:gd name="T17" fmla="*/ 298 h 346"/>
                <a:gd name="T18" fmla="*/ 96 w 159"/>
                <a:gd name="T19" fmla="*/ 304 h 346"/>
                <a:gd name="T20" fmla="*/ 100 w 159"/>
                <a:gd name="T21" fmla="*/ 308 h 346"/>
                <a:gd name="T22" fmla="*/ 105 w 159"/>
                <a:gd name="T23" fmla="*/ 310 h 346"/>
                <a:gd name="T24" fmla="*/ 109 w 159"/>
                <a:gd name="T25" fmla="*/ 312 h 346"/>
                <a:gd name="T26" fmla="*/ 115 w 159"/>
                <a:gd name="T27" fmla="*/ 312 h 346"/>
                <a:gd name="T28" fmla="*/ 120 w 159"/>
                <a:gd name="T29" fmla="*/ 312 h 346"/>
                <a:gd name="T30" fmla="*/ 124 w 159"/>
                <a:gd name="T31" fmla="*/ 311 h 346"/>
                <a:gd name="T32" fmla="*/ 129 w 159"/>
                <a:gd name="T33" fmla="*/ 309 h 346"/>
                <a:gd name="T34" fmla="*/ 133 w 159"/>
                <a:gd name="T35" fmla="*/ 307 h 346"/>
                <a:gd name="T36" fmla="*/ 138 w 159"/>
                <a:gd name="T37" fmla="*/ 304 h 346"/>
                <a:gd name="T38" fmla="*/ 141 w 159"/>
                <a:gd name="T39" fmla="*/ 300 h 346"/>
                <a:gd name="T40" fmla="*/ 144 w 159"/>
                <a:gd name="T41" fmla="*/ 295 h 346"/>
                <a:gd name="T42" fmla="*/ 148 w 159"/>
                <a:gd name="T43" fmla="*/ 290 h 346"/>
                <a:gd name="T44" fmla="*/ 159 w 159"/>
                <a:gd name="T45" fmla="*/ 290 h 346"/>
                <a:gd name="T46" fmla="*/ 153 w 159"/>
                <a:gd name="T47" fmla="*/ 303 h 346"/>
                <a:gd name="T48" fmla="*/ 147 w 159"/>
                <a:gd name="T49" fmla="*/ 315 h 346"/>
                <a:gd name="T50" fmla="*/ 139 w 159"/>
                <a:gd name="T51" fmla="*/ 323 h 346"/>
                <a:gd name="T52" fmla="*/ 130 w 159"/>
                <a:gd name="T53" fmla="*/ 332 h 346"/>
                <a:gd name="T54" fmla="*/ 121 w 159"/>
                <a:gd name="T55" fmla="*/ 337 h 346"/>
                <a:gd name="T56" fmla="*/ 111 w 159"/>
                <a:gd name="T57" fmla="*/ 342 h 346"/>
                <a:gd name="T58" fmla="*/ 101 w 159"/>
                <a:gd name="T59" fmla="*/ 345 h 346"/>
                <a:gd name="T60" fmla="*/ 91 w 159"/>
                <a:gd name="T61" fmla="*/ 346 h 346"/>
                <a:gd name="T62" fmla="*/ 85 w 159"/>
                <a:gd name="T63" fmla="*/ 345 h 346"/>
                <a:gd name="T64" fmla="*/ 79 w 159"/>
                <a:gd name="T65" fmla="*/ 344 h 346"/>
                <a:gd name="T66" fmla="*/ 73 w 159"/>
                <a:gd name="T67" fmla="*/ 342 h 346"/>
                <a:gd name="T68" fmla="*/ 66 w 159"/>
                <a:gd name="T69" fmla="*/ 338 h 346"/>
                <a:gd name="T70" fmla="*/ 60 w 159"/>
                <a:gd name="T71" fmla="*/ 334 h 346"/>
                <a:gd name="T72" fmla="*/ 55 w 159"/>
                <a:gd name="T73" fmla="*/ 330 h 346"/>
                <a:gd name="T74" fmla="*/ 50 w 159"/>
                <a:gd name="T75" fmla="*/ 324 h 346"/>
                <a:gd name="T76" fmla="*/ 47 w 159"/>
                <a:gd name="T77" fmla="*/ 318 h 346"/>
                <a:gd name="T78" fmla="*/ 45 w 159"/>
                <a:gd name="T79" fmla="*/ 310 h 346"/>
                <a:gd name="T80" fmla="*/ 43 w 159"/>
                <a:gd name="T81" fmla="*/ 301 h 346"/>
                <a:gd name="T82" fmla="*/ 42 w 159"/>
                <a:gd name="T83" fmla="*/ 290 h 346"/>
                <a:gd name="T84" fmla="*/ 40 w 159"/>
                <a:gd name="T85" fmla="*/ 277 h 346"/>
                <a:gd name="T86" fmla="*/ 40 w 159"/>
                <a:gd name="T87" fmla="*/ 104 h 346"/>
                <a:gd name="T88" fmla="*/ 0 w 159"/>
                <a:gd name="T89" fmla="*/ 104 h 346"/>
                <a:gd name="T90" fmla="*/ 0 w 159"/>
                <a:gd name="T91" fmla="*/ 95 h 346"/>
                <a:gd name="T92" fmla="*/ 7 w 159"/>
                <a:gd name="T93" fmla="*/ 91 h 346"/>
                <a:gd name="T94" fmla="*/ 15 w 159"/>
                <a:gd name="T95" fmla="*/ 86 h 346"/>
                <a:gd name="T96" fmla="*/ 23 w 159"/>
                <a:gd name="T97" fmla="*/ 81 h 346"/>
                <a:gd name="T98" fmla="*/ 32 w 159"/>
                <a:gd name="T99" fmla="*/ 73 h 346"/>
                <a:gd name="T100" fmla="*/ 39 w 159"/>
                <a:gd name="T101" fmla="*/ 66 h 346"/>
                <a:gd name="T102" fmla="*/ 47 w 159"/>
                <a:gd name="T103" fmla="*/ 57 h 346"/>
                <a:gd name="T104" fmla="*/ 55 w 159"/>
                <a:gd name="T105" fmla="*/ 49 h 346"/>
                <a:gd name="T106" fmla="*/ 61 w 159"/>
                <a:gd name="T107" fmla="*/ 39 h 346"/>
                <a:gd name="T108" fmla="*/ 65 w 159"/>
                <a:gd name="T109" fmla="*/ 32 h 346"/>
                <a:gd name="T110" fmla="*/ 69 w 159"/>
                <a:gd name="T111" fmla="*/ 24 h 346"/>
                <a:gd name="T112" fmla="*/ 74 w 159"/>
                <a:gd name="T113" fmla="*/ 13 h 346"/>
                <a:gd name="T114" fmla="*/ 79 w 159"/>
                <a:gd name="T115" fmla="*/ 0 h 346"/>
                <a:gd name="T116" fmla="*/ 89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89" y="0"/>
                  </a:moveTo>
                  <a:lnTo>
                    <a:pt x="89" y="84"/>
                  </a:lnTo>
                  <a:lnTo>
                    <a:pt x="151" y="84"/>
                  </a:lnTo>
                  <a:lnTo>
                    <a:pt x="151" y="104"/>
                  </a:lnTo>
                  <a:lnTo>
                    <a:pt x="89" y="104"/>
                  </a:lnTo>
                  <a:lnTo>
                    <a:pt x="89" y="270"/>
                  </a:lnTo>
                  <a:lnTo>
                    <a:pt x="89" y="282"/>
                  </a:lnTo>
                  <a:lnTo>
                    <a:pt x="90" y="291"/>
                  </a:lnTo>
                  <a:lnTo>
                    <a:pt x="92" y="298"/>
                  </a:lnTo>
                  <a:lnTo>
                    <a:pt x="96" y="304"/>
                  </a:lnTo>
                  <a:lnTo>
                    <a:pt x="100" y="308"/>
                  </a:lnTo>
                  <a:lnTo>
                    <a:pt x="105" y="310"/>
                  </a:lnTo>
                  <a:lnTo>
                    <a:pt x="109" y="312"/>
                  </a:lnTo>
                  <a:lnTo>
                    <a:pt x="115" y="312"/>
                  </a:lnTo>
                  <a:lnTo>
                    <a:pt x="120" y="312"/>
                  </a:lnTo>
                  <a:lnTo>
                    <a:pt x="124" y="311"/>
                  </a:lnTo>
                  <a:lnTo>
                    <a:pt x="129" y="309"/>
                  </a:lnTo>
                  <a:lnTo>
                    <a:pt x="133" y="307"/>
                  </a:lnTo>
                  <a:lnTo>
                    <a:pt x="138" y="304"/>
                  </a:lnTo>
                  <a:lnTo>
                    <a:pt x="141" y="300"/>
                  </a:lnTo>
                  <a:lnTo>
                    <a:pt x="144" y="295"/>
                  </a:lnTo>
                  <a:lnTo>
                    <a:pt x="148" y="290"/>
                  </a:lnTo>
                  <a:lnTo>
                    <a:pt x="159" y="290"/>
                  </a:lnTo>
                  <a:lnTo>
                    <a:pt x="153" y="303"/>
                  </a:lnTo>
                  <a:lnTo>
                    <a:pt x="147" y="315"/>
                  </a:lnTo>
                  <a:lnTo>
                    <a:pt x="139" y="323"/>
                  </a:lnTo>
                  <a:lnTo>
                    <a:pt x="130" y="332"/>
                  </a:lnTo>
                  <a:lnTo>
                    <a:pt x="121" y="337"/>
                  </a:lnTo>
                  <a:lnTo>
                    <a:pt x="111" y="342"/>
                  </a:lnTo>
                  <a:lnTo>
                    <a:pt x="101" y="345"/>
                  </a:lnTo>
                  <a:lnTo>
                    <a:pt x="91" y="346"/>
                  </a:lnTo>
                  <a:lnTo>
                    <a:pt x="85" y="345"/>
                  </a:lnTo>
                  <a:lnTo>
                    <a:pt x="79" y="344"/>
                  </a:lnTo>
                  <a:lnTo>
                    <a:pt x="73" y="342"/>
                  </a:lnTo>
                  <a:lnTo>
                    <a:pt x="66" y="338"/>
                  </a:lnTo>
                  <a:lnTo>
                    <a:pt x="60" y="334"/>
                  </a:lnTo>
                  <a:lnTo>
                    <a:pt x="55" y="330"/>
                  </a:lnTo>
                  <a:lnTo>
                    <a:pt x="50" y="324"/>
                  </a:lnTo>
                  <a:lnTo>
                    <a:pt x="47" y="318"/>
                  </a:lnTo>
                  <a:lnTo>
                    <a:pt x="45" y="310"/>
                  </a:lnTo>
                  <a:lnTo>
                    <a:pt x="43" y="301"/>
                  </a:lnTo>
                  <a:lnTo>
                    <a:pt x="42" y="290"/>
                  </a:lnTo>
                  <a:lnTo>
                    <a:pt x="40" y="277"/>
                  </a:lnTo>
                  <a:lnTo>
                    <a:pt x="40" y="104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7" y="91"/>
                  </a:lnTo>
                  <a:lnTo>
                    <a:pt x="15" y="86"/>
                  </a:lnTo>
                  <a:lnTo>
                    <a:pt x="23" y="81"/>
                  </a:lnTo>
                  <a:lnTo>
                    <a:pt x="32" y="73"/>
                  </a:lnTo>
                  <a:lnTo>
                    <a:pt x="39" y="66"/>
                  </a:lnTo>
                  <a:lnTo>
                    <a:pt x="47" y="57"/>
                  </a:lnTo>
                  <a:lnTo>
                    <a:pt x="55" y="49"/>
                  </a:lnTo>
                  <a:lnTo>
                    <a:pt x="61" y="39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4" y="13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1" name="Freeform 1482"/>
            <p:cNvSpPr>
              <a:spLocks noEditPoints="1"/>
            </p:cNvSpPr>
            <p:nvPr/>
          </p:nvSpPr>
          <p:spPr bwMode="auto">
            <a:xfrm>
              <a:off x="3921" y="1137"/>
              <a:ext cx="60" cy="60"/>
            </a:xfrm>
            <a:custGeom>
              <a:avLst/>
              <a:gdLst>
                <a:gd name="T0" fmla="*/ 157 w 255"/>
                <a:gd name="T1" fmla="*/ 2 h 272"/>
                <a:gd name="T2" fmla="*/ 193 w 255"/>
                <a:gd name="T3" fmla="*/ 17 h 272"/>
                <a:gd name="T4" fmla="*/ 224 w 255"/>
                <a:gd name="T5" fmla="*/ 44 h 272"/>
                <a:gd name="T6" fmla="*/ 243 w 255"/>
                <a:gd name="T7" fmla="*/ 74 h 272"/>
                <a:gd name="T8" fmla="*/ 253 w 255"/>
                <a:gd name="T9" fmla="*/ 107 h 272"/>
                <a:gd name="T10" fmla="*/ 254 w 255"/>
                <a:gd name="T11" fmla="*/ 148 h 272"/>
                <a:gd name="T12" fmla="*/ 238 w 255"/>
                <a:gd name="T13" fmla="*/ 201 h 272"/>
                <a:gd name="T14" fmla="*/ 223 w 255"/>
                <a:gd name="T15" fmla="*/ 225 h 272"/>
                <a:gd name="T16" fmla="*/ 205 w 255"/>
                <a:gd name="T17" fmla="*/ 244 h 272"/>
                <a:gd name="T18" fmla="*/ 183 w 255"/>
                <a:gd name="T19" fmla="*/ 258 h 272"/>
                <a:gd name="T20" fmla="*/ 160 w 255"/>
                <a:gd name="T21" fmla="*/ 268 h 272"/>
                <a:gd name="T22" fmla="*/ 133 w 255"/>
                <a:gd name="T23" fmla="*/ 272 h 272"/>
                <a:gd name="T24" fmla="*/ 96 w 255"/>
                <a:gd name="T25" fmla="*/ 269 h 272"/>
                <a:gd name="T26" fmla="*/ 59 w 255"/>
                <a:gd name="T27" fmla="*/ 254 h 272"/>
                <a:gd name="T28" fmla="*/ 29 w 255"/>
                <a:gd name="T29" fmla="*/ 226 h 272"/>
                <a:gd name="T30" fmla="*/ 12 w 255"/>
                <a:gd name="T31" fmla="*/ 196 h 272"/>
                <a:gd name="T32" fmla="*/ 2 w 255"/>
                <a:gd name="T33" fmla="*/ 162 h 272"/>
                <a:gd name="T34" fmla="*/ 0 w 255"/>
                <a:gd name="T35" fmla="*/ 130 h 272"/>
                <a:gd name="T36" fmla="*/ 4 w 255"/>
                <a:gd name="T37" fmla="*/ 103 h 272"/>
                <a:gd name="T38" fmla="*/ 23 w 255"/>
                <a:gd name="T39" fmla="*/ 60 h 272"/>
                <a:gd name="T40" fmla="*/ 38 w 255"/>
                <a:gd name="T41" fmla="*/ 37 h 272"/>
                <a:gd name="T42" fmla="*/ 58 w 255"/>
                <a:gd name="T43" fmla="*/ 21 h 272"/>
                <a:gd name="T44" fmla="*/ 96 w 255"/>
                <a:gd name="T45" fmla="*/ 4 h 272"/>
                <a:gd name="T46" fmla="*/ 119 w 255"/>
                <a:gd name="T47" fmla="*/ 18 h 272"/>
                <a:gd name="T48" fmla="*/ 96 w 255"/>
                <a:gd name="T49" fmla="*/ 22 h 272"/>
                <a:gd name="T50" fmla="*/ 74 w 255"/>
                <a:gd name="T51" fmla="*/ 38 h 272"/>
                <a:gd name="T52" fmla="*/ 58 w 255"/>
                <a:gd name="T53" fmla="*/ 70 h 272"/>
                <a:gd name="T54" fmla="*/ 54 w 255"/>
                <a:gd name="T55" fmla="*/ 115 h 272"/>
                <a:gd name="T56" fmla="*/ 57 w 255"/>
                <a:gd name="T57" fmla="*/ 155 h 272"/>
                <a:gd name="T58" fmla="*/ 66 w 255"/>
                <a:gd name="T59" fmla="*/ 190 h 272"/>
                <a:gd name="T60" fmla="*/ 82 w 255"/>
                <a:gd name="T61" fmla="*/ 221 h 272"/>
                <a:gd name="T62" fmla="*/ 102 w 255"/>
                <a:gd name="T63" fmla="*/ 242 h 272"/>
                <a:gd name="T64" fmla="*/ 128 w 255"/>
                <a:gd name="T65" fmla="*/ 252 h 272"/>
                <a:gd name="T66" fmla="*/ 150 w 255"/>
                <a:gd name="T67" fmla="*/ 251 h 272"/>
                <a:gd name="T68" fmla="*/ 168 w 255"/>
                <a:gd name="T69" fmla="*/ 243 h 272"/>
                <a:gd name="T70" fmla="*/ 183 w 255"/>
                <a:gd name="T71" fmla="*/ 230 h 272"/>
                <a:gd name="T72" fmla="*/ 194 w 255"/>
                <a:gd name="T73" fmla="*/ 209 h 272"/>
                <a:gd name="T74" fmla="*/ 200 w 255"/>
                <a:gd name="T75" fmla="*/ 178 h 272"/>
                <a:gd name="T76" fmla="*/ 201 w 255"/>
                <a:gd name="T77" fmla="*/ 135 h 272"/>
                <a:gd name="T78" fmla="*/ 194 w 255"/>
                <a:gd name="T79" fmla="*/ 91 h 272"/>
                <a:gd name="T80" fmla="*/ 178 w 255"/>
                <a:gd name="T81" fmla="*/ 55 h 272"/>
                <a:gd name="T82" fmla="*/ 160 w 255"/>
                <a:gd name="T83" fmla="*/ 33 h 272"/>
                <a:gd name="T84" fmla="*/ 141 w 255"/>
                <a:gd name="T85" fmla="*/ 21 h 272"/>
                <a:gd name="T86" fmla="*/ 119 w 255"/>
                <a:gd name="T87" fmla="*/ 1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2">
                  <a:moveTo>
                    <a:pt x="128" y="0"/>
                  </a:moveTo>
                  <a:lnTo>
                    <a:pt x="142" y="1"/>
                  </a:lnTo>
                  <a:lnTo>
                    <a:pt x="157" y="2"/>
                  </a:lnTo>
                  <a:lnTo>
                    <a:pt x="170" y="6"/>
                  </a:lnTo>
                  <a:lnTo>
                    <a:pt x="182" y="10"/>
                  </a:lnTo>
                  <a:lnTo>
                    <a:pt x="193" y="17"/>
                  </a:lnTo>
                  <a:lnTo>
                    <a:pt x="204" y="24"/>
                  </a:lnTo>
                  <a:lnTo>
                    <a:pt x="215" y="33"/>
                  </a:lnTo>
                  <a:lnTo>
                    <a:pt x="224" y="44"/>
                  </a:lnTo>
                  <a:lnTo>
                    <a:pt x="232" y="53"/>
                  </a:lnTo>
                  <a:lnTo>
                    <a:pt x="237" y="63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5"/>
                  </a:lnTo>
                  <a:lnTo>
                    <a:pt x="253" y="107"/>
                  </a:lnTo>
                  <a:lnTo>
                    <a:pt x="255" y="119"/>
                  </a:lnTo>
                  <a:lnTo>
                    <a:pt x="255" y="131"/>
                  </a:lnTo>
                  <a:lnTo>
                    <a:pt x="254" y="148"/>
                  </a:lnTo>
                  <a:lnTo>
                    <a:pt x="251" y="165"/>
                  </a:lnTo>
                  <a:lnTo>
                    <a:pt x="245" y="183"/>
                  </a:lnTo>
                  <a:lnTo>
                    <a:pt x="238" y="201"/>
                  </a:lnTo>
                  <a:lnTo>
                    <a:pt x="234" y="210"/>
                  </a:lnTo>
                  <a:lnTo>
                    <a:pt x="228" y="217"/>
                  </a:lnTo>
                  <a:lnTo>
                    <a:pt x="223" y="225"/>
                  </a:lnTo>
                  <a:lnTo>
                    <a:pt x="217" y="232"/>
                  </a:lnTo>
                  <a:lnTo>
                    <a:pt x="212" y="239"/>
                  </a:lnTo>
                  <a:lnTo>
                    <a:pt x="205" y="244"/>
                  </a:lnTo>
                  <a:lnTo>
                    <a:pt x="199" y="249"/>
                  </a:lnTo>
                  <a:lnTo>
                    <a:pt x="191" y="254"/>
                  </a:lnTo>
                  <a:lnTo>
                    <a:pt x="183" y="258"/>
                  </a:lnTo>
                  <a:lnTo>
                    <a:pt x="175" y="262"/>
                  </a:lnTo>
                  <a:lnTo>
                    <a:pt x="168" y="266"/>
                  </a:lnTo>
                  <a:lnTo>
                    <a:pt x="160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3" y="272"/>
                  </a:lnTo>
                  <a:lnTo>
                    <a:pt x="125" y="272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2" y="266"/>
                  </a:lnTo>
                  <a:lnTo>
                    <a:pt x="70" y="260"/>
                  </a:lnTo>
                  <a:lnTo>
                    <a:pt x="59" y="254"/>
                  </a:lnTo>
                  <a:lnTo>
                    <a:pt x="48" y="246"/>
                  </a:lnTo>
                  <a:lnTo>
                    <a:pt x="38" y="237"/>
                  </a:lnTo>
                  <a:lnTo>
                    <a:pt x="29" y="226"/>
                  </a:lnTo>
                  <a:lnTo>
                    <a:pt x="23" y="216"/>
                  </a:lnTo>
                  <a:lnTo>
                    <a:pt x="16" y="205"/>
                  </a:lnTo>
                  <a:lnTo>
                    <a:pt x="12" y="196"/>
                  </a:lnTo>
                  <a:lnTo>
                    <a:pt x="7" y="185"/>
                  </a:lnTo>
                  <a:lnTo>
                    <a:pt x="4" y="173"/>
                  </a:lnTo>
                  <a:lnTo>
                    <a:pt x="2" y="162"/>
                  </a:lnTo>
                  <a:lnTo>
                    <a:pt x="0" y="150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1" y="120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7"/>
                  </a:lnTo>
                  <a:lnTo>
                    <a:pt x="23" y="60"/>
                  </a:lnTo>
                  <a:lnTo>
                    <a:pt x="27" y="51"/>
                  </a:lnTo>
                  <a:lnTo>
                    <a:pt x="33" y="44"/>
                  </a:lnTo>
                  <a:lnTo>
                    <a:pt x="38" y="37"/>
                  </a:lnTo>
                  <a:lnTo>
                    <a:pt x="45" y="31"/>
                  </a:lnTo>
                  <a:lnTo>
                    <a:pt x="52" y="25"/>
                  </a:lnTo>
                  <a:lnTo>
                    <a:pt x="58" y="21"/>
                  </a:lnTo>
                  <a:lnTo>
                    <a:pt x="65" y="16"/>
                  </a:lnTo>
                  <a:lnTo>
                    <a:pt x="80" y="9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9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2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8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4" y="115"/>
                  </a:lnTo>
                  <a:lnTo>
                    <a:pt x="54" y="129"/>
                  </a:lnTo>
                  <a:lnTo>
                    <a:pt x="55" y="142"/>
                  </a:lnTo>
                  <a:lnTo>
                    <a:pt x="57" y="155"/>
                  </a:lnTo>
                  <a:lnTo>
                    <a:pt x="59" y="167"/>
                  </a:lnTo>
                  <a:lnTo>
                    <a:pt x="63" y="178"/>
                  </a:lnTo>
                  <a:lnTo>
                    <a:pt x="66" y="190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2" y="221"/>
                  </a:lnTo>
                  <a:lnTo>
                    <a:pt x="89" y="229"/>
                  </a:lnTo>
                  <a:lnTo>
                    <a:pt x="96" y="237"/>
                  </a:lnTo>
                  <a:lnTo>
                    <a:pt x="102" y="242"/>
                  </a:lnTo>
                  <a:lnTo>
                    <a:pt x="111" y="246"/>
                  </a:lnTo>
                  <a:lnTo>
                    <a:pt x="119" y="249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3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6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9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6" y="199"/>
                  </a:lnTo>
                  <a:lnTo>
                    <a:pt x="199" y="189"/>
                  </a:lnTo>
                  <a:lnTo>
                    <a:pt x="200" y="178"/>
                  </a:lnTo>
                  <a:lnTo>
                    <a:pt x="201" y="165"/>
                  </a:lnTo>
                  <a:lnTo>
                    <a:pt x="201" y="153"/>
                  </a:lnTo>
                  <a:lnTo>
                    <a:pt x="201" y="135"/>
                  </a:lnTo>
                  <a:lnTo>
                    <a:pt x="200" y="120"/>
                  </a:lnTo>
                  <a:lnTo>
                    <a:pt x="197" y="105"/>
                  </a:lnTo>
                  <a:lnTo>
                    <a:pt x="194" y="91"/>
                  </a:lnTo>
                  <a:lnTo>
                    <a:pt x="190" y="78"/>
                  </a:lnTo>
                  <a:lnTo>
                    <a:pt x="184" y="66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5" y="38"/>
                  </a:lnTo>
                  <a:lnTo>
                    <a:pt x="160" y="33"/>
                  </a:lnTo>
                  <a:lnTo>
                    <a:pt x="154" y="29"/>
                  </a:lnTo>
                  <a:lnTo>
                    <a:pt x="148" y="24"/>
                  </a:lnTo>
                  <a:lnTo>
                    <a:pt x="141" y="21"/>
                  </a:lnTo>
                  <a:lnTo>
                    <a:pt x="133" y="19"/>
                  </a:lnTo>
                  <a:lnTo>
                    <a:pt x="127" y="18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2" name="Freeform 1483"/>
            <p:cNvSpPr>
              <a:spLocks/>
            </p:cNvSpPr>
            <p:nvPr/>
          </p:nvSpPr>
          <p:spPr bwMode="auto">
            <a:xfrm>
              <a:off x="3987" y="1137"/>
              <a:ext cx="45" cy="58"/>
            </a:xfrm>
            <a:custGeom>
              <a:avLst/>
              <a:gdLst>
                <a:gd name="T0" fmla="*/ 92 w 197"/>
                <a:gd name="T1" fmla="*/ 58 h 265"/>
                <a:gd name="T2" fmla="*/ 109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1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0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3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3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09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6" y="57"/>
                  </a:lnTo>
                  <a:lnTo>
                    <a:pt x="161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0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3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3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3" name="Freeform 1484"/>
            <p:cNvSpPr>
              <a:spLocks/>
            </p:cNvSpPr>
            <p:nvPr/>
          </p:nvSpPr>
          <p:spPr bwMode="auto">
            <a:xfrm>
              <a:off x="4071" y="1107"/>
              <a:ext cx="36" cy="116"/>
            </a:xfrm>
            <a:custGeom>
              <a:avLst/>
              <a:gdLst>
                <a:gd name="T0" fmla="*/ 160 w 160"/>
                <a:gd name="T1" fmla="*/ 522 h 522"/>
                <a:gd name="T2" fmla="*/ 120 w 160"/>
                <a:gd name="T3" fmla="*/ 499 h 522"/>
                <a:gd name="T4" fmla="*/ 87 w 160"/>
                <a:gd name="T5" fmla="*/ 472 h 522"/>
                <a:gd name="T6" fmla="*/ 67 w 160"/>
                <a:gd name="T7" fmla="*/ 451 h 522"/>
                <a:gd name="T8" fmla="*/ 50 w 160"/>
                <a:gd name="T9" fmla="*/ 428 h 522"/>
                <a:gd name="T10" fmla="*/ 35 w 160"/>
                <a:gd name="T11" fmla="*/ 403 h 522"/>
                <a:gd name="T12" fmla="*/ 22 w 160"/>
                <a:gd name="T13" fmla="*/ 376 h 522"/>
                <a:gd name="T14" fmla="*/ 12 w 160"/>
                <a:gd name="T15" fmla="*/ 348 h 522"/>
                <a:gd name="T16" fmla="*/ 6 w 160"/>
                <a:gd name="T17" fmla="*/ 320 h 522"/>
                <a:gd name="T18" fmla="*/ 1 w 160"/>
                <a:gd name="T19" fmla="*/ 291 h 522"/>
                <a:gd name="T20" fmla="*/ 0 w 160"/>
                <a:gd name="T21" fmla="*/ 262 h 522"/>
                <a:gd name="T22" fmla="*/ 3 w 160"/>
                <a:gd name="T23" fmla="*/ 219 h 522"/>
                <a:gd name="T24" fmla="*/ 11 w 160"/>
                <a:gd name="T25" fmla="*/ 179 h 522"/>
                <a:gd name="T26" fmla="*/ 25 w 160"/>
                <a:gd name="T27" fmla="*/ 140 h 522"/>
                <a:gd name="T28" fmla="*/ 43 w 160"/>
                <a:gd name="T29" fmla="*/ 102 h 522"/>
                <a:gd name="T30" fmla="*/ 68 w 160"/>
                <a:gd name="T31" fmla="*/ 69 h 522"/>
                <a:gd name="T32" fmla="*/ 95 w 160"/>
                <a:gd name="T33" fmla="*/ 41 h 522"/>
                <a:gd name="T34" fmla="*/ 125 w 160"/>
                <a:gd name="T35" fmla="*/ 18 h 522"/>
                <a:gd name="T36" fmla="*/ 160 w 160"/>
                <a:gd name="T37" fmla="*/ 0 h 522"/>
                <a:gd name="T38" fmla="*/ 151 w 160"/>
                <a:gd name="T39" fmla="*/ 17 h 522"/>
                <a:gd name="T40" fmla="*/ 134 w 160"/>
                <a:gd name="T41" fmla="*/ 28 h 522"/>
                <a:gd name="T42" fmla="*/ 120 w 160"/>
                <a:gd name="T43" fmla="*/ 41 h 522"/>
                <a:gd name="T44" fmla="*/ 106 w 160"/>
                <a:gd name="T45" fmla="*/ 56 h 522"/>
                <a:gd name="T46" fmla="*/ 95 w 160"/>
                <a:gd name="T47" fmla="*/ 72 h 522"/>
                <a:gd name="T48" fmla="*/ 85 w 160"/>
                <a:gd name="T49" fmla="*/ 91 h 522"/>
                <a:gd name="T50" fmla="*/ 73 w 160"/>
                <a:gd name="T51" fmla="*/ 124 h 522"/>
                <a:gd name="T52" fmla="*/ 62 w 160"/>
                <a:gd name="T53" fmla="*/ 173 h 522"/>
                <a:gd name="T54" fmla="*/ 57 w 160"/>
                <a:gd name="T55" fmla="*/ 227 h 522"/>
                <a:gd name="T56" fmla="*/ 57 w 160"/>
                <a:gd name="T57" fmla="*/ 283 h 522"/>
                <a:gd name="T58" fmla="*/ 61 w 160"/>
                <a:gd name="T59" fmla="*/ 338 h 522"/>
                <a:gd name="T60" fmla="*/ 69 w 160"/>
                <a:gd name="T61" fmla="*/ 381 h 522"/>
                <a:gd name="T62" fmla="*/ 78 w 160"/>
                <a:gd name="T63" fmla="*/ 412 h 522"/>
                <a:gd name="T64" fmla="*/ 89 w 160"/>
                <a:gd name="T65" fmla="*/ 437 h 522"/>
                <a:gd name="T66" fmla="*/ 103 w 160"/>
                <a:gd name="T67" fmla="*/ 460 h 522"/>
                <a:gd name="T68" fmla="*/ 122 w 160"/>
                <a:gd name="T69" fmla="*/ 481 h 522"/>
                <a:gd name="T70" fmla="*/ 145 w 160"/>
                <a:gd name="T71" fmla="*/ 50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522">
                  <a:moveTo>
                    <a:pt x="160" y="512"/>
                  </a:moveTo>
                  <a:lnTo>
                    <a:pt x="160" y="522"/>
                  </a:lnTo>
                  <a:lnTo>
                    <a:pt x="139" y="512"/>
                  </a:lnTo>
                  <a:lnTo>
                    <a:pt x="120" y="499"/>
                  </a:lnTo>
                  <a:lnTo>
                    <a:pt x="102" y="486"/>
                  </a:lnTo>
                  <a:lnTo>
                    <a:pt x="87" y="472"/>
                  </a:lnTo>
                  <a:lnTo>
                    <a:pt x="77" y="462"/>
                  </a:lnTo>
                  <a:lnTo>
                    <a:pt x="67" y="451"/>
                  </a:lnTo>
                  <a:lnTo>
                    <a:pt x="58" y="439"/>
                  </a:lnTo>
                  <a:lnTo>
                    <a:pt x="50" y="428"/>
                  </a:lnTo>
                  <a:lnTo>
                    <a:pt x="42" y="416"/>
                  </a:lnTo>
                  <a:lnTo>
                    <a:pt x="35" y="403"/>
                  </a:lnTo>
                  <a:lnTo>
                    <a:pt x="28" y="390"/>
                  </a:lnTo>
                  <a:lnTo>
                    <a:pt x="22" y="376"/>
                  </a:lnTo>
                  <a:lnTo>
                    <a:pt x="17" y="362"/>
                  </a:lnTo>
                  <a:lnTo>
                    <a:pt x="12" y="348"/>
                  </a:lnTo>
                  <a:lnTo>
                    <a:pt x="8" y="334"/>
                  </a:lnTo>
                  <a:lnTo>
                    <a:pt x="6" y="320"/>
                  </a:lnTo>
                  <a:lnTo>
                    <a:pt x="3" y="306"/>
                  </a:lnTo>
                  <a:lnTo>
                    <a:pt x="1" y="291"/>
                  </a:lnTo>
                  <a:lnTo>
                    <a:pt x="0" y="277"/>
                  </a:lnTo>
                  <a:lnTo>
                    <a:pt x="0" y="262"/>
                  </a:lnTo>
                  <a:lnTo>
                    <a:pt x="0" y="240"/>
                  </a:lnTo>
                  <a:lnTo>
                    <a:pt x="3" y="219"/>
                  </a:lnTo>
                  <a:lnTo>
                    <a:pt x="6" y="198"/>
                  </a:lnTo>
                  <a:lnTo>
                    <a:pt x="11" y="179"/>
                  </a:lnTo>
                  <a:lnTo>
                    <a:pt x="17" y="158"/>
                  </a:lnTo>
                  <a:lnTo>
                    <a:pt x="25" y="140"/>
                  </a:lnTo>
                  <a:lnTo>
                    <a:pt x="33" y="121"/>
                  </a:lnTo>
                  <a:lnTo>
                    <a:pt x="43" y="102"/>
                  </a:lnTo>
                  <a:lnTo>
                    <a:pt x="56" y="85"/>
                  </a:lnTo>
                  <a:lnTo>
                    <a:pt x="68" y="69"/>
                  </a:lnTo>
                  <a:lnTo>
                    <a:pt x="81" y="55"/>
                  </a:lnTo>
                  <a:lnTo>
                    <a:pt x="95" y="41"/>
                  </a:lnTo>
                  <a:lnTo>
                    <a:pt x="110" y="29"/>
                  </a:lnTo>
                  <a:lnTo>
                    <a:pt x="125" y="18"/>
                  </a:lnTo>
                  <a:lnTo>
                    <a:pt x="142" y="9"/>
                  </a:lnTo>
                  <a:lnTo>
                    <a:pt x="160" y="0"/>
                  </a:lnTo>
                  <a:lnTo>
                    <a:pt x="160" y="12"/>
                  </a:lnTo>
                  <a:lnTo>
                    <a:pt x="151" y="17"/>
                  </a:lnTo>
                  <a:lnTo>
                    <a:pt x="142" y="23"/>
                  </a:lnTo>
                  <a:lnTo>
                    <a:pt x="134" y="28"/>
                  </a:lnTo>
                  <a:lnTo>
                    <a:pt x="127" y="34"/>
                  </a:lnTo>
                  <a:lnTo>
                    <a:pt x="120" y="41"/>
                  </a:lnTo>
                  <a:lnTo>
                    <a:pt x="113" y="48"/>
                  </a:lnTo>
                  <a:lnTo>
                    <a:pt x="106" y="56"/>
                  </a:lnTo>
                  <a:lnTo>
                    <a:pt x="101" y="65"/>
                  </a:lnTo>
                  <a:lnTo>
                    <a:pt x="95" y="72"/>
                  </a:lnTo>
                  <a:lnTo>
                    <a:pt x="90" y="82"/>
                  </a:lnTo>
                  <a:lnTo>
                    <a:pt x="85" y="91"/>
                  </a:lnTo>
                  <a:lnTo>
                    <a:pt x="81" y="101"/>
                  </a:lnTo>
                  <a:lnTo>
                    <a:pt x="73" y="124"/>
                  </a:lnTo>
                  <a:lnTo>
                    <a:pt x="67" y="148"/>
                  </a:lnTo>
                  <a:lnTo>
                    <a:pt x="62" y="173"/>
                  </a:lnTo>
                  <a:lnTo>
                    <a:pt x="59" y="200"/>
                  </a:lnTo>
                  <a:lnTo>
                    <a:pt x="57" y="227"/>
                  </a:lnTo>
                  <a:lnTo>
                    <a:pt x="56" y="254"/>
                  </a:lnTo>
                  <a:lnTo>
                    <a:pt x="57" y="283"/>
                  </a:lnTo>
                  <a:lnTo>
                    <a:pt x="58" y="311"/>
                  </a:lnTo>
                  <a:lnTo>
                    <a:pt x="61" y="338"/>
                  </a:lnTo>
                  <a:lnTo>
                    <a:pt x="66" y="363"/>
                  </a:lnTo>
                  <a:lnTo>
                    <a:pt x="69" y="381"/>
                  </a:lnTo>
                  <a:lnTo>
                    <a:pt x="73" y="398"/>
                  </a:lnTo>
                  <a:lnTo>
                    <a:pt x="78" y="412"/>
                  </a:lnTo>
                  <a:lnTo>
                    <a:pt x="83" y="425"/>
                  </a:lnTo>
                  <a:lnTo>
                    <a:pt x="89" y="437"/>
                  </a:lnTo>
                  <a:lnTo>
                    <a:pt x="95" y="448"/>
                  </a:lnTo>
                  <a:lnTo>
                    <a:pt x="103" y="460"/>
                  </a:lnTo>
                  <a:lnTo>
                    <a:pt x="112" y="471"/>
                  </a:lnTo>
                  <a:lnTo>
                    <a:pt x="122" y="481"/>
                  </a:lnTo>
                  <a:lnTo>
                    <a:pt x="133" y="492"/>
                  </a:lnTo>
                  <a:lnTo>
                    <a:pt x="145" y="502"/>
                  </a:lnTo>
                  <a:lnTo>
                    <a:pt x="160" y="5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4" name="Freeform 1485"/>
            <p:cNvSpPr>
              <a:spLocks/>
            </p:cNvSpPr>
            <p:nvPr/>
          </p:nvSpPr>
          <p:spPr bwMode="auto">
            <a:xfrm>
              <a:off x="4114" y="1111"/>
              <a:ext cx="76" cy="84"/>
            </a:xfrm>
            <a:custGeom>
              <a:avLst/>
              <a:gdLst>
                <a:gd name="T0" fmla="*/ 323 w 328"/>
                <a:gd name="T1" fmla="*/ 0 h 382"/>
                <a:gd name="T2" fmla="*/ 328 w 328"/>
                <a:gd name="T3" fmla="*/ 90 h 382"/>
                <a:gd name="T4" fmla="*/ 317 w 328"/>
                <a:gd name="T5" fmla="*/ 90 h 382"/>
                <a:gd name="T6" fmla="*/ 316 w 328"/>
                <a:gd name="T7" fmla="*/ 79 h 382"/>
                <a:gd name="T8" fmla="*/ 314 w 328"/>
                <a:gd name="T9" fmla="*/ 69 h 382"/>
                <a:gd name="T10" fmla="*/ 311 w 328"/>
                <a:gd name="T11" fmla="*/ 62 h 382"/>
                <a:gd name="T12" fmla="*/ 309 w 328"/>
                <a:gd name="T13" fmla="*/ 56 h 382"/>
                <a:gd name="T14" fmla="*/ 304 w 328"/>
                <a:gd name="T15" fmla="*/ 49 h 382"/>
                <a:gd name="T16" fmla="*/ 298 w 328"/>
                <a:gd name="T17" fmla="*/ 42 h 382"/>
                <a:gd name="T18" fmla="*/ 291 w 328"/>
                <a:gd name="T19" fmla="*/ 37 h 382"/>
                <a:gd name="T20" fmla="*/ 285 w 328"/>
                <a:gd name="T21" fmla="*/ 33 h 382"/>
                <a:gd name="T22" fmla="*/ 277 w 328"/>
                <a:gd name="T23" fmla="*/ 28 h 382"/>
                <a:gd name="T24" fmla="*/ 267 w 328"/>
                <a:gd name="T25" fmla="*/ 26 h 382"/>
                <a:gd name="T26" fmla="*/ 257 w 328"/>
                <a:gd name="T27" fmla="*/ 25 h 382"/>
                <a:gd name="T28" fmla="*/ 246 w 328"/>
                <a:gd name="T29" fmla="*/ 24 h 382"/>
                <a:gd name="T30" fmla="*/ 191 w 328"/>
                <a:gd name="T31" fmla="*/ 24 h 382"/>
                <a:gd name="T32" fmla="*/ 191 w 328"/>
                <a:gd name="T33" fmla="*/ 315 h 382"/>
                <a:gd name="T34" fmla="*/ 191 w 328"/>
                <a:gd name="T35" fmla="*/ 331 h 382"/>
                <a:gd name="T36" fmla="*/ 192 w 328"/>
                <a:gd name="T37" fmla="*/ 344 h 382"/>
                <a:gd name="T38" fmla="*/ 195 w 328"/>
                <a:gd name="T39" fmla="*/ 354 h 382"/>
                <a:gd name="T40" fmla="*/ 199 w 328"/>
                <a:gd name="T41" fmla="*/ 359 h 382"/>
                <a:gd name="T42" fmla="*/ 204 w 328"/>
                <a:gd name="T43" fmla="*/ 364 h 382"/>
                <a:gd name="T44" fmla="*/ 212 w 328"/>
                <a:gd name="T45" fmla="*/ 368 h 382"/>
                <a:gd name="T46" fmla="*/ 222 w 328"/>
                <a:gd name="T47" fmla="*/ 370 h 382"/>
                <a:gd name="T48" fmla="*/ 232 w 328"/>
                <a:gd name="T49" fmla="*/ 371 h 382"/>
                <a:gd name="T50" fmla="*/ 246 w 328"/>
                <a:gd name="T51" fmla="*/ 371 h 382"/>
                <a:gd name="T52" fmla="*/ 246 w 328"/>
                <a:gd name="T53" fmla="*/ 382 h 382"/>
                <a:gd name="T54" fmla="*/ 79 w 328"/>
                <a:gd name="T55" fmla="*/ 382 h 382"/>
                <a:gd name="T56" fmla="*/ 79 w 328"/>
                <a:gd name="T57" fmla="*/ 371 h 382"/>
                <a:gd name="T58" fmla="*/ 94 w 328"/>
                <a:gd name="T59" fmla="*/ 371 h 382"/>
                <a:gd name="T60" fmla="*/ 105 w 328"/>
                <a:gd name="T61" fmla="*/ 370 h 382"/>
                <a:gd name="T62" fmla="*/ 115 w 328"/>
                <a:gd name="T63" fmla="*/ 368 h 382"/>
                <a:gd name="T64" fmla="*/ 119 w 328"/>
                <a:gd name="T65" fmla="*/ 365 h 382"/>
                <a:gd name="T66" fmla="*/ 122 w 328"/>
                <a:gd name="T67" fmla="*/ 362 h 382"/>
                <a:gd name="T68" fmla="*/ 126 w 328"/>
                <a:gd name="T69" fmla="*/ 360 h 382"/>
                <a:gd name="T70" fmla="*/ 129 w 328"/>
                <a:gd name="T71" fmla="*/ 356 h 382"/>
                <a:gd name="T72" fmla="*/ 131 w 328"/>
                <a:gd name="T73" fmla="*/ 350 h 382"/>
                <a:gd name="T74" fmla="*/ 133 w 328"/>
                <a:gd name="T75" fmla="*/ 342 h 382"/>
                <a:gd name="T76" fmla="*/ 134 w 328"/>
                <a:gd name="T77" fmla="*/ 330 h 382"/>
                <a:gd name="T78" fmla="*/ 136 w 328"/>
                <a:gd name="T79" fmla="*/ 315 h 382"/>
                <a:gd name="T80" fmla="*/ 136 w 328"/>
                <a:gd name="T81" fmla="*/ 24 h 382"/>
                <a:gd name="T82" fmla="*/ 88 w 328"/>
                <a:gd name="T83" fmla="*/ 24 h 382"/>
                <a:gd name="T84" fmla="*/ 75 w 328"/>
                <a:gd name="T85" fmla="*/ 25 h 382"/>
                <a:gd name="T86" fmla="*/ 65 w 328"/>
                <a:gd name="T87" fmla="*/ 25 h 382"/>
                <a:gd name="T88" fmla="*/ 56 w 328"/>
                <a:gd name="T89" fmla="*/ 26 h 382"/>
                <a:gd name="T90" fmla="*/ 49 w 328"/>
                <a:gd name="T91" fmla="*/ 28 h 382"/>
                <a:gd name="T92" fmla="*/ 42 w 328"/>
                <a:gd name="T93" fmla="*/ 31 h 382"/>
                <a:gd name="T94" fmla="*/ 35 w 328"/>
                <a:gd name="T95" fmla="*/ 36 h 382"/>
                <a:gd name="T96" fmla="*/ 28 w 328"/>
                <a:gd name="T97" fmla="*/ 42 h 382"/>
                <a:gd name="T98" fmla="*/ 23 w 328"/>
                <a:gd name="T99" fmla="*/ 49 h 382"/>
                <a:gd name="T100" fmla="*/ 18 w 328"/>
                <a:gd name="T101" fmla="*/ 57 h 382"/>
                <a:gd name="T102" fmla="*/ 15 w 328"/>
                <a:gd name="T103" fmla="*/ 67 h 382"/>
                <a:gd name="T104" fmla="*/ 12 w 328"/>
                <a:gd name="T105" fmla="*/ 78 h 382"/>
                <a:gd name="T106" fmla="*/ 11 w 328"/>
                <a:gd name="T107" fmla="*/ 90 h 382"/>
                <a:gd name="T108" fmla="*/ 0 w 328"/>
                <a:gd name="T109" fmla="*/ 90 h 382"/>
                <a:gd name="T110" fmla="*/ 4 w 328"/>
                <a:gd name="T111" fmla="*/ 0 h 382"/>
                <a:gd name="T112" fmla="*/ 323 w 328"/>
                <a:gd name="T11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8" h="382">
                  <a:moveTo>
                    <a:pt x="323" y="0"/>
                  </a:moveTo>
                  <a:lnTo>
                    <a:pt x="328" y="90"/>
                  </a:lnTo>
                  <a:lnTo>
                    <a:pt x="317" y="90"/>
                  </a:lnTo>
                  <a:lnTo>
                    <a:pt x="316" y="79"/>
                  </a:lnTo>
                  <a:lnTo>
                    <a:pt x="314" y="69"/>
                  </a:lnTo>
                  <a:lnTo>
                    <a:pt x="311" y="62"/>
                  </a:lnTo>
                  <a:lnTo>
                    <a:pt x="309" y="56"/>
                  </a:lnTo>
                  <a:lnTo>
                    <a:pt x="304" y="49"/>
                  </a:lnTo>
                  <a:lnTo>
                    <a:pt x="298" y="42"/>
                  </a:lnTo>
                  <a:lnTo>
                    <a:pt x="291" y="37"/>
                  </a:lnTo>
                  <a:lnTo>
                    <a:pt x="285" y="33"/>
                  </a:lnTo>
                  <a:lnTo>
                    <a:pt x="277" y="28"/>
                  </a:lnTo>
                  <a:lnTo>
                    <a:pt x="267" y="26"/>
                  </a:lnTo>
                  <a:lnTo>
                    <a:pt x="257" y="25"/>
                  </a:lnTo>
                  <a:lnTo>
                    <a:pt x="246" y="24"/>
                  </a:lnTo>
                  <a:lnTo>
                    <a:pt x="191" y="24"/>
                  </a:lnTo>
                  <a:lnTo>
                    <a:pt x="191" y="315"/>
                  </a:lnTo>
                  <a:lnTo>
                    <a:pt x="191" y="331"/>
                  </a:lnTo>
                  <a:lnTo>
                    <a:pt x="192" y="344"/>
                  </a:lnTo>
                  <a:lnTo>
                    <a:pt x="195" y="354"/>
                  </a:lnTo>
                  <a:lnTo>
                    <a:pt x="199" y="359"/>
                  </a:lnTo>
                  <a:lnTo>
                    <a:pt x="204" y="364"/>
                  </a:lnTo>
                  <a:lnTo>
                    <a:pt x="212" y="368"/>
                  </a:lnTo>
                  <a:lnTo>
                    <a:pt x="222" y="370"/>
                  </a:lnTo>
                  <a:lnTo>
                    <a:pt x="232" y="371"/>
                  </a:lnTo>
                  <a:lnTo>
                    <a:pt x="246" y="371"/>
                  </a:lnTo>
                  <a:lnTo>
                    <a:pt x="246" y="382"/>
                  </a:lnTo>
                  <a:lnTo>
                    <a:pt x="79" y="382"/>
                  </a:lnTo>
                  <a:lnTo>
                    <a:pt x="79" y="371"/>
                  </a:lnTo>
                  <a:lnTo>
                    <a:pt x="94" y="371"/>
                  </a:lnTo>
                  <a:lnTo>
                    <a:pt x="105" y="370"/>
                  </a:lnTo>
                  <a:lnTo>
                    <a:pt x="115" y="368"/>
                  </a:lnTo>
                  <a:lnTo>
                    <a:pt x="119" y="365"/>
                  </a:lnTo>
                  <a:lnTo>
                    <a:pt x="122" y="362"/>
                  </a:lnTo>
                  <a:lnTo>
                    <a:pt x="126" y="360"/>
                  </a:lnTo>
                  <a:lnTo>
                    <a:pt x="129" y="356"/>
                  </a:lnTo>
                  <a:lnTo>
                    <a:pt x="131" y="350"/>
                  </a:lnTo>
                  <a:lnTo>
                    <a:pt x="133" y="342"/>
                  </a:lnTo>
                  <a:lnTo>
                    <a:pt x="134" y="330"/>
                  </a:lnTo>
                  <a:lnTo>
                    <a:pt x="136" y="315"/>
                  </a:lnTo>
                  <a:lnTo>
                    <a:pt x="136" y="24"/>
                  </a:lnTo>
                  <a:lnTo>
                    <a:pt x="88" y="24"/>
                  </a:lnTo>
                  <a:lnTo>
                    <a:pt x="75" y="25"/>
                  </a:lnTo>
                  <a:lnTo>
                    <a:pt x="65" y="25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35" y="36"/>
                  </a:lnTo>
                  <a:lnTo>
                    <a:pt x="28" y="42"/>
                  </a:lnTo>
                  <a:lnTo>
                    <a:pt x="23" y="49"/>
                  </a:lnTo>
                  <a:lnTo>
                    <a:pt x="18" y="57"/>
                  </a:lnTo>
                  <a:lnTo>
                    <a:pt x="15" y="67"/>
                  </a:lnTo>
                  <a:lnTo>
                    <a:pt x="12" y="78"/>
                  </a:lnTo>
                  <a:lnTo>
                    <a:pt x="11" y="90"/>
                  </a:lnTo>
                  <a:lnTo>
                    <a:pt x="0" y="90"/>
                  </a:lnTo>
                  <a:lnTo>
                    <a:pt x="4" y="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5" name="Freeform 1486"/>
            <p:cNvSpPr>
              <a:spLocks/>
            </p:cNvSpPr>
            <p:nvPr/>
          </p:nvSpPr>
          <p:spPr bwMode="auto">
            <a:xfrm>
              <a:off x="4195" y="1152"/>
              <a:ext cx="71" cy="19"/>
            </a:xfrm>
            <a:custGeom>
              <a:avLst/>
              <a:gdLst>
                <a:gd name="T0" fmla="*/ 308 w 308"/>
                <a:gd name="T1" fmla="*/ 1 h 79"/>
                <a:gd name="T2" fmla="*/ 306 w 308"/>
                <a:gd name="T3" fmla="*/ 18 h 79"/>
                <a:gd name="T4" fmla="*/ 302 w 308"/>
                <a:gd name="T5" fmla="*/ 33 h 79"/>
                <a:gd name="T6" fmla="*/ 295 w 308"/>
                <a:gd name="T7" fmla="*/ 46 h 79"/>
                <a:gd name="T8" fmla="*/ 286 w 308"/>
                <a:gd name="T9" fmla="*/ 58 h 79"/>
                <a:gd name="T10" fmla="*/ 276 w 308"/>
                <a:gd name="T11" fmla="*/ 67 h 79"/>
                <a:gd name="T12" fmla="*/ 264 w 308"/>
                <a:gd name="T13" fmla="*/ 73 h 79"/>
                <a:gd name="T14" fmla="*/ 251 w 308"/>
                <a:gd name="T15" fmla="*/ 77 h 79"/>
                <a:gd name="T16" fmla="*/ 238 w 308"/>
                <a:gd name="T17" fmla="*/ 79 h 79"/>
                <a:gd name="T18" fmla="*/ 209 w 308"/>
                <a:gd name="T19" fmla="*/ 74 h 79"/>
                <a:gd name="T20" fmla="*/ 181 w 308"/>
                <a:gd name="T21" fmla="*/ 65 h 79"/>
                <a:gd name="T22" fmla="*/ 129 w 308"/>
                <a:gd name="T23" fmla="*/ 44 h 79"/>
                <a:gd name="T24" fmla="*/ 92 w 308"/>
                <a:gd name="T25" fmla="*/ 31 h 79"/>
                <a:gd name="T26" fmla="*/ 66 w 308"/>
                <a:gd name="T27" fmla="*/ 27 h 79"/>
                <a:gd name="T28" fmla="*/ 47 w 308"/>
                <a:gd name="T29" fmla="*/ 30 h 79"/>
                <a:gd name="T30" fmla="*/ 32 w 308"/>
                <a:gd name="T31" fmla="*/ 39 h 79"/>
                <a:gd name="T32" fmla="*/ 20 w 308"/>
                <a:gd name="T33" fmla="*/ 55 h 79"/>
                <a:gd name="T34" fmla="*/ 12 w 308"/>
                <a:gd name="T35" fmla="*/ 77 h 79"/>
                <a:gd name="T36" fmla="*/ 1 w 308"/>
                <a:gd name="T37" fmla="*/ 69 h 79"/>
                <a:gd name="T38" fmla="*/ 3 w 308"/>
                <a:gd name="T39" fmla="*/ 52 h 79"/>
                <a:gd name="T40" fmla="*/ 9 w 308"/>
                <a:gd name="T41" fmla="*/ 38 h 79"/>
                <a:gd name="T42" fmla="*/ 17 w 308"/>
                <a:gd name="T43" fmla="*/ 26 h 79"/>
                <a:gd name="T44" fmla="*/ 26 w 308"/>
                <a:gd name="T45" fmla="*/ 15 h 79"/>
                <a:gd name="T46" fmla="*/ 36 w 308"/>
                <a:gd name="T47" fmla="*/ 7 h 79"/>
                <a:gd name="T48" fmla="*/ 49 w 308"/>
                <a:gd name="T49" fmla="*/ 3 h 79"/>
                <a:gd name="T50" fmla="*/ 61 w 308"/>
                <a:gd name="T51" fmla="*/ 0 h 79"/>
                <a:gd name="T52" fmla="*/ 81 w 308"/>
                <a:gd name="T53" fmla="*/ 1 h 79"/>
                <a:gd name="T54" fmla="*/ 109 w 308"/>
                <a:gd name="T55" fmla="*/ 9 h 79"/>
                <a:gd name="T56" fmla="*/ 149 w 308"/>
                <a:gd name="T57" fmla="*/ 24 h 79"/>
                <a:gd name="T58" fmla="*/ 196 w 308"/>
                <a:gd name="T59" fmla="*/ 42 h 79"/>
                <a:gd name="T60" fmla="*/ 230 w 308"/>
                <a:gd name="T61" fmla="*/ 52 h 79"/>
                <a:gd name="T62" fmla="*/ 252 w 308"/>
                <a:gd name="T63" fmla="*/ 52 h 79"/>
                <a:gd name="T64" fmla="*/ 270 w 308"/>
                <a:gd name="T65" fmla="*/ 45 h 79"/>
                <a:gd name="T66" fmla="*/ 284 w 308"/>
                <a:gd name="T67" fmla="*/ 32 h 79"/>
                <a:gd name="T68" fmla="*/ 293 w 308"/>
                <a:gd name="T69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8" h="79">
                  <a:moveTo>
                    <a:pt x="295" y="1"/>
                  </a:moveTo>
                  <a:lnTo>
                    <a:pt x="308" y="1"/>
                  </a:lnTo>
                  <a:lnTo>
                    <a:pt x="307" y="10"/>
                  </a:lnTo>
                  <a:lnTo>
                    <a:pt x="306" y="18"/>
                  </a:lnTo>
                  <a:lnTo>
                    <a:pt x="305" y="26"/>
                  </a:lnTo>
                  <a:lnTo>
                    <a:pt x="302" y="33"/>
                  </a:lnTo>
                  <a:lnTo>
                    <a:pt x="300" y="40"/>
                  </a:lnTo>
                  <a:lnTo>
                    <a:pt x="295" y="46"/>
                  </a:lnTo>
                  <a:lnTo>
                    <a:pt x="292" y="53"/>
                  </a:lnTo>
                  <a:lnTo>
                    <a:pt x="286" y="58"/>
                  </a:lnTo>
                  <a:lnTo>
                    <a:pt x="282" y="62"/>
                  </a:lnTo>
                  <a:lnTo>
                    <a:pt x="276" y="67"/>
                  </a:lnTo>
                  <a:lnTo>
                    <a:pt x="271" y="71"/>
                  </a:lnTo>
                  <a:lnTo>
                    <a:pt x="264" y="73"/>
                  </a:lnTo>
                  <a:lnTo>
                    <a:pt x="258" y="75"/>
                  </a:lnTo>
                  <a:lnTo>
                    <a:pt x="251" y="77"/>
                  </a:lnTo>
                  <a:lnTo>
                    <a:pt x="244" y="79"/>
                  </a:lnTo>
                  <a:lnTo>
                    <a:pt x="238" y="79"/>
                  </a:lnTo>
                  <a:lnTo>
                    <a:pt x="223" y="77"/>
                  </a:lnTo>
                  <a:lnTo>
                    <a:pt x="209" y="74"/>
                  </a:lnTo>
                  <a:lnTo>
                    <a:pt x="198" y="71"/>
                  </a:lnTo>
                  <a:lnTo>
                    <a:pt x="181" y="65"/>
                  </a:lnTo>
                  <a:lnTo>
                    <a:pt x="158" y="56"/>
                  </a:lnTo>
                  <a:lnTo>
                    <a:pt x="129" y="44"/>
                  </a:lnTo>
                  <a:lnTo>
                    <a:pt x="109" y="37"/>
                  </a:lnTo>
                  <a:lnTo>
                    <a:pt x="92" y="31"/>
                  </a:lnTo>
                  <a:lnTo>
                    <a:pt x="77" y="28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47" y="30"/>
                  </a:lnTo>
                  <a:lnTo>
                    <a:pt x="40" y="33"/>
                  </a:lnTo>
                  <a:lnTo>
                    <a:pt x="32" y="39"/>
                  </a:lnTo>
                  <a:lnTo>
                    <a:pt x="25" y="45"/>
                  </a:lnTo>
                  <a:lnTo>
                    <a:pt x="20" y="55"/>
                  </a:lnTo>
                  <a:lnTo>
                    <a:pt x="17" y="66"/>
                  </a:lnTo>
                  <a:lnTo>
                    <a:pt x="12" y="77"/>
                  </a:lnTo>
                  <a:lnTo>
                    <a:pt x="0" y="77"/>
                  </a:lnTo>
                  <a:lnTo>
                    <a:pt x="1" y="69"/>
                  </a:lnTo>
                  <a:lnTo>
                    <a:pt x="2" y="60"/>
                  </a:lnTo>
                  <a:lnTo>
                    <a:pt x="3" y="52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2" y="31"/>
                  </a:lnTo>
                  <a:lnTo>
                    <a:pt x="17" y="26"/>
                  </a:lnTo>
                  <a:lnTo>
                    <a:pt x="21" y="20"/>
                  </a:lnTo>
                  <a:lnTo>
                    <a:pt x="26" y="15"/>
                  </a:lnTo>
                  <a:lnTo>
                    <a:pt x="31" y="11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9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81" y="1"/>
                  </a:lnTo>
                  <a:lnTo>
                    <a:pt x="94" y="4"/>
                  </a:lnTo>
                  <a:lnTo>
                    <a:pt x="109" y="9"/>
                  </a:lnTo>
                  <a:lnTo>
                    <a:pt x="128" y="15"/>
                  </a:lnTo>
                  <a:lnTo>
                    <a:pt x="149" y="24"/>
                  </a:lnTo>
                  <a:lnTo>
                    <a:pt x="172" y="32"/>
                  </a:lnTo>
                  <a:lnTo>
                    <a:pt x="196" y="42"/>
                  </a:lnTo>
                  <a:lnTo>
                    <a:pt x="214" y="48"/>
                  </a:lnTo>
                  <a:lnTo>
                    <a:pt x="230" y="52"/>
                  </a:lnTo>
                  <a:lnTo>
                    <a:pt x="241" y="53"/>
                  </a:lnTo>
                  <a:lnTo>
                    <a:pt x="252" y="52"/>
                  </a:lnTo>
                  <a:lnTo>
                    <a:pt x="261" y="49"/>
                  </a:lnTo>
                  <a:lnTo>
                    <a:pt x="270" y="45"/>
                  </a:lnTo>
                  <a:lnTo>
                    <a:pt x="277" y="40"/>
                  </a:lnTo>
                  <a:lnTo>
                    <a:pt x="284" y="32"/>
                  </a:lnTo>
                  <a:lnTo>
                    <a:pt x="290" y="23"/>
                  </a:lnTo>
                  <a:lnTo>
                    <a:pt x="293" y="1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6" name="Freeform 1487"/>
            <p:cNvSpPr>
              <a:spLocks/>
            </p:cNvSpPr>
            <p:nvPr/>
          </p:nvSpPr>
          <p:spPr bwMode="auto">
            <a:xfrm>
              <a:off x="4273" y="1111"/>
              <a:ext cx="53" cy="86"/>
            </a:xfrm>
            <a:custGeom>
              <a:avLst/>
              <a:gdLst>
                <a:gd name="T0" fmla="*/ 205 w 229"/>
                <a:gd name="T1" fmla="*/ 49 h 388"/>
                <a:gd name="T2" fmla="*/ 62 w 229"/>
                <a:gd name="T3" fmla="*/ 99 h 388"/>
                <a:gd name="T4" fmla="*/ 98 w 229"/>
                <a:gd name="T5" fmla="*/ 107 h 388"/>
                <a:gd name="T6" fmla="*/ 130 w 229"/>
                <a:gd name="T7" fmla="*/ 119 h 388"/>
                <a:gd name="T8" fmla="*/ 159 w 229"/>
                <a:gd name="T9" fmla="*/ 135 h 388"/>
                <a:gd name="T10" fmla="*/ 183 w 229"/>
                <a:gd name="T11" fmla="*/ 154 h 388"/>
                <a:gd name="T12" fmla="*/ 200 w 229"/>
                <a:gd name="T13" fmla="*/ 175 h 388"/>
                <a:gd name="T14" fmla="*/ 212 w 229"/>
                <a:gd name="T15" fmla="*/ 196 h 388"/>
                <a:gd name="T16" fmla="*/ 220 w 229"/>
                <a:gd name="T17" fmla="*/ 220 h 388"/>
                <a:gd name="T18" fmla="*/ 222 w 229"/>
                <a:gd name="T19" fmla="*/ 245 h 388"/>
                <a:gd name="T20" fmla="*/ 219 w 229"/>
                <a:gd name="T21" fmla="*/ 274 h 388"/>
                <a:gd name="T22" fmla="*/ 209 w 229"/>
                <a:gd name="T23" fmla="*/ 300 h 388"/>
                <a:gd name="T24" fmla="*/ 195 w 229"/>
                <a:gd name="T25" fmla="*/ 323 h 388"/>
                <a:gd name="T26" fmla="*/ 178 w 229"/>
                <a:gd name="T27" fmla="*/ 344 h 388"/>
                <a:gd name="T28" fmla="*/ 158 w 229"/>
                <a:gd name="T29" fmla="*/ 360 h 388"/>
                <a:gd name="T30" fmla="*/ 135 w 229"/>
                <a:gd name="T31" fmla="*/ 373 h 388"/>
                <a:gd name="T32" fmla="*/ 101 w 229"/>
                <a:gd name="T33" fmla="*/ 384 h 388"/>
                <a:gd name="T34" fmla="*/ 67 w 229"/>
                <a:gd name="T35" fmla="*/ 388 h 388"/>
                <a:gd name="T36" fmla="*/ 36 w 229"/>
                <a:gd name="T37" fmla="*/ 385 h 388"/>
                <a:gd name="T38" fmla="*/ 25 w 229"/>
                <a:gd name="T39" fmla="*/ 382 h 388"/>
                <a:gd name="T40" fmla="*/ 15 w 229"/>
                <a:gd name="T41" fmla="*/ 376 h 388"/>
                <a:gd name="T42" fmla="*/ 3 w 229"/>
                <a:gd name="T43" fmla="*/ 364 h 388"/>
                <a:gd name="T44" fmla="*/ 0 w 229"/>
                <a:gd name="T45" fmla="*/ 350 h 388"/>
                <a:gd name="T46" fmla="*/ 1 w 229"/>
                <a:gd name="T47" fmla="*/ 343 h 388"/>
                <a:gd name="T48" fmla="*/ 6 w 229"/>
                <a:gd name="T49" fmla="*/ 336 h 388"/>
                <a:gd name="T50" fmla="*/ 14 w 229"/>
                <a:gd name="T51" fmla="*/ 332 h 388"/>
                <a:gd name="T52" fmla="*/ 23 w 229"/>
                <a:gd name="T53" fmla="*/ 331 h 388"/>
                <a:gd name="T54" fmla="*/ 36 w 229"/>
                <a:gd name="T55" fmla="*/ 333 h 388"/>
                <a:gd name="T56" fmla="*/ 55 w 229"/>
                <a:gd name="T57" fmla="*/ 345 h 388"/>
                <a:gd name="T58" fmla="*/ 77 w 229"/>
                <a:gd name="T59" fmla="*/ 356 h 388"/>
                <a:gd name="T60" fmla="*/ 99 w 229"/>
                <a:gd name="T61" fmla="*/ 359 h 388"/>
                <a:gd name="T62" fmla="*/ 116 w 229"/>
                <a:gd name="T63" fmla="*/ 358 h 388"/>
                <a:gd name="T64" fmla="*/ 131 w 229"/>
                <a:gd name="T65" fmla="*/ 352 h 388"/>
                <a:gd name="T66" fmla="*/ 146 w 229"/>
                <a:gd name="T67" fmla="*/ 345 h 388"/>
                <a:gd name="T68" fmla="*/ 159 w 229"/>
                <a:gd name="T69" fmla="*/ 334 h 388"/>
                <a:gd name="T70" fmla="*/ 170 w 229"/>
                <a:gd name="T71" fmla="*/ 321 h 388"/>
                <a:gd name="T72" fmla="*/ 178 w 229"/>
                <a:gd name="T73" fmla="*/ 306 h 388"/>
                <a:gd name="T74" fmla="*/ 182 w 229"/>
                <a:gd name="T75" fmla="*/ 291 h 388"/>
                <a:gd name="T76" fmla="*/ 184 w 229"/>
                <a:gd name="T77" fmla="*/ 274 h 388"/>
                <a:gd name="T78" fmla="*/ 182 w 229"/>
                <a:gd name="T79" fmla="*/ 257 h 388"/>
                <a:gd name="T80" fmla="*/ 179 w 229"/>
                <a:gd name="T81" fmla="*/ 240 h 388"/>
                <a:gd name="T82" fmla="*/ 171 w 229"/>
                <a:gd name="T83" fmla="*/ 224 h 388"/>
                <a:gd name="T84" fmla="*/ 161 w 229"/>
                <a:gd name="T85" fmla="*/ 209 h 388"/>
                <a:gd name="T86" fmla="*/ 149 w 229"/>
                <a:gd name="T87" fmla="*/ 195 h 388"/>
                <a:gd name="T88" fmla="*/ 135 w 229"/>
                <a:gd name="T89" fmla="*/ 183 h 388"/>
                <a:gd name="T90" fmla="*/ 117 w 229"/>
                <a:gd name="T91" fmla="*/ 173 h 388"/>
                <a:gd name="T92" fmla="*/ 98 w 229"/>
                <a:gd name="T93" fmla="*/ 163 h 388"/>
                <a:gd name="T94" fmla="*/ 62 w 229"/>
                <a:gd name="T95" fmla="*/ 153 h 388"/>
                <a:gd name="T96" fmla="*/ 13 w 229"/>
                <a:gd name="T97" fmla="*/ 149 h 388"/>
                <a:gd name="T98" fmla="*/ 229 w 229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9" h="388">
                  <a:moveTo>
                    <a:pt x="229" y="0"/>
                  </a:moveTo>
                  <a:lnTo>
                    <a:pt x="205" y="49"/>
                  </a:lnTo>
                  <a:lnTo>
                    <a:pt x="88" y="49"/>
                  </a:lnTo>
                  <a:lnTo>
                    <a:pt x="62" y="99"/>
                  </a:lnTo>
                  <a:lnTo>
                    <a:pt x="80" y="103"/>
                  </a:lnTo>
                  <a:lnTo>
                    <a:pt x="98" y="107"/>
                  </a:lnTo>
                  <a:lnTo>
                    <a:pt x="115" y="112"/>
                  </a:lnTo>
                  <a:lnTo>
                    <a:pt x="130" y="119"/>
                  </a:lnTo>
                  <a:lnTo>
                    <a:pt x="146" y="126"/>
                  </a:lnTo>
                  <a:lnTo>
                    <a:pt x="159" y="135"/>
                  </a:lnTo>
                  <a:lnTo>
                    <a:pt x="171" y="145"/>
                  </a:lnTo>
                  <a:lnTo>
                    <a:pt x="183" y="154"/>
                  </a:lnTo>
                  <a:lnTo>
                    <a:pt x="192" y="164"/>
                  </a:lnTo>
                  <a:lnTo>
                    <a:pt x="200" y="175"/>
                  </a:lnTo>
                  <a:lnTo>
                    <a:pt x="206" y="186"/>
                  </a:lnTo>
                  <a:lnTo>
                    <a:pt x="212" y="196"/>
                  </a:lnTo>
                  <a:lnTo>
                    <a:pt x="216" y="208"/>
                  </a:lnTo>
                  <a:lnTo>
                    <a:pt x="220" y="220"/>
                  </a:lnTo>
                  <a:lnTo>
                    <a:pt x="221" y="232"/>
                  </a:lnTo>
                  <a:lnTo>
                    <a:pt x="222" y="245"/>
                  </a:lnTo>
                  <a:lnTo>
                    <a:pt x="221" y="259"/>
                  </a:lnTo>
                  <a:lnTo>
                    <a:pt x="219" y="274"/>
                  </a:lnTo>
                  <a:lnTo>
                    <a:pt x="214" y="287"/>
                  </a:lnTo>
                  <a:lnTo>
                    <a:pt x="209" y="300"/>
                  </a:lnTo>
                  <a:lnTo>
                    <a:pt x="202" y="313"/>
                  </a:lnTo>
                  <a:lnTo>
                    <a:pt x="195" y="323"/>
                  </a:lnTo>
                  <a:lnTo>
                    <a:pt x="187" y="334"/>
                  </a:lnTo>
                  <a:lnTo>
                    <a:pt x="178" y="344"/>
                  </a:lnTo>
                  <a:lnTo>
                    <a:pt x="168" y="352"/>
                  </a:lnTo>
                  <a:lnTo>
                    <a:pt x="158" y="360"/>
                  </a:lnTo>
                  <a:lnTo>
                    <a:pt x="147" y="366"/>
                  </a:lnTo>
                  <a:lnTo>
                    <a:pt x="135" y="373"/>
                  </a:lnTo>
                  <a:lnTo>
                    <a:pt x="118" y="379"/>
                  </a:lnTo>
                  <a:lnTo>
                    <a:pt x="101" y="384"/>
                  </a:lnTo>
                  <a:lnTo>
                    <a:pt x="84" y="387"/>
                  </a:lnTo>
                  <a:lnTo>
                    <a:pt x="67" y="388"/>
                  </a:lnTo>
                  <a:lnTo>
                    <a:pt x="51" y="387"/>
                  </a:lnTo>
                  <a:lnTo>
                    <a:pt x="36" y="385"/>
                  </a:lnTo>
                  <a:lnTo>
                    <a:pt x="31" y="384"/>
                  </a:lnTo>
                  <a:lnTo>
                    <a:pt x="25" y="382"/>
                  </a:lnTo>
                  <a:lnTo>
                    <a:pt x="20" y="379"/>
                  </a:lnTo>
                  <a:lnTo>
                    <a:pt x="15" y="376"/>
                  </a:lnTo>
                  <a:lnTo>
                    <a:pt x="9" y="371"/>
                  </a:lnTo>
                  <a:lnTo>
                    <a:pt x="3" y="364"/>
                  </a:lnTo>
                  <a:lnTo>
                    <a:pt x="1" y="358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1" y="343"/>
                  </a:lnTo>
                  <a:lnTo>
                    <a:pt x="3" y="340"/>
                  </a:lnTo>
                  <a:lnTo>
                    <a:pt x="6" y="336"/>
                  </a:lnTo>
                  <a:lnTo>
                    <a:pt x="10" y="334"/>
                  </a:lnTo>
                  <a:lnTo>
                    <a:pt x="14" y="332"/>
                  </a:lnTo>
                  <a:lnTo>
                    <a:pt x="19" y="331"/>
                  </a:lnTo>
                  <a:lnTo>
                    <a:pt x="23" y="331"/>
                  </a:lnTo>
                  <a:lnTo>
                    <a:pt x="30" y="331"/>
                  </a:lnTo>
                  <a:lnTo>
                    <a:pt x="36" y="333"/>
                  </a:lnTo>
                  <a:lnTo>
                    <a:pt x="44" y="337"/>
                  </a:lnTo>
                  <a:lnTo>
                    <a:pt x="55" y="345"/>
                  </a:lnTo>
                  <a:lnTo>
                    <a:pt x="66" y="350"/>
                  </a:lnTo>
                  <a:lnTo>
                    <a:pt x="77" y="356"/>
                  </a:lnTo>
                  <a:lnTo>
                    <a:pt x="88" y="358"/>
                  </a:lnTo>
                  <a:lnTo>
                    <a:pt x="99" y="359"/>
                  </a:lnTo>
                  <a:lnTo>
                    <a:pt x="107" y="359"/>
                  </a:lnTo>
                  <a:lnTo>
                    <a:pt x="116" y="358"/>
                  </a:lnTo>
                  <a:lnTo>
                    <a:pt x="124" y="356"/>
                  </a:lnTo>
                  <a:lnTo>
                    <a:pt x="131" y="352"/>
                  </a:lnTo>
                  <a:lnTo>
                    <a:pt x="138" y="349"/>
                  </a:lnTo>
                  <a:lnTo>
                    <a:pt x="146" y="345"/>
                  </a:lnTo>
                  <a:lnTo>
                    <a:pt x="152" y="340"/>
                  </a:lnTo>
                  <a:lnTo>
                    <a:pt x="159" y="334"/>
                  </a:lnTo>
                  <a:lnTo>
                    <a:pt x="164" y="328"/>
                  </a:lnTo>
                  <a:lnTo>
                    <a:pt x="170" y="321"/>
                  </a:lnTo>
                  <a:lnTo>
                    <a:pt x="174" y="314"/>
                  </a:lnTo>
                  <a:lnTo>
                    <a:pt x="178" y="306"/>
                  </a:lnTo>
                  <a:lnTo>
                    <a:pt x="181" y="299"/>
                  </a:lnTo>
                  <a:lnTo>
                    <a:pt x="182" y="291"/>
                  </a:lnTo>
                  <a:lnTo>
                    <a:pt x="183" y="282"/>
                  </a:lnTo>
                  <a:lnTo>
                    <a:pt x="184" y="274"/>
                  </a:lnTo>
                  <a:lnTo>
                    <a:pt x="183" y="265"/>
                  </a:lnTo>
                  <a:lnTo>
                    <a:pt x="182" y="257"/>
                  </a:lnTo>
                  <a:lnTo>
                    <a:pt x="181" y="248"/>
                  </a:lnTo>
                  <a:lnTo>
                    <a:pt x="179" y="240"/>
                  </a:lnTo>
                  <a:lnTo>
                    <a:pt x="176" y="233"/>
                  </a:lnTo>
                  <a:lnTo>
                    <a:pt x="171" y="224"/>
                  </a:lnTo>
                  <a:lnTo>
                    <a:pt x="167" y="217"/>
                  </a:lnTo>
                  <a:lnTo>
                    <a:pt x="161" y="209"/>
                  </a:lnTo>
                  <a:lnTo>
                    <a:pt x="156" y="202"/>
                  </a:lnTo>
                  <a:lnTo>
                    <a:pt x="149" y="195"/>
                  </a:lnTo>
                  <a:lnTo>
                    <a:pt x="141" y="189"/>
                  </a:lnTo>
                  <a:lnTo>
                    <a:pt x="135" y="183"/>
                  </a:lnTo>
                  <a:lnTo>
                    <a:pt x="126" y="177"/>
                  </a:lnTo>
                  <a:lnTo>
                    <a:pt x="117" y="173"/>
                  </a:lnTo>
                  <a:lnTo>
                    <a:pt x="108" y="167"/>
                  </a:lnTo>
                  <a:lnTo>
                    <a:pt x="98" y="163"/>
                  </a:lnTo>
                  <a:lnTo>
                    <a:pt x="82" y="158"/>
                  </a:lnTo>
                  <a:lnTo>
                    <a:pt x="62" y="153"/>
                  </a:lnTo>
                  <a:lnTo>
                    <a:pt x="38" y="150"/>
                  </a:lnTo>
                  <a:lnTo>
                    <a:pt x="13" y="149"/>
                  </a:lnTo>
                  <a:lnTo>
                    <a:pt x="88" y="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7" name="Freeform 1488"/>
            <p:cNvSpPr>
              <a:spLocks noEditPoints="1"/>
            </p:cNvSpPr>
            <p:nvPr/>
          </p:nvSpPr>
          <p:spPr bwMode="auto">
            <a:xfrm>
              <a:off x="4340" y="1110"/>
              <a:ext cx="59" cy="87"/>
            </a:xfrm>
            <a:custGeom>
              <a:avLst/>
              <a:gdLst>
                <a:gd name="T0" fmla="*/ 1 w 254"/>
                <a:gd name="T1" fmla="*/ 169 h 395"/>
                <a:gd name="T2" fmla="*/ 8 w 254"/>
                <a:gd name="T3" fmla="*/ 126 h 395"/>
                <a:gd name="T4" fmla="*/ 20 w 254"/>
                <a:gd name="T5" fmla="*/ 88 h 395"/>
                <a:gd name="T6" fmla="*/ 38 w 254"/>
                <a:gd name="T7" fmla="*/ 56 h 395"/>
                <a:gd name="T8" fmla="*/ 59 w 254"/>
                <a:gd name="T9" fmla="*/ 31 h 395"/>
                <a:gd name="T10" fmla="*/ 88 w 254"/>
                <a:gd name="T11" fmla="*/ 10 h 395"/>
                <a:gd name="T12" fmla="*/ 114 w 254"/>
                <a:gd name="T13" fmla="*/ 1 h 395"/>
                <a:gd name="T14" fmla="*/ 140 w 254"/>
                <a:gd name="T15" fmla="*/ 1 h 395"/>
                <a:gd name="T16" fmla="*/ 171 w 254"/>
                <a:gd name="T17" fmla="*/ 10 h 395"/>
                <a:gd name="T18" fmla="*/ 200 w 254"/>
                <a:gd name="T19" fmla="*/ 34 h 395"/>
                <a:gd name="T20" fmla="*/ 228 w 254"/>
                <a:gd name="T21" fmla="*/ 74 h 395"/>
                <a:gd name="T22" fmla="*/ 248 w 254"/>
                <a:gd name="T23" fmla="*/ 129 h 395"/>
                <a:gd name="T24" fmla="*/ 254 w 254"/>
                <a:gd name="T25" fmla="*/ 195 h 395"/>
                <a:gd name="T26" fmla="*/ 251 w 254"/>
                <a:gd name="T27" fmla="*/ 241 h 395"/>
                <a:gd name="T28" fmla="*/ 242 w 254"/>
                <a:gd name="T29" fmla="*/ 282 h 395"/>
                <a:gd name="T30" fmla="*/ 229 w 254"/>
                <a:gd name="T31" fmla="*/ 317 h 395"/>
                <a:gd name="T32" fmla="*/ 212 w 254"/>
                <a:gd name="T33" fmla="*/ 347 h 395"/>
                <a:gd name="T34" fmla="*/ 192 w 254"/>
                <a:gd name="T35" fmla="*/ 368 h 395"/>
                <a:gd name="T36" fmla="*/ 169 w 254"/>
                <a:gd name="T37" fmla="*/ 383 h 395"/>
                <a:gd name="T38" fmla="*/ 146 w 254"/>
                <a:gd name="T39" fmla="*/ 392 h 395"/>
                <a:gd name="T40" fmla="*/ 125 w 254"/>
                <a:gd name="T41" fmla="*/ 395 h 395"/>
                <a:gd name="T42" fmla="*/ 85 w 254"/>
                <a:gd name="T43" fmla="*/ 386 h 395"/>
                <a:gd name="T44" fmla="*/ 51 w 254"/>
                <a:gd name="T45" fmla="*/ 358 h 395"/>
                <a:gd name="T46" fmla="*/ 25 w 254"/>
                <a:gd name="T47" fmla="*/ 316 h 395"/>
                <a:gd name="T48" fmla="*/ 8 w 254"/>
                <a:gd name="T49" fmla="*/ 271 h 395"/>
                <a:gd name="T50" fmla="*/ 1 w 254"/>
                <a:gd name="T51" fmla="*/ 218 h 395"/>
                <a:gd name="T52" fmla="*/ 58 w 254"/>
                <a:gd name="T53" fmla="*/ 226 h 395"/>
                <a:gd name="T54" fmla="*/ 62 w 254"/>
                <a:gd name="T55" fmla="*/ 279 h 395"/>
                <a:gd name="T56" fmla="*/ 72 w 254"/>
                <a:gd name="T57" fmla="*/ 323 h 395"/>
                <a:gd name="T58" fmla="*/ 87 w 254"/>
                <a:gd name="T59" fmla="*/ 354 h 395"/>
                <a:gd name="T60" fmla="*/ 104 w 254"/>
                <a:gd name="T61" fmla="*/ 371 h 395"/>
                <a:gd name="T62" fmla="*/ 126 w 254"/>
                <a:gd name="T63" fmla="*/ 378 h 395"/>
                <a:gd name="T64" fmla="*/ 151 w 254"/>
                <a:gd name="T65" fmla="*/ 369 h 395"/>
                <a:gd name="T66" fmla="*/ 166 w 254"/>
                <a:gd name="T67" fmla="*/ 356 h 395"/>
                <a:gd name="T68" fmla="*/ 179 w 254"/>
                <a:gd name="T69" fmla="*/ 333 h 395"/>
                <a:gd name="T70" fmla="*/ 189 w 254"/>
                <a:gd name="T71" fmla="*/ 292 h 395"/>
                <a:gd name="T72" fmla="*/ 196 w 254"/>
                <a:gd name="T73" fmla="*/ 224 h 395"/>
                <a:gd name="T74" fmla="*/ 194 w 254"/>
                <a:gd name="T75" fmla="*/ 123 h 395"/>
                <a:gd name="T76" fmla="*/ 186 w 254"/>
                <a:gd name="T77" fmla="*/ 85 h 395"/>
                <a:gd name="T78" fmla="*/ 172 w 254"/>
                <a:gd name="T79" fmla="*/ 46 h 395"/>
                <a:gd name="T80" fmla="*/ 151 w 254"/>
                <a:gd name="T81" fmla="*/ 23 h 395"/>
                <a:gd name="T82" fmla="*/ 127 w 254"/>
                <a:gd name="T83" fmla="*/ 18 h 395"/>
                <a:gd name="T84" fmla="*/ 114 w 254"/>
                <a:gd name="T85" fmla="*/ 20 h 395"/>
                <a:gd name="T86" fmla="*/ 93 w 254"/>
                <a:gd name="T87" fmla="*/ 35 h 395"/>
                <a:gd name="T88" fmla="*/ 79 w 254"/>
                <a:gd name="T89" fmla="*/ 57 h 395"/>
                <a:gd name="T90" fmla="*/ 69 w 254"/>
                <a:gd name="T91" fmla="*/ 85 h 395"/>
                <a:gd name="T92" fmla="*/ 61 w 254"/>
                <a:gd name="T93" fmla="*/ 133 h 395"/>
                <a:gd name="T94" fmla="*/ 57 w 254"/>
                <a:gd name="T95" fmla="*/ 20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4" h="395">
                  <a:moveTo>
                    <a:pt x="0" y="200"/>
                  </a:moveTo>
                  <a:lnTo>
                    <a:pt x="0" y="184"/>
                  </a:lnTo>
                  <a:lnTo>
                    <a:pt x="1" y="169"/>
                  </a:lnTo>
                  <a:lnTo>
                    <a:pt x="4" y="154"/>
                  </a:lnTo>
                  <a:lnTo>
                    <a:pt x="6" y="140"/>
                  </a:lnTo>
                  <a:lnTo>
                    <a:pt x="8" y="126"/>
                  </a:lnTo>
                  <a:lnTo>
                    <a:pt x="11" y="113"/>
                  </a:lnTo>
                  <a:lnTo>
                    <a:pt x="16" y="100"/>
                  </a:lnTo>
                  <a:lnTo>
                    <a:pt x="20" y="88"/>
                  </a:lnTo>
                  <a:lnTo>
                    <a:pt x="26" y="76"/>
                  </a:lnTo>
                  <a:lnTo>
                    <a:pt x="31" y="66"/>
                  </a:lnTo>
                  <a:lnTo>
                    <a:pt x="38" y="56"/>
                  </a:lnTo>
                  <a:lnTo>
                    <a:pt x="45" y="47"/>
                  </a:lnTo>
                  <a:lnTo>
                    <a:pt x="51" y="38"/>
                  </a:lnTo>
                  <a:lnTo>
                    <a:pt x="59" y="31"/>
                  </a:lnTo>
                  <a:lnTo>
                    <a:pt x="67" y="24"/>
                  </a:lnTo>
                  <a:lnTo>
                    <a:pt x="74" y="18"/>
                  </a:lnTo>
                  <a:lnTo>
                    <a:pt x="88" y="10"/>
                  </a:lnTo>
                  <a:lnTo>
                    <a:pt x="101" y="4"/>
                  </a:lnTo>
                  <a:lnTo>
                    <a:pt x="108" y="2"/>
                  </a:lnTo>
                  <a:lnTo>
                    <a:pt x="114" y="1"/>
                  </a:lnTo>
                  <a:lnTo>
                    <a:pt x="121" y="0"/>
                  </a:lnTo>
                  <a:lnTo>
                    <a:pt x="129" y="0"/>
                  </a:lnTo>
                  <a:lnTo>
                    <a:pt x="140" y="1"/>
                  </a:lnTo>
                  <a:lnTo>
                    <a:pt x="150" y="3"/>
                  </a:lnTo>
                  <a:lnTo>
                    <a:pt x="161" y="6"/>
                  </a:lnTo>
                  <a:lnTo>
                    <a:pt x="171" y="10"/>
                  </a:lnTo>
                  <a:lnTo>
                    <a:pt x="181" y="17"/>
                  </a:lnTo>
                  <a:lnTo>
                    <a:pt x="191" y="24"/>
                  </a:lnTo>
                  <a:lnTo>
                    <a:pt x="200" y="34"/>
                  </a:lnTo>
                  <a:lnTo>
                    <a:pt x="209" y="44"/>
                  </a:lnTo>
                  <a:lnTo>
                    <a:pt x="219" y="59"/>
                  </a:lnTo>
                  <a:lnTo>
                    <a:pt x="228" y="74"/>
                  </a:lnTo>
                  <a:lnTo>
                    <a:pt x="236" y="91"/>
                  </a:lnTo>
                  <a:lnTo>
                    <a:pt x="242" y="110"/>
                  </a:lnTo>
                  <a:lnTo>
                    <a:pt x="248" y="129"/>
                  </a:lnTo>
                  <a:lnTo>
                    <a:pt x="251" y="149"/>
                  </a:lnTo>
                  <a:lnTo>
                    <a:pt x="254" y="171"/>
                  </a:lnTo>
                  <a:lnTo>
                    <a:pt x="254" y="195"/>
                  </a:lnTo>
                  <a:lnTo>
                    <a:pt x="254" y="211"/>
                  </a:lnTo>
                  <a:lnTo>
                    <a:pt x="252" y="226"/>
                  </a:lnTo>
                  <a:lnTo>
                    <a:pt x="251" y="241"/>
                  </a:lnTo>
                  <a:lnTo>
                    <a:pt x="249" y="256"/>
                  </a:lnTo>
                  <a:lnTo>
                    <a:pt x="246" y="269"/>
                  </a:lnTo>
                  <a:lnTo>
                    <a:pt x="242" y="282"/>
                  </a:lnTo>
                  <a:lnTo>
                    <a:pt x="239" y="295"/>
                  </a:lnTo>
                  <a:lnTo>
                    <a:pt x="235" y="307"/>
                  </a:lnTo>
                  <a:lnTo>
                    <a:pt x="229" y="317"/>
                  </a:lnTo>
                  <a:lnTo>
                    <a:pt x="224" y="328"/>
                  </a:lnTo>
                  <a:lnTo>
                    <a:pt x="218" y="338"/>
                  </a:lnTo>
                  <a:lnTo>
                    <a:pt x="212" y="347"/>
                  </a:lnTo>
                  <a:lnTo>
                    <a:pt x="205" y="355"/>
                  </a:lnTo>
                  <a:lnTo>
                    <a:pt x="198" y="362"/>
                  </a:lnTo>
                  <a:lnTo>
                    <a:pt x="192" y="368"/>
                  </a:lnTo>
                  <a:lnTo>
                    <a:pt x="184" y="375"/>
                  </a:lnTo>
                  <a:lnTo>
                    <a:pt x="176" y="379"/>
                  </a:lnTo>
                  <a:lnTo>
                    <a:pt x="169" y="383"/>
                  </a:lnTo>
                  <a:lnTo>
                    <a:pt x="162" y="386"/>
                  </a:lnTo>
                  <a:lnTo>
                    <a:pt x="154" y="390"/>
                  </a:lnTo>
                  <a:lnTo>
                    <a:pt x="146" y="392"/>
                  </a:lnTo>
                  <a:lnTo>
                    <a:pt x="140" y="394"/>
                  </a:lnTo>
                  <a:lnTo>
                    <a:pt x="132" y="395"/>
                  </a:lnTo>
                  <a:lnTo>
                    <a:pt x="125" y="395"/>
                  </a:lnTo>
                  <a:lnTo>
                    <a:pt x="112" y="394"/>
                  </a:lnTo>
                  <a:lnTo>
                    <a:pt x="99" y="391"/>
                  </a:lnTo>
                  <a:lnTo>
                    <a:pt x="85" y="386"/>
                  </a:lnTo>
                  <a:lnTo>
                    <a:pt x="74" y="379"/>
                  </a:lnTo>
                  <a:lnTo>
                    <a:pt x="62" y="370"/>
                  </a:lnTo>
                  <a:lnTo>
                    <a:pt x="51" y="358"/>
                  </a:lnTo>
                  <a:lnTo>
                    <a:pt x="41" y="345"/>
                  </a:lnTo>
                  <a:lnTo>
                    <a:pt x="32" y="330"/>
                  </a:lnTo>
                  <a:lnTo>
                    <a:pt x="25" y="316"/>
                  </a:lnTo>
                  <a:lnTo>
                    <a:pt x="18" y="302"/>
                  </a:lnTo>
                  <a:lnTo>
                    <a:pt x="12" y="287"/>
                  </a:lnTo>
                  <a:lnTo>
                    <a:pt x="8" y="271"/>
                  </a:lnTo>
                  <a:lnTo>
                    <a:pt x="5" y="254"/>
                  </a:lnTo>
                  <a:lnTo>
                    <a:pt x="3" y="237"/>
                  </a:lnTo>
                  <a:lnTo>
                    <a:pt x="1" y="218"/>
                  </a:lnTo>
                  <a:lnTo>
                    <a:pt x="0" y="200"/>
                  </a:lnTo>
                  <a:close/>
                  <a:moveTo>
                    <a:pt x="57" y="208"/>
                  </a:moveTo>
                  <a:lnTo>
                    <a:pt x="58" y="226"/>
                  </a:lnTo>
                  <a:lnTo>
                    <a:pt x="58" y="244"/>
                  </a:lnTo>
                  <a:lnTo>
                    <a:pt x="60" y="263"/>
                  </a:lnTo>
                  <a:lnTo>
                    <a:pt x="62" y="279"/>
                  </a:lnTo>
                  <a:lnTo>
                    <a:pt x="64" y="294"/>
                  </a:lnTo>
                  <a:lnTo>
                    <a:pt x="68" y="309"/>
                  </a:lnTo>
                  <a:lnTo>
                    <a:pt x="72" y="323"/>
                  </a:lnTo>
                  <a:lnTo>
                    <a:pt x="77" y="336"/>
                  </a:lnTo>
                  <a:lnTo>
                    <a:pt x="81" y="345"/>
                  </a:lnTo>
                  <a:lnTo>
                    <a:pt x="87" y="354"/>
                  </a:lnTo>
                  <a:lnTo>
                    <a:pt x="92" y="361"/>
                  </a:lnTo>
                  <a:lnTo>
                    <a:pt x="98" y="367"/>
                  </a:lnTo>
                  <a:lnTo>
                    <a:pt x="104" y="371"/>
                  </a:lnTo>
                  <a:lnTo>
                    <a:pt x="111" y="375"/>
                  </a:lnTo>
                  <a:lnTo>
                    <a:pt x="119" y="377"/>
                  </a:lnTo>
                  <a:lnTo>
                    <a:pt x="126" y="378"/>
                  </a:lnTo>
                  <a:lnTo>
                    <a:pt x="134" y="377"/>
                  </a:lnTo>
                  <a:lnTo>
                    <a:pt x="142" y="373"/>
                  </a:lnTo>
                  <a:lnTo>
                    <a:pt x="151" y="369"/>
                  </a:lnTo>
                  <a:lnTo>
                    <a:pt x="158" y="364"/>
                  </a:lnTo>
                  <a:lnTo>
                    <a:pt x="163" y="359"/>
                  </a:lnTo>
                  <a:lnTo>
                    <a:pt x="166" y="356"/>
                  </a:lnTo>
                  <a:lnTo>
                    <a:pt x="169" y="351"/>
                  </a:lnTo>
                  <a:lnTo>
                    <a:pt x="173" y="345"/>
                  </a:lnTo>
                  <a:lnTo>
                    <a:pt x="179" y="333"/>
                  </a:lnTo>
                  <a:lnTo>
                    <a:pt x="184" y="319"/>
                  </a:lnTo>
                  <a:lnTo>
                    <a:pt x="187" y="306"/>
                  </a:lnTo>
                  <a:lnTo>
                    <a:pt x="189" y="292"/>
                  </a:lnTo>
                  <a:lnTo>
                    <a:pt x="192" y="277"/>
                  </a:lnTo>
                  <a:lnTo>
                    <a:pt x="194" y="260"/>
                  </a:lnTo>
                  <a:lnTo>
                    <a:pt x="196" y="224"/>
                  </a:lnTo>
                  <a:lnTo>
                    <a:pt x="197" y="182"/>
                  </a:lnTo>
                  <a:lnTo>
                    <a:pt x="196" y="151"/>
                  </a:lnTo>
                  <a:lnTo>
                    <a:pt x="194" y="123"/>
                  </a:lnTo>
                  <a:lnTo>
                    <a:pt x="192" y="109"/>
                  </a:lnTo>
                  <a:lnTo>
                    <a:pt x="189" y="97"/>
                  </a:lnTo>
                  <a:lnTo>
                    <a:pt x="186" y="85"/>
                  </a:lnTo>
                  <a:lnTo>
                    <a:pt x="183" y="73"/>
                  </a:lnTo>
                  <a:lnTo>
                    <a:pt x="177" y="58"/>
                  </a:lnTo>
                  <a:lnTo>
                    <a:pt x="172" y="46"/>
                  </a:lnTo>
                  <a:lnTo>
                    <a:pt x="164" y="35"/>
                  </a:lnTo>
                  <a:lnTo>
                    <a:pt x="156" y="28"/>
                  </a:lnTo>
                  <a:lnTo>
                    <a:pt x="151" y="23"/>
                  </a:lnTo>
                  <a:lnTo>
                    <a:pt x="143" y="20"/>
                  </a:lnTo>
                  <a:lnTo>
                    <a:pt x="136" y="19"/>
                  </a:lnTo>
                  <a:lnTo>
                    <a:pt x="127" y="18"/>
                  </a:lnTo>
                  <a:lnTo>
                    <a:pt x="123" y="18"/>
                  </a:lnTo>
                  <a:lnTo>
                    <a:pt x="119" y="19"/>
                  </a:lnTo>
                  <a:lnTo>
                    <a:pt x="114" y="20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8" y="42"/>
                  </a:lnTo>
                  <a:lnTo>
                    <a:pt x="83" y="48"/>
                  </a:lnTo>
                  <a:lnTo>
                    <a:pt x="79" y="57"/>
                  </a:lnTo>
                  <a:lnTo>
                    <a:pt x="76" y="65"/>
                  </a:lnTo>
                  <a:lnTo>
                    <a:pt x="72" y="75"/>
                  </a:lnTo>
                  <a:lnTo>
                    <a:pt x="69" y="85"/>
                  </a:lnTo>
                  <a:lnTo>
                    <a:pt x="67" y="97"/>
                  </a:lnTo>
                  <a:lnTo>
                    <a:pt x="64" y="109"/>
                  </a:lnTo>
                  <a:lnTo>
                    <a:pt x="61" y="133"/>
                  </a:lnTo>
                  <a:lnTo>
                    <a:pt x="59" y="158"/>
                  </a:lnTo>
                  <a:lnTo>
                    <a:pt x="58" y="183"/>
                  </a:lnTo>
                  <a:lnTo>
                    <a:pt x="57" y="2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8" name="Freeform 1489"/>
            <p:cNvSpPr>
              <a:spLocks/>
            </p:cNvSpPr>
            <p:nvPr/>
          </p:nvSpPr>
          <p:spPr bwMode="auto">
            <a:xfrm>
              <a:off x="4405" y="1137"/>
              <a:ext cx="104" cy="58"/>
            </a:xfrm>
            <a:custGeom>
              <a:avLst/>
              <a:gdLst>
                <a:gd name="T0" fmla="*/ 115 w 452"/>
                <a:gd name="T1" fmla="*/ 32 h 265"/>
                <a:gd name="T2" fmla="*/ 133 w 452"/>
                <a:gd name="T3" fmla="*/ 17 h 265"/>
                <a:gd name="T4" fmla="*/ 154 w 452"/>
                <a:gd name="T5" fmla="*/ 5 h 265"/>
                <a:gd name="T6" fmla="*/ 177 w 452"/>
                <a:gd name="T7" fmla="*/ 0 h 265"/>
                <a:gd name="T8" fmla="*/ 207 w 452"/>
                <a:gd name="T9" fmla="*/ 3 h 265"/>
                <a:gd name="T10" fmla="*/ 234 w 452"/>
                <a:gd name="T11" fmla="*/ 21 h 265"/>
                <a:gd name="T12" fmla="*/ 251 w 452"/>
                <a:gd name="T13" fmla="*/ 55 h 265"/>
                <a:gd name="T14" fmla="*/ 290 w 452"/>
                <a:gd name="T15" fmla="*/ 17 h 265"/>
                <a:gd name="T16" fmla="*/ 322 w 452"/>
                <a:gd name="T17" fmla="*/ 2 h 265"/>
                <a:gd name="T18" fmla="*/ 353 w 452"/>
                <a:gd name="T19" fmla="*/ 1 h 265"/>
                <a:gd name="T20" fmla="*/ 380 w 452"/>
                <a:gd name="T21" fmla="*/ 10 h 265"/>
                <a:gd name="T22" fmla="*/ 401 w 452"/>
                <a:gd name="T23" fmla="*/ 33 h 265"/>
                <a:gd name="T24" fmla="*/ 411 w 452"/>
                <a:gd name="T25" fmla="*/ 65 h 265"/>
                <a:gd name="T26" fmla="*/ 413 w 452"/>
                <a:gd name="T27" fmla="*/ 206 h 265"/>
                <a:gd name="T28" fmla="*/ 415 w 452"/>
                <a:gd name="T29" fmla="*/ 233 h 265"/>
                <a:gd name="T30" fmla="*/ 420 w 452"/>
                <a:gd name="T31" fmla="*/ 245 h 265"/>
                <a:gd name="T32" fmla="*/ 431 w 452"/>
                <a:gd name="T33" fmla="*/ 252 h 265"/>
                <a:gd name="T34" fmla="*/ 452 w 452"/>
                <a:gd name="T35" fmla="*/ 254 h 265"/>
                <a:gd name="T36" fmla="*/ 322 w 452"/>
                <a:gd name="T37" fmla="*/ 254 h 265"/>
                <a:gd name="T38" fmla="*/ 343 w 452"/>
                <a:gd name="T39" fmla="*/ 253 h 265"/>
                <a:gd name="T40" fmla="*/ 357 w 452"/>
                <a:gd name="T41" fmla="*/ 245 h 265"/>
                <a:gd name="T42" fmla="*/ 364 w 452"/>
                <a:gd name="T43" fmla="*/ 233 h 265"/>
                <a:gd name="T44" fmla="*/ 365 w 452"/>
                <a:gd name="T45" fmla="*/ 95 h 265"/>
                <a:gd name="T46" fmla="*/ 361 w 452"/>
                <a:gd name="T47" fmla="*/ 59 h 265"/>
                <a:gd name="T48" fmla="*/ 351 w 452"/>
                <a:gd name="T49" fmla="*/ 44 h 265"/>
                <a:gd name="T50" fmla="*/ 337 w 452"/>
                <a:gd name="T51" fmla="*/ 36 h 265"/>
                <a:gd name="T52" fmla="*/ 321 w 452"/>
                <a:gd name="T53" fmla="*/ 33 h 265"/>
                <a:gd name="T54" fmla="*/ 298 w 452"/>
                <a:gd name="T55" fmla="*/ 37 h 265"/>
                <a:gd name="T56" fmla="*/ 273 w 452"/>
                <a:gd name="T57" fmla="*/ 51 h 265"/>
                <a:gd name="T58" fmla="*/ 252 w 452"/>
                <a:gd name="T59" fmla="*/ 72 h 265"/>
                <a:gd name="T60" fmla="*/ 253 w 452"/>
                <a:gd name="T61" fmla="*/ 218 h 265"/>
                <a:gd name="T62" fmla="*/ 255 w 452"/>
                <a:gd name="T63" fmla="*/ 239 h 265"/>
                <a:gd name="T64" fmla="*/ 263 w 452"/>
                <a:gd name="T65" fmla="*/ 247 h 265"/>
                <a:gd name="T66" fmla="*/ 279 w 452"/>
                <a:gd name="T67" fmla="*/ 253 h 265"/>
                <a:gd name="T68" fmla="*/ 295 w 452"/>
                <a:gd name="T69" fmla="*/ 265 h 265"/>
                <a:gd name="T70" fmla="*/ 173 w 452"/>
                <a:gd name="T71" fmla="*/ 254 h 265"/>
                <a:gd name="T72" fmla="*/ 192 w 452"/>
                <a:gd name="T73" fmla="*/ 249 h 265"/>
                <a:gd name="T74" fmla="*/ 201 w 452"/>
                <a:gd name="T75" fmla="*/ 239 h 265"/>
                <a:gd name="T76" fmla="*/ 205 w 452"/>
                <a:gd name="T77" fmla="*/ 206 h 265"/>
                <a:gd name="T78" fmla="*/ 202 w 452"/>
                <a:gd name="T79" fmla="*/ 69 h 265"/>
                <a:gd name="T80" fmla="*/ 192 w 452"/>
                <a:gd name="T81" fmla="*/ 46 h 265"/>
                <a:gd name="T82" fmla="*/ 180 w 452"/>
                <a:gd name="T83" fmla="*/ 37 h 265"/>
                <a:gd name="T84" fmla="*/ 166 w 452"/>
                <a:gd name="T85" fmla="*/ 33 h 265"/>
                <a:gd name="T86" fmla="*/ 144 w 452"/>
                <a:gd name="T87" fmla="*/ 34 h 265"/>
                <a:gd name="T88" fmla="*/ 117 w 452"/>
                <a:gd name="T89" fmla="*/ 47 h 265"/>
                <a:gd name="T90" fmla="*/ 92 w 452"/>
                <a:gd name="T91" fmla="*/ 69 h 265"/>
                <a:gd name="T92" fmla="*/ 93 w 452"/>
                <a:gd name="T93" fmla="*/ 227 h 265"/>
                <a:gd name="T94" fmla="*/ 97 w 452"/>
                <a:gd name="T95" fmla="*/ 243 h 265"/>
                <a:gd name="T96" fmla="*/ 106 w 452"/>
                <a:gd name="T97" fmla="*/ 251 h 265"/>
                <a:gd name="T98" fmla="*/ 125 w 452"/>
                <a:gd name="T99" fmla="*/ 254 h 265"/>
                <a:gd name="T100" fmla="*/ 4 w 452"/>
                <a:gd name="T101" fmla="*/ 265 h 265"/>
                <a:gd name="T102" fmla="*/ 20 w 452"/>
                <a:gd name="T103" fmla="*/ 253 h 265"/>
                <a:gd name="T104" fmla="*/ 33 w 452"/>
                <a:gd name="T105" fmla="*/ 248 h 265"/>
                <a:gd name="T106" fmla="*/ 41 w 452"/>
                <a:gd name="T107" fmla="*/ 239 h 265"/>
                <a:gd name="T108" fmla="*/ 44 w 452"/>
                <a:gd name="T109" fmla="*/ 217 h 265"/>
                <a:gd name="T110" fmla="*/ 44 w 452"/>
                <a:gd name="T111" fmla="*/ 89 h 265"/>
                <a:gd name="T112" fmla="*/ 42 w 452"/>
                <a:gd name="T113" fmla="*/ 53 h 265"/>
                <a:gd name="T114" fmla="*/ 38 w 452"/>
                <a:gd name="T115" fmla="*/ 43 h 265"/>
                <a:gd name="T116" fmla="*/ 30 w 452"/>
                <a:gd name="T117" fmla="*/ 37 h 265"/>
                <a:gd name="T118" fmla="*/ 14 w 452"/>
                <a:gd name="T119" fmla="*/ 38 h 265"/>
                <a:gd name="T120" fmla="*/ 80 w 452"/>
                <a:gd name="T12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2" h="265">
                  <a:moveTo>
                    <a:pt x="92" y="55"/>
                  </a:moveTo>
                  <a:lnTo>
                    <a:pt x="105" y="42"/>
                  </a:lnTo>
                  <a:lnTo>
                    <a:pt x="115" y="32"/>
                  </a:lnTo>
                  <a:lnTo>
                    <a:pt x="122" y="25"/>
                  </a:lnTo>
                  <a:lnTo>
                    <a:pt x="126" y="22"/>
                  </a:lnTo>
                  <a:lnTo>
                    <a:pt x="133" y="17"/>
                  </a:lnTo>
                  <a:lnTo>
                    <a:pt x="139" y="13"/>
                  </a:lnTo>
                  <a:lnTo>
                    <a:pt x="147" y="8"/>
                  </a:lnTo>
                  <a:lnTo>
                    <a:pt x="154" y="5"/>
                  </a:lnTo>
                  <a:lnTo>
                    <a:pt x="162" y="3"/>
                  </a:lnTo>
                  <a:lnTo>
                    <a:pt x="169" y="1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6" y="1"/>
                  </a:lnTo>
                  <a:lnTo>
                    <a:pt x="207" y="3"/>
                  </a:lnTo>
                  <a:lnTo>
                    <a:pt x="217" y="7"/>
                  </a:lnTo>
                  <a:lnTo>
                    <a:pt x="227" y="14"/>
                  </a:lnTo>
                  <a:lnTo>
                    <a:pt x="234" y="21"/>
                  </a:lnTo>
                  <a:lnTo>
                    <a:pt x="241" y="31"/>
                  </a:lnTo>
                  <a:lnTo>
                    <a:pt x="247" y="42"/>
                  </a:lnTo>
                  <a:lnTo>
                    <a:pt x="251" y="55"/>
                  </a:lnTo>
                  <a:lnTo>
                    <a:pt x="265" y="38"/>
                  </a:lnTo>
                  <a:lnTo>
                    <a:pt x="278" y="27"/>
                  </a:lnTo>
                  <a:lnTo>
                    <a:pt x="290" y="17"/>
                  </a:lnTo>
                  <a:lnTo>
                    <a:pt x="301" y="10"/>
                  </a:lnTo>
                  <a:lnTo>
                    <a:pt x="311" y="5"/>
                  </a:lnTo>
                  <a:lnTo>
                    <a:pt x="322" y="2"/>
                  </a:lnTo>
                  <a:lnTo>
                    <a:pt x="332" y="1"/>
                  </a:lnTo>
                  <a:lnTo>
                    <a:pt x="343" y="0"/>
                  </a:lnTo>
                  <a:lnTo>
                    <a:pt x="353" y="1"/>
                  </a:lnTo>
                  <a:lnTo>
                    <a:pt x="363" y="2"/>
                  </a:lnTo>
                  <a:lnTo>
                    <a:pt x="372" y="5"/>
                  </a:lnTo>
                  <a:lnTo>
                    <a:pt x="380" y="10"/>
                  </a:lnTo>
                  <a:lnTo>
                    <a:pt x="388" y="16"/>
                  </a:lnTo>
                  <a:lnTo>
                    <a:pt x="395" y="24"/>
                  </a:lnTo>
                  <a:lnTo>
                    <a:pt x="401" y="33"/>
                  </a:lnTo>
                  <a:lnTo>
                    <a:pt x="406" y="45"/>
                  </a:lnTo>
                  <a:lnTo>
                    <a:pt x="409" y="53"/>
                  </a:lnTo>
                  <a:lnTo>
                    <a:pt x="411" y="65"/>
                  </a:lnTo>
                  <a:lnTo>
                    <a:pt x="413" y="79"/>
                  </a:lnTo>
                  <a:lnTo>
                    <a:pt x="413" y="95"/>
                  </a:lnTo>
                  <a:lnTo>
                    <a:pt x="413" y="206"/>
                  </a:lnTo>
                  <a:lnTo>
                    <a:pt x="413" y="217"/>
                  </a:lnTo>
                  <a:lnTo>
                    <a:pt x="414" y="227"/>
                  </a:lnTo>
                  <a:lnTo>
                    <a:pt x="415" y="233"/>
                  </a:lnTo>
                  <a:lnTo>
                    <a:pt x="417" y="239"/>
                  </a:lnTo>
                  <a:lnTo>
                    <a:pt x="418" y="242"/>
                  </a:lnTo>
                  <a:lnTo>
                    <a:pt x="420" y="245"/>
                  </a:lnTo>
                  <a:lnTo>
                    <a:pt x="424" y="247"/>
                  </a:lnTo>
                  <a:lnTo>
                    <a:pt x="427" y="249"/>
                  </a:lnTo>
                  <a:lnTo>
                    <a:pt x="431" y="252"/>
                  </a:lnTo>
                  <a:lnTo>
                    <a:pt x="438" y="253"/>
                  </a:lnTo>
                  <a:lnTo>
                    <a:pt x="445" y="254"/>
                  </a:lnTo>
                  <a:lnTo>
                    <a:pt x="452" y="254"/>
                  </a:lnTo>
                  <a:lnTo>
                    <a:pt x="452" y="265"/>
                  </a:lnTo>
                  <a:lnTo>
                    <a:pt x="322" y="265"/>
                  </a:lnTo>
                  <a:lnTo>
                    <a:pt x="322" y="254"/>
                  </a:lnTo>
                  <a:lnTo>
                    <a:pt x="327" y="254"/>
                  </a:lnTo>
                  <a:lnTo>
                    <a:pt x="335" y="254"/>
                  </a:lnTo>
                  <a:lnTo>
                    <a:pt x="343" y="253"/>
                  </a:lnTo>
                  <a:lnTo>
                    <a:pt x="348" y="251"/>
                  </a:lnTo>
                  <a:lnTo>
                    <a:pt x="354" y="247"/>
                  </a:lnTo>
                  <a:lnTo>
                    <a:pt x="357" y="245"/>
                  </a:lnTo>
                  <a:lnTo>
                    <a:pt x="359" y="242"/>
                  </a:lnTo>
                  <a:lnTo>
                    <a:pt x="362" y="238"/>
                  </a:lnTo>
                  <a:lnTo>
                    <a:pt x="364" y="233"/>
                  </a:lnTo>
                  <a:lnTo>
                    <a:pt x="365" y="225"/>
                  </a:lnTo>
                  <a:lnTo>
                    <a:pt x="365" y="206"/>
                  </a:lnTo>
                  <a:lnTo>
                    <a:pt x="365" y="95"/>
                  </a:lnTo>
                  <a:lnTo>
                    <a:pt x="364" y="81"/>
                  </a:lnTo>
                  <a:lnTo>
                    <a:pt x="363" y="69"/>
                  </a:lnTo>
                  <a:lnTo>
                    <a:pt x="361" y="59"/>
                  </a:lnTo>
                  <a:lnTo>
                    <a:pt x="357" y="51"/>
                  </a:lnTo>
                  <a:lnTo>
                    <a:pt x="354" y="47"/>
                  </a:lnTo>
                  <a:lnTo>
                    <a:pt x="351" y="44"/>
                  </a:lnTo>
                  <a:lnTo>
                    <a:pt x="346" y="41"/>
                  </a:lnTo>
                  <a:lnTo>
                    <a:pt x="343" y="37"/>
                  </a:lnTo>
                  <a:lnTo>
                    <a:pt x="337" y="36"/>
                  </a:lnTo>
                  <a:lnTo>
                    <a:pt x="333" y="34"/>
                  </a:lnTo>
                  <a:lnTo>
                    <a:pt x="327" y="33"/>
                  </a:lnTo>
                  <a:lnTo>
                    <a:pt x="321" y="33"/>
                  </a:lnTo>
                  <a:lnTo>
                    <a:pt x="313" y="34"/>
                  </a:lnTo>
                  <a:lnTo>
                    <a:pt x="305" y="35"/>
                  </a:lnTo>
                  <a:lnTo>
                    <a:pt x="298" y="37"/>
                  </a:lnTo>
                  <a:lnTo>
                    <a:pt x="290" y="41"/>
                  </a:lnTo>
                  <a:lnTo>
                    <a:pt x="282" y="45"/>
                  </a:lnTo>
                  <a:lnTo>
                    <a:pt x="273" y="51"/>
                  </a:lnTo>
                  <a:lnTo>
                    <a:pt x="263" y="59"/>
                  </a:lnTo>
                  <a:lnTo>
                    <a:pt x="252" y="69"/>
                  </a:lnTo>
                  <a:lnTo>
                    <a:pt x="252" y="72"/>
                  </a:lnTo>
                  <a:lnTo>
                    <a:pt x="252" y="84"/>
                  </a:lnTo>
                  <a:lnTo>
                    <a:pt x="252" y="206"/>
                  </a:lnTo>
                  <a:lnTo>
                    <a:pt x="253" y="218"/>
                  </a:lnTo>
                  <a:lnTo>
                    <a:pt x="253" y="228"/>
                  </a:lnTo>
                  <a:lnTo>
                    <a:pt x="254" y="234"/>
                  </a:lnTo>
                  <a:lnTo>
                    <a:pt x="255" y="239"/>
                  </a:lnTo>
                  <a:lnTo>
                    <a:pt x="258" y="242"/>
                  </a:lnTo>
                  <a:lnTo>
                    <a:pt x="260" y="245"/>
                  </a:lnTo>
                  <a:lnTo>
                    <a:pt x="263" y="247"/>
                  </a:lnTo>
                  <a:lnTo>
                    <a:pt x="268" y="249"/>
                  </a:lnTo>
                  <a:lnTo>
                    <a:pt x="272" y="252"/>
                  </a:lnTo>
                  <a:lnTo>
                    <a:pt x="279" y="253"/>
                  </a:lnTo>
                  <a:lnTo>
                    <a:pt x="286" y="254"/>
                  </a:lnTo>
                  <a:lnTo>
                    <a:pt x="295" y="254"/>
                  </a:lnTo>
                  <a:lnTo>
                    <a:pt x="295" y="265"/>
                  </a:lnTo>
                  <a:lnTo>
                    <a:pt x="162" y="265"/>
                  </a:lnTo>
                  <a:lnTo>
                    <a:pt x="162" y="254"/>
                  </a:lnTo>
                  <a:lnTo>
                    <a:pt x="173" y="254"/>
                  </a:lnTo>
                  <a:lnTo>
                    <a:pt x="180" y="253"/>
                  </a:lnTo>
                  <a:lnTo>
                    <a:pt x="187" y="252"/>
                  </a:lnTo>
                  <a:lnTo>
                    <a:pt x="192" y="249"/>
                  </a:lnTo>
                  <a:lnTo>
                    <a:pt x="196" y="246"/>
                  </a:lnTo>
                  <a:lnTo>
                    <a:pt x="199" y="243"/>
                  </a:lnTo>
                  <a:lnTo>
                    <a:pt x="201" y="239"/>
                  </a:lnTo>
                  <a:lnTo>
                    <a:pt x="204" y="234"/>
                  </a:lnTo>
                  <a:lnTo>
                    <a:pt x="205" y="225"/>
                  </a:lnTo>
                  <a:lnTo>
                    <a:pt x="205" y="206"/>
                  </a:lnTo>
                  <a:lnTo>
                    <a:pt x="205" y="95"/>
                  </a:lnTo>
                  <a:lnTo>
                    <a:pt x="205" y="80"/>
                  </a:lnTo>
                  <a:lnTo>
                    <a:pt x="202" y="69"/>
                  </a:lnTo>
                  <a:lnTo>
                    <a:pt x="199" y="59"/>
                  </a:lnTo>
                  <a:lnTo>
                    <a:pt x="196" y="50"/>
                  </a:lnTo>
                  <a:lnTo>
                    <a:pt x="192" y="46"/>
                  </a:lnTo>
                  <a:lnTo>
                    <a:pt x="188" y="43"/>
                  </a:lnTo>
                  <a:lnTo>
                    <a:pt x="185" y="39"/>
                  </a:lnTo>
                  <a:lnTo>
                    <a:pt x="180" y="37"/>
                  </a:lnTo>
                  <a:lnTo>
                    <a:pt x="176" y="35"/>
                  </a:lnTo>
                  <a:lnTo>
                    <a:pt x="170" y="33"/>
                  </a:lnTo>
                  <a:lnTo>
                    <a:pt x="166" y="33"/>
                  </a:lnTo>
                  <a:lnTo>
                    <a:pt x="160" y="32"/>
                  </a:lnTo>
                  <a:lnTo>
                    <a:pt x="152" y="33"/>
                  </a:lnTo>
                  <a:lnTo>
                    <a:pt x="144" y="34"/>
                  </a:lnTo>
                  <a:lnTo>
                    <a:pt x="137" y="37"/>
                  </a:lnTo>
                  <a:lnTo>
                    <a:pt x="129" y="41"/>
                  </a:lnTo>
                  <a:lnTo>
                    <a:pt x="117" y="47"/>
                  </a:lnTo>
                  <a:lnTo>
                    <a:pt x="107" y="53"/>
                  </a:lnTo>
                  <a:lnTo>
                    <a:pt x="100" y="61"/>
                  </a:lnTo>
                  <a:lnTo>
                    <a:pt x="92" y="69"/>
                  </a:lnTo>
                  <a:lnTo>
                    <a:pt x="92" y="206"/>
                  </a:lnTo>
                  <a:lnTo>
                    <a:pt x="92" y="217"/>
                  </a:lnTo>
                  <a:lnTo>
                    <a:pt x="93" y="227"/>
                  </a:lnTo>
                  <a:lnTo>
                    <a:pt x="94" y="234"/>
                  </a:lnTo>
                  <a:lnTo>
                    <a:pt x="95" y="239"/>
                  </a:lnTo>
                  <a:lnTo>
                    <a:pt x="97" y="243"/>
                  </a:lnTo>
                  <a:lnTo>
                    <a:pt x="100" y="245"/>
                  </a:lnTo>
                  <a:lnTo>
                    <a:pt x="103" y="248"/>
                  </a:lnTo>
                  <a:lnTo>
                    <a:pt x="106" y="251"/>
                  </a:lnTo>
                  <a:lnTo>
                    <a:pt x="111" y="252"/>
                  </a:lnTo>
                  <a:lnTo>
                    <a:pt x="117" y="253"/>
                  </a:lnTo>
                  <a:lnTo>
                    <a:pt x="125" y="254"/>
                  </a:lnTo>
                  <a:lnTo>
                    <a:pt x="135" y="254"/>
                  </a:lnTo>
                  <a:lnTo>
                    <a:pt x="135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0" y="253"/>
                  </a:lnTo>
                  <a:lnTo>
                    <a:pt x="25" y="252"/>
                  </a:lnTo>
                  <a:lnTo>
                    <a:pt x="30" y="251"/>
                  </a:lnTo>
                  <a:lnTo>
                    <a:pt x="33" y="248"/>
                  </a:lnTo>
                  <a:lnTo>
                    <a:pt x="35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2" y="233"/>
                  </a:lnTo>
                  <a:lnTo>
                    <a:pt x="43" y="226"/>
                  </a:lnTo>
                  <a:lnTo>
                    <a:pt x="44" y="217"/>
                  </a:lnTo>
                  <a:lnTo>
                    <a:pt x="44" y="206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1"/>
                  </a:lnTo>
                  <a:lnTo>
                    <a:pt x="42" y="53"/>
                  </a:lnTo>
                  <a:lnTo>
                    <a:pt x="41" y="49"/>
                  </a:lnTo>
                  <a:lnTo>
                    <a:pt x="39" y="45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3" y="38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9" name="Freeform 1490"/>
            <p:cNvSpPr>
              <a:spLocks/>
            </p:cNvSpPr>
            <p:nvPr/>
          </p:nvSpPr>
          <p:spPr bwMode="auto">
            <a:xfrm>
              <a:off x="4511" y="1111"/>
              <a:ext cx="97" cy="84"/>
            </a:xfrm>
            <a:custGeom>
              <a:avLst/>
              <a:gdLst>
                <a:gd name="T0" fmla="*/ 310 w 422"/>
                <a:gd name="T1" fmla="*/ 309 h 382"/>
                <a:gd name="T2" fmla="*/ 343 w 422"/>
                <a:gd name="T3" fmla="*/ 338 h 382"/>
                <a:gd name="T4" fmla="*/ 371 w 422"/>
                <a:gd name="T5" fmla="*/ 357 h 382"/>
                <a:gd name="T6" fmla="*/ 397 w 422"/>
                <a:gd name="T7" fmla="*/ 366 h 382"/>
                <a:gd name="T8" fmla="*/ 422 w 422"/>
                <a:gd name="T9" fmla="*/ 371 h 382"/>
                <a:gd name="T10" fmla="*/ 235 w 422"/>
                <a:gd name="T11" fmla="*/ 382 h 382"/>
                <a:gd name="T12" fmla="*/ 243 w 422"/>
                <a:gd name="T13" fmla="*/ 371 h 382"/>
                <a:gd name="T14" fmla="*/ 255 w 422"/>
                <a:gd name="T15" fmla="*/ 368 h 382"/>
                <a:gd name="T16" fmla="*/ 263 w 422"/>
                <a:gd name="T17" fmla="*/ 362 h 382"/>
                <a:gd name="T18" fmla="*/ 266 w 422"/>
                <a:gd name="T19" fmla="*/ 357 h 382"/>
                <a:gd name="T20" fmla="*/ 266 w 422"/>
                <a:gd name="T21" fmla="*/ 347 h 382"/>
                <a:gd name="T22" fmla="*/ 258 w 422"/>
                <a:gd name="T23" fmla="*/ 333 h 382"/>
                <a:gd name="T24" fmla="*/ 110 w 422"/>
                <a:gd name="T25" fmla="*/ 191 h 382"/>
                <a:gd name="T26" fmla="*/ 111 w 422"/>
                <a:gd name="T27" fmla="*/ 327 h 382"/>
                <a:gd name="T28" fmla="*/ 112 w 422"/>
                <a:gd name="T29" fmla="*/ 346 h 382"/>
                <a:gd name="T30" fmla="*/ 116 w 422"/>
                <a:gd name="T31" fmla="*/ 356 h 382"/>
                <a:gd name="T32" fmla="*/ 122 w 422"/>
                <a:gd name="T33" fmla="*/ 361 h 382"/>
                <a:gd name="T34" fmla="*/ 132 w 422"/>
                <a:gd name="T35" fmla="*/ 368 h 382"/>
                <a:gd name="T36" fmla="*/ 146 w 422"/>
                <a:gd name="T37" fmla="*/ 371 h 382"/>
                <a:gd name="T38" fmla="*/ 167 w 422"/>
                <a:gd name="T39" fmla="*/ 371 h 382"/>
                <a:gd name="T40" fmla="*/ 0 w 422"/>
                <a:gd name="T41" fmla="*/ 382 h 382"/>
                <a:gd name="T42" fmla="*/ 13 w 422"/>
                <a:gd name="T43" fmla="*/ 371 h 382"/>
                <a:gd name="T44" fmla="*/ 34 w 422"/>
                <a:gd name="T45" fmla="*/ 368 h 382"/>
                <a:gd name="T46" fmla="*/ 42 w 422"/>
                <a:gd name="T47" fmla="*/ 363 h 382"/>
                <a:gd name="T48" fmla="*/ 48 w 422"/>
                <a:gd name="T49" fmla="*/ 357 h 382"/>
                <a:gd name="T50" fmla="*/ 54 w 422"/>
                <a:gd name="T51" fmla="*/ 342 h 382"/>
                <a:gd name="T52" fmla="*/ 55 w 422"/>
                <a:gd name="T53" fmla="*/ 314 h 382"/>
                <a:gd name="T54" fmla="*/ 55 w 422"/>
                <a:gd name="T55" fmla="*/ 55 h 382"/>
                <a:gd name="T56" fmla="*/ 53 w 422"/>
                <a:gd name="T57" fmla="*/ 36 h 382"/>
                <a:gd name="T58" fmla="*/ 49 w 422"/>
                <a:gd name="T59" fmla="*/ 26 h 382"/>
                <a:gd name="T60" fmla="*/ 44 w 422"/>
                <a:gd name="T61" fmla="*/ 21 h 382"/>
                <a:gd name="T62" fmla="*/ 33 w 422"/>
                <a:gd name="T63" fmla="*/ 14 h 382"/>
                <a:gd name="T64" fmla="*/ 19 w 422"/>
                <a:gd name="T65" fmla="*/ 11 h 382"/>
                <a:gd name="T66" fmla="*/ 0 w 422"/>
                <a:gd name="T67" fmla="*/ 11 h 382"/>
                <a:gd name="T68" fmla="*/ 167 w 422"/>
                <a:gd name="T69" fmla="*/ 0 h 382"/>
                <a:gd name="T70" fmla="*/ 152 w 422"/>
                <a:gd name="T71" fmla="*/ 11 h 382"/>
                <a:gd name="T72" fmla="*/ 139 w 422"/>
                <a:gd name="T73" fmla="*/ 12 h 382"/>
                <a:gd name="T74" fmla="*/ 127 w 422"/>
                <a:gd name="T75" fmla="*/ 17 h 382"/>
                <a:gd name="T76" fmla="*/ 119 w 422"/>
                <a:gd name="T77" fmla="*/ 23 h 382"/>
                <a:gd name="T78" fmla="*/ 115 w 422"/>
                <a:gd name="T79" fmla="*/ 30 h 382"/>
                <a:gd name="T80" fmla="*/ 111 w 422"/>
                <a:gd name="T81" fmla="*/ 44 h 382"/>
                <a:gd name="T82" fmla="*/ 110 w 422"/>
                <a:gd name="T83" fmla="*/ 68 h 382"/>
                <a:gd name="T84" fmla="*/ 116 w 422"/>
                <a:gd name="T85" fmla="*/ 180 h 382"/>
                <a:gd name="T86" fmla="*/ 134 w 422"/>
                <a:gd name="T87" fmla="*/ 163 h 382"/>
                <a:gd name="T88" fmla="*/ 189 w 422"/>
                <a:gd name="T89" fmla="*/ 113 h 382"/>
                <a:gd name="T90" fmla="*/ 241 w 422"/>
                <a:gd name="T91" fmla="*/ 63 h 382"/>
                <a:gd name="T92" fmla="*/ 257 w 422"/>
                <a:gd name="T93" fmla="*/ 41 h 382"/>
                <a:gd name="T94" fmla="*/ 262 w 422"/>
                <a:gd name="T95" fmla="*/ 31 h 382"/>
                <a:gd name="T96" fmla="*/ 262 w 422"/>
                <a:gd name="T97" fmla="*/ 24 h 382"/>
                <a:gd name="T98" fmla="*/ 258 w 422"/>
                <a:gd name="T99" fmla="*/ 19 h 382"/>
                <a:gd name="T100" fmla="*/ 252 w 422"/>
                <a:gd name="T101" fmla="*/ 14 h 382"/>
                <a:gd name="T102" fmla="*/ 242 w 422"/>
                <a:gd name="T103" fmla="*/ 11 h 382"/>
                <a:gd name="T104" fmla="*/ 226 w 422"/>
                <a:gd name="T105" fmla="*/ 11 h 382"/>
                <a:gd name="T106" fmla="*/ 370 w 422"/>
                <a:gd name="T107" fmla="*/ 0 h 382"/>
                <a:gd name="T108" fmla="*/ 358 w 422"/>
                <a:gd name="T109" fmla="*/ 12 h 382"/>
                <a:gd name="T110" fmla="*/ 336 w 422"/>
                <a:gd name="T111" fmla="*/ 19 h 382"/>
                <a:gd name="T112" fmla="*/ 314 w 422"/>
                <a:gd name="T113" fmla="*/ 31 h 382"/>
                <a:gd name="T114" fmla="*/ 295 w 422"/>
                <a:gd name="T115" fmla="*/ 45 h 382"/>
                <a:gd name="T116" fmla="*/ 278 w 422"/>
                <a:gd name="T117" fmla="*/ 61 h 382"/>
                <a:gd name="T118" fmla="*/ 249 w 422"/>
                <a:gd name="T119" fmla="*/ 90 h 382"/>
                <a:gd name="T120" fmla="*/ 167 w 422"/>
                <a:gd name="T121" fmla="*/ 17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382">
                  <a:moveTo>
                    <a:pt x="167" y="170"/>
                  </a:moveTo>
                  <a:lnTo>
                    <a:pt x="310" y="309"/>
                  </a:lnTo>
                  <a:lnTo>
                    <a:pt x="328" y="326"/>
                  </a:lnTo>
                  <a:lnTo>
                    <a:pt x="343" y="338"/>
                  </a:lnTo>
                  <a:lnTo>
                    <a:pt x="358" y="349"/>
                  </a:lnTo>
                  <a:lnTo>
                    <a:pt x="371" y="357"/>
                  </a:lnTo>
                  <a:lnTo>
                    <a:pt x="383" y="362"/>
                  </a:lnTo>
                  <a:lnTo>
                    <a:pt x="397" y="366"/>
                  </a:lnTo>
                  <a:lnTo>
                    <a:pt x="409" y="370"/>
                  </a:lnTo>
                  <a:lnTo>
                    <a:pt x="422" y="371"/>
                  </a:lnTo>
                  <a:lnTo>
                    <a:pt x="422" y="382"/>
                  </a:lnTo>
                  <a:lnTo>
                    <a:pt x="235" y="382"/>
                  </a:lnTo>
                  <a:lnTo>
                    <a:pt x="235" y="371"/>
                  </a:lnTo>
                  <a:lnTo>
                    <a:pt x="243" y="371"/>
                  </a:lnTo>
                  <a:lnTo>
                    <a:pt x="249" y="370"/>
                  </a:lnTo>
                  <a:lnTo>
                    <a:pt x="255" y="368"/>
                  </a:lnTo>
                  <a:lnTo>
                    <a:pt x="259" y="365"/>
                  </a:lnTo>
                  <a:lnTo>
                    <a:pt x="263" y="362"/>
                  </a:lnTo>
                  <a:lnTo>
                    <a:pt x="265" y="360"/>
                  </a:lnTo>
                  <a:lnTo>
                    <a:pt x="266" y="357"/>
                  </a:lnTo>
                  <a:lnTo>
                    <a:pt x="266" y="354"/>
                  </a:lnTo>
                  <a:lnTo>
                    <a:pt x="266" y="347"/>
                  </a:lnTo>
                  <a:lnTo>
                    <a:pt x="264" y="341"/>
                  </a:lnTo>
                  <a:lnTo>
                    <a:pt x="258" y="333"/>
                  </a:lnTo>
                  <a:lnTo>
                    <a:pt x="246" y="321"/>
                  </a:lnTo>
                  <a:lnTo>
                    <a:pt x="110" y="191"/>
                  </a:lnTo>
                  <a:lnTo>
                    <a:pt x="110" y="314"/>
                  </a:lnTo>
                  <a:lnTo>
                    <a:pt x="111" y="327"/>
                  </a:lnTo>
                  <a:lnTo>
                    <a:pt x="111" y="337"/>
                  </a:lnTo>
                  <a:lnTo>
                    <a:pt x="112" y="346"/>
                  </a:lnTo>
                  <a:lnTo>
                    <a:pt x="115" y="352"/>
                  </a:lnTo>
                  <a:lnTo>
                    <a:pt x="116" y="356"/>
                  </a:lnTo>
                  <a:lnTo>
                    <a:pt x="119" y="359"/>
                  </a:lnTo>
                  <a:lnTo>
                    <a:pt x="122" y="361"/>
                  </a:lnTo>
                  <a:lnTo>
                    <a:pt x="127" y="364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2" y="371"/>
                  </a:lnTo>
                  <a:lnTo>
                    <a:pt x="167" y="371"/>
                  </a:lnTo>
                  <a:lnTo>
                    <a:pt x="167" y="382"/>
                  </a:lnTo>
                  <a:lnTo>
                    <a:pt x="0" y="382"/>
                  </a:lnTo>
                  <a:lnTo>
                    <a:pt x="0" y="371"/>
                  </a:lnTo>
                  <a:lnTo>
                    <a:pt x="13" y="371"/>
                  </a:lnTo>
                  <a:lnTo>
                    <a:pt x="24" y="370"/>
                  </a:lnTo>
                  <a:lnTo>
                    <a:pt x="34" y="368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60"/>
                  </a:lnTo>
                  <a:lnTo>
                    <a:pt x="48" y="357"/>
                  </a:lnTo>
                  <a:lnTo>
                    <a:pt x="52" y="351"/>
                  </a:lnTo>
                  <a:lnTo>
                    <a:pt x="54" y="342"/>
                  </a:lnTo>
                  <a:lnTo>
                    <a:pt x="55" y="330"/>
                  </a:lnTo>
                  <a:lnTo>
                    <a:pt x="55" y="314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6"/>
                  </a:lnTo>
                  <a:lnTo>
                    <a:pt x="52" y="29"/>
                  </a:lnTo>
                  <a:lnTo>
                    <a:pt x="49" y="26"/>
                  </a:lnTo>
                  <a:lnTo>
                    <a:pt x="47" y="23"/>
                  </a:lnTo>
                  <a:lnTo>
                    <a:pt x="44" y="21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52" y="11"/>
                  </a:lnTo>
                  <a:lnTo>
                    <a:pt x="146" y="11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20"/>
                  </a:lnTo>
                  <a:lnTo>
                    <a:pt x="119" y="23"/>
                  </a:lnTo>
                  <a:lnTo>
                    <a:pt x="116" y="27"/>
                  </a:lnTo>
                  <a:lnTo>
                    <a:pt x="115" y="30"/>
                  </a:lnTo>
                  <a:lnTo>
                    <a:pt x="112" y="37"/>
                  </a:lnTo>
                  <a:lnTo>
                    <a:pt x="111" y="44"/>
                  </a:lnTo>
                  <a:lnTo>
                    <a:pt x="110" y="55"/>
                  </a:lnTo>
                  <a:lnTo>
                    <a:pt x="110" y="68"/>
                  </a:lnTo>
                  <a:lnTo>
                    <a:pt x="110" y="184"/>
                  </a:lnTo>
                  <a:lnTo>
                    <a:pt x="116" y="180"/>
                  </a:lnTo>
                  <a:lnTo>
                    <a:pt x="123" y="173"/>
                  </a:lnTo>
                  <a:lnTo>
                    <a:pt x="134" y="163"/>
                  </a:lnTo>
                  <a:lnTo>
                    <a:pt x="150" y="149"/>
                  </a:lnTo>
                  <a:lnTo>
                    <a:pt x="189" y="113"/>
                  </a:lnTo>
                  <a:lnTo>
                    <a:pt x="219" y="85"/>
                  </a:lnTo>
                  <a:lnTo>
                    <a:pt x="241" y="63"/>
                  </a:lnTo>
                  <a:lnTo>
                    <a:pt x="254" y="47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1"/>
                  </a:lnTo>
                  <a:lnTo>
                    <a:pt x="262" y="27"/>
                  </a:lnTo>
                  <a:lnTo>
                    <a:pt x="262" y="24"/>
                  </a:lnTo>
                  <a:lnTo>
                    <a:pt x="261" y="21"/>
                  </a:lnTo>
                  <a:lnTo>
                    <a:pt x="258" y="19"/>
                  </a:lnTo>
                  <a:lnTo>
                    <a:pt x="256" y="16"/>
                  </a:lnTo>
                  <a:lnTo>
                    <a:pt x="252" y="14"/>
                  </a:lnTo>
                  <a:lnTo>
                    <a:pt x="247" y="12"/>
                  </a:lnTo>
                  <a:lnTo>
                    <a:pt x="242" y="11"/>
                  </a:lnTo>
                  <a:lnTo>
                    <a:pt x="235" y="11"/>
                  </a:lnTo>
                  <a:lnTo>
                    <a:pt x="226" y="11"/>
                  </a:lnTo>
                  <a:lnTo>
                    <a:pt x="226" y="0"/>
                  </a:lnTo>
                  <a:lnTo>
                    <a:pt x="370" y="0"/>
                  </a:lnTo>
                  <a:lnTo>
                    <a:pt x="370" y="11"/>
                  </a:lnTo>
                  <a:lnTo>
                    <a:pt x="358" y="12"/>
                  </a:lnTo>
                  <a:lnTo>
                    <a:pt x="347" y="14"/>
                  </a:lnTo>
                  <a:lnTo>
                    <a:pt x="336" y="19"/>
                  </a:lnTo>
                  <a:lnTo>
                    <a:pt x="321" y="26"/>
                  </a:lnTo>
                  <a:lnTo>
                    <a:pt x="314" y="31"/>
                  </a:lnTo>
                  <a:lnTo>
                    <a:pt x="305" y="38"/>
                  </a:lnTo>
                  <a:lnTo>
                    <a:pt x="295" y="45"/>
                  </a:lnTo>
                  <a:lnTo>
                    <a:pt x="285" y="55"/>
                  </a:lnTo>
                  <a:lnTo>
                    <a:pt x="278" y="61"/>
                  </a:lnTo>
                  <a:lnTo>
                    <a:pt x="267" y="72"/>
                  </a:lnTo>
                  <a:lnTo>
                    <a:pt x="249" y="90"/>
                  </a:lnTo>
                  <a:lnTo>
                    <a:pt x="226" y="112"/>
                  </a:lnTo>
                  <a:lnTo>
                    <a:pt x="167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0" name="Freeform 1491"/>
            <p:cNvSpPr>
              <a:spLocks/>
            </p:cNvSpPr>
            <p:nvPr/>
          </p:nvSpPr>
          <p:spPr bwMode="auto">
            <a:xfrm>
              <a:off x="4610" y="1107"/>
              <a:ext cx="37" cy="116"/>
            </a:xfrm>
            <a:custGeom>
              <a:avLst/>
              <a:gdLst>
                <a:gd name="T0" fmla="*/ 0 w 159"/>
                <a:gd name="T1" fmla="*/ 0 h 522"/>
                <a:gd name="T2" fmla="*/ 40 w 159"/>
                <a:gd name="T3" fmla="*/ 23 h 522"/>
                <a:gd name="T4" fmla="*/ 73 w 159"/>
                <a:gd name="T5" fmla="*/ 49 h 522"/>
                <a:gd name="T6" fmla="*/ 93 w 159"/>
                <a:gd name="T7" fmla="*/ 71 h 522"/>
                <a:gd name="T8" fmla="*/ 109 w 159"/>
                <a:gd name="T9" fmla="*/ 95 h 522"/>
                <a:gd name="T10" fmla="*/ 125 w 159"/>
                <a:gd name="T11" fmla="*/ 120 h 522"/>
                <a:gd name="T12" fmla="*/ 137 w 159"/>
                <a:gd name="T13" fmla="*/ 145 h 522"/>
                <a:gd name="T14" fmla="*/ 147 w 159"/>
                <a:gd name="T15" fmla="*/ 173 h 522"/>
                <a:gd name="T16" fmla="*/ 153 w 159"/>
                <a:gd name="T17" fmla="*/ 202 h 522"/>
                <a:gd name="T18" fmla="*/ 158 w 159"/>
                <a:gd name="T19" fmla="*/ 232 h 522"/>
                <a:gd name="T20" fmla="*/ 159 w 159"/>
                <a:gd name="T21" fmla="*/ 261 h 522"/>
                <a:gd name="T22" fmla="*/ 157 w 159"/>
                <a:gd name="T23" fmla="*/ 304 h 522"/>
                <a:gd name="T24" fmla="*/ 148 w 159"/>
                <a:gd name="T25" fmla="*/ 344 h 522"/>
                <a:gd name="T26" fmla="*/ 135 w 159"/>
                <a:gd name="T27" fmla="*/ 382 h 522"/>
                <a:gd name="T28" fmla="*/ 115 w 159"/>
                <a:gd name="T29" fmla="*/ 420 h 522"/>
                <a:gd name="T30" fmla="*/ 92 w 159"/>
                <a:gd name="T31" fmla="*/ 452 h 522"/>
                <a:gd name="T32" fmla="*/ 64 w 159"/>
                <a:gd name="T33" fmla="*/ 481 h 522"/>
                <a:gd name="T34" fmla="*/ 34 w 159"/>
                <a:gd name="T35" fmla="*/ 504 h 522"/>
                <a:gd name="T36" fmla="*/ 0 w 159"/>
                <a:gd name="T37" fmla="*/ 522 h 522"/>
                <a:gd name="T38" fmla="*/ 9 w 159"/>
                <a:gd name="T39" fmla="*/ 507 h 522"/>
                <a:gd name="T40" fmla="*/ 25 w 159"/>
                <a:gd name="T41" fmla="*/ 495 h 522"/>
                <a:gd name="T42" fmla="*/ 40 w 159"/>
                <a:gd name="T43" fmla="*/ 483 h 522"/>
                <a:gd name="T44" fmla="*/ 53 w 159"/>
                <a:gd name="T45" fmla="*/ 467 h 522"/>
                <a:gd name="T46" fmla="*/ 64 w 159"/>
                <a:gd name="T47" fmla="*/ 451 h 522"/>
                <a:gd name="T48" fmla="*/ 74 w 159"/>
                <a:gd name="T49" fmla="*/ 432 h 522"/>
                <a:gd name="T50" fmla="*/ 86 w 159"/>
                <a:gd name="T51" fmla="*/ 400 h 522"/>
                <a:gd name="T52" fmla="*/ 97 w 159"/>
                <a:gd name="T53" fmla="*/ 350 h 522"/>
                <a:gd name="T54" fmla="*/ 103 w 159"/>
                <a:gd name="T55" fmla="*/ 296 h 522"/>
                <a:gd name="T56" fmla="*/ 103 w 159"/>
                <a:gd name="T57" fmla="*/ 240 h 522"/>
                <a:gd name="T58" fmla="*/ 98 w 159"/>
                <a:gd name="T59" fmla="*/ 185 h 522"/>
                <a:gd name="T60" fmla="*/ 90 w 159"/>
                <a:gd name="T61" fmla="*/ 142 h 522"/>
                <a:gd name="T62" fmla="*/ 82 w 159"/>
                <a:gd name="T63" fmla="*/ 111 h 522"/>
                <a:gd name="T64" fmla="*/ 70 w 159"/>
                <a:gd name="T65" fmla="*/ 86 h 522"/>
                <a:gd name="T66" fmla="*/ 56 w 159"/>
                <a:gd name="T67" fmla="*/ 63 h 522"/>
                <a:gd name="T68" fmla="*/ 37 w 159"/>
                <a:gd name="T69" fmla="*/ 42 h 522"/>
                <a:gd name="T70" fmla="*/ 14 w 159"/>
                <a:gd name="T71" fmla="*/ 2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522">
                  <a:moveTo>
                    <a:pt x="0" y="12"/>
                  </a:moveTo>
                  <a:lnTo>
                    <a:pt x="0" y="0"/>
                  </a:lnTo>
                  <a:lnTo>
                    <a:pt x="21" y="11"/>
                  </a:lnTo>
                  <a:lnTo>
                    <a:pt x="40" y="23"/>
                  </a:lnTo>
                  <a:lnTo>
                    <a:pt x="57" y="35"/>
                  </a:lnTo>
                  <a:lnTo>
                    <a:pt x="73" y="49"/>
                  </a:lnTo>
                  <a:lnTo>
                    <a:pt x="83" y="60"/>
                  </a:lnTo>
                  <a:lnTo>
                    <a:pt x="93" y="71"/>
                  </a:lnTo>
                  <a:lnTo>
                    <a:pt x="101" y="83"/>
                  </a:lnTo>
                  <a:lnTo>
                    <a:pt x="109" y="95"/>
                  </a:lnTo>
                  <a:lnTo>
                    <a:pt x="117" y="107"/>
                  </a:lnTo>
                  <a:lnTo>
                    <a:pt x="125" y="120"/>
                  </a:lnTo>
                  <a:lnTo>
                    <a:pt x="131" y="132"/>
                  </a:lnTo>
                  <a:lnTo>
                    <a:pt x="137" y="145"/>
                  </a:lnTo>
                  <a:lnTo>
                    <a:pt x="142" y="159"/>
                  </a:lnTo>
                  <a:lnTo>
                    <a:pt x="147" y="173"/>
                  </a:lnTo>
                  <a:lnTo>
                    <a:pt x="150" y="188"/>
                  </a:lnTo>
                  <a:lnTo>
                    <a:pt x="153" y="202"/>
                  </a:lnTo>
                  <a:lnTo>
                    <a:pt x="156" y="216"/>
                  </a:lnTo>
                  <a:lnTo>
                    <a:pt x="158" y="232"/>
                  </a:lnTo>
                  <a:lnTo>
                    <a:pt x="159" y="246"/>
                  </a:lnTo>
                  <a:lnTo>
                    <a:pt x="159" y="261"/>
                  </a:lnTo>
                  <a:lnTo>
                    <a:pt x="159" y="282"/>
                  </a:lnTo>
                  <a:lnTo>
                    <a:pt x="157" y="304"/>
                  </a:lnTo>
                  <a:lnTo>
                    <a:pt x="153" y="324"/>
                  </a:lnTo>
                  <a:lnTo>
                    <a:pt x="148" y="344"/>
                  </a:lnTo>
                  <a:lnTo>
                    <a:pt x="142" y="364"/>
                  </a:lnTo>
                  <a:lnTo>
                    <a:pt x="135" y="382"/>
                  </a:lnTo>
                  <a:lnTo>
                    <a:pt x="126" y="402"/>
                  </a:lnTo>
                  <a:lnTo>
                    <a:pt x="115" y="420"/>
                  </a:lnTo>
                  <a:lnTo>
                    <a:pt x="104" y="437"/>
                  </a:lnTo>
                  <a:lnTo>
                    <a:pt x="92" y="452"/>
                  </a:lnTo>
                  <a:lnTo>
                    <a:pt x="78" y="467"/>
                  </a:lnTo>
                  <a:lnTo>
                    <a:pt x="64" y="481"/>
                  </a:lnTo>
                  <a:lnTo>
                    <a:pt x="49" y="493"/>
                  </a:lnTo>
                  <a:lnTo>
                    <a:pt x="34" y="504"/>
                  </a:lnTo>
                  <a:lnTo>
                    <a:pt x="17" y="514"/>
                  </a:lnTo>
                  <a:lnTo>
                    <a:pt x="0" y="522"/>
                  </a:lnTo>
                  <a:lnTo>
                    <a:pt x="0" y="512"/>
                  </a:lnTo>
                  <a:lnTo>
                    <a:pt x="9" y="507"/>
                  </a:lnTo>
                  <a:lnTo>
                    <a:pt x="16" y="501"/>
                  </a:lnTo>
                  <a:lnTo>
                    <a:pt x="25" y="495"/>
                  </a:lnTo>
                  <a:lnTo>
                    <a:pt x="32" y="489"/>
                  </a:lnTo>
                  <a:lnTo>
                    <a:pt x="40" y="483"/>
                  </a:lnTo>
                  <a:lnTo>
                    <a:pt x="46" y="475"/>
                  </a:lnTo>
                  <a:lnTo>
                    <a:pt x="53" y="467"/>
                  </a:lnTo>
                  <a:lnTo>
                    <a:pt x="58" y="460"/>
                  </a:lnTo>
                  <a:lnTo>
                    <a:pt x="64" y="451"/>
                  </a:lnTo>
                  <a:lnTo>
                    <a:pt x="69" y="442"/>
                  </a:lnTo>
                  <a:lnTo>
                    <a:pt x="74" y="432"/>
                  </a:lnTo>
                  <a:lnTo>
                    <a:pt x="78" y="422"/>
                  </a:lnTo>
                  <a:lnTo>
                    <a:pt x="86" y="400"/>
                  </a:lnTo>
                  <a:lnTo>
                    <a:pt x="93" y="376"/>
                  </a:lnTo>
                  <a:lnTo>
                    <a:pt x="97" y="350"/>
                  </a:lnTo>
                  <a:lnTo>
                    <a:pt x="100" y="323"/>
                  </a:lnTo>
                  <a:lnTo>
                    <a:pt x="103" y="296"/>
                  </a:lnTo>
                  <a:lnTo>
                    <a:pt x="104" y="269"/>
                  </a:lnTo>
                  <a:lnTo>
                    <a:pt x="103" y="240"/>
                  </a:lnTo>
                  <a:lnTo>
                    <a:pt x="101" y="212"/>
                  </a:lnTo>
                  <a:lnTo>
                    <a:pt x="98" y="185"/>
                  </a:lnTo>
                  <a:lnTo>
                    <a:pt x="94" y="160"/>
                  </a:lnTo>
                  <a:lnTo>
                    <a:pt x="90" y="142"/>
                  </a:lnTo>
                  <a:lnTo>
                    <a:pt x="86" y="125"/>
                  </a:lnTo>
                  <a:lnTo>
                    <a:pt x="82" y="111"/>
                  </a:lnTo>
                  <a:lnTo>
                    <a:pt x="76" y="98"/>
                  </a:lnTo>
                  <a:lnTo>
                    <a:pt x="70" y="86"/>
                  </a:lnTo>
                  <a:lnTo>
                    <a:pt x="64" y="75"/>
                  </a:lnTo>
                  <a:lnTo>
                    <a:pt x="56" y="63"/>
                  </a:lnTo>
                  <a:lnTo>
                    <a:pt x="47" y="53"/>
                  </a:lnTo>
                  <a:lnTo>
                    <a:pt x="37" y="42"/>
                  </a:lnTo>
                  <a:lnTo>
                    <a:pt x="26" y="32"/>
                  </a:lnTo>
                  <a:lnTo>
                    <a:pt x="14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1" name="Rectangle 1492"/>
            <p:cNvSpPr>
              <a:spLocks noChangeArrowheads="1"/>
            </p:cNvSpPr>
            <p:nvPr/>
          </p:nvSpPr>
          <p:spPr bwMode="auto">
            <a:xfrm>
              <a:off x="3918" y="1457"/>
              <a:ext cx="66" cy="2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7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542" name="Line 1493"/>
            <p:cNvSpPr>
              <a:spLocks noChangeShapeType="1"/>
            </p:cNvSpPr>
            <p:nvPr/>
          </p:nvSpPr>
          <p:spPr bwMode="auto">
            <a:xfrm flipH="1" flipV="1">
              <a:off x="5371" y="1796"/>
              <a:ext cx="5" cy="50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3" name="Line 1494"/>
            <p:cNvSpPr>
              <a:spLocks noChangeShapeType="1"/>
            </p:cNvSpPr>
            <p:nvPr/>
          </p:nvSpPr>
          <p:spPr bwMode="auto">
            <a:xfrm flipV="1">
              <a:off x="5371" y="1953"/>
              <a:ext cx="1" cy="2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4" name="Freeform 1495"/>
            <p:cNvSpPr>
              <a:spLocks/>
            </p:cNvSpPr>
            <p:nvPr/>
          </p:nvSpPr>
          <p:spPr bwMode="auto">
            <a:xfrm>
              <a:off x="5128" y="1725"/>
              <a:ext cx="7" cy="3"/>
            </a:xfrm>
            <a:custGeom>
              <a:avLst/>
              <a:gdLst>
                <a:gd name="T0" fmla="*/ 6 w 30"/>
                <a:gd name="T1" fmla="*/ 0 h 11"/>
                <a:gd name="T2" fmla="*/ 24 w 30"/>
                <a:gd name="T3" fmla="*/ 0 h 11"/>
                <a:gd name="T4" fmla="*/ 30 w 30"/>
                <a:gd name="T5" fmla="*/ 0 h 11"/>
                <a:gd name="T6" fmla="*/ 30 w 30"/>
                <a:gd name="T7" fmla="*/ 11 h 11"/>
                <a:gd name="T8" fmla="*/ 24 w 30"/>
                <a:gd name="T9" fmla="*/ 11 h 11"/>
                <a:gd name="T10" fmla="*/ 6 w 30"/>
                <a:gd name="T11" fmla="*/ 11 h 11"/>
                <a:gd name="T12" fmla="*/ 0 w 30"/>
                <a:gd name="T13" fmla="*/ 11 h 11"/>
                <a:gd name="T14" fmla="*/ 0 w 30"/>
                <a:gd name="T15" fmla="*/ 0 h 11"/>
                <a:gd name="T16" fmla="*/ 6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6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5" name="Rectangle 1496"/>
            <p:cNvSpPr>
              <a:spLocks noChangeArrowheads="1"/>
            </p:cNvSpPr>
            <p:nvPr/>
          </p:nvSpPr>
          <p:spPr bwMode="auto">
            <a:xfrm>
              <a:off x="2998" y="539"/>
              <a:ext cx="3" cy="9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6" name="Rectangle 1497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7" name="Rectangle 1498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8" name="Rectangle 1499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9" name="Rectangle 1500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550" name="Picture 1501" descr="vertex_z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202"/>
          <a:stretch>
            <a:fillRect/>
          </a:stretch>
        </p:blipFill>
        <p:spPr bwMode="auto">
          <a:xfrm>
            <a:off x="840581" y="1989138"/>
            <a:ext cx="116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66" y="4276769"/>
            <a:ext cx="3405905" cy="240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741067" y="3928422"/>
            <a:ext cx="22235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/>
              </a:rPr>
              <a:t>LH</a:t>
            </a:r>
            <a:r>
              <a:rPr lang="en-US" b="1" baseline="-25000" dirty="0" smtClean="0">
                <a:effectLst/>
              </a:rPr>
              <a:t>2</a:t>
            </a:r>
            <a:r>
              <a:rPr lang="en-US" b="1" dirty="0" smtClean="0">
                <a:effectLst/>
              </a:rPr>
              <a:t> target </a:t>
            </a:r>
            <a:r>
              <a:rPr lang="en-US" b="1" dirty="0" smtClean="0">
                <a:effectLst/>
                <a:sym typeface="Symbol"/>
              </a:rPr>
              <a:t> run</a:t>
            </a:r>
            <a:endParaRPr lang="fr-FR" b="1" dirty="0">
              <a:effectLst/>
            </a:endParaRPr>
          </a:p>
        </p:txBody>
      </p:sp>
      <p:sp>
        <p:nvSpPr>
          <p:cNvPr id="1551" name="Date Placeholder 15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612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6488"/>
            <a:ext cx="7135840" cy="459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4" y="836712"/>
            <a:ext cx="3672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Asymmetry measurement </a:t>
            </a:r>
            <a:endParaRPr lang="ru-RU" dirty="0">
              <a:effectLst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2267744" y="1268760"/>
            <a:ext cx="432048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10582" y="1066820"/>
            <a:ext cx="4320480" cy="193899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2002-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2004:160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L,T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2007         :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2010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7200" indent="-457200" fontAlgn="auto">
              <a:spcAft>
                <a:spcPts val="0"/>
              </a:spcAft>
              <a:buAutoNum type="arabicPlain" startAt="2011"/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:200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663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Data taken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10582" y="1066820"/>
            <a:ext cx="4320480" cy="193899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2002-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2004:160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L,T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2007         :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2010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7200" indent="-457200" fontAlgn="auto">
              <a:spcAft>
                <a:spcPts val="0"/>
              </a:spcAft>
              <a:buAutoNum type="arabicPlain" startAt="2011"/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:200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4048" y="3429000"/>
            <a:ext cx="364045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effectLst/>
              </a:rPr>
              <a:t>Part II: hadron reactions</a:t>
            </a:r>
            <a:endParaRPr lang="fr-FR" sz="2400" kern="0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663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Data taken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10582" y="1066820"/>
            <a:ext cx="4320480" cy="193899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2002-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2004:160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L,T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2007         :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2010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7200" indent="-457200" fontAlgn="auto">
              <a:spcAft>
                <a:spcPts val="0"/>
              </a:spcAft>
              <a:buAutoNum type="arabicPlain" startAt="2011"/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:200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4048" y="3429000"/>
            <a:ext cx="364045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effectLst/>
              </a:rPr>
              <a:t>Part II: hadron reactions</a:t>
            </a:r>
            <a:endParaRPr lang="fr-FR" sz="2400" kern="0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663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Data taken</a:t>
            </a:r>
            <a:endParaRPr lang="fr-FR" sz="2000" dirty="0">
              <a:effectLst/>
            </a:endParaRPr>
          </a:p>
        </p:txBody>
      </p:sp>
      <p:pic>
        <p:nvPicPr>
          <p:cNvPr id="14" name="Bild 4" descr="herrwehrl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501008"/>
            <a:ext cx="6768752" cy="38661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31640" y="3717032"/>
            <a:ext cx="28083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Before and After PWA</a:t>
            </a:r>
            <a:endParaRPr lang="ru-RU" dirty="0"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4" y="443711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This picture was taken from the talk of </a:t>
            </a:r>
            <a:r>
              <a:rPr lang="en-US" dirty="0" err="1" smtClean="0">
                <a:effectLst/>
              </a:rPr>
              <a:t>S.Paul</a:t>
            </a:r>
            <a:r>
              <a:rPr lang="en-US" dirty="0" smtClean="0">
                <a:effectLst/>
              </a:rPr>
              <a:t> who has been inspired by </a:t>
            </a:r>
            <a:r>
              <a:rPr lang="en-US" dirty="0" err="1" smtClean="0">
                <a:effectLst/>
              </a:rPr>
              <a:t>M.Pennington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10582" y="1066820"/>
            <a:ext cx="4320480" cy="193899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2002-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2004:160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L,T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2007         :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2010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7200" indent="-457200" fontAlgn="auto">
              <a:spcAft>
                <a:spcPts val="0"/>
              </a:spcAft>
              <a:buAutoNum type="arabicPlain" startAt="2011"/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:200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4048" y="3429000"/>
            <a:ext cx="364045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effectLst/>
              </a:rPr>
              <a:t>Part II: hadron reactions</a:t>
            </a:r>
            <a:endParaRPr lang="fr-FR" sz="2400" kern="0" dirty="0"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8342" y="3245649"/>
            <a:ext cx="4325355" cy="190821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342900" indent="-342900" fontAlgn="auto">
              <a:spcAft>
                <a:spcPts val="0"/>
              </a:spcAft>
              <a:buAutoNum type="arabicPlain" startAt="2004"/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  190 GeV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-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, m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Pb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effectLst/>
              </a:rPr>
              <a:t>(2                          weeks  )</a:t>
            </a:r>
          </a:p>
          <a:p>
            <a:pPr marL="342900" indent="-342900" fontAlgn="auto">
              <a:spcAft>
                <a:spcPts val="0"/>
              </a:spcAft>
              <a:buAutoNum type="arabicPlain" startAt="2004"/>
              <a:defRPr/>
            </a:pPr>
            <a:endParaRPr lang="en-US" sz="2000" kern="0" dirty="0" smtClean="0">
              <a:solidFill>
                <a:srgbClr val="000000"/>
              </a:solidFill>
              <a:effectLst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2008  190 GeV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-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 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LH</a:t>
            </a:r>
            <a:r>
              <a:rPr lang="en-US" sz="2000" kern="0" baseline="-25000" dirty="0" smtClean="0">
                <a:solidFill>
                  <a:srgbClr val="000000"/>
                </a:solidFill>
                <a:effectLst/>
              </a:rPr>
              <a:t>2</a:t>
            </a:r>
            <a:endParaRPr lang="en-US" sz="2000" kern="0" dirty="0" smtClean="0">
              <a:solidFill>
                <a:srgbClr val="000000"/>
              </a:solidFill>
              <a:effectLst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2009  190 GeV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p,</a:t>
            </a:r>
            <a:r>
              <a:rPr lang="en-US" sz="2000" kern="0" dirty="0" err="1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+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 LH</a:t>
            </a:r>
            <a:r>
              <a:rPr lang="en-US" sz="2000" kern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Pb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, Ni, W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663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Data taken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1" y="116632"/>
            <a:ext cx="4396536" cy="4180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u="sng" dirty="0" smtClean="0"/>
              <a:t>Outline</a:t>
            </a:r>
            <a:endParaRPr lang="fr-FR" sz="3200" u="sng" dirty="0"/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10582" y="1066820"/>
            <a:ext cx="4320480" cy="193899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2002-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2004:160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L,T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</a:t>
            </a:r>
            <a:r>
              <a:rPr lang="en-US" sz="2000" kern="0" baseline="30000" dirty="0" smtClean="0">
                <a:solidFill>
                  <a:schemeClr val="tx1"/>
                </a:solidFill>
                <a:effectLst/>
              </a:rPr>
              <a:t>6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LiD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2007         :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2010         :160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 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7200" indent="-457200" fontAlgn="auto">
              <a:spcAft>
                <a:spcPts val="0"/>
              </a:spcAft>
              <a:buAutoNum type="arabicPlain" startAt="2011"/>
              <a:defRPr/>
            </a:pP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:200 GeV </a:t>
            </a:r>
            <a:r>
              <a:rPr lang="en-US" sz="2000" kern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on   NH</a:t>
            </a:r>
            <a:r>
              <a:rPr lang="en-US" sz="2000" kern="0" baseline="-25000" dirty="0" smtClean="0">
                <a:solidFill>
                  <a:schemeClr val="tx1"/>
                </a:solidFill>
                <a:effectLst/>
              </a:rPr>
              <a:t>3 </a:t>
            </a:r>
            <a:r>
              <a:rPr lang="en-US" sz="2000" b="1" kern="0" dirty="0" smtClean="0">
                <a:solidFill>
                  <a:srgbClr val="FF6600"/>
                </a:solidFill>
                <a:effectLst/>
              </a:rPr>
              <a:t>L</a:t>
            </a:r>
            <a:r>
              <a:rPr lang="en-US" sz="2000" kern="0" dirty="0" smtClean="0">
                <a:solidFill>
                  <a:schemeClr val="tx1"/>
                </a:solidFill>
                <a:effectLst/>
              </a:rPr>
              <a:t>         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052736"/>
            <a:ext cx="41024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I: </a:t>
            </a:r>
            <a:r>
              <a:rPr lang="en-US" sz="2400" kern="0" dirty="0">
                <a:effectLst/>
              </a:rPr>
              <a:t>n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ucleon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spin structure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4048" y="3429000"/>
            <a:ext cx="364045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effectLst/>
              </a:rPr>
              <a:t>Part II: hadron reactions</a:t>
            </a:r>
            <a:endParaRPr lang="fr-FR" sz="2400" kern="0" dirty="0"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8342" y="3245649"/>
            <a:ext cx="4325355" cy="190821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342900" indent="-342900" fontAlgn="auto">
              <a:spcAft>
                <a:spcPts val="0"/>
              </a:spcAft>
              <a:buAutoNum type="arabicPlain" startAt="2004"/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  190 GeV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-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, m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Pb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effectLst/>
              </a:rPr>
              <a:t>(2                          weeks  )</a:t>
            </a:r>
          </a:p>
          <a:p>
            <a:pPr marL="342900" indent="-342900" fontAlgn="auto">
              <a:spcAft>
                <a:spcPts val="0"/>
              </a:spcAft>
              <a:buAutoNum type="arabicPlain" startAt="2004"/>
              <a:defRPr/>
            </a:pPr>
            <a:endParaRPr lang="en-US" sz="2000" kern="0" dirty="0" smtClean="0">
              <a:solidFill>
                <a:srgbClr val="000000"/>
              </a:solidFill>
              <a:effectLst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2008  190 GeV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-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 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LH</a:t>
            </a:r>
            <a:r>
              <a:rPr lang="en-US" sz="2000" kern="0" baseline="-25000" dirty="0" smtClean="0">
                <a:solidFill>
                  <a:srgbClr val="000000"/>
                </a:solidFill>
                <a:effectLst/>
              </a:rPr>
              <a:t>2</a:t>
            </a:r>
            <a:endParaRPr lang="en-US" sz="2000" kern="0" dirty="0" smtClean="0">
              <a:solidFill>
                <a:srgbClr val="000000"/>
              </a:solidFill>
              <a:effectLst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effectLst/>
              </a:rPr>
              <a:t>2009  190 GeV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p,</a:t>
            </a:r>
            <a:r>
              <a:rPr lang="en-US" sz="2000" kern="0" dirty="0" err="1" smtClean="0">
                <a:solidFill>
                  <a:srgbClr val="000000"/>
                </a:solidFill>
                <a:effectLst/>
                <a:latin typeface="Symbol" pitchFamily="18" charset="2"/>
              </a:rPr>
              <a:t>p</a:t>
            </a:r>
            <a:r>
              <a:rPr lang="en-US" sz="2000" kern="0" baseline="30000" dirty="0" smtClean="0">
                <a:solidFill>
                  <a:srgbClr val="000000"/>
                </a:solidFill>
                <a:effectLst/>
                <a:latin typeface="Symbol" pitchFamily="18" charset="2"/>
              </a:rPr>
              <a:t>+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Symbol" pitchFamily="18" charset="2"/>
              </a:rPr>
              <a:t>   </a:t>
            </a:r>
            <a:r>
              <a:rPr lang="en-US" sz="2000" kern="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 LH</a:t>
            </a:r>
            <a:r>
              <a:rPr lang="en-US" sz="2000" kern="0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effectLst/>
              </a:rPr>
              <a:t>Pb</a:t>
            </a:r>
            <a:r>
              <a:rPr lang="en-US" sz="2000" kern="0" dirty="0" smtClean="0">
                <a:solidFill>
                  <a:srgbClr val="000000"/>
                </a:solidFill>
                <a:effectLst/>
              </a:rPr>
              <a:t>, Ni, W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840494" y="3677055"/>
            <a:ext cx="45719" cy="486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66300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Data taken</a:t>
            </a:r>
            <a:endParaRPr lang="fr-FR" sz="20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4048" y="5301208"/>
            <a:ext cx="357750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1" algn="ctr" eaLnBrk="0" hangingPunct="0">
              <a:defRPr/>
            </a:pPr>
            <a:r>
              <a:rPr lang="fr-FR" sz="2400" kern="0" dirty="0" smtClean="0">
                <a:effectLst/>
                <a:latin typeface="Arial" pitchFamily="34" charset="0"/>
                <a:cs typeface="Arial" pitchFamily="34" charset="0"/>
              </a:rPr>
              <a:t>Part III: COMPASS-II  or </a:t>
            </a:r>
            <a:r>
              <a:rPr lang="fr-FR" sz="2400" kern="0" dirty="0" err="1" smtClean="0">
                <a:effectLst/>
                <a:latin typeface="Arial" pitchFamily="34" charset="0"/>
                <a:cs typeface="Arial" pitchFamily="34" charset="0"/>
              </a:rPr>
              <a:t>our</a:t>
            </a:r>
            <a:r>
              <a:rPr lang="fr-FR" sz="2400" kern="0" dirty="0" smtClean="0">
                <a:effectLst/>
                <a:latin typeface="Arial" pitchFamily="34" charset="0"/>
                <a:cs typeface="Arial" pitchFamily="34" charset="0"/>
              </a:rPr>
              <a:t> future</a:t>
            </a:r>
            <a:endParaRPr lang="fr-FR" sz="2400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0582" y="5419009"/>
            <a:ext cx="432048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 smtClean="0">
                <a:effectLst/>
              </a:rPr>
              <a:t>2112, SPS/LHC </a:t>
            </a:r>
            <a:r>
              <a:rPr lang="en-US" sz="2000" dirty="0">
                <a:effectLst/>
              </a:rPr>
              <a:t>shutdown, </a:t>
            </a:r>
            <a:r>
              <a:rPr lang="en-US" sz="2000" dirty="0" smtClean="0">
                <a:effectLst/>
              </a:rPr>
              <a:t>2015, 2016, 2017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1295400"/>
          <a:ext cx="7924800" cy="42672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407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SLAC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JLab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34" name="Title 1"/>
          <p:cNvSpPr>
            <a:spLocks noGrp="1"/>
          </p:cNvSpPr>
          <p:nvPr>
            <p:ph type="title"/>
          </p:nvPr>
        </p:nvSpPr>
        <p:spPr>
          <a:xfrm>
            <a:off x="1143000" y="188639"/>
            <a:ext cx="7391400" cy="80196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Part </a:t>
            </a:r>
            <a:r>
              <a:rPr lang="en-US" dirty="0">
                <a:solidFill>
                  <a:schemeClr val="tx1"/>
                </a:solidFill>
              </a:rPr>
              <a:t>I: nucleon spin structure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335" name="Content Placeholder 2"/>
          <p:cNvSpPr>
            <a:spLocks noGrp="1"/>
          </p:cNvSpPr>
          <p:nvPr>
            <p:ph idx="1"/>
          </p:nvPr>
        </p:nvSpPr>
        <p:spPr>
          <a:xfrm>
            <a:off x="609600" y="5791200"/>
            <a:ext cx="8229600" cy="5334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A worldwide effort since decades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743200" y="1828800"/>
            <a:ext cx="4038600" cy="219075"/>
          </a:xfrm>
          <a:prstGeom prst="rect">
            <a:avLst/>
          </a:prstGeom>
          <a:solidFill>
            <a:srgbClr val="92D05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12337" name="Rectangle 7"/>
          <p:cNvSpPr>
            <a:spLocks noChangeArrowheads="1"/>
          </p:cNvSpPr>
          <p:nvPr/>
        </p:nvSpPr>
        <p:spPr bwMode="auto">
          <a:xfrm>
            <a:off x="4495800" y="2590800"/>
            <a:ext cx="40386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8" name="Rectangle 8"/>
          <p:cNvSpPr>
            <a:spLocks noChangeArrowheads="1"/>
          </p:cNvSpPr>
          <p:nvPr/>
        </p:nvSpPr>
        <p:spPr bwMode="auto">
          <a:xfrm>
            <a:off x="5915025" y="3359150"/>
            <a:ext cx="1905000" cy="217488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9" name="Rectangle 9"/>
          <p:cNvSpPr>
            <a:spLocks noChangeArrowheads="1"/>
          </p:cNvSpPr>
          <p:nvPr/>
        </p:nvSpPr>
        <p:spPr bwMode="auto">
          <a:xfrm>
            <a:off x="7162800" y="4114800"/>
            <a:ext cx="12954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6375" y="2133600"/>
            <a:ext cx="673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E80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3968" y="2895600"/>
            <a:ext cx="919857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EMC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2895600"/>
            <a:ext cx="75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SMC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2895600"/>
            <a:ext cx="1679575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effectLst/>
                <a:latin typeface="+mn-lt"/>
              </a:rPr>
              <a:t>COMPASS I</a:t>
            </a:r>
            <a:endParaRPr lang="en-US" sz="2000" dirty="0">
              <a:effectLst/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2133600"/>
            <a:ext cx="8366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E130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2133600"/>
            <a:ext cx="2139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E142/3 E154/5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8025" y="3643313"/>
            <a:ext cx="140335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effectLst/>
                <a:latin typeface="+mn-lt"/>
              </a:rPr>
              <a:t>HERMES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44196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effectLst/>
                <a:latin typeface="+mn-lt"/>
              </a:rPr>
              <a:t>CLAS/HALL-A</a:t>
            </a:r>
            <a:endParaRPr lang="en-US" sz="2000" dirty="0">
              <a:effectLst/>
              <a:latin typeface="+mn-lt"/>
            </a:endParaRPr>
          </a:p>
        </p:txBody>
      </p:sp>
      <p:sp>
        <p:nvSpPr>
          <p:cNvPr id="12348" name="Isosceles Triangle 20"/>
          <p:cNvSpPr>
            <a:spLocks noChangeArrowheads="1"/>
          </p:cNvSpPr>
          <p:nvPr/>
        </p:nvSpPr>
        <p:spPr bwMode="auto">
          <a:xfrm rot="5400000">
            <a:off x="8615362" y="2509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49" name="Isosceles Triangle 21"/>
          <p:cNvSpPr>
            <a:spLocks noChangeArrowheads="1"/>
          </p:cNvSpPr>
          <p:nvPr/>
        </p:nvSpPr>
        <p:spPr bwMode="auto">
          <a:xfrm rot="5400000">
            <a:off x="8539162" y="4033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50" name="Rectangle 22"/>
          <p:cNvSpPr>
            <a:spLocks noChangeArrowheads="1"/>
          </p:cNvSpPr>
          <p:nvPr/>
        </p:nvSpPr>
        <p:spPr bwMode="auto">
          <a:xfrm>
            <a:off x="7162800" y="4876800"/>
            <a:ext cx="1295400" cy="219075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51" name="Isosceles Triangle 23"/>
          <p:cNvSpPr>
            <a:spLocks noChangeArrowheads="1"/>
          </p:cNvSpPr>
          <p:nvPr/>
        </p:nvSpPr>
        <p:spPr bwMode="auto">
          <a:xfrm rot="5400000">
            <a:off x="8539162" y="4795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0" y="51054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effectLst/>
                <a:latin typeface="+mn-lt"/>
              </a:rPr>
              <a:t>Phenix</a:t>
            </a:r>
            <a:r>
              <a:rPr lang="en-US" sz="2000" dirty="0">
                <a:effectLst/>
                <a:latin typeface="+mn-lt"/>
              </a:rPr>
              <a:t>/Star</a:t>
            </a:r>
          </a:p>
        </p:txBody>
      </p:sp>
      <p:sp>
        <p:nvSpPr>
          <p:cNvPr id="12353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z="1400" smtClean="0">
                <a:solidFill>
                  <a:schemeClr val="tx1"/>
                </a:solidFill>
              </a:rPr>
              <a:t>27/09/2013</a:t>
            </a: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12354" name="Footer Placehold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TRENDS, </a:t>
            </a:r>
            <a:r>
              <a:rPr lang="en-US" sz="1400" dirty="0" err="1" smtClean="0">
                <a:solidFill>
                  <a:schemeClr val="tx1"/>
                </a:solidFill>
              </a:rPr>
              <a:t>Alushta</a:t>
            </a:r>
            <a:r>
              <a:rPr lang="en-US" sz="1400" dirty="0" smtClean="0">
                <a:solidFill>
                  <a:schemeClr val="tx1"/>
                </a:solidFill>
              </a:rPr>
              <a:t> 23-29 September</a:t>
            </a:r>
            <a:endParaRPr lang="fr-FR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680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27/09/2013</a:t>
            </a:r>
            <a:endParaRPr lang="fr-FR"/>
          </a:p>
        </p:txBody>
      </p:sp>
      <p:sp>
        <p:nvSpPr>
          <p:cNvPr id="819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197" name="desk1"/>
          <p:cNvSpPr>
            <a:spLocks noEditPoints="1" noChangeArrowheads="1"/>
          </p:cNvSpPr>
          <p:nvPr/>
        </p:nvSpPr>
        <p:spPr bwMode="auto">
          <a:xfrm>
            <a:off x="684213" y="0"/>
            <a:ext cx="7669212" cy="647700"/>
          </a:xfrm>
          <a:custGeom>
            <a:avLst/>
            <a:gdLst>
              <a:gd name="T0" fmla="*/ 0 w 21600"/>
              <a:gd name="T1" fmla="*/ 0 h 21600"/>
              <a:gd name="T2" fmla="*/ 7669212 w 21600"/>
              <a:gd name="T3" fmla="*/ 0 h 21600"/>
              <a:gd name="T4" fmla="*/ 7669212 w 21600"/>
              <a:gd name="T5" fmla="*/ 647700 h 21600"/>
              <a:gd name="T6" fmla="*/ 0 w 21600"/>
              <a:gd name="T7" fmla="*/ 647700 h 21600"/>
              <a:gd name="T8" fmla="*/ 3834606 w 21600"/>
              <a:gd name="T9" fmla="*/ 0 h 21600"/>
              <a:gd name="T10" fmla="*/ 7669212 w 21600"/>
              <a:gd name="T11" fmla="*/ 323850 h 21600"/>
              <a:gd name="T12" fmla="*/ 3834606 w 21600"/>
              <a:gd name="T13" fmla="*/ 647700 h 21600"/>
              <a:gd name="T14" fmla="*/ 0 w 21600"/>
              <a:gd name="T15" fmla="*/ 3238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Nucleon </a:t>
            </a:r>
            <a:r>
              <a:rPr lang="en-US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s</a:t>
            </a:r>
            <a:r>
              <a:rPr lang="pl-PL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pin</a:t>
            </a:r>
            <a:r>
              <a:rPr lang="en-US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 puzzle since 1988</a:t>
            </a:r>
          </a:p>
        </p:txBody>
      </p:sp>
      <p:pic>
        <p:nvPicPr>
          <p:cNvPr id="8198" name="Picture 3" descr="proton-sp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1590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>
                <a:effectLst/>
                <a:latin typeface="Times New Roman" pitchFamily="18" charset="0"/>
              </a:rPr>
              <a:t>                                                </a:t>
            </a:r>
            <a:endParaRPr lang="ru-RU" sz="2400"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556037" name="Text Box 5"/>
          <p:cNvSpPr txBox="1">
            <a:spLocks noChangeArrowheads="1"/>
          </p:cNvSpPr>
          <p:nvPr/>
        </p:nvSpPr>
        <p:spPr bwMode="auto">
          <a:xfrm>
            <a:off x="179388" y="2852738"/>
            <a:ext cx="5184775" cy="3214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u="sng" dirty="0">
                <a:effectLst/>
                <a:latin typeface="Times New Roman" pitchFamily="18" charset="0"/>
              </a:rPr>
              <a:t>Measurement of </a:t>
            </a:r>
            <a:r>
              <a:rPr lang="fr-FR" sz="2400" b="1" u="sng" dirty="0">
                <a:solidFill>
                  <a:srgbClr val="FF0000"/>
                </a:solidFill>
                <a:effectLst/>
                <a:latin typeface="Times New Roman" pitchFamily="18" charset="0"/>
              </a:rPr>
              <a:t>ΔG</a:t>
            </a:r>
            <a:r>
              <a:rPr lang="fr-FR" sz="2400" b="1" u="sng" dirty="0">
                <a:effectLst/>
                <a:latin typeface="Times New Roman" pitchFamily="18" charset="0"/>
              </a:rPr>
              <a:t> </a:t>
            </a:r>
            <a:r>
              <a:rPr lang="fr-FR" sz="2400" b="1" u="sng" dirty="0" err="1">
                <a:effectLst/>
                <a:latin typeface="Times New Roman" pitchFamily="18" charset="0"/>
              </a:rPr>
              <a:t>is</a:t>
            </a:r>
            <a:r>
              <a:rPr lang="fr-FR" sz="2400" b="1" u="sng" dirty="0">
                <a:effectLst/>
                <a:latin typeface="Times New Roman" pitchFamily="18" charset="0"/>
              </a:rPr>
              <a:t> important for </a:t>
            </a:r>
            <a:r>
              <a:rPr lang="fr-FR" sz="2400" b="1" u="sng" dirty="0" err="1">
                <a:effectLst/>
                <a:latin typeface="Times New Roman" pitchFamily="18" charset="0"/>
              </a:rPr>
              <a:t>two</a:t>
            </a:r>
            <a:r>
              <a:rPr lang="fr-FR" sz="2400" b="1" u="sng" dirty="0">
                <a:effectLst/>
                <a:latin typeface="Times New Roman" pitchFamily="18" charset="0"/>
              </a:rPr>
              <a:t> </a:t>
            </a:r>
            <a:r>
              <a:rPr lang="fr-FR" sz="2400" b="1" u="sng" dirty="0" err="1">
                <a:effectLst/>
                <a:latin typeface="Times New Roman" pitchFamily="18" charset="0"/>
              </a:rPr>
              <a:t>reasons</a:t>
            </a:r>
            <a:r>
              <a:rPr lang="fr-FR" sz="2400" b="1" u="sng" dirty="0">
                <a:effectLst/>
                <a:latin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- as an </a:t>
            </a:r>
            <a:r>
              <a:rPr lang="fr-FR" sz="2400" dirty="0" err="1">
                <a:solidFill>
                  <a:schemeClr val="accent2"/>
                </a:solidFill>
                <a:effectLst/>
                <a:latin typeface="Times New Roman" pitchFamily="18" charset="0"/>
              </a:rPr>
              <a:t>element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of </a:t>
            </a:r>
            <a:r>
              <a:rPr lang="fr-FR" sz="2400" dirty="0" err="1">
                <a:solidFill>
                  <a:schemeClr val="accent2"/>
                </a:solidFill>
                <a:effectLst/>
                <a:latin typeface="Times New Roman" pitchFamily="18" charset="0"/>
              </a:rPr>
              <a:t>nucleon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spin puzzle  - possible </a:t>
            </a:r>
            <a:r>
              <a:rPr lang="fr-FR" sz="2400" dirty="0" err="1">
                <a:solidFill>
                  <a:schemeClr val="accent2"/>
                </a:solidFill>
                <a:effectLst/>
                <a:latin typeface="Times New Roman" pitchFamily="18" charset="0"/>
              </a:rPr>
              <a:t>role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of axial </a:t>
            </a:r>
            <a:r>
              <a:rPr lang="fr-FR" sz="2400" dirty="0" err="1">
                <a:solidFill>
                  <a:schemeClr val="accent2"/>
                </a:solidFill>
                <a:effectLst/>
                <a:latin typeface="Times New Roman" pitchFamily="18" charset="0"/>
              </a:rPr>
              <a:t>anomaly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in the</a:t>
            </a:r>
            <a:r>
              <a:rPr lang="fr-FR" sz="2400" dirty="0">
                <a:effectLst/>
                <a:latin typeface="Times New Roman" pitchFamily="18" charset="0"/>
              </a:rPr>
              <a:t>    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a</a:t>
            </a:r>
            <a:r>
              <a:rPr lang="fr-FR" sz="2400" baseline="-25000" dirty="0">
                <a:solidFill>
                  <a:schemeClr val="accent2"/>
                </a:solidFill>
                <a:effectLst/>
                <a:latin typeface="Times New Roman" pitchFamily="18" charset="0"/>
              </a:rPr>
              <a:t>0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</a:t>
            </a:r>
            <a:r>
              <a:rPr lang="fr-FR" sz="2400" dirty="0" err="1">
                <a:solidFill>
                  <a:schemeClr val="accent2"/>
                </a:solidFill>
                <a:effectLst/>
                <a:latin typeface="Times New Roman" pitchFamily="18" charset="0"/>
              </a:rPr>
              <a:t>interpretation</a:t>
            </a:r>
            <a:r>
              <a:rPr lang="fr-FR" sz="2400" dirty="0">
                <a:solidFill>
                  <a:schemeClr val="accent2"/>
                </a:solidFill>
                <a:effectLst/>
                <a:latin typeface="Times New Roman" pitchFamily="18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(a</a:t>
            </a:r>
            <a:r>
              <a:rPr lang="fr-FR" sz="2400" baseline="-25000" dirty="0">
                <a:solidFill>
                  <a:srgbClr val="FF0000"/>
                </a:solidFill>
                <a:effectLst/>
                <a:latin typeface="Times New Roman" pitchFamily="18" charset="0"/>
              </a:rPr>
              <a:t>0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≠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ΔΣ)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a</a:t>
            </a:r>
            <a:r>
              <a:rPr lang="fr-FR" sz="2400" baseline="-25000" dirty="0">
                <a:solidFill>
                  <a:srgbClr val="FF0000"/>
                </a:solidFill>
                <a:effectLst/>
                <a:latin typeface="Times New Roman" pitchFamily="18" charset="0"/>
              </a:rPr>
              <a:t>0</a:t>
            </a:r>
            <a:r>
              <a:rPr lang="fr-FR" sz="2400" baseline="-25000" dirty="0">
                <a:effectLst/>
                <a:latin typeface="Times New Roman" pitchFamily="18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(= ΔΣ) </a:t>
            </a:r>
            <a:r>
              <a:rPr lang="fr-FR" sz="24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measured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to </a:t>
            </a:r>
            <a:r>
              <a:rPr lang="fr-FR" sz="24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be</a:t>
            </a:r>
            <a:endParaRPr lang="fr-FR" sz="2400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~0.30-0.35 </a:t>
            </a:r>
            <a:r>
              <a:rPr lang="fr-FR" sz="24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instead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expected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 0.6</a:t>
            </a:r>
            <a:endParaRPr lang="ru-RU" sz="2400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56038" name="Group 6"/>
          <p:cNvGrpSpPr>
            <a:grpSpLocks/>
          </p:cNvGrpSpPr>
          <p:nvPr/>
        </p:nvGrpSpPr>
        <p:grpSpPr bwMode="auto">
          <a:xfrm>
            <a:off x="2843213" y="1322388"/>
            <a:ext cx="4594225" cy="1009650"/>
            <a:chOff x="1920" y="1380"/>
            <a:chExt cx="2894" cy="636"/>
          </a:xfrm>
        </p:grpSpPr>
        <p:sp>
          <p:nvSpPr>
            <p:cNvPr id="8212" name="Text Box 7"/>
            <p:cNvSpPr txBox="1">
              <a:spLocks noChangeArrowheads="1"/>
            </p:cNvSpPr>
            <p:nvPr/>
          </p:nvSpPr>
          <p:spPr bwMode="auto">
            <a:xfrm>
              <a:off x="1920" y="1728"/>
              <a:ext cx="28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FF0000"/>
                  </a:solidFill>
                  <a:effectLst/>
                  <a:latin typeface="Times New Roman" pitchFamily="18" charset="0"/>
                </a:rPr>
                <a:t>   </a:t>
              </a:r>
              <a:r>
                <a:rPr lang="fr-FR" sz="2400">
                  <a:solidFill>
                    <a:schemeClr val="tx2"/>
                  </a:solidFill>
                  <a:effectLst/>
                  <a:latin typeface="Times New Roman" pitchFamily="18" charset="0"/>
                </a:rPr>
                <a:t>quarks         gluons        orb. mom</a:t>
              </a:r>
              <a:r>
                <a:rPr lang="fr-FR" sz="2400">
                  <a:effectLst/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556040" name="Line 8"/>
            <p:cNvSpPr>
              <a:spLocks noChangeShapeType="1"/>
            </p:cNvSpPr>
            <p:nvPr/>
          </p:nvSpPr>
          <p:spPr bwMode="auto">
            <a:xfrm flipH="1">
              <a:off x="2448" y="1392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56041" name="Line 9"/>
            <p:cNvSpPr>
              <a:spLocks noChangeShapeType="1"/>
            </p:cNvSpPr>
            <p:nvPr/>
          </p:nvSpPr>
          <p:spPr bwMode="auto">
            <a:xfrm>
              <a:off x="3312" y="139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56042" name="Line 10"/>
            <p:cNvSpPr>
              <a:spLocks noChangeShapeType="1"/>
            </p:cNvSpPr>
            <p:nvPr/>
          </p:nvSpPr>
          <p:spPr bwMode="auto">
            <a:xfrm>
              <a:off x="4098" y="1526"/>
              <a:ext cx="174" cy="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56043" name="AutoShape 11"/>
            <p:cNvSpPr>
              <a:spLocks/>
            </p:cNvSpPr>
            <p:nvPr/>
          </p:nvSpPr>
          <p:spPr bwMode="auto">
            <a:xfrm rot="5427502">
              <a:off x="3975" y="1164"/>
              <a:ext cx="144" cy="576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8202" name="Rectangle 12"/>
          <p:cNvSpPr>
            <a:spLocks noChangeArrowheads="1"/>
          </p:cNvSpPr>
          <p:nvPr/>
        </p:nvSpPr>
        <p:spPr bwMode="auto">
          <a:xfrm>
            <a:off x="3203575" y="765175"/>
            <a:ext cx="3473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800" b="1">
                <a:effectLst/>
                <a:latin typeface="Times New Roman" pitchFamily="18" charset="0"/>
              </a:rPr>
              <a:t>½= ½</a:t>
            </a:r>
            <a:r>
              <a:rPr lang="fr-FR" sz="2800" b="1">
                <a:solidFill>
                  <a:srgbClr val="FF0000"/>
                </a:solidFill>
                <a:effectLst/>
                <a:latin typeface="Times New Roman" pitchFamily="18" charset="0"/>
              </a:rPr>
              <a:t>ΔΣ</a:t>
            </a:r>
            <a:r>
              <a:rPr lang="fr-FR" sz="2800" b="1">
                <a:effectLst/>
                <a:latin typeface="Times New Roman" pitchFamily="18" charset="0"/>
              </a:rPr>
              <a:t> + </a:t>
            </a:r>
            <a:r>
              <a:rPr lang="fr-FR" sz="2800" b="1">
                <a:solidFill>
                  <a:srgbClr val="00CC00"/>
                </a:solidFill>
                <a:effectLst/>
                <a:latin typeface="Times New Roman" pitchFamily="18" charset="0"/>
              </a:rPr>
              <a:t>ΔG</a:t>
            </a:r>
            <a:r>
              <a:rPr lang="fr-FR" sz="2800" b="1">
                <a:effectLst/>
                <a:latin typeface="Times New Roman" pitchFamily="18" charset="0"/>
              </a:rPr>
              <a:t> + </a:t>
            </a:r>
            <a:r>
              <a:rPr lang="fr-FR" sz="2800" b="1">
                <a:solidFill>
                  <a:srgbClr val="FF0000"/>
                </a:solidFill>
                <a:effectLst/>
                <a:latin typeface="Times New Roman" pitchFamily="18" charset="0"/>
              </a:rPr>
              <a:t>&lt;L</a:t>
            </a:r>
            <a:r>
              <a:rPr lang="fr-FR" sz="2800" b="1" baseline="-25000">
                <a:solidFill>
                  <a:srgbClr val="FF0000"/>
                </a:solidFill>
                <a:effectLst/>
                <a:latin typeface="Times New Roman" pitchFamily="18" charset="0"/>
              </a:rPr>
              <a:t>z</a:t>
            </a:r>
            <a:r>
              <a:rPr lang="fr-FR" sz="2800" b="1">
                <a:solidFill>
                  <a:srgbClr val="FF0000"/>
                </a:solidFill>
                <a:effectLst/>
                <a:latin typeface="Times New Roman" pitchFamily="18" charset="0"/>
              </a:rPr>
              <a:t>&gt;</a:t>
            </a:r>
          </a:p>
        </p:txBody>
      </p:sp>
      <p:pic>
        <p:nvPicPr>
          <p:cNvPr id="556045" name="Picture 13" descr="spinpuzz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951163" cy="2232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8224838" y="1793875"/>
            <a:ext cx="595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sz="2400">
              <a:effectLst/>
              <a:latin typeface="Times New Roman" pitchFamily="18" charset="0"/>
            </a:endParaRPr>
          </a:p>
        </p:txBody>
      </p:sp>
      <p:grpSp>
        <p:nvGrpSpPr>
          <p:cNvPr id="556047" name="Group 15"/>
          <p:cNvGrpSpPr>
            <a:grpSpLocks noChangeAspect="1"/>
          </p:cNvGrpSpPr>
          <p:nvPr/>
        </p:nvGrpSpPr>
        <p:grpSpPr bwMode="auto">
          <a:xfrm>
            <a:off x="6443663" y="5373688"/>
            <a:ext cx="1871662" cy="1068387"/>
            <a:chOff x="4059" y="3339"/>
            <a:chExt cx="1179" cy="673"/>
          </a:xfrm>
        </p:grpSpPr>
        <p:sp>
          <p:nvSpPr>
            <p:cNvPr id="556048" name="AutoShape 16"/>
            <p:cNvSpPr>
              <a:spLocks noChangeAspect="1" noChangeArrowheads="1" noTextEdit="1"/>
            </p:cNvSpPr>
            <p:nvPr/>
          </p:nvSpPr>
          <p:spPr bwMode="auto">
            <a:xfrm>
              <a:off x="4059" y="3339"/>
              <a:ext cx="1179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pic>
          <p:nvPicPr>
            <p:cNvPr id="8211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3339"/>
              <a:ext cx="1182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6050" name="Text Box 18"/>
          <p:cNvSpPr txBox="1">
            <a:spLocks noChangeArrowheads="1"/>
          </p:cNvSpPr>
          <p:nvPr/>
        </p:nvSpPr>
        <p:spPr bwMode="auto">
          <a:xfrm>
            <a:off x="5435600" y="5661025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effectLst/>
                <a:latin typeface="Times New Roman" pitchFamily="18" charset="0"/>
              </a:rPr>
              <a:t>a</a:t>
            </a:r>
            <a:r>
              <a:rPr lang="en-US" sz="2400" baseline="-25000">
                <a:effectLst/>
                <a:latin typeface="Times New Roman" pitchFamily="18" charset="0"/>
              </a:rPr>
              <a:t>0  </a:t>
            </a:r>
            <a:r>
              <a:rPr lang="en-US" sz="2400">
                <a:effectLst/>
                <a:latin typeface="Times New Roman" pitchFamily="18" charset="0"/>
              </a:rPr>
              <a:t>=</a:t>
            </a:r>
            <a:endParaRPr lang="ru-RU" sz="2400">
              <a:effectLst/>
              <a:latin typeface="Times New Roman" pitchFamily="18" charset="0"/>
            </a:endParaRPr>
          </a:p>
        </p:txBody>
      </p:sp>
      <p:sp>
        <p:nvSpPr>
          <p:cNvPr id="556051" name="Text Box 19"/>
          <p:cNvSpPr txBox="1">
            <a:spLocks noChangeArrowheads="1"/>
          </p:cNvSpPr>
          <p:nvPr/>
        </p:nvSpPr>
        <p:spPr bwMode="auto">
          <a:xfrm>
            <a:off x="5508625" y="5589588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sz="2400">
              <a:effectLst/>
              <a:latin typeface="Times New Roman" pitchFamily="18" charset="0"/>
            </a:endParaRPr>
          </a:p>
        </p:txBody>
      </p:sp>
      <p:sp>
        <p:nvSpPr>
          <p:cNvPr id="556052" name="Line 20"/>
          <p:cNvSpPr>
            <a:spLocks noChangeShapeType="1"/>
          </p:cNvSpPr>
          <p:nvPr/>
        </p:nvSpPr>
        <p:spPr bwMode="auto">
          <a:xfrm>
            <a:off x="4356100" y="4941888"/>
            <a:ext cx="1223963" cy="863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56053" name="Rectangle 21"/>
          <p:cNvSpPr>
            <a:spLocks noChangeArrowheads="1"/>
          </p:cNvSpPr>
          <p:nvPr/>
        </p:nvSpPr>
        <p:spPr bwMode="auto">
          <a:xfrm>
            <a:off x="3276600" y="2420938"/>
            <a:ext cx="568801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effectLst/>
                <a:latin typeface="Times New Roman" pitchFamily="18" charset="0"/>
              </a:rPr>
              <a:t>“</a:t>
            </a:r>
            <a:r>
              <a:rPr lang="en-US" sz="2400">
                <a:solidFill>
                  <a:srgbClr val="6666FF"/>
                </a:solidFill>
                <a:effectLst/>
                <a:latin typeface="Times New Roman" pitchFamily="18" charset="0"/>
              </a:rPr>
              <a:t>past”         “present”        “future”</a:t>
            </a:r>
            <a:r>
              <a:rPr lang="en-US" sz="2400">
                <a:effectLst/>
                <a:latin typeface="Times New Roman" pitchFamily="18" charset="0"/>
              </a:rPr>
              <a:t>    </a:t>
            </a:r>
            <a:r>
              <a:rPr lang="en-US" sz="2400">
                <a:solidFill>
                  <a:srgbClr val="6666FF"/>
                </a:solidFill>
                <a:effectLst/>
                <a:latin typeface="Times New Roman" pitchFamily="18" charset="0"/>
              </a:rPr>
              <a:t>experiments</a:t>
            </a:r>
            <a:endParaRPr lang="fr-FR" sz="2400">
              <a:solidFill>
                <a:srgbClr val="6666FF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7" grpId="0" animBg="1"/>
      <p:bldP spid="556050" grpId="0"/>
      <p:bldP spid="556051" grpId="0"/>
      <p:bldP spid="5560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ite-aerial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24963" name="Line 3"/>
          <p:cNvSpPr>
            <a:spLocks noChangeShapeType="1"/>
          </p:cNvSpPr>
          <p:nvPr/>
        </p:nvSpPr>
        <p:spPr bwMode="auto">
          <a:xfrm flipH="1">
            <a:off x="608013" y="4114800"/>
            <a:ext cx="23177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964" name="AutoShape 4"/>
          <p:cNvSpPr>
            <a:spLocks noChangeArrowheads="1"/>
          </p:cNvSpPr>
          <p:nvPr/>
        </p:nvSpPr>
        <p:spPr bwMode="auto">
          <a:xfrm>
            <a:off x="517525" y="4125913"/>
            <a:ext cx="368300" cy="396875"/>
          </a:xfrm>
          <a:prstGeom prst="roundRect">
            <a:avLst>
              <a:gd name="adj" fmla="val 389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73100" y="3943350"/>
            <a:ext cx="7316788" cy="2225675"/>
            <a:chOff x="467" y="2738"/>
            <a:chExt cx="5081" cy="1546"/>
          </a:xfrm>
        </p:grpSpPr>
        <p:sp>
          <p:nvSpPr>
            <p:cNvPr id="424966" name="AutoShape 6"/>
            <p:cNvSpPr>
              <a:spLocks noChangeArrowheads="1"/>
            </p:cNvSpPr>
            <p:nvPr/>
          </p:nvSpPr>
          <p:spPr bwMode="auto">
            <a:xfrm>
              <a:off x="467" y="2738"/>
              <a:ext cx="5082" cy="1547"/>
            </a:xfrm>
            <a:prstGeom prst="roundRect">
              <a:avLst>
                <a:gd name="adj" fmla="val 60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4967" name="Text Box 7"/>
            <p:cNvSpPr txBox="1">
              <a:spLocks noChangeArrowheads="1"/>
            </p:cNvSpPr>
            <p:nvPr/>
          </p:nvSpPr>
          <p:spPr bwMode="auto">
            <a:xfrm>
              <a:off x="467" y="2738"/>
              <a:ext cx="5082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61" tIns="48330" rIns="96661" bIns="48330">
              <a:spAutoFit/>
            </a:bodyPr>
            <a:lstStyle>
              <a:lvl1pPr marL="296863" indent="-296863" defTabSz="828675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14338" defTabSz="828675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28675" defTabSz="828675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44600" defTabSz="828675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58938" defTabSz="828675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hangingPunct="0">
                <a:lnSpc>
                  <a:spcPct val="95000"/>
                </a:lnSpc>
                <a:spcBef>
                  <a:spcPts val="70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n-GB" sz="2800">
                <a:solidFill>
                  <a:srgbClr val="000000"/>
                </a:solidFill>
              </a:endParaRPr>
            </a:p>
            <a:p>
              <a:pPr hangingPunct="0">
                <a:lnSpc>
                  <a:spcPct val="95000"/>
                </a:lnSpc>
                <a:spcBef>
                  <a:spcPts val="70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n-GB" sz="2800">
                <a:solidFill>
                  <a:srgbClr val="000000"/>
                </a:solidFill>
              </a:endParaRPr>
            </a:p>
          </p:txBody>
        </p:sp>
      </p:grp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457200" y="1173163"/>
            <a:ext cx="2349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0" rIns="96661" bIns="48330">
            <a:spAutoFit/>
          </a:bodyPr>
          <a:lstStyle>
            <a:lvl1pPr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800" b="1" i="1" baseline="30000">
              <a:solidFill>
                <a:srgbClr val="000000"/>
              </a:solidFill>
              <a:latin typeface="WP Greek Helve" pitchFamily="2" charset="2"/>
            </a:endParaRPr>
          </a:p>
          <a:p>
            <a:pPr hangingPunct="0">
              <a:lnSpc>
                <a:spcPct val="9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800" b="1" i="1" baseline="30000">
              <a:solidFill>
                <a:srgbClr val="000000"/>
              </a:solidFill>
              <a:latin typeface="WP Greek Helve" pitchFamily="2" charset="2"/>
            </a:endParaRPr>
          </a:p>
        </p:txBody>
      </p:sp>
      <p:sp>
        <p:nvSpPr>
          <p:cNvPr id="424969" name="Line 9"/>
          <p:cNvSpPr>
            <a:spLocks noChangeShapeType="1"/>
          </p:cNvSpPr>
          <p:nvPr/>
        </p:nvSpPr>
        <p:spPr bwMode="auto">
          <a:xfrm>
            <a:off x="2195736" y="1571103"/>
            <a:ext cx="2222277" cy="1740423"/>
          </a:xfrm>
          <a:prstGeom prst="line">
            <a:avLst/>
          </a:prstGeom>
          <a:noFill/>
          <a:ln w="3816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970" name="Text Box 10"/>
          <p:cNvSpPr txBox="1">
            <a:spLocks noChangeArrowheads="1"/>
          </p:cNvSpPr>
          <p:nvPr/>
        </p:nvSpPr>
        <p:spPr bwMode="auto">
          <a:xfrm>
            <a:off x="3131840" y="4724400"/>
            <a:ext cx="879773" cy="5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0" rIns="96661" bIns="48330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 dirty="0">
                <a:solidFill>
                  <a:srgbClr val="FFFF66"/>
                </a:solidFill>
                <a:effectLst/>
              </a:rPr>
              <a:t>SPS</a:t>
            </a:r>
          </a:p>
        </p:txBody>
      </p:sp>
      <p:sp>
        <p:nvSpPr>
          <p:cNvPr id="424971" name="Text Box 11"/>
          <p:cNvSpPr txBox="1">
            <a:spLocks noChangeArrowheads="1"/>
          </p:cNvSpPr>
          <p:nvPr/>
        </p:nvSpPr>
        <p:spPr bwMode="auto">
          <a:xfrm>
            <a:off x="4266520" y="848064"/>
            <a:ext cx="15573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0" rIns="96661" bIns="48330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FF66"/>
                </a:solidFill>
              </a:rPr>
              <a:t>LHC</a:t>
            </a:r>
          </a:p>
        </p:txBody>
      </p:sp>
      <p:sp>
        <p:nvSpPr>
          <p:cNvPr id="424972" name="Line 12"/>
          <p:cNvSpPr>
            <a:spLocks noChangeShapeType="1"/>
          </p:cNvSpPr>
          <p:nvPr/>
        </p:nvSpPr>
        <p:spPr bwMode="auto">
          <a:xfrm>
            <a:off x="4811678" y="1290977"/>
            <a:ext cx="336585" cy="619898"/>
          </a:xfrm>
          <a:prstGeom prst="line">
            <a:avLst/>
          </a:prstGeom>
          <a:noFill/>
          <a:ln w="3816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973" name="Line 13"/>
          <p:cNvSpPr>
            <a:spLocks noChangeShapeType="1"/>
          </p:cNvSpPr>
          <p:nvPr/>
        </p:nvSpPr>
        <p:spPr bwMode="auto">
          <a:xfrm flipV="1">
            <a:off x="3962400" y="4572000"/>
            <a:ext cx="381000" cy="381000"/>
          </a:xfrm>
          <a:prstGeom prst="line">
            <a:avLst/>
          </a:prstGeom>
          <a:noFill/>
          <a:ln w="3816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4975" name="AutoShape 15"/>
          <p:cNvSpPr>
            <a:spLocks noChangeArrowheads="1"/>
          </p:cNvSpPr>
          <p:nvPr/>
        </p:nvSpPr>
        <p:spPr bwMode="auto">
          <a:xfrm>
            <a:off x="2916238" y="0"/>
            <a:ext cx="6875462" cy="1646238"/>
          </a:xfrm>
          <a:prstGeom prst="roundRect">
            <a:avLst>
              <a:gd name="adj" fmla="val 10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4979" name="Text Box 19"/>
          <p:cNvSpPr txBox="1">
            <a:spLocks noChangeArrowheads="1"/>
          </p:cNvSpPr>
          <p:nvPr/>
        </p:nvSpPr>
        <p:spPr bwMode="auto">
          <a:xfrm>
            <a:off x="4785895" y="5937102"/>
            <a:ext cx="23749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CERN (Suisse)</a:t>
            </a:r>
            <a:endParaRPr lang="ru-RU" sz="2400" b="1" dirty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4980" name="Rectangle 20"/>
          <p:cNvSpPr>
            <a:spLocks noChangeArrowheads="1"/>
          </p:cNvSpPr>
          <p:nvPr/>
        </p:nvSpPr>
        <p:spPr bwMode="auto">
          <a:xfrm>
            <a:off x="1475596" y="3573463"/>
            <a:ext cx="226215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CERN (France)</a:t>
            </a:r>
            <a:endParaRPr lang="ru-RU" sz="2400" b="1" dirty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4981" name="Rectangle 21"/>
          <p:cNvSpPr>
            <a:spLocks noChangeArrowheads="1"/>
          </p:cNvSpPr>
          <p:nvPr/>
        </p:nvSpPr>
        <p:spPr bwMode="auto">
          <a:xfrm>
            <a:off x="6834693" y="606425"/>
            <a:ext cx="18732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FFFF66"/>
                </a:solidFill>
                <a:latin typeface="Times New Roman" pitchFamily="18" charset="0"/>
              </a:rPr>
              <a:t>Lake LEMAN</a:t>
            </a:r>
            <a:endParaRPr lang="fr-FR" sz="2400" b="1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424982" name="Picture 22" descr="392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11525"/>
            <a:ext cx="1008063" cy="63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83" name="Line 6"/>
          <p:cNvSpPr>
            <a:spLocks noChangeShapeType="1"/>
          </p:cNvSpPr>
          <p:nvPr/>
        </p:nvSpPr>
        <p:spPr bwMode="auto">
          <a:xfrm>
            <a:off x="6143625" y="3962400"/>
            <a:ext cx="3000375" cy="14287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24984" name="Rectangle 24"/>
          <p:cNvSpPr>
            <a:spLocks noChangeArrowheads="1"/>
          </p:cNvSpPr>
          <p:nvPr/>
        </p:nvSpPr>
        <p:spPr bwMode="auto">
          <a:xfrm rot="1485125">
            <a:off x="7010400" y="3236823"/>
            <a:ext cx="1905000" cy="120032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00CCFF">
                        <a:gamma/>
                        <a:shade val="46275"/>
                        <a:invGamma/>
                      </a:srgbClr>
                    </a:gs>
                    <a:gs pos="50000">
                      <a:srgbClr val="00CCFF"/>
                    </a:gs>
                    <a:gs pos="100000">
                      <a:srgbClr val="00CCFF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CNGS</a:t>
            </a:r>
          </a:p>
          <a:p>
            <a:pPr algn="ctr"/>
            <a:r>
              <a:rPr lang="fr-FR" sz="2400" b="1" dirty="0" err="1">
                <a:solidFill>
                  <a:srgbClr val="FFFF00"/>
                </a:solidFill>
                <a:effectLst/>
                <a:latin typeface="Times New Roman" pitchFamily="18" charset="0"/>
              </a:rPr>
              <a:t>Gran</a:t>
            </a:r>
            <a:r>
              <a:rPr lang="fr-FR" sz="24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FF00"/>
                </a:solidFill>
                <a:effectLst/>
                <a:latin typeface="Times New Roman" pitchFamily="18" charset="0"/>
              </a:rPr>
              <a:t>Sasso</a:t>
            </a:r>
            <a:endParaRPr lang="fr-FR" sz="2400" b="1" dirty="0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fr-FR" sz="24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   732 km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0441" y="986328"/>
            <a:ext cx="251030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COMPASS</a:t>
            </a:r>
            <a:endParaRPr lang="fr-FR" sz="32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7959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9" grpId="0" animBg="1"/>
      <p:bldP spid="424983" grpId="0" animBg="1"/>
      <p:bldP spid="42498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a date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27/09/2013</a:t>
            </a:r>
            <a:endParaRPr lang="fr-FR" dirty="0"/>
          </a:p>
        </p:txBody>
      </p:sp>
      <p:sp>
        <p:nvSpPr>
          <p:cNvPr id="9219" name="Espace réservé du pied de page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TRENDS, Alushta 23-29 September</a:t>
            </a:r>
            <a:endParaRPr lang="fr-FR" dirty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57579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Gluon </a:t>
            </a:r>
            <a:r>
              <a:rPr lang="en-US" sz="2800" dirty="0" err="1" smtClean="0"/>
              <a:t>polarisation</a:t>
            </a:r>
            <a:r>
              <a:rPr lang="en-US" sz="2800" dirty="0" smtClean="0"/>
              <a:t> </a:t>
            </a:r>
            <a:r>
              <a:rPr lang="en-US" sz="2800" dirty="0" err="1" smtClean="0"/>
              <a:t>Δg</a:t>
            </a:r>
            <a:r>
              <a:rPr lang="en-US" sz="2800" dirty="0" smtClean="0"/>
              <a:t>/g </a:t>
            </a:r>
            <a:r>
              <a:rPr lang="en-US" sz="2800" dirty="0"/>
              <a:t>from </a:t>
            </a:r>
            <a:r>
              <a:rPr lang="en-US" sz="2800" i="1" dirty="0">
                <a:latin typeface="Symbol" pitchFamily="18" charset="2"/>
              </a:rPr>
              <a:t>m</a:t>
            </a:r>
            <a:r>
              <a:rPr lang="en-US" sz="2800" i="1" dirty="0"/>
              <a:t> N </a:t>
            </a:r>
            <a:r>
              <a:rPr lang="en-US" sz="2800" dirty="0"/>
              <a:t>scattering</a:t>
            </a:r>
            <a:endParaRPr lang="ru-RU" sz="2800" dirty="0" smtClean="0">
              <a:solidFill>
                <a:srgbClr val="3366FF"/>
              </a:solidFill>
              <a:latin typeface="Times New Roman" pitchFamily="18" charset="0"/>
            </a:endParaRPr>
          </a:p>
        </p:txBody>
      </p:sp>
      <p:graphicFrame>
        <p:nvGraphicFramePr>
          <p:cNvPr id="92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373313" y="3770313"/>
          <a:ext cx="203200" cy="185737"/>
        </p:xfrm>
        <a:graphic>
          <a:graphicData uri="http://schemas.openxmlformats.org/presentationml/2006/ole">
            <p:oleObj spid="_x0000_s9721" name="Формула" r:id="rId3" imgW="6489700" imgH="5041900" progId="Equation.3">
              <p:embed/>
            </p:oleObj>
          </a:graphicData>
        </a:graphic>
      </p:graphicFrame>
      <p:grpSp>
        <p:nvGrpSpPr>
          <p:cNvPr id="9223" name="Group 4"/>
          <p:cNvGrpSpPr>
            <a:grpSpLocks/>
          </p:cNvGrpSpPr>
          <p:nvPr/>
        </p:nvGrpSpPr>
        <p:grpSpPr bwMode="auto">
          <a:xfrm>
            <a:off x="395536" y="1484785"/>
            <a:ext cx="3810235" cy="2578060"/>
            <a:chOff x="96" y="1008"/>
            <a:chExt cx="2784" cy="2256"/>
          </a:xfrm>
        </p:grpSpPr>
        <p:sp>
          <p:nvSpPr>
            <p:cNvPr id="780293" name="Rectangle 5"/>
            <p:cNvSpPr>
              <a:spLocks noChangeArrowheads="1"/>
            </p:cNvSpPr>
            <p:nvPr/>
          </p:nvSpPr>
          <p:spPr bwMode="auto">
            <a:xfrm>
              <a:off x="96" y="1008"/>
              <a:ext cx="2784" cy="2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pic>
          <p:nvPicPr>
            <p:cNvPr id="9231" name="Picture 6" descr="di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96"/>
              <a:ext cx="2577" cy="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0295" name="Line 7"/>
            <p:cNvSpPr>
              <a:spLocks noChangeShapeType="1"/>
            </p:cNvSpPr>
            <p:nvPr/>
          </p:nvSpPr>
          <p:spPr bwMode="auto">
            <a:xfrm flipH="1">
              <a:off x="192" y="11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80296" name="Line 8"/>
            <p:cNvSpPr>
              <a:spLocks noChangeShapeType="1"/>
            </p:cNvSpPr>
            <p:nvPr/>
          </p:nvSpPr>
          <p:spPr bwMode="auto">
            <a:xfrm flipH="1">
              <a:off x="202" y="28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234" name="Text Box 9"/>
            <p:cNvSpPr txBox="1">
              <a:spLocks noChangeArrowheads="1"/>
            </p:cNvSpPr>
            <p:nvPr/>
          </p:nvSpPr>
          <p:spPr bwMode="auto">
            <a:xfrm>
              <a:off x="144" y="2870"/>
              <a:ext cx="250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 b="1">
                  <a:effectLst/>
                </a:rPr>
                <a:t>N</a:t>
              </a:r>
              <a:endParaRPr lang="en-US" sz="2000" b="1">
                <a:effectLst/>
              </a:endParaRPr>
            </a:p>
          </p:txBody>
        </p:sp>
      </p:grpSp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4953000" y="908050"/>
            <a:ext cx="4011613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u="sng" dirty="0">
                <a:solidFill>
                  <a:schemeClr val="folHlink"/>
                </a:solidFill>
                <a:effectLst/>
                <a:latin typeface="Times New Roman" pitchFamily="18" charset="0"/>
              </a:rPr>
              <a:t>Open Charm</a:t>
            </a:r>
          </a:p>
          <a:p>
            <a:endParaRPr lang="en-US" sz="2400" dirty="0">
              <a:effectLst/>
              <a:latin typeface="Times New Roman" pitchFamily="18" charset="0"/>
            </a:endParaRPr>
          </a:p>
          <a:p>
            <a:endParaRPr lang="en-US" sz="2400" dirty="0">
              <a:effectLst/>
              <a:latin typeface="Times New Roman" pitchFamily="18" charset="0"/>
            </a:endParaRPr>
          </a:p>
          <a:p>
            <a:r>
              <a:rPr lang="en-US" sz="2400" dirty="0">
                <a:effectLst/>
                <a:latin typeface="Times New Roman" pitchFamily="18" charset="0"/>
              </a:rPr>
              <a:t>→ clean channel</a:t>
            </a:r>
          </a:p>
          <a:p>
            <a:r>
              <a:rPr lang="en-US" sz="2400" dirty="0">
                <a:effectLst/>
                <a:latin typeface="Times New Roman" pitchFamily="18" charset="0"/>
              </a:rPr>
              <a:t>→ but experimentally difficult</a:t>
            </a:r>
          </a:p>
          <a:p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>
                <a:effectLst/>
                <a:latin typeface="Times New Roman" pitchFamily="18" charset="0"/>
                <a:sym typeface="Symbol" pitchFamily="18" charset="2"/>
              </a:rPr>
              <a:t>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≈ 100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nb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…</a:t>
            </a:r>
            <a:r>
              <a:rPr lang="en-US" sz="2400" dirty="0">
                <a:effectLst/>
                <a:latin typeface="Times New Roman" pitchFamily="18" charset="0"/>
              </a:rPr>
              <a:t> limited statistics </a:t>
            </a:r>
            <a:endParaRPr lang="en-US" sz="2400" baseline="30000" dirty="0">
              <a:effectLst/>
              <a:latin typeface="Times New Roman" pitchFamily="18" charset="0"/>
            </a:endParaRPr>
          </a:p>
        </p:txBody>
      </p:sp>
      <p:graphicFrame>
        <p:nvGraphicFramePr>
          <p:cNvPr id="780300" name="Object 1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92725" y="1557338"/>
          <a:ext cx="2700338" cy="519112"/>
        </p:xfrm>
        <a:graphic>
          <a:graphicData uri="http://schemas.openxmlformats.org/presentationml/2006/ole">
            <p:oleObj spid="_x0000_s9722" name="Equation" r:id="rId5" imgW="1104900" imgH="228600" progId="Equation.3">
              <p:embed/>
            </p:oleObj>
          </a:graphicData>
        </a:graphic>
      </p:graphicFrame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4932363" y="3357563"/>
            <a:ext cx="396081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u="sng" dirty="0">
                <a:solidFill>
                  <a:schemeClr val="folHlink"/>
                </a:solidFill>
                <a:effectLst/>
                <a:latin typeface="Times New Roman" pitchFamily="18" charset="0"/>
              </a:rPr>
              <a:t>High-</a:t>
            </a:r>
            <a:r>
              <a:rPr lang="de-DE" sz="2800" u="sng" dirty="0" err="1">
                <a:solidFill>
                  <a:schemeClr val="folHlink"/>
                </a:solidFill>
                <a:effectLst/>
                <a:latin typeface="Times New Roman" pitchFamily="18" charset="0"/>
              </a:rPr>
              <a:t>pT</a:t>
            </a:r>
            <a:r>
              <a:rPr lang="de-DE" sz="2800" u="sng" dirty="0">
                <a:solidFill>
                  <a:schemeClr val="folHlink"/>
                </a:solidFill>
                <a:effectLst/>
                <a:latin typeface="Times New Roman" pitchFamily="18" charset="0"/>
              </a:rPr>
              <a:t> </a:t>
            </a:r>
            <a:r>
              <a:rPr lang="de-DE" sz="2800" u="sng" dirty="0" err="1">
                <a:solidFill>
                  <a:schemeClr val="folHlink"/>
                </a:solidFill>
                <a:effectLst/>
                <a:latin typeface="Times New Roman" pitchFamily="18" charset="0"/>
              </a:rPr>
              <a:t>Hadron</a:t>
            </a:r>
            <a:r>
              <a:rPr lang="de-DE" sz="2800" u="sng" dirty="0">
                <a:solidFill>
                  <a:schemeClr val="folHlink"/>
                </a:solidFill>
                <a:effectLst/>
                <a:latin typeface="Times New Roman" pitchFamily="18" charset="0"/>
              </a:rPr>
              <a:t> Pairs</a:t>
            </a:r>
            <a:endParaRPr lang="en-US" sz="2800" u="sng" dirty="0">
              <a:solidFill>
                <a:schemeClr val="folHlink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en-US" sz="2400" b="1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en-US" sz="2400" dirty="0">
              <a:effectLst/>
              <a:latin typeface="Times New Roman" pitchFamily="18" charset="0"/>
            </a:endParaRPr>
          </a:p>
          <a:p>
            <a:pPr>
              <a:defRPr/>
            </a:pPr>
            <a:r>
              <a:rPr lang="en-US" sz="2400" dirty="0">
                <a:effectLst/>
                <a:latin typeface="Times New Roman" pitchFamily="18" charset="0"/>
              </a:rPr>
              <a:t>→ easy to get a statistics</a:t>
            </a:r>
          </a:p>
          <a:p>
            <a:pPr>
              <a:defRPr/>
            </a:pPr>
            <a:r>
              <a:rPr lang="en-US" sz="2400" dirty="0">
                <a:effectLst/>
                <a:latin typeface="Times New Roman" pitchFamily="18" charset="0"/>
              </a:rPr>
              <a:t>→ but physical background</a:t>
            </a:r>
          </a:p>
          <a:p>
            <a:pPr>
              <a:defRPr/>
            </a:pPr>
            <a:r>
              <a:rPr lang="en-US" sz="2400" dirty="0">
                <a:effectLst/>
                <a:latin typeface="Times New Roman" pitchFamily="18" charset="0"/>
              </a:rPr>
              <a:t>2 cases </a:t>
            </a:r>
            <a:r>
              <a:rPr lang="pl-PL" sz="2400" dirty="0">
                <a:effectLst/>
                <a:latin typeface="Times New Roman" pitchFamily="18" charset="0"/>
                <a:sym typeface="Mathematica1" pitchFamily="2" charset="2"/>
              </a:rPr>
              <a:t>Q</a:t>
            </a:r>
            <a:r>
              <a:rPr lang="pl-PL" sz="2400" baseline="30000" dirty="0">
                <a:effectLst/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sz="2400" dirty="0">
                <a:effectLst/>
                <a:latin typeface="Times New Roman" pitchFamily="18" charset="0"/>
                <a:sym typeface="Mathematica1" pitchFamily="2" charset="2"/>
              </a:rPr>
              <a:t> &lt;1 GeV</a:t>
            </a:r>
            <a:r>
              <a:rPr lang="en-US" sz="2400" baseline="30000" dirty="0">
                <a:effectLst/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Mathematica1" pitchFamily="2" charset="2"/>
              </a:rPr>
              <a:t> </a:t>
            </a:r>
            <a:r>
              <a:rPr lang="en-US" sz="2400" dirty="0">
                <a:effectLst/>
                <a:latin typeface="Times New Roman" pitchFamily="18" charset="0"/>
                <a:sym typeface="Mathematica1" pitchFamily="2" charset="2"/>
              </a:rPr>
              <a:t>(90% stat) &amp; </a:t>
            </a:r>
            <a:r>
              <a:rPr lang="pl-PL" sz="2400" dirty="0">
                <a:effectLst/>
                <a:latin typeface="Times New Roman" pitchFamily="18" charset="0"/>
                <a:sym typeface="Mathematica1" pitchFamily="2" charset="2"/>
              </a:rPr>
              <a:t>Q</a:t>
            </a:r>
            <a:r>
              <a:rPr lang="pl-PL" sz="2400" baseline="30000" dirty="0">
                <a:effectLst/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sz="2400" dirty="0">
                <a:effectLst/>
                <a:latin typeface="Times New Roman" pitchFamily="18" charset="0"/>
                <a:sym typeface="Mathematica1" pitchFamily="2" charset="2"/>
              </a:rPr>
              <a:t> &gt; 1 GeV</a:t>
            </a:r>
            <a:r>
              <a:rPr lang="en-US" sz="2400" baseline="30000" dirty="0">
                <a:effectLst/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sz="2400" dirty="0">
                <a:effectLst/>
                <a:latin typeface="Times New Roman" pitchFamily="18" charset="0"/>
                <a:sym typeface="Mathematica1" pitchFamily="2" charset="2"/>
              </a:rPr>
              <a:t> (10% stat)</a:t>
            </a:r>
            <a:endParaRPr lang="fr-FR" sz="2400" dirty="0">
              <a:effectLst/>
              <a:latin typeface="Times New Roman" pitchFamily="18" charset="0"/>
              <a:sym typeface="Mathematica1" pitchFamily="2" charset="2"/>
            </a:endParaRPr>
          </a:p>
        </p:txBody>
      </p:sp>
      <p:graphicFrame>
        <p:nvGraphicFramePr>
          <p:cNvPr id="780302" name="Object 1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64163" y="3933825"/>
          <a:ext cx="2663825" cy="630238"/>
        </p:xfrm>
        <a:graphic>
          <a:graphicData uri="http://schemas.openxmlformats.org/presentationml/2006/ole">
            <p:oleObj spid="_x0000_s9723" name="Equation" r:id="rId6" imgW="1002865" imgH="228501" progId="Equation.3">
              <p:embed/>
            </p:oleObj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51521" y="908050"/>
            <a:ext cx="395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/>
                <a:latin typeface="Times New Roman" pitchFamily="18" charset="0"/>
              </a:rPr>
              <a:t>Photon Gluon Fusion (PGF)</a:t>
            </a:r>
            <a:endParaRPr lang="fr-FR" sz="240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094" y="4250829"/>
            <a:ext cx="435597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effectLst/>
                <a:latin typeface="+mn-lt"/>
              </a:rPr>
              <a:t>A</a:t>
            </a:r>
            <a:r>
              <a:rPr lang="fr-FR" sz="2000" baseline="-25000" dirty="0" smtClean="0">
                <a:effectLst/>
                <a:latin typeface="+mn-lt"/>
              </a:rPr>
              <a:t>||</a:t>
            </a:r>
            <a:r>
              <a:rPr lang="fr-FR" sz="2000" dirty="0" smtClean="0">
                <a:effectLst/>
                <a:latin typeface="+mn-lt"/>
              </a:rPr>
              <a:t> </a:t>
            </a:r>
            <a:r>
              <a:rPr lang="fr-FR" sz="2000" dirty="0">
                <a:effectLst/>
                <a:latin typeface="+mn-lt"/>
              </a:rPr>
              <a:t>= R</a:t>
            </a:r>
            <a:r>
              <a:rPr lang="fr-FR" sz="2000" baseline="-25000" dirty="0">
                <a:effectLst/>
                <a:latin typeface="+mn-lt"/>
              </a:rPr>
              <a:t>PGF</a:t>
            </a:r>
            <a:r>
              <a:rPr lang="fr-FR" sz="2000" dirty="0">
                <a:effectLst/>
                <a:latin typeface="+mn-lt"/>
              </a:rPr>
              <a:t> </a:t>
            </a:r>
            <a:r>
              <a:rPr lang="fr-FR" sz="2000" dirty="0">
                <a:solidFill>
                  <a:srgbClr val="3333FF"/>
                </a:solidFill>
                <a:effectLst/>
                <a:latin typeface="+mn-lt"/>
              </a:rPr>
              <a:t>&lt;</a:t>
            </a:r>
            <a:r>
              <a:rPr lang="fr-FR" sz="2000" dirty="0" err="1">
                <a:solidFill>
                  <a:srgbClr val="3333FF"/>
                </a:solidFill>
                <a:effectLst/>
                <a:latin typeface="+mn-lt"/>
              </a:rPr>
              <a:t>a</a:t>
            </a:r>
            <a:r>
              <a:rPr lang="fr-FR" sz="2000" baseline="-25000" dirty="0" err="1">
                <a:solidFill>
                  <a:srgbClr val="3333FF"/>
                </a:solidFill>
                <a:effectLst/>
                <a:latin typeface="+mn-lt"/>
              </a:rPr>
              <a:t>LL</a:t>
            </a:r>
            <a:r>
              <a:rPr lang="fr-FR" sz="2000" dirty="0">
                <a:solidFill>
                  <a:srgbClr val="3333FF"/>
                </a:solidFill>
                <a:effectLst/>
                <a:latin typeface="+mn-lt"/>
              </a:rPr>
              <a:t>&gt;  </a:t>
            </a:r>
            <a:r>
              <a:rPr lang="fr-FR" sz="2000" b="1" dirty="0" smtClean="0">
                <a:solidFill>
                  <a:srgbClr val="FF6600"/>
                </a:solidFill>
                <a:effectLst/>
                <a:latin typeface="+mn-lt"/>
              </a:rPr>
              <a:t>&lt;</a:t>
            </a:r>
            <a:r>
              <a:rPr lang="fr-FR" sz="2000" b="1" dirty="0" smtClean="0">
                <a:solidFill>
                  <a:srgbClr val="FF6600"/>
                </a:solidFill>
                <a:effectLst/>
                <a:latin typeface="+mn-lt"/>
                <a:sym typeface="Symbol"/>
              </a:rPr>
              <a:t>g</a:t>
            </a:r>
            <a:r>
              <a:rPr lang="fr-FR" sz="2000" b="1" dirty="0" smtClean="0">
                <a:solidFill>
                  <a:srgbClr val="FF6600"/>
                </a:solidFill>
                <a:effectLst/>
                <a:latin typeface="+mn-lt"/>
              </a:rPr>
              <a:t>/g&gt;  </a:t>
            </a:r>
            <a:r>
              <a:rPr lang="fr-FR" sz="2000" dirty="0">
                <a:effectLst/>
                <a:latin typeface="+mn-lt"/>
              </a:rPr>
              <a:t>+  </a:t>
            </a:r>
            <a:r>
              <a:rPr lang="fr-FR" sz="2000" dirty="0" err="1" smtClean="0">
                <a:effectLst/>
                <a:latin typeface="+mn-lt"/>
              </a:rPr>
              <a:t>A</a:t>
            </a:r>
            <a:r>
              <a:rPr lang="fr-FR" sz="2000" baseline="-25000" dirty="0" err="1" smtClean="0">
                <a:effectLst/>
                <a:latin typeface="+mn-lt"/>
              </a:rPr>
              <a:t>bkg</a:t>
            </a:r>
            <a:endParaRPr lang="fr-FR" sz="2000" dirty="0">
              <a:effectLst/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405" y="4869160"/>
            <a:ext cx="4756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/>
              </a:rPr>
              <a:t>Spin </a:t>
            </a:r>
            <a:r>
              <a:rPr lang="fr-FR" sz="2000" dirty="0" err="1">
                <a:effectLst/>
              </a:rPr>
              <a:t>asymmetry</a:t>
            </a:r>
            <a:r>
              <a:rPr lang="fr-FR" sz="2000" dirty="0">
                <a:effectLst/>
              </a:rPr>
              <a:t> of cross sections for longitudinal </a:t>
            </a:r>
            <a:r>
              <a:rPr lang="fr-FR" sz="2000" dirty="0" err="1">
                <a:effectLst/>
              </a:rPr>
              <a:t>polarizations</a:t>
            </a:r>
            <a:r>
              <a:rPr lang="fr-FR" sz="2000" dirty="0">
                <a:effectLst/>
              </a:rPr>
              <a:t> of </a:t>
            </a:r>
            <a:r>
              <a:rPr lang="fr-FR" sz="2000" dirty="0" err="1">
                <a:effectLst/>
              </a:rPr>
              <a:t>beam</a:t>
            </a:r>
            <a:r>
              <a:rPr lang="fr-FR" sz="2000" dirty="0">
                <a:effectLst/>
              </a:rPr>
              <a:t> and </a:t>
            </a:r>
            <a:r>
              <a:rPr lang="fr-FR" sz="2000" dirty="0" err="1">
                <a:effectLst/>
              </a:rPr>
              <a:t>target</a:t>
            </a:r>
            <a:r>
              <a:rPr lang="fr-FR" sz="2000" dirty="0">
                <a:effectLst/>
              </a:rPr>
              <a:t>, </a:t>
            </a:r>
            <a:r>
              <a:rPr lang="fr-FR" sz="2000" dirty="0" err="1">
                <a:effectLst/>
              </a:rPr>
              <a:t>parallel</a:t>
            </a:r>
            <a:r>
              <a:rPr lang="fr-FR" sz="2000" dirty="0">
                <a:effectLst/>
              </a:rPr>
              <a:t> and </a:t>
            </a:r>
            <a:r>
              <a:rPr lang="fr-FR" sz="2000" dirty="0" err="1">
                <a:effectLst/>
              </a:rPr>
              <a:t>antiparallel</a:t>
            </a:r>
            <a:r>
              <a:rPr lang="fr-FR" sz="2000" dirty="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298" grpId="0"/>
      <p:bldP spid="7803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13" name="Picture 9" descr="DSevents_to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5043488" cy="2735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27/09/2013</a:t>
            </a:r>
            <a:endParaRPr lang="fr-FR"/>
          </a:p>
        </p:txBody>
      </p:sp>
      <p:sp>
        <p:nvSpPr>
          <p:cNvPr id="25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559106" name="desk1"/>
          <p:cNvSpPr>
            <a:spLocks noEditPoints="1" noChangeArrowheads="1"/>
          </p:cNvSpPr>
          <p:nvPr/>
        </p:nvSpPr>
        <p:spPr bwMode="auto">
          <a:xfrm>
            <a:off x="4716017" y="188640"/>
            <a:ext cx="4427983" cy="64807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sz="3200" u="sng" dirty="0">
                <a:effectLst/>
                <a:latin typeface="Times New Roman" pitchFamily="18" charset="0"/>
                <a:sym typeface="Mathematica1" pitchFamily="2" charset="2"/>
              </a:rPr>
              <a:t>O</a:t>
            </a:r>
            <a:r>
              <a:rPr lang="pl-PL" sz="3200" u="sng" dirty="0">
                <a:effectLst/>
                <a:latin typeface="Times New Roman" pitchFamily="18" charset="0"/>
                <a:sym typeface="Mathematica1" pitchFamily="2" charset="2"/>
              </a:rPr>
              <a:t>pen </a:t>
            </a:r>
            <a:r>
              <a:rPr lang="pl-PL" sz="3200" u="sng" dirty="0" smtClean="0">
                <a:effectLst/>
                <a:latin typeface="Times New Roman" pitchFamily="18" charset="0"/>
                <a:sym typeface="Mathematica1" pitchFamily="2" charset="2"/>
              </a:rPr>
              <a:t>charm</a:t>
            </a:r>
            <a:r>
              <a:rPr lang="en-US" sz="3200" u="sng" dirty="0" smtClean="0">
                <a:effectLst/>
                <a:latin typeface="Times New Roman" pitchFamily="18" charset="0"/>
                <a:sym typeface="Mathematica1" pitchFamily="2" charset="2"/>
              </a:rPr>
              <a:t> (example)</a:t>
            </a:r>
            <a:endParaRPr lang="pl-PL" sz="3200" u="sng" dirty="0">
              <a:effectLst/>
              <a:latin typeface="Times New Roman" pitchFamily="18" charset="0"/>
              <a:sym typeface="Mathematica1" pitchFamily="2" charset="2"/>
            </a:endParaRPr>
          </a:p>
        </p:txBody>
      </p:sp>
      <p:grpSp>
        <p:nvGrpSpPr>
          <p:cNvPr id="559108" name="Group 4"/>
          <p:cNvGrpSpPr>
            <a:grpSpLocks/>
          </p:cNvGrpSpPr>
          <p:nvPr/>
        </p:nvGrpSpPr>
        <p:grpSpPr bwMode="auto">
          <a:xfrm>
            <a:off x="6011863" y="981075"/>
            <a:ext cx="2693987" cy="2101850"/>
            <a:chOff x="116" y="1050"/>
            <a:chExt cx="1697" cy="1324"/>
          </a:xfrm>
        </p:grpSpPr>
        <p:graphicFrame>
          <p:nvGraphicFramePr>
            <p:cNvPr id="559109" name="Object 5"/>
            <p:cNvGraphicFramePr>
              <a:graphicFrameLocks noChangeAspect="1"/>
            </p:cNvGraphicFramePr>
            <p:nvPr/>
          </p:nvGraphicFramePr>
          <p:xfrm>
            <a:off x="116" y="1050"/>
            <a:ext cx="1506" cy="431"/>
          </p:xfrm>
          <a:graphic>
            <a:graphicData uri="http://schemas.openxmlformats.org/presentationml/2006/ole">
              <p:oleObj spid="_x0000_s64750" name="Formel" r:id="rId4" imgW="888614" imgH="253890" progId="Equation.3">
                <p:embed/>
              </p:oleObj>
            </a:graphicData>
          </a:graphic>
        </p:graphicFrame>
        <p:graphicFrame>
          <p:nvGraphicFramePr>
            <p:cNvPr id="559110" name="Object 6"/>
            <p:cNvGraphicFramePr>
              <a:graphicFrameLocks noChangeAspect="1"/>
            </p:cNvGraphicFramePr>
            <p:nvPr/>
          </p:nvGraphicFramePr>
          <p:xfrm>
            <a:off x="1047" y="1505"/>
            <a:ext cx="766" cy="209"/>
          </p:xfrm>
          <a:graphic>
            <a:graphicData uri="http://schemas.openxmlformats.org/presentationml/2006/ole">
              <p:oleObj spid="_x0000_s64751" name="Formel" r:id="rId5" imgW="558558" imgH="152334" progId="Equation.3">
                <p:embed/>
              </p:oleObj>
            </a:graphicData>
          </a:graphic>
        </p:graphicFrame>
        <p:graphicFrame>
          <p:nvGraphicFramePr>
            <p:cNvPr id="559111" name="Object 7"/>
            <p:cNvGraphicFramePr>
              <a:graphicFrameLocks noChangeAspect="1"/>
            </p:cNvGraphicFramePr>
            <p:nvPr/>
          </p:nvGraphicFramePr>
          <p:xfrm>
            <a:off x="192" y="1812"/>
            <a:ext cx="1334" cy="345"/>
          </p:xfrm>
          <a:graphic>
            <a:graphicData uri="http://schemas.openxmlformats.org/presentationml/2006/ole">
              <p:oleObj spid="_x0000_s64752" name="Formel" r:id="rId6" imgW="787058" imgH="203112" progId="Equation.3">
                <p:embed/>
              </p:oleObj>
            </a:graphicData>
          </a:graphic>
        </p:graphicFrame>
        <p:graphicFrame>
          <p:nvGraphicFramePr>
            <p:cNvPr id="559112" name="Object 8"/>
            <p:cNvGraphicFramePr>
              <a:graphicFrameLocks noChangeAspect="1"/>
            </p:cNvGraphicFramePr>
            <p:nvPr/>
          </p:nvGraphicFramePr>
          <p:xfrm>
            <a:off x="1063" y="2164"/>
            <a:ext cx="749" cy="210"/>
          </p:xfrm>
          <a:graphic>
            <a:graphicData uri="http://schemas.openxmlformats.org/presentationml/2006/ole">
              <p:oleObj spid="_x0000_s64753" name="Formel" r:id="rId7" imgW="545626" imgH="152268" progId="Equation.3">
                <p:embed/>
              </p:oleObj>
            </a:graphicData>
          </a:graphic>
        </p:graphicFrame>
      </p:grpSp>
      <p:pic>
        <p:nvPicPr>
          <p:cNvPr id="559114" name="Picture 10" descr="D0events_tot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5041900" cy="2763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9115" name="Rectangle 11"/>
          <p:cNvSpPr>
            <a:spLocks noChangeArrowheads="1"/>
          </p:cNvSpPr>
          <p:nvPr/>
        </p:nvSpPr>
        <p:spPr bwMode="auto">
          <a:xfrm>
            <a:off x="3167063" y="828674"/>
            <a:ext cx="1728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effectLst/>
                <a:latin typeface="Times New Roman" pitchFamily="18" charset="0"/>
              </a:rPr>
              <a:t>D</a:t>
            </a:r>
            <a:r>
              <a:rPr lang="fr-FR" sz="2800" b="1" baseline="30000" dirty="0">
                <a:solidFill>
                  <a:schemeClr val="accent2"/>
                </a:solidFill>
                <a:effectLst/>
                <a:latin typeface="Times New Roman" pitchFamily="18" charset="0"/>
              </a:rPr>
              <a:t>0 </a:t>
            </a:r>
            <a:r>
              <a:rPr lang="fr-FR" sz="2800" b="1" dirty="0">
                <a:solidFill>
                  <a:schemeClr val="accent2"/>
                </a:solidFill>
                <a:effectLst/>
                <a:latin typeface="Times New Roman" pitchFamily="18" charset="0"/>
              </a:rPr>
              <a:t>→ K π</a:t>
            </a:r>
          </a:p>
        </p:txBody>
      </p:sp>
      <p:sp>
        <p:nvSpPr>
          <p:cNvPr id="559116" name="Rectangle 12"/>
          <p:cNvSpPr>
            <a:spLocks noChangeArrowheads="1"/>
          </p:cNvSpPr>
          <p:nvPr/>
        </p:nvSpPr>
        <p:spPr bwMode="auto">
          <a:xfrm>
            <a:off x="900113" y="2276475"/>
            <a:ext cx="171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accent2"/>
                </a:solidFill>
                <a:effectLst/>
                <a:latin typeface="Times New Roman" pitchFamily="18" charset="0"/>
              </a:rPr>
              <a:t>D</a:t>
            </a:r>
            <a:r>
              <a:rPr lang="fr-FR" sz="2400" b="1" baseline="30000">
                <a:solidFill>
                  <a:schemeClr val="accent2"/>
                </a:solidFill>
                <a:effectLst/>
                <a:latin typeface="Times New Roman" pitchFamily="18" charset="0"/>
              </a:rPr>
              <a:t>0</a:t>
            </a:r>
            <a:r>
              <a:rPr lang="fr-FR" sz="2400" b="1">
                <a:solidFill>
                  <a:schemeClr val="accent2"/>
                </a:solidFill>
                <a:effectLst/>
                <a:latin typeface="Times New Roman" pitchFamily="18" charset="0"/>
              </a:rPr>
              <a:t>→ K π π</a:t>
            </a:r>
            <a:r>
              <a:rPr lang="fr-FR" sz="2400" b="1" baseline="30000">
                <a:solidFill>
                  <a:schemeClr val="accent2"/>
                </a:solidFill>
                <a:effectLst/>
                <a:latin typeface="Times New Roman" pitchFamily="18" charset="0"/>
              </a:rPr>
              <a:t>0</a:t>
            </a:r>
          </a:p>
        </p:txBody>
      </p:sp>
      <p:sp>
        <p:nvSpPr>
          <p:cNvPr id="559117" name="Rectangle 13"/>
          <p:cNvSpPr>
            <a:spLocks noChangeArrowheads="1"/>
          </p:cNvSpPr>
          <p:nvPr/>
        </p:nvSpPr>
        <p:spPr bwMode="auto">
          <a:xfrm>
            <a:off x="3288812" y="3670755"/>
            <a:ext cx="1627188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effectLst/>
                <a:latin typeface="Times New Roman" pitchFamily="18" charset="0"/>
              </a:rPr>
              <a:t>D</a:t>
            </a:r>
            <a:r>
              <a:rPr lang="fr-FR" sz="2800" b="1" baseline="30000" dirty="0">
                <a:solidFill>
                  <a:schemeClr val="accent2"/>
                </a:solidFill>
                <a:effectLst/>
                <a:latin typeface="Times New Roman" pitchFamily="18" charset="0"/>
              </a:rPr>
              <a:t>0 </a:t>
            </a:r>
            <a:r>
              <a:rPr lang="fr-FR" sz="2800" b="1" dirty="0">
                <a:solidFill>
                  <a:schemeClr val="accent2"/>
                </a:solidFill>
                <a:effectLst/>
                <a:latin typeface="Times New Roman" pitchFamily="18" charset="0"/>
              </a:rPr>
              <a:t>→ K π</a:t>
            </a:r>
          </a:p>
        </p:txBody>
      </p:sp>
      <p:sp>
        <p:nvSpPr>
          <p:cNvPr id="559118" name="Line 14"/>
          <p:cNvSpPr>
            <a:spLocks noChangeShapeType="1"/>
          </p:cNvSpPr>
          <p:nvPr/>
        </p:nvSpPr>
        <p:spPr bwMode="auto">
          <a:xfrm flipV="1">
            <a:off x="1187450" y="1628775"/>
            <a:ext cx="64770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19" name="Line 15"/>
          <p:cNvSpPr>
            <a:spLocks noChangeShapeType="1"/>
          </p:cNvSpPr>
          <p:nvPr/>
        </p:nvSpPr>
        <p:spPr bwMode="auto">
          <a:xfrm flipH="1">
            <a:off x="3059112" y="1347787"/>
            <a:ext cx="504825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0" name="Line 16"/>
          <p:cNvSpPr>
            <a:spLocks noChangeShapeType="1"/>
          </p:cNvSpPr>
          <p:nvPr/>
        </p:nvSpPr>
        <p:spPr bwMode="auto">
          <a:xfrm flipH="1">
            <a:off x="3132137" y="4189868"/>
            <a:ext cx="431799" cy="894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1" name="Rectangle 17"/>
          <p:cNvSpPr>
            <a:spLocks noChangeArrowheads="1"/>
          </p:cNvSpPr>
          <p:nvPr/>
        </p:nvSpPr>
        <p:spPr bwMode="auto">
          <a:xfrm>
            <a:off x="3563938" y="4508500"/>
            <a:ext cx="12239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 smtClean="0">
                <a:effectLst/>
              </a:rPr>
              <a:t>N</a:t>
            </a:r>
            <a:r>
              <a:rPr lang="en-US" b="1" baseline="-25000" dirty="0" smtClean="0">
                <a:effectLst/>
              </a:rPr>
              <a:t>D</a:t>
            </a:r>
            <a:r>
              <a:rPr lang="en-US" b="1" dirty="0" smtClean="0">
                <a:effectLst/>
              </a:rPr>
              <a:t>=37750</a:t>
            </a:r>
            <a:endParaRPr lang="fr-FR" b="1" dirty="0">
              <a:effectLst/>
            </a:endParaRPr>
          </a:p>
        </p:txBody>
      </p:sp>
      <p:sp>
        <p:nvSpPr>
          <p:cNvPr id="559122" name="Rectangle 18"/>
          <p:cNvSpPr>
            <a:spLocks noChangeArrowheads="1"/>
          </p:cNvSpPr>
          <p:nvPr/>
        </p:nvSpPr>
        <p:spPr bwMode="auto">
          <a:xfrm>
            <a:off x="3563938" y="1844675"/>
            <a:ext cx="11095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effectLst/>
              </a:rPr>
              <a:t>N</a:t>
            </a:r>
            <a:r>
              <a:rPr lang="en-US" b="1" baseline="-25000" dirty="0" smtClean="0">
                <a:effectLst/>
              </a:rPr>
              <a:t>D</a:t>
            </a:r>
            <a:r>
              <a:rPr lang="en-US" b="1" dirty="0" smtClean="0">
                <a:effectLst/>
              </a:rPr>
              <a:t>=8650</a:t>
            </a:r>
            <a:endParaRPr lang="fr-FR" b="1" dirty="0">
              <a:effectLst/>
            </a:endParaRPr>
          </a:p>
        </p:txBody>
      </p:sp>
      <p:sp>
        <p:nvSpPr>
          <p:cNvPr id="559123" name="AutoShape 19"/>
          <p:cNvSpPr>
            <a:spLocks noChangeArrowheads="1"/>
          </p:cNvSpPr>
          <p:nvPr/>
        </p:nvSpPr>
        <p:spPr bwMode="auto">
          <a:xfrm>
            <a:off x="4932363" y="1196975"/>
            <a:ext cx="1008062" cy="215900"/>
          </a:xfrm>
          <a:prstGeom prst="leftArrow">
            <a:avLst>
              <a:gd name="adj1" fmla="val 50000"/>
              <a:gd name="adj2" fmla="val 11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9124" name="Rectangle 20"/>
          <p:cNvSpPr>
            <a:spLocks noChangeArrowheads="1"/>
          </p:cNvSpPr>
          <p:nvPr/>
        </p:nvSpPr>
        <p:spPr bwMode="auto">
          <a:xfrm>
            <a:off x="1619250" y="908050"/>
            <a:ext cx="936625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effectLst/>
              </a:rPr>
              <a:t>D* tag</a:t>
            </a:r>
            <a:endParaRPr lang="fr-FR" b="1">
              <a:effectLst/>
            </a:endParaRPr>
          </a:p>
        </p:txBody>
      </p:sp>
      <p:sp>
        <p:nvSpPr>
          <p:cNvPr id="559125" name="Rectangle 21"/>
          <p:cNvSpPr>
            <a:spLocks noChangeArrowheads="1"/>
          </p:cNvSpPr>
          <p:nvPr/>
        </p:nvSpPr>
        <p:spPr bwMode="auto">
          <a:xfrm>
            <a:off x="1692275" y="3933825"/>
            <a:ext cx="1295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effectLst/>
              </a:rPr>
              <a:t>no D* tag</a:t>
            </a:r>
            <a:endParaRPr lang="fr-FR" b="1">
              <a:effectLst/>
            </a:endParaRPr>
          </a:p>
        </p:txBody>
      </p:sp>
      <p:sp>
        <p:nvSpPr>
          <p:cNvPr id="559127" name="Line 23"/>
          <p:cNvSpPr>
            <a:spLocks noChangeShapeType="1"/>
          </p:cNvSpPr>
          <p:nvPr/>
        </p:nvSpPr>
        <p:spPr bwMode="auto">
          <a:xfrm flipH="1">
            <a:off x="5003800" y="2708275"/>
            <a:ext cx="1150938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 rot="18462435">
            <a:off x="5183982" y="3032919"/>
            <a:ext cx="6477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effectLst/>
              </a:rPr>
              <a:t>only</a:t>
            </a:r>
            <a:endParaRPr lang="fr-FR" sz="2800">
              <a:effectLst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52120" y="3284984"/>
            <a:ext cx="3312368" cy="2985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/>
              </a:rPr>
              <a:t>Also were used:</a:t>
            </a:r>
          </a:p>
          <a:p>
            <a:pPr algn="ctr"/>
            <a:r>
              <a:rPr lang="en-US" sz="2400" dirty="0" smtClean="0">
                <a:effectLst/>
              </a:rPr>
              <a:t>D</a:t>
            </a:r>
            <a:r>
              <a:rPr lang="en-US" sz="2400" baseline="30000" dirty="0" smtClean="0">
                <a:effectLst/>
              </a:rPr>
              <a:t>0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smtClean="0">
                <a:effectLst/>
                <a:sym typeface="Wingdings" pitchFamily="2" charset="2"/>
              </a:rPr>
              <a:t> </a:t>
            </a:r>
            <a:r>
              <a:rPr lang="en-US" sz="2400" dirty="0" smtClean="0">
                <a:effectLst/>
              </a:rPr>
              <a:t>K</a:t>
            </a:r>
            <a:r>
              <a:rPr lang="en-US" sz="2400" dirty="0" smtClean="0">
                <a:effectLst/>
                <a:sym typeface="Symbol"/>
              </a:rPr>
              <a:t></a:t>
            </a:r>
            <a:r>
              <a:rPr lang="en-US" sz="2400" dirty="0" smtClean="0">
                <a:effectLst/>
              </a:rPr>
              <a:t> </a:t>
            </a:r>
            <a:endParaRPr lang="en-US" sz="2400" u="sng" dirty="0" smtClean="0">
              <a:effectLst/>
            </a:endParaRPr>
          </a:p>
          <a:p>
            <a:pPr algn="ctr"/>
            <a:r>
              <a:rPr lang="en-US" sz="2800" dirty="0" smtClean="0">
                <a:effectLst/>
              </a:rPr>
              <a:t>D</a:t>
            </a:r>
            <a:r>
              <a:rPr lang="en-US" sz="2800" baseline="30000" dirty="0" smtClean="0">
                <a:effectLst/>
              </a:rPr>
              <a:t>0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smtClean="0">
                <a:effectLst/>
                <a:sym typeface="Wingdings" pitchFamily="2" charset="2"/>
              </a:rPr>
              <a:t> </a:t>
            </a:r>
            <a:r>
              <a:rPr lang="en-US" sz="2800" dirty="0" smtClean="0">
                <a:effectLst/>
              </a:rPr>
              <a:t>K</a:t>
            </a:r>
            <a:r>
              <a:rPr lang="en-US" sz="2800" dirty="0" smtClean="0">
                <a:effectLst/>
                <a:sym typeface="Symbol"/>
              </a:rPr>
              <a:t></a:t>
            </a:r>
            <a:r>
              <a:rPr lang="en-US" sz="2800" baseline="30000" dirty="0" smtClean="0">
                <a:effectLst/>
              </a:rPr>
              <a:t>0</a:t>
            </a:r>
            <a:r>
              <a:rPr lang="en-US" sz="2800" dirty="0" smtClean="0">
                <a:effectLst/>
              </a:rPr>
              <a:t> (</a:t>
            </a:r>
            <a:r>
              <a:rPr lang="en-US" sz="2000" dirty="0" smtClean="0">
                <a:effectLst/>
              </a:rPr>
              <a:t>no </a:t>
            </a:r>
            <a:r>
              <a:rPr lang="en-US" sz="2000" dirty="0" smtClean="0">
                <a:effectLst/>
                <a:sym typeface="Symbol"/>
              </a:rPr>
              <a:t></a:t>
            </a:r>
            <a:r>
              <a:rPr lang="en-US" sz="2000" baseline="30000" dirty="0" smtClean="0">
                <a:effectLst/>
              </a:rPr>
              <a:t>0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rec</a:t>
            </a:r>
            <a:r>
              <a:rPr lang="en-US" sz="2800" dirty="0" smtClean="0">
                <a:effectLst/>
              </a:rPr>
              <a:t>)</a:t>
            </a:r>
            <a:endParaRPr lang="en-US" sz="2800" b="1" i="1" dirty="0" smtClean="0">
              <a:effectLst/>
            </a:endParaRPr>
          </a:p>
          <a:p>
            <a:pPr algn="ctr"/>
            <a:r>
              <a:rPr lang="en-US" sz="2800" dirty="0" smtClean="0">
                <a:effectLst/>
              </a:rPr>
              <a:t>D</a:t>
            </a:r>
            <a:r>
              <a:rPr lang="en-US" sz="2800" baseline="30000" dirty="0" smtClean="0">
                <a:effectLst/>
              </a:rPr>
              <a:t>0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smtClean="0">
                <a:effectLst/>
                <a:sym typeface="Wingdings" pitchFamily="2" charset="2"/>
              </a:rPr>
              <a:t>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 smtClean="0">
                <a:effectLst/>
              </a:rPr>
              <a:t>K</a:t>
            </a:r>
            <a:r>
              <a:rPr lang="en-US" sz="2800" baseline="-25000" dirty="0" err="1" smtClean="0">
                <a:effectLst/>
              </a:rPr>
              <a:t>sub</a:t>
            </a:r>
            <a:r>
              <a:rPr lang="en-US" sz="2800" dirty="0" smtClean="0">
                <a:effectLst/>
                <a:sym typeface="Symbol"/>
              </a:rPr>
              <a:t> (</a:t>
            </a:r>
            <a:r>
              <a:rPr lang="en-US" sz="2000" dirty="0" smtClean="0">
                <a:effectLst/>
                <a:sym typeface="Symbol"/>
              </a:rPr>
              <a:t>no K ID</a:t>
            </a:r>
            <a:r>
              <a:rPr lang="en-US" sz="2800" dirty="0" smtClean="0">
                <a:effectLst/>
                <a:sym typeface="Symbol"/>
              </a:rPr>
              <a:t>)</a:t>
            </a:r>
          </a:p>
          <a:p>
            <a:pPr algn="ctr"/>
            <a:endParaRPr lang="en-US" sz="2800" dirty="0" smtClean="0">
              <a:effectLst/>
              <a:sym typeface="Symbol"/>
            </a:endParaRPr>
          </a:p>
          <a:p>
            <a:pPr algn="ctr"/>
            <a:r>
              <a:rPr lang="en-US" sz="2800" u="sng" dirty="0" smtClean="0">
                <a:solidFill>
                  <a:srgbClr val="0070C0"/>
                </a:solidFill>
                <a:effectLst/>
                <a:sym typeface="Symbol"/>
              </a:rPr>
              <a:t>Total number: 86250 D</a:t>
            </a:r>
            <a:r>
              <a:rPr lang="en-US" sz="2800" u="sng" baseline="30000" dirty="0" smtClean="0">
                <a:solidFill>
                  <a:srgbClr val="0070C0"/>
                </a:solidFill>
                <a:effectLst/>
                <a:sym typeface="Symbol"/>
              </a:rPr>
              <a:t>0</a:t>
            </a:r>
            <a:r>
              <a:rPr lang="en-US" sz="2800" u="sng" dirty="0" smtClean="0">
                <a:solidFill>
                  <a:srgbClr val="0070C0"/>
                </a:solidFill>
                <a:effectLst/>
                <a:sym typeface="Symbol"/>
              </a:rPr>
              <a:t> mesons</a:t>
            </a:r>
            <a:endParaRPr lang="ru-RU" sz="2800" u="sng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348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23" grpId="0" animBg="1"/>
      <p:bldP spid="559127" grpId="0" animBg="1"/>
      <p:bldP spid="559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27/09/2013</a:t>
            </a:r>
            <a:endParaRPr lang="fr-FR"/>
          </a:p>
        </p:txBody>
      </p:sp>
      <p:sp>
        <p:nvSpPr>
          <p:cNvPr id="213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777218" name="desk1"/>
          <p:cNvSpPr>
            <a:spLocks noEditPoints="1" noChangeArrowheads="1"/>
          </p:cNvSpPr>
          <p:nvPr/>
        </p:nvSpPr>
        <p:spPr bwMode="auto">
          <a:xfrm>
            <a:off x="3505200" y="152400"/>
            <a:ext cx="5364163" cy="609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pl-PL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high p</a:t>
            </a:r>
            <a:r>
              <a:rPr lang="pl-PL" sz="3600" baseline="-250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T </a:t>
            </a:r>
            <a:r>
              <a:rPr lang="pl-PL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hadron</a:t>
            </a:r>
            <a:r>
              <a:rPr lang="en-US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 pairs</a:t>
            </a:r>
            <a:r>
              <a:rPr lang="pl-PL" sz="3600">
                <a:solidFill>
                  <a:srgbClr val="3366FF"/>
                </a:solidFill>
                <a:effectLst/>
                <a:latin typeface="Times New Roman" pitchFamily="18" charset="0"/>
                <a:sym typeface="Mathematica1" pitchFamily="2" charset="2"/>
              </a:rPr>
              <a:t> </a:t>
            </a:r>
          </a:p>
        </p:txBody>
      </p:sp>
      <p:sp>
        <p:nvSpPr>
          <p:cNvPr id="777219" name="Rectangle 3"/>
          <p:cNvSpPr>
            <a:spLocks noChangeArrowheads="1"/>
          </p:cNvSpPr>
          <p:nvPr/>
        </p:nvSpPr>
        <p:spPr bwMode="auto">
          <a:xfrm>
            <a:off x="3571875" y="914400"/>
            <a:ext cx="55721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effectLst/>
                <a:sym typeface="Wingdings" pitchFamily="2" charset="2"/>
              </a:rPr>
              <a:t>- considerably</a:t>
            </a:r>
            <a:r>
              <a:rPr lang="en-US" sz="2400">
                <a:effectLst/>
              </a:rPr>
              <a:t> higher</a:t>
            </a:r>
            <a:r>
              <a:rPr lang="pl-PL" sz="2400">
                <a:effectLst/>
              </a:rPr>
              <a:t> statistics</a:t>
            </a:r>
            <a:r>
              <a:rPr lang="en-US" sz="2400" b="1">
                <a:effectLst/>
                <a:sym typeface="Symbol" pitchFamily="18" charset="2"/>
              </a:rPr>
              <a:t> … </a:t>
            </a:r>
            <a:r>
              <a:rPr lang="en-US" sz="2400">
                <a:effectLst/>
              </a:rPr>
              <a:t>but </a:t>
            </a:r>
            <a:r>
              <a:rPr lang="pl-PL" sz="2400">
                <a:solidFill>
                  <a:srgbClr val="003300"/>
                </a:solidFill>
                <a:effectLst/>
              </a:rPr>
              <a:t>physical </a:t>
            </a:r>
            <a:r>
              <a:rPr lang="en-US" sz="2400">
                <a:solidFill>
                  <a:srgbClr val="003300"/>
                </a:solidFill>
                <a:effectLst/>
              </a:rPr>
              <a:t>background, </a:t>
            </a:r>
            <a:r>
              <a:rPr lang="en-US" sz="2400">
                <a:solidFill>
                  <a:schemeClr val="accent2"/>
                </a:solidFill>
                <a:effectLst/>
              </a:rPr>
              <a:t>resolved photons</a:t>
            </a:r>
            <a:r>
              <a:rPr lang="en-US" sz="2400">
                <a:solidFill>
                  <a:srgbClr val="003300"/>
                </a:solidFill>
                <a:effectLst/>
              </a:rPr>
              <a:t> processes (last 4) are important only </a:t>
            </a:r>
          </a:p>
          <a:p>
            <a:r>
              <a:rPr lang="en-US" sz="2400">
                <a:solidFill>
                  <a:srgbClr val="003300"/>
                </a:solidFill>
                <a:effectLst/>
              </a:rPr>
              <a:t>for low Q</a:t>
            </a:r>
            <a:r>
              <a:rPr lang="en-US" sz="2400" baseline="30000">
                <a:solidFill>
                  <a:srgbClr val="003300"/>
                </a:solidFill>
                <a:effectLst/>
              </a:rPr>
              <a:t>2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1188" y="2565400"/>
            <a:ext cx="2003425" cy="1374775"/>
            <a:chOff x="4169" y="2789"/>
            <a:chExt cx="1262" cy="86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69" y="2789"/>
              <a:ext cx="1262" cy="866"/>
              <a:chOff x="217" y="968"/>
              <a:chExt cx="1262" cy="866"/>
            </a:xfrm>
          </p:grpSpPr>
          <p:sp>
            <p:nvSpPr>
              <p:cNvPr id="777222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217" y="1135"/>
                <a:ext cx="76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2000">
                    <a:effectLst/>
                  </a:rPr>
                  <a:t>QCD-</a:t>
                </a:r>
              </a:p>
              <a:p>
                <a:r>
                  <a:rPr lang="de-DE" sz="2000">
                    <a:effectLst/>
                  </a:rPr>
                  <a:t>Compton</a:t>
                </a:r>
              </a:p>
            </p:txBody>
          </p:sp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>
                <a:off x="446" y="968"/>
                <a:ext cx="1033" cy="866"/>
                <a:chOff x="2912" y="524"/>
                <a:chExt cx="2271" cy="1442"/>
              </a:xfrm>
            </p:grpSpPr>
            <p:grpSp>
              <p:nvGrpSpPr>
                <p:cNvPr id="5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2912" y="524"/>
                  <a:ext cx="2271" cy="1442"/>
                  <a:chOff x="2912" y="524"/>
                  <a:chExt cx="2271" cy="1442"/>
                </a:xfrm>
              </p:grpSpPr>
              <p:sp>
                <p:nvSpPr>
                  <p:cNvPr id="777225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603" y="1287"/>
                    <a:ext cx="523" cy="5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26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3821" y="1523"/>
                    <a:ext cx="70" cy="70"/>
                  </a:xfrm>
                  <a:custGeom>
                    <a:avLst/>
                    <a:gdLst>
                      <a:gd name="T0" fmla="*/ 48 w 48"/>
                      <a:gd name="T1" fmla="*/ 0 h 48"/>
                      <a:gd name="T2" fmla="*/ 0 w 48"/>
                      <a:gd name="T3" fmla="*/ 22 h 48"/>
                      <a:gd name="T4" fmla="*/ 26 w 48"/>
                      <a:gd name="T5" fmla="*/ 48 h 48"/>
                      <a:gd name="T6" fmla="*/ 48 w 48"/>
                      <a:gd name="T7" fmla="*/ 0 h 48"/>
                      <a:gd name="T8" fmla="*/ 48 w 48"/>
                      <a:gd name="T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48">
                        <a:moveTo>
                          <a:pt x="48" y="0"/>
                        </a:moveTo>
                        <a:lnTo>
                          <a:pt x="0" y="22"/>
                        </a:lnTo>
                        <a:lnTo>
                          <a:pt x="26" y="48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27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3603" y="755"/>
                    <a:ext cx="67" cy="67"/>
                  </a:xfrm>
                  <a:custGeom>
                    <a:avLst/>
                    <a:gdLst>
                      <a:gd name="T0" fmla="*/ 0 w 46"/>
                      <a:gd name="T1" fmla="*/ 6 h 46"/>
                      <a:gd name="T2" fmla="*/ 24 w 46"/>
                      <a:gd name="T3" fmla="*/ 0 h 46"/>
                      <a:gd name="T4" fmla="*/ 38 w 46"/>
                      <a:gd name="T5" fmla="*/ 0 h 46"/>
                      <a:gd name="T6" fmla="*/ 46 w 46"/>
                      <a:gd name="T7" fmla="*/ 8 h 46"/>
                      <a:gd name="T8" fmla="*/ 46 w 46"/>
                      <a:gd name="T9" fmla="*/ 22 h 46"/>
                      <a:gd name="T10" fmla="*/ 40 w 46"/>
                      <a:gd name="T1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0" y="6"/>
                        </a:moveTo>
                        <a:lnTo>
                          <a:pt x="24" y="0"/>
                        </a:lnTo>
                        <a:lnTo>
                          <a:pt x="38" y="0"/>
                        </a:lnTo>
                        <a:lnTo>
                          <a:pt x="46" y="8"/>
                        </a:lnTo>
                        <a:lnTo>
                          <a:pt x="46" y="22"/>
                        </a:lnTo>
                        <a:lnTo>
                          <a:pt x="4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28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3652" y="822"/>
                    <a:ext cx="67" cy="67"/>
                  </a:xfrm>
                  <a:custGeom>
                    <a:avLst/>
                    <a:gdLst>
                      <a:gd name="T0" fmla="*/ 6 w 46"/>
                      <a:gd name="T1" fmla="*/ 0 h 46"/>
                      <a:gd name="T2" fmla="*/ 0 w 46"/>
                      <a:gd name="T3" fmla="*/ 24 h 46"/>
                      <a:gd name="T4" fmla="*/ 0 w 46"/>
                      <a:gd name="T5" fmla="*/ 38 h 46"/>
                      <a:gd name="T6" fmla="*/ 8 w 46"/>
                      <a:gd name="T7" fmla="*/ 46 h 46"/>
                      <a:gd name="T8" fmla="*/ 22 w 46"/>
                      <a:gd name="T9" fmla="*/ 46 h 46"/>
                      <a:gd name="T10" fmla="*/ 46 w 46"/>
                      <a:gd name="T11" fmla="*/ 4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6" y="0"/>
                        </a:moveTo>
                        <a:lnTo>
                          <a:pt x="0" y="24"/>
                        </a:lnTo>
                        <a:lnTo>
                          <a:pt x="0" y="38"/>
                        </a:lnTo>
                        <a:lnTo>
                          <a:pt x="8" y="46"/>
                        </a:lnTo>
                        <a:lnTo>
                          <a:pt x="22" y="46"/>
                        </a:lnTo>
                        <a:lnTo>
                          <a:pt x="46" y="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29" name="Freeform 13"/>
                  <p:cNvSpPr>
                    <a:spLocks noChangeAspect="1"/>
                  </p:cNvSpPr>
                  <p:nvPr/>
                </p:nvSpPr>
                <p:spPr bwMode="auto">
                  <a:xfrm>
                    <a:off x="3719" y="871"/>
                    <a:ext cx="67" cy="67"/>
                  </a:xfrm>
                  <a:custGeom>
                    <a:avLst/>
                    <a:gdLst>
                      <a:gd name="T0" fmla="*/ 0 w 46"/>
                      <a:gd name="T1" fmla="*/ 6 h 46"/>
                      <a:gd name="T2" fmla="*/ 24 w 46"/>
                      <a:gd name="T3" fmla="*/ 0 h 46"/>
                      <a:gd name="T4" fmla="*/ 38 w 46"/>
                      <a:gd name="T5" fmla="*/ 0 h 46"/>
                      <a:gd name="T6" fmla="*/ 46 w 46"/>
                      <a:gd name="T7" fmla="*/ 8 h 46"/>
                      <a:gd name="T8" fmla="*/ 46 w 46"/>
                      <a:gd name="T9" fmla="*/ 22 h 46"/>
                      <a:gd name="T10" fmla="*/ 40 w 46"/>
                      <a:gd name="T1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0" y="6"/>
                        </a:moveTo>
                        <a:lnTo>
                          <a:pt x="24" y="0"/>
                        </a:lnTo>
                        <a:lnTo>
                          <a:pt x="38" y="0"/>
                        </a:lnTo>
                        <a:lnTo>
                          <a:pt x="46" y="8"/>
                        </a:lnTo>
                        <a:lnTo>
                          <a:pt x="46" y="22"/>
                        </a:lnTo>
                        <a:lnTo>
                          <a:pt x="4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0" name="Freeform 14"/>
                  <p:cNvSpPr>
                    <a:spLocks noChangeAspect="1"/>
                  </p:cNvSpPr>
                  <p:nvPr/>
                </p:nvSpPr>
                <p:spPr bwMode="auto">
                  <a:xfrm>
                    <a:off x="3769" y="938"/>
                    <a:ext cx="66" cy="67"/>
                  </a:xfrm>
                  <a:custGeom>
                    <a:avLst/>
                    <a:gdLst>
                      <a:gd name="T0" fmla="*/ 6 w 46"/>
                      <a:gd name="T1" fmla="*/ 0 h 46"/>
                      <a:gd name="T2" fmla="*/ 0 w 46"/>
                      <a:gd name="T3" fmla="*/ 24 h 46"/>
                      <a:gd name="T4" fmla="*/ 0 w 46"/>
                      <a:gd name="T5" fmla="*/ 38 h 46"/>
                      <a:gd name="T6" fmla="*/ 8 w 46"/>
                      <a:gd name="T7" fmla="*/ 46 h 46"/>
                      <a:gd name="T8" fmla="*/ 22 w 46"/>
                      <a:gd name="T9" fmla="*/ 46 h 46"/>
                      <a:gd name="T10" fmla="*/ 46 w 46"/>
                      <a:gd name="T11" fmla="*/ 4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6" y="0"/>
                        </a:moveTo>
                        <a:lnTo>
                          <a:pt x="0" y="24"/>
                        </a:lnTo>
                        <a:lnTo>
                          <a:pt x="0" y="38"/>
                        </a:lnTo>
                        <a:lnTo>
                          <a:pt x="8" y="46"/>
                        </a:lnTo>
                        <a:lnTo>
                          <a:pt x="22" y="46"/>
                        </a:lnTo>
                        <a:lnTo>
                          <a:pt x="46" y="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1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3835" y="988"/>
                    <a:ext cx="67" cy="67"/>
                  </a:xfrm>
                  <a:custGeom>
                    <a:avLst/>
                    <a:gdLst>
                      <a:gd name="T0" fmla="*/ 0 w 46"/>
                      <a:gd name="T1" fmla="*/ 6 h 46"/>
                      <a:gd name="T2" fmla="*/ 24 w 46"/>
                      <a:gd name="T3" fmla="*/ 0 h 46"/>
                      <a:gd name="T4" fmla="*/ 38 w 46"/>
                      <a:gd name="T5" fmla="*/ 0 h 46"/>
                      <a:gd name="T6" fmla="*/ 46 w 46"/>
                      <a:gd name="T7" fmla="*/ 8 h 46"/>
                      <a:gd name="T8" fmla="*/ 46 w 46"/>
                      <a:gd name="T9" fmla="*/ 22 h 46"/>
                      <a:gd name="T10" fmla="*/ 40 w 46"/>
                      <a:gd name="T1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0" y="6"/>
                        </a:moveTo>
                        <a:lnTo>
                          <a:pt x="24" y="0"/>
                        </a:lnTo>
                        <a:lnTo>
                          <a:pt x="38" y="0"/>
                        </a:lnTo>
                        <a:lnTo>
                          <a:pt x="46" y="8"/>
                        </a:lnTo>
                        <a:lnTo>
                          <a:pt x="46" y="22"/>
                        </a:lnTo>
                        <a:lnTo>
                          <a:pt x="4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2" name="Freeform 16"/>
                  <p:cNvSpPr>
                    <a:spLocks noChangeAspect="1"/>
                  </p:cNvSpPr>
                  <p:nvPr/>
                </p:nvSpPr>
                <p:spPr bwMode="auto">
                  <a:xfrm>
                    <a:off x="3885" y="1055"/>
                    <a:ext cx="67" cy="66"/>
                  </a:xfrm>
                  <a:custGeom>
                    <a:avLst/>
                    <a:gdLst>
                      <a:gd name="T0" fmla="*/ 6 w 46"/>
                      <a:gd name="T1" fmla="*/ 0 h 46"/>
                      <a:gd name="T2" fmla="*/ 0 w 46"/>
                      <a:gd name="T3" fmla="*/ 24 h 46"/>
                      <a:gd name="T4" fmla="*/ 0 w 46"/>
                      <a:gd name="T5" fmla="*/ 38 h 46"/>
                      <a:gd name="T6" fmla="*/ 8 w 46"/>
                      <a:gd name="T7" fmla="*/ 46 h 46"/>
                      <a:gd name="T8" fmla="*/ 22 w 46"/>
                      <a:gd name="T9" fmla="*/ 46 h 46"/>
                      <a:gd name="T10" fmla="*/ 46 w 46"/>
                      <a:gd name="T11" fmla="*/ 4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6" y="0"/>
                        </a:moveTo>
                        <a:lnTo>
                          <a:pt x="0" y="24"/>
                        </a:lnTo>
                        <a:lnTo>
                          <a:pt x="0" y="38"/>
                        </a:lnTo>
                        <a:lnTo>
                          <a:pt x="8" y="46"/>
                        </a:lnTo>
                        <a:lnTo>
                          <a:pt x="22" y="46"/>
                        </a:lnTo>
                        <a:lnTo>
                          <a:pt x="46" y="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3" name="Freeform 17"/>
                  <p:cNvSpPr>
                    <a:spLocks noChangeAspect="1"/>
                  </p:cNvSpPr>
                  <p:nvPr/>
                </p:nvSpPr>
                <p:spPr bwMode="auto">
                  <a:xfrm>
                    <a:off x="3952" y="1104"/>
                    <a:ext cx="67" cy="67"/>
                  </a:xfrm>
                  <a:custGeom>
                    <a:avLst/>
                    <a:gdLst>
                      <a:gd name="T0" fmla="*/ 0 w 46"/>
                      <a:gd name="T1" fmla="*/ 6 h 46"/>
                      <a:gd name="T2" fmla="*/ 24 w 46"/>
                      <a:gd name="T3" fmla="*/ 0 h 46"/>
                      <a:gd name="T4" fmla="*/ 38 w 46"/>
                      <a:gd name="T5" fmla="*/ 0 h 46"/>
                      <a:gd name="T6" fmla="*/ 46 w 46"/>
                      <a:gd name="T7" fmla="*/ 8 h 46"/>
                      <a:gd name="T8" fmla="*/ 46 w 46"/>
                      <a:gd name="T9" fmla="*/ 22 h 46"/>
                      <a:gd name="T10" fmla="*/ 40 w 46"/>
                      <a:gd name="T1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0" y="6"/>
                        </a:moveTo>
                        <a:lnTo>
                          <a:pt x="24" y="0"/>
                        </a:lnTo>
                        <a:lnTo>
                          <a:pt x="38" y="0"/>
                        </a:lnTo>
                        <a:lnTo>
                          <a:pt x="46" y="8"/>
                        </a:lnTo>
                        <a:lnTo>
                          <a:pt x="46" y="22"/>
                        </a:lnTo>
                        <a:lnTo>
                          <a:pt x="4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4" name="Freeform 18"/>
                  <p:cNvSpPr>
                    <a:spLocks noChangeAspect="1"/>
                  </p:cNvSpPr>
                  <p:nvPr/>
                </p:nvSpPr>
                <p:spPr bwMode="auto">
                  <a:xfrm>
                    <a:off x="4001" y="1171"/>
                    <a:ext cx="67" cy="67"/>
                  </a:xfrm>
                  <a:custGeom>
                    <a:avLst/>
                    <a:gdLst>
                      <a:gd name="T0" fmla="*/ 6 w 46"/>
                      <a:gd name="T1" fmla="*/ 0 h 46"/>
                      <a:gd name="T2" fmla="*/ 0 w 46"/>
                      <a:gd name="T3" fmla="*/ 24 h 46"/>
                      <a:gd name="T4" fmla="*/ 0 w 46"/>
                      <a:gd name="T5" fmla="*/ 38 h 46"/>
                      <a:gd name="T6" fmla="*/ 8 w 46"/>
                      <a:gd name="T7" fmla="*/ 46 h 46"/>
                      <a:gd name="T8" fmla="*/ 22 w 46"/>
                      <a:gd name="T9" fmla="*/ 46 h 46"/>
                      <a:gd name="T10" fmla="*/ 46 w 46"/>
                      <a:gd name="T11" fmla="*/ 4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6" y="0"/>
                        </a:moveTo>
                        <a:lnTo>
                          <a:pt x="0" y="24"/>
                        </a:lnTo>
                        <a:lnTo>
                          <a:pt x="0" y="38"/>
                        </a:lnTo>
                        <a:lnTo>
                          <a:pt x="8" y="46"/>
                        </a:lnTo>
                        <a:lnTo>
                          <a:pt x="22" y="46"/>
                        </a:lnTo>
                        <a:lnTo>
                          <a:pt x="46" y="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5" name="Freeform 19"/>
                  <p:cNvSpPr>
                    <a:spLocks noChangeAspect="1"/>
                  </p:cNvSpPr>
                  <p:nvPr/>
                </p:nvSpPr>
                <p:spPr bwMode="auto">
                  <a:xfrm>
                    <a:off x="4068" y="1220"/>
                    <a:ext cx="67" cy="67"/>
                  </a:xfrm>
                  <a:custGeom>
                    <a:avLst/>
                    <a:gdLst>
                      <a:gd name="T0" fmla="*/ 0 w 46"/>
                      <a:gd name="T1" fmla="*/ 6 h 46"/>
                      <a:gd name="T2" fmla="*/ 24 w 46"/>
                      <a:gd name="T3" fmla="*/ 0 h 46"/>
                      <a:gd name="T4" fmla="*/ 38 w 46"/>
                      <a:gd name="T5" fmla="*/ 0 h 46"/>
                      <a:gd name="T6" fmla="*/ 46 w 46"/>
                      <a:gd name="T7" fmla="*/ 8 h 46"/>
                      <a:gd name="T8" fmla="*/ 46 w 46"/>
                      <a:gd name="T9" fmla="*/ 22 h 46"/>
                      <a:gd name="T10" fmla="*/ 40 w 46"/>
                      <a:gd name="T11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" h="46">
                        <a:moveTo>
                          <a:pt x="0" y="6"/>
                        </a:moveTo>
                        <a:lnTo>
                          <a:pt x="24" y="0"/>
                        </a:lnTo>
                        <a:lnTo>
                          <a:pt x="38" y="0"/>
                        </a:lnTo>
                        <a:lnTo>
                          <a:pt x="46" y="8"/>
                        </a:lnTo>
                        <a:lnTo>
                          <a:pt x="46" y="22"/>
                        </a:lnTo>
                        <a:lnTo>
                          <a:pt x="4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6" name="Freeform 20"/>
                  <p:cNvSpPr>
                    <a:spLocks noChangeAspect="1"/>
                  </p:cNvSpPr>
                  <p:nvPr/>
                </p:nvSpPr>
                <p:spPr bwMode="auto">
                  <a:xfrm>
                    <a:off x="4103" y="1264"/>
                    <a:ext cx="46" cy="46"/>
                  </a:xfrm>
                  <a:custGeom>
                    <a:avLst/>
                    <a:gdLst>
                      <a:gd name="T0" fmla="*/ 32 w 32"/>
                      <a:gd name="T1" fmla="*/ 16 h 32"/>
                      <a:gd name="T2" fmla="*/ 30 w 32"/>
                      <a:gd name="T3" fmla="*/ 10 h 32"/>
                      <a:gd name="T4" fmla="*/ 28 w 32"/>
                      <a:gd name="T5" fmla="*/ 4 h 32"/>
                      <a:gd name="T6" fmla="*/ 22 w 32"/>
                      <a:gd name="T7" fmla="*/ 2 h 32"/>
                      <a:gd name="T8" fmla="*/ 16 w 32"/>
                      <a:gd name="T9" fmla="*/ 0 h 32"/>
                      <a:gd name="T10" fmla="*/ 10 w 32"/>
                      <a:gd name="T11" fmla="*/ 2 h 32"/>
                      <a:gd name="T12" fmla="*/ 4 w 32"/>
                      <a:gd name="T13" fmla="*/ 4 h 32"/>
                      <a:gd name="T14" fmla="*/ 2 w 32"/>
                      <a:gd name="T15" fmla="*/ 10 h 32"/>
                      <a:gd name="T16" fmla="*/ 0 w 32"/>
                      <a:gd name="T17" fmla="*/ 16 h 32"/>
                      <a:gd name="T18" fmla="*/ 2 w 32"/>
                      <a:gd name="T19" fmla="*/ 22 h 32"/>
                      <a:gd name="T20" fmla="*/ 4 w 32"/>
                      <a:gd name="T21" fmla="*/ 28 h 32"/>
                      <a:gd name="T22" fmla="*/ 10 w 32"/>
                      <a:gd name="T23" fmla="*/ 30 h 32"/>
                      <a:gd name="T24" fmla="*/ 16 w 32"/>
                      <a:gd name="T25" fmla="*/ 32 h 32"/>
                      <a:gd name="T26" fmla="*/ 22 w 32"/>
                      <a:gd name="T27" fmla="*/ 30 h 32"/>
                      <a:gd name="T28" fmla="*/ 28 w 32"/>
                      <a:gd name="T29" fmla="*/ 28 h 32"/>
                      <a:gd name="T30" fmla="*/ 30 w 32"/>
                      <a:gd name="T31" fmla="*/ 22 h 32"/>
                      <a:gd name="T32" fmla="*/ 32 w 32"/>
                      <a:gd name="T33" fmla="*/ 1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" h="32">
                        <a:moveTo>
                          <a:pt x="32" y="16"/>
                        </a:moveTo>
                        <a:lnTo>
                          <a:pt x="30" y="10"/>
                        </a:lnTo>
                        <a:lnTo>
                          <a:pt x="28" y="4"/>
                        </a:lnTo>
                        <a:lnTo>
                          <a:pt x="22" y="2"/>
                        </a:lnTo>
                        <a:lnTo>
                          <a:pt x="16" y="0"/>
                        </a:lnTo>
                        <a:lnTo>
                          <a:pt x="10" y="2"/>
                        </a:lnTo>
                        <a:lnTo>
                          <a:pt x="4" y="4"/>
                        </a:lnTo>
                        <a:lnTo>
                          <a:pt x="2" y="10"/>
                        </a:lnTo>
                        <a:lnTo>
                          <a:pt x="0" y="16"/>
                        </a:lnTo>
                        <a:lnTo>
                          <a:pt x="2" y="22"/>
                        </a:lnTo>
                        <a:lnTo>
                          <a:pt x="4" y="28"/>
                        </a:lnTo>
                        <a:lnTo>
                          <a:pt x="10" y="30"/>
                        </a:lnTo>
                        <a:lnTo>
                          <a:pt x="16" y="32"/>
                        </a:lnTo>
                        <a:lnTo>
                          <a:pt x="22" y="30"/>
                        </a:lnTo>
                        <a:lnTo>
                          <a:pt x="28" y="28"/>
                        </a:lnTo>
                        <a:lnTo>
                          <a:pt x="30" y="22"/>
                        </a:lnTo>
                        <a:lnTo>
                          <a:pt x="32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7" name="Line 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126" y="1287"/>
                    <a:ext cx="512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7238" name="Freeform 22"/>
                  <p:cNvSpPr>
                    <a:spLocks noChangeAspect="1"/>
                  </p:cNvSpPr>
                  <p:nvPr/>
                </p:nvSpPr>
                <p:spPr bwMode="auto">
                  <a:xfrm>
                    <a:off x="4386" y="1258"/>
                    <a:ext cx="70" cy="58"/>
                  </a:xfrm>
                  <a:custGeom>
                    <a:avLst/>
                    <a:gdLst>
                      <a:gd name="T0" fmla="*/ 48 w 48"/>
                      <a:gd name="T1" fmla="*/ 20 h 40"/>
                      <a:gd name="T2" fmla="*/ 0 w 48"/>
                      <a:gd name="T3" fmla="*/ 0 h 40"/>
                      <a:gd name="T4" fmla="*/ 0 w 48"/>
                      <a:gd name="T5" fmla="*/ 40 h 40"/>
                      <a:gd name="T6" fmla="*/ 48 w 48"/>
                      <a:gd name="T7" fmla="*/ 20 h 40"/>
                      <a:gd name="T8" fmla="*/ 48 w 48"/>
                      <a:gd name="T9" fmla="*/ 2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40">
                        <a:moveTo>
                          <a:pt x="48" y="20"/>
                        </a:moveTo>
                        <a:lnTo>
                          <a:pt x="0" y="0"/>
                        </a:lnTo>
                        <a:lnTo>
                          <a:pt x="0" y="40"/>
                        </a:lnTo>
                        <a:lnTo>
                          <a:pt x="48" y="20"/>
                        </a:lnTo>
                        <a:lnTo>
                          <a:pt x="48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6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628" y="769"/>
                    <a:ext cx="555" cy="1047"/>
                    <a:chOff x="4801" y="764"/>
                    <a:chExt cx="555" cy="1047"/>
                  </a:xfrm>
                </p:grpSpPr>
                <p:sp>
                  <p:nvSpPr>
                    <p:cNvPr id="777240" name="Freeform 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01" y="1264"/>
                      <a:ext cx="46" cy="46"/>
                    </a:xfrm>
                    <a:custGeom>
                      <a:avLst/>
                      <a:gdLst>
                        <a:gd name="T0" fmla="*/ 32 w 32"/>
                        <a:gd name="T1" fmla="*/ 16 h 32"/>
                        <a:gd name="T2" fmla="*/ 30 w 32"/>
                        <a:gd name="T3" fmla="*/ 10 h 32"/>
                        <a:gd name="T4" fmla="*/ 28 w 32"/>
                        <a:gd name="T5" fmla="*/ 4 h 32"/>
                        <a:gd name="T6" fmla="*/ 22 w 32"/>
                        <a:gd name="T7" fmla="*/ 2 h 32"/>
                        <a:gd name="T8" fmla="*/ 16 w 32"/>
                        <a:gd name="T9" fmla="*/ 0 h 32"/>
                        <a:gd name="T10" fmla="*/ 10 w 32"/>
                        <a:gd name="T11" fmla="*/ 2 h 32"/>
                        <a:gd name="T12" fmla="*/ 4 w 32"/>
                        <a:gd name="T13" fmla="*/ 4 h 32"/>
                        <a:gd name="T14" fmla="*/ 2 w 32"/>
                        <a:gd name="T15" fmla="*/ 10 h 32"/>
                        <a:gd name="T16" fmla="*/ 0 w 32"/>
                        <a:gd name="T17" fmla="*/ 16 h 32"/>
                        <a:gd name="T18" fmla="*/ 2 w 32"/>
                        <a:gd name="T19" fmla="*/ 22 h 32"/>
                        <a:gd name="T20" fmla="*/ 4 w 32"/>
                        <a:gd name="T21" fmla="*/ 28 h 32"/>
                        <a:gd name="T22" fmla="*/ 10 w 32"/>
                        <a:gd name="T23" fmla="*/ 30 h 32"/>
                        <a:gd name="T24" fmla="*/ 16 w 32"/>
                        <a:gd name="T25" fmla="*/ 32 h 32"/>
                        <a:gd name="T26" fmla="*/ 22 w 32"/>
                        <a:gd name="T27" fmla="*/ 30 h 32"/>
                        <a:gd name="T28" fmla="*/ 28 w 32"/>
                        <a:gd name="T29" fmla="*/ 28 h 32"/>
                        <a:gd name="T30" fmla="*/ 30 w 32"/>
                        <a:gd name="T31" fmla="*/ 22 h 32"/>
                        <a:gd name="T32" fmla="*/ 32 w 32"/>
                        <a:gd name="T33" fmla="*/ 16 h 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32" h="32">
                          <a:moveTo>
                            <a:pt x="32" y="16"/>
                          </a:moveTo>
                          <a:lnTo>
                            <a:pt x="30" y="10"/>
                          </a:lnTo>
                          <a:lnTo>
                            <a:pt x="28" y="4"/>
                          </a:lnTo>
                          <a:lnTo>
                            <a:pt x="22" y="2"/>
                          </a:lnTo>
                          <a:lnTo>
                            <a:pt x="16" y="0"/>
                          </a:lnTo>
                          <a:lnTo>
                            <a:pt x="10" y="2"/>
                          </a:lnTo>
                          <a:lnTo>
                            <a:pt x="4" y="4"/>
                          </a:lnTo>
                          <a:lnTo>
                            <a:pt x="2" y="10"/>
                          </a:lnTo>
                          <a:lnTo>
                            <a:pt x="0" y="16"/>
                          </a:lnTo>
                          <a:lnTo>
                            <a:pt x="2" y="22"/>
                          </a:lnTo>
                          <a:lnTo>
                            <a:pt x="4" y="28"/>
                          </a:lnTo>
                          <a:lnTo>
                            <a:pt x="10" y="30"/>
                          </a:lnTo>
                          <a:lnTo>
                            <a:pt x="16" y="32"/>
                          </a:lnTo>
                          <a:lnTo>
                            <a:pt x="22" y="30"/>
                          </a:lnTo>
                          <a:lnTo>
                            <a:pt x="28" y="28"/>
                          </a:lnTo>
                          <a:lnTo>
                            <a:pt x="30" y="22"/>
                          </a:lnTo>
                          <a:lnTo>
                            <a:pt x="32" y="1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1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824" y="764"/>
                      <a:ext cx="523" cy="52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2" name="Freeform 2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42" y="999"/>
                      <a:ext cx="70" cy="70"/>
                    </a:xfrm>
                    <a:custGeom>
                      <a:avLst/>
                      <a:gdLst>
                        <a:gd name="T0" fmla="*/ 48 w 48"/>
                        <a:gd name="T1" fmla="*/ 0 h 48"/>
                        <a:gd name="T2" fmla="*/ 0 w 48"/>
                        <a:gd name="T3" fmla="*/ 22 h 48"/>
                        <a:gd name="T4" fmla="*/ 26 w 48"/>
                        <a:gd name="T5" fmla="*/ 48 h 48"/>
                        <a:gd name="T6" fmla="*/ 48 w 48"/>
                        <a:gd name="T7" fmla="*/ 0 h 48"/>
                        <a:gd name="T8" fmla="*/ 48 w 48"/>
                        <a:gd name="T9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8" h="48">
                          <a:moveTo>
                            <a:pt x="48" y="0"/>
                          </a:moveTo>
                          <a:lnTo>
                            <a:pt x="0" y="22"/>
                          </a:lnTo>
                          <a:lnTo>
                            <a:pt x="26" y="48"/>
                          </a:lnTo>
                          <a:lnTo>
                            <a:pt x="48" y="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3" name="Freeform 2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24" y="1278"/>
                      <a:ext cx="532" cy="533"/>
                    </a:xfrm>
                    <a:custGeom>
                      <a:avLst/>
                      <a:gdLst>
                        <a:gd name="T0" fmla="*/ 16 w 366"/>
                        <a:gd name="T1" fmla="*/ 0 h 366"/>
                        <a:gd name="T2" fmla="*/ 56 w 366"/>
                        <a:gd name="T3" fmla="*/ 10 h 366"/>
                        <a:gd name="T4" fmla="*/ 94 w 366"/>
                        <a:gd name="T5" fmla="*/ 48 h 366"/>
                        <a:gd name="T6" fmla="*/ 92 w 366"/>
                        <a:gd name="T7" fmla="*/ 86 h 366"/>
                        <a:gd name="T8" fmla="*/ 70 w 366"/>
                        <a:gd name="T9" fmla="*/ 110 h 366"/>
                        <a:gd name="T10" fmla="*/ 44 w 366"/>
                        <a:gd name="T11" fmla="*/ 106 h 366"/>
                        <a:gd name="T12" fmla="*/ 40 w 366"/>
                        <a:gd name="T13" fmla="*/ 80 h 366"/>
                        <a:gd name="T14" fmla="*/ 66 w 366"/>
                        <a:gd name="T15" fmla="*/ 60 h 366"/>
                        <a:gd name="T16" fmla="*/ 110 w 366"/>
                        <a:gd name="T17" fmla="*/ 66 h 366"/>
                        <a:gd name="T18" fmla="*/ 156 w 366"/>
                        <a:gd name="T19" fmla="*/ 112 h 366"/>
                        <a:gd name="T20" fmla="*/ 162 w 366"/>
                        <a:gd name="T21" fmla="*/ 156 h 366"/>
                        <a:gd name="T22" fmla="*/ 142 w 366"/>
                        <a:gd name="T23" fmla="*/ 182 h 366"/>
                        <a:gd name="T24" fmla="*/ 116 w 366"/>
                        <a:gd name="T25" fmla="*/ 178 h 366"/>
                        <a:gd name="T26" fmla="*/ 112 w 366"/>
                        <a:gd name="T27" fmla="*/ 152 h 366"/>
                        <a:gd name="T28" fmla="*/ 138 w 366"/>
                        <a:gd name="T29" fmla="*/ 132 h 366"/>
                        <a:gd name="T30" fmla="*/ 182 w 366"/>
                        <a:gd name="T31" fmla="*/ 138 h 366"/>
                        <a:gd name="T32" fmla="*/ 228 w 366"/>
                        <a:gd name="T33" fmla="*/ 184 h 366"/>
                        <a:gd name="T34" fmla="*/ 234 w 366"/>
                        <a:gd name="T35" fmla="*/ 228 h 366"/>
                        <a:gd name="T36" fmla="*/ 214 w 366"/>
                        <a:gd name="T37" fmla="*/ 254 h 366"/>
                        <a:gd name="T38" fmla="*/ 188 w 366"/>
                        <a:gd name="T39" fmla="*/ 250 h 366"/>
                        <a:gd name="T40" fmla="*/ 184 w 366"/>
                        <a:gd name="T41" fmla="*/ 224 h 366"/>
                        <a:gd name="T42" fmla="*/ 210 w 366"/>
                        <a:gd name="T43" fmla="*/ 204 h 366"/>
                        <a:gd name="T44" fmla="*/ 254 w 366"/>
                        <a:gd name="T45" fmla="*/ 210 h 366"/>
                        <a:gd name="T46" fmla="*/ 300 w 366"/>
                        <a:gd name="T47" fmla="*/ 256 h 366"/>
                        <a:gd name="T48" fmla="*/ 306 w 366"/>
                        <a:gd name="T49" fmla="*/ 300 h 366"/>
                        <a:gd name="T50" fmla="*/ 286 w 366"/>
                        <a:gd name="T51" fmla="*/ 326 h 366"/>
                        <a:gd name="T52" fmla="*/ 260 w 366"/>
                        <a:gd name="T53" fmla="*/ 322 h 366"/>
                        <a:gd name="T54" fmla="*/ 256 w 366"/>
                        <a:gd name="T55" fmla="*/ 296 h 366"/>
                        <a:gd name="T56" fmla="*/ 280 w 366"/>
                        <a:gd name="T57" fmla="*/ 274 h 366"/>
                        <a:gd name="T58" fmla="*/ 318 w 366"/>
                        <a:gd name="T59" fmla="*/ 272 h 366"/>
                        <a:gd name="T60" fmla="*/ 356 w 366"/>
                        <a:gd name="T61" fmla="*/ 310 h 366"/>
                        <a:gd name="T62" fmla="*/ 366 w 366"/>
                        <a:gd name="T63" fmla="*/ 350 h 3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366" h="366">
                          <a:moveTo>
                            <a:pt x="0" y="6"/>
                          </a:moveTo>
                          <a:lnTo>
                            <a:pt x="16" y="0"/>
                          </a:lnTo>
                          <a:lnTo>
                            <a:pt x="34" y="0"/>
                          </a:lnTo>
                          <a:lnTo>
                            <a:pt x="56" y="10"/>
                          </a:lnTo>
                          <a:lnTo>
                            <a:pt x="78" y="28"/>
                          </a:lnTo>
                          <a:lnTo>
                            <a:pt x="94" y="48"/>
                          </a:lnTo>
                          <a:lnTo>
                            <a:pt x="96" y="68"/>
                          </a:lnTo>
                          <a:lnTo>
                            <a:pt x="92" y="86"/>
                          </a:lnTo>
                          <a:lnTo>
                            <a:pt x="84" y="100"/>
                          </a:lnTo>
                          <a:lnTo>
                            <a:pt x="70" y="110"/>
                          </a:lnTo>
                          <a:lnTo>
                            <a:pt x="56" y="112"/>
                          </a:lnTo>
                          <a:lnTo>
                            <a:pt x="44" y="106"/>
                          </a:lnTo>
                          <a:lnTo>
                            <a:pt x="38" y="94"/>
                          </a:lnTo>
                          <a:lnTo>
                            <a:pt x="40" y="80"/>
                          </a:lnTo>
                          <a:lnTo>
                            <a:pt x="50" y="68"/>
                          </a:lnTo>
                          <a:lnTo>
                            <a:pt x="66" y="60"/>
                          </a:lnTo>
                          <a:lnTo>
                            <a:pt x="86" y="58"/>
                          </a:lnTo>
                          <a:lnTo>
                            <a:pt x="110" y="66"/>
                          </a:lnTo>
                          <a:lnTo>
                            <a:pt x="136" y="86"/>
                          </a:lnTo>
                          <a:lnTo>
                            <a:pt x="156" y="112"/>
                          </a:lnTo>
                          <a:lnTo>
                            <a:pt x="164" y="136"/>
                          </a:lnTo>
                          <a:lnTo>
                            <a:pt x="162" y="156"/>
                          </a:lnTo>
                          <a:lnTo>
                            <a:pt x="154" y="172"/>
                          </a:lnTo>
                          <a:lnTo>
                            <a:pt x="142" y="182"/>
                          </a:lnTo>
                          <a:lnTo>
                            <a:pt x="128" y="184"/>
                          </a:lnTo>
                          <a:lnTo>
                            <a:pt x="116" y="178"/>
                          </a:lnTo>
                          <a:lnTo>
                            <a:pt x="110" y="166"/>
                          </a:lnTo>
                          <a:lnTo>
                            <a:pt x="112" y="152"/>
                          </a:lnTo>
                          <a:lnTo>
                            <a:pt x="122" y="140"/>
                          </a:lnTo>
                          <a:lnTo>
                            <a:pt x="138" y="132"/>
                          </a:lnTo>
                          <a:lnTo>
                            <a:pt x="158" y="130"/>
                          </a:lnTo>
                          <a:lnTo>
                            <a:pt x="182" y="138"/>
                          </a:lnTo>
                          <a:lnTo>
                            <a:pt x="208" y="158"/>
                          </a:lnTo>
                          <a:lnTo>
                            <a:pt x="228" y="184"/>
                          </a:lnTo>
                          <a:lnTo>
                            <a:pt x="236" y="208"/>
                          </a:lnTo>
                          <a:lnTo>
                            <a:pt x="234" y="228"/>
                          </a:lnTo>
                          <a:lnTo>
                            <a:pt x="226" y="244"/>
                          </a:lnTo>
                          <a:lnTo>
                            <a:pt x="214" y="254"/>
                          </a:lnTo>
                          <a:lnTo>
                            <a:pt x="200" y="256"/>
                          </a:lnTo>
                          <a:lnTo>
                            <a:pt x="188" y="250"/>
                          </a:lnTo>
                          <a:lnTo>
                            <a:pt x="182" y="238"/>
                          </a:lnTo>
                          <a:lnTo>
                            <a:pt x="184" y="224"/>
                          </a:lnTo>
                          <a:lnTo>
                            <a:pt x="194" y="212"/>
                          </a:lnTo>
                          <a:lnTo>
                            <a:pt x="210" y="204"/>
                          </a:lnTo>
                          <a:lnTo>
                            <a:pt x="230" y="202"/>
                          </a:lnTo>
                          <a:lnTo>
                            <a:pt x="254" y="210"/>
                          </a:lnTo>
                          <a:lnTo>
                            <a:pt x="280" y="230"/>
                          </a:lnTo>
                          <a:lnTo>
                            <a:pt x="300" y="256"/>
                          </a:lnTo>
                          <a:lnTo>
                            <a:pt x="308" y="280"/>
                          </a:lnTo>
                          <a:lnTo>
                            <a:pt x="306" y="300"/>
                          </a:lnTo>
                          <a:lnTo>
                            <a:pt x="298" y="316"/>
                          </a:lnTo>
                          <a:lnTo>
                            <a:pt x="286" y="326"/>
                          </a:lnTo>
                          <a:lnTo>
                            <a:pt x="272" y="328"/>
                          </a:lnTo>
                          <a:lnTo>
                            <a:pt x="260" y="322"/>
                          </a:lnTo>
                          <a:lnTo>
                            <a:pt x="254" y="310"/>
                          </a:lnTo>
                          <a:lnTo>
                            <a:pt x="256" y="296"/>
                          </a:lnTo>
                          <a:lnTo>
                            <a:pt x="266" y="282"/>
                          </a:lnTo>
                          <a:lnTo>
                            <a:pt x="280" y="274"/>
                          </a:lnTo>
                          <a:lnTo>
                            <a:pt x="298" y="270"/>
                          </a:lnTo>
                          <a:lnTo>
                            <a:pt x="318" y="272"/>
                          </a:lnTo>
                          <a:lnTo>
                            <a:pt x="338" y="288"/>
                          </a:lnTo>
                          <a:lnTo>
                            <a:pt x="356" y="310"/>
                          </a:lnTo>
                          <a:lnTo>
                            <a:pt x="366" y="332"/>
                          </a:lnTo>
                          <a:lnTo>
                            <a:pt x="366" y="350"/>
                          </a:lnTo>
                          <a:lnTo>
                            <a:pt x="360" y="36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7" name="Group 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36" y="524"/>
                    <a:ext cx="1566" cy="276"/>
                    <a:chOff x="157" y="1385"/>
                    <a:chExt cx="1566" cy="276"/>
                  </a:xfrm>
                </p:grpSpPr>
                <p:sp>
                  <p:nvSpPr>
                    <p:cNvPr id="777245" name="Line 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26" y="1385"/>
                      <a:ext cx="897" cy="23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6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57" y="1624"/>
                      <a:ext cx="671" cy="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7" name="Freeform 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6" y="1603"/>
                      <a:ext cx="70" cy="58"/>
                    </a:xfrm>
                    <a:custGeom>
                      <a:avLst/>
                      <a:gdLst>
                        <a:gd name="T0" fmla="*/ 48 w 48"/>
                        <a:gd name="T1" fmla="*/ 20 h 40"/>
                        <a:gd name="T2" fmla="*/ 0 w 48"/>
                        <a:gd name="T3" fmla="*/ 0 h 40"/>
                        <a:gd name="T4" fmla="*/ 0 w 48"/>
                        <a:gd name="T5" fmla="*/ 40 h 40"/>
                        <a:gd name="T6" fmla="*/ 48 w 48"/>
                        <a:gd name="T7" fmla="*/ 20 h 40"/>
                        <a:gd name="T8" fmla="*/ 48 w 48"/>
                        <a:gd name="T9" fmla="*/ 2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8" h="40">
                          <a:moveTo>
                            <a:pt x="48" y="20"/>
                          </a:moveTo>
                          <a:lnTo>
                            <a:pt x="0" y="0"/>
                          </a:lnTo>
                          <a:lnTo>
                            <a:pt x="0" y="40"/>
                          </a:lnTo>
                          <a:lnTo>
                            <a:pt x="48" y="20"/>
                          </a:lnTo>
                          <a:lnTo>
                            <a:pt x="48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48" name="Freeform 32"/>
                    <p:cNvSpPr>
                      <a:spLocks noChangeAspect="1"/>
                    </p:cNvSpPr>
                    <p:nvPr/>
                  </p:nvSpPr>
                  <p:spPr bwMode="auto">
                    <a:xfrm rot="-956723">
                      <a:off x="1251" y="1473"/>
                      <a:ext cx="70" cy="58"/>
                    </a:xfrm>
                    <a:custGeom>
                      <a:avLst/>
                      <a:gdLst>
                        <a:gd name="T0" fmla="*/ 48 w 48"/>
                        <a:gd name="T1" fmla="*/ 20 h 40"/>
                        <a:gd name="T2" fmla="*/ 0 w 48"/>
                        <a:gd name="T3" fmla="*/ 0 h 40"/>
                        <a:gd name="T4" fmla="*/ 0 w 48"/>
                        <a:gd name="T5" fmla="*/ 40 h 40"/>
                        <a:gd name="T6" fmla="*/ 48 w 48"/>
                        <a:gd name="T7" fmla="*/ 20 h 40"/>
                        <a:gd name="T8" fmla="*/ 48 w 48"/>
                        <a:gd name="T9" fmla="*/ 2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8" h="40">
                          <a:moveTo>
                            <a:pt x="48" y="20"/>
                          </a:moveTo>
                          <a:lnTo>
                            <a:pt x="0" y="0"/>
                          </a:lnTo>
                          <a:lnTo>
                            <a:pt x="0" y="40"/>
                          </a:lnTo>
                          <a:lnTo>
                            <a:pt x="48" y="20"/>
                          </a:lnTo>
                          <a:lnTo>
                            <a:pt x="48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" name="Group 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12" y="1722"/>
                    <a:ext cx="1724" cy="244"/>
                    <a:chOff x="66" y="2615"/>
                    <a:chExt cx="1724" cy="244"/>
                  </a:xfrm>
                </p:grpSpPr>
                <p:sp>
                  <p:nvSpPr>
                    <p:cNvPr id="777250" name="Oval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8" y="2635"/>
                      <a:ext cx="214" cy="21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51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66" y="2739"/>
                      <a:ext cx="574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52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3" y="2781"/>
                      <a:ext cx="574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53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50" y="2615"/>
                      <a:ext cx="905" cy="1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54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53" y="2743"/>
                      <a:ext cx="937" cy="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7255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38" y="2804"/>
                      <a:ext cx="937" cy="5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sp>
              <p:nvSpPr>
                <p:cNvPr id="777256" name="Freeform 40"/>
                <p:cNvSpPr>
                  <a:spLocks noChangeAspect="1"/>
                </p:cNvSpPr>
                <p:nvPr/>
              </p:nvSpPr>
              <p:spPr bwMode="auto">
                <a:xfrm>
                  <a:off x="3594" y="740"/>
                  <a:ext cx="46" cy="46"/>
                </a:xfrm>
                <a:custGeom>
                  <a:avLst/>
                  <a:gdLst>
                    <a:gd name="T0" fmla="*/ 32 w 32"/>
                    <a:gd name="T1" fmla="*/ 16 h 32"/>
                    <a:gd name="T2" fmla="*/ 30 w 32"/>
                    <a:gd name="T3" fmla="*/ 10 h 32"/>
                    <a:gd name="T4" fmla="*/ 28 w 32"/>
                    <a:gd name="T5" fmla="*/ 4 h 32"/>
                    <a:gd name="T6" fmla="*/ 22 w 32"/>
                    <a:gd name="T7" fmla="*/ 2 h 32"/>
                    <a:gd name="T8" fmla="*/ 16 w 32"/>
                    <a:gd name="T9" fmla="*/ 0 h 32"/>
                    <a:gd name="T10" fmla="*/ 10 w 32"/>
                    <a:gd name="T11" fmla="*/ 2 h 32"/>
                    <a:gd name="T12" fmla="*/ 4 w 32"/>
                    <a:gd name="T13" fmla="*/ 4 h 32"/>
                    <a:gd name="T14" fmla="*/ 2 w 32"/>
                    <a:gd name="T15" fmla="*/ 10 h 32"/>
                    <a:gd name="T16" fmla="*/ 0 w 32"/>
                    <a:gd name="T17" fmla="*/ 16 h 32"/>
                    <a:gd name="T18" fmla="*/ 2 w 32"/>
                    <a:gd name="T19" fmla="*/ 22 h 32"/>
                    <a:gd name="T20" fmla="*/ 4 w 32"/>
                    <a:gd name="T21" fmla="*/ 28 h 32"/>
                    <a:gd name="T22" fmla="*/ 10 w 32"/>
                    <a:gd name="T23" fmla="*/ 30 h 32"/>
                    <a:gd name="T24" fmla="*/ 16 w 32"/>
                    <a:gd name="T25" fmla="*/ 32 h 32"/>
                    <a:gd name="T26" fmla="*/ 22 w 32"/>
                    <a:gd name="T27" fmla="*/ 30 h 32"/>
                    <a:gd name="T28" fmla="*/ 28 w 32"/>
                    <a:gd name="T29" fmla="*/ 28 h 32"/>
                    <a:gd name="T30" fmla="*/ 30 w 32"/>
                    <a:gd name="T31" fmla="*/ 22 h 32"/>
                    <a:gd name="T32" fmla="*/ 32 w 32"/>
                    <a:gd name="T33" fmla="*/ 1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" h="32">
                      <a:moveTo>
                        <a:pt x="32" y="16"/>
                      </a:moveTo>
                      <a:lnTo>
                        <a:pt x="30" y="10"/>
                      </a:lnTo>
                      <a:lnTo>
                        <a:pt x="28" y="4"/>
                      </a:lnTo>
                      <a:lnTo>
                        <a:pt x="22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2" y="10"/>
                      </a:lnTo>
                      <a:lnTo>
                        <a:pt x="0" y="16"/>
                      </a:lnTo>
                      <a:lnTo>
                        <a:pt x="2" y="22"/>
                      </a:lnTo>
                      <a:lnTo>
                        <a:pt x="4" y="28"/>
                      </a:lnTo>
                      <a:lnTo>
                        <a:pt x="10" y="30"/>
                      </a:lnTo>
                      <a:lnTo>
                        <a:pt x="16" y="32"/>
                      </a:lnTo>
                      <a:lnTo>
                        <a:pt x="22" y="30"/>
                      </a:lnTo>
                      <a:lnTo>
                        <a:pt x="28" y="28"/>
                      </a:lnTo>
                      <a:lnTo>
                        <a:pt x="30" y="22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777257" name="Oval 41"/>
            <p:cNvSpPr>
              <a:spLocks noChangeArrowheads="1"/>
            </p:cNvSpPr>
            <p:nvPr/>
          </p:nvSpPr>
          <p:spPr bwMode="auto">
            <a:xfrm>
              <a:off x="4647" y="3516"/>
              <a:ext cx="129" cy="1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3563938" y="2565400"/>
            <a:ext cx="1893887" cy="1295400"/>
            <a:chOff x="279" y="2191"/>
            <a:chExt cx="1346" cy="889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466" y="2191"/>
              <a:ext cx="1159" cy="889"/>
              <a:chOff x="2628" y="1077"/>
              <a:chExt cx="1159" cy="889"/>
            </a:xfrm>
          </p:grpSpPr>
          <p:sp>
            <p:nvSpPr>
              <p:cNvPr id="777260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3086" y="1537"/>
                <a:ext cx="350" cy="3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1" name="Freeform 45"/>
              <p:cNvSpPr>
                <a:spLocks noChangeAspect="1"/>
              </p:cNvSpPr>
              <p:nvPr/>
            </p:nvSpPr>
            <p:spPr bwMode="auto">
              <a:xfrm>
                <a:off x="3235" y="1681"/>
                <a:ext cx="42" cy="40"/>
              </a:xfrm>
              <a:custGeom>
                <a:avLst/>
                <a:gdLst>
                  <a:gd name="T0" fmla="*/ 48 w 48"/>
                  <a:gd name="T1" fmla="*/ 0 h 46"/>
                  <a:gd name="T2" fmla="*/ 0 w 48"/>
                  <a:gd name="T3" fmla="*/ 18 h 46"/>
                  <a:gd name="T4" fmla="*/ 26 w 48"/>
                  <a:gd name="T5" fmla="*/ 46 h 46"/>
                  <a:gd name="T6" fmla="*/ 48 w 48"/>
                  <a:gd name="T7" fmla="*/ 0 h 46"/>
                  <a:gd name="T8" fmla="*/ 48 w 48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6">
                    <a:moveTo>
                      <a:pt x="48" y="0"/>
                    </a:moveTo>
                    <a:lnTo>
                      <a:pt x="0" y="18"/>
                    </a:lnTo>
                    <a:lnTo>
                      <a:pt x="26" y="46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2" name="Line 46"/>
              <p:cNvSpPr>
                <a:spLocks noChangeAspect="1" noChangeShapeType="1"/>
              </p:cNvSpPr>
              <p:nvPr/>
            </p:nvSpPr>
            <p:spPr bwMode="auto">
              <a:xfrm>
                <a:off x="3436" y="1537"/>
                <a:ext cx="35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3" name="Freeform 47"/>
              <p:cNvSpPr>
                <a:spLocks noChangeAspect="1"/>
              </p:cNvSpPr>
              <p:nvPr/>
            </p:nvSpPr>
            <p:spPr bwMode="auto">
              <a:xfrm>
                <a:off x="3591" y="1519"/>
                <a:ext cx="42" cy="35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4" name="Freeform 48"/>
              <p:cNvSpPr>
                <a:spLocks noChangeAspect="1"/>
              </p:cNvSpPr>
              <p:nvPr/>
            </p:nvSpPr>
            <p:spPr bwMode="auto">
              <a:xfrm>
                <a:off x="3086" y="1216"/>
                <a:ext cx="42" cy="40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40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5" name="Freeform 49"/>
              <p:cNvSpPr>
                <a:spLocks noChangeAspect="1"/>
              </p:cNvSpPr>
              <p:nvPr/>
            </p:nvSpPr>
            <p:spPr bwMode="auto">
              <a:xfrm>
                <a:off x="3121" y="1256"/>
                <a:ext cx="44" cy="41"/>
              </a:xfrm>
              <a:custGeom>
                <a:avLst/>
                <a:gdLst>
                  <a:gd name="T0" fmla="*/ 4 w 50"/>
                  <a:gd name="T1" fmla="*/ 0 h 46"/>
                  <a:gd name="T2" fmla="*/ 0 w 50"/>
                  <a:gd name="T3" fmla="*/ 24 h 46"/>
                  <a:gd name="T4" fmla="*/ 2 w 50"/>
                  <a:gd name="T5" fmla="*/ 40 h 46"/>
                  <a:gd name="T6" fmla="*/ 10 w 50"/>
                  <a:gd name="T7" fmla="*/ 46 h 46"/>
                  <a:gd name="T8" fmla="*/ 26 w 50"/>
                  <a:gd name="T9" fmla="*/ 46 h 46"/>
                  <a:gd name="T10" fmla="*/ 50 w 50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6" y="46"/>
                    </a:lnTo>
                    <a:lnTo>
                      <a:pt x="50" y="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6" name="Freeform 50"/>
              <p:cNvSpPr>
                <a:spLocks noChangeAspect="1"/>
              </p:cNvSpPr>
              <p:nvPr/>
            </p:nvSpPr>
            <p:spPr bwMode="auto">
              <a:xfrm>
                <a:off x="3165" y="1286"/>
                <a:ext cx="42" cy="40"/>
              </a:xfrm>
              <a:custGeom>
                <a:avLst/>
                <a:gdLst>
                  <a:gd name="T0" fmla="*/ 0 w 48"/>
                  <a:gd name="T1" fmla="*/ 6 h 46"/>
                  <a:gd name="T2" fmla="*/ 22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2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7" name="Freeform 51"/>
              <p:cNvSpPr>
                <a:spLocks noChangeAspect="1"/>
              </p:cNvSpPr>
              <p:nvPr/>
            </p:nvSpPr>
            <p:spPr bwMode="auto">
              <a:xfrm>
                <a:off x="3200" y="1326"/>
                <a:ext cx="42" cy="41"/>
              </a:xfrm>
              <a:custGeom>
                <a:avLst/>
                <a:gdLst>
                  <a:gd name="T0" fmla="*/ 4 w 48"/>
                  <a:gd name="T1" fmla="*/ 0 h 46"/>
                  <a:gd name="T2" fmla="*/ 0 w 48"/>
                  <a:gd name="T3" fmla="*/ 24 h 46"/>
                  <a:gd name="T4" fmla="*/ 2 w 48"/>
                  <a:gd name="T5" fmla="*/ 40 h 46"/>
                  <a:gd name="T6" fmla="*/ 10 w 48"/>
                  <a:gd name="T7" fmla="*/ 46 h 46"/>
                  <a:gd name="T8" fmla="*/ 24 w 48"/>
                  <a:gd name="T9" fmla="*/ 46 h 46"/>
                  <a:gd name="T10" fmla="*/ 48 w 48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4" y="46"/>
                    </a:lnTo>
                    <a:lnTo>
                      <a:pt x="48" y="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8" name="Freeform 52"/>
              <p:cNvSpPr>
                <a:spLocks noChangeAspect="1"/>
              </p:cNvSpPr>
              <p:nvPr/>
            </p:nvSpPr>
            <p:spPr bwMode="auto">
              <a:xfrm>
                <a:off x="3242" y="1357"/>
                <a:ext cx="42" cy="40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69" name="Freeform 53"/>
              <p:cNvSpPr>
                <a:spLocks noChangeAspect="1"/>
              </p:cNvSpPr>
              <p:nvPr/>
            </p:nvSpPr>
            <p:spPr bwMode="auto">
              <a:xfrm>
                <a:off x="3277" y="1397"/>
                <a:ext cx="42" cy="40"/>
              </a:xfrm>
              <a:custGeom>
                <a:avLst/>
                <a:gdLst>
                  <a:gd name="T0" fmla="*/ 4 w 48"/>
                  <a:gd name="T1" fmla="*/ 0 h 46"/>
                  <a:gd name="T2" fmla="*/ 0 w 48"/>
                  <a:gd name="T3" fmla="*/ 24 h 46"/>
                  <a:gd name="T4" fmla="*/ 2 w 48"/>
                  <a:gd name="T5" fmla="*/ 40 h 46"/>
                  <a:gd name="T6" fmla="*/ 10 w 48"/>
                  <a:gd name="T7" fmla="*/ 46 h 46"/>
                  <a:gd name="T8" fmla="*/ 26 w 48"/>
                  <a:gd name="T9" fmla="*/ 46 h 46"/>
                  <a:gd name="T10" fmla="*/ 48 w 48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6" y="46"/>
                    </a:lnTo>
                    <a:lnTo>
                      <a:pt x="48" y="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70" name="Freeform 54"/>
              <p:cNvSpPr>
                <a:spLocks noChangeAspect="1"/>
              </p:cNvSpPr>
              <p:nvPr/>
            </p:nvSpPr>
            <p:spPr bwMode="auto">
              <a:xfrm>
                <a:off x="3319" y="1427"/>
                <a:ext cx="42" cy="40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40 w 48"/>
                  <a:gd name="T5" fmla="*/ 0 h 46"/>
                  <a:gd name="T6" fmla="*/ 48 w 48"/>
                  <a:gd name="T7" fmla="*/ 6 h 46"/>
                  <a:gd name="T8" fmla="*/ 48 w 48"/>
                  <a:gd name="T9" fmla="*/ 22 h 46"/>
                  <a:gd name="T10" fmla="*/ 46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48" y="6"/>
                    </a:lnTo>
                    <a:lnTo>
                      <a:pt x="48" y="22"/>
                    </a:lnTo>
                    <a:lnTo>
                      <a:pt x="46" y="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71" name="Freeform 55"/>
              <p:cNvSpPr>
                <a:spLocks noChangeAspect="1"/>
              </p:cNvSpPr>
              <p:nvPr/>
            </p:nvSpPr>
            <p:spPr bwMode="auto">
              <a:xfrm>
                <a:off x="3355" y="1467"/>
                <a:ext cx="43" cy="40"/>
              </a:xfrm>
              <a:custGeom>
                <a:avLst/>
                <a:gdLst>
                  <a:gd name="T0" fmla="*/ 4 w 48"/>
                  <a:gd name="T1" fmla="*/ 0 h 46"/>
                  <a:gd name="T2" fmla="*/ 0 w 48"/>
                  <a:gd name="T3" fmla="*/ 24 h 46"/>
                  <a:gd name="T4" fmla="*/ 2 w 48"/>
                  <a:gd name="T5" fmla="*/ 40 h 46"/>
                  <a:gd name="T6" fmla="*/ 8 w 48"/>
                  <a:gd name="T7" fmla="*/ 46 h 46"/>
                  <a:gd name="T8" fmla="*/ 24 w 48"/>
                  <a:gd name="T9" fmla="*/ 46 h 46"/>
                  <a:gd name="T10" fmla="*/ 48 w 48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8" y="46"/>
                    </a:lnTo>
                    <a:lnTo>
                      <a:pt x="24" y="46"/>
                    </a:lnTo>
                    <a:lnTo>
                      <a:pt x="48" y="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72" name="Freeform 56"/>
              <p:cNvSpPr>
                <a:spLocks noChangeAspect="1"/>
              </p:cNvSpPr>
              <p:nvPr/>
            </p:nvSpPr>
            <p:spPr bwMode="auto">
              <a:xfrm>
                <a:off x="3398" y="1496"/>
                <a:ext cx="42" cy="41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73" name="Freeform 57"/>
              <p:cNvSpPr>
                <a:spLocks noChangeAspect="1"/>
              </p:cNvSpPr>
              <p:nvPr/>
            </p:nvSpPr>
            <p:spPr bwMode="auto">
              <a:xfrm>
                <a:off x="3422" y="1523"/>
                <a:ext cx="28" cy="28"/>
              </a:xfrm>
              <a:custGeom>
                <a:avLst/>
                <a:gdLst>
                  <a:gd name="T0" fmla="*/ 32 w 32"/>
                  <a:gd name="T1" fmla="*/ 16 h 32"/>
                  <a:gd name="T2" fmla="*/ 30 w 32"/>
                  <a:gd name="T3" fmla="*/ 10 h 32"/>
                  <a:gd name="T4" fmla="*/ 28 w 32"/>
                  <a:gd name="T5" fmla="*/ 4 h 32"/>
                  <a:gd name="T6" fmla="*/ 22 w 32"/>
                  <a:gd name="T7" fmla="*/ 2 h 32"/>
                  <a:gd name="T8" fmla="*/ 16 w 32"/>
                  <a:gd name="T9" fmla="*/ 0 h 32"/>
                  <a:gd name="T10" fmla="*/ 10 w 32"/>
                  <a:gd name="T11" fmla="*/ 2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8 h 32"/>
                  <a:gd name="T22" fmla="*/ 10 w 32"/>
                  <a:gd name="T23" fmla="*/ 30 h 32"/>
                  <a:gd name="T24" fmla="*/ 16 w 32"/>
                  <a:gd name="T25" fmla="*/ 32 h 32"/>
                  <a:gd name="T26" fmla="*/ 22 w 32"/>
                  <a:gd name="T27" fmla="*/ 30 h 32"/>
                  <a:gd name="T28" fmla="*/ 28 w 32"/>
                  <a:gd name="T29" fmla="*/ 28 h 32"/>
                  <a:gd name="T30" fmla="*/ 30 w 32"/>
                  <a:gd name="T31" fmla="*/ 22 h 32"/>
                  <a:gd name="T32" fmla="*/ 32 w 32"/>
                  <a:gd name="T3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0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8"/>
                    </a:lnTo>
                    <a:lnTo>
                      <a:pt x="30" y="22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74" name="Line 58"/>
              <p:cNvSpPr>
                <a:spLocks noChangeAspect="1" noChangeShapeType="1"/>
              </p:cNvSpPr>
              <p:nvPr/>
            </p:nvSpPr>
            <p:spPr bwMode="auto">
              <a:xfrm>
                <a:off x="3436" y="1537"/>
                <a:ext cx="35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" name="Group 59"/>
              <p:cNvGrpSpPr>
                <a:grpSpLocks noChangeAspect="1"/>
              </p:cNvGrpSpPr>
              <p:nvPr/>
            </p:nvGrpSpPr>
            <p:grpSpPr bwMode="auto">
              <a:xfrm>
                <a:off x="2628" y="1819"/>
                <a:ext cx="1040" cy="147"/>
                <a:chOff x="66" y="2615"/>
                <a:chExt cx="1724" cy="244"/>
              </a:xfrm>
            </p:grpSpPr>
            <p:sp>
              <p:nvSpPr>
                <p:cNvPr id="777276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638" y="2635"/>
                  <a:ext cx="214" cy="218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77277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6" y="2739"/>
                  <a:ext cx="574" cy="3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78" name="Line 6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3" y="2781"/>
                  <a:ext cx="574" cy="3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79" name="Line 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0" y="2615"/>
                  <a:ext cx="905" cy="10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80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3" y="2743"/>
                  <a:ext cx="937" cy="1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81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838" y="2804"/>
                  <a:ext cx="937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66"/>
              <p:cNvGrpSpPr>
                <a:grpSpLocks noChangeAspect="1"/>
              </p:cNvGrpSpPr>
              <p:nvPr/>
            </p:nvGrpSpPr>
            <p:grpSpPr bwMode="auto">
              <a:xfrm>
                <a:off x="2683" y="1077"/>
                <a:ext cx="944" cy="166"/>
                <a:chOff x="157" y="1385"/>
                <a:chExt cx="1566" cy="276"/>
              </a:xfrm>
            </p:grpSpPr>
            <p:sp>
              <p:nvSpPr>
                <p:cNvPr id="777283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26" y="1385"/>
                  <a:ext cx="897" cy="2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84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7" y="1624"/>
                  <a:ext cx="671" cy="1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85" name="Freeform 69"/>
                <p:cNvSpPr>
                  <a:spLocks noChangeAspect="1"/>
                </p:cNvSpPr>
                <p:nvPr/>
              </p:nvSpPr>
              <p:spPr bwMode="auto">
                <a:xfrm>
                  <a:off x="456" y="1603"/>
                  <a:ext cx="70" cy="58"/>
                </a:xfrm>
                <a:custGeom>
                  <a:avLst/>
                  <a:gdLst>
                    <a:gd name="T0" fmla="*/ 48 w 48"/>
                    <a:gd name="T1" fmla="*/ 20 h 40"/>
                    <a:gd name="T2" fmla="*/ 0 w 48"/>
                    <a:gd name="T3" fmla="*/ 0 h 40"/>
                    <a:gd name="T4" fmla="*/ 0 w 48"/>
                    <a:gd name="T5" fmla="*/ 40 h 40"/>
                    <a:gd name="T6" fmla="*/ 48 w 48"/>
                    <a:gd name="T7" fmla="*/ 20 h 40"/>
                    <a:gd name="T8" fmla="*/ 48 w 48"/>
                    <a:gd name="T9" fmla="*/ 2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0">
                      <a:moveTo>
                        <a:pt x="48" y="20"/>
                      </a:move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8" y="20"/>
                      </a:lnTo>
                      <a:lnTo>
                        <a:pt x="48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7286" name="Freeform 70"/>
                <p:cNvSpPr>
                  <a:spLocks noChangeAspect="1"/>
                </p:cNvSpPr>
                <p:nvPr/>
              </p:nvSpPr>
              <p:spPr bwMode="auto">
                <a:xfrm rot="-956723">
                  <a:off x="1251" y="1473"/>
                  <a:ext cx="70" cy="58"/>
                </a:xfrm>
                <a:custGeom>
                  <a:avLst/>
                  <a:gdLst>
                    <a:gd name="T0" fmla="*/ 48 w 48"/>
                    <a:gd name="T1" fmla="*/ 20 h 40"/>
                    <a:gd name="T2" fmla="*/ 0 w 48"/>
                    <a:gd name="T3" fmla="*/ 0 h 40"/>
                    <a:gd name="T4" fmla="*/ 0 w 48"/>
                    <a:gd name="T5" fmla="*/ 40 h 40"/>
                    <a:gd name="T6" fmla="*/ 48 w 48"/>
                    <a:gd name="T7" fmla="*/ 20 h 40"/>
                    <a:gd name="T8" fmla="*/ 48 w 48"/>
                    <a:gd name="T9" fmla="*/ 2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0">
                      <a:moveTo>
                        <a:pt x="48" y="20"/>
                      </a:move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48" y="20"/>
                      </a:lnTo>
                      <a:lnTo>
                        <a:pt x="48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777287" name="Freeform 71"/>
              <p:cNvSpPr>
                <a:spLocks noChangeAspect="1"/>
              </p:cNvSpPr>
              <p:nvPr/>
            </p:nvSpPr>
            <p:spPr bwMode="auto">
              <a:xfrm>
                <a:off x="3075" y="1206"/>
                <a:ext cx="28" cy="28"/>
              </a:xfrm>
              <a:custGeom>
                <a:avLst/>
                <a:gdLst>
                  <a:gd name="T0" fmla="*/ 32 w 32"/>
                  <a:gd name="T1" fmla="*/ 16 h 32"/>
                  <a:gd name="T2" fmla="*/ 30 w 32"/>
                  <a:gd name="T3" fmla="*/ 10 h 32"/>
                  <a:gd name="T4" fmla="*/ 28 w 32"/>
                  <a:gd name="T5" fmla="*/ 4 h 32"/>
                  <a:gd name="T6" fmla="*/ 22 w 32"/>
                  <a:gd name="T7" fmla="*/ 2 h 32"/>
                  <a:gd name="T8" fmla="*/ 16 w 32"/>
                  <a:gd name="T9" fmla="*/ 0 h 32"/>
                  <a:gd name="T10" fmla="*/ 10 w 32"/>
                  <a:gd name="T11" fmla="*/ 2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8 h 32"/>
                  <a:gd name="T22" fmla="*/ 10 w 32"/>
                  <a:gd name="T23" fmla="*/ 30 h 32"/>
                  <a:gd name="T24" fmla="*/ 16 w 32"/>
                  <a:gd name="T25" fmla="*/ 32 h 32"/>
                  <a:gd name="T26" fmla="*/ 22 w 32"/>
                  <a:gd name="T27" fmla="*/ 30 h 32"/>
                  <a:gd name="T28" fmla="*/ 28 w 32"/>
                  <a:gd name="T29" fmla="*/ 28 h 32"/>
                  <a:gd name="T30" fmla="*/ 30 w 32"/>
                  <a:gd name="T31" fmla="*/ 22 h 32"/>
                  <a:gd name="T32" fmla="*/ 32 w 32"/>
                  <a:gd name="T3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0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8"/>
                    </a:lnTo>
                    <a:lnTo>
                      <a:pt x="30" y="22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288" name="Text Box 72"/>
            <p:cNvSpPr txBox="1">
              <a:spLocks noChangeAspect="1" noChangeArrowheads="1"/>
            </p:cNvSpPr>
            <p:nvPr/>
          </p:nvSpPr>
          <p:spPr bwMode="auto">
            <a:xfrm>
              <a:off x="279" y="2564"/>
              <a:ext cx="72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2000">
                  <a:effectLst/>
                </a:rPr>
                <a:t>LO DIS</a:t>
              </a:r>
            </a:p>
          </p:txBody>
        </p:sp>
      </p:grpSp>
      <p:grpSp>
        <p:nvGrpSpPr>
          <p:cNvPr id="13" name="Group 73"/>
          <p:cNvGrpSpPr>
            <a:grpSpLocks noChangeAspect="1"/>
          </p:cNvGrpSpPr>
          <p:nvPr/>
        </p:nvGrpSpPr>
        <p:grpSpPr bwMode="auto">
          <a:xfrm>
            <a:off x="6358449" y="4512609"/>
            <a:ext cx="1870075" cy="1355725"/>
            <a:chOff x="2313" y="1719"/>
            <a:chExt cx="1918" cy="1797"/>
          </a:xfrm>
        </p:grpSpPr>
        <p:sp>
          <p:nvSpPr>
            <p:cNvPr id="777290" name="Freeform 74"/>
            <p:cNvSpPr>
              <a:spLocks noChangeAspect="1"/>
            </p:cNvSpPr>
            <p:nvPr/>
          </p:nvSpPr>
          <p:spPr bwMode="auto">
            <a:xfrm>
              <a:off x="3616" y="2999"/>
              <a:ext cx="46" cy="46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" name="Group 75"/>
            <p:cNvGrpSpPr>
              <a:grpSpLocks noChangeAspect="1"/>
            </p:cNvGrpSpPr>
            <p:nvPr/>
          </p:nvGrpSpPr>
          <p:grpSpPr bwMode="auto">
            <a:xfrm>
              <a:off x="2507" y="3272"/>
              <a:ext cx="1724" cy="244"/>
              <a:chOff x="66" y="2615"/>
              <a:chExt cx="1724" cy="244"/>
            </a:xfrm>
          </p:grpSpPr>
          <p:sp>
            <p:nvSpPr>
              <p:cNvPr id="777292" name="Oval 76"/>
              <p:cNvSpPr>
                <a:spLocks noChangeAspect="1" noChangeArrowheads="1"/>
              </p:cNvSpPr>
              <p:nvPr/>
            </p:nvSpPr>
            <p:spPr bwMode="auto">
              <a:xfrm>
                <a:off x="638" y="2635"/>
                <a:ext cx="214" cy="21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7293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66" y="2739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94" name="Line 78"/>
              <p:cNvSpPr>
                <a:spLocks noChangeAspect="1" noChangeShapeType="1"/>
              </p:cNvSpPr>
              <p:nvPr/>
            </p:nvSpPr>
            <p:spPr bwMode="auto">
              <a:xfrm flipV="1">
                <a:off x="73" y="2781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95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850" y="2615"/>
                <a:ext cx="905" cy="1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96" name="Line 80"/>
              <p:cNvSpPr>
                <a:spLocks noChangeAspect="1" noChangeShapeType="1"/>
              </p:cNvSpPr>
              <p:nvPr/>
            </p:nvSpPr>
            <p:spPr bwMode="auto">
              <a:xfrm flipV="1">
                <a:off x="853" y="2743"/>
                <a:ext cx="937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297" name="Line 81"/>
              <p:cNvSpPr>
                <a:spLocks noChangeAspect="1" noChangeShapeType="1"/>
              </p:cNvSpPr>
              <p:nvPr/>
            </p:nvSpPr>
            <p:spPr bwMode="auto">
              <a:xfrm>
                <a:off x="838" y="2804"/>
                <a:ext cx="937" cy="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82"/>
            <p:cNvGrpSpPr>
              <a:grpSpLocks noChangeAspect="1"/>
            </p:cNvGrpSpPr>
            <p:nvPr/>
          </p:nvGrpSpPr>
          <p:grpSpPr bwMode="auto">
            <a:xfrm>
              <a:off x="2313" y="1719"/>
              <a:ext cx="1566" cy="616"/>
              <a:chOff x="2313" y="1719"/>
              <a:chExt cx="1566" cy="616"/>
            </a:xfrm>
          </p:grpSpPr>
          <p:sp>
            <p:nvSpPr>
              <p:cNvPr id="777299" name="Freeform 83"/>
              <p:cNvSpPr>
                <a:spLocks noChangeAspect="1"/>
              </p:cNvSpPr>
              <p:nvPr/>
            </p:nvSpPr>
            <p:spPr bwMode="auto">
              <a:xfrm>
                <a:off x="2981" y="1950"/>
                <a:ext cx="69" cy="67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40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0" name="Freeform 84"/>
              <p:cNvSpPr>
                <a:spLocks noChangeAspect="1"/>
              </p:cNvSpPr>
              <p:nvPr/>
            </p:nvSpPr>
            <p:spPr bwMode="auto">
              <a:xfrm>
                <a:off x="3039" y="2017"/>
                <a:ext cx="73" cy="67"/>
              </a:xfrm>
              <a:custGeom>
                <a:avLst/>
                <a:gdLst>
                  <a:gd name="T0" fmla="*/ 4 w 50"/>
                  <a:gd name="T1" fmla="*/ 0 h 46"/>
                  <a:gd name="T2" fmla="*/ 0 w 50"/>
                  <a:gd name="T3" fmla="*/ 24 h 46"/>
                  <a:gd name="T4" fmla="*/ 2 w 50"/>
                  <a:gd name="T5" fmla="*/ 40 h 46"/>
                  <a:gd name="T6" fmla="*/ 10 w 50"/>
                  <a:gd name="T7" fmla="*/ 46 h 46"/>
                  <a:gd name="T8" fmla="*/ 26 w 50"/>
                  <a:gd name="T9" fmla="*/ 46 h 46"/>
                  <a:gd name="T10" fmla="*/ 50 w 50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6" y="46"/>
                    </a:lnTo>
                    <a:lnTo>
                      <a:pt x="50" y="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1" name="Freeform 85"/>
              <p:cNvSpPr>
                <a:spLocks noChangeAspect="1"/>
              </p:cNvSpPr>
              <p:nvPr/>
            </p:nvSpPr>
            <p:spPr bwMode="auto">
              <a:xfrm>
                <a:off x="3112" y="2066"/>
                <a:ext cx="69" cy="67"/>
              </a:xfrm>
              <a:custGeom>
                <a:avLst/>
                <a:gdLst>
                  <a:gd name="T0" fmla="*/ 0 w 48"/>
                  <a:gd name="T1" fmla="*/ 6 h 46"/>
                  <a:gd name="T2" fmla="*/ 22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2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2" name="Freeform 86"/>
              <p:cNvSpPr>
                <a:spLocks noChangeAspect="1"/>
              </p:cNvSpPr>
              <p:nvPr/>
            </p:nvSpPr>
            <p:spPr bwMode="auto">
              <a:xfrm>
                <a:off x="3170" y="2133"/>
                <a:ext cx="69" cy="67"/>
              </a:xfrm>
              <a:custGeom>
                <a:avLst/>
                <a:gdLst>
                  <a:gd name="T0" fmla="*/ 4 w 48"/>
                  <a:gd name="T1" fmla="*/ 0 h 46"/>
                  <a:gd name="T2" fmla="*/ 0 w 48"/>
                  <a:gd name="T3" fmla="*/ 24 h 46"/>
                  <a:gd name="T4" fmla="*/ 2 w 48"/>
                  <a:gd name="T5" fmla="*/ 40 h 46"/>
                  <a:gd name="T6" fmla="*/ 10 w 48"/>
                  <a:gd name="T7" fmla="*/ 46 h 46"/>
                  <a:gd name="T8" fmla="*/ 24 w 48"/>
                  <a:gd name="T9" fmla="*/ 46 h 46"/>
                  <a:gd name="T10" fmla="*/ 48 w 48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4" y="46"/>
                    </a:lnTo>
                    <a:lnTo>
                      <a:pt x="48" y="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3" name="Freeform 87"/>
              <p:cNvSpPr>
                <a:spLocks noChangeAspect="1"/>
              </p:cNvSpPr>
              <p:nvPr/>
            </p:nvSpPr>
            <p:spPr bwMode="auto">
              <a:xfrm>
                <a:off x="3239" y="2183"/>
                <a:ext cx="70" cy="67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4" name="Line 88"/>
              <p:cNvSpPr>
                <a:spLocks noChangeAspect="1" noChangeShapeType="1"/>
              </p:cNvSpPr>
              <p:nvPr/>
            </p:nvSpPr>
            <p:spPr bwMode="auto">
              <a:xfrm flipV="1">
                <a:off x="2982" y="1719"/>
                <a:ext cx="897" cy="2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5" name="Line 89"/>
              <p:cNvSpPr>
                <a:spLocks noChangeAspect="1" noChangeShapeType="1"/>
              </p:cNvSpPr>
              <p:nvPr/>
            </p:nvSpPr>
            <p:spPr bwMode="auto">
              <a:xfrm flipV="1">
                <a:off x="2313" y="1958"/>
                <a:ext cx="671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6" name="Freeform 90"/>
              <p:cNvSpPr>
                <a:spLocks noChangeAspect="1"/>
              </p:cNvSpPr>
              <p:nvPr/>
            </p:nvSpPr>
            <p:spPr bwMode="auto">
              <a:xfrm>
                <a:off x="2612" y="1937"/>
                <a:ext cx="70" cy="58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7" name="Freeform 91"/>
              <p:cNvSpPr>
                <a:spLocks noChangeAspect="1"/>
              </p:cNvSpPr>
              <p:nvPr/>
            </p:nvSpPr>
            <p:spPr bwMode="auto">
              <a:xfrm rot="-956723">
                <a:off x="3407" y="1807"/>
                <a:ext cx="70" cy="58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8" name="Freeform 92"/>
              <p:cNvSpPr>
                <a:spLocks noChangeAspect="1"/>
              </p:cNvSpPr>
              <p:nvPr/>
            </p:nvSpPr>
            <p:spPr bwMode="auto">
              <a:xfrm>
                <a:off x="2970" y="1938"/>
                <a:ext cx="46" cy="46"/>
              </a:xfrm>
              <a:custGeom>
                <a:avLst/>
                <a:gdLst>
                  <a:gd name="T0" fmla="*/ 32 w 32"/>
                  <a:gd name="T1" fmla="*/ 16 h 32"/>
                  <a:gd name="T2" fmla="*/ 30 w 32"/>
                  <a:gd name="T3" fmla="*/ 10 h 32"/>
                  <a:gd name="T4" fmla="*/ 28 w 32"/>
                  <a:gd name="T5" fmla="*/ 4 h 32"/>
                  <a:gd name="T6" fmla="*/ 22 w 32"/>
                  <a:gd name="T7" fmla="*/ 2 h 32"/>
                  <a:gd name="T8" fmla="*/ 16 w 32"/>
                  <a:gd name="T9" fmla="*/ 0 h 32"/>
                  <a:gd name="T10" fmla="*/ 10 w 32"/>
                  <a:gd name="T11" fmla="*/ 2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8 h 32"/>
                  <a:gd name="T22" fmla="*/ 10 w 32"/>
                  <a:gd name="T23" fmla="*/ 30 h 32"/>
                  <a:gd name="T24" fmla="*/ 16 w 32"/>
                  <a:gd name="T25" fmla="*/ 32 h 32"/>
                  <a:gd name="T26" fmla="*/ 22 w 32"/>
                  <a:gd name="T27" fmla="*/ 30 h 32"/>
                  <a:gd name="T28" fmla="*/ 28 w 32"/>
                  <a:gd name="T29" fmla="*/ 28 h 32"/>
                  <a:gd name="T30" fmla="*/ 30 w 32"/>
                  <a:gd name="T31" fmla="*/ 22 h 32"/>
                  <a:gd name="T32" fmla="*/ 32 w 32"/>
                  <a:gd name="T3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0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8"/>
                    </a:lnTo>
                    <a:lnTo>
                      <a:pt x="30" y="22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09" name="Oval 93"/>
              <p:cNvSpPr>
                <a:spLocks noChangeAspect="1" noChangeArrowheads="1"/>
              </p:cNvSpPr>
              <p:nvPr/>
            </p:nvSpPr>
            <p:spPr bwMode="auto">
              <a:xfrm rot="3107364">
                <a:off x="3268" y="2216"/>
                <a:ext cx="103" cy="13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7310" name="Line 94"/>
              <p:cNvSpPr>
                <a:spLocks noChangeAspect="1" noChangeShapeType="1"/>
              </p:cNvSpPr>
              <p:nvPr/>
            </p:nvSpPr>
            <p:spPr bwMode="auto">
              <a:xfrm flipV="1">
                <a:off x="3383" y="2204"/>
                <a:ext cx="463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11" name="Line 95"/>
              <p:cNvSpPr>
                <a:spLocks noChangeAspect="1" noChangeShapeType="1"/>
              </p:cNvSpPr>
              <p:nvPr/>
            </p:nvSpPr>
            <p:spPr bwMode="auto">
              <a:xfrm>
                <a:off x="3379" y="2292"/>
                <a:ext cx="487" cy="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12" name="Freeform 96"/>
            <p:cNvSpPr>
              <a:spLocks noChangeAspect="1"/>
            </p:cNvSpPr>
            <p:nvPr/>
          </p:nvSpPr>
          <p:spPr bwMode="auto">
            <a:xfrm rot="-4961327">
              <a:off x="3253" y="2991"/>
              <a:ext cx="362" cy="346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13" name="Freeform 97"/>
            <p:cNvSpPr>
              <a:spLocks noChangeAspect="1"/>
            </p:cNvSpPr>
            <p:nvPr/>
          </p:nvSpPr>
          <p:spPr bwMode="auto">
            <a:xfrm>
              <a:off x="3553" y="2565"/>
              <a:ext cx="46" cy="46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14" name="Freeform 98"/>
            <p:cNvSpPr>
              <a:spLocks noChangeAspect="1"/>
            </p:cNvSpPr>
            <p:nvPr/>
          </p:nvSpPr>
          <p:spPr bwMode="auto">
            <a:xfrm rot="17801541">
              <a:off x="3675" y="2269"/>
              <a:ext cx="424" cy="480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15" name="Freeform 99"/>
            <p:cNvSpPr>
              <a:spLocks noChangeAspect="1"/>
            </p:cNvSpPr>
            <p:nvPr/>
          </p:nvSpPr>
          <p:spPr bwMode="auto">
            <a:xfrm rot="13066059">
              <a:off x="3445" y="2646"/>
              <a:ext cx="324" cy="316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16" name="Freeform 100"/>
            <p:cNvSpPr>
              <a:spLocks noChangeAspect="1"/>
            </p:cNvSpPr>
            <p:nvPr/>
          </p:nvSpPr>
          <p:spPr bwMode="auto">
            <a:xfrm rot="-2218321">
              <a:off x="3743" y="2830"/>
              <a:ext cx="424" cy="480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17" name="Freeform 101"/>
            <p:cNvSpPr>
              <a:spLocks noChangeAspect="1"/>
            </p:cNvSpPr>
            <p:nvPr/>
          </p:nvSpPr>
          <p:spPr bwMode="auto">
            <a:xfrm rot="11238127">
              <a:off x="3334" y="2333"/>
              <a:ext cx="257" cy="241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102"/>
          <p:cNvGrpSpPr>
            <a:grpSpLocks/>
          </p:cNvGrpSpPr>
          <p:nvPr/>
        </p:nvGrpSpPr>
        <p:grpSpPr bwMode="auto">
          <a:xfrm>
            <a:off x="6443663" y="2565400"/>
            <a:ext cx="1739900" cy="1295400"/>
            <a:chOff x="890" y="852"/>
            <a:chExt cx="1096" cy="1074"/>
          </a:xfrm>
        </p:grpSpPr>
        <p:sp>
          <p:nvSpPr>
            <p:cNvPr id="777319" name="Freeform 103"/>
            <p:cNvSpPr>
              <a:spLocks noChangeAspect="1"/>
            </p:cNvSpPr>
            <p:nvPr/>
          </p:nvSpPr>
          <p:spPr bwMode="auto">
            <a:xfrm>
              <a:off x="1663" y="1612"/>
              <a:ext cx="28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" name="Group 104"/>
            <p:cNvGrpSpPr>
              <a:grpSpLocks/>
            </p:cNvGrpSpPr>
            <p:nvPr/>
          </p:nvGrpSpPr>
          <p:grpSpPr bwMode="auto">
            <a:xfrm rot="-1133219">
              <a:off x="1638" y="1309"/>
              <a:ext cx="337" cy="57"/>
              <a:chOff x="1677" y="1625"/>
              <a:chExt cx="337" cy="57"/>
            </a:xfrm>
          </p:grpSpPr>
          <p:sp>
            <p:nvSpPr>
              <p:cNvPr id="777321" name="Freeform 105"/>
              <p:cNvSpPr>
                <a:spLocks noChangeAspect="1"/>
              </p:cNvSpPr>
              <p:nvPr/>
            </p:nvSpPr>
            <p:spPr bwMode="auto">
              <a:xfrm rot="704602">
                <a:off x="1829" y="1636"/>
                <a:ext cx="42" cy="34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22" name="Line 106"/>
              <p:cNvSpPr>
                <a:spLocks noChangeAspect="1" noChangeShapeType="1"/>
              </p:cNvSpPr>
              <p:nvPr/>
            </p:nvSpPr>
            <p:spPr bwMode="auto">
              <a:xfrm>
                <a:off x="1677" y="1625"/>
                <a:ext cx="337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23" name="Oval 107"/>
            <p:cNvSpPr>
              <a:spLocks noChangeAspect="1" noChangeArrowheads="1"/>
            </p:cNvSpPr>
            <p:nvPr/>
          </p:nvSpPr>
          <p:spPr bwMode="auto">
            <a:xfrm>
              <a:off x="1302" y="1793"/>
              <a:ext cx="127" cy="12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7324" name="Line 108"/>
            <p:cNvSpPr>
              <a:spLocks noChangeAspect="1" noChangeShapeType="1"/>
            </p:cNvSpPr>
            <p:nvPr/>
          </p:nvSpPr>
          <p:spPr bwMode="auto">
            <a:xfrm flipV="1">
              <a:off x="963" y="1855"/>
              <a:ext cx="341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25" name="Line 109"/>
            <p:cNvSpPr>
              <a:spLocks noChangeAspect="1" noChangeShapeType="1"/>
            </p:cNvSpPr>
            <p:nvPr/>
          </p:nvSpPr>
          <p:spPr bwMode="auto">
            <a:xfrm flipV="1">
              <a:off x="967" y="1880"/>
              <a:ext cx="341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26" name="Line 110"/>
            <p:cNvSpPr>
              <a:spLocks noChangeAspect="1" noChangeShapeType="1"/>
            </p:cNvSpPr>
            <p:nvPr/>
          </p:nvSpPr>
          <p:spPr bwMode="auto">
            <a:xfrm flipV="1">
              <a:off x="1428" y="1781"/>
              <a:ext cx="537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27" name="Line 111"/>
            <p:cNvSpPr>
              <a:spLocks noChangeAspect="1" noChangeShapeType="1"/>
            </p:cNvSpPr>
            <p:nvPr/>
          </p:nvSpPr>
          <p:spPr bwMode="auto">
            <a:xfrm flipV="1">
              <a:off x="1430" y="1857"/>
              <a:ext cx="556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28" name="Line 112"/>
            <p:cNvSpPr>
              <a:spLocks noChangeAspect="1" noChangeShapeType="1"/>
            </p:cNvSpPr>
            <p:nvPr/>
          </p:nvSpPr>
          <p:spPr bwMode="auto">
            <a:xfrm>
              <a:off x="1421" y="1893"/>
              <a:ext cx="556" cy="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29" name="Freeform 113"/>
            <p:cNvSpPr>
              <a:spLocks noChangeAspect="1"/>
            </p:cNvSpPr>
            <p:nvPr/>
          </p:nvSpPr>
          <p:spPr bwMode="auto">
            <a:xfrm>
              <a:off x="1286" y="989"/>
              <a:ext cx="41" cy="40"/>
            </a:xfrm>
            <a:custGeom>
              <a:avLst/>
              <a:gdLst>
                <a:gd name="T0" fmla="*/ 0 w 48"/>
                <a:gd name="T1" fmla="*/ 6 h 46"/>
                <a:gd name="T2" fmla="*/ 24 w 48"/>
                <a:gd name="T3" fmla="*/ 0 h 46"/>
                <a:gd name="T4" fmla="*/ 40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4" y="0"/>
                  </a:lnTo>
                  <a:lnTo>
                    <a:pt x="40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0" name="Freeform 114"/>
            <p:cNvSpPr>
              <a:spLocks noChangeAspect="1"/>
            </p:cNvSpPr>
            <p:nvPr/>
          </p:nvSpPr>
          <p:spPr bwMode="auto">
            <a:xfrm>
              <a:off x="1321" y="1029"/>
              <a:ext cx="43" cy="40"/>
            </a:xfrm>
            <a:custGeom>
              <a:avLst/>
              <a:gdLst>
                <a:gd name="T0" fmla="*/ 4 w 50"/>
                <a:gd name="T1" fmla="*/ 0 h 46"/>
                <a:gd name="T2" fmla="*/ 0 w 50"/>
                <a:gd name="T3" fmla="*/ 24 h 46"/>
                <a:gd name="T4" fmla="*/ 2 w 50"/>
                <a:gd name="T5" fmla="*/ 40 h 46"/>
                <a:gd name="T6" fmla="*/ 10 w 50"/>
                <a:gd name="T7" fmla="*/ 46 h 46"/>
                <a:gd name="T8" fmla="*/ 26 w 50"/>
                <a:gd name="T9" fmla="*/ 46 h 46"/>
                <a:gd name="T10" fmla="*/ 50 w 50"/>
                <a:gd name="T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46">
                  <a:moveTo>
                    <a:pt x="4" y="0"/>
                  </a:moveTo>
                  <a:lnTo>
                    <a:pt x="0" y="24"/>
                  </a:lnTo>
                  <a:lnTo>
                    <a:pt x="2" y="40"/>
                  </a:lnTo>
                  <a:lnTo>
                    <a:pt x="10" y="46"/>
                  </a:lnTo>
                  <a:lnTo>
                    <a:pt x="26" y="46"/>
                  </a:lnTo>
                  <a:lnTo>
                    <a:pt x="50" y="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1" name="Freeform 115"/>
            <p:cNvSpPr>
              <a:spLocks noChangeAspect="1"/>
            </p:cNvSpPr>
            <p:nvPr/>
          </p:nvSpPr>
          <p:spPr bwMode="auto">
            <a:xfrm>
              <a:off x="1364" y="1058"/>
              <a:ext cx="41" cy="40"/>
            </a:xfrm>
            <a:custGeom>
              <a:avLst/>
              <a:gdLst>
                <a:gd name="T0" fmla="*/ 0 w 48"/>
                <a:gd name="T1" fmla="*/ 6 h 46"/>
                <a:gd name="T2" fmla="*/ 22 w 48"/>
                <a:gd name="T3" fmla="*/ 0 h 46"/>
                <a:gd name="T4" fmla="*/ 38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2" y="0"/>
                  </a:lnTo>
                  <a:lnTo>
                    <a:pt x="38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2" name="Freeform 116"/>
            <p:cNvSpPr>
              <a:spLocks noChangeAspect="1"/>
            </p:cNvSpPr>
            <p:nvPr/>
          </p:nvSpPr>
          <p:spPr bwMode="auto">
            <a:xfrm>
              <a:off x="1398" y="1098"/>
              <a:ext cx="41" cy="40"/>
            </a:xfrm>
            <a:custGeom>
              <a:avLst/>
              <a:gdLst>
                <a:gd name="T0" fmla="*/ 4 w 48"/>
                <a:gd name="T1" fmla="*/ 0 h 46"/>
                <a:gd name="T2" fmla="*/ 0 w 48"/>
                <a:gd name="T3" fmla="*/ 24 h 46"/>
                <a:gd name="T4" fmla="*/ 2 w 48"/>
                <a:gd name="T5" fmla="*/ 40 h 46"/>
                <a:gd name="T6" fmla="*/ 10 w 48"/>
                <a:gd name="T7" fmla="*/ 46 h 46"/>
                <a:gd name="T8" fmla="*/ 24 w 48"/>
                <a:gd name="T9" fmla="*/ 46 h 46"/>
                <a:gd name="T10" fmla="*/ 48 w 48"/>
                <a:gd name="T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4" y="0"/>
                  </a:moveTo>
                  <a:lnTo>
                    <a:pt x="0" y="24"/>
                  </a:lnTo>
                  <a:lnTo>
                    <a:pt x="2" y="40"/>
                  </a:lnTo>
                  <a:lnTo>
                    <a:pt x="10" y="46"/>
                  </a:lnTo>
                  <a:lnTo>
                    <a:pt x="24" y="46"/>
                  </a:lnTo>
                  <a:lnTo>
                    <a:pt x="48" y="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3" name="Freeform 117"/>
            <p:cNvSpPr>
              <a:spLocks noChangeAspect="1"/>
            </p:cNvSpPr>
            <p:nvPr/>
          </p:nvSpPr>
          <p:spPr bwMode="auto">
            <a:xfrm>
              <a:off x="1439" y="1128"/>
              <a:ext cx="42" cy="39"/>
            </a:xfrm>
            <a:custGeom>
              <a:avLst/>
              <a:gdLst>
                <a:gd name="T0" fmla="*/ 0 w 48"/>
                <a:gd name="T1" fmla="*/ 6 h 46"/>
                <a:gd name="T2" fmla="*/ 24 w 48"/>
                <a:gd name="T3" fmla="*/ 0 h 46"/>
                <a:gd name="T4" fmla="*/ 38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4" y="0"/>
                  </a:lnTo>
                  <a:lnTo>
                    <a:pt x="38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4" name="Line 118"/>
            <p:cNvSpPr>
              <a:spLocks noChangeAspect="1" noChangeShapeType="1"/>
            </p:cNvSpPr>
            <p:nvPr/>
          </p:nvSpPr>
          <p:spPr bwMode="auto">
            <a:xfrm flipV="1">
              <a:off x="1287" y="852"/>
              <a:ext cx="532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5" name="Line 119"/>
            <p:cNvSpPr>
              <a:spLocks noChangeAspect="1" noChangeShapeType="1"/>
            </p:cNvSpPr>
            <p:nvPr/>
          </p:nvSpPr>
          <p:spPr bwMode="auto">
            <a:xfrm flipV="1">
              <a:off x="890" y="994"/>
              <a:ext cx="398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36" name="Freeform 120"/>
            <p:cNvSpPr>
              <a:spLocks noChangeAspect="1"/>
            </p:cNvSpPr>
            <p:nvPr/>
          </p:nvSpPr>
          <p:spPr bwMode="auto">
            <a:xfrm>
              <a:off x="1067" y="981"/>
              <a:ext cx="42" cy="35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37" name="Freeform 121"/>
            <p:cNvSpPr>
              <a:spLocks noChangeAspect="1"/>
            </p:cNvSpPr>
            <p:nvPr/>
          </p:nvSpPr>
          <p:spPr bwMode="auto">
            <a:xfrm rot="-956723">
              <a:off x="1539" y="904"/>
              <a:ext cx="42" cy="35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38" name="Freeform 122"/>
            <p:cNvSpPr>
              <a:spLocks noChangeAspect="1"/>
            </p:cNvSpPr>
            <p:nvPr/>
          </p:nvSpPr>
          <p:spPr bwMode="auto">
            <a:xfrm>
              <a:off x="1280" y="982"/>
              <a:ext cx="27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39" name="Oval 123"/>
            <p:cNvSpPr>
              <a:spLocks noChangeAspect="1" noChangeArrowheads="1"/>
            </p:cNvSpPr>
            <p:nvPr/>
          </p:nvSpPr>
          <p:spPr bwMode="auto">
            <a:xfrm rot="3107364">
              <a:off x="1456" y="1148"/>
              <a:ext cx="61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7340" name="Line 124"/>
            <p:cNvSpPr>
              <a:spLocks noChangeAspect="1" noChangeShapeType="1"/>
            </p:cNvSpPr>
            <p:nvPr/>
          </p:nvSpPr>
          <p:spPr bwMode="auto">
            <a:xfrm flipV="1">
              <a:off x="1525" y="1140"/>
              <a:ext cx="274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41" name="Line 125"/>
            <p:cNvSpPr>
              <a:spLocks noChangeAspect="1" noChangeShapeType="1"/>
            </p:cNvSpPr>
            <p:nvPr/>
          </p:nvSpPr>
          <p:spPr bwMode="auto">
            <a:xfrm>
              <a:off x="1522" y="1192"/>
              <a:ext cx="289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42" name="Freeform 126"/>
            <p:cNvSpPr>
              <a:spLocks noChangeAspect="1"/>
            </p:cNvSpPr>
            <p:nvPr/>
          </p:nvSpPr>
          <p:spPr bwMode="auto">
            <a:xfrm rot="-4961327">
              <a:off x="1337" y="1594"/>
              <a:ext cx="316" cy="317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43" name="Freeform 127"/>
            <p:cNvSpPr>
              <a:spLocks noChangeAspect="1"/>
            </p:cNvSpPr>
            <p:nvPr/>
          </p:nvSpPr>
          <p:spPr bwMode="auto">
            <a:xfrm>
              <a:off x="1626" y="1354"/>
              <a:ext cx="27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44" name="Freeform 128"/>
            <p:cNvSpPr>
              <a:spLocks noChangeAspect="1"/>
            </p:cNvSpPr>
            <p:nvPr/>
          </p:nvSpPr>
          <p:spPr bwMode="auto">
            <a:xfrm rot="-2472586">
              <a:off x="1734" y="1499"/>
              <a:ext cx="252" cy="285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" name="Group 129"/>
            <p:cNvGrpSpPr>
              <a:grpSpLocks/>
            </p:cNvGrpSpPr>
            <p:nvPr/>
          </p:nvGrpSpPr>
          <p:grpSpPr bwMode="auto">
            <a:xfrm>
              <a:off x="1509" y="1211"/>
              <a:ext cx="131" cy="157"/>
              <a:chOff x="1509" y="1211"/>
              <a:chExt cx="131" cy="157"/>
            </a:xfrm>
          </p:grpSpPr>
          <p:sp>
            <p:nvSpPr>
              <p:cNvPr id="777346" name="Line 130"/>
              <p:cNvSpPr>
                <a:spLocks noChangeAspect="1" noChangeShapeType="1"/>
              </p:cNvSpPr>
              <p:nvPr/>
            </p:nvSpPr>
            <p:spPr bwMode="auto">
              <a:xfrm>
                <a:off x="1509" y="1211"/>
                <a:ext cx="131" cy="1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47" name="Freeform 131"/>
              <p:cNvSpPr>
                <a:spLocks noChangeAspect="1"/>
              </p:cNvSpPr>
              <p:nvPr/>
            </p:nvSpPr>
            <p:spPr bwMode="auto">
              <a:xfrm rot="5702547">
                <a:off x="1556" y="1269"/>
                <a:ext cx="42" cy="41"/>
              </a:xfrm>
              <a:custGeom>
                <a:avLst/>
                <a:gdLst>
                  <a:gd name="T0" fmla="*/ 48 w 48"/>
                  <a:gd name="T1" fmla="*/ 0 h 48"/>
                  <a:gd name="T2" fmla="*/ 0 w 48"/>
                  <a:gd name="T3" fmla="*/ 22 h 48"/>
                  <a:gd name="T4" fmla="*/ 26 w 48"/>
                  <a:gd name="T5" fmla="*/ 48 h 48"/>
                  <a:gd name="T6" fmla="*/ 48 w 48"/>
                  <a:gd name="T7" fmla="*/ 0 h 48"/>
                  <a:gd name="T8" fmla="*/ 48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0"/>
                    </a:moveTo>
                    <a:lnTo>
                      <a:pt x="0" y="22"/>
                    </a:lnTo>
                    <a:lnTo>
                      <a:pt x="26" y="48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48" name="Freeform 132"/>
            <p:cNvSpPr>
              <a:spLocks noChangeAspect="1"/>
            </p:cNvSpPr>
            <p:nvPr/>
          </p:nvSpPr>
          <p:spPr bwMode="auto">
            <a:xfrm rot="2014012">
              <a:off x="1571" y="1395"/>
              <a:ext cx="180" cy="204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133"/>
          <p:cNvGrpSpPr>
            <a:grpSpLocks/>
          </p:cNvGrpSpPr>
          <p:nvPr/>
        </p:nvGrpSpPr>
        <p:grpSpPr bwMode="auto">
          <a:xfrm>
            <a:off x="701390" y="4453921"/>
            <a:ext cx="1784350" cy="1416050"/>
            <a:chOff x="141" y="2041"/>
            <a:chExt cx="1124" cy="1074"/>
          </a:xfrm>
        </p:grpSpPr>
        <p:sp>
          <p:nvSpPr>
            <p:cNvPr id="777350" name="Freeform 134"/>
            <p:cNvSpPr>
              <a:spLocks noChangeAspect="1"/>
            </p:cNvSpPr>
            <p:nvPr/>
          </p:nvSpPr>
          <p:spPr bwMode="auto">
            <a:xfrm>
              <a:off x="914" y="2801"/>
              <a:ext cx="28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" name="Group 135"/>
            <p:cNvGrpSpPr>
              <a:grpSpLocks/>
            </p:cNvGrpSpPr>
            <p:nvPr/>
          </p:nvGrpSpPr>
          <p:grpSpPr bwMode="auto">
            <a:xfrm rot="-443932">
              <a:off x="928" y="2795"/>
              <a:ext cx="337" cy="57"/>
              <a:chOff x="2884" y="2103"/>
              <a:chExt cx="337" cy="57"/>
            </a:xfrm>
          </p:grpSpPr>
          <p:sp>
            <p:nvSpPr>
              <p:cNvPr id="777352" name="Freeform 136"/>
              <p:cNvSpPr>
                <a:spLocks noChangeAspect="1"/>
              </p:cNvSpPr>
              <p:nvPr/>
            </p:nvSpPr>
            <p:spPr bwMode="auto">
              <a:xfrm rot="704602">
                <a:off x="3036" y="2114"/>
                <a:ext cx="42" cy="34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53" name="Line 137"/>
              <p:cNvSpPr>
                <a:spLocks noChangeAspect="1" noChangeShapeType="1"/>
              </p:cNvSpPr>
              <p:nvPr/>
            </p:nvSpPr>
            <p:spPr bwMode="auto">
              <a:xfrm>
                <a:off x="2884" y="2103"/>
                <a:ext cx="337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1" name="Group 138"/>
            <p:cNvGrpSpPr>
              <a:grpSpLocks noChangeAspect="1"/>
            </p:cNvGrpSpPr>
            <p:nvPr/>
          </p:nvGrpSpPr>
          <p:grpSpPr bwMode="auto">
            <a:xfrm>
              <a:off x="214" y="2970"/>
              <a:ext cx="1023" cy="145"/>
              <a:chOff x="66" y="2615"/>
              <a:chExt cx="1724" cy="244"/>
            </a:xfrm>
          </p:grpSpPr>
          <p:sp>
            <p:nvSpPr>
              <p:cNvPr id="777355" name="Oval 139"/>
              <p:cNvSpPr>
                <a:spLocks noChangeAspect="1" noChangeArrowheads="1"/>
              </p:cNvSpPr>
              <p:nvPr/>
            </p:nvSpPr>
            <p:spPr bwMode="auto">
              <a:xfrm>
                <a:off x="638" y="2635"/>
                <a:ext cx="214" cy="21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7356" name="Line 140"/>
              <p:cNvSpPr>
                <a:spLocks noChangeAspect="1" noChangeShapeType="1"/>
              </p:cNvSpPr>
              <p:nvPr/>
            </p:nvSpPr>
            <p:spPr bwMode="auto">
              <a:xfrm flipV="1">
                <a:off x="66" y="2739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57" name="Line 141"/>
              <p:cNvSpPr>
                <a:spLocks noChangeAspect="1" noChangeShapeType="1"/>
              </p:cNvSpPr>
              <p:nvPr/>
            </p:nvSpPr>
            <p:spPr bwMode="auto">
              <a:xfrm flipV="1">
                <a:off x="73" y="2781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58" name="Line 142"/>
              <p:cNvSpPr>
                <a:spLocks noChangeAspect="1" noChangeShapeType="1"/>
              </p:cNvSpPr>
              <p:nvPr/>
            </p:nvSpPr>
            <p:spPr bwMode="auto">
              <a:xfrm flipV="1">
                <a:off x="850" y="2615"/>
                <a:ext cx="905" cy="1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59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853" y="2743"/>
                <a:ext cx="937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60" name="Line 144"/>
              <p:cNvSpPr>
                <a:spLocks noChangeAspect="1" noChangeShapeType="1"/>
              </p:cNvSpPr>
              <p:nvPr/>
            </p:nvSpPr>
            <p:spPr bwMode="auto">
              <a:xfrm>
                <a:off x="838" y="2804"/>
                <a:ext cx="937" cy="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61" name="Freeform 145"/>
            <p:cNvSpPr>
              <a:spLocks noChangeAspect="1"/>
            </p:cNvSpPr>
            <p:nvPr/>
          </p:nvSpPr>
          <p:spPr bwMode="auto">
            <a:xfrm>
              <a:off x="537" y="2178"/>
              <a:ext cx="41" cy="40"/>
            </a:xfrm>
            <a:custGeom>
              <a:avLst/>
              <a:gdLst>
                <a:gd name="T0" fmla="*/ 0 w 48"/>
                <a:gd name="T1" fmla="*/ 6 h 46"/>
                <a:gd name="T2" fmla="*/ 24 w 48"/>
                <a:gd name="T3" fmla="*/ 0 h 46"/>
                <a:gd name="T4" fmla="*/ 40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4" y="0"/>
                  </a:lnTo>
                  <a:lnTo>
                    <a:pt x="40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2" name="Freeform 146"/>
            <p:cNvSpPr>
              <a:spLocks noChangeAspect="1"/>
            </p:cNvSpPr>
            <p:nvPr/>
          </p:nvSpPr>
          <p:spPr bwMode="auto">
            <a:xfrm>
              <a:off x="572" y="2218"/>
              <a:ext cx="43" cy="40"/>
            </a:xfrm>
            <a:custGeom>
              <a:avLst/>
              <a:gdLst>
                <a:gd name="T0" fmla="*/ 4 w 50"/>
                <a:gd name="T1" fmla="*/ 0 h 46"/>
                <a:gd name="T2" fmla="*/ 0 w 50"/>
                <a:gd name="T3" fmla="*/ 24 h 46"/>
                <a:gd name="T4" fmla="*/ 2 w 50"/>
                <a:gd name="T5" fmla="*/ 40 h 46"/>
                <a:gd name="T6" fmla="*/ 10 w 50"/>
                <a:gd name="T7" fmla="*/ 46 h 46"/>
                <a:gd name="T8" fmla="*/ 26 w 50"/>
                <a:gd name="T9" fmla="*/ 46 h 46"/>
                <a:gd name="T10" fmla="*/ 50 w 50"/>
                <a:gd name="T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46">
                  <a:moveTo>
                    <a:pt x="4" y="0"/>
                  </a:moveTo>
                  <a:lnTo>
                    <a:pt x="0" y="24"/>
                  </a:lnTo>
                  <a:lnTo>
                    <a:pt x="2" y="40"/>
                  </a:lnTo>
                  <a:lnTo>
                    <a:pt x="10" y="46"/>
                  </a:lnTo>
                  <a:lnTo>
                    <a:pt x="26" y="46"/>
                  </a:lnTo>
                  <a:lnTo>
                    <a:pt x="50" y="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3" name="Freeform 147"/>
            <p:cNvSpPr>
              <a:spLocks noChangeAspect="1"/>
            </p:cNvSpPr>
            <p:nvPr/>
          </p:nvSpPr>
          <p:spPr bwMode="auto">
            <a:xfrm>
              <a:off x="615" y="2247"/>
              <a:ext cx="41" cy="40"/>
            </a:xfrm>
            <a:custGeom>
              <a:avLst/>
              <a:gdLst>
                <a:gd name="T0" fmla="*/ 0 w 48"/>
                <a:gd name="T1" fmla="*/ 6 h 46"/>
                <a:gd name="T2" fmla="*/ 22 w 48"/>
                <a:gd name="T3" fmla="*/ 0 h 46"/>
                <a:gd name="T4" fmla="*/ 38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2" y="0"/>
                  </a:lnTo>
                  <a:lnTo>
                    <a:pt x="38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4" name="Freeform 148"/>
            <p:cNvSpPr>
              <a:spLocks noChangeAspect="1"/>
            </p:cNvSpPr>
            <p:nvPr/>
          </p:nvSpPr>
          <p:spPr bwMode="auto">
            <a:xfrm>
              <a:off x="649" y="2287"/>
              <a:ext cx="41" cy="40"/>
            </a:xfrm>
            <a:custGeom>
              <a:avLst/>
              <a:gdLst>
                <a:gd name="T0" fmla="*/ 4 w 48"/>
                <a:gd name="T1" fmla="*/ 0 h 46"/>
                <a:gd name="T2" fmla="*/ 0 w 48"/>
                <a:gd name="T3" fmla="*/ 24 h 46"/>
                <a:gd name="T4" fmla="*/ 2 w 48"/>
                <a:gd name="T5" fmla="*/ 40 h 46"/>
                <a:gd name="T6" fmla="*/ 10 w 48"/>
                <a:gd name="T7" fmla="*/ 46 h 46"/>
                <a:gd name="T8" fmla="*/ 24 w 48"/>
                <a:gd name="T9" fmla="*/ 46 h 46"/>
                <a:gd name="T10" fmla="*/ 48 w 48"/>
                <a:gd name="T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4" y="0"/>
                  </a:moveTo>
                  <a:lnTo>
                    <a:pt x="0" y="24"/>
                  </a:lnTo>
                  <a:lnTo>
                    <a:pt x="2" y="40"/>
                  </a:lnTo>
                  <a:lnTo>
                    <a:pt x="10" y="46"/>
                  </a:lnTo>
                  <a:lnTo>
                    <a:pt x="24" y="46"/>
                  </a:lnTo>
                  <a:lnTo>
                    <a:pt x="48" y="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5" name="Freeform 149"/>
            <p:cNvSpPr>
              <a:spLocks noChangeAspect="1"/>
            </p:cNvSpPr>
            <p:nvPr/>
          </p:nvSpPr>
          <p:spPr bwMode="auto">
            <a:xfrm>
              <a:off x="690" y="2317"/>
              <a:ext cx="42" cy="39"/>
            </a:xfrm>
            <a:custGeom>
              <a:avLst/>
              <a:gdLst>
                <a:gd name="T0" fmla="*/ 0 w 48"/>
                <a:gd name="T1" fmla="*/ 6 h 46"/>
                <a:gd name="T2" fmla="*/ 24 w 48"/>
                <a:gd name="T3" fmla="*/ 0 h 46"/>
                <a:gd name="T4" fmla="*/ 38 w 48"/>
                <a:gd name="T5" fmla="*/ 0 h 46"/>
                <a:gd name="T6" fmla="*/ 46 w 48"/>
                <a:gd name="T7" fmla="*/ 6 h 46"/>
                <a:gd name="T8" fmla="*/ 48 w 48"/>
                <a:gd name="T9" fmla="*/ 22 h 46"/>
                <a:gd name="T10" fmla="*/ 44 w 4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0" y="6"/>
                  </a:moveTo>
                  <a:lnTo>
                    <a:pt x="24" y="0"/>
                  </a:lnTo>
                  <a:lnTo>
                    <a:pt x="38" y="0"/>
                  </a:lnTo>
                  <a:lnTo>
                    <a:pt x="46" y="6"/>
                  </a:lnTo>
                  <a:lnTo>
                    <a:pt x="48" y="22"/>
                  </a:lnTo>
                  <a:lnTo>
                    <a:pt x="44" y="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6" name="Line 150"/>
            <p:cNvSpPr>
              <a:spLocks noChangeAspect="1" noChangeShapeType="1"/>
            </p:cNvSpPr>
            <p:nvPr/>
          </p:nvSpPr>
          <p:spPr bwMode="auto">
            <a:xfrm flipV="1">
              <a:off x="538" y="2041"/>
              <a:ext cx="532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7" name="Line 151"/>
            <p:cNvSpPr>
              <a:spLocks noChangeAspect="1" noChangeShapeType="1"/>
            </p:cNvSpPr>
            <p:nvPr/>
          </p:nvSpPr>
          <p:spPr bwMode="auto">
            <a:xfrm flipV="1">
              <a:off x="141" y="2183"/>
              <a:ext cx="398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68" name="Freeform 152"/>
            <p:cNvSpPr>
              <a:spLocks noChangeAspect="1"/>
            </p:cNvSpPr>
            <p:nvPr/>
          </p:nvSpPr>
          <p:spPr bwMode="auto">
            <a:xfrm>
              <a:off x="318" y="2170"/>
              <a:ext cx="42" cy="35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69" name="Freeform 153"/>
            <p:cNvSpPr>
              <a:spLocks noChangeAspect="1"/>
            </p:cNvSpPr>
            <p:nvPr/>
          </p:nvSpPr>
          <p:spPr bwMode="auto">
            <a:xfrm rot="-956723">
              <a:off x="790" y="2093"/>
              <a:ext cx="42" cy="35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70" name="Freeform 154"/>
            <p:cNvSpPr>
              <a:spLocks noChangeAspect="1"/>
            </p:cNvSpPr>
            <p:nvPr/>
          </p:nvSpPr>
          <p:spPr bwMode="auto">
            <a:xfrm>
              <a:off x="531" y="2171"/>
              <a:ext cx="27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71" name="Line 155"/>
            <p:cNvSpPr>
              <a:spLocks noChangeAspect="1" noChangeShapeType="1"/>
            </p:cNvSpPr>
            <p:nvPr/>
          </p:nvSpPr>
          <p:spPr bwMode="auto">
            <a:xfrm flipV="1">
              <a:off x="776" y="2329"/>
              <a:ext cx="274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72" name="Line 156"/>
            <p:cNvSpPr>
              <a:spLocks noChangeAspect="1" noChangeShapeType="1"/>
            </p:cNvSpPr>
            <p:nvPr/>
          </p:nvSpPr>
          <p:spPr bwMode="auto">
            <a:xfrm>
              <a:off x="773" y="2381"/>
              <a:ext cx="289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73" name="Freeform 157"/>
            <p:cNvSpPr>
              <a:spLocks noChangeAspect="1"/>
            </p:cNvSpPr>
            <p:nvPr/>
          </p:nvSpPr>
          <p:spPr bwMode="auto">
            <a:xfrm rot="-21355708">
              <a:off x="700" y="2358"/>
              <a:ext cx="199" cy="199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74" name="Freeform 158"/>
            <p:cNvSpPr>
              <a:spLocks noChangeAspect="1"/>
            </p:cNvSpPr>
            <p:nvPr/>
          </p:nvSpPr>
          <p:spPr bwMode="auto">
            <a:xfrm>
              <a:off x="877" y="2543"/>
              <a:ext cx="27" cy="27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75" name="Freeform 159"/>
            <p:cNvSpPr>
              <a:spLocks noChangeAspect="1"/>
            </p:cNvSpPr>
            <p:nvPr/>
          </p:nvSpPr>
          <p:spPr bwMode="auto">
            <a:xfrm rot="-3846996">
              <a:off x="938" y="2388"/>
              <a:ext cx="221" cy="250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" name="Group 160"/>
            <p:cNvGrpSpPr>
              <a:grpSpLocks/>
            </p:cNvGrpSpPr>
            <p:nvPr/>
          </p:nvGrpSpPr>
          <p:grpSpPr bwMode="auto">
            <a:xfrm rot="-4745956">
              <a:off x="664" y="2788"/>
              <a:ext cx="238" cy="245"/>
              <a:chOff x="2716" y="1689"/>
              <a:chExt cx="131" cy="157"/>
            </a:xfrm>
          </p:grpSpPr>
          <p:sp>
            <p:nvSpPr>
              <p:cNvPr id="777377" name="Line 161"/>
              <p:cNvSpPr>
                <a:spLocks noChangeAspect="1" noChangeShapeType="1"/>
              </p:cNvSpPr>
              <p:nvPr/>
            </p:nvSpPr>
            <p:spPr bwMode="auto">
              <a:xfrm>
                <a:off x="2716" y="1689"/>
                <a:ext cx="131" cy="1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78" name="Freeform 162"/>
              <p:cNvSpPr>
                <a:spLocks noChangeAspect="1"/>
              </p:cNvSpPr>
              <p:nvPr/>
            </p:nvSpPr>
            <p:spPr bwMode="auto">
              <a:xfrm rot="5702547">
                <a:off x="2763" y="1747"/>
                <a:ext cx="42" cy="41"/>
              </a:xfrm>
              <a:custGeom>
                <a:avLst/>
                <a:gdLst>
                  <a:gd name="T0" fmla="*/ 48 w 48"/>
                  <a:gd name="T1" fmla="*/ 0 h 48"/>
                  <a:gd name="T2" fmla="*/ 0 w 48"/>
                  <a:gd name="T3" fmla="*/ 22 h 48"/>
                  <a:gd name="T4" fmla="*/ 26 w 48"/>
                  <a:gd name="T5" fmla="*/ 48 h 48"/>
                  <a:gd name="T6" fmla="*/ 48 w 48"/>
                  <a:gd name="T7" fmla="*/ 0 h 48"/>
                  <a:gd name="T8" fmla="*/ 48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0"/>
                    </a:moveTo>
                    <a:lnTo>
                      <a:pt x="0" y="22"/>
                    </a:lnTo>
                    <a:lnTo>
                      <a:pt x="26" y="48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79" name="Oval 163"/>
            <p:cNvSpPr>
              <a:spLocks noChangeAspect="1" noChangeArrowheads="1"/>
            </p:cNvSpPr>
            <p:nvPr/>
          </p:nvSpPr>
          <p:spPr bwMode="auto">
            <a:xfrm rot="3107364">
              <a:off x="696" y="2337"/>
              <a:ext cx="72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7380" name="Freeform 164"/>
            <p:cNvSpPr>
              <a:spLocks noChangeAspect="1"/>
            </p:cNvSpPr>
            <p:nvPr/>
          </p:nvSpPr>
          <p:spPr bwMode="auto">
            <a:xfrm rot="1819074">
              <a:off x="819" y="2582"/>
              <a:ext cx="179" cy="203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165"/>
          <p:cNvGrpSpPr>
            <a:grpSpLocks noChangeAspect="1"/>
          </p:cNvGrpSpPr>
          <p:nvPr/>
        </p:nvGrpSpPr>
        <p:grpSpPr bwMode="auto">
          <a:xfrm>
            <a:off x="3822258" y="4585737"/>
            <a:ext cx="1662113" cy="1306513"/>
            <a:chOff x="0" y="-97"/>
            <a:chExt cx="1919" cy="1922"/>
          </a:xfrm>
        </p:grpSpPr>
        <p:grpSp>
          <p:nvGrpSpPr>
            <p:cNvPr id="24" name="Group 166"/>
            <p:cNvGrpSpPr>
              <a:grpSpLocks noChangeAspect="1"/>
            </p:cNvGrpSpPr>
            <p:nvPr/>
          </p:nvGrpSpPr>
          <p:grpSpPr bwMode="auto">
            <a:xfrm>
              <a:off x="0" y="-97"/>
              <a:ext cx="1566" cy="869"/>
              <a:chOff x="2202" y="1062"/>
              <a:chExt cx="1566" cy="869"/>
            </a:xfrm>
          </p:grpSpPr>
          <p:sp>
            <p:nvSpPr>
              <p:cNvPr id="777383" name="Freeform 167"/>
              <p:cNvSpPr>
                <a:spLocks noChangeAspect="1"/>
              </p:cNvSpPr>
              <p:nvPr/>
            </p:nvSpPr>
            <p:spPr bwMode="auto">
              <a:xfrm>
                <a:off x="2870" y="1293"/>
                <a:ext cx="69" cy="67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40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4" name="Freeform 168"/>
              <p:cNvSpPr>
                <a:spLocks noChangeAspect="1"/>
              </p:cNvSpPr>
              <p:nvPr/>
            </p:nvSpPr>
            <p:spPr bwMode="auto">
              <a:xfrm>
                <a:off x="2928" y="1360"/>
                <a:ext cx="73" cy="67"/>
              </a:xfrm>
              <a:custGeom>
                <a:avLst/>
                <a:gdLst>
                  <a:gd name="T0" fmla="*/ 4 w 50"/>
                  <a:gd name="T1" fmla="*/ 0 h 46"/>
                  <a:gd name="T2" fmla="*/ 0 w 50"/>
                  <a:gd name="T3" fmla="*/ 24 h 46"/>
                  <a:gd name="T4" fmla="*/ 2 w 50"/>
                  <a:gd name="T5" fmla="*/ 40 h 46"/>
                  <a:gd name="T6" fmla="*/ 10 w 50"/>
                  <a:gd name="T7" fmla="*/ 46 h 46"/>
                  <a:gd name="T8" fmla="*/ 26 w 50"/>
                  <a:gd name="T9" fmla="*/ 46 h 46"/>
                  <a:gd name="T10" fmla="*/ 50 w 50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6" y="46"/>
                    </a:lnTo>
                    <a:lnTo>
                      <a:pt x="50" y="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5" name="Freeform 169"/>
              <p:cNvSpPr>
                <a:spLocks noChangeAspect="1"/>
              </p:cNvSpPr>
              <p:nvPr/>
            </p:nvSpPr>
            <p:spPr bwMode="auto">
              <a:xfrm>
                <a:off x="3001" y="1409"/>
                <a:ext cx="69" cy="67"/>
              </a:xfrm>
              <a:custGeom>
                <a:avLst/>
                <a:gdLst>
                  <a:gd name="T0" fmla="*/ 0 w 48"/>
                  <a:gd name="T1" fmla="*/ 6 h 46"/>
                  <a:gd name="T2" fmla="*/ 22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2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6" name="Freeform 170"/>
              <p:cNvSpPr>
                <a:spLocks noChangeAspect="1"/>
              </p:cNvSpPr>
              <p:nvPr/>
            </p:nvSpPr>
            <p:spPr bwMode="auto">
              <a:xfrm>
                <a:off x="3059" y="1476"/>
                <a:ext cx="69" cy="67"/>
              </a:xfrm>
              <a:custGeom>
                <a:avLst/>
                <a:gdLst>
                  <a:gd name="T0" fmla="*/ 4 w 48"/>
                  <a:gd name="T1" fmla="*/ 0 h 46"/>
                  <a:gd name="T2" fmla="*/ 0 w 48"/>
                  <a:gd name="T3" fmla="*/ 24 h 46"/>
                  <a:gd name="T4" fmla="*/ 2 w 48"/>
                  <a:gd name="T5" fmla="*/ 40 h 46"/>
                  <a:gd name="T6" fmla="*/ 10 w 48"/>
                  <a:gd name="T7" fmla="*/ 46 h 46"/>
                  <a:gd name="T8" fmla="*/ 24 w 48"/>
                  <a:gd name="T9" fmla="*/ 46 h 46"/>
                  <a:gd name="T10" fmla="*/ 48 w 48"/>
                  <a:gd name="T1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4" y="0"/>
                    </a:moveTo>
                    <a:lnTo>
                      <a:pt x="0" y="24"/>
                    </a:lnTo>
                    <a:lnTo>
                      <a:pt x="2" y="40"/>
                    </a:lnTo>
                    <a:lnTo>
                      <a:pt x="10" y="46"/>
                    </a:lnTo>
                    <a:lnTo>
                      <a:pt x="24" y="46"/>
                    </a:lnTo>
                    <a:lnTo>
                      <a:pt x="48" y="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7" name="Freeform 171"/>
              <p:cNvSpPr>
                <a:spLocks noChangeAspect="1"/>
              </p:cNvSpPr>
              <p:nvPr/>
            </p:nvSpPr>
            <p:spPr bwMode="auto">
              <a:xfrm>
                <a:off x="3128" y="1526"/>
                <a:ext cx="70" cy="67"/>
              </a:xfrm>
              <a:custGeom>
                <a:avLst/>
                <a:gdLst>
                  <a:gd name="T0" fmla="*/ 0 w 48"/>
                  <a:gd name="T1" fmla="*/ 6 h 46"/>
                  <a:gd name="T2" fmla="*/ 24 w 48"/>
                  <a:gd name="T3" fmla="*/ 0 h 46"/>
                  <a:gd name="T4" fmla="*/ 38 w 48"/>
                  <a:gd name="T5" fmla="*/ 0 h 46"/>
                  <a:gd name="T6" fmla="*/ 46 w 48"/>
                  <a:gd name="T7" fmla="*/ 6 h 46"/>
                  <a:gd name="T8" fmla="*/ 48 w 48"/>
                  <a:gd name="T9" fmla="*/ 22 h 46"/>
                  <a:gd name="T10" fmla="*/ 44 w 48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6">
                    <a:moveTo>
                      <a:pt x="0" y="6"/>
                    </a:moveTo>
                    <a:lnTo>
                      <a:pt x="24" y="0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2"/>
                    </a:lnTo>
                    <a:lnTo>
                      <a:pt x="44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8" name="Line 172"/>
              <p:cNvSpPr>
                <a:spLocks noChangeAspect="1" noChangeShapeType="1"/>
              </p:cNvSpPr>
              <p:nvPr/>
            </p:nvSpPr>
            <p:spPr bwMode="auto">
              <a:xfrm flipV="1">
                <a:off x="2871" y="1062"/>
                <a:ext cx="897" cy="2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89" name="Line 173"/>
              <p:cNvSpPr>
                <a:spLocks noChangeAspect="1" noChangeShapeType="1"/>
              </p:cNvSpPr>
              <p:nvPr/>
            </p:nvSpPr>
            <p:spPr bwMode="auto">
              <a:xfrm flipV="1">
                <a:off x="2202" y="1301"/>
                <a:ext cx="671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0" name="Freeform 174"/>
              <p:cNvSpPr>
                <a:spLocks noChangeAspect="1"/>
              </p:cNvSpPr>
              <p:nvPr/>
            </p:nvSpPr>
            <p:spPr bwMode="auto">
              <a:xfrm>
                <a:off x="2501" y="1280"/>
                <a:ext cx="70" cy="58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1" name="Freeform 175"/>
              <p:cNvSpPr>
                <a:spLocks noChangeAspect="1"/>
              </p:cNvSpPr>
              <p:nvPr/>
            </p:nvSpPr>
            <p:spPr bwMode="auto">
              <a:xfrm rot="-956723">
                <a:off x="3296" y="1150"/>
                <a:ext cx="70" cy="58"/>
              </a:xfrm>
              <a:custGeom>
                <a:avLst/>
                <a:gdLst>
                  <a:gd name="T0" fmla="*/ 48 w 48"/>
                  <a:gd name="T1" fmla="*/ 20 h 40"/>
                  <a:gd name="T2" fmla="*/ 0 w 48"/>
                  <a:gd name="T3" fmla="*/ 0 h 40"/>
                  <a:gd name="T4" fmla="*/ 0 w 48"/>
                  <a:gd name="T5" fmla="*/ 40 h 40"/>
                  <a:gd name="T6" fmla="*/ 48 w 48"/>
                  <a:gd name="T7" fmla="*/ 20 h 40"/>
                  <a:gd name="T8" fmla="*/ 48 w 4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0">
                    <a:moveTo>
                      <a:pt x="48" y="2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48" y="20"/>
                    </a:lnTo>
                    <a:lnTo>
                      <a:pt x="4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2" name="Freeform 176"/>
              <p:cNvSpPr>
                <a:spLocks noChangeAspect="1"/>
              </p:cNvSpPr>
              <p:nvPr/>
            </p:nvSpPr>
            <p:spPr bwMode="auto">
              <a:xfrm>
                <a:off x="2859" y="1281"/>
                <a:ext cx="46" cy="46"/>
              </a:xfrm>
              <a:custGeom>
                <a:avLst/>
                <a:gdLst>
                  <a:gd name="T0" fmla="*/ 32 w 32"/>
                  <a:gd name="T1" fmla="*/ 16 h 32"/>
                  <a:gd name="T2" fmla="*/ 30 w 32"/>
                  <a:gd name="T3" fmla="*/ 10 h 32"/>
                  <a:gd name="T4" fmla="*/ 28 w 32"/>
                  <a:gd name="T5" fmla="*/ 4 h 32"/>
                  <a:gd name="T6" fmla="*/ 22 w 32"/>
                  <a:gd name="T7" fmla="*/ 2 h 32"/>
                  <a:gd name="T8" fmla="*/ 16 w 32"/>
                  <a:gd name="T9" fmla="*/ 0 h 32"/>
                  <a:gd name="T10" fmla="*/ 10 w 32"/>
                  <a:gd name="T11" fmla="*/ 2 h 32"/>
                  <a:gd name="T12" fmla="*/ 4 w 32"/>
                  <a:gd name="T13" fmla="*/ 4 h 32"/>
                  <a:gd name="T14" fmla="*/ 2 w 32"/>
                  <a:gd name="T15" fmla="*/ 10 h 32"/>
                  <a:gd name="T16" fmla="*/ 0 w 32"/>
                  <a:gd name="T17" fmla="*/ 16 h 32"/>
                  <a:gd name="T18" fmla="*/ 2 w 32"/>
                  <a:gd name="T19" fmla="*/ 22 h 32"/>
                  <a:gd name="T20" fmla="*/ 4 w 32"/>
                  <a:gd name="T21" fmla="*/ 28 h 32"/>
                  <a:gd name="T22" fmla="*/ 10 w 32"/>
                  <a:gd name="T23" fmla="*/ 30 h 32"/>
                  <a:gd name="T24" fmla="*/ 16 w 32"/>
                  <a:gd name="T25" fmla="*/ 32 h 32"/>
                  <a:gd name="T26" fmla="*/ 22 w 32"/>
                  <a:gd name="T27" fmla="*/ 30 h 32"/>
                  <a:gd name="T28" fmla="*/ 28 w 32"/>
                  <a:gd name="T29" fmla="*/ 28 h 32"/>
                  <a:gd name="T30" fmla="*/ 30 w 32"/>
                  <a:gd name="T31" fmla="*/ 22 h 32"/>
                  <a:gd name="T32" fmla="*/ 32 w 32"/>
                  <a:gd name="T3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0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8"/>
                    </a:lnTo>
                    <a:lnTo>
                      <a:pt x="30" y="22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3" name="Oval 177"/>
              <p:cNvSpPr>
                <a:spLocks noChangeAspect="1" noChangeArrowheads="1"/>
              </p:cNvSpPr>
              <p:nvPr/>
            </p:nvSpPr>
            <p:spPr bwMode="auto">
              <a:xfrm rot="3107364">
                <a:off x="3157" y="1559"/>
                <a:ext cx="103" cy="13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7394" name="Line 178"/>
              <p:cNvSpPr>
                <a:spLocks noChangeAspect="1" noChangeShapeType="1"/>
              </p:cNvSpPr>
              <p:nvPr/>
            </p:nvSpPr>
            <p:spPr bwMode="auto">
              <a:xfrm flipV="1">
                <a:off x="3272" y="1547"/>
                <a:ext cx="463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5" name="Line 179"/>
              <p:cNvSpPr>
                <a:spLocks noChangeAspect="1" noChangeShapeType="1"/>
              </p:cNvSpPr>
              <p:nvPr/>
            </p:nvSpPr>
            <p:spPr bwMode="auto">
              <a:xfrm>
                <a:off x="3268" y="1635"/>
                <a:ext cx="487" cy="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396" name="Line 180"/>
              <p:cNvSpPr>
                <a:spLocks noChangeAspect="1" noChangeShapeType="1"/>
              </p:cNvSpPr>
              <p:nvPr/>
            </p:nvSpPr>
            <p:spPr bwMode="auto">
              <a:xfrm>
                <a:off x="3246" y="1666"/>
                <a:ext cx="220" cy="26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397" name="Line 181"/>
            <p:cNvSpPr>
              <a:spLocks noChangeAspect="1" noChangeShapeType="1"/>
            </p:cNvSpPr>
            <p:nvPr/>
          </p:nvSpPr>
          <p:spPr bwMode="auto">
            <a:xfrm flipV="1">
              <a:off x="915" y="1268"/>
              <a:ext cx="399" cy="3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398" name="Freeform 182"/>
            <p:cNvSpPr>
              <a:spLocks noChangeAspect="1"/>
            </p:cNvSpPr>
            <p:nvPr/>
          </p:nvSpPr>
          <p:spPr bwMode="auto">
            <a:xfrm>
              <a:off x="1076" y="1423"/>
              <a:ext cx="70" cy="67"/>
            </a:xfrm>
            <a:custGeom>
              <a:avLst/>
              <a:gdLst>
                <a:gd name="T0" fmla="*/ 48 w 48"/>
                <a:gd name="T1" fmla="*/ 0 h 46"/>
                <a:gd name="T2" fmla="*/ 0 w 48"/>
                <a:gd name="T3" fmla="*/ 18 h 46"/>
                <a:gd name="T4" fmla="*/ 26 w 48"/>
                <a:gd name="T5" fmla="*/ 46 h 46"/>
                <a:gd name="T6" fmla="*/ 48 w 48"/>
                <a:gd name="T7" fmla="*/ 0 h 46"/>
                <a:gd name="T8" fmla="*/ 48 w 48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6">
                  <a:moveTo>
                    <a:pt x="48" y="0"/>
                  </a:moveTo>
                  <a:lnTo>
                    <a:pt x="0" y="18"/>
                  </a:lnTo>
                  <a:lnTo>
                    <a:pt x="26" y="4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399" name="Freeform 183"/>
            <p:cNvSpPr>
              <a:spLocks noChangeAspect="1"/>
            </p:cNvSpPr>
            <p:nvPr/>
          </p:nvSpPr>
          <p:spPr bwMode="auto">
            <a:xfrm rot="469287">
              <a:off x="1574" y="1281"/>
              <a:ext cx="70" cy="58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400" name="Freeform 184"/>
            <p:cNvSpPr>
              <a:spLocks noChangeAspect="1"/>
            </p:cNvSpPr>
            <p:nvPr/>
          </p:nvSpPr>
          <p:spPr bwMode="auto">
            <a:xfrm>
              <a:off x="1291" y="1245"/>
              <a:ext cx="46" cy="46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401" name="Line 185"/>
            <p:cNvSpPr>
              <a:spLocks noChangeAspect="1" noChangeShapeType="1"/>
            </p:cNvSpPr>
            <p:nvPr/>
          </p:nvSpPr>
          <p:spPr bwMode="auto">
            <a:xfrm>
              <a:off x="1314" y="1268"/>
              <a:ext cx="601" cy="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5" name="Group 186"/>
            <p:cNvGrpSpPr>
              <a:grpSpLocks noChangeAspect="1"/>
            </p:cNvGrpSpPr>
            <p:nvPr/>
          </p:nvGrpSpPr>
          <p:grpSpPr bwMode="auto">
            <a:xfrm>
              <a:off x="195" y="1581"/>
              <a:ext cx="1724" cy="244"/>
              <a:chOff x="66" y="2615"/>
              <a:chExt cx="1724" cy="244"/>
            </a:xfrm>
          </p:grpSpPr>
          <p:sp>
            <p:nvSpPr>
              <p:cNvPr id="777403" name="Oval 187"/>
              <p:cNvSpPr>
                <a:spLocks noChangeAspect="1" noChangeArrowheads="1"/>
              </p:cNvSpPr>
              <p:nvPr/>
            </p:nvSpPr>
            <p:spPr bwMode="auto">
              <a:xfrm>
                <a:off x="638" y="2635"/>
                <a:ext cx="214" cy="21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7404" name="Line 188"/>
              <p:cNvSpPr>
                <a:spLocks noChangeAspect="1" noChangeShapeType="1"/>
              </p:cNvSpPr>
              <p:nvPr/>
            </p:nvSpPr>
            <p:spPr bwMode="auto">
              <a:xfrm flipV="1">
                <a:off x="66" y="2739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405" name="Line 189"/>
              <p:cNvSpPr>
                <a:spLocks noChangeAspect="1" noChangeShapeType="1"/>
              </p:cNvSpPr>
              <p:nvPr/>
            </p:nvSpPr>
            <p:spPr bwMode="auto">
              <a:xfrm flipV="1">
                <a:off x="73" y="2781"/>
                <a:ext cx="574" cy="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406" name="Line 190"/>
              <p:cNvSpPr>
                <a:spLocks noChangeAspect="1" noChangeShapeType="1"/>
              </p:cNvSpPr>
              <p:nvPr/>
            </p:nvSpPr>
            <p:spPr bwMode="auto">
              <a:xfrm flipV="1">
                <a:off x="850" y="2615"/>
                <a:ext cx="905" cy="1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407" name="Line 191"/>
              <p:cNvSpPr>
                <a:spLocks noChangeAspect="1" noChangeShapeType="1"/>
              </p:cNvSpPr>
              <p:nvPr/>
            </p:nvSpPr>
            <p:spPr bwMode="auto">
              <a:xfrm flipV="1">
                <a:off x="853" y="2743"/>
                <a:ext cx="937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408" name="Line 192"/>
              <p:cNvSpPr>
                <a:spLocks noChangeAspect="1" noChangeShapeType="1"/>
              </p:cNvSpPr>
              <p:nvPr/>
            </p:nvSpPr>
            <p:spPr bwMode="auto">
              <a:xfrm>
                <a:off x="838" y="2804"/>
                <a:ext cx="937" cy="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77409" name="Freeform 193"/>
            <p:cNvSpPr>
              <a:spLocks noChangeAspect="1"/>
            </p:cNvSpPr>
            <p:nvPr/>
          </p:nvSpPr>
          <p:spPr bwMode="auto">
            <a:xfrm rot="2085470">
              <a:off x="1127" y="824"/>
              <a:ext cx="318" cy="377"/>
            </a:xfrm>
            <a:custGeom>
              <a:avLst/>
              <a:gdLst>
                <a:gd name="T0" fmla="*/ 16 w 366"/>
                <a:gd name="T1" fmla="*/ 0 h 366"/>
                <a:gd name="T2" fmla="*/ 56 w 366"/>
                <a:gd name="T3" fmla="*/ 10 h 366"/>
                <a:gd name="T4" fmla="*/ 94 w 366"/>
                <a:gd name="T5" fmla="*/ 48 h 366"/>
                <a:gd name="T6" fmla="*/ 92 w 366"/>
                <a:gd name="T7" fmla="*/ 86 h 366"/>
                <a:gd name="T8" fmla="*/ 70 w 366"/>
                <a:gd name="T9" fmla="*/ 110 h 366"/>
                <a:gd name="T10" fmla="*/ 44 w 366"/>
                <a:gd name="T11" fmla="*/ 106 h 366"/>
                <a:gd name="T12" fmla="*/ 40 w 366"/>
                <a:gd name="T13" fmla="*/ 80 h 366"/>
                <a:gd name="T14" fmla="*/ 66 w 366"/>
                <a:gd name="T15" fmla="*/ 60 h 366"/>
                <a:gd name="T16" fmla="*/ 110 w 366"/>
                <a:gd name="T17" fmla="*/ 66 h 366"/>
                <a:gd name="T18" fmla="*/ 156 w 366"/>
                <a:gd name="T19" fmla="*/ 112 h 366"/>
                <a:gd name="T20" fmla="*/ 162 w 366"/>
                <a:gd name="T21" fmla="*/ 156 h 366"/>
                <a:gd name="T22" fmla="*/ 142 w 366"/>
                <a:gd name="T23" fmla="*/ 182 h 366"/>
                <a:gd name="T24" fmla="*/ 116 w 366"/>
                <a:gd name="T25" fmla="*/ 178 h 366"/>
                <a:gd name="T26" fmla="*/ 112 w 366"/>
                <a:gd name="T27" fmla="*/ 152 h 366"/>
                <a:gd name="T28" fmla="*/ 138 w 366"/>
                <a:gd name="T29" fmla="*/ 132 h 366"/>
                <a:gd name="T30" fmla="*/ 182 w 366"/>
                <a:gd name="T31" fmla="*/ 138 h 366"/>
                <a:gd name="T32" fmla="*/ 228 w 366"/>
                <a:gd name="T33" fmla="*/ 184 h 366"/>
                <a:gd name="T34" fmla="*/ 234 w 366"/>
                <a:gd name="T35" fmla="*/ 228 h 366"/>
                <a:gd name="T36" fmla="*/ 214 w 366"/>
                <a:gd name="T37" fmla="*/ 254 h 366"/>
                <a:gd name="T38" fmla="*/ 188 w 366"/>
                <a:gd name="T39" fmla="*/ 250 h 366"/>
                <a:gd name="T40" fmla="*/ 184 w 366"/>
                <a:gd name="T41" fmla="*/ 224 h 366"/>
                <a:gd name="T42" fmla="*/ 210 w 366"/>
                <a:gd name="T43" fmla="*/ 204 h 366"/>
                <a:gd name="T44" fmla="*/ 254 w 366"/>
                <a:gd name="T45" fmla="*/ 210 h 366"/>
                <a:gd name="T46" fmla="*/ 300 w 366"/>
                <a:gd name="T47" fmla="*/ 256 h 366"/>
                <a:gd name="T48" fmla="*/ 306 w 366"/>
                <a:gd name="T49" fmla="*/ 300 h 366"/>
                <a:gd name="T50" fmla="*/ 286 w 366"/>
                <a:gd name="T51" fmla="*/ 326 h 366"/>
                <a:gd name="T52" fmla="*/ 260 w 366"/>
                <a:gd name="T53" fmla="*/ 322 h 366"/>
                <a:gd name="T54" fmla="*/ 256 w 366"/>
                <a:gd name="T55" fmla="*/ 296 h 366"/>
                <a:gd name="T56" fmla="*/ 280 w 366"/>
                <a:gd name="T57" fmla="*/ 274 h 366"/>
                <a:gd name="T58" fmla="*/ 318 w 366"/>
                <a:gd name="T59" fmla="*/ 272 h 366"/>
                <a:gd name="T60" fmla="*/ 356 w 366"/>
                <a:gd name="T61" fmla="*/ 310 h 366"/>
                <a:gd name="T62" fmla="*/ 366 w 366"/>
                <a:gd name="T63" fmla="*/ 35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366">
                  <a:moveTo>
                    <a:pt x="0" y="6"/>
                  </a:moveTo>
                  <a:lnTo>
                    <a:pt x="16" y="0"/>
                  </a:lnTo>
                  <a:lnTo>
                    <a:pt x="34" y="0"/>
                  </a:lnTo>
                  <a:lnTo>
                    <a:pt x="56" y="10"/>
                  </a:lnTo>
                  <a:lnTo>
                    <a:pt x="78" y="28"/>
                  </a:lnTo>
                  <a:lnTo>
                    <a:pt x="94" y="48"/>
                  </a:lnTo>
                  <a:lnTo>
                    <a:pt x="96" y="68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70" y="110"/>
                  </a:lnTo>
                  <a:lnTo>
                    <a:pt x="56" y="112"/>
                  </a:lnTo>
                  <a:lnTo>
                    <a:pt x="44" y="106"/>
                  </a:lnTo>
                  <a:lnTo>
                    <a:pt x="38" y="94"/>
                  </a:lnTo>
                  <a:lnTo>
                    <a:pt x="40" y="80"/>
                  </a:lnTo>
                  <a:lnTo>
                    <a:pt x="50" y="68"/>
                  </a:lnTo>
                  <a:lnTo>
                    <a:pt x="66" y="60"/>
                  </a:lnTo>
                  <a:lnTo>
                    <a:pt x="86" y="58"/>
                  </a:lnTo>
                  <a:lnTo>
                    <a:pt x="110" y="66"/>
                  </a:lnTo>
                  <a:lnTo>
                    <a:pt x="136" y="86"/>
                  </a:lnTo>
                  <a:lnTo>
                    <a:pt x="156" y="112"/>
                  </a:lnTo>
                  <a:lnTo>
                    <a:pt x="164" y="136"/>
                  </a:lnTo>
                  <a:lnTo>
                    <a:pt x="162" y="156"/>
                  </a:lnTo>
                  <a:lnTo>
                    <a:pt x="154" y="172"/>
                  </a:lnTo>
                  <a:lnTo>
                    <a:pt x="142" y="182"/>
                  </a:lnTo>
                  <a:lnTo>
                    <a:pt x="128" y="184"/>
                  </a:lnTo>
                  <a:lnTo>
                    <a:pt x="116" y="178"/>
                  </a:lnTo>
                  <a:lnTo>
                    <a:pt x="110" y="166"/>
                  </a:lnTo>
                  <a:lnTo>
                    <a:pt x="112" y="152"/>
                  </a:lnTo>
                  <a:lnTo>
                    <a:pt x="122" y="140"/>
                  </a:lnTo>
                  <a:lnTo>
                    <a:pt x="138" y="132"/>
                  </a:lnTo>
                  <a:lnTo>
                    <a:pt x="158" y="130"/>
                  </a:lnTo>
                  <a:lnTo>
                    <a:pt x="182" y="138"/>
                  </a:lnTo>
                  <a:lnTo>
                    <a:pt x="208" y="158"/>
                  </a:lnTo>
                  <a:lnTo>
                    <a:pt x="228" y="184"/>
                  </a:lnTo>
                  <a:lnTo>
                    <a:pt x="236" y="208"/>
                  </a:lnTo>
                  <a:lnTo>
                    <a:pt x="234" y="228"/>
                  </a:lnTo>
                  <a:lnTo>
                    <a:pt x="226" y="244"/>
                  </a:lnTo>
                  <a:lnTo>
                    <a:pt x="214" y="254"/>
                  </a:lnTo>
                  <a:lnTo>
                    <a:pt x="200" y="256"/>
                  </a:lnTo>
                  <a:lnTo>
                    <a:pt x="188" y="250"/>
                  </a:lnTo>
                  <a:lnTo>
                    <a:pt x="182" y="238"/>
                  </a:lnTo>
                  <a:lnTo>
                    <a:pt x="184" y="224"/>
                  </a:lnTo>
                  <a:lnTo>
                    <a:pt x="194" y="212"/>
                  </a:lnTo>
                  <a:lnTo>
                    <a:pt x="210" y="204"/>
                  </a:lnTo>
                  <a:lnTo>
                    <a:pt x="230" y="202"/>
                  </a:lnTo>
                  <a:lnTo>
                    <a:pt x="254" y="210"/>
                  </a:lnTo>
                  <a:lnTo>
                    <a:pt x="280" y="230"/>
                  </a:lnTo>
                  <a:lnTo>
                    <a:pt x="300" y="256"/>
                  </a:lnTo>
                  <a:lnTo>
                    <a:pt x="308" y="280"/>
                  </a:lnTo>
                  <a:lnTo>
                    <a:pt x="306" y="300"/>
                  </a:lnTo>
                  <a:lnTo>
                    <a:pt x="298" y="316"/>
                  </a:lnTo>
                  <a:lnTo>
                    <a:pt x="286" y="326"/>
                  </a:lnTo>
                  <a:lnTo>
                    <a:pt x="272" y="328"/>
                  </a:lnTo>
                  <a:lnTo>
                    <a:pt x="260" y="322"/>
                  </a:lnTo>
                  <a:lnTo>
                    <a:pt x="254" y="310"/>
                  </a:lnTo>
                  <a:lnTo>
                    <a:pt x="256" y="296"/>
                  </a:lnTo>
                  <a:lnTo>
                    <a:pt x="266" y="282"/>
                  </a:lnTo>
                  <a:lnTo>
                    <a:pt x="280" y="274"/>
                  </a:lnTo>
                  <a:lnTo>
                    <a:pt x="298" y="270"/>
                  </a:lnTo>
                  <a:lnTo>
                    <a:pt x="318" y="272"/>
                  </a:lnTo>
                  <a:lnTo>
                    <a:pt x="338" y="288"/>
                  </a:lnTo>
                  <a:lnTo>
                    <a:pt x="356" y="310"/>
                  </a:lnTo>
                  <a:lnTo>
                    <a:pt x="366" y="332"/>
                  </a:lnTo>
                  <a:lnTo>
                    <a:pt x="366" y="350"/>
                  </a:lnTo>
                  <a:lnTo>
                    <a:pt x="360" y="3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410" name="Freeform 194"/>
            <p:cNvSpPr>
              <a:spLocks noChangeAspect="1"/>
            </p:cNvSpPr>
            <p:nvPr/>
          </p:nvSpPr>
          <p:spPr bwMode="auto">
            <a:xfrm>
              <a:off x="1237" y="746"/>
              <a:ext cx="46" cy="46"/>
            </a:xfrm>
            <a:custGeom>
              <a:avLst/>
              <a:gdLst>
                <a:gd name="T0" fmla="*/ 32 w 32"/>
                <a:gd name="T1" fmla="*/ 16 h 32"/>
                <a:gd name="T2" fmla="*/ 30 w 32"/>
                <a:gd name="T3" fmla="*/ 10 h 32"/>
                <a:gd name="T4" fmla="*/ 28 w 32"/>
                <a:gd name="T5" fmla="*/ 4 h 32"/>
                <a:gd name="T6" fmla="*/ 22 w 32"/>
                <a:gd name="T7" fmla="*/ 2 h 32"/>
                <a:gd name="T8" fmla="*/ 16 w 32"/>
                <a:gd name="T9" fmla="*/ 0 h 32"/>
                <a:gd name="T10" fmla="*/ 10 w 32"/>
                <a:gd name="T11" fmla="*/ 2 h 32"/>
                <a:gd name="T12" fmla="*/ 4 w 32"/>
                <a:gd name="T13" fmla="*/ 4 h 32"/>
                <a:gd name="T14" fmla="*/ 2 w 32"/>
                <a:gd name="T15" fmla="*/ 10 h 32"/>
                <a:gd name="T16" fmla="*/ 0 w 32"/>
                <a:gd name="T17" fmla="*/ 16 h 32"/>
                <a:gd name="T18" fmla="*/ 2 w 32"/>
                <a:gd name="T19" fmla="*/ 22 h 32"/>
                <a:gd name="T20" fmla="*/ 4 w 32"/>
                <a:gd name="T21" fmla="*/ 28 h 32"/>
                <a:gd name="T22" fmla="*/ 10 w 32"/>
                <a:gd name="T23" fmla="*/ 30 h 32"/>
                <a:gd name="T24" fmla="*/ 16 w 32"/>
                <a:gd name="T25" fmla="*/ 32 h 32"/>
                <a:gd name="T26" fmla="*/ 22 w 32"/>
                <a:gd name="T27" fmla="*/ 30 h 32"/>
                <a:gd name="T28" fmla="*/ 28 w 32"/>
                <a:gd name="T29" fmla="*/ 28 h 32"/>
                <a:gd name="T30" fmla="*/ 30 w 32"/>
                <a:gd name="T31" fmla="*/ 22 h 32"/>
                <a:gd name="T32" fmla="*/ 32 w 32"/>
                <a:gd name="T3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411" name="Freeform 195"/>
            <p:cNvSpPr>
              <a:spLocks noChangeAspect="1"/>
            </p:cNvSpPr>
            <p:nvPr/>
          </p:nvSpPr>
          <p:spPr bwMode="auto">
            <a:xfrm rot="-465209">
              <a:off x="1535" y="711"/>
              <a:ext cx="70" cy="58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412" name="Line 196"/>
            <p:cNvSpPr>
              <a:spLocks noChangeAspect="1" noChangeShapeType="1"/>
            </p:cNvSpPr>
            <p:nvPr/>
          </p:nvSpPr>
          <p:spPr bwMode="auto">
            <a:xfrm flipV="1">
              <a:off x="1283" y="713"/>
              <a:ext cx="588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413" name="Freeform 197"/>
            <p:cNvSpPr>
              <a:spLocks noChangeAspect="1"/>
            </p:cNvSpPr>
            <p:nvPr/>
          </p:nvSpPr>
          <p:spPr bwMode="auto">
            <a:xfrm rot="3179862">
              <a:off x="1131" y="620"/>
              <a:ext cx="70" cy="58"/>
            </a:xfrm>
            <a:custGeom>
              <a:avLst/>
              <a:gdLst>
                <a:gd name="T0" fmla="*/ 48 w 48"/>
                <a:gd name="T1" fmla="*/ 20 h 40"/>
                <a:gd name="T2" fmla="*/ 0 w 48"/>
                <a:gd name="T3" fmla="*/ 0 h 40"/>
                <a:gd name="T4" fmla="*/ 0 w 48"/>
                <a:gd name="T5" fmla="*/ 40 h 40"/>
                <a:gd name="T6" fmla="*/ 48 w 48"/>
                <a:gd name="T7" fmla="*/ 20 h 40"/>
                <a:gd name="T8" fmla="*/ 48 w 4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0">
                  <a:moveTo>
                    <a:pt x="48" y="2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77414" name="Text Box 198"/>
          <p:cNvSpPr txBox="1">
            <a:spLocks noChangeArrowheads="1"/>
          </p:cNvSpPr>
          <p:nvPr/>
        </p:nvSpPr>
        <p:spPr bwMode="auto">
          <a:xfrm>
            <a:off x="3924300" y="4652963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effectLst/>
                <a:latin typeface="Times New Roman" pitchFamily="18" charset="0"/>
              </a:rPr>
              <a:t>qq</a:t>
            </a:r>
            <a:endParaRPr lang="ru-RU" sz="2400"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777415" name="Text Box 199"/>
          <p:cNvSpPr txBox="1">
            <a:spLocks noChangeArrowheads="1"/>
          </p:cNvSpPr>
          <p:nvPr/>
        </p:nvSpPr>
        <p:spPr bwMode="auto">
          <a:xfrm>
            <a:off x="6588125" y="4652963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effectLst/>
                <a:latin typeface="Times New Roman" pitchFamily="18" charset="0"/>
              </a:rPr>
              <a:t>gg</a:t>
            </a:r>
            <a:endParaRPr lang="ru-RU" sz="2400"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777416" name="Text Box 200"/>
          <p:cNvSpPr txBox="1">
            <a:spLocks noChangeArrowheads="1"/>
          </p:cNvSpPr>
          <p:nvPr/>
        </p:nvSpPr>
        <p:spPr bwMode="auto">
          <a:xfrm>
            <a:off x="6659563" y="3068638"/>
            <a:ext cx="649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effectLst/>
                <a:latin typeface="Times New Roman" pitchFamily="18" charset="0"/>
              </a:rPr>
              <a:t>qg</a:t>
            </a:r>
            <a:endParaRPr lang="ru-RU" sz="2400"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777417" name="Text Box 201"/>
          <p:cNvSpPr txBox="1">
            <a:spLocks noChangeArrowheads="1"/>
          </p:cNvSpPr>
          <p:nvPr/>
        </p:nvSpPr>
        <p:spPr bwMode="auto">
          <a:xfrm>
            <a:off x="755650" y="4652963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effectLst/>
                <a:latin typeface="Times New Roman" pitchFamily="18" charset="0"/>
              </a:rPr>
              <a:t>gq</a:t>
            </a:r>
            <a:endParaRPr lang="ru-RU" sz="2400"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777418" name="Text Box 202"/>
          <p:cNvSpPr txBox="1">
            <a:spLocks noChangeArrowheads="1"/>
          </p:cNvSpPr>
          <p:nvPr/>
        </p:nvSpPr>
        <p:spPr bwMode="auto">
          <a:xfrm>
            <a:off x="2916238" y="3141663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effectLst/>
                <a:latin typeface="Times New Roman" pitchFamily="18" charset="0"/>
                <a:sym typeface="Symbol" pitchFamily="18" charset="2"/>
              </a:rPr>
              <a:t></a:t>
            </a:r>
          </a:p>
        </p:txBody>
      </p:sp>
      <p:sp>
        <p:nvSpPr>
          <p:cNvPr id="777419" name="Rectangle 203"/>
          <p:cNvSpPr>
            <a:spLocks noChangeArrowheads="1"/>
          </p:cNvSpPr>
          <p:nvPr/>
        </p:nvSpPr>
        <p:spPr bwMode="auto">
          <a:xfrm>
            <a:off x="5940425" y="306863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effectLst/>
                <a:latin typeface="Times New Roman" pitchFamily="18" charset="0"/>
                <a:sym typeface="Symbol" pitchFamily="18" charset="2"/>
              </a:rPr>
              <a:t></a:t>
            </a:r>
          </a:p>
        </p:txBody>
      </p:sp>
      <p:sp>
        <p:nvSpPr>
          <p:cNvPr id="777420" name="Rectangle 204"/>
          <p:cNvSpPr>
            <a:spLocks noChangeArrowheads="1"/>
          </p:cNvSpPr>
          <p:nvPr/>
        </p:nvSpPr>
        <p:spPr bwMode="auto">
          <a:xfrm>
            <a:off x="2998788" y="487113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effectLst/>
                <a:latin typeface="Times New Roman" pitchFamily="18" charset="0"/>
                <a:sym typeface="Symbol" pitchFamily="18" charset="2"/>
              </a:rPr>
              <a:t></a:t>
            </a:r>
          </a:p>
        </p:txBody>
      </p:sp>
      <p:sp>
        <p:nvSpPr>
          <p:cNvPr id="777421" name="Rectangle 205"/>
          <p:cNvSpPr>
            <a:spLocks noChangeArrowheads="1"/>
          </p:cNvSpPr>
          <p:nvPr/>
        </p:nvSpPr>
        <p:spPr bwMode="auto">
          <a:xfrm>
            <a:off x="5914344" y="5031093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effectLst/>
                <a:latin typeface="Times New Roman" pitchFamily="18" charset="0"/>
                <a:sym typeface="Symbol" pitchFamily="18" charset="2"/>
              </a:rPr>
              <a:t></a:t>
            </a:r>
          </a:p>
        </p:txBody>
      </p:sp>
      <p:grpSp>
        <p:nvGrpSpPr>
          <p:cNvPr id="26" name="Group 206"/>
          <p:cNvGrpSpPr>
            <a:grpSpLocks/>
          </p:cNvGrpSpPr>
          <p:nvPr/>
        </p:nvGrpSpPr>
        <p:grpSpPr bwMode="auto">
          <a:xfrm>
            <a:off x="323850" y="188913"/>
            <a:ext cx="3025775" cy="2160587"/>
            <a:chOff x="2826" y="1553"/>
            <a:chExt cx="3155" cy="2767"/>
          </a:xfrm>
        </p:grpSpPr>
        <p:pic>
          <p:nvPicPr>
            <p:cNvPr id="777423" name="Picture 207" descr="Q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6362" r="7147" b="1717"/>
            <a:stretch>
              <a:fillRect/>
            </a:stretch>
          </p:blipFill>
          <p:spPr bwMode="auto">
            <a:xfrm>
              <a:off x="2826" y="1553"/>
              <a:ext cx="2934" cy="2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7424" name="Line 208"/>
            <p:cNvSpPr>
              <a:spLocks noChangeShapeType="1"/>
            </p:cNvSpPr>
            <p:nvPr/>
          </p:nvSpPr>
          <p:spPr bwMode="auto">
            <a:xfrm flipV="1">
              <a:off x="4694" y="1933"/>
              <a:ext cx="0" cy="19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7425" name="Text Box 209"/>
            <p:cNvSpPr txBox="1">
              <a:spLocks noChangeArrowheads="1"/>
            </p:cNvSpPr>
            <p:nvPr/>
          </p:nvSpPr>
          <p:spPr bwMode="auto">
            <a:xfrm>
              <a:off x="4784" y="3023"/>
              <a:ext cx="1197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FF0000"/>
                  </a:solidFill>
                  <a:effectLst/>
                  <a:latin typeface="Tahoma" pitchFamily="34" charset="0"/>
                </a:rPr>
                <a:t>10% of</a:t>
              </a:r>
            </a:p>
            <a:p>
              <a:r>
                <a:rPr lang="de-DE" sz="2000">
                  <a:solidFill>
                    <a:srgbClr val="FF0000"/>
                  </a:solidFill>
                  <a:effectLst/>
                  <a:latin typeface="Tahoma" pitchFamily="34" charset="0"/>
                </a:rPr>
                <a:t>statistics</a:t>
              </a:r>
            </a:p>
          </p:txBody>
        </p:sp>
        <p:sp>
          <p:nvSpPr>
            <p:cNvPr id="777426" name="Line 210"/>
            <p:cNvSpPr>
              <a:spLocks noChangeShapeType="1"/>
            </p:cNvSpPr>
            <p:nvPr/>
          </p:nvSpPr>
          <p:spPr bwMode="auto">
            <a:xfrm>
              <a:off x="4740" y="3612"/>
              <a:ext cx="40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="" xmlns:p14="http://schemas.microsoft.com/office/powerpoint/2010/main" val="254535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 l="50023" t="59370" r="5956" b="18742"/>
          <a:stretch>
            <a:fillRect/>
          </a:stretch>
        </p:blipFill>
        <p:spPr bwMode="auto">
          <a:xfrm>
            <a:off x="251520" y="476672"/>
            <a:ext cx="4536504" cy="301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220072" y="1556792"/>
            <a:ext cx="3456384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>
                <a:effectLst/>
              </a:rPr>
              <a:t>Phys. </a:t>
            </a:r>
            <a:r>
              <a:rPr lang="en-US" b="1" i="1" dirty="0" err="1">
                <a:effectLst/>
              </a:rPr>
              <a:t>Lett</a:t>
            </a:r>
            <a:r>
              <a:rPr lang="en-US" b="1" i="1" dirty="0">
                <a:effectLst/>
              </a:rPr>
              <a:t>. B 718 (2013) </a:t>
            </a:r>
            <a:r>
              <a:rPr lang="en-US" b="1" i="1" dirty="0" smtClean="0">
                <a:effectLst/>
              </a:rPr>
              <a:t>922</a:t>
            </a:r>
          </a:p>
          <a:p>
            <a:endParaRPr lang="en-US" b="1" i="1" dirty="0">
              <a:effectLst/>
            </a:endParaRPr>
          </a:p>
        </p:txBody>
      </p:sp>
      <p:pic>
        <p:nvPicPr>
          <p:cNvPr id="9" name="Image 20" descr="new-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"/>
            <a:ext cx="864096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8" descr="dgg_nlo_040912_leg_ave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1131" y="3717032"/>
            <a:ext cx="42557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83569" y="5517231"/>
            <a:ext cx="358522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effectLst/>
              </a:rPr>
              <a:t>PRD 87 (2013) 052018</a:t>
            </a: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  <a:effectLst/>
              </a:rPr>
              <a:t>Δg</a:t>
            </a:r>
            <a:r>
              <a:rPr lang="en-US" b="1" i="1" dirty="0" smtClean="0">
                <a:solidFill>
                  <a:srgbClr val="FF0000"/>
                </a:solidFill>
                <a:effectLst/>
              </a:rPr>
              <a:t>/g(x=0.2</a:t>
            </a:r>
            <a:r>
              <a:rPr lang="en-US" b="1" i="1" dirty="0">
                <a:solidFill>
                  <a:srgbClr val="FF0000"/>
                </a:solidFill>
                <a:effectLst/>
              </a:rPr>
              <a:t>) = -0.13 ± 0.15 ± 0.1</a:t>
            </a:r>
            <a:r>
              <a:rPr lang="en-US" b="1" i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2" name="Image 15" descr="Capture d’écran 2012-03-19 à 18.23.03.png"/>
          <p:cNvPicPr>
            <a:picLocks noChangeAspect="1"/>
          </p:cNvPicPr>
          <p:nvPr/>
        </p:nvPicPr>
        <p:blipFill>
          <a:blip r:embed="rId5" cstate="print"/>
          <a:srcRect t="5347" b="21771"/>
          <a:stretch>
            <a:fillRect/>
          </a:stretch>
        </p:blipFill>
        <p:spPr bwMode="auto">
          <a:xfrm>
            <a:off x="899592" y="4293095"/>
            <a:ext cx="3024336" cy="116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31640" y="3501008"/>
            <a:ext cx="2448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/>
              </a:rPr>
              <a:t>Open charm NLO (first time)</a:t>
            </a:r>
            <a:endParaRPr lang="ru-RU" b="1" dirty="0">
              <a:effectLst/>
            </a:endParaRPr>
          </a:p>
        </p:txBody>
      </p:sp>
      <p:pic>
        <p:nvPicPr>
          <p:cNvPr id="14" name="Image 20" descr="new-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005064"/>
            <a:ext cx="932160" cy="5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436096" y="620688"/>
            <a:ext cx="35283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/>
              </a:rPr>
              <a:t>World direct measurements on </a:t>
            </a:r>
            <a:r>
              <a:rPr lang="en-US" b="1" dirty="0" smtClean="0">
                <a:effectLst/>
                <a:sym typeface="Symbol"/>
              </a:rPr>
              <a:t>g</a:t>
            </a:r>
            <a:r>
              <a:rPr lang="en-US" b="1" dirty="0" smtClean="0">
                <a:effectLst/>
              </a:rPr>
              <a:t>/g in LO</a:t>
            </a:r>
            <a:endParaRPr lang="ru-RU" b="1" dirty="0">
              <a:effectLst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3923928" y="3789040"/>
            <a:ext cx="72008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4716016" y="908720"/>
            <a:ext cx="648072" cy="21602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76056" y="1988840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  <a:effectLst/>
              </a:rPr>
              <a:t>Δg</a:t>
            </a:r>
            <a:r>
              <a:rPr lang="en-US" b="1" i="1" dirty="0" smtClean="0">
                <a:solidFill>
                  <a:srgbClr val="FF0000"/>
                </a:solidFill>
                <a:effectLst/>
              </a:rPr>
              <a:t>/g(x=0.09) = 0.125 ± 0.06 ± 0.63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835696" y="332656"/>
            <a:ext cx="50405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2915816" y="188640"/>
            <a:ext cx="3101877" cy="375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kern="0" dirty="0">
                <a:effectLst/>
              </a:rPr>
              <a:t>5 points from COMPASS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6016" y="2708920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b="1" kern="0" dirty="0" smtClean="0">
                <a:effectLst/>
              </a:rPr>
              <a:t>All measurements  compatible with 0</a:t>
            </a:r>
            <a:endParaRPr lang="en-US" b="1" kern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5724" y="791142"/>
            <a:ext cx="10207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r" eaLnBrk="0" hangingPunct="0">
              <a:defRPr/>
            </a:pPr>
            <a:endParaRPr lang="fr-FR" sz="1800" b="1" kern="0" dirty="0" smtClean="0"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2420888"/>
            <a:ext cx="7128498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buFont typeface="Arial" pitchFamily="34" charset="0"/>
              <a:buChar char="•"/>
              <a:defRPr/>
            </a:pPr>
            <a:r>
              <a:rPr lang="fr-FR" sz="2400" b="1" kern="0" dirty="0" smtClean="0">
                <a:solidFill>
                  <a:srgbClr val="FF66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kern="0" dirty="0" smtClean="0">
                <a:solidFill>
                  <a:srgbClr val="FF660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lang="en-US" sz="2400" b="1" kern="0" baseline="-25000" dirty="0" smtClean="0">
                <a:solidFill>
                  <a:srgbClr val="FF66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kern="0" baseline="30000" dirty="0" smtClean="0">
                <a:solidFill>
                  <a:srgbClr val="FF6600"/>
                </a:solidFill>
                <a:effectLst/>
                <a:latin typeface="Arial" pitchFamily="34" charset="0"/>
                <a:cs typeface="Arial" pitchFamily="34" charset="0"/>
              </a:rPr>
              <a:t>p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spin structure function 200 </a:t>
            </a:r>
            <a:r>
              <a:rPr lang="en-US" sz="2400" kern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2400" kern="0" baseline="-25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(2011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kern="0" dirty="0" smtClean="0"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L</a:t>
            </a: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/K multiplicities for quark FF</a:t>
            </a: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Collins/ </a:t>
            </a:r>
            <a:r>
              <a:rPr lang="en-US" sz="2400" kern="0" dirty="0" err="1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Sivers</a:t>
            </a: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asymmetries for </a:t>
            </a: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sz="24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/ K</a:t>
            </a:r>
            <a:r>
              <a:rPr lang="en-US" sz="2400" b="1" kern="0" dirty="0" smtClean="0"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kern="0" dirty="0" smtClean="0">
                <a:solidFill>
                  <a:srgbClr val="FF660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             </a:t>
            </a:r>
            <a:r>
              <a:rPr lang="en-US" sz="2400" b="1" kern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2-h </a:t>
            </a:r>
            <a:r>
              <a:rPr lang="en-US" sz="2400" kern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asym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r>
              <a:rPr lang="en-US" sz="2400" kern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 K) + 2-h multiplicities</a:t>
            </a:r>
            <a:r>
              <a:rPr lang="en-US" sz="2400" b="1" kern="0" dirty="0"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kern="0" dirty="0" smtClean="0"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             T</a:t>
            </a:r>
            <a:endParaRPr lang="en-US" sz="2400" b="1" kern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Six TT-spin asymmetries (TMDs) </a:t>
            </a:r>
            <a:r>
              <a:rPr lang="en-US" sz="2400" kern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    </a:t>
            </a:r>
            <a:r>
              <a:rPr lang="en-US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</a:t>
            </a:r>
            <a:r>
              <a:rPr lang="en-US" sz="2400" b="1" kern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endParaRPr lang="en-US" sz="24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Cross section: high </a:t>
            </a:r>
            <a:r>
              <a:rPr lang="en-US" sz="2400" kern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US" sz="2400" kern="0" baseline="-250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hadron g-prod.</a:t>
            </a:r>
            <a:endParaRPr lang="en-US" sz="2400" kern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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(1385) and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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(1321)  production in </a:t>
            </a: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</a:rPr>
              <a:t>DIS</a:t>
            </a:r>
            <a:endParaRPr lang="en-US" sz="2400" kern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lvl="0" indent="-457200" eaLnBrk="0" hangingPunct="0">
              <a:buFont typeface="Arial" pitchFamily="34" charset="0"/>
              <a:buChar char="•"/>
              <a:defRPr/>
            </a:pPr>
            <a:endParaRPr lang="fr-FR" sz="2400" kern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840" y="404664"/>
            <a:ext cx="573907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kern="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3200" kern="0" dirty="0" err="1" smtClean="0">
                <a:effectLst/>
                <a:latin typeface="Arial" pitchFamily="34" charset="0"/>
                <a:cs typeface="Arial" pitchFamily="34" charset="0"/>
              </a:rPr>
              <a:t>results</a:t>
            </a:r>
            <a:r>
              <a:rPr lang="fr-FR" sz="3200" kern="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3200" kern="0" dirty="0" err="1" smtClean="0">
                <a:effectLst/>
                <a:latin typeface="Arial" pitchFamily="34" charset="0"/>
                <a:cs typeface="Arial" pitchFamily="34" charset="0"/>
              </a:rPr>
              <a:t>from</a:t>
            </a:r>
            <a:r>
              <a:rPr lang="fr-FR" sz="3200" kern="0" dirty="0" smtClean="0">
                <a:effectLst/>
                <a:latin typeface="Arial" pitchFamily="34" charset="0"/>
                <a:cs typeface="Arial" pitchFamily="34" charset="0"/>
              </a:rPr>
              <a:t> muon </a:t>
            </a:r>
            <a:r>
              <a:rPr lang="fr-FR" sz="3200" kern="0" dirty="0" err="1" smtClean="0">
                <a:effectLst/>
                <a:latin typeface="Arial" pitchFamily="34" charset="0"/>
                <a:cs typeface="Arial" pitchFamily="34" charset="0"/>
              </a:rPr>
              <a:t>beam</a:t>
            </a:r>
            <a:r>
              <a:rPr lang="fr-FR" sz="3200" kern="0" dirty="0" smtClean="0">
                <a:effectLst/>
                <a:latin typeface="Arial" pitchFamily="34" charset="0"/>
                <a:cs typeface="Arial" pitchFamily="34" charset="0"/>
              </a:rPr>
              <a:t> data </a:t>
            </a:r>
            <a:endParaRPr lang="fr-FR" sz="3200" dirty="0">
              <a:effectLst/>
            </a:endParaRPr>
          </a:p>
        </p:txBody>
      </p:sp>
      <p:pic>
        <p:nvPicPr>
          <p:cNvPr id="6" name="Image 20" descr="new-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932160" cy="5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404664"/>
            <a:ext cx="172819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/>
              </a:rPr>
              <a:t>Another</a:t>
            </a:r>
            <a:endParaRPr lang="ru-RU" sz="3200" dirty="0">
              <a:effectLst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259632" y="162880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Taken from the “COMPASS status report to SPSC”  June 25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0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3200" baseline="30000" dirty="0" smtClean="0">
                <a:latin typeface="Arial" pitchFamily="34" charset="0"/>
                <a:cs typeface="Arial" pitchFamily="34" charset="0"/>
              </a:rPr>
              <a:t>p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spin structure function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1475656" y="90872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/>
              </a:rPr>
              <a:t>2011 data - First polarised DIS data </a:t>
            </a:r>
            <a:r>
              <a:rPr lang="fr-FR" sz="2400" b="1" dirty="0" err="1" smtClean="0">
                <a:effectLst/>
              </a:rPr>
              <a:t>at</a:t>
            </a:r>
            <a:r>
              <a:rPr lang="fr-FR" sz="2400" b="1" dirty="0" smtClean="0">
                <a:effectLst/>
              </a:rPr>
              <a:t> 200 </a:t>
            </a:r>
            <a:r>
              <a:rPr lang="fr-FR" sz="2400" b="1" dirty="0" err="1" smtClean="0">
                <a:effectLst/>
              </a:rPr>
              <a:t>GeV</a:t>
            </a:r>
            <a:r>
              <a:rPr lang="fr-FR" sz="2400" b="1" dirty="0" smtClean="0">
                <a:effectLst/>
              </a:rPr>
              <a:t> GeV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06659"/>
            <a:ext cx="7272808" cy="535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0" descr="new-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864096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200" dirty="0" smtClean="0"/>
              <a:t>g</a:t>
            </a:r>
            <a:r>
              <a:rPr lang="fr-FR" sz="3200" baseline="-25000" dirty="0" smtClean="0"/>
              <a:t>1</a:t>
            </a:r>
            <a:r>
              <a:rPr lang="fr-FR" sz="3200" baseline="30000" dirty="0" smtClean="0"/>
              <a:t>p</a:t>
            </a:r>
            <a:r>
              <a:rPr lang="fr-FR" sz="3200" dirty="0" smtClean="0"/>
              <a:t> world data</a:t>
            </a:r>
            <a:endParaRPr lang="fr-FR" sz="3200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5237183" cy="560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508104" y="3212976"/>
            <a:ext cx="3355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Large set of data,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extending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to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lower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x and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higher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Q</a:t>
            </a:r>
            <a:r>
              <a:rPr lang="fr-FR" sz="2000" baseline="30000" dirty="0" smtClean="0">
                <a:solidFill>
                  <a:schemeClr val="tx1"/>
                </a:solidFill>
                <a:effectLst/>
                <a:latin typeface="+mj-lt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region</a:t>
            </a:r>
            <a:endParaRPr lang="fr-FR" sz="2000" dirty="0" smtClean="0">
              <a:solidFill>
                <a:schemeClr val="tx1"/>
              </a:solidFill>
              <a:effectLst/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fr-FR" sz="2000" dirty="0" smtClean="0">
              <a:solidFill>
                <a:schemeClr val="tx1"/>
              </a:solidFill>
              <a:effectLst/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Will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be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ffectLst/>
                <a:latin typeface="+mj-lt"/>
              </a:rPr>
              <a:t>included</a:t>
            </a:r>
            <a:r>
              <a:rPr lang="fr-FR" sz="2000" dirty="0" smtClean="0">
                <a:solidFill>
                  <a:schemeClr val="tx1"/>
                </a:solidFill>
                <a:effectLst/>
                <a:latin typeface="+mj-lt"/>
              </a:rPr>
              <a:t> in QCD global analyses</a:t>
            </a:r>
          </a:p>
          <a:p>
            <a:pPr>
              <a:buFont typeface="Arial" pitchFamily="34" charset="0"/>
              <a:buChar char="•"/>
            </a:pPr>
            <a:endParaRPr lang="fr-FR" sz="2000" dirty="0" smtClean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fr-FR" sz="2000" b="1" dirty="0" smtClean="0">
                <a:solidFill>
                  <a:srgbClr val="FF6600"/>
                </a:solidFill>
                <a:effectLst/>
                <a:latin typeface="+mj-lt"/>
              </a:rPr>
              <a:t> </a:t>
            </a:r>
            <a:endParaRPr lang="fr-FR" sz="1600" b="1" dirty="0" smtClean="0">
              <a:solidFill>
                <a:srgbClr val="FF6600"/>
              </a:solidFill>
              <a:effectLst/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69164" y="1019443"/>
            <a:ext cx="2920235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COMPASS 200 GeV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COMPASS 160 GeV </a:t>
            </a:r>
            <a:endParaRPr lang="fr-FR" sz="2000" dirty="0" smtClean="0"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---   LSS QCD 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06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hadron photo production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ross-section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89022"/>
            <a:ext cx="4469208" cy="459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372200" y="4005064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De Florian, </a:t>
            </a:r>
            <a:r>
              <a:rPr lang="fr-FR" sz="2000" dirty="0" err="1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Pfeuffer</a:t>
            </a:r>
            <a:r>
              <a:rPr lang="fr-FR" sz="20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; Schaeffer, Vogelsang, APS/123-QED </a:t>
            </a:r>
            <a:endParaRPr lang="fr-FR" sz="2000" dirty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6580" y="816062"/>
            <a:ext cx="4557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3333FF"/>
                </a:solidFill>
                <a:effectLst/>
              </a:rPr>
              <a:t>Absolute cross-section measurement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86602" y="816062"/>
            <a:ext cx="2341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fr-FR" sz="1800" dirty="0" smtClean="0">
                <a:effectLst/>
              </a:rPr>
              <a:t>2004 data, 4 </a:t>
            </a:r>
            <a:r>
              <a:rPr lang="fr-FR" sz="1800" dirty="0" err="1" smtClean="0">
                <a:effectLst/>
              </a:rPr>
              <a:t>weeks</a:t>
            </a:r>
            <a:endParaRPr lang="en-US" sz="1800" dirty="0" smtClean="0"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592" y="6237312"/>
            <a:ext cx="746549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Data /Theory in agreement over 4 orders of magnitude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6393" y="1220882"/>
            <a:ext cx="828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err="1" smtClean="0">
                <a:solidFill>
                  <a:schemeClr val="tx2"/>
                </a:solidFill>
                <a:effectLst/>
              </a:rPr>
              <a:t>pQCD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 calculation with </a:t>
            </a:r>
            <a:r>
              <a:rPr lang="en-US" sz="1800" dirty="0" err="1" smtClean="0">
                <a:solidFill>
                  <a:schemeClr val="tx2"/>
                </a:solidFill>
                <a:effectLst/>
              </a:rPr>
              <a:t>resummation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 ‘</a:t>
            </a:r>
            <a:r>
              <a:rPr lang="en-US" sz="1800" dirty="0">
                <a:solidFill>
                  <a:schemeClr val="tx2"/>
                </a:solidFill>
                <a:effectLst/>
              </a:rPr>
              <a:t>all orders’ (soft gluons, leading logs</a:t>
            </a:r>
            <a:r>
              <a:rPr lang="en-US" sz="1800" dirty="0">
                <a:solidFill>
                  <a:srgbClr val="3333FF"/>
                </a:solidFill>
                <a:effectLst/>
              </a:rPr>
              <a:t>)  </a:t>
            </a:r>
            <a:endParaRPr lang="en-US" sz="1800" dirty="0" smtClean="0">
              <a:solidFill>
                <a:srgbClr val="3333FF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88224" y="1916832"/>
            <a:ext cx="22765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fr-FR" sz="2400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Resummation</a:t>
            </a:r>
            <a:endParaRPr lang="fr-FR" sz="2400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--- NLO</a:t>
            </a: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--- LO</a:t>
            </a:r>
            <a:endParaRPr lang="en-US" dirty="0"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8184" y="3212976"/>
            <a:ext cx="2760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effectLst/>
                <a:latin typeface="Times New Roman" pitchFamily="18" charset="0"/>
                <a:cs typeface="Times New Roman" pitchFamily="18" charset="0"/>
              </a:rPr>
              <a:t>Bands= </a:t>
            </a:r>
            <a:r>
              <a:rPr lang="fr-FR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fr-FR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uncertainty</a:t>
            </a:r>
            <a:endParaRPr lang="en-US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7815" y="816062"/>
            <a:ext cx="1716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b="1" i="1" dirty="0">
                <a:solidFill>
                  <a:schemeClr val="tx2"/>
                </a:solidFill>
                <a:effectLst/>
                <a:latin typeface="Symbol" pitchFamily="18" charset="2"/>
                <a:cs typeface="Arial" pitchFamily="34" charset="0"/>
              </a:rPr>
              <a:t>m</a:t>
            </a:r>
            <a:r>
              <a:rPr lang="en-GB" sz="1800" b="1" i="1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GB" sz="1800" b="1" i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d </a:t>
            </a:r>
            <a:r>
              <a:rPr lang="en-GB" sz="1800" b="1" i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GB" sz="1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GB" sz="1800" b="1" i="1" dirty="0" smtClean="0">
                <a:solidFill>
                  <a:schemeClr val="tx2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m</a:t>
            </a:r>
            <a:r>
              <a:rPr lang="en-GB" sz="1800" b="1" i="1" dirty="0" smtClean="0">
                <a:solidFill>
                  <a:schemeClr val="tx2"/>
                </a:solidFill>
                <a:effectLst/>
                <a:latin typeface="+mj-lt"/>
                <a:cs typeface="Arial" pitchFamily="34" charset="0"/>
                <a:sym typeface="Wingdings" pitchFamily="2" charset="2"/>
              </a:rPr>
              <a:t>’ </a:t>
            </a:r>
            <a:r>
              <a:rPr lang="en-GB" sz="1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  <a:r>
              <a:rPr lang="en-GB" sz="1800" b="1" baseline="3000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+/- </a:t>
            </a:r>
            <a:r>
              <a:rPr lang="en-GB" sz="1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X</a:t>
            </a:r>
            <a:r>
              <a:rPr lang="en-GB" sz="1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fr-FR" sz="1800" dirty="0"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20" descr="new-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69127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23312" cy="72008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(1385)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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(1321)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hyperon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antihyperon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production in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DIS (1)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427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312367" cy="20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22030"/>
            <a:ext cx="7759944" cy="244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31640" y="1772816"/>
            <a:ext cx="367240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effectLst/>
              </a:rPr>
              <a:t>hep-ex/1304.0952 </a:t>
            </a:r>
            <a:r>
              <a:rPr lang="fr-FR" dirty="0" err="1" smtClean="0">
                <a:effectLst/>
              </a:rPr>
              <a:t>accepted</a:t>
            </a:r>
            <a:r>
              <a:rPr lang="fr-FR" dirty="0" smtClean="0">
                <a:effectLst/>
              </a:rPr>
              <a:t>  by EPJC for publication</a:t>
            </a:r>
            <a:endParaRPr lang="ru-RU" dirty="0">
              <a:effectLst/>
            </a:endParaRPr>
          </a:p>
        </p:txBody>
      </p:sp>
      <p:pic>
        <p:nvPicPr>
          <p:cNvPr id="10" name="Image 20" descr="new-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932160" cy="5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2780928"/>
            <a:ext cx="4680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Best </a:t>
            </a:r>
            <a:r>
              <a:rPr lang="en-US" dirty="0" smtClean="0">
                <a:effectLst/>
                <a:sym typeface="Symbol"/>
              </a:rPr>
              <a:t>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hyperon</a:t>
            </a:r>
            <a:r>
              <a:rPr lang="en-US" dirty="0" smtClean="0">
                <a:effectLst/>
              </a:rPr>
              <a:t> statistics </a:t>
            </a:r>
            <a:endParaRPr lang="ru-RU" dirty="0">
              <a:effectLst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4932040" y="2924944"/>
            <a:ext cx="36004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3429000"/>
            <a:ext cx="37444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Example </a:t>
            </a: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</a:t>
            </a: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(1321) signal </a:t>
            </a:r>
            <a:endParaRPr lang="ru-RU" dirty="0"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1800" y="4869160"/>
            <a:ext cx="127310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2320  ±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68</a:t>
            </a:r>
            <a:endParaRPr lang="ru-RU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32240" y="4797152"/>
            <a:ext cx="132010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1147  ±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49.</a:t>
            </a:r>
            <a:endParaRPr lang="ru-RU" dirty="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124744"/>
            <a:ext cx="43204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Decay channel 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(1385),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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(1321)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</a:t>
            </a:r>
            <a:endParaRPr lang="ru-RU" sz="20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(1385)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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(1321)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hyperon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antihyperon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production in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DIS (2)</a:t>
            </a:r>
            <a:endParaRPr lang="ru-RU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5472608" cy="271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73016"/>
            <a:ext cx="3149690" cy="30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60232" y="2708920"/>
            <a:ext cx="22322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Measured ratios</a:t>
            </a:r>
            <a:endParaRPr lang="ru-RU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517232"/>
            <a:ext cx="44644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 fraction of indirectly produced </a:t>
            </a:r>
            <a:r>
              <a:rPr lang="en-US" dirty="0" smtClean="0">
                <a:effectLst/>
                <a:sym typeface="Symbol"/>
              </a:rPr>
              <a:t>(anti-) was found to be 37(32)%</a:t>
            </a:r>
            <a:endParaRPr lang="ru-RU" dirty="0">
              <a:effectLst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364088" y="5157192"/>
            <a:ext cx="43204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5940152" y="2852936"/>
            <a:ext cx="576064" cy="21602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48478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First time the yields of </a:t>
            </a:r>
            <a:r>
              <a:rPr lang="en-US" b="1" u="sng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antihyperons</a:t>
            </a:r>
            <a:r>
              <a:rPr lang="en-US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 were measured in DIS </a:t>
            </a:r>
            <a:endParaRPr lang="ru-RU" b="1" u="sng" dirty="0"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472514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70C0"/>
                </a:solidFill>
                <a:effectLst/>
              </a:rPr>
              <a:t>Tuning of LEPTO/JETSET parameters related to the strange baryon productions was done</a:t>
            </a:r>
            <a:endParaRPr lang="ru-RU" b="1" u="sng" dirty="0"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3491880" y="1153517"/>
            <a:ext cx="2196244" cy="93456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COMPASS I 2002-2011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722345" y="1342432"/>
            <a:ext cx="212840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Hadron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rganigramme : Terminateur 9"/>
          <p:cNvSpPr/>
          <p:nvPr/>
        </p:nvSpPr>
        <p:spPr bwMode="auto">
          <a:xfrm>
            <a:off x="6520768" y="1316719"/>
            <a:ext cx="185947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2245" y="199092"/>
            <a:ext cx="562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</a:t>
            </a:r>
            <a:r>
              <a:rPr lang="en-US" sz="2400" u="sng" dirty="0" err="1" smtClean="0">
                <a:effectLst/>
              </a:rPr>
              <a:t>mmon</a:t>
            </a:r>
            <a:r>
              <a:rPr lang="en-US" sz="2400" u="sng" dirty="0" smtClean="0">
                <a:effectLst/>
              </a:rPr>
              <a:t>  </a:t>
            </a:r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M</a:t>
            </a:r>
            <a:r>
              <a:rPr lang="en-US" sz="2400" u="sng" dirty="0" err="1" smtClean="0">
                <a:effectLst/>
              </a:rPr>
              <a:t>uon</a:t>
            </a:r>
            <a:r>
              <a:rPr lang="en-US" sz="2400" u="sng" dirty="0" smtClean="0">
                <a:effectLst/>
              </a:rPr>
              <a:t>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P</a:t>
            </a:r>
            <a:r>
              <a:rPr lang="en-US" sz="2400" u="sng" dirty="0" smtClean="0">
                <a:effectLst/>
              </a:rPr>
              <a:t>roton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</a:t>
            </a:r>
            <a:r>
              <a:rPr lang="en-US" sz="2400" u="sng" dirty="0" smtClean="0">
                <a:effectLst/>
              </a:rPr>
              <a:t>pparatus </a:t>
            </a:r>
          </a:p>
          <a:p>
            <a:pPr algn="ctr"/>
            <a:r>
              <a:rPr lang="en-US" sz="2400" u="sng" dirty="0">
                <a:effectLst/>
              </a:rPr>
              <a:t>f</a:t>
            </a:r>
            <a:r>
              <a:rPr lang="en-US" sz="2400" u="sng" dirty="0" smtClean="0">
                <a:effectLst/>
              </a:rPr>
              <a:t>or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tructure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pectroscopy</a:t>
            </a:r>
            <a:endParaRPr lang="fr-FR" sz="2400" u="sng" dirty="0">
              <a:effectLst/>
            </a:endParaRPr>
          </a:p>
        </p:txBody>
      </p:sp>
      <p:cxnSp>
        <p:nvCxnSpPr>
          <p:cNvPr id="39" name="Connecteur droit 38"/>
          <p:cNvCxnSpPr>
            <a:stCxn id="8" idx="1"/>
            <a:endCxn id="9" idx="3"/>
          </p:cNvCxnSpPr>
          <p:nvPr/>
        </p:nvCxnSpPr>
        <p:spPr bwMode="auto">
          <a:xfrm flipH="1" flipV="1">
            <a:off x="2850752" y="1620580"/>
            <a:ext cx="641128" cy="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cteur droit 57"/>
          <p:cNvCxnSpPr>
            <a:stCxn id="8" idx="3"/>
            <a:endCxn id="10" idx="1"/>
          </p:cNvCxnSpPr>
          <p:nvPr/>
        </p:nvCxnSpPr>
        <p:spPr bwMode="auto">
          <a:xfrm flipV="1">
            <a:off x="5688124" y="1594867"/>
            <a:ext cx="832644" cy="25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816526" y="218302"/>
            <a:ext cx="322891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effectLst/>
              </a:rPr>
              <a:t>~210 </a:t>
            </a:r>
            <a:r>
              <a:rPr lang="en-GB" sz="2000" b="1" dirty="0">
                <a:effectLst/>
              </a:rPr>
              <a:t>physicists </a:t>
            </a:r>
            <a:endParaRPr lang="en-GB" sz="2000" b="1" dirty="0" smtClean="0">
              <a:effectLst/>
            </a:endParaRPr>
          </a:p>
          <a:p>
            <a:r>
              <a:rPr lang="en-GB" sz="2000" b="1" dirty="0" smtClean="0">
                <a:effectLst/>
              </a:rPr>
              <a:t>11 counties 29 Institutes</a:t>
            </a:r>
          </a:p>
        </p:txBody>
      </p:sp>
    </p:spTree>
    <p:extLst>
      <p:ext uri="{BB962C8B-B14F-4D97-AF65-F5344CB8AC3E}">
        <p14:creationId xmlns="" xmlns:p14="http://schemas.microsoft.com/office/powerpoint/2010/main" val="2162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 smtClean="0"/>
              <a:t>Part II: Hadron reactions</a:t>
            </a:r>
            <a:endParaRPr lang="fr-FR" sz="3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" y="1484784"/>
            <a:ext cx="915501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1520" y="458112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effectLst/>
              </a:rPr>
              <a:t>Gluon-</a:t>
            </a:r>
            <a:r>
              <a:rPr lang="fr-FR" sz="2000" dirty="0" err="1" smtClean="0">
                <a:effectLst/>
              </a:rPr>
              <a:t>rich</a:t>
            </a:r>
            <a:r>
              <a:rPr lang="fr-FR" sz="2000" dirty="0" smtClean="0">
                <a:effectLst/>
              </a:rPr>
              <a:t> </a:t>
            </a:r>
            <a:r>
              <a:rPr lang="fr-FR" sz="2000" dirty="0" err="1" smtClean="0">
                <a:effectLst/>
              </a:rPr>
              <a:t>environment</a:t>
            </a:r>
            <a:endParaRPr lang="fr-FR" sz="2000" dirty="0">
              <a:effectLst/>
            </a:endParaRPr>
          </a:p>
          <a:p>
            <a:r>
              <a:rPr lang="fr-FR" sz="2000" dirty="0" err="1" smtClean="0">
                <a:effectLst/>
              </a:rPr>
              <a:t>Rapidity</a:t>
            </a:r>
            <a:r>
              <a:rPr lang="fr-FR" sz="2000" dirty="0" smtClean="0">
                <a:effectLst/>
              </a:rPr>
              <a:t> gap</a:t>
            </a:r>
            <a:endParaRPr lang="fr-FR" sz="2000" dirty="0">
              <a:effectLst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91880" y="465313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effectLst/>
              </a:rPr>
              <a:t>Spin-</a:t>
            </a:r>
            <a:r>
              <a:rPr lang="fr-FR" sz="2000" dirty="0" err="1" smtClean="0">
                <a:effectLst/>
              </a:rPr>
              <a:t>exotic</a:t>
            </a:r>
            <a:r>
              <a:rPr lang="fr-FR" sz="2000" dirty="0" smtClean="0">
                <a:effectLst/>
              </a:rPr>
              <a:t> </a:t>
            </a:r>
            <a:r>
              <a:rPr lang="fr-FR" sz="2000" dirty="0" err="1" smtClean="0">
                <a:effectLst/>
              </a:rPr>
              <a:t>mesons</a:t>
            </a:r>
            <a:endParaRPr lang="fr-FR" sz="2000" dirty="0">
              <a:effectLst/>
            </a:endParaRPr>
          </a:p>
          <a:p>
            <a:r>
              <a:rPr lang="fr-FR" sz="2000" dirty="0" err="1">
                <a:effectLst/>
              </a:rPr>
              <a:t>F</a:t>
            </a:r>
            <a:r>
              <a:rPr lang="fr-FR" sz="2000" dirty="0" err="1" smtClean="0">
                <a:effectLst/>
              </a:rPr>
              <a:t>orward</a:t>
            </a:r>
            <a:r>
              <a:rPr lang="fr-FR" sz="2000" dirty="0" smtClean="0">
                <a:effectLst/>
              </a:rPr>
              <a:t> </a:t>
            </a:r>
            <a:r>
              <a:rPr lang="fr-FR" sz="2000" dirty="0" err="1" smtClean="0">
                <a:effectLst/>
              </a:rPr>
              <a:t>kinematics</a:t>
            </a:r>
            <a:endParaRPr lang="fr-FR" sz="2000" dirty="0"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16216" y="465313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effectLst/>
              </a:rPr>
              <a:t>Test </a:t>
            </a:r>
            <a:r>
              <a:rPr lang="fr-FR" sz="2000" dirty="0">
                <a:effectLst/>
              </a:rPr>
              <a:t>of </a:t>
            </a:r>
            <a:r>
              <a:rPr lang="fr-FR" sz="2000" dirty="0" err="1">
                <a:effectLst/>
              </a:rPr>
              <a:t>ChPT</a:t>
            </a:r>
            <a:endParaRPr lang="fr-FR" sz="2000" dirty="0">
              <a:effectLst/>
            </a:endParaRPr>
          </a:p>
          <a:p>
            <a:r>
              <a:rPr lang="fr-FR" sz="2000" dirty="0" smtClean="0">
                <a:effectLst/>
              </a:rPr>
              <a:t>Radiative </a:t>
            </a:r>
            <a:r>
              <a:rPr lang="fr-FR" sz="2000" dirty="0" err="1" smtClean="0">
                <a:effectLst/>
              </a:rPr>
              <a:t>widths</a:t>
            </a:r>
            <a:endParaRPr lang="fr-FR" sz="20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5661248"/>
            <a:ext cx="15841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2009 run</a:t>
            </a:r>
            <a:endParaRPr lang="ru-RU" dirty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5661248"/>
            <a:ext cx="12241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2008 run</a:t>
            </a:r>
            <a:endParaRPr lang="ru-RU" dirty="0"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5661248"/>
            <a:ext cx="12961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2012 run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66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/>
              <a:t>Mesons in the Constituent Quark Model</a:t>
            </a:r>
            <a:endParaRPr lang="ru-RU" sz="2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effectLst/>
              </a:rPr>
              <a:t>Spin-parity rules for bound          system</a:t>
            </a:r>
            <a:endParaRPr lang="ru-RU" sz="2000" u="sng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48478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ffectLst/>
              </a:rPr>
              <a:t>Quark spins couple to total intrinsic spin</a:t>
            </a:r>
          </a:p>
          <a:p>
            <a:r>
              <a:rPr lang="en-US" sz="2000" dirty="0" smtClean="0">
                <a:effectLst/>
              </a:rPr>
              <a:t>S = 0 (singlet) or 1 (triplet)</a:t>
            </a:r>
          </a:p>
          <a:p>
            <a:r>
              <a:rPr lang="en-US" sz="2000" dirty="0" smtClean="0">
                <a:effectLst/>
              </a:rPr>
              <a:t>Relative orbital angular Momentum</a:t>
            </a:r>
          </a:p>
          <a:p>
            <a:r>
              <a:rPr lang="en-US" sz="2000" dirty="0" smtClean="0">
                <a:effectLst/>
              </a:rPr>
              <a:t>and total spin     couple to</a:t>
            </a:r>
          </a:p>
          <a:p>
            <a:r>
              <a:rPr lang="sv-SE" sz="2000" dirty="0" smtClean="0">
                <a:effectLst/>
              </a:rPr>
              <a:t>meson spin </a:t>
            </a:r>
          </a:p>
          <a:p>
            <a:r>
              <a:rPr lang="en-US" sz="2000" dirty="0" smtClean="0">
                <a:effectLst/>
              </a:rPr>
              <a:t>Parity P = (</a:t>
            </a:r>
            <a:r>
              <a:rPr lang="en-US" sz="2000" baseline="40000" dirty="0" smtClean="0">
                <a:effectLst/>
              </a:rPr>
              <a:t>_</a:t>
            </a:r>
            <a:r>
              <a:rPr lang="ru-RU" sz="2000" dirty="0" smtClean="0">
                <a:effectLst/>
              </a:rPr>
              <a:t>1)</a:t>
            </a:r>
            <a:r>
              <a:rPr lang="en-US" sz="2000" baseline="30000" dirty="0" smtClean="0">
                <a:effectLst/>
              </a:rPr>
              <a:t>L+1</a:t>
            </a:r>
          </a:p>
          <a:p>
            <a:r>
              <a:rPr lang="en-US" sz="2000" dirty="0" smtClean="0">
                <a:effectLst/>
              </a:rPr>
              <a:t>Charge conjugation C = (</a:t>
            </a:r>
            <a:r>
              <a:rPr lang="en-US" sz="2000" baseline="40000" dirty="0" smtClean="0">
                <a:effectLst/>
              </a:rPr>
              <a:t>_</a:t>
            </a:r>
            <a:r>
              <a:rPr lang="ru-RU" sz="2000" dirty="0" smtClean="0">
                <a:effectLst/>
              </a:rPr>
              <a:t>1)</a:t>
            </a:r>
            <a:r>
              <a:rPr lang="en-US" sz="2000" baseline="30000" dirty="0" smtClean="0">
                <a:effectLst/>
              </a:rPr>
              <a:t>L+S</a:t>
            </a:r>
          </a:p>
          <a:p>
            <a:r>
              <a:rPr lang="en-US" sz="2000" dirty="0" smtClean="0">
                <a:effectLst/>
              </a:rPr>
              <a:t>Forbidden </a:t>
            </a:r>
            <a:r>
              <a:rPr lang="en-US" sz="2000" dirty="0" smtClean="0">
                <a:effectLst/>
                <a:sym typeface="Wingdings" pitchFamily="2" charset="2"/>
              </a:rPr>
              <a:t></a:t>
            </a:r>
            <a:r>
              <a:rPr lang="en-US" sz="2000" dirty="0" smtClean="0">
                <a:effectLst/>
              </a:rPr>
              <a:t>J</a:t>
            </a:r>
            <a:r>
              <a:rPr lang="en-US" sz="2000" baseline="30000" dirty="0" smtClean="0">
                <a:effectLst/>
              </a:rPr>
              <a:t>PC</a:t>
            </a:r>
            <a:r>
              <a:rPr lang="en-US" sz="2000" dirty="0" smtClean="0">
                <a:effectLst/>
              </a:rPr>
              <a:t>  = 0</a:t>
            </a:r>
            <a:r>
              <a:rPr lang="en-US" sz="2800" baseline="30000" dirty="0" smtClean="0">
                <a:effectLst/>
              </a:rPr>
              <a:t>-- </a:t>
            </a:r>
            <a:r>
              <a:rPr lang="ru-RU" sz="2000" dirty="0" smtClean="0">
                <a:effectLst/>
              </a:rPr>
              <a:t>, 0</a:t>
            </a:r>
            <a:r>
              <a:rPr lang="ru-RU" sz="2800" baseline="30000" dirty="0" smtClean="0">
                <a:effectLst/>
              </a:rPr>
              <a:t>+</a:t>
            </a:r>
            <a:r>
              <a:rPr lang="en-US" sz="2800" baseline="30000" dirty="0" smtClean="0">
                <a:effectLst/>
              </a:rPr>
              <a:t>-</a:t>
            </a:r>
            <a:r>
              <a:rPr lang="ru-RU" sz="2000" dirty="0" smtClean="0">
                <a:effectLst/>
              </a:rPr>
              <a:t>, 1</a:t>
            </a:r>
            <a:r>
              <a:rPr lang="en-US" sz="2800" baseline="30000" dirty="0" smtClean="0">
                <a:effectLst/>
              </a:rPr>
              <a:t>-</a:t>
            </a:r>
            <a:r>
              <a:rPr lang="ru-RU" sz="2800" baseline="30000" dirty="0" smtClean="0">
                <a:effectLst/>
              </a:rPr>
              <a:t>+</a:t>
            </a:r>
            <a:r>
              <a:rPr lang="ru-RU" sz="2000" dirty="0" smtClean="0">
                <a:effectLst/>
              </a:rPr>
              <a:t>, 2</a:t>
            </a:r>
            <a:r>
              <a:rPr lang="ru-RU" sz="2800" baseline="30000" dirty="0" smtClean="0">
                <a:effectLst/>
              </a:rPr>
              <a:t>+</a:t>
            </a:r>
            <a:r>
              <a:rPr lang="en-US" sz="2800" baseline="30000" dirty="0" smtClean="0">
                <a:effectLst/>
              </a:rPr>
              <a:t>-</a:t>
            </a:r>
            <a:r>
              <a:rPr lang="en-US" sz="2000" dirty="0" smtClean="0">
                <a:effectLst/>
              </a:rPr>
              <a:t> </a:t>
            </a:r>
            <a:r>
              <a:rPr lang="ru-RU" sz="2000" dirty="0" smtClean="0">
                <a:effectLst/>
              </a:rPr>
              <a:t>, 3</a:t>
            </a:r>
            <a:r>
              <a:rPr lang="en-US" sz="2800" baseline="30000" dirty="0" smtClean="0">
                <a:effectLst/>
              </a:rPr>
              <a:t>-</a:t>
            </a:r>
            <a:r>
              <a:rPr lang="ru-RU" sz="2800" baseline="30000" dirty="0" smtClean="0">
                <a:effectLst/>
              </a:rPr>
              <a:t>+</a:t>
            </a:r>
            <a:r>
              <a:rPr lang="en-US" sz="2000" dirty="0" smtClean="0">
                <a:effectLst/>
              </a:rPr>
              <a:t> </a:t>
            </a:r>
            <a:r>
              <a:rPr lang="ru-RU" sz="2000" dirty="0" smtClean="0">
                <a:effectLst/>
              </a:rPr>
              <a:t>, . . .</a:t>
            </a:r>
            <a:endParaRPr lang="ru-RU" sz="20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149080"/>
            <a:ext cx="4669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effectLst/>
              </a:rPr>
              <a:t>QCD allows for states beyond the CQM</a:t>
            </a:r>
            <a:endParaRPr lang="ru-RU" sz="2000" u="sng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797152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ffectLst/>
              </a:rPr>
              <a:t>Hybrids             , </a:t>
            </a:r>
            <a:r>
              <a:rPr lang="en-US" sz="2000" dirty="0" err="1" smtClean="0">
                <a:effectLst/>
              </a:rPr>
              <a:t>glueballs</a:t>
            </a:r>
            <a:r>
              <a:rPr lang="en-US" sz="2000" dirty="0" smtClean="0">
                <a:effectLst/>
              </a:rPr>
              <a:t>                   , multi-quark states </a:t>
            </a:r>
          </a:p>
          <a:p>
            <a:endParaRPr lang="en-US" sz="2000" dirty="0" smtClean="0">
              <a:effectLst/>
            </a:endParaRPr>
          </a:p>
          <a:p>
            <a:r>
              <a:rPr lang="en-US" sz="2000" dirty="0" smtClean="0">
                <a:effectLst/>
              </a:rPr>
              <a:t>“Exotic” mesons have quantum numbers forbidden for </a:t>
            </a:r>
          </a:p>
          <a:p>
            <a:r>
              <a:rPr lang="en-US" sz="2000" dirty="0" smtClean="0">
                <a:effectLst/>
              </a:rPr>
              <a:t> Particularly interesting: J</a:t>
            </a:r>
            <a:r>
              <a:rPr lang="en-US" sz="2000" baseline="30000" dirty="0" smtClean="0">
                <a:effectLst/>
              </a:rPr>
              <a:t>PC</a:t>
            </a:r>
            <a:r>
              <a:rPr lang="en-US" sz="2000" dirty="0" smtClean="0">
                <a:effectLst/>
              </a:rPr>
              <a:t>-exotic states</a:t>
            </a:r>
            <a:endParaRPr lang="ru-RU" sz="2000" dirty="0">
              <a:effectLst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8786813" y="2832100"/>
          <a:ext cx="114300" cy="215900"/>
        </p:xfrm>
        <a:graphic>
          <a:graphicData uri="http://schemas.openxmlformats.org/presentationml/2006/ole">
            <p:oleObj spid="_x0000_s381954" name="Формула" r:id="rId3" imgW="114120" imgH="215640" progId="Equation.3">
              <p:embed/>
            </p:oleObj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3707904" y="1052736"/>
          <a:ext cx="427548" cy="360040"/>
        </p:xfrm>
        <a:graphic>
          <a:graphicData uri="http://schemas.openxmlformats.org/presentationml/2006/ole">
            <p:oleObj spid="_x0000_s381955" name="Формула" r:id="rId4" imgW="241200" imgH="203040" progId="Equation.3">
              <p:embed/>
            </p:oleObj>
          </a:graphicData>
        </a:graphic>
      </p:graphicFrame>
      <p:graphicFrame>
        <p:nvGraphicFramePr>
          <p:cNvPr id="65543" name="Object 7"/>
          <p:cNvGraphicFramePr>
            <a:graphicFrameLocks noChangeAspect="1"/>
          </p:cNvGraphicFramePr>
          <p:nvPr/>
        </p:nvGraphicFramePr>
        <p:xfrm>
          <a:off x="4644008" y="2060848"/>
          <a:ext cx="247527" cy="360040"/>
        </p:xfrm>
        <a:graphic>
          <a:graphicData uri="http://schemas.openxmlformats.org/presentationml/2006/ole">
            <p:oleObj spid="_x0000_s381956" name="Формула" r:id="rId5" imgW="139680" imgH="203040" progId="Equation.3">
              <p:embed/>
            </p:oleObj>
          </a:graphicData>
        </a:graphic>
      </p:graphicFrame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2195736" y="2420888"/>
          <a:ext cx="240027" cy="360040"/>
        </p:xfrm>
        <a:graphic>
          <a:graphicData uri="http://schemas.openxmlformats.org/presentationml/2006/ole">
            <p:oleObj spid="_x0000_s381957" name="Формула" r:id="rId6" imgW="126720" imgH="215640" progId="Equation.3">
              <p:embed/>
            </p:oleObj>
          </a:graphicData>
        </a:graphic>
      </p:graphicFrame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1979712" y="2708920"/>
          <a:ext cx="864096" cy="326436"/>
        </p:xfrm>
        <a:graphic>
          <a:graphicData uri="http://schemas.openxmlformats.org/presentationml/2006/ole">
            <p:oleObj spid="_x0000_s381958" name="Формула" r:id="rId7" imgW="571320" imgH="215640" progId="Equation.3">
              <p:embed/>
            </p:oleObj>
          </a:graphicData>
        </a:graphic>
      </p:graphicFrame>
      <p:graphicFrame>
        <p:nvGraphicFramePr>
          <p:cNvPr id="65546" name="Object 10"/>
          <p:cNvGraphicFramePr>
            <a:graphicFrameLocks noChangeAspect="1"/>
          </p:cNvGraphicFramePr>
          <p:nvPr/>
        </p:nvGraphicFramePr>
        <p:xfrm>
          <a:off x="7308304" y="4797152"/>
          <a:ext cx="927100" cy="431800"/>
        </p:xfrm>
        <a:graphic>
          <a:graphicData uri="http://schemas.openxmlformats.org/presentationml/2006/ole">
            <p:oleObj spid="_x0000_s381959" name="Equation" r:id="rId8" imgW="369000" imgH="162000" progId="">
              <p:embed/>
            </p:oleObj>
          </a:graphicData>
        </a:graphic>
      </p:graphicFrame>
      <p:graphicFrame>
        <p:nvGraphicFramePr>
          <p:cNvPr id="65547" name="Object 11"/>
          <p:cNvGraphicFramePr>
            <a:graphicFrameLocks noChangeAspect="1"/>
          </p:cNvGraphicFramePr>
          <p:nvPr/>
        </p:nvGraphicFramePr>
        <p:xfrm>
          <a:off x="3779912" y="4869160"/>
          <a:ext cx="1371600" cy="381000"/>
        </p:xfrm>
        <a:graphic>
          <a:graphicData uri="http://schemas.openxmlformats.org/presentationml/2006/ole">
            <p:oleObj spid="_x0000_s381960" name="Equation" r:id="rId9" imgW="549000" imgH="135000" progId="">
              <p:embed/>
            </p:oleObj>
          </a:graphicData>
        </a:graphic>
      </p:graphicFrame>
      <p:graphicFrame>
        <p:nvGraphicFramePr>
          <p:cNvPr id="65548" name="Object 12"/>
          <p:cNvGraphicFramePr>
            <a:graphicFrameLocks noChangeAspect="1"/>
          </p:cNvGraphicFramePr>
          <p:nvPr/>
        </p:nvGraphicFramePr>
        <p:xfrm>
          <a:off x="1907704" y="4797152"/>
          <a:ext cx="723900" cy="431800"/>
        </p:xfrm>
        <a:graphic>
          <a:graphicData uri="http://schemas.openxmlformats.org/presentationml/2006/ole">
            <p:oleObj spid="_x0000_s381961" name="Equation" r:id="rId10" imgW="279000" imgH="162000" progId="">
              <p:embed/>
            </p:oleObj>
          </a:graphicData>
        </a:graphic>
      </p:graphicFrame>
      <p:graphicFrame>
        <p:nvGraphicFramePr>
          <p:cNvPr id="65549" name="Object 13"/>
          <p:cNvGraphicFramePr>
            <a:graphicFrameLocks noChangeAspect="1"/>
          </p:cNvGraphicFramePr>
          <p:nvPr/>
        </p:nvGraphicFramePr>
        <p:xfrm>
          <a:off x="7092280" y="5445224"/>
          <a:ext cx="427038" cy="360362"/>
        </p:xfrm>
        <a:graphic>
          <a:graphicData uri="http://schemas.openxmlformats.org/presentationml/2006/ole">
            <p:oleObj spid="_x0000_s381962" name="Формула" r:id="rId11" imgW="241200" imgH="203040" progId="Equation.3">
              <p:embed/>
            </p:oleObj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2" y="1052736"/>
            <a:ext cx="3186209" cy="200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/>
              <a:t>From old experiments: hybrids with </a:t>
            </a:r>
            <a:r>
              <a:rPr lang="en-US" sz="2400" i="1" dirty="0" smtClean="0">
                <a:cs typeface="Times New Roman" pitchFamily="18" charset="0"/>
              </a:rPr>
              <a:t>J</a:t>
            </a:r>
            <a:r>
              <a:rPr lang="en-US" sz="2400" i="1" baseline="30000" dirty="0" smtClean="0">
                <a:cs typeface="Times New Roman" pitchFamily="18" charset="0"/>
              </a:rPr>
              <a:t>PC </a:t>
            </a:r>
            <a:r>
              <a:rPr lang="en-US" sz="2400" dirty="0" smtClean="0">
                <a:cs typeface="Times New Roman" pitchFamily="18" charset="0"/>
              </a:rPr>
              <a:t>= 1</a:t>
            </a:r>
            <a:r>
              <a:rPr lang="en-US" sz="2400" baseline="30000" dirty="0" smtClean="0">
                <a:cs typeface="Times New Roman" pitchFamily="18" charset="0"/>
              </a:rPr>
              <a:t>−+</a:t>
            </a:r>
            <a:endParaRPr lang="en-US" sz="2400" dirty="0"/>
          </a:p>
        </p:txBody>
      </p:sp>
      <p:sp>
        <p:nvSpPr>
          <p:cNvPr id="609283" name="Text Box 3"/>
          <p:cNvSpPr txBox="1">
            <a:spLocks noChangeArrowheads="1"/>
          </p:cNvSpPr>
          <p:nvPr/>
        </p:nvSpPr>
        <p:spPr bwMode="auto">
          <a:xfrm>
            <a:off x="467544" y="980728"/>
            <a:ext cx="5040560" cy="487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en-US" b="1" dirty="0">
                <a:effectLst/>
              </a:rPr>
              <a:t>Light meson sector</a:t>
            </a:r>
            <a:r>
              <a:rPr lang="en-US" dirty="0">
                <a:effectLst/>
              </a:rPr>
              <a:t> exotics </a:t>
            </a:r>
            <a:r>
              <a:rPr lang="en-US" i="1" dirty="0">
                <a:effectLst/>
                <a:latin typeface="Times New Roman" pitchFamily="18" charset="0"/>
              </a:rPr>
              <a:t>J</a:t>
            </a:r>
            <a:r>
              <a:rPr lang="en-US" i="1" baseline="30000" dirty="0">
                <a:effectLst/>
                <a:latin typeface="Times New Roman" pitchFamily="18" charset="0"/>
              </a:rPr>
              <a:t>PC</a:t>
            </a:r>
            <a:r>
              <a:rPr lang="en-US" dirty="0">
                <a:effectLst/>
                <a:latin typeface="Times New Roman" pitchFamily="18" charset="0"/>
              </a:rPr>
              <a:t>=1</a:t>
            </a:r>
            <a:r>
              <a:rPr lang="en-US" baseline="30000" dirty="0">
                <a:effectLst/>
                <a:latin typeface="Symbol" pitchFamily="18" charset="2"/>
              </a:rPr>
              <a:t>-</a:t>
            </a:r>
            <a:r>
              <a:rPr lang="en-US" baseline="30000" dirty="0">
                <a:effectLst/>
                <a:latin typeface="Times New Roman" pitchFamily="18" charset="0"/>
              </a:rPr>
              <a:t>+</a:t>
            </a:r>
            <a:r>
              <a:rPr lang="en-US" dirty="0">
                <a:effectLst/>
              </a:rPr>
              <a:t>: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</a:t>
            </a:r>
            <a:r>
              <a:rPr lang="en-US" b="1" u="sng" dirty="0">
                <a:effectLst/>
                <a:latin typeface="Symbol" pitchFamily="18" charset="2"/>
              </a:rPr>
              <a:t>p</a:t>
            </a:r>
            <a:r>
              <a:rPr lang="en-US" b="1" u="sng" baseline="-25000" dirty="0">
                <a:effectLst/>
              </a:rPr>
              <a:t>1</a:t>
            </a:r>
            <a:r>
              <a:rPr lang="en-US" b="1" u="sng" dirty="0">
                <a:effectLst/>
              </a:rPr>
              <a:t>(1400)</a:t>
            </a: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     (E852, VES)</a:t>
            </a: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 (Crystal Barrel)</a:t>
            </a: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 (Crystal Barrel)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b="1" dirty="0">
                <a:effectLst/>
              </a:rPr>
              <a:t> </a:t>
            </a:r>
            <a:r>
              <a:rPr lang="en-US" b="1" u="sng" dirty="0">
                <a:effectLst/>
                <a:latin typeface="Symbol" pitchFamily="18" charset="2"/>
              </a:rPr>
              <a:t>p</a:t>
            </a:r>
            <a:r>
              <a:rPr lang="en-US" b="1" u="sng" baseline="-25000" dirty="0">
                <a:effectLst/>
              </a:rPr>
              <a:t>1</a:t>
            </a:r>
            <a:r>
              <a:rPr lang="en-US" b="1" u="sng" dirty="0">
                <a:effectLst/>
              </a:rPr>
              <a:t>(1600)</a:t>
            </a: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     (E852, VES)</a:t>
            </a:r>
          </a:p>
          <a:p>
            <a:pPr lvl="1">
              <a:spcAft>
                <a:spcPct val="25000"/>
              </a:spcAft>
            </a:pPr>
            <a:endParaRPr lang="en-US" dirty="0">
              <a:effectLst/>
            </a:endParaRPr>
          </a:p>
          <a:p>
            <a:pPr lvl="1">
              <a:spcAft>
                <a:spcPct val="25000"/>
              </a:spcAft>
            </a:pPr>
            <a:endParaRPr lang="en-US" dirty="0">
              <a:effectLst/>
            </a:endParaRPr>
          </a:p>
          <a:p>
            <a:pPr lvl="1">
              <a:spcAft>
                <a:spcPct val="25000"/>
              </a:spcAft>
            </a:pPr>
            <a:endParaRPr lang="en-US" dirty="0">
              <a:effectLst/>
            </a:endParaRP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(Crystal Barrel)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b="1" u="sng" dirty="0">
                <a:effectLst/>
              </a:rPr>
              <a:t> </a:t>
            </a:r>
            <a:r>
              <a:rPr lang="en-US" b="1" u="sng" dirty="0">
                <a:effectLst/>
                <a:latin typeface="Symbol" pitchFamily="18" charset="2"/>
              </a:rPr>
              <a:t>p</a:t>
            </a:r>
            <a:r>
              <a:rPr lang="en-US" b="1" u="sng" baseline="-25000" dirty="0">
                <a:effectLst/>
              </a:rPr>
              <a:t>1</a:t>
            </a:r>
            <a:r>
              <a:rPr lang="en-US" b="1" u="sng" dirty="0">
                <a:effectLst/>
              </a:rPr>
              <a:t>(2000)</a:t>
            </a:r>
          </a:p>
          <a:p>
            <a:pPr lvl="1">
              <a:spcAft>
                <a:spcPct val="25000"/>
              </a:spcAft>
              <a:buFontTx/>
              <a:buChar char="•"/>
            </a:pPr>
            <a:r>
              <a:rPr lang="en-US" dirty="0">
                <a:effectLst/>
              </a:rPr>
              <a:t>                                     (Crystal Barrel)</a:t>
            </a:r>
          </a:p>
          <a:p>
            <a:pPr>
              <a:spcAft>
                <a:spcPct val="25000"/>
              </a:spcAft>
            </a:pPr>
            <a:r>
              <a:rPr lang="en-US" dirty="0">
                <a:effectLst/>
              </a:rPr>
              <a:t>          </a:t>
            </a:r>
          </a:p>
        </p:txBody>
      </p:sp>
      <p:graphicFrame>
        <p:nvGraphicFramePr>
          <p:cNvPr id="609313" name="Object 33"/>
          <p:cNvGraphicFramePr>
            <a:graphicFrameLocks noChangeAspect="1"/>
          </p:cNvGraphicFramePr>
          <p:nvPr/>
        </p:nvGraphicFramePr>
        <p:xfrm>
          <a:off x="1187624" y="1628800"/>
          <a:ext cx="1554163" cy="388937"/>
        </p:xfrm>
        <a:graphic>
          <a:graphicData uri="http://schemas.openxmlformats.org/presentationml/2006/ole">
            <p:oleObj spid="_x0000_s380930" name="Equation" r:id="rId4" imgW="914400" imgH="228600" progId="">
              <p:embed/>
            </p:oleObj>
          </a:graphicData>
        </a:graphic>
      </p:graphicFrame>
      <p:graphicFrame>
        <p:nvGraphicFramePr>
          <p:cNvPr id="609314" name="Object 34"/>
          <p:cNvGraphicFramePr>
            <a:graphicFrameLocks noChangeAspect="1"/>
          </p:cNvGraphicFramePr>
          <p:nvPr/>
        </p:nvGraphicFramePr>
        <p:xfrm>
          <a:off x="1187624" y="1988840"/>
          <a:ext cx="1401763" cy="388938"/>
        </p:xfrm>
        <a:graphic>
          <a:graphicData uri="http://schemas.openxmlformats.org/presentationml/2006/ole">
            <p:oleObj spid="_x0000_s380931" name="Equation" r:id="rId5" imgW="825500" imgH="228600" progId="">
              <p:embed/>
            </p:oleObj>
          </a:graphicData>
        </a:graphic>
      </p:graphicFrame>
      <p:graphicFrame>
        <p:nvGraphicFramePr>
          <p:cNvPr id="609315" name="Object 35"/>
          <p:cNvGraphicFramePr>
            <a:graphicFrameLocks noChangeAspect="1"/>
          </p:cNvGraphicFramePr>
          <p:nvPr/>
        </p:nvGraphicFramePr>
        <p:xfrm>
          <a:off x="1187624" y="2348880"/>
          <a:ext cx="1271588" cy="388938"/>
        </p:xfrm>
        <a:graphic>
          <a:graphicData uri="http://schemas.openxmlformats.org/presentationml/2006/ole">
            <p:oleObj spid="_x0000_s380932" name="Equation" r:id="rId6" imgW="749300" imgH="228600" progId="">
              <p:embed/>
            </p:oleObj>
          </a:graphicData>
        </a:graphic>
      </p:graphicFrame>
      <p:graphicFrame>
        <p:nvGraphicFramePr>
          <p:cNvPr id="609318" name="Object 38"/>
          <p:cNvGraphicFramePr>
            <a:graphicFrameLocks noChangeAspect="1"/>
          </p:cNvGraphicFramePr>
          <p:nvPr/>
        </p:nvGraphicFramePr>
        <p:xfrm>
          <a:off x="1187624" y="2996953"/>
          <a:ext cx="2160240" cy="1440159"/>
        </p:xfrm>
        <a:graphic>
          <a:graphicData uri="http://schemas.openxmlformats.org/presentationml/2006/ole">
            <p:oleObj spid="_x0000_s380933" name="Equation" r:id="rId7" imgW="1282700" imgH="927100" progId="">
              <p:embed/>
            </p:oleObj>
          </a:graphicData>
        </a:graphic>
      </p:graphicFrame>
      <p:graphicFrame>
        <p:nvGraphicFramePr>
          <p:cNvPr id="609319" name="Object 39"/>
          <p:cNvGraphicFramePr>
            <a:graphicFrameLocks noChangeAspect="1"/>
          </p:cNvGraphicFramePr>
          <p:nvPr/>
        </p:nvGraphicFramePr>
        <p:xfrm>
          <a:off x="1259632" y="4437112"/>
          <a:ext cx="1895475" cy="388938"/>
        </p:xfrm>
        <a:graphic>
          <a:graphicData uri="http://schemas.openxmlformats.org/presentationml/2006/ole">
            <p:oleObj spid="_x0000_s380934" name="Equation" r:id="rId8" imgW="1117600" imgH="228600" progId="">
              <p:embed/>
            </p:oleObj>
          </a:graphicData>
        </a:graphic>
      </p:graphicFrame>
      <p:graphicFrame>
        <p:nvGraphicFramePr>
          <p:cNvPr id="609322" name="Object 42"/>
          <p:cNvGraphicFramePr>
            <a:graphicFrameLocks noChangeAspect="1"/>
          </p:cNvGraphicFramePr>
          <p:nvPr/>
        </p:nvGraphicFramePr>
        <p:xfrm>
          <a:off x="1259632" y="5085184"/>
          <a:ext cx="2179638" cy="798512"/>
        </p:xfrm>
        <a:graphic>
          <a:graphicData uri="http://schemas.openxmlformats.org/presentationml/2006/ole">
            <p:oleObj spid="_x0000_s380935" name="Equation" r:id="rId9" imgW="1282700" imgH="469900" progId="">
              <p:embed/>
            </p:oleObj>
          </a:graphicData>
        </a:graphic>
      </p:graphicFrame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220072" y="1278632"/>
            <a:ext cx="3636912" cy="477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identification of exotics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demands complete information on all </a:t>
            </a: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neighbouring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states </a:t>
            </a:r>
            <a:r>
              <a:rPr lang="en-US" altLang="ja-JP" sz="20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thus requires in particular: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Reconstruction of final states containing both neutral and charged particles 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 Observation of the same meson resonance in several different channels 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 Production of resonances in different reactions 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1331640" y="5805264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  <a:effectLst/>
              </a:rPr>
              <a:t>resonant nature controversial...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4" cy="57606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lvl="0" algn="ctr"/>
            <a:r>
              <a:rPr lang="en-US" sz="2800" b="0" cap="none" dirty="0" err="1" smtClean="0"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sz="2800" b="0" cap="none" dirty="0" smtClean="0">
                <a:latin typeface="Times New Roman" pitchFamily="18" charset="0"/>
                <a:cs typeface="Times New Roman" pitchFamily="18" charset="0"/>
              </a:rPr>
              <a:t> reactions: processes &amp; beam &amp; statistics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8099177" cy="187220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+mj-lt"/>
                <a:sym typeface="Symbol"/>
              </a:rPr>
              <a:t></a:t>
            </a:r>
            <a:r>
              <a:rPr lang="en-US" baseline="30000" dirty="0" smtClean="0">
                <a:latin typeface="+mj-lt"/>
                <a:sym typeface="Symbol"/>
              </a:rPr>
              <a:t>-</a:t>
            </a:r>
            <a:r>
              <a:rPr lang="en-US" dirty="0" smtClean="0">
                <a:latin typeface="+mj-lt"/>
                <a:sym typeface="Symbol"/>
              </a:rPr>
              <a:t> </a:t>
            </a:r>
            <a:r>
              <a:rPr lang="en-US" dirty="0" smtClean="0">
                <a:latin typeface="+mj-lt"/>
              </a:rPr>
              <a:t>p </a:t>
            </a:r>
            <a:r>
              <a:rPr lang="en-US" dirty="0" smtClean="0">
                <a:latin typeface="+mj-lt"/>
                <a:sym typeface="Wingdings" pitchFamily="2" charset="2"/>
              </a:rPr>
              <a:t>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+</a:t>
            </a:r>
            <a:r>
              <a:rPr lang="ru-RU" dirty="0" smtClean="0"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-</a:t>
            </a:r>
            <a:r>
              <a:rPr lang="ru-RU" dirty="0" smtClean="0"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-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  and </a:t>
            </a:r>
            <a:r>
              <a:rPr lang="ru-RU" dirty="0" smtClean="0"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0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0</a:t>
            </a:r>
            <a:r>
              <a:rPr lang="ru-RU" dirty="0" smtClean="0"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-    </a:t>
            </a:r>
            <a:r>
              <a:rPr lang="ru-RU" dirty="0" smtClean="0">
                <a:latin typeface="+mj-lt"/>
                <a:cs typeface="Arial" pitchFamily="34" charset="0"/>
              </a:rPr>
              <a:t>(2008/2009 </a:t>
            </a:r>
            <a:r>
              <a:rPr lang="en-US" dirty="0" smtClean="0">
                <a:latin typeface="+mj-lt"/>
                <a:cs typeface="Arial" pitchFamily="34" charset="0"/>
              </a:rPr>
              <a:t>data)</a:t>
            </a:r>
          </a:p>
          <a:p>
            <a:r>
              <a:rPr lang="en-US" dirty="0" smtClean="0">
                <a:latin typeface="+mj-lt"/>
                <a:sym typeface="Symbol"/>
              </a:rPr>
              <a:t></a:t>
            </a:r>
            <a:r>
              <a:rPr lang="en-US" baseline="30000" dirty="0" smtClean="0">
                <a:latin typeface="+mj-lt"/>
                <a:sym typeface="Symbol"/>
              </a:rPr>
              <a:t>-</a:t>
            </a:r>
            <a:r>
              <a:rPr lang="en-US" dirty="0" smtClean="0">
                <a:latin typeface="+mj-lt"/>
                <a:sym typeface="Symbol"/>
              </a:rPr>
              <a:t> </a:t>
            </a:r>
            <a:r>
              <a:rPr lang="en-US" dirty="0" smtClean="0">
                <a:latin typeface="+mj-lt"/>
              </a:rPr>
              <a:t>p </a:t>
            </a:r>
            <a:r>
              <a:rPr lang="en-US" dirty="0" smtClean="0">
                <a:latin typeface="+mj-lt"/>
                <a:sym typeface="Wingdings" pitchFamily="2" charset="2"/>
              </a:rPr>
              <a:t></a:t>
            </a:r>
            <a:r>
              <a:rPr lang="en-US" dirty="0" smtClean="0">
                <a:latin typeface="+mj-lt"/>
                <a:cs typeface="Arial" pitchFamily="34" charset="0"/>
              </a:rPr>
              <a:t> 5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dirty="0" smtClean="0">
                <a:latin typeface="+mj-lt"/>
                <a:cs typeface="Arial" pitchFamily="34" charset="0"/>
              </a:rPr>
              <a:t>-final state at low four-momentum transfer (2004 data)</a:t>
            </a:r>
          </a:p>
          <a:p>
            <a:r>
              <a:rPr lang="en-US" dirty="0" smtClean="0">
                <a:latin typeface="+mj-lt"/>
                <a:sym typeface="Symbol"/>
              </a:rPr>
              <a:t></a:t>
            </a:r>
            <a:r>
              <a:rPr lang="en-US" baseline="30000" dirty="0" smtClean="0">
                <a:latin typeface="+mj-lt"/>
                <a:sym typeface="Symbol"/>
              </a:rPr>
              <a:t>-</a:t>
            </a:r>
            <a:r>
              <a:rPr lang="en-US" dirty="0" smtClean="0">
                <a:latin typeface="+mj-lt"/>
                <a:sym typeface="Symbol"/>
              </a:rPr>
              <a:t> </a:t>
            </a:r>
            <a:r>
              <a:rPr lang="en-US" dirty="0" smtClean="0">
                <a:latin typeface="+mj-lt"/>
              </a:rPr>
              <a:t>p </a:t>
            </a:r>
            <a:r>
              <a:rPr lang="en-US" dirty="0" smtClean="0">
                <a:latin typeface="+mj-lt"/>
                <a:sym typeface="Wingdings" pitchFamily="2" charset="2"/>
              </a:rPr>
              <a:t>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</a:t>
            </a:r>
            <a:r>
              <a:rPr lang="en-US" dirty="0" smtClean="0">
                <a:latin typeface="+mj-lt"/>
                <a:cs typeface="Arial" pitchFamily="34" charset="0"/>
              </a:rPr>
              <a:t> and 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’</a:t>
            </a:r>
            <a:r>
              <a:rPr lang="en-US" dirty="0" smtClean="0">
                <a:latin typeface="+mj-lt"/>
                <a:cs typeface="Arial" pitchFamily="34" charset="0"/>
              </a:rPr>
              <a:t>     (2008/2009 data)</a:t>
            </a:r>
          </a:p>
          <a:p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+</a:t>
            </a:r>
            <a:r>
              <a:rPr lang="ru-RU" dirty="0" smtClean="0">
                <a:latin typeface="+mj-lt"/>
                <a:cs typeface="Arial" pitchFamily="34" charset="0"/>
              </a:rPr>
              <a:t> 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</a:t>
            </a:r>
            <a:r>
              <a:rPr lang="en-US" baseline="30000" dirty="0" smtClean="0">
                <a:latin typeface="+mj-lt"/>
                <a:cs typeface="Arial" pitchFamily="34" charset="0"/>
                <a:sym typeface="Symbol"/>
              </a:rPr>
              <a:t>-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  i</a:t>
            </a:r>
            <a:r>
              <a:rPr lang="en-US" dirty="0" smtClean="0">
                <a:latin typeface="+mj-lt"/>
                <a:cs typeface="Arial" pitchFamily="34" charset="0"/>
              </a:rPr>
              <a:t>n central  production  </a:t>
            </a:r>
            <a:r>
              <a:rPr lang="en-GB" dirty="0" smtClean="0">
                <a:latin typeface="+mj-lt"/>
              </a:rPr>
              <a:t>pp </a:t>
            </a:r>
            <a:r>
              <a:rPr lang="en-GB" dirty="0" smtClean="0">
                <a:latin typeface="+mj-lt"/>
                <a:sym typeface="Symbol"/>
              </a:rPr>
              <a:t> </a:t>
            </a:r>
            <a:r>
              <a:rPr lang="en-GB" dirty="0" err="1" smtClean="0">
                <a:latin typeface="+mj-lt"/>
                <a:sym typeface="Symbol"/>
              </a:rPr>
              <a:t>p</a:t>
            </a:r>
            <a:r>
              <a:rPr lang="en-GB" baseline="-25000" dirty="0" err="1" smtClean="0">
                <a:latin typeface="+mj-lt"/>
                <a:sym typeface="Symbol"/>
              </a:rPr>
              <a:t>fast</a:t>
            </a:r>
            <a:r>
              <a:rPr lang="en-GB" dirty="0" smtClean="0">
                <a:latin typeface="+mj-lt"/>
                <a:sym typeface="Symbol"/>
              </a:rPr>
              <a:t></a:t>
            </a:r>
            <a:r>
              <a:rPr lang="en-GB" baseline="30000" dirty="0" smtClean="0">
                <a:latin typeface="+mj-lt"/>
                <a:sym typeface="Symbol"/>
              </a:rPr>
              <a:t>+</a:t>
            </a:r>
            <a:r>
              <a:rPr lang="en-GB" dirty="0" smtClean="0">
                <a:latin typeface="+mj-lt"/>
                <a:sym typeface="Symbol"/>
              </a:rPr>
              <a:t></a:t>
            </a:r>
            <a:r>
              <a:rPr lang="en-GB" baseline="30000" dirty="0" smtClean="0">
                <a:latin typeface="+mj-lt"/>
                <a:sym typeface="Symbol"/>
              </a:rPr>
              <a:t>−</a:t>
            </a:r>
            <a:r>
              <a:rPr lang="en-GB" dirty="0" err="1" smtClean="0">
                <a:latin typeface="+mj-lt"/>
                <a:sym typeface="Symbol"/>
              </a:rPr>
              <a:t>p</a:t>
            </a:r>
            <a:r>
              <a:rPr lang="en-GB" baseline="-25000" dirty="0" err="1" smtClean="0">
                <a:latin typeface="+mj-lt"/>
                <a:sym typeface="Symbol"/>
              </a:rPr>
              <a:t>slow</a:t>
            </a:r>
            <a:r>
              <a:rPr lang="en-US" dirty="0" smtClean="0">
                <a:latin typeface="+mj-lt"/>
                <a:cs typeface="Arial" pitchFamily="34" charset="0"/>
              </a:rPr>
              <a:t>   (2009 data)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 Spectroscopy using initial/final states with strangeness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5760640" cy="476250"/>
          </a:xfrm>
        </p:spPr>
        <p:txBody>
          <a:bodyPr/>
          <a:lstStyle/>
          <a:p>
            <a:r>
              <a:rPr lang="fr-FR" sz="2000" b="1" smtClean="0">
                <a:solidFill>
                  <a:srgbClr val="002060"/>
                </a:solidFill>
              </a:rPr>
              <a:t>TRENDS, Alushta 23-29 September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ZoneTexte 9"/>
          <p:cNvSpPr txBox="1"/>
          <p:nvPr/>
        </p:nvSpPr>
        <p:spPr>
          <a:xfrm>
            <a:off x="4716016" y="2924944"/>
            <a:ext cx="3583656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>
                <a:effectLst/>
              </a:rPr>
              <a:t>Beam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intensity</a:t>
            </a:r>
            <a:r>
              <a:rPr lang="fr-FR" sz="2000" dirty="0">
                <a:effectLst/>
              </a:rPr>
              <a:t>:  5·10</a:t>
            </a:r>
            <a:r>
              <a:rPr lang="fr-FR" sz="2000" baseline="30000" dirty="0">
                <a:effectLst/>
              </a:rPr>
              <a:t>6 </a:t>
            </a:r>
            <a:r>
              <a:rPr lang="fr-FR" sz="2000" dirty="0" err="1">
                <a:effectLst/>
              </a:rPr>
              <a:t>had</a:t>
            </a:r>
            <a:r>
              <a:rPr lang="fr-FR" sz="2000" dirty="0">
                <a:effectLst/>
              </a:rPr>
              <a:t>/s </a:t>
            </a:r>
            <a:endParaRPr lang="fr-FR" sz="2000" dirty="0" smtClean="0">
              <a:effectLst/>
            </a:endParaRPr>
          </a:p>
          <a:p>
            <a:r>
              <a:rPr lang="fr-FR" sz="2000" dirty="0" err="1" smtClean="0">
                <a:effectLst/>
              </a:rPr>
              <a:t>Negative</a:t>
            </a:r>
            <a:r>
              <a:rPr lang="fr-FR" sz="2000" dirty="0">
                <a:effectLst/>
              </a:rPr>
              <a:t>: </a:t>
            </a:r>
            <a:r>
              <a:rPr lang="fr-FR" sz="2000" dirty="0" smtClean="0">
                <a:effectLst/>
              </a:rPr>
              <a:t>96% </a:t>
            </a:r>
            <a:r>
              <a:rPr lang="fr-FR" sz="2400" dirty="0">
                <a:effectLst/>
                <a:sym typeface="Symbol" pitchFamily="18" charset="2"/>
              </a:rPr>
              <a:t></a:t>
            </a:r>
            <a:r>
              <a:rPr lang="fr-FR" sz="2400" dirty="0">
                <a:effectLst/>
              </a:rPr>
              <a:t>,</a:t>
            </a:r>
            <a:r>
              <a:rPr lang="fr-FR" sz="2000" dirty="0">
                <a:effectLst/>
              </a:rPr>
              <a:t> </a:t>
            </a:r>
            <a:r>
              <a:rPr lang="fr-FR" sz="2000" dirty="0" smtClean="0">
                <a:effectLst/>
              </a:rPr>
              <a:t>3.5</a:t>
            </a:r>
            <a:r>
              <a:rPr lang="fr-FR" sz="2000" dirty="0">
                <a:effectLst/>
              </a:rPr>
              <a:t>% </a:t>
            </a:r>
            <a:r>
              <a:rPr lang="fr-FR" sz="2000" dirty="0" smtClean="0">
                <a:effectLst/>
              </a:rPr>
              <a:t>K Positive</a:t>
            </a:r>
            <a:r>
              <a:rPr lang="fr-FR" sz="2000" dirty="0">
                <a:effectLst/>
              </a:rPr>
              <a:t>: 75% </a:t>
            </a:r>
            <a:r>
              <a:rPr lang="fr-FR" sz="2000" dirty="0" smtClean="0">
                <a:effectLst/>
              </a:rPr>
              <a:t>p, </a:t>
            </a:r>
            <a:r>
              <a:rPr lang="fr-FR" sz="2000" dirty="0">
                <a:effectLst/>
              </a:rPr>
              <a:t>25% </a:t>
            </a:r>
            <a:r>
              <a:rPr lang="fr-FR" sz="2400" dirty="0" smtClean="0">
                <a:effectLst/>
                <a:sym typeface="Symbol" pitchFamily="18" charset="2"/>
              </a:rPr>
              <a:t></a:t>
            </a:r>
            <a:endParaRPr lang="fr-FR" sz="20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3440" y="4221088"/>
            <a:ext cx="5040560" cy="10156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sv-SE" sz="2000" dirty="0" smtClean="0">
                <a:effectLst/>
              </a:rPr>
              <a:t>A large amount of data were collected with hadron beam in 2008/2009   (10 – 100 times world statistics).</a:t>
            </a:r>
            <a:endParaRPr lang="sv-SE" sz="1000" dirty="0" smtClean="0">
              <a:effectLst/>
            </a:endParaRPr>
          </a:p>
        </p:txBody>
      </p:sp>
      <p:pic>
        <p:nvPicPr>
          <p:cNvPr id="10" name="Picture 4" descr="shi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3815655" cy="32169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572000" y="5373216"/>
            <a:ext cx="457200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2060"/>
                </a:solidFill>
                <a:effectLst/>
              </a:rPr>
              <a:t>The hybrids, </a:t>
            </a:r>
            <a:r>
              <a:rPr lang="en-US" sz="2000" b="1" u="sng" dirty="0" err="1" smtClean="0">
                <a:solidFill>
                  <a:srgbClr val="002060"/>
                </a:solidFill>
                <a:effectLst/>
              </a:rPr>
              <a:t>glueballs</a:t>
            </a:r>
            <a:r>
              <a:rPr lang="en-US" sz="2000" b="1" u="sng" dirty="0" smtClean="0">
                <a:solidFill>
                  <a:srgbClr val="002060"/>
                </a:solidFill>
                <a:effectLst/>
              </a:rPr>
              <a:t> , multi-quark states  are still “terra incognita”</a:t>
            </a:r>
          </a:p>
        </p:txBody>
      </p:sp>
      <p:sp>
        <p:nvSpPr>
          <p:cNvPr id="12" name="Left Arrow 11"/>
          <p:cNvSpPr/>
          <p:nvPr/>
        </p:nvSpPr>
        <p:spPr bwMode="auto">
          <a:xfrm>
            <a:off x="3995936" y="5589240"/>
            <a:ext cx="504056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ist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57150"/>
            <a:ext cx="9753600" cy="6972300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5145088" y="1606550"/>
            <a:ext cx="137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3300"/>
                </a:solidFill>
                <a:effectLst/>
                <a:latin typeface="Symbol" pitchFamily="18" charset="2"/>
              </a:rPr>
              <a:t>p</a:t>
            </a:r>
            <a:r>
              <a:rPr lang="en-GB" sz="2400" b="1" baseline="-25000" dirty="0">
                <a:solidFill>
                  <a:srgbClr val="FF3300"/>
                </a:solidFill>
                <a:effectLst/>
              </a:rPr>
              <a:t>1</a:t>
            </a:r>
            <a:r>
              <a:rPr lang="en-GB" sz="2400" b="1" dirty="0">
                <a:solidFill>
                  <a:srgbClr val="FF3300"/>
                </a:solidFill>
                <a:effectLst/>
              </a:rPr>
              <a:t>(1600)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-324544" y="0"/>
            <a:ext cx="9721080" cy="7029400"/>
          </a:xfrm>
          <a:prstGeom prst="rect">
            <a:avLst/>
          </a:prstGeom>
          <a:gradFill rotWithShape="1">
            <a:gsLst>
              <a:gs pos="0">
                <a:srgbClr val="B2B2B2">
                  <a:alpha val="71001"/>
                </a:srgbClr>
              </a:gs>
              <a:gs pos="100000">
                <a:schemeClr val="bg1">
                  <a:alpha val="7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mist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57150"/>
            <a:ext cx="9753600" cy="6972300"/>
          </a:xfrm>
          <a:prstGeom prst="rect">
            <a:avLst/>
          </a:prstGeom>
          <a:noFill/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145088" y="1606550"/>
            <a:ext cx="137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3300"/>
                </a:solidFill>
                <a:effectLst/>
                <a:latin typeface="Symbol" pitchFamily="18" charset="2"/>
              </a:rPr>
              <a:t>p</a:t>
            </a:r>
            <a:r>
              <a:rPr lang="en-GB" sz="2400" b="1" baseline="-25000" dirty="0">
                <a:solidFill>
                  <a:srgbClr val="FF3300"/>
                </a:solidFill>
                <a:effectLst/>
              </a:rPr>
              <a:t>1</a:t>
            </a:r>
            <a:r>
              <a:rPr lang="en-GB" sz="2400" b="1" dirty="0">
                <a:solidFill>
                  <a:srgbClr val="FF3300"/>
                </a:solidFill>
                <a:effectLst/>
              </a:rPr>
              <a:t>(1600)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-468560" y="0"/>
            <a:ext cx="9962704" cy="7029400"/>
          </a:xfrm>
          <a:prstGeom prst="rect">
            <a:avLst/>
          </a:prstGeom>
          <a:gradFill rotWithShape="1">
            <a:gsLst>
              <a:gs pos="0">
                <a:srgbClr val="B2B2B2">
                  <a:alpha val="33000"/>
                </a:srgbClr>
              </a:gs>
              <a:gs pos="100000">
                <a:schemeClr val="bg1">
                  <a:alpha val="32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ist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57150"/>
            <a:ext cx="9753600" cy="6972300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5145088" y="1606550"/>
            <a:ext cx="137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3300"/>
                </a:solidFill>
                <a:effectLst/>
                <a:latin typeface="Symbol" pitchFamily="18" charset="2"/>
              </a:rPr>
              <a:t>p</a:t>
            </a:r>
            <a:r>
              <a:rPr lang="en-GB" sz="2400" b="1" baseline="-25000" dirty="0">
                <a:solidFill>
                  <a:srgbClr val="FF3300"/>
                </a:solidFill>
                <a:effectLst/>
              </a:rPr>
              <a:t>1</a:t>
            </a:r>
            <a:r>
              <a:rPr lang="en-GB" sz="2400" b="1" dirty="0">
                <a:solidFill>
                  <a:srgbClr val="FF3300"/>
                </a:solidFill>
                <a:effectLst/>
              </a:rPr>
              <a:t>(1600)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3055" y="260648"/>
            <a:ext cx="8229600" cy="515937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/>
              <a:t>Diffractive pion dissociation  </a:t>
            </a:r>
            <a:r>
              <a:rPr lang="en-US" sz="2400" dirty="0" smtClean="0">
                <a:sym typeface="Wingdings" pitchFamily="2" charset="2"/>
              </a:rPr>
              <a:t> </a:t>
            </a:r>
            <a:r>
              <a:rPr lang="en-US" sz="2400" dirty="0" smtClean="0"/>
              <a:t>exotic </a:t>
            </a:r>
            <a:r>
              <a:rPr lang="en-US" sz="2400" dirty="0" smtClean="0">
                <a:sym typeface="Symbol"/>
              </a:rPr>
              <a:t></a:t>
            </a:r>
            <a:r>
              <a:rPr lang="en-US" sz="2400" baseline="-25000" dirty="0" smtClean="0">
                <a:sym typeface="Symbol"/>
              </a:rPr>
              <a:t>1</a:t>
            </a:r>
            <a:r>
              <a:rPr lang="en-US" sz="2400" dirty="0" smtClean="0">
                <a:sym typeface="Symbol"/>
              </a:rPr>
              <a:t>(1600</a:t>
            </a:r>
            <a:r>
              <a:rPr lang="en-US" sz="2400" dirty="0" smtClean="0"/>
              <a:t>) state</a:t>
            </a:r>
            <a:endParaRPr lang="fr-FR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08720"/>
            <a:ext cx="3621168" cy="530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85" y="3681348"/>
            <a:ext cx="4222620" cy="207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29931" y="1251756"/>
            <a:ext cx="3896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/>
              </a:rPr>
              <a:t>COMPASS, Phys. </a:t>
            </a:r>
            <a:r>
              <a:rPr lang="fr-FR" b="1" dirty="0" err="1">
                <a:effectLst/>
              </a:rPr>
              <a:t>Rev</a:t>
            </a:r>
            <a:r>
              <a:rPr lang="fr-FR" b="1" dirty="0">
                <a:effectLst/>
              </a:rPr>
              <a:t>. </a:t>
            </a:r>
            <a:r>
              <a:rPr lang="fr-FR" b="1" dirty="0" err="1">
                <a:effectLst/>
              </a:rPr>
              <a:t>Lett</a:t>
            </a:r>
            <a:r>
              <a:rPr lang="fr-FR" b="1" dirty="0">
                <a:effectLst/>
              </a:rPr>
              <a:t>. 104 (2010) </a:t>
            </a:r>
            <a:r>
              <a:rPr lang="fr-FR" b="1" dirty="0" smtClean="0">
                <a:effectLst/>
              </a:rPr>
              <a:t>241803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PWA  analysis of 420000 events</a:t>
            </a:r>
          </a:p>
          <a:p>
            <a:r>
              <a:rPr lang="en-US" dirty="0">
                <a:effectLst/>
              </a:rPr>
              <a:t>mom transfer  0.1 &lt; </a:t>
            </a:r>
            <a:r>
              <a:rPr lang="en-US" i="1" dirty="0">
                <a:effectLst/>
              </a:rPr>
              <a:t>t’</a:t>
            </a:r>
            <a:r>
              <a:rPr lang="en-US" dirty="0">
                <a:effectLst/>
              </a:rPr>
              <a:t>&lt; 1 (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/c)</a:t>
            </a:r>
            <a:r>
              <a:rPr lang="en-US" baseline="30000" dirty="0" smtClean="0">
                <a:effectLst/>
              </a:rPr>
              <a:t>2</a:t>
            </a:r>
          </a:p>
          <a:p>
            <a:r>
              <a:rPr lang="en-US" dirty="0">
                <a:effectLst/>
              </a:rPr>
              <a:t>quasi-free nucleons in </a:t>
            </a:r>
            <a:r>
              <a:rPr lang="en-US" dirty="0" err="1" smtClean="0">
                <a:effectLst/>
              </a:rPr>
              <a:t>Pb</a:t>
            </a:r>
            <a:endParaRPr lang="en-US" dirty="0" smtClean="0">
              <a:effectLst/>
            </a:endParaRPr>
          </a:p>
          <a:p>
            <a:r>
              <a:rPr lang="en-US" dirty="0">
                <a:effectLst/>
              </a:rPr>
              <a:t>a</a:t>
            </a:r>
            <a:r>
              <a:rPr lang="en-US" baseline="-25000" dirty="0" smtClean="0">
                <a:effectLst/>
              </a:rPr>
              <a:t>1</a:t>
            </a:r>
            <a:r>
              <a:rPr lang="en-US" dirty="0" smtClean="0">
                <a:effectLst/>
              </a:rPr>
              <a:t>(1260), a</a:t>
            </a:r>
            <a:r>
              <a:rPr lang="en-US" baseline="-25000" dirty="0" smtClean="0">
                <a:effectLst/>
              </a:rPr>
              <a:t>2</a:t>
            </a:r>
            <a:r>
              <a:rPr lang="en-US" dirty="0" smtClean="0">
                <a:effectLst/>
              </a:rPr>
              <a:t>(1320) and </a:t>
            </a:r>
            <a:r>
              <a:rPr lang="en-US" dirty="0" smtClean="0">
                <a:effectLst/>
                <a:sym typeface="Symbol"/>
              </a:rPr>
              <a:t></a:t>
            </a:r>
            <a:r>
              <a:rPr lang="en-US" baseline="-25000" dirty="0" smtClean="0">
                <a:effectLst/>
                <a:sym typeface="Symbol"/>
              </a:rPr>
              <a:t>2</a:t>
            </a:r>
            <a:r>
              <a:rPr lang="en-US" dirty="0" smtClean="0">
                <a:effectLst/>
                <a:sym typeface="Symbol"/>
              </a:rPr>
              <a:t>(1670)    are clearly visible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smtClean="0"/>
              <a:t>Diffractive dissociation: 3</a:t>
            </a:r>
            <a:r>
              <a:rPr lang="en-US" sz="2800" dirty="0" smtClean="0">
                <a:latin typeface="Symbol" pitchFamily="18" charset="2"/>
              </a:rPr>
              <a:t>p </a:t>
            </a:r>
            <a:r>
              <a:rPr lang="en-US" sz="2800" dirty="0" smtClean="0"/>
              <a:t>final states</a:t>
            </a:r>
            <a:endParaRPr lang="en-US" sz="2800" baseline="30000" dirty="0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428596" y="977890"/>
          <a:ext cx="2344059" cy="357190"/>
        </p:xfrm>
        <a:graphic>
          <a:graphicData uri="http://schemas.openxmlformats.org/presentationml/2006/ole">
            <p:oleObj spid="_x0000_s432130" name="Equation" r:id="rId4" imgW="1333500" imgH="203200" progId="">
              <p:embed/>
            </p:oleObj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67544" y="3645024"/>
            <a:ext cx="2239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effectLst/>
              </a:rPr>
              <a:t>Target: 3 mm </a:t>
            </a:r>
            <a:r>
              <a:rPr lang="en-US" dirty="0" err="1" smtClean="0">
                <a:effectLst/>
              </a:rPr>
              <a:t>Pb</a:t>
            </a:r>
            <a:endParaRPr lang="en-US" dirty="0" smtClean="0">
              <a:effectLst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Trigger: Multiplicity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No RPD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5856" y="3573016"/>
            <a:ext cx="2534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Target: 40 cm LH</a:t>
            </a:r>
            <a:r>
              <a:rPr lang="en-US" baseline="-25000" dirty="0" smtClean="0">
                <a:effectLst/>
              </a:rPr>
              <a:t>2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Trigger: Recoil proton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RPD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8184" y="3645024"/>
            <a:ext cx="23042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effectLst/>
              </a:rPr>
              <a:t>Cross-check: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tracking </a:t>
            </a:r>
            <a:r>
              <a:rPr lang="en-US" dirty="0" err="1" smtClean="0">
                <a:effectLst/>
              </a:rPr>
              <a:t>vs</a:t>
            </a:r>
            <a:endParaRPr lang="en-US" dirty="0" smtClean="0">
              <a:effectLst/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ECAL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dirty="0" smtClean="0">
              <a:effectLst/>
            </a:endParaRPr>
          </a:p>
        </p:txBody>
      </p:sp>
      <p:graphicFrame>
        <p:nvGraphicFramePr>
          <p:cNvPr id="632837" name="Object 5"/>
          <p:cNvGraphicFramePr>
            <a:graphicFrameLocks noChangeAspect="1"/>
          </p:cNvGraphicFramePr>
          <p:nvPr/>
        </p:nvGraphicFramePr>
        <p:xfrm>
          <a:off x="0" y="1340768"/>
          <a:ext cx="2915816" cy="2185355"/>
        </p:xfrm>
        <a:graphic>
          <a:graphicData uri="http://schemas.openxmlformats.org/presentationml/2006/ole">
            <p:oleObj spid="_x0000_s432131" name="Acrobat Document" r:id="rId5" imgW="7200720" imgH="5405760" progId="AcroExch.Document.11">
              <p:embed/>
            </p:oleObj>
          </a:graphicData>
        </a:graphic>
      </p:graphicFrame>
      <p:graphicFrame>
        <p:nvGraphicFramePr>
          <p:cNvPr id="632838" name="Object 6"/>
          <p:cNvGraphicFramePr>
            <a:graphicFrameLocks noChangeAspect="1"/>
          </p:cNvGraphicFramePr>
          <p:nvPr/>
        </p:nvGraphicFramePr>
        <p:xfrm>
          <a:off x="2843808" y="1340768"/>
          <a:ext cx="3198709" cy="2160240"/>
        </p:xfrm>
        <a:graphic>
          <a:graphicData uri="http://schemas.openxmlformats.org/presentationml/2006/ole">
            <p:oleObj spid="_x0000_s432132" name="Acrobat Document" r:id="rId6" imgW="7200720" imgH="4871520" progId="AcroExch.Document.11">
              <p:embed/>
            </p:oleObj>
          </a:graphicData>
        </a:graphic>
      </p:graphicFrame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6878" y="1268760"/>
            <a:ext cx="3067122" cy="212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80312" y="1516722"/>
            <a:ext cx="16401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&gt; 2.4M events</a:t>
            </a:r>
            <a:endParaRPr lang="de-DE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1406" y="1516722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96M event</a:t>
            </a:r>
            <a:r>
              <a:rPr lang="en-US" dirty="0" smtClean="0"/>
              <a:t>s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1493378" y="1516722"/>
            <a:ext cx="142859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420k events</a:t>
            </a:r>
            <a:endParaRPr lang="de-DE" dirty="0">
              <a:effectLst/>
            </a:endParaRPr>
          </a:p>
        </p:txBody>
      </p:sp>
      <p:graphicFrame>
        <p:nvGraphicFramePr>
          <p:cNvPr id="430087" name="Object 7"/>
          <p:cNvGraphicFramePr>
            <a:graphicFrameLocks noChangeAspect="1"/>
          </p:cNvGraphicFramePr>
          <p:nvPr/>
        </p:nvGraphicFramePr>
        <p:xfrm>
          <a:off x="3563888" y="955666"/>
          <a:ext cx="2032000" cy="401638"/>
        </p:xfrm>
        <a:graphic>
          <a:graphicData uri="http://schemas.openxmlformats.org/presentationml/2006/ole">
            <p:oleObj spid="_x0000_s432133" name="Equation" r:id="rId8" imgW="1155700" imgH="228600" progId="">
              <p:embed/>
            </p:oleObj>
          </a:graphicData>
        </a:graphic>
      </p:graphicFrame>
      <p:graphicFrame>
        <p:nvGraphicFramePr>
          <p:cNvPr id="430088" name="Object 8"/>
          <p:cNvGraphicFramePr>
            <a:graphicFrameLocks noChangeAspect="1"/>
          </p:cNvGraphicFramePr>
          <p:nvPr/>
        </p:nvGraphicFramePr>
        <p:xfrm>
          <a:off x="6732240" y="955667"/>
          <a:ext cx="2009775" cy="401637"/>
        </p:xfrm>
        <a:graphic>
          <a:graphicData uri="http://schemas.openxmlformats.org/presentationml/2006/ole">
            <p:oleObj spid="_x0000_s432134" name="Equation" r:id="rId9" imgW="1143000" imgH="228600" progId="">
              <p:embed/>
            </p:oleObj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1835696" y="5301208"/>
            <a:ext cx="583264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US" sz="2000" dirty="0" smtClean="0">
                <a:effectLst/>
              </a:rPr>
              <a:t>Search for  exotic </a:t>
            </a:r>
            <a:r>
              <a:rPr lang="en-US" sz="2000" i="1" dirty="0" smtClean="0">
                <a:effectLst/>
              </a:rPr>
              <a:t>J</a:t>
            </a:r>
            <a:r>
              <a:rPr lang="en-US" sz="2000" i="1" baseline="30000" dirty="0" smtClean="0">
                <a:effectLst/>
              </a:rPr>
              <a:t>PC</a:t>
            </a:r>
            <a:r>
              <a:rPr lang="en-US" sz="2000" dirty="0" smtClean="0">
                <a:effectLst/>
              </a:rPr>
              <a:t>=1</a:t>
            </a:r>
            <a:r>
              <a:rPr lang="en-US" sz="2000" baseline="30000" dirty="0" smtClean="0">
                <a:effectLst/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effectLst/>
              </a:rPr>
              <a:t>+</a:t>
            </a:r>
            <a:r>
              <a:rPr lang="en-US" sz="2000" dirty="0" smtClean="0">
                <a:effectLst/>
              </a:rPr>
              <a:t> in all 3 samples</a:t>
            </a:r>
            <a:endParaRPr lang="en-US" sz="20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 smtClean="0">
                <a:sym typeface="Symbol"/>
              </a:rPr>
              <a:t>Difractive</a:t>
            </a:r>
            <a:r>
              <a:rPr lang="en-US" sz="2800" dirty="0" smtClean="0">
                <a:sym typeface="Symbol"/>
              </a:rPr>
              <a:t> dissociation: </a:t>
            </a:r>
            <a:r>
              <a:rPr lang="en-US" sz="2800" baseline="30000" dirty="0" smtClean="0">
                <a:sym typeface="Symbol"/>
              </a:rPr>
              <a:t>-</a:t>
            </a:r>
            <a:r>
              <a:rPr lang="en-US" sz="2800" dirty="0" smtClean="0">
                <a:sym typeface="Symbol"/>
              </a:rPr>
              <a:t> </a:t>
            </a:r>
            <a:r>
              <a:rPr lang="en-US" sz="2800" dirty="0" smtClean="0"/>
              <a:t>p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/>
              </a:rPr>
              <a:t></a:t>
            </a:r>
            <a:r>
              <a:rPr lang="en-US" sz="2800" baseline="30000" dirty="0" smtClean="0">
                <a:sym typeface="Symbol"/>
              </a:rPr>
              <a:t>- </a:t>
            </a:r>
            <a:r>
              <a:rPr lang="en-US" sz="2800" dirty="0" smtClean="0">
                <a:sym typeface="Symbol"/>
              </a:rPr>
              <a:t></a:t>
            </a:r>
            <a:r>
              <a:rPr lang="en-US" sz="2800" baseline="30000" dirty="0" smtClean="0">
                <a:sym typeface="Symbol"/>
              </a:rPr>
              <a:t>- </a:t>
            </a:r>
            <a:r>
              <a:rPr lang="en-US" sz="2800" dirty="0" smtClean="0">
                <a:sym typeface="Symbol"/>
              </a:rPr>
              <a:t></a:t>
            </a:r>
            <a:r>
              <a:rPr lang="en-US" sz="2800" baseline="30000" dirty="0" smtClean="0">
                <a:sym typeface="Symbol"/>
              </a:rPr>
              <a:t>+</a:t>
            </a:r>
            <a:r>
              <a:rPr lang="en-US" sz="2800" dirty="0" smtClean="0"/>
              <a:t> p </a:t>
            </a:r>
            <a:endParaRPr lang="ru-RU" sz="2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7740352" cy="494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79912" y="2780928"/>
            <a:ext cx="309634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96M exclusive events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3491880" y="1153517"/>
            <a:ext cx="2196244" cy="93456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COMPASS I 2002-2011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722345" y="1342432"/>
            <a:ext cx="212840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Hadron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rganigramme : Terminateur 9"/>
          <p:cNvSpPr/>
          <p:nvPr/>
        </p:nvSpPr>
        <p:spPr bwMode="auto">
          <a:xfrm>
            <a:off x="6520768" y="1316719"/>
            <a:ext cx="185947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2245" y="199092"/>
            <a:ext cx="562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</a:t>
            </a:r>
            <a:r>
              <a:rPr lang="en-US" sz="2400" u="sng" dirty="0" err="1" smtClean="0">
                <a:effectLst/>
              </a:rPr>
              <a:t>mmon</a:t>
            </a:r>
            <a:r>
              <a:rPr lang="en-US" sz="2400" u="sng" dirty="0" smtClean="0">
                <a:effectLst/>
              </a:rPr>
              <a:t>  </a:t>
            </a:r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M</a:t>
            </a:r>
            <a:r>
              <a:rPr lang="en-US" sz="2400" u="sng" dirty="0" err="1" smtClean="0">
                <a:effectLst/>
              </a:rPr>
              <a:t>uon</a:t>
            </a:r>
            <a:r>
              <a:rPr lang="en-US" sz="2400" u="sng" dirty="0" smtClean="0">
                <a:effectLst/>
              </a:rPr>
              <a:t>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P</a:t>
            </a:r>
            <a:r>
              <a:rPr lang="en-US" sz="2400" u="sng" dirty="0" smtClean="0">
                <a:effectLst/>
              </a:rPr>
              <a:t>roton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</a:t>
            </a:r>
            <a:r>
              <a:rPr lang="en-US" sz="2400" u="sng" dirty="0" smtClean="0">
                <a:effectLst/>
              </a:rPr>
              <a:t>pparatus </a:t>
            </a:r>
          </a:p>
          <a:p>
            <a:pPr algn="ctr"/>
            <a:r>
              <a:rPr lang="en-US" sz="2400" u="sng" dirty="0">
                <a:effectLst/>
              </a:rPr>
              <a:t>f</a:t>
            </a:r>
            <a:r>
              <a:rPr lang="en-US" sz="2400" u="sng" dirty="0" smtClean="0">
                <a:effectLst/>
              </a:rPr>
              <a:t>or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tructure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pectroscopy</a:t>
            </a:r>
            <a:endParaRPr lang="fr-FR" sz="2400" u="sng" dirty="0">
              <a:effectLst/>
            </a:endParaRPr>
          </a:p>
        </p:txBody>
      </p:sp>
      <p:sp>
        <p:nvSpPr>
          <p:cNvPr id="21" name="Organigramme : Terminateur 20"/>
          <p:cNvSpPr/>
          <p:nvPr/>
        </p:nvSpPr>
        <p:spPr bwMode="auto">
          <a:xfrm>
            <a:off x="7609510" y="2088081"/>
            <a:ext cx="1273306" cy="66607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Organigramme : Terminateur 21"/>
          <p:cNvSpPr/>
          <p:nvPr/>
        </p:nvSpPr>
        <p:spPr bwMode="auto">
          <a:xfrm>
            <a:off x="5630601" y="2088081"/>
            <a:ext cx="1512168" cy="76788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Unpolarised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9" name="Connecteur droit 38"/>
          <p:cNvCxnSpPr>
            <a:stCxn id="8" idx="1"/>
            <a:endCxn id="9" idx="3"/>
          </p:cNvCxnSpPr>
          <p:nvPr/>
        </p:nvCxnSpPr>
        <p:spPr bwMode="auto">
          <a:xfrm flipH="1" flipV="1">
            <a:off x="2850752" y="1620580"/>
            <a:ext cx="641128" cy="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cteur droit 57"/>
          <p:cNvCxnSpPr>
            <a:stCxn id="8" idx="3"/>
            <a:endCxn id="10" idx="1"/>
          </p:cNvCxnSpPr>
          <p:nvPr/>
        </p:nvCxnSpPr>
        <p:spPr bwMode="auto">
          <a:xfrm flipV="1">
            <a:off x="5688124" y="1594867"/>
            <a:ext cx="832644" cy="25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69"/>
          <p:cNvCxnSpPr/>
          <p:nvPr/>
        </p:nvCxnSpPr>
        <p:spPr bwMode="auto">
          <a:xfrm>
            <a:off x="8100786" y="1873015"/>
            <a:ext cx="279459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cteur droit 71"/>
          <p:cNvCxnSpPr>
            <a:endCxn id="22" idx="0"/>
          </p:cNvCxnSpPr>
          <p:nvPr/>
        </p:nvCxnSpPr>
        <p:spPr bwMode="auto">
          <a:xfrm flipH="1">
            <a:off x="6386685" y="1873015"/>
            <a:ext cx="303675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816526" y="218302"/>
            <a:ext cx="322891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effectLst/>
              </a:rPr>
              <a:t>~210 </a:t>
            </a:r>
            <a:r>
              <a:rPr lang="en-GB" sz="2000" b="1" dirty="0">
                <a:effectLst/>
              </a:rPr>
              <a:t>physicists </a:t>
            </a:r>
            <a:endParaRPr lang="en-GB" sz="2000" b="1" dirty="0" smtClean="0">
              <a:effectLst/>
            </a:endParaRPr>
          </a:p>
          <a:p>
            <a:r>
              <a:rPr lang="en-GB" sz="2000" b="1" dirty="0" smtClean="0">
                <a:effectLst/>
              </a:rPr>
              <a:t>11 counties 29 Institutes</a:t>
            </a:r>
          </a:p>
        </p:txBody>
      </p:sp>
    </p:spTree>
    <p:extLst>
      <p:ext uri="{BB962C8B-B14F-4D97-AF65-F5344CB8AC3E}">
        <p14:creationId xmlns="" xmlns:p14="http://schemas.microsoft.com/office/powerpoint/2010/main" val="2162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320480" cy="421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88306"/>
            <a:ext cx="4464496" cy="435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5048" y="537321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Left: 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Dalitz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plot for a</a:t>
            </a:r>
            <a:r>
              <a:rPr lang="en-US" sz="2000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(1320), events selected by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±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</a:t>
            </a:r>
            <a:r>
              <a:rPr lang="en-US" sz="2000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around a</a:t>
            </a:r>
            <a:r>
              <a:rPr lang="en-US" sz="2000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mass.</a:t>
            </a:r>
          </a:p>
          <a:p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Right: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Dalitz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plot for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sz="2000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(1670) with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±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</a:t>
            </a:r>
            <a:r>
              <a:rPr lang="en-US" sz="2000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260648"/>
            <a:ext cx="75608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effectLst/>
                <a:sym typeface="Symbol"/>
              </a:rPr>
              <a:t>Difractive</a:t>
            </a:r>
            <a:r>
              <a:rPr lang="en-US" sz="2800" dirty="0" smtClean="0">
                <a:effectLst/>
                <a:sym typeface="Symbol"/>
              </a:rPr>
              <a:t> dissociation: </a:t>
            </a:r>
            <a:r>
              <a:rPr lang="en-US" sz="2800" baseline="30000" dirty="0" smtClean="0">
                <a:effectLst/>
                <a:sym typeface="Symbol"/>
              </a:rPr>
              <a:t>-</a:t>
            </a:r>
            <a:r>
              <a:rPr lang="en-US" sz="2800" dirty="0" smtClean="0">
                <a:effectLst/>
                <a:sym typeface="Symbol"/>
              </a:rPr>
              <a:t> </a:t>
            </a:r>
            <a:r>
              <a:rPr lang="en-US" sz="2800" dirty="0" smtClean="0">
                <a:effectLst/>
              </a:rPr>
              <a:t>p </a:t>
            </a:r>
            <a:r>
              <a:rPr lang="en-US" sz="2800" dirty="0" smtClean="0">
                <a:effectLst/>
                <a:sym typeface="Wingdings" pitchFamily="2" charset="2"/>
              </a:rPr>
              <a:t>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smtClean="0">
                <a:effectLst/>
                <a:sym typeface="Symbol"/>
              </a:rPr>
              <a:t></a:t>
            </a:r>
            <a:r>
              <a:rPr lang="en-US" sz="2800" baseline="30000" dirty="0" smtClean="0">
                <a:effectLst/>
                <a:sym typeface="Symbol"/>
              </a:rPr>
              <a:t>- </a:t>
            </a:r>
            <a:r>
              <a:rPr lang="en-US" sz="2800" dirty="0" smtClean="0">
                <a:effectLst/>
                <a:sym typeface="Symbol"/>
              </a:rPr>
              <a:t></a:t>
            </a:r>
            <a:r>
              <a:rPr lang="en-US" sz="2800" baseline="30000" dirty="0" smtClean="0">
                <a:effectLst/>
                <a:sym typeface="Symbol"/>
              </a:rPr>
              <a:t>- </a:t>
            </a:r>
            <a:r>
              <a:rPr lang="en-US" sz="2800" dirty="0" smtClean="0">
                <a:effectLst/>
                <a:sym typeface="Symbol"/>
              </a:rPr>
              <a:t></a:t>
            </a:r>
            <a:r>
              <a:rPr lang="en-US" sz="2800" baseline="30000" dirty="0" smtClean="0">
                <a:effectLst/>
                <a:sym typeface="Symbol"/>
              </a:rPr>
              <a:t>+</a:t>
            </a:r>
            <a:r>
              <a:rPr lang="en-US" sz="2800" dirty="0" smtClean="0">
                <a:effectLst/>
              </a:rPr>
              <a:t> p </a:t>
            </a:r>
            <a:endParaRPr lang="ru-RU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3055" y="260648"/>
            <a:ext cx="8229600" cy="515937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/>
              <a:t>2004 data </a:t>
            </a:r>
            <a:r>
              <a:rPr lang="en-US" sz="2400" dirty="0" err="1" smtClean="0"/>
              <a:t>Pb</a:t>
            </a:r>
            <a:r>
              <a:rPr lang="en-US" sz="2400" dirty="0" smtClean="0"/>
              <a:t> target  </a:t>
            </a:r>
            <a:r>
              <a:rPr lang="en-US" sz="2400" dirty="0" err="1" smtClean="0"/>
              <a:t>vs</a:t>
            </a:r>
            <a:r>
              <a:rPr lang="en-US" sz="2400" dirty="0" smtClean="0"/>
              <a:t> 2008 proton target</a:t>
            </a:r>
            <a:endParaRPr lang="fr-FR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08720"/>
            <a:ext cx="3621168" cy="530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32835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357039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eft Arrow 8"/>
          <p:cNvSpPr/>
          <p:nvPr/>
        </p:nvSpPr>
        <p:spPr bwMode="auto">
          <a:xfrm>
            <a:off x="6732240" y="1988840"/>
            <a:ext cx="1152128" cy="21602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4032448" cy="86409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2400" dirty="0" smtClean="0"/>
              <a:t>2008 proton target: 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+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</a:t>
            </a:r>
            <a:r>
              <a:rPr lang="en-US" sz="2400" dirty="0" smtClean="0">
                <a:cs typeface="Arial" pitchFamily="34" charset="0"/>
                <a:sym typeface="Symbol"/>
              </a:rPr>
              <a:t>  </a:t>
            </a:r>
            <a:r>
              <a:rPr lang="en-US" sz="2400" dirty="0" err="1" smtClean="0">
                <a:cs typeface="Arial" pitchFamily="34" charset="0"/>
                <a:sym typeface="Symbol"/>
              </a:rPr>
              <a:t>vs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0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0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 </a:t>
            </a:r>
            <a:endParaRPr lang="fr-FR" sz="2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18989" cy="327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501008"/>
            <a:ext cx="51370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 bwMode="auto">
          <a:xfrm>
            <a:off x="3275856" y="1844824"/>
            <a:ext cx="720080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6056" y="1484784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Peak at 1.67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/c</a:t>
            </a:r>
            <a:r>
              <a:rPr lang="en-US" baseline="30000" dirty="0" smtClean="0">
                <a:effectLst/>
              </a:rPr>
              <a:t>2</a:t>
            </a:r>
            <a:endParaRPr lang="en-US" dirty="0" smtClean="0">
              <a:effectLst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Phase motion indicates resonant behavior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 Structure at 1.2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/c</a:t>
            </a:r>
            <a:r>
              <a:rPr lang="en-US" baseline="30000" dirty="0" smtClean="0">
                <a:effectLst/>
              </a:rPr>
              <a:t>2</a:t>
            </a:r>
            <a:r>
              <a:rPr lang="en-US" dirty="0" smtClean="0">
                <a:effectLst/>
              </a:rPr>
              <a:t> unstable </a:t>
            </a:r>
            <a:r>
              <a:rPr lang="en-US" dirty="0" err="1" smtClean="0">
                <a:effectLst/>
              </a:rPr>
              <a:t>w.r.t</a:t>
            </a:r>
            <a:r>
              <a:rPr lang="en-US" dirty="0" smtClean="0">
                <a:effectLst/>
              </a:rPr>
              <a:t>. fit model</a:t>
            </a:r>
          </a:p>
        </p:txBody>
      </p:sp>
    </p:spTree>
    <p:extLst>
      <p:ext uri="{BB962C8B-B14F-4D97-AF65-F5344CB8AC3E}">
        <p14:creationId xmlns="" xmlns:p14="http://schemas.microsoft.com/office/powerpoint/2010/main" val="845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4032448" cy="864096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2400" dirty="0" smtClean="0"/>
              <a:t>2008 proton target: 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+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</a:t>
            </a:r>
            <a:r>
              <a:rPr lang="en-US" sz="2400" dirty="0" smtClean="0">
                <a:cs typeface="Arial" pitchFamily="34" charset="0"/>
                <a:sym typeface="Symbol"/>
              </a:rPr>
              <a:t>  </a:t>
            </a:r>
            <a:r>
              <a:rPr lang="en-US" sz="2400" dirty="0" err="1" smtClean="0">
                <a:cs typeface="Arial" pitchFamily="34" charset="0"/>
                <a:sym typeface="Symbol"/>
              </a:rPr>
              <a:t>vs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0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0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  <a:sym typeface="Symbol"/>
              </a:rPr>
              <a:t></a:t>
            </a:r>
            <a:r>
              <a:rPr lang="en-US" sz="2400" baseline="30000" dirty="0" smtClean="0">
                <a:cs typeface="Arial" pitchFamily="34" charset="0"/>
                <a:sym typeface="Symbol"/>
              </a:rPr>
              <a:t>- </a:t>
            </a:r>
            <a:endParaRPr lang="fr-FR" sz="2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18989" cy="327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501008"/>
            <a:ext cx="51370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 bwMode="auto">
          <a:xfrm>
            <a:off x="3275856" y="1844824"/>
            <a:ext cx="720080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6056" y="1484784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Peak at 1.67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/c</a:t>
            </a:r>
            <a:r>
              <a:rPr lang="en-US" baseline="30000" dirty="0" smtClean="0">
                <a:effectLst/>
              </a:rPr>
              <a:t>2</a:t>
            </a:r>
            <a:endParaRPr lang="en-US" dirty="0" smtClean="0">
              <a:effectLst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Phase motion indicates resonant behavior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effectLst/>
              </a:rPr>
              <a:t> Structure at 1.2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/c</a:t>
            </a:r>
            <a:r>
              <a:rPr lang="en-US" baseline="30000" dirty="0" smtClean="0">
                <a:effectLst/>
              </a:rPr>
              <a:t>2</a:t>
            </a:r>
            <a:r>
              <a:rPr lang="en-US" dirty="0" smtClean="0">
                <a:effectLst/>
              </a:rPr>
              <a:t> unstable </a:t>
            </a:r>
            <a:r>
              <a:rPr lang="en-US" dirty="0" err="1" smtClean="0">
                <a:effectLst/>
              </a:rPr>
              <a:t>w.r.t</a:t>
            </a:r>
            <a:r>
              <a:rPr lang="en-US" dirty="0" smtClean="0">
                <a:effectLst/>
              </a:rPr>
              <a:t>. fit 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357301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Non-resonant background to be understood (Deck effect)</a:t>
            </a:r>
            <a:endParaRPr lang="ru-RU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365104"/>
            <a:ext cx="264857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5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0369" y="260648"/>
            <a:ext cx="6336704" cy="7060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2400" dirty="0"/>
              <a:t>Final states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 smtClean="0"/>
              <a:t>strangeness</a:t>
            </a:r>
            <a:r>
              <a:rPr lang="fr-FR" sz="2400" dirty="0" smtClean="0"/>
              <a:t>: </a:t>
            </a:r>
            <a:r>
              <a:rPr lang="fr-FR" sz="2400" dirty="0" smtClean="0">
                <a:sym typeface="Symbol"/>
              </a:rPr>
              <a:t> &amp; </a:t>
            </a:r>
            <a:r>
              <a:rPr lang="fr-FR" sz="2400" dirty="0" smtClean="0"/>
              <a:t>K </a:t>
            </a:r>
            <a:r>
              <a:rPr lang="fr-FR" sz="2400" dirty="0" err="1" smtClean="0"/>
              <a:t>beams</a:t>
            </a:r>
            <a:endParaRPr lang="fr-FR" sz="3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51520" y="1196751"/>
            <a:ext cx="48245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25000"/>
              </a:spcAft>
              <a:defRPr/>
            </a:pPr>
            <a:r>
              <a:rPr lang="en-US" altLang="ja-JP" sz="2000" dirty="0" err="1">
                <a:effectLst/>
                <a:ea typeface="ＭＳ Ｐゴシック" pitchFamily="50" charset="-128"/>
              </a:rPr>
              <a:t>Glueball</a:t>
            </a:r>
            <a:r>
              <a:rPr lang="en-US" altLang="ja-JP" sz="2000" dirty="0">
                <a:effectLst/>
                <a:ea typeface="ＭＳ Ｐゴシック" pitchFamily="50" charset="-128"/>
              </a:rPr>
              <a:t> candidates  decaying into KK </a:t>
            </a:r>
          </a:p>
          <a:p>
            <a:pPr>
              <a:spcAft>
                <a:spcPct val="25000"/>
              </a:spcAft>
              <a:defRPr/>
            </a:pPr>
            <a:r>
              <a:rPr lang="en-US" altLang="ja-JP" sz="2000" dirty="0">
                <a:effectLst/>
                <a:ea typeface="ＭＳ Ｐゴシック" pitchFamily="50" charset="-128"/>
              </a:rPr>
              <a:t>   f</a:t>
            </a:r>
            <a:r>
              <a:rPr lang="en-US" altLang="ja-JP" sz="2000" baseline="-25000" dirty="0">
                <a:effectLst/>
                <a:ea typeface="ＭＳ Ｐゴシック" pitchFamily="50" charset="-128"/>
              </a:rPr>
              <a:t>0</a:t>
            </a:r>
            <a:r>
              <a:rPr lang="en-US" altLang="ja-JP" sz="2000" dirty="0">
                <a:effectLst/>
                <a:ea typeface="ＭＳ Ｐゴシック" pitchFamily="50" charset="-128"/>
              </a:rPr>
              <a:t>(1380),f</a:t>
            </a:r>
            <a:r>
              <a:rPr lang="en-US" altLang="ja-JP" sz="2000" baseline="-25000" dirty="0">
                <a:effectLst/>
                <a:ea typeface="ＭＳ Ｐゴシック" pitchFamily="50" charset="-128"/>
              </a:rPr>
              <a:t>0</a:t>
            </a:r>
            <a:r>
              <a:rPr lang="en-US" altLang="ja-JP" sz="2000" dirty="0">
                <a:effectLst/>
                <a:ea typeface="ＭＳ Ｐゴシック" pitchFamily="50" charset="-128"/>
              </a:rPr>
              <a:t>(1500): </a:t>
            </a:r>
            <a:r>
              <a:rPr lang="en-US" altLang="ja-JP" sz="2000" dirty="0" err="1">
                <a:effectLst/>
                <a:ea typeface="ＭＳ Ｐゴシック" pitchFamily="50" charset="-128"/>
              </a:rPr>
              <a:t>qq</a:t>
            </a:r>
            <a:r>
              <a:rPr lang="en-US" altLang="ja-JP" sz="2000" dirty="0">
                <a:effectLst/>
                <a:ea typeface="ＭＳ Ｐゴシック" pitchFamily="50" charset="-128"/>
              </a:rPr>
              <a:t> mixing with </a:t>
            </a:r>
            <a:r>
              <a:rPr lang="en-US" altLang="ja-JP" sz="2000" dirty="0" err="1">
                <a:effectLst/>
                <a:ea typeface="ＭＳ Ｐゴシック" pitchFamily="50" charset="-128"/>
              </a:rPr>
              <a:t>gg</a:t>
            </a:r>
            <a:r>
              <a:rPr lang="en-US" altLang="ja-JP" sz="2000" dirty="0">
                <a:effectLst/>
                <a:ea typeface="ＭＳ Ｐゴシック" pitchFamily="50" charset="-128"/>
              </a:rPr>
              <a:t> ?    </a:t>
            </a:r>
          </a:p>
          <a:p>
            <a:pPr>
              <a:spcAft>
                <a:spcPct val="25000"/>
              </a:spcAft>
              <a:defRPr/>
            </a:pPr>
            <a:r>
              <a:rPr lang="en-US" altLang="ja-JP" sz="2000" dirty="0">
                <a:effectLst/>
                <a:ea typeface="ＭＳ Ｐゴシック" pitchFamily="50" charset="-128"/>
              </a:rPr>
              <a:t> Hybrid candidates decaying into </a:t>
            </a:r>
            <a:r>
              <a:rPr lang="en-US" altLang="ja-JP" sz="2000" dirty="0" err="1">
                <a:effectLst/>
                <a:ea typeface="ＭＳ Ｐゴシック" pitchFamily="50" charset="-128"/>
              </a:rPr>
              <a:t>KK</a:t>
            </a:r>
            <a:r>
              <a:rPr lang="en-US" altLang="ja-JP" sz="2000" dirty="0" err="1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endParaRPr lang="en-US" altLang="ja-JP" sz="2000" dirty="0">
              <a:effectLst/>
              <a:latin typeface="Symbol" pitchFamily="18" charset="2"/>
              <a:ea typeface="ＭＳ Ｐゴシック" pitchFamily="50" charset="-128"/>
            </a:endParaRPr>
          </a:p>
          <a:p>
            <a:pPr>
              <a:spcAft>
                <a:spcPct val="25000"/>
              </a:spcAft>
              <a:defRPr/>
            </a:pPr>
            <a:r>
              <a:rPr lang="en-US" altLang="ja-JP" sz="2000" dirty="0">
                <a:effectLst/>
                <a:latin typeface="Symbol" pitchFamily="18" charset="2"/>
                <a:ea typeface="ＭＳ Ｐゴシック" pitchFamily="50" charset="-128"/>
              </a:rPr>
              <a:t>   p</a:t>
            </a:r>
            <a:r>
              <a:rPr lang="en-US" altLang="ja-JP" sz="2000" dirty="0">
                <a:effectLst/>
                <a:ea typeface="ＭＳ Ｐゴシック" pitchFamily="50" charset="-128"/>
              </a:rPr>
              <a:t>(1800): usual 3</a:t>
            </a:r>
            <a:r>
              <a:rPr lang="en-US" altLang="ja-JP" sz="2000" baseline="30000" dirty="0">
                <a:effectLst/>
                <a:ea typeface="ＭＳ Ｐゴシック" pitchFamily="50" charset="-128"/>
              </a:rPr>
              <a:t>1</a:t>
            </a:r>
            <a:r>
              <a:rPr lang="en-US" altLang="ja-JP" sz="2000" dirty="0">
                <a:effectLst/>
                <a:ea typeface="ＭＳ Ｐゴシック" pitchFamily="50" charset="-128"/>
              </a:rPr>
              <a:t>S</a:t>
            </a:r>
            <a:r>
              <a:rPr lang="en-US" altLang="ja-JP" sz="2000" baseline="-25000" dirty="0">
                <a:effectLst/>
                <a:ea typeface="ＭＳ Ｐゴシック" pitchFamily="50" charset="-128"/>
              </a:rPr>
              <a:t>0</a:t>
            </a:r>
            <a:r>
              <a:rPr lang="en-US" altLang="ja-JP" sz="2000" dirty="0">
                <a:effectLst/>
                <a:ea typeface="ＭＳ Ｐゴシック" pitchFamily="50" charset="-128"/>
              </a:rPr>
              <a:t> or Hybrid?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5576" y="3260711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 smtClean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 smtClean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dirty="0" err="1">
                <a:effectLst/>
                <a:latin typeface="Times New Roman" pitchFamily="18" charset="0"/>
                <a:ea typeface="ＭＳ Ｐゴシック" pitchFamily="50" charset="-128"/>
              </a:rPr>
              <a:t>p</a:t>
            </a:r>
            <a:r>
              <a:rPr lang="en-US" altLang="ja-JP" sz="3200" b="1" i="1" dirty="0" err="1">
                <a:effectLst/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en-US" altLang="ja-JP" sz="3200" b="1" i="1" dirty="0" err="1">
                <a:effectLst/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lang="ja-JP" altLang="en-US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40000" dirty="0">
                <a:effectLst/>
                <a:latin typeface="Times New Roman" pitchFamily="18" charset="0"/>
                <a:ea typeface="ＭＳ Ｐゴシック" pitchFamily="50" charset="-128"/>
              </a:rPr>
              <a:t>+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K </a:t>
            </a:r>
            <a:r>
              <a:rPr lang="en-US" altLang="ja-JP" sz="3200" b="1" i="1" baseline="58000" dirty="0">
                <a:effectLst/>
                <a:latin typeface="Times New Roman" pitchFamily="18" charset="0"/>
                <a:ea typeface="ＭＳ Ｐゴシック" pitchFamily="50" charset="-128"/>
              </a:rPr>
              <a:t>– 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p,</a:t>
            </a:r>
            <a:endParaRPr lang="en-US" altLang="ja-JP" sz="3200" b="1" i="1" dirty="0">
              <a:effectLst/>
              <a:latin typeface="Symbol" pitchFamily="18" charset="2"/>
              <a:ea typeface="ＭＳ Ｐゴシック" pitchFamily="50" charset="-128"/>
            </a:endParaRPr>
          </a:p>
          <a:p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lang="en-US" altLang="ja-JP" sz="3200" b="1" i="1" baseline="-25000" dirty="0">
                <a:effectLst/>
                <a:latin typeface="Times New Roman" pitchFamily="18" charset="0"/>
                <a:ea typeface="ＭＳ Ｐゴシック" pitchFamily="50" charset="-128"/>
              </a:rPr>
              <a:t>s</a:t>
            </a:r>
            <a:r>
              <a:rPr lang="en-US" altLang="ja-JP" sz="3200" b="1" i="1" baseline="40000" dirty="0">
                <a:effectLst/>
                <a:latin typeface="Times New Roman" pitchFamily="18" charset="0"/>
                <a:ea typeface="ＭＳ Ｐゴシック" pitchFamily="50" charset="-128"/>
              </a:rPr>
              <a:t>0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lang="en-US" altLang="ja-JP" sz="3200" b="1" i="1" baseline="-25000" dirty="0">
                <a:effectLst/>
                <a:latin typeface="Times New Roman" pitchFamily="18" charset="0"/>
                <a:ea typeface="ＭＳ Ｐゴシック" pitchFamily="50" charset="-128"/>
              </a:rPr>
              <a:t>s</a:t>
            </a:r>
            <a:r>
              <a:rPr lang="en-US" altLang="ja-JP" sz="3200" b="1" i="1" baseline="40000" dirty="0">
                <a:effectLst/>
                <a:latin typeface="Times New Roman" pitchFamily="18" charset="0"/>
                <a:ea typeface="ＭＳ Ｐゴシック" pitchFamily="50" charset="-128"/>
              </a:rPr>
              <a:t>0</a:t>
            </a:r>
            <a:r>
              <a:rPr lang="en-US" altLang="ja-JP" sz="3200" b="1" i="1" baseline="58000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p,</a:t>
            </a:r>
            <a:endParaRPr lang="en-US" altLang="ja-JP" sz="3200" b="1" i="1" dirty="0" smtClean="0">
              <a:effectLst/>
              <a:latin typeface="Times New Roman" pitchFamily="18" charset="0"/>
              <a:ea typeface="ＭＳ Ｐゴシック" pitchFamily="50" charset="-128"/>
            </a:endParaRPr>
          </a:p>
          <a:p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lang="en-US" altLang="ja-JP" sz="3200" b="1" i="1" baseline="-25000" dirty="0">
                <a:effectLst/>
                <a:latin typeface="Times New Roman" pitchFamily="18" charset="0"/>
                <a:ea typeface="ＭＳ Ｐゴシック" pitchFamily="50" charset="-128"/>
              </a:rPr>
              <a:t>s</a:t>
            </a:r>
            <a:r>
              <a:rPr lang="en-US" altLang="ja-JP" sz="3200" b="1" i="1" baseline="40000" dirty="0">
                <a:effectLst/>
                <a:latin typeface="Times New Roman" pitchFamily="18" charset="0"/>
                <a:ea typeface="ＭＳ Ｐゴシック" pitchFamily="50" charset="-128"/>
              </a:rPr>
              <a:t>0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lang="en-US" altLang="ja-JP" sz="3200" b="1" i="1" baseline="-25000" dirty="0">
                <a:effectLst/>
                <a:latin typeface="Times New Roman" pitchFamily="18" charset="0"/>
                <a:ea typeface="ＭＳ Ｐゴシック" pitchFamily="50" charset="-128"/>
              </a:rPr>
              <a:t>L</a:t>
            </a:r>
            <a:r>
              <a:rPr lang="en-US" altLang="ja-JP" sz="3200" b="1" i="1" baseline="40000" dirty="0">
                <a:effectLst/>
                <a:latin typeface="Times New Roman" pitchFamily="18" charset="0"/>
                <a:ea typeface="ＭＳ Ｐゴシック" pitchFamily="50" charset="-128"/>
              </a:rPr>
              <a:t>0</a:t>
            </a:r>
            <a:r>
              <a:rPr lang="en-US" altLang="ja-JP" sz="3200" b="1" i="1" baseline="58000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p</a:t>
            </a:r>
            <a:r>
              <a:rPr lang="en-US" altLang="ja-JP" sz="3200" b="1" i="1" dirty="0" smtClean="0">
                <a:effectLst/>
                <a:latin typeface="Times New Roman" pitchFamily="18" charset="0"/>
                <a:ea typeface="ＭＳ Ｐゴシック" pitchFamily="50" charset="-128"/>
              </a:rPr>
              <a:t>,</a:t>
            </a:r>
          </a:p>
          <a:p>
            <a:r>
              <a:rPr lang="en-US" altLang="ja-JP" sz="3200" b="1" i="1" dirty="0" smtClean="0">
                <a:effectLst/>
                <a:latin typeface="Symbol" pitchFamily="18" charset="2"/>
                <a:ea typeface="ＭＳ Ｐゴシック" pitchFamily="50" charset="-128"/>
              </a:rPr>
              <a:t>K </a:t>
            </a:r>
            <a:r>
              <a:rPr lang="en-US" altLang="ja-JP" sz="3200" b="1" i="1" baseline="5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 K </a:t>
            </a:r>
            <a:r>
              <a:rPr lang="en-US" altLang="ja-JP" sz="3200" b="1" i="1" baseline="5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–</a:t>
            </a:r>
            <a:r>
              <a:rPr lang="en-US" altLang="ja-JP" sz="3200" b="1" i="1" dirty="0"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3200" b="1" i="1" baseline="36000" dirty="0">
                <a:effectLst/>
                <a:latin typeface="Times New Roman" pitchFamily="18" charset="0"/>
                <a:ea typeface="ＭＳ Ｐゴシック" pitchFamily="50" charset="-128"/>
              </a:rPr>
              <a:t>+ </a:t>
            </a:r>
            <a:r>
              <a:rPr lang="en-US" altLang="ja-JP" sz="3200" b="1" i="1" dirty="0">
                <a:effectLst/>
                <a:latin typeface="Times New Roman" pitchFamily="18" charset="0"/>
                <a:ea typeface="ＭＳ Ｐゴシック" pitchFamily="50" charset="-128"/>
              </a:rPr>
              <a:t>p,</a:t>
            </a:r>
          </a:p>
          <a:p>
            <a:r>
              <a:rPr lang="en-US" altLang="ja-JP" sz="3200" dirty="0" smtClean="0">
                <a:effectLst/>
                <a:ea typeface="ＭＳ Ｐゴシック" pitchFamily="50" charset="-128"/>
              </a:rPr>
              <a:t>….</a:t>
            </a:r>
            <a:endParaRPr lang="en-US" altLang="ja-JP" sz="3200" dirty="0">
              <a:effectLst/>
              <a:ea typeface="ＭＳ Ｐゴシック" pitchFamily="50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063808"/>
            <a:ext cx="3724201" cy="290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580112" y="2327829"/>
            <a:ext cx="3078088" cy="7155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Aft>
                <a:spcPct val="25000"/>
              </a:spcAft>
            </a:pP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K</a:t>
            </a:r>
            <a:r>
              <a:rPr lang="en-US" altLang="ja-JP" b="1" baseline="56000" dirty="0">
                <a:effectLst/>
                <a:ea typeface="ＭＳ Ｐゴシック" pitchFamily="50" charset="-128"/>
                <a:sym typeface="Wingdings" pitchFamily="2" charset="2"/>
              </a:rPr>
              <a:t>+ </a:t>
            </a: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K</a:t>
            </a:r>
            <a:r>
              <a:rPr lang="en-US" altLang="ja-JP" b="1" baseline="56000" dirty="0">
                <a:effectLst/>
                <a:ea typeface="ＭＳ Ｐゴシック" pitchFamily="50" charset="-128"/>
                <a:sym typeface="Wingdings" pitchFamily="2" charset="2"/>
              </a:rPr>
              <a:t>-</a:t>
            </a: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  identified by  RICH: </a:t>
            </a:r>
          </a:p>
          <a:p>
            <a:pPr>
              <a:spcAft>
                <a:spcPct val="25000"/>
              </a:spcAft>
            </a:pPr>
            <a:r>
              <a:rPr lang="en-US" altLang="ja-JP" b="1" dirty="0" smtClean="0">
                <a:effectLst/>
                <a:ea typeface="ＭＳ Ｐゴシック" pitchFamily="50" charset="-128"/>
                <a:sym typeface="Wingdings" pitchFamily="2" charset="2"/>
              </a:rPr>
              <a:t>10 </a:t>
            </a:r>
            <a:r>
              <a:rPr lang="en-US" altLang="ja-JP" b="1" dirty="0" err="1" smtClean="0">
                <a:effectLst/>
                <a:ea typeface="ＭＳ Ｐゴシック" pitchFamily="50" charset="-128"/>
                <a:sym typeface="Wingdings" pitchFamily="2" charset="2"/>
              </a:rPr>
              <a:t>GeV</a:t>
            </a:r>
            <a:r>
              <a:rPr lang="en-US" altLang="ja-JP" b="1" dirty="0" smtClean="0">
                <a:effectLst/>
                <a:ea typeface="ＭＳ Ｐゴシック" pitchFamily="50" charset="-128"/>
                <a:sym typeface="Wingdings" pitchFamily="2" charset="2"/>
              </a:rPr>
              <a:t>/c&lt; </a:t>
            </a: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P</a:t>
            </a:r>
            <a:r>
              <a:rPr lang="en-US" altLang="ja-JP" b="1" baseline="-25000" dirty="0">
                <a:effectLst/>
                <a:ea typeface="ＭＳ Ｐゴシック" pitchFamily="50" charset="-128"/>
                <a:sym typeface="Wingdings" pitchFamily="2" charset="2"/>
              </a:rPr>
              <a:t>K</a:t>
            </a: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 &lt; 30 </a:t>
            </a:r>
            <a:r>
              <a:rPr lang="en-US" altLang="ja-JP" b="1" dirty="0" err="1">
                <a:effectLst/>
                <a:ea typeface="ＭＳ Ｐゴシック" pitchFamily="50" charset="-128"/>
                <a:sym typeface="Wingdings" pitchFamily="2" charset="2"/>
              </a:rPr>
              <a:t>GeV</a:t>
            </a:r>
            <a:r>
              <a:rPr lang="en-US" altLang="ja-JP" b="1" dirty="0">
                <a:effectLst/>
                <a:ea typeface="ＭＳ Ｐゴシック" pitchFamily="50" charset="-128"/>
                <a:sym typeface="Wingdings" pitchFamily="2" charset="2"/>
              </a:rPr>
              <a:t>/c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80112" y="1196751"/>
            <a:ext cx="25922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/>
              </a:rPr>
              <a:t>K from beam  identified by CEDAR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1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498252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en-US" sz="2400" dirty="0"/>
              <a:t>First Measurement of Chiral Dynamics </a:t>
            </a:r>
            <a:r>
              <a:rPr lang="en-US" sz="2400" dirty="0" smtClean="0"/>
              <a:t>in</a:t>
            </a:r>
            <a:r>
              <a:rPr lang="en-US" sz="2800" dirty="0" smtClean="0"/>
              <a:t> 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3650"/>
            <a:ext cx="7803407" cy="186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0648"/>
            <a:ext cx="277338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706241"/>
            <a:ext cx="5039521" cy="346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69199"/>
            <a:ext cx="4077011" cy="253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1520" y="5705368"/>
            <a:ext cx="33123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PRL 108, 192001 (2012)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0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6" y="188640"/>
            <a:ext cx="8385990" cy="58126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Part III: COMPASS II phase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COMPASS-II  was approved by the CERN Research Board:	Dec. 1, 2010.</a:t>
            </a:r>
            <a:endParaRPr lang="en-US" dirty="0" smtClean="0"/>
          </a:p>
          <a:p>
            <a:pPr lvl="1">
              <a:spcBef>
                <a:spcPts val="600"/>
              </a:spcBef>
              <a:buSzPct val="100000"/>
            </a:pPr>
            <a:endParaRPr lang="en-US" dirty="0"/>
          </a:p>
          <a:p>
            <a:pPr lvl="1">
              <a:spcBef>
                <a:spcPts val="600"/>
              </a:spcBef>
              <a:buSzPct val="100000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TRENDS, Alushta 23-29 September</a:t>
            </a:r>
            <a:endParaRPr lang="en-US"/>
          </a:p>
        </p:txBody>
      </p:sp>
      <p:sp>
        <p:nvSpPr>
          <p:cNvPr id="7" name="Organigramme : Terminateur 6"/>
          <p:cNvSpPr/>
          <p:nvPr/>
        </p:nvSpPr>
        <p:spPr bwMode="auto">
          <a:xfrm>
            <a:off x="2229714" y="1957503"/>
            <a:ext cx="4176464" cy="129614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819450" lvl="1" indent="-457200" algn="ctr">
              <a:spcBef>
                <a:spcPts val="600"/>
              </a:spcBef>
              <a:buSzPct val="100000"/>
            </a:pPr>
            <a:r>
              <a:rPr lang="en-US" sz="2000" b="1" dirty="0" smtClean="0">
                <a:effectLst/>
              </a:rPr>
              <a:t>COMPASS  II</a:t>
            </a:r>
          </a:p>
          <a:p>
            <a:pPr marL="819450" lvl="1" indent="-457200" algn="ctr">
              <a:spcBef>
                <a:spcPts val="600"/>
              </a:spcBef>
              <a:buSzPct val="100000"/>
            </a:pPr>
            <a:r>
              <a:rPr lang="en-US" sz="2000" b="1" dirty="0" smtClean="0">
                <a:effectLst/>
              </a:rPr>
              <a:t>2012</a:t>
            </a:r>
            <a:r>
              <a:rPr lang="en-US" sz="2000" b="1" dirty="0">
                <a:effectLst/>
              </a:rPr>
              <a:t>, SPS/LHC shutdown, </a:t>
            </a:r>
            <a:r>
              <a:rPr lang="en-US" sz="2000" b="1" dirty="0" smtClean="0">
                <a:effectLst/>
              </a:rPr>
              <a:t>2015, 2016, 2017</a:t>
            </a:r>
            <a:endParaRPr lang="en-US" sz="2000" b="1" dirty="0">
              <a:effectLst/>
            </a:endParaRPr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92743" y="3452796"/>
            <a:ext cx="2391025" cy="2208452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DVSC &amp; DVMP</a:t>
            </a:r>
          </a:p>
          <a:p>
            <a:pPr marL="0" lvl="1" algn="ctr"/>
            <a:r>
              <a:rPr lang="en-US" sz="2400" b="1" dirty="0">
                <a:solidFill>
                  <a:srgbClr val="3366FF"/>
                </a:solidFill>
                <a:effectLst/>
              </a:rPr>
              <a:t>Study </a:t>
            </a:r>
            <a:r>
              <a:rPr lang="en-US" sz="2400" b="1" dirty="0" err="1" smtClean="0">
                <a:solidFill>
                  <a:srgbClr val="3366FF"/>
                </a:solidFill>
                <a:effectLst/>
              </a:rPr>
              <a:t>Generalised</a:t>
            </a:r>
            <a:r>
              <a:rPr lang="en-US" sz="2400" b="1" dirty="0" smtClean="0">
                <a:solidFill>
                  <a:srgbClr val="3366FF"/>
                </a:solidFill>
                <a:effectLst/>
              </a:rPr>
              <a:t> Parton distributions </a:t>
            </a:r>
            <a:endParaRPr lang="en-US" sz="2400" b="1" dirty="0">
              <a:solidFill>
                <a:srgbClr val="3366FF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2701626" y="3929958"/>
            <a:ext cx="3024336" cy="2172831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>
                <a:effectLst/>
              </a:rPr>
              <a:t>Unpolarized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smtClean="0">
                <a:effectLst/>
              </a:rPr>
              <a:t>SIDIS</a:t>
            </a:r>
          </a:p>
          <a:p>
            <a:pPr algn="ctr"/>
            <a:endParaRPr lang="en-US" b="1" dirty="0" smtClean="0">
              <a:solidFill>
                <a:srgbClr val="666699"/>
              </a:solidFill>
              <a:effectLst/>
            </a:endParaRPr>
          </a:p>
          <a:p>
            <a:pPr algn="ctr"/>
            <a:r>
              <a:rPr lang="en-US" sz="2400" b="1" dirty="0">
                <a:solidFill>
                  <a:srgbClr val="3366FF"/>
                </a:solidFill>
                <a:effectLst/>
              </a:rPr>
              <a:t>Fragmentation Functions, </a:t>
            </a:r>
            <a:r>
              <a:rPr lang="en-US" sz="2400" b="1" dirty="0" smtClean="0">
                <a:solidFill>
                  <a:srgbClr val="3366FF"/>
                </a:solidFill>
                <a:effectLst/>
              </a:rPr>
              <a:t>        s-PDFs</a:t>
            </a:r>
            <a:r>
              <a:rPr lang="en-US" sz="2400" b="1" dirty="0">
                <a:solidFill>
                  <a:srgbClr val="3366FF"/>
                </a:solidFill>
                <a:effectLst/>
              </a:rPr>
              <a:t>, TMDs</a:t>
            </a:r>
            <a:r>
              <a:rPr lang="en-US" sz="2400" b="1" dirty="0" smtClean="0">
                <a:solidFill>
                  <a:srgbClr val="3366FF"/>
                </a:solidFill>
                <a:effectLst/>
              </a:rPr>
              <a:t> 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11" name="Organigramme : Terminateur 10"/>
          <p:cNvSpPr/>
          <p:nvPr/>
        </p:nvSpPr>
        <p:spPr bwMode="auto">
          <a:xfrm>
            <a:off x="6406178" y="2778455"/>
            <a:ext cx="2630318" cy="1710479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Primakoff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lvl="1" algn="ctr"/>
            <a:r>
              <a:rPr lang="en-US" sz="2400" b="1" dirty="0" err="1">
                <a:solidFill>
                  <a:srgbClr val="3366FF"/>
                </a:solidFill>
                <a:effectLst/>
              </a:rPr>
              <a:t>Polarizabilities</a:t>
            </a:r>
            <a:r>
              <a:rPr lang="en-US" sz="2400" b="1" dirty="0">
                <a:solidFill>
                  <a:srgbClr val="3366FF"/>
                </a:solidFill>
                <a:effectLst/>
              </a:rPr>
              <a:t> of </a:t>
            </a:r>
            <a:r>
              <a:rPr lang="en-US" sz="3200" b="1" dirty="0">
                <a:solidFill>
                  <a:srgbClr val="3366FF"/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sz="2400" b="1" dirty="0">
                <a:solidFill>
                  <a:srgbClr val="3366FF"/>
                </a:solidFill>
                <a:effectLst/>
              </a:rPr>
              <a:t> and 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Connecteur droit 12"/>
          <p:cNvCxnSpPr/>
          <p:nvPr/>
        </p:nvCxnSpPr>
        <p:spPr bwMode="auto">
          <a:xfrm flipH="1">
            <a:off x="1187624" y="2821599"/>
            <a:ext cx="1078094" cy="63119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4"/>
          <p:cNvCxnSpPr/>
          <p:nvPr/>
        </p:nvCxnSpPr>
        <p:spPr bwMode="auto">
          <a:xfrm flipH="1">
            <a:off x="3449162" y="3253647"/>
            <a:ext cx="474766" cy="6763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16"/>
          <p:cNvCxnSpPr/>
          <p:nvPr/>
        </p:nvCxnSpPr>
        <p:spPr bwMode="auto">
          <a:xfrm>
            <a:off x="5830114" y="3253647"/>
            <a:ext cx="758110" cy="14897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18"/>
          <p:cNvCxnSpPr/>
          <p:nvPr/>
        </p:nvCxnSpPr>
        <p:spPr bwMode="auto">
          <a:xfrm>
            <a:off x="6338424" y="2441223"/>
            <a:ext cx="969880" cy="3372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rganigramme : Terminateur 22"/>
          <p:cNvSpPr/>
          <p:nvPr/>
        </p:nvSpPr>
        <p:spPr bwMode="auto">
          <a:xfrm>
            <a:off x="5857048" y="4743376"/>
            <a:ext cx="2288255" cy="1925983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Drell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-Yan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3366FF"/>
                </a:solidFill>
                <a:effectLst/>
              </a:rPr>
              <a:t>Universality </a:t>
            </a:r>
            <a:r>
              <a:rPr lang="en-US" sz="2400" b="1" dirty="0">
                <a:solidFill>
                  <a:srgbClr val="3366FF"/>
                </a:solidFill>
                <a:effectLst/>
              </a:rPr>
              <a:t>of TMDs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24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28600"/>
            <a:ext cx="4929894" cy="6096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Polarized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Drell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-Yan measurements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TRENDS, Alushta 23-29 September</a:t>
            </a:r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3558243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429058" name="Equation" r:id="rId4" imgW="100440" imgH="155160" progId="Equation.3">
              <p:embed/>
            </p:oleObj>
          </a:graphicData>
        </a:graphic>
      </p:graphicFrame>
      <p:pic>
        <p:nvPicPr>
          <p:cNvPr id="25855" name="Picture 2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3" y="260648"/>
            <a:ext cx="2736304" cy="48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45" y="1056487"/>
            <a:ext cx="4507474" cy="156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57" name="Picture 2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2" y="2466116"/>
            <a:ext cx="3596654" cy="350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548018" y="986882"/>
            <a:ext cx="4344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sym typeface="Wingdings" pitchFamily="2" charset="2"/>
              </a:rPr>
              <a:t></a:t>
            </a:r>
            <a:r>
              <a:rPr lang="en-US" sz="2000" dirty="0">
                <a:effectLst/>
                <a:sym typeface="Wingdings" pitchFamily="2" charset="2"/>
              </a:rPr>
              <a:t>p</a:t>
            </a:r>
            <a:r>
              <a:rPr lang="en-US" sz="2000" dirty="0">
                <a:effectLst/>
              </a:rPr>
              <a:t>ion valence anti-u annihilates with proton </a:t>
            </a:r>
            <a:r>
              <a:rPr lang="en-US" sz="2000" dirty="0" smtClean="0">
                <a:effectLst/>
              </a:rPr>
              <a:t>u</a:t>
            </a:r>
            <a:endParaRPr lang="en-US" sz="2000" dirty="0" smtClean="0">
              <a:effectLst/>
              <a:sym typeface="Wingdings" pitchFamily="2" charset="2"/>
            </a:endParaRPr>
          </a:p>
          <a:p>
            <a:r>
              <a:rPr lang="en-US" sz="2000" dirty="0" smtClean="0">
                <a:effectLst/>
                <a:sym typeface="Wingdings" pitchFamily="2" charset="2"/>
              </a:rPr>
              <a:t></a:t>
            </a:r>
            <a:r>
              <a:rPr lang="en-US" sz="2000" dirty="0" smtClean="0">
                <a:effectLst/>
              </a:rPr>
              <a:t>access </a:t>
            </a:r>
            <a:r>
              <a:rPr lang="en-US" sz="2000" dirty="0">
                <a:effectLst/>
              </a:rPr>
              <a:t>to 4 azimuthal </a:t>
            </a:r>
            <a:r>
              <a:rPr lang="en-US" sz="2000" dirty="0" smtClean="0">
                <a:effectLst/>
              </a:rPr>
              <a:t>modulations: </a:t>
            </a:r>
            <a:r>
              <a:rPr lang="fr-FR" sz="2000" dirty="0" smtClean="0">
                <a:effectLst/>
              </a:rPr>
              <a:t>Boer-</a:t>
            </a:r>
            <a:r>
              <a:rPr lang="fr-FR" sz="2000" dirty="0" err="1" smtClean="0">
                <a:effectLst/>
              </a:rPr>
              <a:t>Mulders</a:t>
            </a:r>
            <a:r>
              <a:rPr lang="fr-FR" sz="2000" dirty="0">
                <a:effectLst/>
              </a:rPr>
              <a:t>, </a:t>
            </a:r>
            <a:r>
              <a:rPr lang="fr-FR" sz="2000" dirty="0" err="1">
                <a:effectLst/>
              </a:rPr>
              <a:t>Sivers</a:t>
            </a:r>
            <a:r>
              <a:rPr lang="fr-FR" sz="2000" dirty="0">
                <a:effectLst/>
              </a:rPr>
              <a:t>, </a:t>
            </a:r>
            <a:r>
              <a:rPr lang="fr-FR" sz="2000" dirty="0" err="1">
                <a:effectLst/>
              </a:rPr>
              <a:t>pretzelosity</a:t>
            </a:r>
            <a:r>
              <a:rPr lang="fr-FR" sz="2000" dirty="0">
                <a:effectLst/>
              </a:rPr>
              <a:t> </a:t>
            </a:r>
            <a:r>
              <a:rPr lang="fr-FR" sz="2000" dirty="0" smtClean="0">
                <a:effectLst/>
              </a:rPr>
              <a:t>and </a:t>
            </a:r>
            <a:r>
              <a:rPr lang="fr-FR" sz="2000" dirty="0" err="1" smtClean="0">
                <a:effectLst/>
              </a:rPr>
              <a:t>transversity</a:t>
            </a:r>
            <a:r>
              <a:rPr lang="fr-FR" sz="2000" dirty="0" smtClean="0">
                <a:effectLst/>
              </a:rPr>
              <a:t> </a:t>
            </a:r>
            <a:r>
              <a:rPr lang="fr-FR" sz="2000" dirty="0" err="1" smtClean="0">
                <a:effectLst/>
              </a:rPr>
              <a:t>PDFs</a:t>
            </a:r>
            <a:endParaRPr lang="fr-FR" sz="2000" dirty="0">
              <a:effectLst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48018" y="4221088"/>
            <a:ext cx="434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gauge link changes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sign</a:t>
            </a:r>
            <a:r>
              <a:rPr lang="en-US" dirty="0">
                <a:solidFill>
                  <a:srgbClr val="FF0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for </a:t>
            </a:r>
            <a:r>
              <a:rPr lang="en-US" dirty="0">
                <a:solidFill>
                  <a:srgbClr val="FF0000"/>
                </a:solidFill>
                <a:effectLst/>
              </a:rPr>
              <a:t>T-odd TMD’, restricted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universality </a:t>
            </a:r>
            <a:r>
              <a:rPr lang="en-US" dirty="0">
                <a:solidFill>
                  <a:srgbClr val="FF0000"/>
                </a:solidFill>
                <a:effectLst/>
              </a:rPr>
              <a:t>of T-odd TMDs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16016" y="4887067"/>
            <a:ext cx="38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rgbClr val="CC0000"/>
                </a:solidFill>
                <a:effectLst/>
              </a:rPr>
              <a:t>J.C. Collins, PLB536 (2002) 43</a:t>
            </a:r>
            <a:endParaRPr lang="en-US" dirty="0">
              <a:solidFill>
                <a:srgbClr val="CC0000"/>
              </a:solidFill>
              <a:effectLst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25397" y="5444428"/>
            <a:ext cx="5293518" cy="731520"/>
          </a:xfrm>
          <a:prstGeom prst="rect">
            <a:avLst/>
          </a:prstGeom>
        </p:spPr>
      </p:pic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67891737"/>
              </p:ext>
            </p:extLst>
          </p:nvPr>
        </p:nvGraphicFramePr>
        <p:xfrm>
          <a:off x="4535116" y="2924944"/>
          <a:ext cx="3997325" cy="1031875"/>
        </p:xfrm>
        <a:graphic>
          <a:graphicData uri="http://schemas.openxmlformats.org/presentationml/2006/ole">
            <p:oleObj spid="_x0000_s429059" name="Equation" r:id="rId9" imgW="2011320" imgH="51192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280332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366117" y="196453"/>
            <a:ext cx="7875984" cy="42423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400" dirty="0" err="1"/>
              <a:t>Feasibility</a:t>
            </a:r>
            <a:r>
              <a:rPr lang="fr-FR" sz="2400" dirty="0"/>
              <a:t> of the </a:t>
            </a:r>
            <a:r>
              <a:rPr lang="fr-FR" sz="2400" dirty="0" err="1" smtClean="0"/>
              <a:t>measurement</a:t>
            </a:r>
            <a:r>
              <a:rPr lang="fr-FR" sz="2400" dirty="0" smtClean="0"/>
              <a:t> (DY test 2009)</a:t>
            </a:r>
            <a:endParaRPr lang="en-US" sz="2300" b="1" dirty="0">
              <a:solidFill>
                <a:srgbClr val="644600"/>
              </a:solidFill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69" y="620688"/>
            <a:ext cx="4223742" cy="326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59" y="3883372"/>
            <a:ext cx="3841998" cy="26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8" name="Group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90781338"/>
              </p:ext>
            </p:extLst>
          </p:nvPr>
        </p:nvGraphicFramePr>
        <p:xfrm>
          <a:off x="120550" y="856133"/>
          <a:ext cx="4235426" cy="1178563"/>
        </p:xfrm>
        <a:graphic>
          <a:graphicData uri="http://schemas.openxmlformats.org/drawingml/2006/table">
            <a:tbl>
              <a:tblPr/>
              <a:tblGrid>
                <a:gridCol w="1770675"/>
                <a:gridCol w="1279699"/>
                <a:gridCol w="1185052"/>
              </a:tblGrid>
              <a:tr h="36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1515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F691E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Expected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8E28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Found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  <a:tr h="36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Lucida Grande" charset="0"/>
                          <a:cs typeface="Lucida Grande" charset="0"/>
                          <a:sym typeface="Gill Sans" charset="0"/>
                        </a:rPr>
                        <a:t>J/ψ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3600±600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3170±70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  <a:tr h="395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DY M&gt;4 GeV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110±22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84±10</a:t>
                      </a:r>
                    </a:p>
                  </a:txBody>
                  <a:tcPr marL="35719" marR="35719" marT="35719" marB="35719" anchor="ctr" horzOverflow="overflow">
                    <a:lnL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0" name="Left-Right Arrow 12"/>
          <p:cNvSpPr/>
          <p:nvPr/>
        </p:nvSpPr>
        <p:spPr bwMode="auto">
          <a:xfrm>
            <a:off x="6962197" y="2745105"/>
            <a:ext cx="2038928" cy="228600"/>
          </a:xfrm>
          <a:prstGeom prst="leftRightArrow">
            <a:avLst>
              <a:gd name="adj1" fmla="val 53731"/>
              <a:gd name="adj2" fmla="val 71429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2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50075" y="2870313"/>
            <a:ext cx="146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Safe region</a:t>
            </a:r>
            <a:endParaRPr lang="fr-FR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06359" y="1497766"/>
            <a:ext cx="13681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  <a:cs typeface="Times New Roman"/>
              </a:rPr>
              <a:t>J/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effectLst/>
                <a:cs typeface="Times New Roman"/>
              </a:rPr>
              <a:t>ψ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  <a:cs typeface="Times New Roman"/>
              </a:rPr>
              <a:t> region</a:t>
            </a:r>
            <a:endParaRPr lang="fr-FR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 flipH="1">
            <a:off x="6732240" y="1867098"/>
            <a:ext cx="974119" cy="4817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7588455" y="4257962"/>
            <a:ext cx="105926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Z vertex position</a:t>
            </a:r>
            <a:endParaRPr lang="fr-FR" dirty="0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41858" y="745637"/>
            <a:ext cx="105926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d</a:t>
            </a:r>
            <a:r>
              <a:rPr lang="en-US" dirty="0" smtClean="0">
                <a:effectLst/>
              </a:rPr>
              <a:t>i-</a:t>
            </a:r>
            <a:r>
              <a:rPr lang="en-US" dirty="0" err="1" smtClean="0">
                <a:effectLst/>
              </a:rPr>
              <a:t>muon</a:t>
            </a:r>
            <a:r>
              <a:rPr lang="en-US" dirty="0" smtClean="0">
                <a:effectLst/>
              </a:rPr>
              <a:t> mass </a:t>
            </a:r>
            <a:endParaRPr lang="fr-FR" dirty="0">
              <a:effectLst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926" y="397753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22915" y="4719627"/>
            <a:ext cx="13837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Absorber</a:t>
            </a:r>
            <a:endParaRPr lang="fr-FR" dirty="0"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2915" y="2348880"/>
            <a:ext cx="4233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  <a:sym typeface="Wingdings" pitchFamily="2" charset="2"/>
              </a:rPr>
              <a:t></a:t>
            </a:r>
            <a:r>
              <a:rPr lang="en-US" dirty="0" smtClean="0">
                <a:effectLst/>
              </a:rPr>
              <a:t>Promising results of the test</a:t>
            </a:r>
          </a:p>
          <a:p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>
                <a:effectLst/>
              </a:rPr>
              <a:t> For future : intensity up to 10</a:t>
            </a:r>
            <a:r>
              <a:rPr lang="en-US" baseline="30000" dirty="0" smtClean="0">
                <a:effectLst/>
              </a:rPr>
              <a:t>9 </a:t>
            </a:r>
            <a:r>
              <a:rPr lang="en-US" dirty="0" smtClean="0">
                <a:effectLst/>
                <a:sym typeface="Symbol"/>
              </a:rPr>
              <a:t></a:t>
            </a:r>
            <a:r>
              <a:rPr lang="en-US" dirty="0" smtClean="0">
                <a:effectLst/>
              </a:rPr>
              <a:t>/spill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effectLst/>
                <a:sym typeface="Wingdings" pitchFamily="2" charset="2"/>
              </a:rPr>
              <a:t>new full size Absorber</a:t>
            </a:r>
          </a:p>
          <a:p>
            <a:r>
              <a:rPr lang="en-US" dirty="0">
                <a:effectLst/>
                <a:sym typeface="Wingdings" pitchFamily="2" charset="2"/>
              </a:rPr>
              <a:t> </a:t>
            </a:r>
            <a:r>
              <a:rPr lang="en-US" dirty="0" smtClean="0">
                <a:effectLst/>
                <a:sym typeface="Wingdings" pitchFamily="2" charset="2"/>
              </a:rPr>
              <a:t>new </a:t>
            </a:r>
            <a:r>
              <a:rPr lang="en-US" dirty="0">
                <a:effectLst/>
                <a:sym typeface="Wingdings" pitchFamily="2" charset="2"/>
              </a:rPr>
              <a:t>tracking planes after the </a:t>
            </a:r>
            <a:r>
              <a:rPr lang="en-US" dirty="0" smtClean="0">
                <a:effectLst/>
                <a:sym typeface="Wingdings" pitchFamily="2" charset="2"/>
              </a:rPr>
              <a:t>target</a:t>
            </a:r>
            <a:endParaRPr lang="en-US" dirty="0">
              <a:effectLst/>
              <a:sym typeface="Wingdings" pitchFamily="2" charset="2"/>
            </a:endParaRPr>
          </a:p>
        </p:txBody>
      </p:sp>
      <p:sp>
        <p:nvSpPr>
          <p:cNvPr id="18" name="Left-Right Arrow 13"/>
          <p:cNvSpPr/>
          <p:nvPr/>
        </p:nvSpPr>
        <p:spPr bwMode="auto">
          <a:xfrm>
            <a:off x="5835308" y="2776878"/>
            <a:ext cx="336798" cy="228139"/>
          </a:xfrm>
          <a:prstGeom prst="leftRightArrow">
            <a:avLst>
              <a:gd name="adj1" fmla="val 43751"/>
              <a:gd name="adj2" fmla="val 50000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28031" y="3239645"/>
            <a:ext cx="1096050" cy="646331"/>
          </a:xfrm>
          <a:prstGeom prst="rect">
            <a:avLst/>
          </a:prstGeom>
          <a:solidFill>
            <a:srgbClr val="F9FC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Possible region</a:t>
            </a:r>
            <a:endParaRPr lang="fr-FR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flipV="1">
            <a:off x="5436096" y="2973705"/>
            <a:ext cx="399212" cy="265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7039207" y="2406551"/>
            <a:ext cx="1805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>
                <a:effectLst/>
                <a:cs typeface="Times New Roman"/>
              </a:rPr>
              <a:t>4 &lt; M</a:t>
            </a:r>
            <a:r>
              <a:rPr lang="fr-FR" sz="1600" b="1" baseline="-25000" dirty="0">
                <a:effectLst/>
                <a:cs typeface="Times New Roman"/>
                <a:sym typeface="Symbol"/>
              </a:rPr>
              <a:t>+-</a:t>
            </a:r>
            <a:r>
              <a:rPr lang="fr-FR" sz="1600" b="1" dirty="0">
                <a:effectLst/>
                <a:cs typeface="Times New Roman"/>
                <a:sym typeface="Symbol"/>
              </a:rPr>
              <a:t> &lt; 9 </a:t>
            </a:r>
            <a:r>
              <a:rPr lang="fr-FR" sz="1600" b="1" dirty="0" err="1">
                <a:effectLst/>
                <a:cs typeface="Times New Roman"/>
                <a:sym typeface="Symbol"/>
              </a:rPr>
              <a:t>GeV</a:t>
            </a:r>
            <a:endParaRPr lang="fr-FR" sz="1600" b="1" dirty="0">
              <a:effectLst/>
              <a:cs typeface="Times New Roman"/>
              <a:sym typeface="Symbol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TRENDS, </a:t>
            </a:r>
            <a:r>
              <a:rPr lang="fr-FR" dirty="0" err="1" smtClean="0"/>
              <a:t>Alushta</a:t>
            </a:r>
            <a:r>
              <a:rPr lang="fr-FR" dirty="0" smtClean="0"/>
              <a:t> 23-29 </a:t>
            </a:r>
            <a:r>
              <a:rPr lang="fr-FR" dirty="0" err="1" smtClean="0"/>
              <a:t>September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462345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88640"/>
            <a:ext cx="45801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Expected event rates &amp; projections 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683568" y="836712"/>
            <a:ext cx="8064896" cy="935856"/>
            <a:chOff x="611560" y="476672"/>
            <a:chExt cx="8064896" cy="935856"/>
          </a:xfrm>
        </p:grpSpPr>
        <p:sp>
          <p:nvSpPr>
            <p:cNvPr id="4" name="TextBox 3"/>
            <p:cNvSpPr txBox="1"/>
            <p:nvPr/>
          </p:nvSpPr>
          <p:spPr>
            <a:xfrm>
              <a:off x="611560" y="476672"/>
              <a:ext cx="8064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With a beam intensity </a:t>
              </a:r>
              <a:r>
                <a:rPr lang="en-US" dirty="0" err="1" smtClean="0">
                  <a:effectLst/>
                </a:rPr>
                <a:t>I</a:t>
              </a:r>
              <a:r>
                <a:rPr lang="en-US" baseline="-25000" dirty="0" err="1" smtClean="0">
                  <a:effectLst/>
                </a:rPr>
                <a:t>beam</a:t>
              </a:r>
              <a:r>
                <a:rPr lang="en-US" dirty="0" smtClean="0">
                  <a:effectLst/>
                </a:rPr>
                <a:t>=6x10</a:t>
              </a:r>
              <a:r>
                <a:rPr lang="en-US" baseline="30000" dirty="0" smtClean="0">
                  <a:effectLst/>
                </a:rPr>
                <a:t>7</a:t>
              </a:r>
              <a:r>
                <a:rPr lang="en-US" dirty="0" smtClean="0">
                  <a:effectLst/>
                </a:rPr>
                <a:t> particles/second, a luminosity of L=</a:t>
              </a:r>
              <a:r>
                <a:rPr lang="en-US" dirty="0" smtClean="0">
                  <a:solidFill>
                    <a:srgbClr val="FF6600"/>
                  </a:solidFill>
                  <a:effectLst/>
                </a:rPr>
                <a:t>1.2x10</a:t>
              </a:r>
              <a:r>
                <a:rPr lang="en-US" baseline="30000" dirty="0" smtClean="0">
                  <a:solidFill>
                    <a:srgbClr val="FF6600"/>
                  </a:solidFill>
                  <a:effectLst/>
                </a:rPr>
                <a:t>32</a:t>
              </a:r>
              <a:r>
                <a:rPr lang="en-US" dirty="0" smtClean="0">
                  <a:effectLst/>
                </a:rPr>
                <a:t>cm</a:t>
              </a:r>
              <a:r>
                <a:rPr lang="en-US" baseline="30000" dirty="0" smtClean="0">
                  <a:effectLst/>
                </a:rPr>
                <a:t>-2</a:t>
              </a:r>
              <a:r>
                <a:rPr lang="en-US" dirty="0" smtClean="0">
                  <a:effectLst/>
                </a:rPr>
                <a:t>s</a:t>
              </a:r>
              <a:r>
                <a:rPr lang="en-US" baseline="30000" dirty="0" smtClean="0">
                  <a:effectLst/>
                </a:rPr>
                <a:t>-1</a:t>
              </a:r>
              <a:r>
                <a:rPr lang="en-US" i="1" dirty="0" smtClean="0">
                  <a:effectLst/>
                </a:rPr>
                <a:t> </a:t>
              </a:r>
              <a:r>
                <a:rPr lang="en-US" dirty="0" smtClean="0">
                  <a:effectLst/>
                </a:rPr>
                <a:t>can be obtained:</a:t>
              </a:r>
            </a:p>
            <a:p>
              <a:r>
                <a:rPr lang="en-US" dirty="0" smtClean="0">
                  <a:effectLst/>
                </a:rPr>
                <a:t>	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→</a:t>
              </a:r>
              <a:r>
                <a:rPr lang="en-US" dirty="0" smtClean="0">
                  <a:effectLst/>
                </a:rPr>
                <a:t> expect </a:t>
              </a:r>
              <a:r>
                <a:rPr lang="en-US" dirty="0" smtClean="0">
                  <a:solidFill>
                    <a:srgbClr val="C00000"/>
                  </a:solidFill>
                  <a:effectLst/>
                </a:rPr>
                <a:t>800</a:t>
              </a:r>
              <a:r>
                <a:rPr lang="en-US" dirty="0" smtClean="0">
                  <a:effectLst/>
                </a:rPr>
                <a:t>/day DY events with</a:t>
              </a:r>
              <a:endParaRPr lang="en-US" dirty="0">
                <a:effectLst/>
              </a:endParaRPr>
            </a:p>
          </p:txBody>
        </p:sp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5220072" y="980728"/>
            <a:ext cx="2201863" cy="431800"/>
          </p:xfrm>
          <a:graphic>
            <a:graphicData uri="http://schemas.openxmlformats.org/presentationml/2006/ole">
              <p:oleObj spid="_x0000_s439298" name="Equation" r:id="rId3" imgW="1295400" imgH="254000" progId="">
                <p:embed/>
              </p:oleObj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287017" y="1772816"/>
            <a:ext cx="885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Assuming 2 years of data-taking (140 days/year), one can collect: ≈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230000</a:t>
            </a:r>
            <a:r>
              <a:rPr lang="en-US" dirty="0" smtClean="0">
                <a:effectLst/>
              </a:rPr>
              <a:t> events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27/09/2013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TRENDS, Alushta 23-29 September</a:t>
            </a:r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 l="3409" t="18898" r="1568" b="14641"/>
          <a:stretch>
            <a:fillRect/>
          </a:stretch>
        </p:blipFill>
        <p:spPr bwMode="auto">
          <a:xfrm>
            <a:off x="1235169" y="2084316"/>
            <a:ext cx="6626753" cy="292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24037" y="5013176"/>
            <a:ext cx="871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Expected statistical error of the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Sivers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asymmetry for a measurement in three (left) and five (right) bins in </a:t>
            </a:r>
            <a:r>
              <a:rPr lang="en-US" sz="2000" i="1" dirty="0" err="1" smtClean="0"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i="1" baseline="-25000" dirty="0" err="1" smtClean="0"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. The smaller error bar is the statistical only, while the larger one corresponds to the quadratic sum of statistical and systematic errors. The theoretical prediction of the asymmetry from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Anselmino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et al. is also shown.</a:t>
            </a:r>
            <a:endParaRPr lang="en-US" sz="1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3491880" y="1153517"/>
            <a:ext cx="2196244" cy="93456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COMPASS I 2002-2011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722345" y="1342432"/>
            <a:ext cx="212840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Hadron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rganigramme : Terminateur 9"/>
          <p:cNvSpPr/>
          <p:nvPr/>
        </p:nvSpPr>
        <p:spPr bwMode="auto">
          <a:xfrm>
            <a:off x="6520768" y="1316719"/>
            <a:ext cx="185947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2245" y="199092"/>
            <a:ext cx="562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</a:t>
            </a:r>
            <a:r>
              <a:rPr lang="en-US" sz="2400" u="sng" dirty="0" err="1" smtClean="0">
                <a:effectLst/>
              </a:rPr>
              <a:t>mmon</a:t>
            </a:r>
            <a:r>
              <a:rPr lang="en-US" sz="2400" u="sng" dirty="0" smtClean="0">
                <a:effectLst/>
              </a:rPr>
              <a:t>  </a:t>
            </a:r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M</a:t>
            </a:r>
            <a:r>
              <a:rPr lang="en-US" sz="2400" u="sng" dirty="0" err="1" smtClean="0">
                <a:effectLst/>
              </a:rPr>
              <a:t>uon</a:t>
            </a:r>
            <a:r>
              <a:rPr lang="en-US" sz="2400" u="sng" dirty="0" smtClean="0">
                <a:effectLst/>
              </a:rPr>
              <a:t>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P</a:t>
            </a:r>
            <a:r>
              <a:rPr lang="en-US" sz="2400" u="sng" dirty="0" smtClean="0">
                <a:effectLst/>
              </a:rPr>
              <a:t>roton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</a:t>
            </a:r>
            <a:r>
              <a:rPr lang="en-US" sz="2400" u="sng" dirty="0" smtClean="0">
                <a:effectLst/>
              </a:rPr>
              <a:t>pparatus </a:t>
            </a:r>
          </a:p>
          <a:p>
            <a:pPr algn="ctr"/>
            <a:r>
              <a:rPr lang="en-US" sz="2400" u="sng" dirty="0">
                <a:effectLst/>
              </a:rPr>
              <a:t>f</a:t>
            </a:r>
            <a:r>
              <a:rPr lang="en-US" sz="2400" u="sng" dirty="0" smtClean="0">
                <a:effectLst/>
              </a:rPr>
              <a:t>or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tructure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pectroscopy</a:t>
            </a:r>
            <a:endParaRPr lang="fr-FR" sz="2400" u="sng" dirty="0">
              <a:effectLst/>
            </a:endParaRPr>
          </a:p>
        </p:txBody>
      </p:sp>
      <p:sp>
        <p:nvSpPr>
          <p:cNvPr id="20" name="Organigramme : Terminateur 19"/>
          <p:cNvSpPr/>
          <p:nvPr/>
        </p:nvSpPr>
        <p:spPr bwMode="auto">
          <a:xfrm>
            <a:off x="2915816" y="5517232"/>
            <a:ext cx="2005288" cy="47234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Heavy hyperons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rganigramme : Terminateur 20"/>
          <p:cNvSpPr/>
          <p:nvPr/>
        </p:nvSpPr>
        <p:spPr bwMode="auto">
          <a:xfrm>
            <a:off x="7609510" y="2088081"/>
            <a:ext cx="1273306" cy="66607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Organigramme : Terminateur 21"/>
          <p:cNvSpPr/>
          <p:nvPr/>
        </p:nvSpPr>
        <p:spPr bwMode="auto">
          <a:xfrm>
            <a:off x="5630601" y="2088081"/>
            <a:ext cx="1512168" cy="76788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Unpolarised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Organigramme : Terminateur 22"/>
          <p:cNvSpPr/>
          <p:nvPr/>
        </p:nvSpPr>
        <p:spPr bwMode="auto">
          <a:xfrm>
            <a:off x="8100786" y="3238919"/>
            <a:ext cx="944655" cy="62557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rganigramme : Terminateur 23"/>
          <p:cNvSpPr/>
          <p:nvPr/>
        </p:nvSpPr>
        <p:spPr bwMode="auto">
          <a:xfrm>
            <a:off x="6862021" y="3225340"/>
            <a:ext cx="898989" cy="62664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Trans</a:t>
            </a:r>
          </a:p>
          <a:p>
            <a:pPr algn="ctr"/>
            <a:r>
              <a:rPr lang="en-US" sz="1600" b="1" dirty="0">
                <a:effectLst/>
              </a:rPr>
              <a:t>p</a:t>
            </a:r>
            <a:r>
              <a:rPr lang="en-US" sz="1600" b="1" dirty="0" smtClean="0">
                <a:effectLst/>
              </a:rPr>
              <a:t>olar.</a:t>
            </a:r>
            <a:r>
              <a:rPr lang="en-US" sz="1600" b="1" dirty="0">
                <a:effectLst/>
              </a:rPr>
              <a:t> 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Organigramme : Terminateur 24"/>
          <p:cNvSpPr/>
          <p:nvPr/>
        </p:nvSpPr>
        <p:spPr bwMode="auto">
          <a:xfrm>
            <a:off x="6763683" y="4504069"/>
            <a:ext cx="1544966" cy="775606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Quark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1600" b="1" dirty="0">
                <a:effectLst/>
                <a:sym typeface="Symbol"/>
              </a:rPr>
              <a:t>q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rganigramme : Terminateur 25"/>
          <p:cNvSpPr/>
          <p:nvPr/>
        </p:nvSpPr>
        <p:spPr bwMode="auto">
          <a:xfrm>
            <a:off x="7458679" y="5505526"/>
            <a:ext cx="1556919" cy="68207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Gluon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g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rganigramme : Terminateur 26"/>
          <p:cNvSpPr/>
          <p:nvPr/>
        </p:nvSpPr>
        <p:spPr bwMode="auto">
          <a:xfrm>
            <a:off x="4477784" y="4487587"/>
            <a:ext cx="1627214" cy="79208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 </a:t>
            </a:r>
            <a:r>
              <a:rPr lang="fr-FR" sz="1600" b="1" dirty="0" err="1">
                <a:effectLst/>
                <a:sym typeface="Symbol"/>
              </a:rPr>
              <a:t>h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yperon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polarization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Organigramme : Terminateur 27"/>
          <p:cNvSpPr/>
          <p:nvPr/>
        </p:nvSpPr>
        <p:spPr bwMode="auto">
          <a:xfrm>
            <a:off x="5222852" y="5434637"/>
            <a:ext cx="1639169" cy="784813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Quark den-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</a:t>
            </a:r>
            <a:r>
              <a:rPr kumimoji="0" lang="en-US" sz="18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T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q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9" name="Connecteur droit 38"/>
          <p:cNvCxnSpPr>
            <a:stCxn id="8" idx="1"/>
            <a:endCxn id="9" idx="3"/>
          </p:cNvCxnSpPr>
          <p:nvPr/>
        </p:nvCxnSpPr>
        <p:spPr bwMode="auto">
          <a:xfrm flipH="1" flipV="1">
            <a:off x="2850752" y="1620580"/>
            <a:ext cx="641128" cy="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cteur droit 57"/>
          <p:cNvCxnSpPr>
            <a:stCxn id="8" idx="3"/>
            <a:endCxn id="10" idx="1"/>
          </p:cNvCxnSpPr>
          <p:nvPr/>
        </p:nvCxnSpPr>
        <p:spPr bwMode="auto">
          <a:xfrm flipV="1">
            <a:off x="5688124" y="1594867"/>
            <a:ext cx="832644" cy="25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69"/>
          <p:cNvCxnSpPr/>
          <p:nvPr/>
        </p:nvCxnSpPr>
        <p:spPr bwMode="auto">
          <a:xfrm>
            <a:off x="8100786" y="1873015"/>
            <a:ext cx="279459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cteur droit 71"/>
          <p:cNvCxnSpPr>
            <a:endCxn id="22" idx="0"/>
          </p:cNvCxnSpPr>
          <p:nvPr/>
        </p:nvCxnSpPr>
        <p:spPr bwMode="auto">
          <a:xfrm flipH="1">
            <a:off x="6386685" y="1873015"/>
            <a:ext cx="303675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cteur droit 74"/>
          <p:cNvCxnSpPr>
            <a:endCxn id="23" idx="0"/>
          </p:cNvCxnSpPr>
          <p:nvPr/>
        </p:nvCxnSpPr>
        <p:spPr bwMode="auto">
          <a:xfrm>
            <a:off x="8297734" y="2742124"/>
            <a:ext cx="275380" cy="4967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Connecteur droit 76"/>
          <p:cNvCxnSpPr>
            <a:endCxn id="25" idx="0"/>
          </p:cNvCxnSpPr>
          <p:nvPr/>
        </p:nvCxnSpPr>
        <p:spPr bwMode="auto">
          <a:xfrm flipH="1">
            <a:off x="7536166" y="3890386"/>
            <a:ext cx="711571" cy="6136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Connecteur droit 78"/>
          <p:cNvCxnSpPr/>
          <p:nvPr/>
        </p:nvCxnSpPr>
        <p:spPr bwMode="auto">
          <a:xfrm>
            <a:off x="8435424" y="3864497"/>
            <a:ext cx="313040" cy="16410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cteur droit 83"/>
          <p:cNvCxnSpPr/>
          <p:nvPr/>
        </p:nvCxnSpPr>
        <p:spPr bwMode="auto">
          <a:xfrm flipH="1">
            <a:off x="7672558" y="2687538"/>
            <a:ext cx="328964" cy="5513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Connecteur droit 98"/>
          <p:cNvCxnSpPr>
            <a:endCxn id="28" idx="0"/>
          </p:cNvCxnSpPr>
          <p:nvPr/>
        </p:nvCxnSpPr>
        <p:spPr bwMode="auto">
          <a:xfrm flipH="1">
            <a:off x="6042437" y="3851980"/>
            <a:ext cx="977835" cy="15826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Organigramme : Terminateur 110"/>
          <p:cNvSpPr/>
          <p:nvPr/>
        </p:nvSpPr>
        <p:spPr bwMode="auto">
          <a:xfrm>
            <a:off x="4232238" y="3529722"/>
            <a:ext cx="1872208" cy="68962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Exc. V meson 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26" name="Connecteur droit 125"/>
          <p:cNvCxnSpPr>
            <a:endCxn id="111" idx="0"/>
          </p:cNvCxnSpPr>
          <p:nvPr/>
        </p:nvCxnSpPr>
        <p:spPr bwMode="auto">
          <a:xfrm flipH="1">
            <a:off x="5168342" y="2855966"/>
            <a:ext cx="627794" cy="6737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Connecteur droit 127"/>
          <p:cNvCxnSpPr/>
          <p:nvPr/>
        </p:nvCxnSpPr>
        <p:spPr bwMode="auto">
          <a:xfrm flipH="1">
            <a:off x="5940153" y="2855966"/>
            <a:ext cx="914329" cy="16784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Connecteur droit 129"/>
          <p:cNvCxnSpPr/>
          <p:nvPr/>
        </p:nvCxnSpPr>
        <p:spPr bwMode="auto">
          <a:xfrm flipH="1">
            <a:off x="3923928" y="2898175"/>
            <a:ext cx="2243032" cy="26073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816526" y="218302"/>
            <a:ext cx="322891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effectLst/>
              </a:rPr>
              <a:t>~210 </a:t>
            </a:r>
            <a:r>
              <a:rPr lang="en-GB" sz="2000" b="1" dirty="0">
                <a:effectLst/>
              </a:rPr>
              <a:t>physicists </a:t>
            </a:r>
            <a:endParaRPr lang="en-GB" sz="2000" b="1" dirty="0" smtClean="0">
              <a:effectLst/>
            </a:endParaRPr>
          </a:p>
          <a:p>
            <a:r>
              <a:rPr lang="en-GB" sz="2000" b="1" dirty="0" smtClean="0">
                <a:effectLst/>
              </a:rPr>
              <a:t>11 counties 29 Institutes</a:t>
            </a:r>
          </a:p>
        </p:txBody>
      </p:sp>
    </p:spTree>
    <p:extLst>
      <p:ext uri="{BB962C8B-B14F-4D97-AF65-F5344CB8AC3E}">
        <p14:creationId xmlns="" xmlns:p14="http://schemas.microsoft.com/office/powerpoint/2010/main" val="2162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0" smtClean="0"/>
              <a:t>27/09/2013</a:t>
            </a:r>
            <a:endParaRPr lang="fr-FR" sz="1400" b="0"/>
          </a:p>
        </p:txBody>
      </p:sp>
      <p:sp>
        <p:nvSpPr>
          <p:cNvPr id="4099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0" smtClean="0"/>
              <a:t>TRENDS, Alushta 23-29 September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433638"/>
            <a:ext cx="8793162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229225"/>
            <a:ext cx="8424862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3278188"/>
            <a:ext cx="7626350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546100" y="265113"/>
            <a:ext cx="8129588" cy="522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 algn="ctr"/>
            <a:r>
              <a:rPr lang="fr-FR" sz="2800" b="0" dirty="0">
                <a:solidFill>
                  <a:srgbClr val="0033CC"/>
                </a:solidFill>
                <a:effectLst/>
                <a:sym typeface="Symbol" pitchFamily="18" charset="2"/>
              </a:rPr>
              <a:t>Exclusive</a:t>
            </a:r>
            <a:r>
              <a:rPr lang="fr-FR" sz="2800" b="0" dirty="0">
                <a:solidFill>
                  <a:srgbClr val="FF3300"/>
                </a:solidFill>
                <a:effectLst/>
                <a:sym typeface="Symbol" pitchFamily="18" charset="2"/>
              </a:rPr>
              <a:t> single-photon</a:t>
            </a:r>
            <a:r>
              <a:rPr lang="fr-FR" sz="2800" b="0" dirty="0">
                <a:solidFill>
                  <a:srgbClr val="0033CC"/>
                </a:solidFill>
                <a:effectLst/>
                <a:sym typeface="Symbol" pitchFamily="18" charset="2"/>
              </a:rPr>
              <a:t> production </a:t>
            </a:r>
          </a:p>
        </p:txBody>
      </p:sp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106363" y="981075"/>
            <a:ext cx="8613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0" dirty="0">
                <a:effectLst/>
              </a:rPr>
              <a:t>COMPASS experiment has excellent opportunity for studying Generalized Parton Distributions (GPDs), through Deeply Virtual Compton  Scattering (DVCS) using highly-polarized  </a:t>
            </a:r>
            <a:r>
              <a:rPr lang="en-US" sz="1800" b="0" dirty="0">
                <a:effectLst/>
                <a:sym typeface="Symbol" pitchFamily="18" charset="2"/>
              </a:rPr>
              <a:t></a:t>
            </a:r>
            <a:r>
              <a:rPr lang="en-US" sz="1800" b="0" baseline="30000" dirty="0">
                <a:effectLst/>
                <a:sym typeface="Symbol" pitchFamily="18" charset="2"/>
              </a:rPr>
              <a:t></a:t>
            </a:r>
            <a:r>
              <a:rPr lang="en-US" sz="1800" b="0" dirty="0">
                <a:effectLst/>
                <a:sym typeface="Symbol" pitchFamily="18" charset="2"/>
              </a:rPr>
              <a:t> beam line of the CERN SPS</a:t>
            </a:r>
            <a:r>
              <a:rPr lang="en-US" sz="1800" b="0" dirty="0">
                <a:effectLst/>
              </a:rPr>
              <a:t>. </a:t>
            </a:r>
            <a:r>
              <a:rPr lang="fr-FR" sz="1800" b="0" dirty="0">
                <a:effectLst/>
              </a:rPr>
              <a:t>DVCS </a:t>
            </a:r>
            <a:r>
              <a:rPr lang="fr-FR" sz="1800" b="0" dirty="0" err="1">
                <a:effectLst/>
              </a:rPr>
              <a:t>is</a:t>
            </a:r>
            <a:r>
              <a:rPr lang="fr-FR" sz="1800" b="0" dirty="0">
                <a:effectLst/>
              </a:rPr>
              <a:t> </a:t>
            </a:r>
            <a:r>
              <a:rPr lang="fr-FR" sz="1800" b="0" dirty="0" err="1">
                <a:effectLst/>
              </a:rPr>
              <a:t>considered</a:t>
            </a:r>
            <a:r>
              <a:rPr lang="fr-FR" sz="1800" b="0" dirty="0">
                <a:effectLst/>
              </a:rPr>
              <a:t> to </a:t>
            </a:r>
            <a:r>
              <a:rPr lang="fr-FR" sz="1800" b="0" dirty="0" err="1">
                <a:effectLst/>
              </a:rPr>
              <a:t>be</a:t>
            </a:r>
            <a:r>
              <a:rPr lang="fr-FR" sz="1800" b="0" dirty="0">
                <a:effectLst/>
              </a:rPr>
              <a:t> the </a:t>
            </a:r>
            <a:r>
              <a:rPr lang="fr-FR" sz="1800" b="0" dirty="0" err="1">
                <a:effectLst/>
              </a:rPr>
              <a:t>theoretically</a:t>
            </a:r>
            <a:r>
              <a:rPr lang="fr-FR" sz="1800" b="0" dirty="0">
                <a:effectLst/>
              </a:rPr>
              <a:t> </a:t>
            </a:r>
            <a:r>
              <a:rPr lang="fr-FR" sz="1800" b="0" dirty="0" err="1">
                <a:effectLst/>
              </a:rPr>
              <a:t>cleanest</a:t>
            </a:r>
            <a:r>
              <a:rPr lang="fr-FR" sz="1800" b="0" dirty="0">
                <a:effectLst/>
              </a:rPr>
              <a:t> of the </a:t>
            </a:r>
            <a:r>
              <a:rPr lang="fr-FR" sz="1800" b="0" dirty="0" err="1">
                <a:effectLst/>
              </a:rPr>
              <a:t>experimentaly</a:t>
            </a:r>
            <a:r>
              <a:rPr lang="fr-FR" sz="1800" b="0" dirty="0">
                <a:effectLst/>
              </a:rPr>
              <a:t> accessible </a:t>
            </a:r>
            <a:r>
              <a:rPr lang="fr-FR" sz="1800" b="0" dirty="0" err="1">
                <a:effectLst/>
              </a:rPr>
              <a:t>processes</a:t>
            </a:r>
            <a:r>
              <a:rPr lang="fr-FR" sz="1800" b="0" dirty="0">
                <a:effectLst/>
              </a:rPr>
              <a:t> to </a:t>
            </a:r>
            <a:r>
              <a:rPr lang="fr-FR" sz="1800" b="0" dirty="0" err="1">
                <a:effectLst/>
              </a:rPr>
              <a:t>measure</a:t>
            </a:r>
            <a:r>
              <a:rPr lang="fr-FR" sz="1800" b="0" dirty="0">
                <a:effectLst/>
              </a:rPr>
              <a:t> </a:t>
            </a:r>
            <a:r>
              <a:rPr lang="fr-FR" sz="1800" b="0" dirty="0" err="1">
                <a:effectLst/>
              </a:rPr>
              <a:t>GPDs</a:t>
            </a:r>
            <a:r>
              <a:rPr lang="fr-FR" sz="1800" b="0" dirty="0">
                <a:effectLst/>
              </a:rPr>
              <a:t>. The </a:t>
            </a:r>
            <a:r>
              <a:rPr lang="fr-FR" sz="1800" b="0" dirty="0" err="1">
                <a:effectLst/>
              </a:rPr>
              <a:t>physical</a:t>
            </a:r>
            <a:r>
              <a:rPr lang="fr-FR" sz="1800" b="0" dirty="0">
                <a:effectLst/>
              </a:rPr>
              <a:t> background - Bethe-Heitler (BH) </a:t>
            </a:r>
            <a:r>
              <a:rPr lang="fr-FR" sz="1800" b="0" dirty="0" err="1">
                <a:effectLst/>
              </a:rPr>
              <a:t>process</a:t>
            </a:r>
            <a:r>
              <a:rPr lang="fr-FR" sz="1800" b="0" dirty="0">
                <a:effectLst/>
              </a:rPr>
              <a:t> - </a:t>
            </a:r>
            <a:r>
              <a:rPr lang="fr-FR" sz="1800" b="0" dirty="0" err="1">
                <a:effectLst/>
              </a:rPr>
              <a:t>is</a:t>
            </a:r>
            <a:r>
              <a:rPr lang="fr-FR" sz="1800" b="0" dirty="0">
                <a:effectLst/>
              </a:rPr>
              <a:t> </a:t>
            </a:r>
            <a:r>
              <a:rPr lang="fr-FR" sz="1800" b="0" dirty="0" err="1">
                <a:effectLst/>
              </a:rPr>
              <a:t>well</a:t>
            </a:r>
            <a:r>
              <a:rPr lang="fr-FR" sz="1800" b="0" dirty="0">
                <a:effectLst/>
              </a:rPr>
              <a:t> </a:t>
            </a:r>
            <a:r>
              <a:rPr lang="fr-FR" sz="1800" b="0" dirty="0" err="1">
                <a:effectLst/>
              </a:rPr>
              <a:t>studied</a:t>
            </a:r>
            <a:r>
              <a:rPr lang="fr-FR" sz="1800" b="0" dirty="0">
                <a:effectLst/>
              </a:rPr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35929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0" smtClean="0"/>
              <a:t>27/09/2013</a:t>
            </a:r>
            <a:endParaRPr lang="fr-FR" sz="1400" b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58888" y="333375"/>
            <a:ext cx="6734175" cy="4619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0" dirty="0">
                <a:effectLst/>
              </a:rPr>
              <a:t>K</a:t>
            </a:r>
            <a:r>
              <a:rPr lang="pl-PL" sz="2400" b="0" dirty="0">
                <a:effectLst/>
              </a:rPr>
              <a:t>inematic</a:t>
            </a:r>
            <a:r>
              <a:rPr lang="en-US" sz="2400" b="0" dirty="0">
                <a:effectLst/>
              </a:rPr>
              <a:t> domain accessible at COMPASS 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940425" y="378936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pl-PL" sz="1800" b="0" dirty="0"/>
              <a:t> </a:t>
            </a:r>
            <a:r>
              <a:rPr lang="pl-PL" sz="1800" b="0" dirty="0">
                <a:effectLst/>
              </a:rPr>
              <a:t>Q</a:t>
            </a:r>
            <a:r>
              <a:rPr lang="pl-PL" sz="1800" baseline="30000" dirty="0">
                <a:effectLst/>
              </a:rPr>
              <a:t>2</a:t>
            </a:r>
            <a:r>
              <a:rPr lang="pl-PL" sz="1800" b="0" dirty="0">
                <a:effectLst/>
              </a:rPr>
              <a:t> </a:t>
            </a:r>
            <a:r>
              <a:rPr lang="pl-PL" sz="1800" b="0" dirty="0">
                <a:effectLst/>
                <a:cs typeface="Arial" pitchFamily="34" charset="0"/>
              </a:rPr>
              <a:t>→  8  GeV</a:t>
            </a:r>
            <a:r>
              <a:rPr lang="pl-PL" sz="1800" baseline="30000" dirty="0">
                <a:effectLst/>
                <a:cs typeface="Arial" pitchFamily="34" charset="0"/>
              </a:rPr>
              <a:t>2</a:t>
            </a:r>
            <a:endParaRPr lang="pl-PL" baseline="30000" dirty="0">
              <a:effectLst/>
              <a:cs typeface="Arial" pitchFamily="34" charset="0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867400" y="4149725"/>
            <a:ext cx="287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pl-PL" sz="1800" b="0" dirty="0">
                <a:effectLst/>
              </a:rPr>
              <a:t> </a:t>
            </a:r>
            <a:r>
              <a:rPr lang="pl-PL" sz="1800" b="0" dirty="0">
                <a:solidFill>
                  <a:srgbClr val="33CC33"/>
                </a:solidFill>
                <a:effectLst/>
                <a:cs typeface="Arial" pitchFamily="34" charset="0"/>
              </a:rPr>
              <a:t>→ 16 GeV</a:t>
            </a:r>
            <a:r>
              <a:rPr lang="pl-PL" sz="1800" baseline="30000" dirty="0">
                <a:solidFill>
                  <a:srgbClr val="33CC33"/>
                </a:solidFill>
                <a:effectLst/>
                <a:cs typeface="Arial" pitchFamily="34" charset="0"/>
              </a:rPr>
              <a:t>2  </a:t>
            </a:r>
            <a:r>
              <a:rPr lang="pl-PL" sz="1800" b="0" dirty="0">
                <a:solidFill>
                  <a:srgbClr val="33CC33"/>
                </a:solidFill>
                <a:effectLst/>
                <a:cs typeface="Arial" pitchFamily="34" charset="0"/>
              </a:rPr>
              <a:t>if luminosity      </a:t>
            </a:r>
            <a:r>
              <a:rPr lang="pl-PL" sz="1800" b="0" dirty="0">
                <a:solidFill>
                  <a:srgbClr val="33CC33"/>
                </a:solidFill>
                <a:cs typeface="Arial" pitchFamily="34" charset="0"/>
              </a:rPr>
              <a:t>increased by factor 4</a:t>
            </a:r>
            <a:endParaRPr lang="pl-PL" baseline="30000" dirty="0">
              <a:solidFill>
                <a:srgbClr val="33CC33"/>
              </a:solidFill>
              <a:cs typeface="Arial" pitchFamily="34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6011863" y="5084763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sz="1800" b="0" dirty="0">
                <a:cs typeface="Arial" pitchFamily="34" charset="0"/>
              </a:rPr>
              <a:t>~</a:t>
            </a:r>
            <a:r>
              <a:rPr lang="pl-PL" sz="1800" b="0" dirty="0">
                <a:effectLst/>
                <a:cs typeface="Arial" pitchFamily="34" charset="0"/>
              </a:rPr>
              <a:t>10</a:t>
            </a:r>
            <a:r>
              <a:rPr lang="pl-PL" sz="1800" baseline="30000" dirty="0">
                <a:effectLst/>
                <a:cs typeface="Arial" pitchFamily="34" charset="0"/>
              </a:rPr>
              <a:t>-2 </a:t>
            </a:r>
            <a:r>
              <a:rPr lang="en-US" sz="1800" b="0" dirty="0">
                <a:effectLst/>
                <a:cs typeface="Arial" pitchFamily="34" charset="0"/>
              </a:rPr>
              <a:t>&lt;</a:t>
            </a:r>
            <a:r>
              <a:rPr lang="pl-PL" sz="1800" b="0" dirty="0">
                <a:effectLst/>
                <a:cs typeface="Arial" pitchFamily="34" charset="0"/>
              </a:rPr>
              <a:t> x </a:t>
            </a:r>
            <a:r>
              <a:rPr lang="en-US" sz="1800" b="0" dirty="0">
                <a:effectLst/>
                <a:cs typeface="Arial" pitchFamily="34" charset="0"/>
              </a:rPr>
              <a:t>&lt;</a:t>
            </a:r>
            <a:r>
              <a:rPr lang="pl-PL" sz="1800" b="0" dirty="0">
                <a:effectLst/>
                <a:cs typeface="Arial" pitchFamily="34" charset="0"/>
              </a:rPr>
              <a:t> </a:t>
            </a:r>
            <a:r>
              <a:rPr lang="en-US" sz="1800" b="0" dirty="0">
                <a:effectLst/>
                <a:cs typeface="Arial" pitchFamily="34" charset="0"/>
              </a:rPr>
              <a:t>~</a:t>
            </a:r>
            <a:r>
              <a:rPr lang="pl-PL" sz="1800" b="0" dirty="0">
                <a:effectLst/>
                <a:cs typeface="Arial" pitchFamily="34" charset="0"/>
              </a:rPr>
              <a:t>10</a:t>
            </a:r>
            <a:r>
              <a:rPr lang="pl-PL" sz="1800" baseline="30000" dirty="0">
                <a:effectLst/>
                <a:cs typeface="Arial" pitchFamily="34" charset="0"/>
              </a:rPr>
              <a:t>-</a:t>
            </a:r>
            <a:r>
              <a:rPr lang="pl-PL" sz="1800" baseline="30000" dirty="0">
                <a:cs typeface="Arial" pitchFamily="34" charset="0"/>
              </a:rPr>
              <a:t>1</a:t>
            </a:r>
            <a:r>
              <a:rPr lang="pl-PL" sz="1800" b="0" dirty="0">
                <a:cs typeface="Arial" pitchFamily="34" charset="0"/>
              </a:rPr>
              <a:t>  </a:t>
            </a:r>
            <a:endParaRPr lang="pl-PL" baseline="30000" dirty="0">
              <a:cs typeface="Arial" pitchFamily="34" charset="0"/>
            </a:endParaRP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5867400" y="5445125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pl-PL" sz="1800" b="0" dirty="0"/>
              <a:t> </a:t>
            </a:r>
            <a:r>
              <a:rPr lang="pl-PL" sz="1800" b="0" dirty="0">
                <a:solidFill>
                  <a:srgbClr val="33CC33"/>
                </a:solidFill>
                <a:effectLst/>
              </a:rPr>
              <a:t>x </a:t>
            </a:r>
            <a:r>
              <a:rPr lang="pl-PL" sz="1800" b="0" dirty="0">
                <a:solidFill>
                  <a:srgbClr val="33CC33"/>
                </a:solidFill>
                <a:effectLst/>
                <a:cs typeface="Arial" pitchFamily="34" charset="0"/>
              </a:rPr>
              <a:t>→ </a:t>
            </a:r>
            <a:r>
              <a:rPr lang="pl-PL" sz="1800" baseline="30000" dirty="0">
                <a:solidFill>
                  <a:srgbClr val="33CC33"/>
                </a:solidFill>
                <a:effectLst/>
                <a:cs typeface="Arial" pitchFamily="34" charset="0"/>
              </a:rPr>
              <a:t>  </a:t>
            </a:r>
            <a:r>
              <a:rPr lang="pl-PL" sz="1800" b="0" dirty="0">
                <a:solidFill>
                  <a:srgbClr val="33CC33"/>
                </a:solidFill>
                <a:effectLst/>
                <a:cs typeface="Arial" pitchFamily="34" charset="0"/>
              </a:rPr>
              <a:t>0.20 with extension of present calorimetry</a:t>
            </a:r>
            <a:endParaRPr lang="pl-PL" baseline="30000" dirty="0">
              <a:solidFill>
                <a:srgbClr val="33CC33"/>
              </a:solidFill>
              <a:effectLst/>
              <a:cs typeface="Arial" pitchFamily="34" charset="0"/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5580063" y="2924175"/>
            <a:ext cx="32688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0" dirty="0" err="1">
                <a:effectLst/>
                <a:latin typeface="Arial Unicode MS" pitchFamily="34" charset="-128"/>
                <a:sym typeface="Symbol" pitchFamily="18" charset="2"/>
              </a:rPr>
              <a:t>with</a:t>
            </a:r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 a 2.5m long LH</a:t>
            </a:r>
            <a:r>
              <a:rPr lang="fr-FR" baseline="-25000" dirty="0">
                <a:effectLst/>
                <a:latin typeface="Arial Unicode MS" pitchFamily="34" charset="-128"/>
                <a:sym typeface="Symbol" pitchFamily="18" charset="2"/>
              </a:rPr>
              <a:t>2</a:t>
            </a:r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 </a:t>
            </a:r>
            <a:r>
              <a:rPr lang="fr-FR" b="0" dirty="0" err="1">
                <a:effectLst/>
                <a:latin typeface="Arial Unicode MS" pitchFamily="34" charset="-128"/>
                <a:sym typeface="Symbol" pitchFamily="18" charset="2"/>
              </a:rPr>
              <a:t>target</a:t>
            </a:r>
            <a:endParaRPr lang="fr-FR" b="0" dirty="0">
              <a:effectLst/>
              <a:latin typeface="Arial Unicode MS" pitchFamily="34" charset="-128"/>
              <a:sym typeface="Symbol" pitchFamily="18" charset="2"/>
            </a:endParaRPr>
          </a:p>
          <a:p>
            <a:pPr eaLnBrk="1" hangingPunct="1"/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       L</a:t>
            </a:r>
            <a:r>
              <a:rPr lang="pl-PL" b="0" dirty="0">
                <a:effectLst/>
                <a:latin typeface="Arial Unicode MS" pitchFamily="34" charset="-128"/>
                <a:sym typeface="Symbol" pitchFamily="18" charset="2"/>
              </a:rPr>
              <a:t> </a:t>
            </a:r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= 10</a:t>
            </a:r>
            <a:r>
              <a:rPr lang="fr-FR" b="0" baseline="30000" dirty="0">
                <a:effectLst/>
                <a:latin typeface="Arial Unicode MS" pitchFamily="34" charset="-128"/>
                <a:sym typeface="Symbol" pitchFamily="18" charset="2"/>
              </a:rPr>
              <a:t>32</a:t>
            </a:r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 cm</a:t>
            </a:r>
            <a:r>
              <a:rPr lang="fr-FR" b="0" baseline="30000" dirty="0">
                <a:effectLst/>
                <a:latin typeface="Arial Unicode MS" pitchFamily="34" charset="-128"/>
                <a:sym typeface="Symbol" pitchFamily="18" charset="2"/>
              </a:rPr>
              <a:t>-2</a:t>
            </a:r>
            <a:r>
              <a:rPr lang="fr-FR" b="0" dirty="0">
                <a:effectLst/>
                <a:latin typeface="Arial Unicode MS" pitchFamily="34" charset="-128"/>
                <a:sym typeface="Symbol" pitchFamily="18" charset="2"/>
              </a:rPr>
              <a:t> s</a:t>
            </a:r>
            <a:r>
              <a:rPr lang="fr-FR" b="0" baseline="30000" dirty="0">
                <a:effectLst/>
                <a:latin typeface="Arial Unicode MS" pitchFamily="34" charset="-128"/>
                <a:sym typeface="Symbol" pitchFamily="18" charset="2"/>
              </a:rPr>
              <a:t>-1</a:t>
            </a:r>
            <a:endParaRPr lang="fr-FR" sz="1800" b="0" dirty="0">
              <a:effectLst/>
              <a:latin typeface="Arial Unicode MS" pitchFamily="34" charset="-128"/>
            </a:endParaRPr>
          </a:p>
        </p:txBody>
      </p:sp>
      <p:pic>
        <p:nvPicPr>
          <p:cNvPr id="5129" name="Image 26" descr="gpd_observables_kinplane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Line 26"/>
          <p:cNvSpPr>
            <a:spLocks noChangeShapeType="1"/>
          </p:cNvSpPr>
          <p:nvPr/>
        </p:nvSpPr>
        <p:spPr bwMode="auto">
          <a:xfrm>
            <a:off x="2762250" y="2819400"/>
            <a:ext cx="1947863" cy="15875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1" name="Rectangle 42"/>
          <p:cNvSpPr>
            <a:spLocks noChangeArrowheads="1"/>
          </p:cNvSpPr>
          <p:nvPr/>
        </p:nvSpPr>
        <p:spPr bwMode="auto">
          <a:xfrm rot="271599">
            <a:off x="2949575" y="2449513"/>
            <a:ext cx="174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fr-FR" sz="1800" b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Luminosity</a:t>
            </a:r>
            <a:r>
              <a:rPr lang="pl-PL" sz="1800" b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1800" b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limit</a:t>
            </a:r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5508625" y="981075"/>
            <a:ext cx="33655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effectLst/>
              </a:rPr>
              <a:t>CERN High </a:t>
            </a:r>
            <a:r>
              <a:rPr lang="fr-FR" sz="1800" b="0" dirty="0" err="1">
                <a:effectLst/>
              </a:rPr>
              <a:t>energy</a:t>
            </a:r>
            <a:r>
              <a:rPr lang="fr-FR" sz="1800" b="0" dirty="0">
                <a:effectLst/>
              </a:rPr>
              <a:t> muon -</a:t>
            </a:r>
            <a:r>
              <a:rPr lang="fr-FR" sz="1800" b="0" dirty="0" err="1">
                <a:effectLst/>
              </a:rPr>
              <a:t>beam</a:t>
            </a:r>
            <a:r>
              <a:rPr lang="fr-FR" sz="1800" b="0" dirty="0">
                <a:effectLst/>
              </a:rPr>
              <a:t> 100 - 190 </a:t>
            </a:r>
            <a:r>
              <a:rPr lang="fr-FR" sz="1800" b="0" dirty="0" err="1">
                <a:effectLst/>
              </a:rPr>
              <a:t>GeV</a:t>
            </a:r>
            <a:endParaRPr lang="fr-FR" sz="1800" b="0" dirty="0">
              <a:effectLst/>
            </a:endParaRPr>
          </a:p>
          <a:p>
            <a:pPr lvl="1"/>
            <a:r>
              <a:rPr lang="fr-FR" sz="1800" b="0" dirty="0">
                <a:effectLst/>
              </a:rPr>
              <a:t> </a:t>
            </a:r>
            <a:r>
              <a:rPr lang="el-GR" sz="1800" b="0" dirty="0">
                <a:effectLst/>
              </a:rPr>
              <a:t>μ</a:t>
            </a:r>
            <a:r>
              <a:rPr lang="fr-FR" sz="1800" b="0" dirty="0">
                <a:effectLst/>
              </a:rPr>
              <a:t>+ and </a:t>
            </a:r>
            <a:r>
              <a:rPr lang="el-GR" sz="1800" b="0" dirty="0">
                <a:effectLst/>
              </a:rPr>
              <a:t>μ</a:t>
            </a:r>
            <a:r>
              <a:rPr lang="fr-FR" sz="1800" b="0" dirty="0">
                <a:effectLst/>
              </a:rPr>
              <a:t>- </a:t>
            </a:r>
            <a:r>
              <a:rPr lang="fr-FR" sz="1800" b="0" dirty="0" err="1">
                <a:effectLst/>
              </a:rPr>
              <a:t>available</a:t>
            </a:r>
            <a:endParaRPr lang="fr-FR" sz="1800" b="0" dirty="0">
              <a:effectLst/>
            </a:endParaRPr>
          </a:p>
          <a:p>
            <a:pPr lvl="1"/>
            <a:r>
              <a:rPr lang="fr-FR" sz="1800" b="0" dirty="0">
                <a:effectLst/>
              </a:rPr>
              <a:t> 80% Polarisation</a:t>
            </a:r>
          </a:p>
          <a:p>
            <a:pPr lvl="1"/>
            <a:r>
              <a:rPr lang="fr-FR" sz="1800" b="0" dirty="0" err="1">
                <a:effectLst/>
              </a:rPr>
              <a:t>with</a:t>
            </a:r>
            <a:r>
              <a:rPr lang="fr-FR" sz="1800" b="0" dirty="0">
                <a:effectLst/>
              </a:rPr>
              <a:t> opposite </a:t>
            </a:r>
            <a:r>
              <a:rPr lang="fr-FR" sz="1800" b="0" dirty="0" err="1">
                <a:effectLst/>
              </a:rPr>
              <a:t>polarization</a:t>
            </a:r>
            <a:endParaRPr lang="fr-FR" sz="1800" b="0" dirty="0">
              <a:effectLst/>
            </a:endParaRPr>
          </a:p>
        </p:txBody>
      </p:sp>
      <p:sp>
        <p:nvSpPr>
          <p:cNvPr id="5133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0" smtClean="0"/>
              <a:t>TRENDS, Alushta 23-29 September</a:t>
            </a:r>
          </a:p>
        </p:txBody>
      </p:sp>
    </p:spTree>
    <p:extLst>
      <p:ext uri="{BB962C8B-B14F-4D97-AF65-F5344CB8AC3E}">
        <p14:creationId xmlns="" xmlns:p14="http://schemas.microsoft.com/office/powerpoint/2010/main" val="9619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800600" y="3840540"/>
              <a:ext cx="409291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CAMERA </a:t>
              </a:r>
              <a:r>
                <a:rPr lang="fr-FR" sz="2000" b="1" dirty="0" err="1" smtClean="0">
                  <a:solidFill>
                    <a:schemeClr val="bg1"/>
                  </a:solidFill>
                </a:rPr>
                <a:t>recoil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 proton detector </a:t>
              </a:r>
            </a:p>
            <a:p>
              <a:r>
                <a:rPr lang="fr-FR" sz="2000" b="1" dirty="0" smtClean="0">
                  <a:solidFill>
                    <a:schemeClr val="bg1"/>
                  </a:solidFill>
                </a:rPr>
                <a:t>       </a:t>
              </a:r>
              <a:r>
                <a:rPr lang="fr-FR" sz="2000" b="1" dirty="0" err="1" smtClean="0">
                  <a:solidFill>
                    <a:schemeClr val="bg1"/>
                  </a:solidFill>
                </a:rPr>
                <a:t>surrounding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 the 2.5m long  </a:t>
              </a:r>
            </a:p>
            <a:p>
              <a:r>
                <a:rPr lang="fr-FR" sz="2000" b="1" dirty="0" smtClean="0">
                  <a:solidFill>
                    <a:schemeClr val="bg1"/>
                  </a:solidFill>
                </a:rPr>
                <a:t>                           LH2 </a:t>
              </a:r>
              <a:r>
                <a:rPr lang="fr-FR" sz="2000" b="1" dirty="0" err="1" smtClean="0">
                  <a:solidFill>
                    <a:schemeClr val="bg1"/>
                  </a:solidFill>
                </a:rPr>
                <a:t>target</a:t>
              </a:r>
              <a:endParaRPr lang="fr-FR" sz="2000" b="1" dirty="0" smtClean="0">
                <a:solidFill>
                  <a:schemeClr val="bg1"/>
                </a:solidFill>
              </a:endParaRPr>
            </a:p>
            <a:p>
              <a:endParaRPr lang="fr-FR" sz="2400" b="1" dirty="0">
                <a:solidFill>
                  <a:schemeClr val="bg1"/>
                </a:solidFill>
              </a:endParaRP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278289" y="2266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ECAL0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267200" y="5904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01300" y="5648980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  <a:sym typeface="Symbol"/>
                </a:rPr>
                <a:t></a:t>
              </a:r>
              <a:r>
                <a:rPr lang="fr-FR" sz="2800" b="1" baseline="30000" dirty="0" smtClean="0">
                  <a:solidFill>
                    <a:schemeClr val="bg1"/>
                  </a:solidFill>
                  <a:sym typeface="Symbol"/>
                </a:rPr>
                <a:t></a:t>
              </a:r>
              <a:endParaRPr lang="fr-FR" sz="28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>
              <a:off x="3048000" y="5638800"/>
              <a:ext cx="381000" cy="9906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3810000" y="1123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95536" y="0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</a:rPr>
              <a:t> </a:t>
            </a:r>
            <a:r>
              <a:rPr lang="fr-FR" sz="2400" b="1" i="1" dirty="0" smtClean="0">
                <a:solidFill>
                  <a:schemeClr val="bg1"/>
                </a:solidFill>
              </a:rPr>
              <a:t>      </a:t>
            </a:r>
            <a:r>
              <a:rPr lang="fr-FR" sz="2800" b="1" dirty="0" smtClean="0">
                <a:solidFill>
                  <a:schemeClr val="bg1"/>
                </a:solidFill>
                <a:effectLst/>
              </a:rPr>
              <a:t>DVCS data </a:t>
            </a:r>
            <a:r>
              <a:rPr lang="fr-FR" sz="2800" b="1" dirty="0" err="1" smtClean="0">
                <a:solidFill>
                  <a:schemeClr val="bg1"/>
                </a:solidFill>
                <a:effectLst/>
              </a:rPr>
              <a:t>taking</a:t>
            </a:r>
            <a:r>
              <a:rPr lang="fr-FR" sz="28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</a:rPr>
              <a:t>from</a:t>
            </a:r>
            <a:r>
              <a:rPr lang="fr-FR" sz="2800" b="1" dirty="0">
                <a:solidFill>
                  <a:schemeClr val="bg1"/>
                </a:solidFill>
                <a:effectLst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effectLst/>
              </a:rPr>
              <a:t>1-11 to 2-12-2012</a:t>
            </a:r>
            <a:endParaRPr lang="fr-FR" sz="2400" b="1" dirty="0">
              <a:solidFill>
                <a:schemeClr val="bg1"/>
              </a:solidFill>
              <a:effectLst/>
            </a:endParaRP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590800" y="5334000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sym typeface="Wingdings 3"/>
              </a:rPr>
              <a:t>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968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DVCS 2012 pilot run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projection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 t-slope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04" y="765310"/>
            <a:ext cx="9144000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645865" y="779131"/>
            <a:ext cx="611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400" i="1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 </a:t>
            </a:r>
            <a:r>
              <a:rPr lang="fr-FR" sz="2400" baseline="300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DVCS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/</a:t>
            </a:r>
            <a:r>
              <a:rPr lang="fr-FR" sz="2400" dirty="0" err="1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dt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   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Calibri"/>
              </a:rPr>
              <a:t>~</a:t>
            </a:r>
            <a:r>
              <a:rPr lang="pl-PL" sz="2400" dirty="0" smtClean="0">
                <a:solidFill>
                  <a:schemeClr val="tx1"/>
                </a:solidFill>
                <a:effectLst/>
                <a:latin typeface="Calibri"/>
              </a:rPr>
              <a:t>  exp</a:t>
            </a:r>
            <a:r>
              <a:rPr lang="fr-FR" sz="2400" baseline="30000" dirty="0" smtClean="0">
                <a:solidFill>
                  <a:schemeClr val="tx1"/>
                </a:solidFill>
                <a:effectLst/>
                <a:latin typeface="Calibri"/>
              </a:rPr>
              <a:t>-</a:t>
            </a:r>
            <a:r>
              <a:rPr lang="pl-PL" sz="2400" baseline="30000" dirty="0" smtClean="0">
                <a:solidFill>
                  <a:schemeClr val="tx1"/>
                </a:solidFill>
                <a:effectLst/>
                <a:latin typeface="Calibri"/>
              </a:rPr>
              <a:t>B</a:t>
            </a:r>
            <a:r>
              <a:rPr lang="fr-FR" sz="2400" baseline="30000" dirty="0" smtClean="0">
                <a:solidFill>
                  <a:schemeClr val="tx1"/>
                </a:solidFill>
                <a:effectLst/>
                <a:latin typeface="Calibri"/>
              </a:rPr>
              <a:t>|</a:t>
            </a:r>
            <a:r>
              <a:rPr lang="pl-PL" sz="2400" baseline="30000" dirty="0" smtClean="0">
                <a:solidFill>
                  <a:schemeClr val="tx1"/>
                </a:solidFill>
                <a:effectLst/>
                <a:latin typeface="Calibri"/>
              </a:rPr>
              <a:t>t</a:t>
            </a:r>
            <a:r>
              <a:rPr lang="fr-FR" sz="2400" baseline="30000" dirty="0" smtClean="0">
                <a:solidFill>
                  <a:schemeClr val="tx1"/>
                </a:solidFill>
                <a:effectLst/>
                <a:latin typeface="Calibri"/>
              </a:rPr>
              <a:t>|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</a:rPr>
              <a:t>         B</a:t>
            </a:r>
            <a:r>
              <a:rPr lang="pl-PL" sz="2400" dirty="0" smtClean="0">
                <a:solidFill>
                  <a:schemeClr val="tx1"/>
                </a:solidFill>
                <a:effectLst/>
                <a:latin typeface="Calibri"/>
              </a:rPr>
              <a:t>(x</a:t>
            </a:r>
            <a:r>
              <a:rPr lang="fr-FR" sz="2400" baseline="-25000" dirty="0" smtClean="0">
                <a:solidFill>
                  <a:schemeClr val="tx1"/>
                </a:solidFill>
                <a:effectLst/>
                <a:latin typeface="Calibri"/>
              </a:rPr>
              <a:t>B</a:t>
            </a:r>
            <a:r>
              <a:rPr lang="pl-PL" sz="2400" dirty="0" smtClean="0">
                <a:solidFill>
                  <a:schemeClr val="tx1"/>
                </a:solidFill>
                <a:effectLst/>
                <a:latin typeface="Calibri"/>
              </a:rPr>
              <a:t>)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</a:rPr>
              <a:t>  =  ½ &lt; r</a:t>
            </a:r>
            <a:r>
              <a:rPr lang="fr-FR" sz="2400" baseline="-250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</a:t>
            </a:r>
            <a:r>
              <a:rPr lang="fr-FR" sz="2400" baseline="300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2 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(</a:t>
            </a:r>
            <a:r>
              <a:rPr lang="fr-FR" sz="2400" dirty="0" err="1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x</a:t>
            </a:r>
            <a:r>
              <a:rPr lang="fr-FR" sz="2400" baseline="-25000" dirty="0" err="1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B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) &gt;</a:t>
            </a:r>
            <a:r>
              <a:rPr lang="fr-FR" sz="3600" dirty="0" smtClean="0">
                <a:solidFill>
                  <a:schemeClr val="tx1"/>
                </a:solidFill>
                <a:effectLst/>
                <a:latin typeface="Calibri"/>
                <a:sym typeface="Symbol" pitchFamily="18" charset="2"/>
              </a:rPr>
              <a:t>      </a:t>
            </a:r>
            <a:endParaRPr lang="fr-FR" sz="2400" dirty="0"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6" name="ZoneTexte 19"/>
          <p:cNvSpPr txBox="1"/>
          <p:nvPr/>
        </p:nvSpPr>
        <p:spPr>
          <a:xfrm>
            <a:off x="683568" y="5445224"/>
            <a:ext cx="81843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Projection for ~ 2 </a:t>
            </a:r>
            <a:r>
              <a:rPr lang="fr-FR" sz="2400" dirty="0" err="1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weeks</a:t>
            </a: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 :      B    5  0.7     ~ 80 DVCS </a:t>
            </a:r>
            <a:r>
              <a:rPr lang="fr-FR" sz="2400" dirty="0" err="1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events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</a:rPr>
              <a:t>Full </a:t>
            </a:r>
            <a:r>
              <a:rPr lang="fr-FR" sz="2400" dirty="0" err="1">
                <a:effectLst/>
                <a:latin typeface="Times New Roman" pitchFamily="18" charset="0"/>
                <a:cs typeface="Times New Roman" pitchFamily="18" charset="0"/>
              </a:rPr>
              <a:t>experiment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fr-FR" sz="2400" dirty="0" err="1">
                <a:effectLst/>
                <a:latin typeface="Times New Roman" pitchFamily="18" charset="0"/>
                <a:cs typeface="Times New Roman" pitchFamily="18" charset="0"/>
              </a:rPr>
              <a:t>weeks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</a:rPr>
              <a:t>B  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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fr-FR" sz="2400" dirty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 </a:t>
            </a:r>
            <a:r>
              <a:rPr lang="fr-FR" sz="240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0.15</a:t>
            </a:r>
            <a:endParaRPr lang="fr-FR" sz="2400" dirty="0">
              <a:effectLst/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7" name="ZoneTexte 24"/>
          <p:cNvSpPr txBox="1"/>
          <p:nvPr/>
        </p:nvSpPr>
        <p:spPr>
          <a:xfrm>
            <a:off x="6228184" y="1772816"/>
            <a:ext cx="255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transverse size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of the </a:t>
            </a:r>
            <a:r>
              <a:rPr lang="fr-FR" sz="2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nucleon</a:t>
            </a:r>
            <a:r>
              <a:rPr lang="fr-FR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</a:t>
            </a:r>
            <a:endParaRPr lang="fr-FR" sz="24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28"/>
          <p:cNvGrpSpPr/>
          <p:nvPr/>
        </p:nvGrpSpPr>
        <p:grpSpPr>
          <a:xfrm>
            <a:off x="621932" y="1657420"/>
            <a:ext cx="8150718" cy="3581400"/>
            <a:chOff x="621932" y="1657420"/>
            <a:chExt cx="8150718" cy="3581400"/>
          </a:xfrm>
        </p:grpSpPr>
        <p:grpSp>
          <p:nvGrpSpPr>
            <p:cNvPr id="10" name="Group 8"/>
            <p:cNvGrpSpPr/>
            <p:nvPr/>
          </p:nvGrpSpPr>
          <p:grpSpPr>
            <a:xfrm>
              <a:off x="621932" y="1657420"/>
              <a:ext cx="8150718" cy="3581400"/>
              <a:chOff x="621932" y="1657420"/>
              <a:chExt cx="8150718" cy="3581400"/>
            </a:xfrm>
          </p:grpSpPr>
          <p:grpSp>
            <p:nvGrpSpPr>
              <p:cNvPr id="11" name="Groupe 31"/>
              <p:cNvGrpSpPr/>
              <p:nvPr/>
            </p:nvGrpSpPr>
            <p:grpSpPr>
              <a:xfrm>
                <a:off x="621932" y="1657420"/>
                <a:ext cx="8150718" cy="3581400"/>
                <a:chOff x="-210959" y="1687639"/>
                <a:chExt cx="8150718" cy="3581400"/>
              </a:xfrm>
            </p:grpSpPr>
            <p:grpSp>
              <p:nvGrpSpPr>
                <p:cNvPr id="14" name="Groupe 39"/>
                <p:cNvGrpSpPr/>
                <p:nvPr/>
              </p:nvGrpSpPr>
              <p:grpSpPr>
                <a:xfrm>
                  <a:off x="-210959" y="1687639"/>
                  <a:ext cx="8150718" cy="3581400"/>
                  <a:chOff x="-265253" y="2586339"/>
                  <a:chExt cx="8150718" cy="35814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34869"/>
                  <a:stretch>
                    <a:fillRect/>
                  </a:stretch>
                </p:blipFill>
                <p:spPr bwMode="auto">
                  <a:xfrm>
                    <a:off x="-265253" y="2586339"/>
                    <a:ext cx="5850088" cy="3581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3391397" y="4149079"/>
                    <a:ext cx="1872208" cy="44618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8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3563888" y="3861048"/>
                    <a:ext cx="288032" cy="288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8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2" name="Connecteur droit avec flèche 14"/>
                  <p:cNvCxnSpPr/>
                  <p:nvPr/>
                </p:nvCxnSpPr>
                <p:spPr>
                  <a:xfrm>
                    <a:off x="3008540" y="3535562"/>
                    <a:ext cx="1959165" cy="965232"/>
                  </a:xfrm>
                  <a:prstGeom prst="straightConnector1">
                    <a:avLst/>
                  </a:prstGeom>
                  <a:ln w="28575">
                    <a:solidFill>
                      <a:schemeClr val="bg2">
                        <a:lumMod val="40000"/>
                        <a:lumOff val="60000"/>
                      </a:schemeClr>
                    </a:soli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23"/>
                  <p:cNvSpPr/>
                  <p:nvPr/>
                </p:nvSpPr>
                <p:spPr>
                  <a:xfrm>
                    <a:off x="1475656" y="4869160"/>
                    <a:ext cx="1224136" cy="21602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8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ZoneTexte 17"/>
                  <p:cNvSpPr txBox="1"/>
                  <p:nvPr/>
                </p:nvSpPr>
                <p:spPr>
                  <a:xfrm>
                    <a:off x="5584835" y="4792796"/>
                    <a:ext cx="2300630" cy="70788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285750" indent="-285750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pitchFamily="34" charset="0"/>
                      <a:buChar char="•"/>
                    </a:pPr>
                    <a:r>
                      <a:rPr lang="fr-FR" sz="20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 </a:t>
                    </a:r>
                    <a:r>
                      <a:rPr lang="fr-FR" sz="2000" b="1" dirty="0" err="1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weeks</a:t>
                    </a:r>
                    <a:r>
                      <a:rPr lang="fr-FR" sz="20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 in 2012</a:t>
                    </a:r>
                  </a:p>
                  <a:p>
                    <a:pPr marL="285750" indent="-285750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pitchFamily="34" charset="0"/>
                      <a:buChar char="•"/>
                    </a:pPr>
                    <a:r>
                      <a:rPr lang="fr-FR" sz="2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/>
                      </a:rPr>
                      <a:t>40  </a:t>
                    </a:r>
                    <a:r>
                      <a:rPr lang="fr-FR" sz="2000" b="1" dirty="0" err="1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/>
                      </a:rPr>
                      <a:t>weeks</a:t>
                    </a:r>
                    <a:r>
                      <a:rPr lang="fr-FR" sz="2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/>
                      </a:rPr>
                      <a:t> &gt; 2015</a:t>
                    </a:r>
                  </a:p>
                </p:txBody>
              </p:sp>
            </p:grpSp>
            <p:grpSp>
              <p:nvGrpSpPr>
                <p:cNvPr id="15" name="Groupe 26"/>
                <p:cNvGrpSpPr/>
                <p:nvPr/>
              </p:nvGrpSpPr>
              <p:grpSpPr>
                <a:xfrm>
                  <a:off x="3923928" y="3789040"/>
                  <a:ext cx="1440160" cy="432048"/>
                  <a:chOff x="7020272" y="4293096"/>
                  <a:chExt cx="1440160" cy="432048"/>
                </a:xfrm>
              </p:grpSpPr>
              <p:sp>
                <p:nvSpPr>
                  <p:cNvPr id="16" name="Ellipse 28"/>
                  <p:cNvSpPr>
                    <a:spLocks noChangeAspect="1"/>
                  </p:cNvSpPr>
                  <p:nvPr/>
                </p:nvSpPr>
                <p:spPr>
                  <a:xfrm>
                    <a:off x="7668344" y="4437112"/>
                    <a:ext cx="154534" cy="154534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fr-FR" sz="18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7" name="Connecteur droit 29"/>
                  <p:cNvCxnSpPr/>
                  <p:nvPr/>
                </p:nvCxnSpPr>
                <p:spPr>
                  <a:xfrm>
                    <a:off x="7020272" y="4509120"/>
                    <a:ext cx="1440160" cy="0"/>
                  </a:xfrm>
                  <a:prstGeom prst="line">
                    <a:avLst/>
                  </a:prstGeom>
                  <a:ln w="19050">
                    <a:solidFill>
                      <a:srgbClr val="333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30"/>
                  <p:cNvCxnSpPr/>
                  <p:nvPr/>
                </p:nvCxnSpPr>
                <p:spPr>
                  <a:xfrm>
                    <a:off x="7740352" y="4293096"/>
                    <a:ext cx="0" cy="432048"/>
                  </a:xfrm>
                  <a:prstGeom prst="line">
                    <a:avLst/>
                  </a:prstGeom>
                  <a:ln w="19050">
                    <a:solidFill>
                      <a:srgbClr val="333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" name="Group 10"/>
              <p:cNvGrpSpPr/>
              <p:nvPr/>
            </p:nvGrpSpPr>
            <p:grpSpPr>
              <a:xfrm>
                <a:off x="4249934" y="2945777"/>
                <a:ext cx="1604956" cy="864583"/>
                <a:chOff x="4249934" y="2945777"/>
                <a:chExt cx="1604956" cy="864583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4996754" y="3652209"/>
                  <a:ext cx="858136" cy="1581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249934" y="2945777"/>
                  <a:ext cx="201139" cy="3548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 rot="849187">
              <a:off x="4130133" y="2268828"/>
              <a:ext cx="1914898" cy="6756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262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 smtClean="0"/>
              <a:t>Conclusion </a:t>
            </a:r>
            <a:endParaRPr lang="ru-RU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9512" y="1412776"/>
            <a:ext cx="871296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COMPASS is one 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major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players in nucleon spin studies  and in particular in the </a:t>
            </a:r>
            <a:r>
              <a:rPr lang="en-US" sz="2000" kern="0" dirty="0" smtClean="0">
                <a:effectLst/>
                <a:latin typeface="Times New Roman" pitchFamily="18" charset="0"/>
                <a:cs typeface="Times New Roman" pitchFamily="18" charset="0"/>
              </a:rPr>
              <a:t>direct measurements of the gluon </a:t>
            </a:r>
            <a:r>
              <a:rPr lang="en-US" sz="20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polarisation</a:t>
            </a:r>
            <a:r>
              <a:rPr lang="en-US" sz="20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 smtClean="0">
                <a:effectLst/>
                <a:latin typeface="Times New Roman" pitchFamily="18" charset="0"/>
                <a:cs typeface="Times New Roman" pitchFamily="18" charset="0"/>
                <a:sym typeface="Symbol"/>
              </a:rPr>
              <a:t>g</a:t>
            </a:r>
            <a:r>
              <a:rPr lang="en-US" sz="2000" kern="0" dirty="0" smtClean="0">
                <a:effectLst/>
                <a:latin typeface="Times New Roman" pitchFamily="18" charset="0"/>
                <a:cs typeface="Times New Roman" pitchFamily="18" charset="0"/>
              </a:rPr>
              <a:t>/g  …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but </a:t>
            </a:r>
            <a:r>
              <a:rPr lang="en-US" sz="2000" kern="0" noProof="0" dirty="0" smtClean="0">
                <a:effectLst/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"spin crisis” is unsolved yet</a:t>
            </a:r>
            <a:endParaRPr kumimoji="0" lang="en-US" sz="2000" b="0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636912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sv-SE" sz="2000" dirty="0" smtClean="0">
                <a:effectLst/>
                <a:latin typeface="Times New Roman" pitchFamily="18" charset="0"/>
                <a:cs typeface="Times New Roman" pitchFamily="18" charset="0"/>
              </a:rPr>
              <a:t>COMPASS has excellent potential to contribute for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hybrids,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glueballs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, multi-quark states searches in </a:t>
            </a:r>
            <a:r>
              <a:rPr lang="sv-SE" sz="2000" dirty="0" smtClean="0">
                <a:effectLst/>
                <a:latin typeface="Times New Roman" pitchFamily="18" charset="0"/>
                <a:cs typeface="Times New Roman" pitchFamily="18" charset="0"/>
              </a:rPr>
              <a:t>diffractive dissociation &amp; central production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sv-SE" sz="2000" dirty="0" smtClean="0">
                <a:effectLst/>
                <a:latin typeface="Times New Roman" pitchFamily="18" charset="0"/>
                <a:cs typeface="Times New Roman" pitchFamily="18" charset="0"/>
              </a:rPr>
              <a:t>Evidence for these QCD allowed states still not beyond doubt</a:t>
            </a:r>
            <a:endParaRPr lang="en-US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sv-SE" sz="2000" u="sng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marL="640080" lvl="1" indent="-24688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sv-SE" sz="2000" u="sng" dirty="0" smtClean="0">
                <a:effectLst/>
              </a:rPr>
              <a:t> Future</a:t>
            </a:r>
            <a:endParaRPr lang="sv-SE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The feasibility of the  </a:t>
            </a:r>
            <a:r>
              <a:rPr lang="en-US" sz="2000" dirty="0" err="1" smtClean="0">
                <a:effectLst/>
                <a:latin typeface="Times New Roman" pitchFamily="18" charset="0"/>
                <a:cs typeface="Times New Roman" pitchFamily="18" charset="0"/>
              </a:rPr>
              <a:t>Drell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-Yan measurements was confirmed by the 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4 beam tests performed in 2007-2012.</a:t>
            </a:r>
            <a:endParaRPr lang="sv-SE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The feasibility of the  </a:t>
            </a:r>
            <a:r>
              <a:rPr lang="en-US" sz="2000" smtClean="0">
                <a:effectLst/>
                <a:latin typeface="Times New Roman" pitchFamily="18" charset="0"/>
                <a:cs typeface="Times New Roman" pitchFamily="18" charset="0"/>
              </a:rPr>
              <a:t>DVCS measurements 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was confirmed by the 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3 beam tests performed in 2008-2012.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0" smtClean="0"/>
              <a:t>27/09/2013</a:t>
            </a:r>
            <a:endParaRPr lang="fr-FR" sz="1400" b="0"/>
          </a:p>
        </p:txBody>
      </p:sp>
      <p:pic>
        <p:nvPicPr>
          <p:cNvPr id="23555" name="Picture 3651" descr="уткин-Model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163"/>
            <a:ext cx="501808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7"/>
          <p:cNvSpPr>
            <a:spLocks noChangeArrowheads="1"/>
          </p:cNvSpPr>
          <p:nvPr/>
        </p:nvSpPr>
        <p:spPr bwMode="auto">
          <a:xfrm>
            <a:off x="4419600" y="760413"/>
            <a:ext cx="4495800" cy="28479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Requirements</a:t>
            </a: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Photon energy range 0.2- 30 </a:t>
            </a:r>
            <a:r>
              <a:rPr lang="en-US" sz="1800" dirty="0" err="1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GeV</a:t>
            </a:r>
            <a:endParaRPr lang="en-US" sz="1800" dirty="0">
              <a:effectLst/>
              <a:latin typeface="Arial Unicode MS" pitchFamily="34" charset="-128"/>
              <a:ea typeface="Arial Unicode MS" pitchFamily="34" charset="-128"/>
              <a:cs typeface="Comic Sans MS" pitchFamily="66" charset="0"/>
            </a:endParaRP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Size: 3</a:t>
            </a:r>
            <a:r>
              <a:rPr lang="pl-PL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6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0cm x 3</a:t>
            </a:r>
            <a:r>
              <a:rPr lang="pl-PL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6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0cm ;</a:t>
            </a: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Granularity 4x4 – 6x6</a:t>
            </a:r>
            <a:r>
              <a:rPr lang="pl-PL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 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cm</a:t>
            </a:r>
            <a:r>
              <a:rPr lang="en-US" sz="1800" baseline="300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2</a:t>
            </a:r>
            <a:endParaRPr lang="en-US" sz="1800" dirty="0">
              <a:effectLst/>
              <a:latin typeface="Arial Unicode MS" pitchFamily="34" charset="-128"/>
              <a:ea typeface="Arial Unicode MS" pitchFamily="34" charset="-128"/>
              <a:cs typeface="Comic Sans MS" pitchFamily="66" charset="0"/>
            </a:endParaRP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Energy resolution</a:t>
            </a:r>
            <a:r>
              <a:rPr lang="pl-PL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 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&lt;</a:t>
            </a:r>
            <a:r>
              <a:rPr lang="pl-PL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 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10.0%/√E (</a:t>
            </a:r>
            <a:r>
              <a:rPr lang="en-US" sz="1800" dirty="0" err="1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GeV</a:t>
            </a:r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)   </a:t>
            </a: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Thickness &lt; 50 cm, </a:t>
            </a:r>
          </a:p>
          <a:p>
            <a:pPr marL="457200" indent="-457200" algn="just" defTabSz="457200" eaLnBrk="0" hangingPunct="0"/>
            <a:r>
              <a:rPr lang="en-US" sz="1800" dirty="0">
                <a:effectLst/>
                <a:latin typeface="Arial Unicode MS" pitchFamily="34" charset="-128"/>
                <a:ea typeface="Arial Unicode MS" pitchFamily="34" charset="-128"/>
                <a:cs typeface="Comic Sans MS" pitchFamily="66" charset="0"/>
              </a:rPr>
              <a:t>- Insensitive to the magnetic field.     </a:t>
            </a:r>
          </a:p>
          <a:p>
            <a:pPr marL="457200" indent="-457200" defTabSz="457200" eaLnBrk="0" hangingPunct="0"/>
            <a:endParaRPr lang="pl-PL" sz="1800" dirty="0">
              <a:solidFill>
                <a:srgbClr val="000000"/>
              </a:solidFill>
              <a:effectLst/>
              <a:ea typeface="Arial Unicode MS" pitchFamily="34" charset="-128"/>
              <a:cs typeface="Arial" pitchFamily="34" charset="0"/>
            </a:endParaRPr>
          </a:p>
          <a:p>
            <a:pPr marL="457200" indent="-457200" defTabSz="457200" eaLnBrk="0" hangingPunct="0"/>
            <a:r>
              <a:rPr lang="en-US" sz="1800" dirty="0"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Prototype under studies </a:t>
            </a:r>
            <a:endParaRPr lang="pl-PL" sz="1800" dirty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marL="457200" indent="-457200" defTabSz="457200" eaLnBrk="0" hangingPunct="0"/>
            <a:r>
              <a:rPr lang="pl-PL" sz="1800" dirty="0">
                <a:solidFill>
                  <a:srgbClr val="000000"/>
                </a:solidFill>
                <a:effectLst/>
                <a:cs typeface="Arial" pitchFamily="34" charset="0"/>
              </a:rPr>
              <a:t>      </a:t>
            </a:r>
            <a:r>
              <a:rPr lang="fr-FR" sz="1800" dirty="0" err="1">
                <a:solidFill>
                  <a:srgbClr val="FF66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Shaschlyk</a:t>
            </a:r>
            <a:r>
              <a:rPr lang="fr-FR" sz="1800" dirty="0">
                <a:solidFill>
                  <a:srgbClr val="FF66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module </a:t>
            </a:r>
            <a:r>
              <a:rPr lang="fr-FR" sz="1800" dirty="0" err="1">
                <a:solidFill>
                  <a:srgbClr val="FF66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fr-FR" sz="1800" dirty="0">
                <a:solidFill>
                  <a:srgbClr val="FF66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AMPD </a:t>
            </a:r>
            <a:r>
              <a:rPr lang="fr-FR" sz="1800" dirty="0" err="1">
                <a:solidFill>
                  <a:srgbClr val="FF66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readou</a:t>
            </a:r>
            <a:r>
              <a:rPr lang="pl-PL" sz="1800" dirty="0">
                <a:solidFill>
                  <a:srgbClr val="FF6600"/>
                </a:solidFill>
                <a:effectLst/>
                <a:cs typeface="Arial" pitchFamily="34" charset="0"/>
              </a:rPr>
              <a:t>t</a:t>
            </a:r>
            <a:endParaRPr lang="en-US" sz="180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30238" y="884238"/>
            <a:ext cx="3382962" cy="2616200"/>
            <a:chOff x="240" y="440"/>
            <a:chExt cx="2358" cy="1720"/>
          </a:xfrm>
        </p:grpSpPr>
        <p:pic>
          <p:nvPicPr>
            <p:cNvPr id="23571" name="Image 7" descr="gamma_angle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319"/>
            <a:stretch>
              <a:fillRect/>
            </a:stretch>
          </p:blipFill>
          <p:spPr bwMode="auto">
            <a:xfrm>
              <a:off x="240" y="440"/>
              <a:ext cx="2358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ZoneTexte 8"/>
            <p:cNvSpPr txBox="1">
              <a:spLocks noChangeArrowheads="1"/>
            </p:cNvSpPr>
            <p:nvPr/>
          </p:nvSpPr>
          <p:spPr bwMode="auto">
            <a:xfrm>
              <a:off x="1458" y="660"/>
              <a:ext cx="6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800" b="0">
                  <a:latin typeface="Calibri" pitchFamily="34" charset="0"/>
                  <a:cs typeface="Arial" pitchFamily="34" charset="0"/>
                </a:rPr>
                <a:t>DVCS+BH</a:t>
              </a:r>
            </a:p>
          </p:txBody>
        </p:sp>
        <p:sp>
          <p:nvSpPr>
            <p:cNvPr id="23573" name="Line 57"/>
            <p:cNvSpPr>
              <a:spLocks noChangeShapeType="1"/>
            </p:cNvSpPr>
            <p:nvPr/>
          </p:nvSpPr>
          <p:spPr bwMode="auto">
            <a:xfrm flipH="1" flipV="1">
              <a:off x="931" y="514"/>
              <a:ext cx="0" cy="146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74" name="ZoneTexte 11"/>
            <p:cNvSpPr txBox="1">
              <a:spLocks noChangeArrowheads="1"/>
            </p:cNvSpPr>
            <p:nvPr/>
          </p:nvSpPr>
          <p:spPr bwMode="auto">
            <a:xfrm rot="-5400000">
              <a:off x="502" y="671"/>
              <a:ext cx="6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800" b="0">
                  <a:latin typeface="Calibri" pitchFamily="34" charset="0"/>
                  <a:cs typeface="Arial" pitchFamily="34" charset="0"/>
                </a:rPr>
                <a:t>ECAL1&amp;2</a:t>
              </a:r>
            </a:p>
          </p:txBody>
        </p:sp>
      </p:grpSp>
      <p:sp>
        <p:nvSpPr>
          <p:cNvPr id="23558" name="Rectangle 6"/>
          <p:cNvSpPr txBox="1">
            <a:spLocks noChangeArrowheads="1"/>
          </p:cNvSpPr>
          <p:nvPr/>
        </p:nvSpPr>
        <p:spPr bwMode="auto">
          <a:xfrm>
            <a:off x="827088" y="76200"/>
            <a:ext cx="7273925" cy="5445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b="0" dirty="0">
                <a:effectLst/>
                <a:latin typeface="+mj-lt"/>
                <a:cs typeface="Arial" pitchFamily="34" charset="0"/>
              </a:rPr>
              <a:t>N</a:t>
            </a:r>
            <a:r>
              <a:rPr lang="pl-PL" b="0" dirty="0" smtClean="0">
                <a:effectLst/>
                <a:latin typeface="+mj-lt"/>
                <a:cs typeface="Arial" pitchFamily="34" charset="0"/>
              </a:rPr>
              <a:t>ew large-angle electromagnetic calorimeter ECAL0</a:t>
            </a:r>
            <a:r>
              <a:rPr lang="en-US" b="0" dirty="0" smtClean="0">
                <a:effectLst/>
                <a:latin typeface="+mj-lt"/>
                <a:cs typeface="Arial" pitchFamily="34" charset="0"/>
              </a:rPr>
              <a:t> (</a:t>
            </a:r>
            <a:r>
              <a:rPr lang="en-US" b="0" dirty="0" err="1" smtClean="0">
                <a:effectLst/>
                <a:latin typeface="+mj-lt"/>
                <a:cs typeface="Arial" pitchFamily="34" charset="0"/>
              </a:rPr>
              <a:t>Dubna</a:t>
            </a:r>
            <a:r>
              <a:rPr lang="en-US" b="0" dirty="0" smtClean="0">
                <a:effectLst/>
                <a:latin typeface="+mj-lt"/>
                <a:cs typeface="Arial" pitchFamily="34" charset="0"/>
              </a:rPr>
              <a:t>)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4400"/>
            <a:ext cx="3111500" cy="2071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ZoneTexte 22"/>
          <p:cNvSpPr txBox="1">
            <a:spLocks noChangeArrowheads="1"/>
          </p:cNvSpPr>
          <p:nvPr/>
        </p:nvSpPr>
        <p:spPr bwMode="auto">
          <a:xfrm>
            <a:off x="5181600" y="3886200"/>
            <a:ext cx="347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sz="1800" b="0" dirty="0">
                <a:effectLst/>
                <a:latin typeface="Calibri" pitchFamily="34" charset="0"/>
                <a:cs typeface="Arial" pitchFamily="34" charset="0"/>
              </a:rPr>
              <a:t>Avalanche Micropixel Photo Diodes</a:t>
            </a:r>
            <a:endParaRPr lang="en-US" sz="1800" b="0" dirty="0"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3561" name="ZoneTexte 22"/>
          <p:cNvSpPr txBox="1">
            <a:spLocks noChangeArrowheads="1"/>
          </p:cNvSpPr>
          <p:nvPr/>
        </p:nvSpPr>
        <p:spPr bwMode="auto">
          <a:xfrm>
            <a:off x="4800600" y="41910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sz="1800" b="0" dirty="0">
                <a:effectLst/>
                <a:latin typeface="Calibri" pitchFamily="34" charset="0"/>
                <a:cs typeface="Arial" pitchFamily="34" charset="0"/>
              </a:rPr>
              <a:t>3 x 3 mm</a:t>
            </a:r>
            <a:r>
              <a:rPr lang="pl-PL" sz="1800" baseline="30000" dirty="0">
                <a:effectLst/>
                <a:latin typeface="Calibri" pitchFamily="34" charset="0"/>
                <a:cs typeface="Arial" pitchFamily="34" charset="0"/>
              </a:rPr>
              <a:t>2</a:t>
            </a:r>
            <a:r>
              <a:rPr lang="pl-PL" sz="1800" b="0" dirty="0">
                <a:effectLst/>
                <a:latin typeface="Calibri" pitchFamily="34" charset="0"/>
                <a:cs typeface="Arial" pitchFamily="34" charset="0"/>
              </a:rPr>
              <a:t>,</a:t>
            </a:r>
            <a:r>
              <a:rPr lang="pl-PL" sz="1800" baseline="30000" dirty="0"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pl-PL" sz="1800" dirty="0">
                <a:effectLst/>
                <a:latin typeface="Calibri" pitchFamily="34" charset="0"/>
                <a:cs typeface="Arial" pitchFamily="34" charset="0"/>
              </a:rPr>
              <a:t>  </a:t>
            </a:r>
            <a:r>
              <a:rPr lang="pl-PL" sz="1800" b="0" dirty="0">
                <a:effectLst/>
                <a:latin typeface="Calibri" pitchFamily="34" charset="0"/>
                <a:cs typeface="Arial" pitchFamily="34" charset="0"/>
              </a:rPr>
              <a:t>density</a:t>
            </a:r>
            <a:r>
              <a:rPr lang="pl-PL" sz="1800" dirty="0"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pl-PL" sz="1800" b="0" dirty="0">
                <a:effectLst/>
                <a:latin typeface="Calibri" pitchFamily="34" charset="0"/>
                <a:cs typeface="Arial" pitchFamily="34" charset="0"/>
              </a:rPr>
              <a:t>of pixels 40 000/mm</a:t>
            </a:r>
            <a:r>
              <a:rPr lang="pl-PL" sz="1800" baseline="30000" dirty="0">
                <a:effectLst/>
                <a:latin typeface="Calibri" pitchFamily="34" charset="0"/>
                <a:cs typeface="Arial" pitchFamily="34" charset="0"/>
              </a:rPr>
              <a:t>2</a:t>
            </a:r>
            <a:endParaRPr lang="en-US" sz="1800" baseline="30000" dirty="0">
              <a:effectLst/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" name="Connecteur droit avec flèche 5"/>
          <p:cNvCxnSpPr/>
          <p:nvPr/>
        </p:nvCxnSpPr>
        <p:spPr>
          <a:xfrm>
            <a:off x="1214438" y="4560888"/>
            <a:ext cx="3071812" cy="1587"/>
          </a:xfrm>
          <a:prstGeom prst="straightConnector1">
            <a:avLst/>
          </a:prstGeom>
          <a:ln w="38100"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ZoneTexte 6"/>
          <p:cNvSpPr txBox="1">
            <a:spLocks noChangeArrowheads="1"/>
          </p:cNvSpPr>
          <p:nvPr/>
        </p:nvSpPr>
        <p:spPr bwMode="auto">
          <a:xfrm>
            <a:off x="1285875" y="4192588"/>
            <a:ext cx="301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251mm or 15 radiation </a:t>
            </a:r>
            <a:r>
              <a:rPr lang="fr-FR" sz="1800" dirty="0" err="1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length</a:t>
            </a:r>
            <a:endParaRPr lang="fr-FR" sz="1800" dirty="0"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14313" y="6562725"/>
            <a:ext cx="4214812" cy="1588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ZoneTexte 9"/>
          <p:cNvSpPr txBox="1">
            <a:spLocks noChangeArrowheads="1"/>
          </p:cNvSpPr>
          <p:nvPr/>
        </p:nvSpPr>
        <p:spPr bwMode="auto">
          <a:xfrm>
            <a:off x="1214438" y="6264275"/>
            <a:ext cx="95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342 mm</a:t>
            </a:r>
          </a:p>
        </p:txBody>
      </p:sp>
      <p:sp>
        <p:nvSpPr>
          <p:cNvPr id="23566" name="ZoneTexte 10"/>
          <p:cNvSpPr txBox="1">
            <a:spLocks noChangeArrowheads="1"/>
          </p:cNvSpPr>
          <p:nvPr/>
        </p:nvSpPr>
        <p:spPr bwMode="auto">
          <a:xfrm>
            <a:off x="1600200" y="5257800"/>
            <a:ext cx="2144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800" dirty="0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Total </a:t>
            </a:r>
            <a:r>
              <a:rPr lang="fr-FR" sz="1800" dirty="0" err="1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length</a:t>
            </a:r>
            <a:r>
              <a:rPr lang="fr-FR" sz="1800" dirty="0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 470mm </a:t>
            </a:r>
          </a:p>
          <a:p>
            <a:pPr eaLnBrk="1" hangingPunct="1"/>
            <a:r>
              <a:rPr lang="fr-FR" sz="1800" dirty="0" err="1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with</a:t>
            </a:r>
            <a:r>
              <a:rPr lang="fr-FR" sz="1800" dirty="0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electronics</a:t>
            </a:r>
            <a:endParaRPr lang="fr-FR" sz="1800" dirty="0"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3567" name="Rectangle 1"/>
          <p:cNvSpPr>
            <a:spLocks noChangeArrowheads="1"/>
          </p:cNvSpPr>
          <p:nvPr/>
        </p:nvSpPr>
        <p:spPr bwMode="auto">
          <a:xfrm>
            <a:off x="228600" y="35814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fr-FR" sz="1800" b="0" dirty="0"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new </a:t>
            </a:r>
            <a:r>
              <a:rPr lang="fr-FR" sz="1800" b="0" dirty="0" err="1"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shashlyk</a:t>
            </a:r>
            <a:r>
              <a:rPr lang="fr-FR" sz="1800" b="0" dirty="0"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 module</a:t>
            </a:r>
            <a:r>
              <a:rPr lang="pl-PL" sz="1800" b="0" dirty="0"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s for tests in 2011</a:t>
            </a:r>
            <a:endParaRPr lang="ru-RU" sz="1800" b="0" dirty="0"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3568" name="Rectangle 1"/>
          <p:cNvSpPr>
            <a:spLocks noChangeArrowheads="1"/>
          </p:cNvSpPr>
          <p:nvPr/>
        </p:nvSpPr>
        <p:spPr bwMode="auto">
          <a:xfrm>
            <a:off x="361950" y="3819525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fr-FR" sz="1600" b="0" dirty="0">
                <a:effectLst/>
                <a:latin typeface="Comic Sans MS" pitchFamily="66" charset="0"/>
                <a:cs typeface="Arial" pitchFamily="34" charset="0"/>
              </a:rPr>
              <a:t>109 plates made of </a:t>
            </a:r>
            <a:r>
              <a:rPr lang="fr-FR" sz="1600" b="0" dirty="0" err="1">
                <a:effectLst/>
                <a:latin typeface="Comic Sans MS" pitchFamily="66" charset="0"/>
                <a:cs typeface="Arial" pitchFamily="34" charset="0"/>
              </a:rPr>
              <a:t>Sc</a:t>
            </a:r>
            <a:r>
              <a:rPr lang="fr-FR" sz="1600" b="0" dirty="0">
                <a:effectLst/>
                <a:latin typeface="Comic Sans MS" pitchFamily="66" charset="0"/>
                <a:cs typeface="Arial" pitchFamily="34" charset="0"/>
              </a:rPr>
              <a:t> 0.8 mm /Pb 1.5 mm</a:t>
            </a:r>
            <a:r>
              <a:rPr lang="fr-FR" b="0" dirty="0">
                <a:effectLst/>
                <a:latin typeface="Comic Sans MS" pitchFamily="66" charset="0"/>
                <a:cs typeface="Arial" pitchFamily="34" charset="0"/>
              </a:rPr>
              <a:t> </a:t>
            </a:r>
            <a:endParaRPr lang="ru-RU" sz="18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985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3491880" y="1153517"/>
            <a:ext cx="2196244" cy="93456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COMPASS I 2002-2011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722345" y="1342432"/>
            <a:ext cx="212840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Hadron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rganigramme : Terminateur 9"/>
          <p:cNvSpPr/>
          <p:nvPr/>
        </p:nvSpPr>
        <p:spPr bwMode="auto">
          <a:xfrm>
            <a:off x="6520768" y="1316719"/>
            <a:ext cx="185947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2245" y="199092"/>
            <a:ext cx="562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</a:t>
            </a:r>
            <a:r>
              <a:rPr lang="en-US" sz="2400" u="sng" dirty="0" err="1" smtClean="0">
                <a:effectLst/>
              </a:rPr>
              <a:t>mmon</a:t>
            </a:r>
            <a:r>
              <a:rPr lang="en-US" sz="2400" u="sng" dirty="0" smtClean="0">
                <a:effectLst/>
              </a:rPr>
              <a:t>  </a:t>
            </a:r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M</a:t>
            </a:r>
            <a:r>
              <a:rPr lang="en-US" sz="2400" u="sng" dirty="0" err="1" smtClean="0">
                <a:effectLst/>
              </a:rPr>
              <a:t>uon</a:t>
            </a:r>
            <a:r>
              <a:rPr lang="en-US" sz="2400" u="sng" dirty="0" smtClean="0">
                <a:effectLst/>
              </a:rPr>
              <a:t>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P</a:t>
            </a:r>
            <a:r>
              <a:rPr lang="en-US" sz="2400" u="sng" dirty="0" smtClean="0">
                <a:effectLst/>
              </a:rPr>
              <a:t>roton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</a:t>
            </a:r>
            <a:r>
              <a:rPr lang="en-US" sz="2400" u="sng" dirty="0" smtClean="0">
                <a:effectLst/>
              </a:rPr>
              <a:t>pparatus </a:t>
            </a:r>
          </a:p>
          <a:p>
            <a:pPr algn="ctr"/>
            <a:r>
              <a:rPr lang="en-US" sz="2400" u="sng" dirty="0">
                <a:effectLst/>
              </a:rPr>
              <a:t>f</a:t>
            </a:r>
            <a:r>
              <a:rPr lang="en-US" sz="2400" u="sng" dirty="0" smtClean="0">
                <a:effectLst/>
              </a:rPr>
              <a:t>or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tructure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pectroscopy</a:t>
            </a:r>
            <a:endParaRPr lang="fr-FR" sz="2400" u="sng" dirty="0">
              <a:effectLst/>
            </a:endParaRPr>
          </a:p>
        </p:txBody>
      </p:sp>
      <p:sp>
        <p:nvSpPr>
          <p:cNvPr id="13" name="Organigramme : Terminateur 12"/>
          <p:cNvSpPr/>
          <p:nvPr/>
        </p:nvSpPr>
        <p:spPr bwMode="auto">
          <a:xfrm>
            <a:off x="154221" y="2296282"/>
            <a:ext cx="1473038" cy="694239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Coulomb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rganigramme : Terminateur 13"/>
          <p:cNvSpPr/>
          <p:nvPr/>
        </p:nvSpPr>
        <p:spPr bwMode="auto">
          <a:xfrm>
            <a:off x="3343360" y="2512307"/>
            <a:ext cx="1404156" cy="847961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Central 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rganigramme : Terminateur 14"/>
          <p:cNvSpPr/>
          <p:nvPr/>
        </p:nvSpPr>
        <p:spPr bwMode="auto">
          <a:xfrm>
            <a:off x="1835696" y="2708920"/>
            <a:ext cx="1319618" cy="74135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Diffractive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scattering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Organigramme : Terminateur 19"/>
          <p:cNvSpPr/>
          <p:nvPr/>
        </p:nvSpPr>
        <p:spPr bwMode="auto">
          <a:xfrm>
            <a:off x="2987824" y="5517232"/>
            <a:ext cx="1933280" cy="47234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Heavy hyperons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rganigramme : Terminateur 20"/>
          <p:cNvSpPr/>
          <p:nvPr/>
        </p:nvSpPr>
        <p:spPr bwMode="auto">
          <a:xfrm>
            <a:off x="7609510" y="2088081"/>
            <a:ext cx="1273306" cy="66607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Organigramme : Terminateur 21"/>
          <p:cNvSpPr/>
          <p:nvPr/>
        </p:nvSpPr>
        <p:spPr bwMode="auto">
          <a:xfrm>
            <a:off x="5630601" y="2088081"/>
            <a:ext cx="1512168" cy="76788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Unpolarised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Organigramme : Terminateur 22"/>
          <p:cNvSpPr/>
          <p:nvPr/>
        </p:nvSpPr>
        <p:spPr bwMode="auto">
          <a:xfrm>
            <a:off x="8100786" y="3238919"/>
            <a:ext cx="944655" cy="62557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rganigramme : Terminateur 23"/>
          <p:cNvSpPr/>
          <p:nvPr/>
        </p:nvSpPr>
        <p:spPr bwMode="auto">
          <a:xfrm>
            <a:off x="6862021" y="3225340"/>
            <a:ext cx="898989" cy="62664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Trans</a:t>
            </a:r>
          </a:p>
          <a:p>
            <a:pPr algn="ctr"/>
            <a:r>
              <a:rPr lang="en-US" sz="1600" b="1" dirty="0">
                <a:effectLst/>
              </a:rPr>
              <a:t>p</a:t>
            </a:r>
            <a:r>
              <a:rPr lang="en-US" sz="1600" b="1" dirty="0" smtClean="0">
                <a:effectLst/>
              </a:rPr>
              <a:t>olar.</a:t>
            </a:r>
            <a:r>
              <a:rPr lang="en-US" sz="1600" b="1" dirty="0">
                <a:effectLst/>
              </a:rPr>
              <a:t> 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Organigramme : Terminateur 24"/>
          <p:cNvSpPr/>
          <p:nvPr/>
        </p:nvSpPr>
        <p:spPr bwMode="auto">
          <a:xfrm>
            <a:off x="6763683" y="4504069"/>
            <a:ext cx="1544966" cy="775606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Quark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1600" b="1" dirty="0">
                <a:effectLst/>
                <a:sym typeface="Symbol"/>
              </a:rPr>
              <a:t>q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rganigramme : Terminateur 25"/>
          <p:cNvSpPr/>
          <p:nvPr/>
        </p:nvSpPr>
        <p:spPr bwMode="auto">
          <a:xfrm>
            <a:off x="7458679" y="5505526"/>
            <a:ext cx="1556919" cy="68207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Gluon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g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rganigramme : Terminateur 26"/>
          <p:cNvSpPr/>
          <p:nvPr/>
        </p:nvSpPr>
        <p:spPr bwMode="auto">
          <a:xfrm>
            <a:off x="4477784" y="4487587"/>
            <a:ext cx="1627214" cy="79208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 </a:t>
            </a:r>
            <a:r>
              <a:rPr lang="fr-FR" sz="1600" b="1" dirty="0" err="1">
                <a:effectLst/>
                <a:sym typeface="Symbol"/>
              </a:rPr>
              <a:t>h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yperon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polarization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Organigramme : Terminateur 27"/>
          <p:cNvSpPr/>
          <p:nvPr/>
        </p:nvSpPr>
        <p:spPr bwMode="auto">
          <a:xfrm>
            <a:off x="5222852" y="5434637"/>
            <a:ext cx="1639169" cy="784813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Quark den-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</a:t>
            </a:r>
            <a:r>
              <a:rPr kumimoji="0" lang="en-US" sz="18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T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q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 bwMode="auto">
          <a:xfrm flipH="1">
            <a:off x="1145885" y="1873015"/>
            <a:ext cx="376486" cy="4370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cteur droit 31"/>
          <p:cNvCxnSpPr>
            <a:stCxn id="9" idx="2"/>
            <a:endCxn id="15" idx="0"/>
          </p:cNvCxnSpPr>
          <p:nvPr/>
        </p:nvCxnSpPr>
        <p:spPr bwMode="auto">
          <a:xfrm>
            <a:off x="1786549" y="1898728"/>
            <a:ext cx="708956" cy="810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eur droit 35"/>
          <p:cNvCxnSpPr/>
          <p:nvPr/>
        </p:nvCxnSpPr>
        <p:spPr bwMode="auto">
          <a:xfrm>
            <a:off x="2712473" y="1873015"/>
            <a:ext cx="995431" cy="6530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38"/>
          <p:cNvCxnSpPr>
            <a:stCxn id="8" idx="1"/>
            <a:endCxn id="9" idx="3"/>
          </p:cNvCxnSpPr>
          <p:nvPr/>
        </p:nvCxnSpPr>
        <p:spPr bwMode="auto">
          <a:xfrm flipH="1" flipV="1">
            <a:off x="2850752" y="1620580"/>
            <a:ext cx="641128" cy="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cteur droit 57"/>
          <p:cNvCxnSpPr>
            <a:stCxn id="8" idx="3"/>
            <a:endCxn id="10" idx="1"/>
          </p:cNvCxnSpPr>
          <p:nvPr/>
        </p:nvCxnSpPr>
        <p:spPr bwMode="auto">
          <a:xfrm flipV="1">
            <a:off x="5688124" y="1594867"/>
            <a:ext cx="832644" cy="25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69"/>
          <p:cNvCxnSpPr/>
          <p:nvPr/>
        </p:nvCxnSpPr>
        <p:spPr bwMode="auto">
          <a:xfrm>
            <a:off x="8100786" y="1873015"/>
            <a:ext cx="279459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cteur droit 71"/>
          <p:cNvCxnSpPr>
            <a:endCxn id="22" idx="0"/>
          </p:cNvCxnSpPr>
          <p:nvPr/>
        </p:nvCxnSpPr>
        <p:spPr bwMode="auto">
          <a:xfrm flipH="1">
            <a:off x="6386685" y="1873015"/>
            <a:ext cx="303675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cteur droit 74"/>
          <p:cNvCxnSpPr>
            <a:endCxn id="23" idx="0"/>
          </p:cNvCxnSpPr>
          <p:nvPr/>
        </p:nvCxnSpPr>
        <p:spPr bwMode="auto">
          <a:xfrm>
            <a:off x="8297734" y="2742124"/>
            <a:ext cx="275380" cy="4967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Connecteur droit 76"/>
          <p:cNvCxnSpPr>
            <a:endCxn id="25" idx="0"/>
          </p:cNvCxnSpPr>
          <p:nvPr/>
        </p:nvCxnSpPr>
        <p:spPr bwMode="auto">
          <a:xfrm flipH="1">
            <a:off x="7536166" y="3890386"/>
            <a:ext cx="711571" cy="6136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Connecteur droit 78"/>
          <p:cNvCxnSpPr/>
          <p:nvPr/>
        </p:nvCxnSpPr>
        <p:spPr bwMode="auto">
          <a:xfrm>
            <a:off x="8435424" y="3864497"/>
            <a:ext cx="313040" cy="16410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cteur droit 83"/>
          <p:cNvCxnSpPr/>
          <p:nvPr/>
        </p:nvCxnSpPr>
        <p:spPr bwMode="auto">
          <a:xfrm flipH="1">
            <a:off x="7672558" y="2687538"/>
            <a:ext cx="328964" cy="5513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Connecteur droit 98"/>
          <p:cNvCxnSpPr>
            <a:endCxn id="28" idx="0"/>
          </p:cNvCxnSpPr>
          <p:nvPr/>
        </p:nvCxnSpPr>
        <p:spPr bwMode="auto">
          <a:xfrm flipH="1">
            <a:off x="6042437" y="3851980"/>
            <a:ext cx="977835" cy="15826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Organigramme : Terminateur 110"/>
          <p:cNvSpPr/>
          <p:nvPr/>
        </p:nvSpPr>
        <p:spPr bwMode="auto">
          <a:xfrm>
            <a:off x="4232238" y="3529722"/>
            <a:ext cx="1872208" cy="68962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Exc. V meson 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26" name="Connecteur droit 125"/>
          <p:cNvCxnSpPr>
            <a:endCxn id="111" idx="0"/>
          </p:cNvCxnSpPr>
          <p:nvPr/>
        </p:nvCxnSpPr>
        <p:spPr bwMode="auto">
          <a:xfrm flipH="1">
            <a:off x="5168342" y="2855966"/>
            <a:ext cx="627794" cy="6737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Connecteur droit 127"/>
          <p:cNvCxnSpPr/>
          <p:nvPr/>
        </p:nvCxnSpPr>
        <p:spPr bwMode="auto">
          <a:xfrm flipH="1">
            <a:off x="5940153" y="2855966"/>
            <a:ext cx="914329" cy="16784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Connecteur droit 129"/>
          <p:cNvCxnSpPr/>
          <p:nvPr/>
        </p:nvCxnSpPr>
        <p:spPr bwMode="auto">
          <a:xfrm flipH="1">
            <a:off x="3923928" y="2898175"/>
            <a:ext cx="2243032" cy="26073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816526" y="218302"/>
            <a:ext cx="322891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effectLst/>
              </a:rPr>
              <a:t>~210 </a:t>
            </a:r>
            <a:r>
              <a:rPr lang="en-GB" sz="2000" b="1" dirty="0">
                <a:effectLst/>
              </a:rPr>
              <a:t>physicists </a:t>
            </a:r>
            <a:endParaRPr lang="en-GB" sz="2000" b="1" dirty="0" smtClean="0">
              <a:effectLst/>
            </a:endParaRPr>
          </a:p>
          <a:p>
            <a:r>
              <a:rPr lang="en-GB" sz="2000" b="1" dirty="0" smtClean="0">
                <a:effectLst/>
              </a:rPr>
              <a:t>11 counties 29 Institutes</a:t>
            </a:r>
          </a:p>
        </p:txBody>
      </p:sp>
    </p:spTree>
    <p:extLst>
      <p:ext uri="{BB962C8B-B14F-4D97-AF65-F5344CB8AC3E}">
        <p14:creationId xmlns="" xmlns:p14="http://schemas.microsoft.com/office/powerpoint/2010/main" val="2162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TRENDS, Alushta 23-29 September</a:t>
            </a:r>
            <a:endParaRPr lang="fr-FR"/>
          </a:p>
        </p:txBody>
      </p:sp>
      <p:sp>
        <p:nvSpPr>
          <p:cNvPr id="8" name="Organigramme : Terminateur 7"/>
          <p:cNvSpPr/>
          <p:nvPr/>
        </p:nvSpPr>
        <p:spPr bwMode="auto">
          <a:xfrm>
            <a:off x="3491880" y="1153517"/>
            <a:ext cx="2196244" cy="934564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COMPASS I 2002-2011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rganigramme : Terminateur 8"/>
          <p:cNvSpPr/>
          <p:nvPr/>
        </p:nvSpPr>
        <p:spPr bwMode="auto">
          <a:xfrm>
            <a:off x="722345" y="1342432"/>
            <a:ext cx="212840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Hadron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rganigramme : Terminateur 9"/>
          <p:cNvSpPr/>
          <p:nvPr/>
        </p:nvSpPr>
        <p:spPr bwMode="auto">
          <a:xfrm>
            <a:off x="6520768" y="1316719"/>
            <a:ext cx="1859477" cy="5562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beam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2245" y="199092"/>
            <a:ext cx="562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</a:t>
            </a:r>
            <a:r>
              <a:rPr lang="en-US" sz="2400" u="sng" dirty="0" err="1" smtClean="0">
                <a:effectLst/>
              </a:rPr>
              <a:t>mmon</a:t>
            </a:r>
            <a:r>
              <a:rPr lang="en-US" sz="2400" u="sng" dirty="0" smtClean="0">
                <a:effectLst/>
              </a:rPr>
              <a:t>  </a:t>
            </a:r>
            <a:r>
              <a:rPr lang="en-US" sz="24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M</a:t>
            </a:r>
            <a:r>
              <a:rPr lang="en-US" sz="2400" u="sng" dirty="0" err="1" smtClean="0">
                <a:effectLst/>
              </a:rPr>
              <a:t>uon</a:t>
            </a:r>
            <a:r>
              <a:rPr lang="en-US" sz="2400" u="sng" dirty="0" smtClean="0">
                <a:effectLst/>
              </a:rPr>
              <a:t>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P</a:t>
            </a:r>
            <a:r>
              <a:rPr lang="en-US" sz="2400" u="sng" dirty="0" smtClean="0">
                <a:effectLst/>
              </a:rPr>
              <a:t>roton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</a:t>
            </a:r>
            <a:r>
              <a:rPr lang="en-US" sz="2400" u="sng" dirty="0" smtClean="0">
                <a:effectLst/>
              </a:rPr>
              <a:t>pparatus </a:t>
            </a:r>
          </a:p>
          <a:p>
            <a:pPr algn="ctr"/>
            <a:r>
              <a:rPr lang="en-US" sz="2400" u="sng" dirty="0">
                <a:effectLst/>
              </a:rPr>
              <a:t>f</a:t>
            </a:r>
            <a:r>
              <a:rPr lang="en-US" sz="2400" u="sng" dirty="0" smtClean="0">
                <a:effectLst/>
              </a:rPr>
              <a:t>or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tructure and </a:t>
            </a:r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2400" u="sng" dirty="0" smtClean="0">
                <a:effectLst/>
              </a:rPr>
              <a:t>pectroscopy</a:t>
            </a:r>
            <a:endParaRPr lang="fr-FR" sz="2400" u="sng" dirty="0">
              <a:effectLst/>
            </a:endParaRPr>
          </a:p>
        </p:txBody>
      </p:sp>
      <p:sp>
        <p:nvSpPr>
          <p:cNvPr id="13" name="Organigramme : Terminateur 12"/>
          <p:cNvSpPr/>
          <p:nvPr/>
        </p:nvSpPr>
        <p:spPr bwMode="auto">
          <a:xfrm>
            <a:off x="154221" y="2296282"/>
            <a:ext cx="1473038" cy="694239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Coulomb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rganigramme : Terminateur 13"/>
          <p:cNvSpPr/>
          <p:nvPr/>
        </p:nvSpPr>
        <p:spPr bwMode="auto">
          <a:xfrm>
            <a:off x="3343360" y="2512307"/>
            <a:ext cx="1404156" cy="847961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Central 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rganigramme : Terminateur 14"/>
          <p:cNvSpPr/>
          <p:nvPr/>
        </p:nvSpPr>
        <p:spPr bwMode="auto">
          <a:xfrm>
            <a:off x="1954420" y="2838189"/>
            <a:ext cx="1319618" cy="74135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Diffractive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scattering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Organigramme : Terminateur 15"/>
          <p:cNvSpPr/>
          <p:nvPr/>
        </p:nvSpPr>
        <p:spPr bwMode="auto">
          <a:xfrm>
            <a:off x="154220" y="3464458"/>
            <a:ext cx="1800201" cy="46150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Polarizabilities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rganigramme : Terminateur 16"/>
          <p:cNvSpPr/>
          <p:nvPr/>
        </p:nvSpPr>
        <p:spPr bwMode="auto">
          <a:xfrm>
            <a:off x="611561" y="4172649"/>
            <a:ext cx="1239308" cy="496627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err="1" smtClean="0">
                <a:effectLst/>
              </a:rPr>
              <a:t>Glueballs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rganigramme : Terminateur 17"/>
          <p:cNvSpPr/>
          <p:nvPr/>
        </p:nvSpPr>
        <p:spPr bwMode="auto">
          <a:xfrm>
            <a:off x="976442" y="4893970"/>
            <a:ext cx="1091858" cy="36004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Hybrids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rganigramme : Terminateur 18"/>
          <p:cNvSpPr/>
          <p:nvPr/>
        </p:nvSpPr>
        <p:spPr bwMode="auto">
          <a:xfrm>
            <a:off x="2434259" y="4201225"/>
            <a:ext cx="1818202" cy="468052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Spectroscopy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rganigramme : Terminateur 19"/>
          <p:cNvSpPr/>
          <p:nvPr/>
        </p:nvSpPr>
        <p:spPr bwMode="auto">
          <a:xfrm>
            <a:off x="2987824" y="5517232"/>
            <a:ext cx="1933280" cy="47234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Heavy hyperons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rganigramme : Terminateur 20"/>
          <p:cNvSpPr/>
          <p:nvPr/>
        </p:nvSpPr>
        <p:spPr bwMode="auto">
          <a:xfrm>
            <a:off x="7609510" y="2088081"/>
            <a:ext cx="1273306" cy="66607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Organigramme : Terminateur 21"/>
          <p:cNvSpPr/>
          <p:nvPr/>
        </p:nvSpPr>
        <p:spPr bwMode="auto">
          <a:xfrm>
            <a:off x="5630601" y="2088081"/>
            <a:ext cx="1512168" cy="767885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Unpolarised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physics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Organigramme : Terminateur 22"/>
          <p:cNvSpPr/>
          <p:nvPr/>
        </p:nvSpPr>
        <p:spPr bwMode="auto">
          <a:xfrm>
            <a:off x="8100786" y="3238919"/>
            <a:ext cx="944655" cy="62557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rganigramme : Terminateur 23"/>
          <p:cNvSpPr/>
          <p:nvPr/>
        </p:nvSpPr>
        <p:spPr bwMode="auto">
          <a:xfrm>
            <a:off x="6862021" y="3225340"/>
            <a:ext cx="898989" cy="62664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Trans</a:t>
            </a:r>
          </a:p>
          <a:p>
            <a:pPr algn="ctr"/>
            <a:r>
              <a:rPr lang="en-US" sz="1600" b="1" dirty="0">
                <a:effectLst/>
              </a:rPr>
              <a:t>p</a:t>
            </a:r>
            <a:r>
              <a:rPr lang="en-US" sz="1600" b="1" dirty="0" smtClean="0">
                <a:effectLst/>
              </a:rPr>
              <a:t>olar.</a:t>
            </a:r>
            <a:r>
              <a:rPr lang="en-US" sz="1600" b="1" dirty="0">
                <a:effectLst/>
              </a:rPr>
              <a:t> 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Organigramme : Terminateur 24"/>
          <p:cNvSpPr/>
          <p:nvPr/>
        </p:nvSpPr>
        <p:spPr bwMode="auto">
          <a:xfrm>
            <a:off x="6763683" y="4504069"/>
            <a:ext cx="1544966" cy="775606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Quark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1600" b="1" dirty="0">
                <a:effectLst/>
                <a:sym typeface="Symbol"/>
              </a:rPr>
              <a:t>q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rganigramme : Terminateur 25"/>
          <p:cNvSpPr/>
          <p:nvPr/>
        </p:nvSpPr>
        <p:spPr bwMode="auto">
          <a:xfrm>
            <a:off x="7458679" y="5505526"/>
            <a:ext cx="1556919" cy="682070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Gluon den-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g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rganigramme : Terminateur 26"/>
          <p:cNvSpPr/>
          <p:nvPr/>
        </p:nvSpPr>
        <p:spPr bwMode="auto">
          <a:xfrm>
            <a:off x="4477784" y="4487587"/>
            <a:ext cx="1627214" cy="792088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 </a:t>
            </a:r>
            <a:r>
              <a:rPr lang="fr-FR" sz="1600" b="1" dirty="0" err="1">
                <a:effectLst/>
                <a:sym typeface="Symbol"/>
              </a:rPr>
              <a:t>h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yperon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sym typeface="Symbol"/>
              </a:rPr>
              <a:t>polarization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Organigramme : Terminateur 27"/>
          <p:cNvSpPr/>
          <p:nvPr/>
        </p:nvSpPr>
        <p:spPr bwMode="auto">
          <a:xfrm>
            <a:off x="5222852" y="5434637"/>
            <a:ext cx="1639169" cy="784813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Quark den-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sities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</a:t>
            </a:r>
            <a:r>
              <a:rPr kumimoji="0" lang="en-US" sz="18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T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q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 bwMode="auto">
          <a:xfrm flipH="1">
            <a:off x="1145885" y="1873015"/>
            <a:ext cx="376486" cy="4370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cteur droit 31"/>
          <p:cNvCxnSpPr>
            <a:stCxn id="9" idx="2"/>
            <a:endCxn id="15" idx="0"/>
          </p:cNvCxnSpPr>
          <p:nvPr/>
        </p:nvCxnSpPr>
        <p:spPr bwMode="auto">
          <a:xfrm>
            <a:off x="1786549" y="1898728"/>
            <a:ext cx="827680" cy="9394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eur droit 35"/>
          <p:cNvCxnSpPr/>
          <p:nvPr/>
        </p:nvCxnSpPr>
        <p:spPr bwMode="auto">
          <a:xfrm>
            <a:off x="2712473" y="1873015"/>
            <a:ext cx="995431" cy="6530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38"/>
          <p:cNvCxnSpPr>
            <a:stCxn id="8" idx="1"/>
            <a:endCxn id="9" idx="3"/>
          </p:cNvCxnSpPr>
          <p:nvPr/>
        </p:nvCxnSpPr>
        <p:spPr bwMode="auto">
          <a:xfrm flipH="1" flipV="1">
            <a:off x="2850752" y="1620580"/>
            <a:ext cx="641128" cy="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droit 41"/>
          <p:cNvCxnSpPr>
            <a:stCxn id="13" idx="2"/>
            <a:endCxn id="16" idx="0"/>
          </p:cNvCxnSpPr>
          <p:nvPr/>
        </p:nvCxnSpPr>
        <p:spPr bwMode="auto">
          <a:xfrm>
            <a:off x="890740" y="2990521"/>
            <a:ext cx="163581" cy="4739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necteur droit 43"/>
          <p:cNvCxnSpPr>
            <a:stCxn id="15" idx="2"/>
          </p:cNvCxnSpPr>
          <p:nvPr/>
        </p:nvCxnSpPr>
        <p:spPr bwMode="auto">
          <a:xfrm>
            <a:off x="2614229" y="3579547"/>
            <a:ext cx="546348" cy="6216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cteur droit 46"/>
          <p:cNvCxnSpPr>
            <a:endCxn id="19" idx="0"/>
          </p:cNvCxnSpPr>
          <p:nvPr/>
        </p:nvCxnSpPr>
        <p:spPr bwMode="auto">
          <a:xfrm flipH="1">
            <a:off x="3343360" y="3360268"/>
            <a:ext cx="580568" cy="8409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Connecteur droit 52"/>
          <p:cNvCxnSpPr>
            <a:stCxn id="19" idx="1"/>
          </p:cNvCxnSpPr>
          <p:nvPr/>
        </p:nvCxnSpPr>
        <p:spPr bwMode="auto">
          <a:xfrm flipH="1">
            <a:off x="1850868" y="4435251"/>
            <a:ext cx="583391" cy="205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eur droit 54"/>
          <p:cNvCxnSpPr/>
          <p:nvPr/>
        </p:nvCxnSpPr>
        <p:spPr bwMode="auto">
          <a:xfrm flipH="1">
            <a:off x="1875757" y="4605085"/>
            <a:ext cx="659808" cy="2888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cteur droit 57"/>
          <p:cNvCxnSpPr>
            <a:stCxn id="8" idx="3"/>
            <a:endCxn id="10" idx="1"/>
          </p:cNvCxnSpPr>
          <p:nvPr/>
        </p:nvCxnSpPr>
        <p:spPr bwMode="auto">
          <a:xfrm flipV="1">
            <a:off x="5688124" y="1594867"/>
            <a:ext cx="832644" cy="259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cteur droit 69"/>
          <p:cNvCxnSpPr/>
          <p:nvPr/>
        </p:nvCxnSpPr>
        <p:spPr bwMode="auto">
          <a:xfrm>
            <a:off x="8100786" y="1873015"/>
            <a:ext cx="279459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cteur droit 71"/>
          <p:cNvCxnSpPr>
            <a:endCxn id="22" idx="0"/>
          </p:cNvCxnSpPr>
          <p:nvPr/>
        </p:nvCxnSpPr>
        <p:spPr bwMode="auto">
          <a:xfrm flipH="1">
            <a:off x="6386685" y="1873015"/>
            <a:ext cx="303675" cy="2150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cteur droit 74"/>
          <p:cNvCxnSpPr>
            <a:endCxn id="23" idx="0"/>
          </p:cNvCxnSpPr>
          <p:nvPr/>
        </p:nvCxnSpPr>
        <p:spPr bwMode="auto">
          <a:xfrm>
            <a:off x="8297734" y="2742124"/>
            <a:ext cx="275380" cy="4967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Connecteur droit 76"/>
          <p:cNvCxnSpPr>
            <a:endCxn id="25" idx="0"/>
          </p:cNvCxnSpPr>
          <p:nvPr/>
        </p:nvCxnSpPr>
        <p:spPr bwMode="auto">
          <a:xfrm flipH="1">
            <a:off x="7536166" y="3890386"/>
            <a:ext cx="711571" cy="6136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Connecteur droit 78"/>
          <p:cNvCxnSpPr/>
          <p:nvPr/>
        </p:nvCxnSpPr>
        <p:spPr bwMode="auto">
          <a:xfrm>
            <a:off x="8435424" y="3864497"/>
            <a:ext cx="313040" cy="16410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cteur droit 83"/>
          <p:cNvCxnSpPr/>
          <p:nvPr/>
        </p:nvCxnSpPr>
        <p:spPr bwMode="auto">
          <a:xfrm flipH="1">
            <a:off x="7672558" y="2687538"/>
            <a:ext cx="328964" cy="5513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Connecteur droit 98"/>
          <p:cNvCxnSpPr>
            <a:endCxn id="28" idx="0"/>
          </p:cNvCxnSpPr>
          <p:nvPr/>
        </p:nvCxnSpPr>
        <p:spPr bwMode="auto">
          <a:xfrm flipH="1">
            <a:off x="6042437" y="3851980"/>
            <a:ext cx="977835" cy="15826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Organigramme : Terminateur 110"/>
          <p:cNvSpPr/>
          <p:nvPr/>
        </p:nvSpPr>
        <p:spPr bwMode="auto">
          <a:xfrm>
            <a:off x="4232238" y="3529722"/>
            <a:ext cx="1872208" cy="689624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effectLst/>
              </a:rPr>
              <a:t>Exc. V meson production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26" name="Connecteur droit 125"/>
          <p:cNvCxnSpPr>
            <a:endCxn id="111" idx="0"/>
          </p:cNvCxnSpPr>
          <p:nvPr/>
        </p:nvCxnSpPr>
        <p:spPr bwMode="auto">
          <a:xfrm flipH="1">
            <a:off x="5168342" y="2855966"/>
            <a:ext cx="627794" cy="6737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Connecteur droit 127"/>
          <p:cNvCxnSpPr/>
          <p:nvPr/>
        </p:nvCxnSpPr>
        <p:spPr bwMode="auto">
          <a:xfrm flipH="1">
            <a:off x="5940153" y="2855966"/>
            <a:ext cx="914329" cy="16784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Connecteur droit 129"/>
          <p:cNvCxnSpPr/>
          <p:nvPr/>
        </p:nvCxnSpPr>
        <p:spPr bwMode="auto">
          <a:xfrm flipH="1">
            <a:off x="3923928" y="2898175"/>
            <a:ext cx="2243032" cy="26073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1" name="Organigramme : Terminateur 150"/>
          <p:cNvSpPr/>
          <p:nvPr/>
        </p:nvSpPr>
        <p:spPr bwMode="auto">
          <a:xfrm>
            <a:off x="950766" y="5505526"/>
            <a:ext cx="1761707" cy="484051"/>
          </a:xfrm>
          <a:prstGeom prst="flowChartTermina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err="1" smtClean="0">
                <a:effectLst/>
              </a:rPr>
              <a:t>Multiquarks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3" name="Connecteur droit 152"/>
          <p:cNvCxnSpPr/>
          <p:nvPr/>
        </p:nvCxnSpPr>
        <p:spPr bwMode="auto">
          <a:xfrm flipH="1">
            <a:off x="2333446" y="4678638"/>
            <a:ext cx="805233" cy="8268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816526" y="218302"/>
            <a:ext cx="322891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effectLst/>
              </a:rPr>
              <a:t>~210 </a:t>
            </a:r>
            <a:r>
              <a:rPr lang="en-GB" sz="2000" b="1" dirty="0">
                <a:effectLst/>
              </a:rPr>
              <a:t>physicists </a:t>
            </a:r>
            <a:endParaRPr lang="en-GB" sz="2000" b="1" dirty="0" smtClean="0">
              <a:effectLst/>
            </a:endParaRPr>
          </a:p>
          <a:p>
            <a:r>
              <a:rPr lang="en-GB" sz="2000" b="1" dirty="0" smtClean="0">
                <a:effectLst/>
              </a:rPr>
              <a:t>11 counties 29 Institutes</a:t>
            </a:r>
          </a:p>
        </p:txBody>
      </p:sp>
    </p:spTree>
    <p:extLst>
      <p:ext uri="{BB962C8B-B14F-4D97-AF65-F5344CB8AC3E}">
        <p14:creationId xmlns="" xmlns:p14="http://schemas.microsoft.com/office/powerpoint/2010/main" val="2162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TRENDS, Alushta 23-29 September</a:t>
            </a:r>
            <a:endParaRPr lang="fr-FR" dirty="0"/>
          </a:p>
        </p:txBody>
      </p:sp>
      <p:pic>
        <p:nvPicPr>
          <p:cNvPr id="5125" name="Picture 2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48982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27" name="Line 3"/>
          <p:cNvSpPr>
            <a:spLocks noChangeShapeType="1"/>
          </p:cNvSpPr>
          <p:nvPr/>
        </p:nvSpPr>
        <p:spPr bwMode="auto">
          <a:xfrm>
            <a:off x="73088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4645025" y="38284"/>
            <a:ext cx="4319588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>COMPASS in 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  <a:sym typeface="Symbol" pitchFamily="18" charset="2"/>
              </a:rPr>
              <a:t> run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NIM A 577(2007) 455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endParaRPr lang="fr-FR" sz="24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8" name="Picture 5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89825" cy="47545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30" name="Line 6"/>
          <p:cNvSpPr>
            <a:spLocks noChangeShapeType="1"/>
          </p:cNvSpPr>
          <p:nvPr/>
        </p:nvSpPr>
        <p:spPr bwMode="auto">
          <a:xfrm flipV="1">
            <a:off x="395288" y="5661025"/>
            <a:ext cx="865187" cy="5032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 rot="-1798400">
            <a:off x="117538" y="5501908"/>
            <a:ext cx="1263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160 </a:t>
            </a:r>
            <a:r>
              <a:rPr lang="en-US" sz="1600" b="1" dirty="0" err="1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 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</a:t>
            </a:r>
            <a:endParaRPr lang="en-US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190 </a:t>
            </a:r>
            <a:r>
              <a:rPr lang="en-US" sz="1600" b="1" dirty="0" err="1" smtClean="0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</a:t>
            </a:r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769032" name="Line 8"/>
          <p:cNvSpPr>
            <a:spLocks noChangeShapeType="1"/>
          </p:cNvSpPr>
          <p:nvPr/>
        </p:nvSpPr>
        <p:spPr bwMode="auto">
          <a:xfrm flipV="1">
            <a:off x="900113" y="5300663"/>
            <a:ext cx="215900" cy="1428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2" name="Text Box 9"/>
          <p:cNvSpPr txBox="1">
            <a:spLocks noChangeArrowheads="1"/>
          </p:cNvSpPr>
          <p:nvPr/>
        </p:nvSpPr>
        <p:spPr bwMode="auto">
          <a:xfrm>
            <a:off x="1908175" y="5734050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effectLst/>
              </a:rPr>
              <a:t>SciFi</a:t>
            </a:r>
          </a:p>
        </p:txBody>
      </p:sp>
      <p:sp>
        <p:nvSpPr>
          <p:cNvPr id="5133" name="Text Box 10"/>
          <p:cNvSpPr txBox="1">
            <a:spLocks noChangeArrowheads="1"/>
          </p:cNvSpPr>
          <p:nvPr/>
        </p:nvSpPr>
        <p:spPr bwMode="auto">
          <a:xfrm>
            <a:off x="1331913" y="587692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CC33"/>
                </a:solidFill>
                <a:effectLst/>
              </a:rPr>
              <a:t>veto</a:t>
            </a:r>
          </a:p>
        </p:txBody>
      </p:sp>
      <p:sp>
        <p:nvSpPr>
          <p:cNvPr id="5135" name="Text Box 12"/>
          <p:cNvSpPr txBox="1">
            <a:spLocks noChangeArrowheads="1"/>
          </p:cNvSpPr>
          <p:nvPr/>
        </p:nvSpPr>
        <p:spPr bwMode="auto">
          <a:xfrm>
            <a:off x="1908175" y="54197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D60093"/>
                </a:solidFill>
                <a:effectLst/>
              </a:rPr>
              <a:t>Si</a:t>
            </a:r>
          </a:p>
        </p:txBody>
      </p:sp>
      <p:sp>
        <p:nvSpPr>
          <p:cNvPr id="5136" name="Text Box 13"/>
          <p:cNvSpPr txBox="1">
            <a:spLocks noChangeArrowheads="1"/>
          </p:cNvSpPr>
          <p:nvPr/>
        </p:nvSpPr>
        <p:spPr bwMode="auto">
          <a:xfrm>
            <a:off x="2843213" y="548798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Micromegas</a:t>
            </a:r>
          </a:p>
        </p:txBody>
      </p:sp>
      <p:sp>
        <p:nvSpPr>
          <p:cNvPr id="5137" name="Text Box 14"/>
          <p:cNvSpPr txBox="1">
            <a:spLocks noChangeArrowheads="1"/>
          </p:cNvSpPr>
          <p:nvPr/>
        </p:nvSpPr>
        <p:spPr bwMode="auto">
          <a:xfrm>
            <a:off x="698803" y="3991054"/>
            <a:ext cx="1249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9999"/>
                </a:solidFill>
                <a:effectLst/>
              </a:rPr>
              <a:t>Drift </a:t>
            </a:r>
            <a:endParaRPr lang="en-US" dirty="0" smtClean="0">
              <a:solidFill>
                <a:srgbClr val="009999"/>
              </a:solidFill>
              <a:effectLst/>
            </a:endParaRPr>
          </a:p>
          <a:p>
            <a:pPr algn="ctr" eaLnBrk="1" hangingPunct="1"/>
            <a:r>
              <a:rPr lang="en-US" dirty="0" smtClean="0">
                <a:solidFill>
                  <a:srgbClr val="009999"/>
                </a:solidFill>
                <a:effectLst/>
              </a:rPr>
              <a:t>Chambers</a:t>
            </a:r>
            <a:endParaRPr lang="en-US" dirty="0">
              <a:solidFill>
                <a:srgbClr val="009999"/>
              </a:solidFill>
              <a:effectLst/>
            </a:endParaRPr>
          </a:p>
        </p:txBody>
      </p:sp>
      <p:sp>
        <p:nvSpPr>
          <p:cNvPr id="5138" name="Text Box 15"/>
          <p:cNvSpPr txBox="1">
            <a:spLocks noChangeArrowheads="1"/>
          </p:cNvSpPr>
          <p:nvPr/>
        </p:nvSpPr>
        <p:spPr bwMode="auto">
          <a:xfrm>
            <a:off x="3419475" y="520065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33"/>
                </a:solidFill>
                <a:effectLst/>
              </a:rPr>
              <a:t>GEMs</a:t>
            </a:r>
          </a:p>
        </p:txBody>
      </p:sp>
      <p:sp>
        <p:nvSpPr>
          <p:cNvPr id="5139" name="Text Box 16"/>
          <p:cNvSpPr txBox="1">
            <a:spLocks noChangeArrowheads="1"/>
          </p:cNvSpPr>
          <p:nvPr/>
        </p:nvSpPr>
        <p:spPr bwMode="auto">
          <a:xfrm>
            <a:off x="4500563" y="4724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Straws</a:t>
            </a:r>
          </a:p>
        </p:txBody>
      </p:sp>
      <p:sp>
        <p:nvSpPr>
          <p:cNvPr id="5140" name="Text Box 17"/>
          <p:cNvSpPr txBox="1">
            <a:spLocks noChangeArrowheads="1"/>
          </p:cNvSpPr>
          <p:nvPr/>
        </p:nvSpPr>
        <p:spPr bwMode="auto">
          <a:xfrm>
            <a:off x="2195513" y="38322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SM1</a:t>
            </a:r>
          </a:p>
        </p:txBody>
      </p:sp>
      <p:sp>
        <p:nvSpPr>
          <p:cNvPr id="5141" name="Text Box 18"/>
          <p:cNvSpPr txBox="1">
            <a:spLocks noChangeArrowheads="1"/>
          </p:cNvSpPr>
          <p:nvPr/>
        </p:nvSpPr>
        <p:spPr bwMode="auto">
          <a:xfrm>
            <a:off x="2411413" y="34004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</a:rPr>
              <a:t>RICH</a:t>
            </a:r>
          </a:p>
        </p:txBody>
      </p:sp>
      <p:sp>
        <p:nvSpPr>
          <p:cNvPr id="769043" name="Line 19"/>
          <p:cNvSpPr>
            <a:spLocks noChangeShapeType="1"/>
          </p:cNvSpPr>
          <p:nvPr/>
        </p:nvSpPr>
        <p:spPr bwMode="auto">
          <a:xfrm flipV="1">
            <a:off x="5003800" y="3644900"/>
            <a:ext cx="360363" cy="107950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4" name="Line 20"/>
          <p:cNvSpPr>
            <a:spLocks noChangeShapeType="1"/>
          </p:cNvSpPr>
          <p:nvPr/>
        </p:nvSpPr>
        <p:spPr bwMode="auto">
          <a:xfrm flipH="1">
            <a:off x="3419475" y="4724400"/>
            <a:ext cx="1584325" cy="73025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4" name="Text Box 21"/>
          <p:cNvSpPr txBox="1">
            <a:spLocks noChangeArrowheads="1"/>
          </p:cNvSpPr>
          <p:nvPr/>
        </p:nvSpPr>
        <p:spPr bwMode="auto">
          <a:xfrm>
            <a:off x="2829655" y="1771403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smtClean="0">
                <a:effectLst/>
              </a:rPr>
              <a:t>ECALs</a:t>
            </a:r>
          </a:p>
          <a:p>
            <a:pPr algn="ctr" eaLnBrk="1" hangingPunct="1"/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&amp; HCALs</a:t>
            </a:r>
          </a:p>
        </p:txBody>
      </p:sp>
      <p:sp>
        <p:nvSpPr>
          <p:cNvPr id="769046" name="Line 22"/>
          <p:cNvSpPr>
            <a:spLocks noChangeShapeType="1"/>
          </p:cNvSpPr>
          <p:nvPr/>
        </p:nvSpPr>
        <p:spPr bwMode="auto">
          <a:xfrm>
            <a:off x="3275806" y="2386013"/>
            <a:ext cx="3024188" cy="28733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7" name="Line 23"/>
          <p:cNvSpPr>
            <a:spLocks noChangeShapeType="1"/>
          </p:cNvSpPr>
          <p:nvPr/>
        </p:nvSpPr>
        <p:spPr bwMode="auto">
          <a:xfrm>
            <a:off x="3347865" y="2417734"/>
            <a:ext cx="431974" cy="1587529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7" name="Text Box 24"/>
          <p:cNvSpPr txBox="1">
            <a:spLocks noChangeArrowheads="1"/>
          </p:cNvSpPr>
          <p:nvPr/>
        </p:nvSpPr>
        <p:spPr bwMode="auto">
          <a:xfrm>
            <a:off x="7023837" y="3573463"/>
            <a:ext cx="1698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990000"/>
                </a:solidFill>
                <a:effectLst/>
                <a:latin typeface="Symbol" pitchFamily="18" charset="2"/>
              </a:rPr>
              <a:t>m</a:t>
            </a:r>
            <a:r>
              <a:rPr lang="en-US" dirty="0">
                <a:solidFill>
                  <a:srgbClr val="990000"/>
                </a:solidFill>
                <a:effectLst/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990000"/>
                </a:solidFill>
                <a:effectLst/>
              </a:rPr>
              <a:t>Filters/Walls</a:t>
            </a:r>
            <a:endParaRPr lang="en-US" dirty="0">
              <a:solidFill>
                <a:srgbClr val="990000"/>
              </a:solidFill>
              <a:effectLst/>
            </a:endParaRPr>
          </a:p>
        </p:txBody>
      </p:sp>
      <p:sp>
        <p:nvSpPr>
          <p:cNvPr id="769049" name="Line 25"/>
          <p:cNvSpPr>
            <a:spLocks noChangeShapeType="1"/>
          </p:cNvSpPr>
          <p:nvPr/>
        </p:nvSpPr>
        <p:spPr bwMode="auto">
          <a:xfrm flipH="1" flipV="1">
            <a:off x="7308848" y="2420936"/>
            <a:ext cx="813863" cy="122396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 flipH="1">
            <a:off x="4284663" y="3832225"/>
            <a:ext cx="2663825" cy="317499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0" name="Text Box 27"/>
          <p:cNvSpPr txBox="1">
            <a:spLocks noChangeArrowheads="1"/>
          </p:cNvSpPr>
          <p:nvPr/>
        </p:nvSpPr>
        <p:spPr bwMode="auto">
          <a:xfrm>
            <a:off x="3708400" y="133667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  <a:effectLst/>
              </a:rPr>
              <a:t>Trigger Hodoscopes</a:t>
            </a:r>
          </a:p>
        </p:txBody>
      </p:sp>
      <p:sp>
        <p:nvSpPr>
          <p:cNvPr id="769052" name="Line 28"/>
          <p:cNvSpPr>
            <a:spLocks noChangeShapeType="1"/>
          </p:cNvSpPr>
          <p:nvPr/>
        </p:nvSpPr>
        <p:spPr bwMode="auto">
          <a:xfrm>
            <a:off x="4932363" y="1773238"/>
            <a:ext cx="28082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3" name="Line 29"/>
          <p:cNvSpPr>
            <a:spLocks noChangeShapeType="1"/>
          </p:cNvSpPr>
          <p:nvPr/>
        </p:nvSpPr>
        <p:spPr bwMode="auto">
          <a:xfrm>
            <a:off x="4932363" y="1773238"/>
            <a:ext cx="21605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4" name="Line 30"/>
          <p:cNvSpPr>
            <a:spLocks noChangeShapeType="1"/>
          </p:cNvSpPr>
          <p:nvPr/>
        </p:nvSpPr>
        <p:spPr bwMode="auto">
          <a:xfrm>
            <a:off x="4932363" y="1773238"/>
            <a:ext cx="20161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5" name="Line 31"/>
          <p:cNvSpPr>
            <a:spLocks noChangeShapeType="1"/>
          </p:cNvSpPr>
          <p:nvPr/>
        </p:nvSpPr>
        <p:spPr bwMode="auto">
          <a:xfrm>
            <a:off x="4932363" y="1773238"/>
            <a:ext cx="12954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6" name="Line 32"/>
          <p:cNvSpPr>
            <a:spLocks noChangeShapeType="1"/>
          </p:cNvSpPr>
          <p:nvPr/>
        </p:nvSpPr>
        <p:spPr bwMode="auto">
          <a:xfrm flipH="1">
            <a:off x="4787900" y="1773238"/>
            <a:ext cx="1444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6" name="Text Box 33"/>
          <p:cNvSpPr txBox="1">
            <a:spLocks noChangeArrowheads="1"/>
          </p:cNvSpPr>
          <p:nvPr/>
        </p:nvSpPr>
        <p:spPr bwMode="auto">
          <a:xfrm>
            <a:off x="3635375" y="263366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  <a:latin typeface="Times New Roman" pitchFamily="18" charset="0"/>
              </a:rPr>
              <a:t>MWPCs</a:t>
            </a:r>
          </a:p>
        </p:txBody>
      </p:sp>
      <p:sp>
        <p:nvSpPr>
          <p:cNvPr id="5157" name="Text Box 34"/>
          <p:cNvSpPr txBox="1">
            <a:spLocks noChangeArrowheads="1"/>
          </p:cNvSpPr>
          <p:nvPr/>
        </p:nvSpPr>
        <p:spPr bwMode="auto">
          <a:xfrm rot="-1955555">
            <a:off x="7169150" y="2827338"/>
            <a:ext cx="1152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effectLst/>
              </a:rPr>
              <a:t>50 m</a:t>
            </a:r>
          </a:p>
        </p:txBody>
      </p:sp>
      <p:sp>
        <p:nvSpPr>
          <p:cNvPr id="5158" name="Text Box 35"/>
          <p:cNvSpPr txBox="1">
            <a:spLocks noChangeArrowheads="1"/>
          </p:cNvSpPr>
          <p:nvPr/>
        </p:nvSpPr>
        <p:spPr bwMode="auto">
          <a:xfrm>
            <a:off x="3492500" y="304006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SM2</a:t>
            </a:r>
          </a:p>
        </p:txBody>
      </p:sp>
      <p:sp>
        <p:nvSpPr>
          <p:cNvPr id="769069" name="Line 45"/>
          <p:cNvSpPr>
            <a:spLocks noChangeShapeType="1"/>
          </p:cNvSpPr>
          <p:nvPr/>
        </p:nvSpPr>
        <p:spPr bwMode="auto">
          <a:xfrm flipV="1">
            <a:off x="2771775" y="2492375"/>
            <a:ext cx="5616575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769072" name="Picture 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3" y="193065"/>
            <a:ext cx="2919414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612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mtClean="0"/>
              <a:t>TRENDS, Alushta 23-29 September</a:t>
            </a:r>
            <a:endParaRPr lang="fr-FR" dirty="0"/>
          </a:p>
        </p:txBody>
      </p:sp>
      <p:pic>
        <p:nvPicPr>
          <p:cNvPr id="5125" name="Picture 2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48982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27" name="Line 3"/>
          <p:cNvSpPr>
            <a:spLocks noChangeShapeType="1"/>
          </p:cNvSpPr>
          <p:nvPr/>
        </p:nvSpPr>
        <p:spPr bwMode="auto">
          <a:xfrm>
            <a:off x="73088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4645025" y="38284"/>
            <a:ext cx="4319588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>COMPASS in 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  <a:sym typeface="Symbol" pitchFamily="18" charset="2"/>
              </a:rPr>
              <a:t> run</a:t>
            </a:r>
            <a:r>
              <a:rPr lang="en-US" sz="3600" dirty="0">
                <a:solidFill>
                  <a:srgbClr val="FF0000"/>
                </a:solidFill>
                <a:effectLst/>
                <a:latin typeface="+mj-lt"/>
              </a:rPr>
              <a:t/>
            </a:r>
            <a:br>
              <a:rPr lang="en-US" sz="36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NIM A 577(2007) 455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endParaRPr lang="fr-FR" sz="24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8" name="Picture 5" descr="Layout-3D-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89825" cy="47545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30" name="Line 6"/>
          <p:cNvSpPr>
            <a:spLocks noChangeShapeType="1"/>
          </p:cNvSpPr>
          <p:nvPr/>
        </p:nvSpPr>
        <p:spPr bwMode="auto">
          <a:xfrm flipV="1">
            <a:off x="395288" y="5661025"/>
            <a:ext cx="865187" cy="5032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 rot="-1798400">
            <a:off x="117538" y="5501908"/>
            <a:ext cx="1263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160 </a:t>
            </a:r>
            <a:r>
              <a:rPr lang="en-US" sz="1600" b="1" dirty="0" err="1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>
                <a:solidFill>
                  <a:schemeClr val="accent2"/>
                </a:solidFill>
                <a:effectLst/>
                <a:latin typeface="+mn-lt"/>
              </a:rPr>
              <a:t> 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</a:t>
            </a:r>
            <a:endParaRPr lang="en-US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  <a:p>
            <a:pPr eaLnBrk="1" hangingPunct="1"/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190 </a:t>
            </a:r>
            <a:r>
              <a:rPr lang="en-US" sz="1600" b="1" dirty="0" err="1" smtClean="0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ffectLst/>
                <a:latin typeface="+mn-lt"/>
                <a:sym typeface="Symbol"/>
              </a:rPr>
              <a:t></a:t>
            </a:r>
            <a:endParaRPr lang="en-US" sz="1600" b="1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769032" name="Line 8"/>
          <p:cNvSpPr>
            <a:spLocks noChangeShapeType="1"/>
          </p:cNvSpPr>
          <p:nvPr/>
        </p:nvSpPr>
        <p:spPr bwMode="auto">
          <a:xfrm flipV="1">
            <a:off x="900113" y="5300663"/>
            <a:ext cx="215900" cy="1428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32" name="Text Box 9"/>
          <p:cNvSpPr txBox="1">
            <a:spLocks noChangeArrowheads="1"/>
          </p:cNvSpPr>
          <p:nvPr/>
        </p:nvSpPr>
        <p:spPr bwMode="auto">
          <a:xfrm>
            <a:off x="1908175" y="5734050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effectLst/>
              </a:rPr>
              <a:t>SciFi</a:t>
            </a:r>
          </a:p>
        </p:txBody>
      </p:sp>
      <p:sp>
        <p:nvSpPr>
          <p:cNvPr id="5133" name="Text Box 10"/>
          <p:cNvSpPr txBox="1">
            <a:spLocks noChangeArrowheads="1"/>
          </p:cNvSpPr>
          <p:nvPr/>
        </p:nvSpPr>
        <p:spPr bwMode="auto">
          <a:xfrm>
            <a:off x="1331913" y="587692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CC33"/>
                </a:solidFill>
                <a:effectLst/>
              </a:rPr>
              <a:t>veto</a:t>
            </a:r>
          </a:p>
        </p:txBody>
      </p:sp>
      <p:sp>
        <p:nvSpPr>
          <p:cNvPr id="5134" name="Text Box 11"/>
          <p:cNvSpPr txBox="1">
            <a:spLocks noChangeArrowheads="1"/>
          </p:cNvSpPr>
          <p:nvPr/>
        </p:nvSpPr>
        <p:spPr bwMode="auto">
          <a:xfrm>
            <a:off x="720309" y="1330881"/>
            <a:ext cx="198002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baseline="30000" dirty="0">
                <a:effectLst/>
                <a:latin typeface="+mj-lt"/>
              </a:rPr>
              <a:t>6</a:t>
            </a:r>
            <a:r>
              <a:rPr lang="en-US" b="1" dirty="0">
                <a:effectLst/>
                <a:latin typeface="+mj-lt"/>
              </a:rPr>
              <a:t>LiD </a:t>
            </a:r>
            <a:r>
              <a:rPr lang="en-US" b="1" dirty="0" smtClean="0">
                <a:effectLst/>
                <a:latin typeface="+mj-lt"/>
              </a:rPr>
              <a:t>target </a:t>
            </a:r>
            <a:r>
              <a:rPr lang="en-US" b="1" dirty="0" smtClean="0">
                <a:effectLst/>
                <a:latin typeface="+mj-lt"/>
                <a:sym typeface="Symbol" pitchFamily="18" charset="2"/>
              </a:rPr>
              <a:t> </a:t>
            </a:r>
            <a:r>
              <a:rPr lang="en-US" b="1" dirty="0">
                <a:effectLst/>
                <a:latin typeface="+mj-lt"/>
                <a:sym typeface="Symbol" pitchFamily="18" charset="2"/>
              </a:rPr>
              <a:t>run</a:t>
            </a:r>
            <a:endParaRPr lang="en-US" b="1" dirty="0">
              <a:effectLst/>
              <a:latin typeface="+mj-lt"/>
            </a:endParaRPr>
          </a:p>
        </p:txBody>
      </p:sp>
      <p:sp>
        <p:nvSpPr>
          <p:cNvPr id="5135" name="Text Box 12"/>
          <p:cNvSpPr txBox="1">
            <a:spLocks noChangeArrowheads="1"/>
          </p:cNvSpPr>
          <p:nvPr/>
        </p:nvSpPr>
        <p:spPr bwMode="auto">
          <a:xfrm>
            <a:off x="1908175" y="54197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D60093"/>
                </a:solidFill>
                <a:effectLst/>
              </a:rPr>
              <a:t>Si</a:t>
            </a:r>
          </a:p>
        </p:txBody>
      </p:sp>
      <p:sp>
        <p:nvSpPr>
          <p:cNvPr id="5136" name="Text Box 13"/>
          <p:cNvSpPr txBox="1">
            <a:spLocks noChangeArrowheads="1"/>
          </p:cNvSpPr>
          <p:nvPr/>
        </p:nvSpPr>
        <p:spPr bwMode="auto">
          <a:xfrm>
            <a:off x="2843213" y="548798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Micromegas</a:t>
            </a:r>
          </a:p>
        </p:txBody>
      </p:sp>
      <p:sp>
        <p:nvSpPr>
          <p:cNvPr id="5137" name="Text Box 14"/>
          <p:cNvSpPr txBox="1">
            <a:spLocks noChangeArrowheads="1"/>
          </p:cNvSpPr>
          <p:nvPr/>
        </p:nvSpPr>
        <p:spPr bwMode="auto">
          <a:xfrm>
            <a:off x="698803" y="3991054"/>
            <a:ext cx="1249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9999"/>
                </a:solidFill>
                <a:effectLst/>
              </a:rPr>
              <a:t>Drift </a:t>
            </a:r>
            <a:endParaRPr lang="en-US" dirty="0" smtClean="0">
              <a:solidFill>
                <a:srgbClr val="009999"/>
              </a:solidFill>
              <a:effectLst/>
            </a:endParaRPr>
          </a:p>
          <a:p>
            <a:pPr algn="ctr" eaLnBrk="1" hangingPunct="1"/>
            <a:r>
              <a:rPr lang="en-US" dirty="0" smtClean="0">
                <a:solidFill>
                  <a:srgbClr val="009999"/>
                </a:solidFill>
                <a:effectLst/>
              </a:rPr>
              <a:t>Chambers</a:t>
            </a:r>
            <a:endParaRPr lang="en-US" dirty="0">
              <a:solidFill>
                <a:srgbClr val="009999"/>
              </a:solidFill>
              <a:effectLst/>
            </a:endParaRPr>
          </a:p>
        </p:txBody>
      </p:sp>
      <p:sp>
        <p:nvSpPr>
          <p:cNvPr id="5138" name="Text Box 15"/>
          <p:cNvSpPr txBox="1">
            <a:spLocks noChangeArrowheads="1"/>
          </p:cNvSpPr>
          <p:nvPr/>
        </p:nvSpPr>
        <p:spPr bwMode="auto">
          <a:xfrm>
            <a:off x="3419475" y="520065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33"/>
                </a:solidFill>
                <a:effectLst/>
              </a:rPr>
              <a:t>GEMs</a:t>
            </a:r>
          </a:p>
        </p:txBody>
      </p:sp>
      <p:sp>
        <p:nvSpPr>
          <p:cNvPr id="5139" name="Text Box 16"/>
          <p:cNvSpPr txBox="1">
            <a:spLocks noChangeArrowheads="1"/>
          </p:cNvSpPr>
          <p:nvPr/>
        </p:nvSpPr>
        <p:spPr bwMode="auto">
          <a:xfrm>
            <a:off x="4500563" y="4724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99"/>
                </a:solidFill>
                <a:effectLst/>
              </a:rPr>
              <a:t>Straws</a:t>
            </a:r>
          </a:p>
        </p:txBody>
      </p:sp>
      <p:sp>
        <p:nvSpPr>
          <p:cNvPr id="5140" name="Text Box 17"/>
          <p:cNvSpPr txBox="1">
            <a:spLocks noChangeArrowheads="1"/>
          </p:cNvSpPr>
          <p:nvPr/>
        </p:nvSpPr>
        <p:spPr bwMode="auto">
          <a:xfrm>
            <a:off x="2195513" y="38322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SM1</a:t>
            </a:r>
          </a:p>
        </p:txBody>
      </p:sp>
      <p:sp>
        <p:nvSpPr>
          <p:cNvPr id="5141" name="Text Box 18"/>
          <p:cNvSpPr txBox="1">
            <a:spLocks noChangeArrowheads="1"/>
          </p:cNvSpPr>
          <p:nvPr/>
        </p:nvSpPr>
        <p:spPr bwMode="auto">
          <a:xfrm>
            <a:off x="2411413" y="34004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</a:rPr>
              <a:t>RICH</a:t>
            </a:r>
          </a:p>
        </p:txBody>
      </p:sp>
      <p:sp>
        <p:nvSpPr>
          <p:cNvPr id="769043" name="Line 19"/>
          <p:cNvSpPr>
            <a:spLocks noChangeShapeType="1"/>
          </p:cNvSpPr>
          <p:nvPr/>
        </p:nvSpPr>
        <p:spPr bwMode="auto">
          <a:xfrm flipV="1">
            <a:off x="5003800" y="3644900"/>
            <a:ext cx="360363" cy="107950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4" name="Line 20"/>
          <p:cNvSpPr>
            <a:spLocks noChangeShapeType="1"/>
          </p:cNvSpPr>
          <p:nvPr/>
        </p:nvSpPr>
        <p:spPr bwMode="auto">
          <a:xfrm flipH="1">
            <a:off x="3419475" y="4724400"/>
            <a:ext cx="1584325" cy="73025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4" name="Text Box 21"/>
          <p:cNvSpPr txBox="1">
            <a:spLocks noChangeArrowheads="1"/>
          </p:cNvSpPr>
          <p:nvPr/>
        </p:nvSpPr>
        <p:spPr bwMode="auto">
          <a:xfrm>
            <a:off x="2829655" y="1771403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smtClean="0">
                <a:effectLst/>
              </a:rPr>
              <a:t>ECALs</a:t>
            </a:r>
          </a:p>
          <a:p>
            <a:pPr algn="ctr" eaLnBrk="1" hangingPunct="1"/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&amp; HCALs</a:t>
            </a:r>
          </a:p>
        </p:txBody>
      </p:sp>
      <p:sp>
        <p:nvSpPr>
          <p:cNvPr id="769046" name="Line 22"/>
          <p:cNvSpPr>
            <a:spLocks noChangeShapeType="1"/>
          </p:cNvSpPr>
          <p:nvPr/>
        </p:nvSpPr>
        <p:spPr bwMode="auto">
          <a:xfrm>
            <a:off x="3275806" y="2386013"/>
            <a:ext cx="3024188" cy="28733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47" name="Line 23"/>
          <p:cNvSpPr>
            <a:spLocks noChangeShapeType="1"/>
          </p:cNvSpPr>
          <p:nvPr/>
        </p:nvSpPr>
        <p:spPr bwMode="auto">
          <a:xfrm>
            <a:off x="3347865" y="2417734"/>
            <a:ext cx="431974" cy="1587529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47" name="Text Box 24"/>
          <p:cNvSpPr txBox="1">
            <a:spLocks noChangeArrowheads="1"/>
          </p:cNvSpPr>
          <p:nvPr/>
        </p:nvSpPr>
        <p:spPr bwMode="auto">
          <a:xfrm>
            <a:off x="7023837" y="3573463"/>
            <a:ext cx="1698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990000"/>
                </a:solidFill>
                <a:effectLst/>
                <a:latin typeface="Symbol" pitchFamily="18" charset="2"/>
              </a:rPr>
              <a:t>m</a:t>
            </a:r>
            <a:r>
              <a:rPr lang="en-US" dirty="0">
                <a:solidFill>
                  <a:srgbClr val="990000"/>
                </a:solidFill>
                <a:effectLst/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990000"/>
                </a:solidFill>
                <a:effectLst/>
              </a:rPr>
              <a:t>Filters/Walls</a:t>
            </a:r>
            <a:endParaRPr lang="en-US" dirty="0">
              <a:solidFill>
                <a:srgbClr val="990000"/>
              </a:solidFill>
              <a:effectLst/>
            </a:endParaRPr>
          </a:p>
        </p:txBody>
      </p:sp>
      <p:sp>
        <p:nvSpPr>
          <p:cNvPr id="769049" name="Line 25"/>
          <p:cNvSpPr>
            <a:spLocks noChangeShapeType="1"/>
          </p:cNvSpPr>
          <p:nvPr/>
        </p:nvSpPr>
        <p:spPr bwMode="auto">
          <a:xfrm flipH="1" flipV="1">
            <a:off x="7308848" y="2420936"/>
            <a:ext cx="813863" cy="122396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 flipH="1">
            <a:off x="4284663" y="3832225"/>
            <a:ext cx="2663825" cy="317499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0" name="Text Box 27"/>
          <p:cNvSpPr txBox="1">
            <a:spLocks noChangeArrowheads="1"/>
          </p:cNvSpPr>
          <p:nvPr/>
        </p:nvSpPr>
        <p:spPr bwMode="auto">
          <a:xfrm>
            <a:off x="3708400" y="133667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  <a:effectLst/>
              </a:rPr>
              <a:t>Trigger Hodoscopes</a:t>
            </a:r>
          </a:p>
        </p:txBody>
      </p:sp>
      <p:sp>
        <p:nvSpPr>
          <p:cNvPr id="769052" name="Line 28"/>
          <p:cNvSpPr>
            <a:spLocks noChangeShapeType="1"/>
          </p:cNvSpPr>
          <p:nvPr/>
        </p:nvSpPr>
        <p:spPr bwMode="auto">
          <a:xfrm>
            <a:off x="4932363" y="1773238"/>
            <a:ext cx="28082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3" name="Line 29"/>
          <p:cNvSpPr>
            <a:spLocks noChangeShapeType="1"/>
          </p:cNvSpPr>
          <p:nvPr/>
        </p:nvSpPr>
        <p:spPr bwMode="auto">
          <a:xfrm>
            <a:off x="4932363" y="1773238"/>
            <a:ext cx="21605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4" name="Line 30"/>
          <p:cNvSpPr>
            <a:spLocks noChangeShapeType="1"/>
          </p:cNvSpPr>
          <p:nvPr/>
        </p:nvSpPr>
        <p:spPr bwMode="auto">
          <a:xfrm>
            <a:off x="4932363" y="1773238"/>
            <a:ext cx="20161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5" name="Line 31"/>
          <p:cNvSpPr>
            <a:spLocks noChangeShapeType="1"/>
          </p:cNvSpPr>
          <p:nvPr/>
        </p:nvSpPr>
        <p:spPr bwMode="auto">
          <a:xfrm>
            <a:off x="4932363" y="1773238"/>
            <a:ext cx="12954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69056" name="Line 32"/>
          <p:cNvSpPr>
            <a:spLocks noChangeShapeType="1"/>
          </p:cNvSpPr>
          <p:nvPr/>
        </p:nvSpPr>
        <p:spPr bwMode="auto">
          <a:xfrm flipH="1">
            <a:off x="4787900" y="1773238"/>
            <a:ext cx="1444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156" name="Text Box 33"/>
          <p:cNvSpPr txBox="1">
            <a:spLocks noChangeArrowheads="1"/>
          </p:cNvSpPr>
          <p:nvPr/>
        </p:nvSpPr>
        <p:spPr bwMode="auto">
          <a:xfrm>
            <a:off x="3635375" y="263366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ffectLst/>
                <a:latin typeface="Times New Roman" pitchFamily="18" charset="0"/>
              </a:rPr>
              <a:t>MWPCs</a:t>
            </a:r>
          </a:p>
        </p:txBody>
      </p:sp>
      <p:sp>
        <p:nvSpPr>
          <p:cNvPr id="5157" name="Text Box 34"/>
          <p:cNvSpPr txBox="1">
            <a:spLocks noChangeArrowheads="1"/>
          </p:cNvSpPr>
          <p:nvPr/>
        </p:nvSpPr>
        <p:spPr bwMode="auto">
          <a:xfrm rot="-1955555">
            <a:off x="7169150" y="2827338"/>
            <a:ext cx="1152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effectLst/>
              </a:rPr>
              <a:t>50 m</a:t>
            </a:r>
          </a:p>
        </p:txBody>
      </p:sp>
      <p:sp>
        <p:nvSpPr>
          <p:cNvPr id="5158" name="Text Box 35"/>
          <p:cNvSpPr txBox="1">
            <a:spLocks noChangeArrowheads="1"/>
          </p:cNvSpPr>
          <p:nvPr/>
        </p:nvSpPr>
        <p:spPr bwMode="auto">
          <a:xfrm>
            <a:off x="3492500" y="304006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ffectLst/>
              </a:rPr>
              <a:t>SM2</a:t>
            </a:r>
          </a:p>
        </p:txBody>
      </p:sp>
      <p:sp>
        <p:nvSpPr>
          <p:cNvPr id="769069" name="Line 45"/>
          <p:cNvSpPr>
            <a:spLocks noChangeShapeType="1"/>
          </p:cNvSpPr>
          <p:nvPr/>
        </p:nvSpPr>
        <p:spPr bwMode="auto">
          <a:xfrm flipV="1">
            <a:off x="2771775" y="2492375"/>
            <a:ext cx="5616575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769072" name="Picture 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3" y="193065"/>
            <a:ext cx="2919414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0669" y="1616868"/>
            <a:ext cx="2305050" cy="1825625"/>
            <a:chOff x="2397" y="200"/>
            <a:chExt cx="3256" cy="2478"/>
          </a:xfrm>
        </p:grpSpPr>
        <p:sp>
          <p:nvSpPr>
            <p:cNvPr id="48" name="Freeform 4"/>
            <p:cNvSpPr>
              <a:spLocks/>
            </p:cNvSpPr>
            <p:nvPr/>
          </p:nvSpPr>
          <p:spPr bwMode="auto">
            <a:xfrm>
              <a:off x="2783" y="1949"/>
              <a:ext cx="1" cy="72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2759" y="1794"/>
              <a:ext cx="1" cy="17"/>
            </a:xfrm>
            <a:custGeom>
              <a:avLst/>
              <a:gdLst>
                <a:gd name="T0" fmla="*/ 72 h 72"/>
                <a:gd name="T1" fmla="*/ 0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2874" y="2265"/>
              <a:ext cx="1" cy="183"/>
            </a:xfrm>
            <a:custGeom>
              <a:avLst/>
              <a:gdLst>
                <a:gd name="T0" fmla="*/ 0 w 11"/>
                <a:gd name="T1" fmla="*/ 798 h 804"/>
                <a:gd name="T2" fmla="*/ 0 w 11"/>
                <a:gd name="T3" fmla="*/ 6 h 804"/>
                <a:gd name="T4" fmla="*/ 0 w 11"/>
                <a:gd name="T5" fmla="*/ 0 h 804"/>
                <a:gd name="T6" fmla="*/ 11 w 11"/>
                <a:gd name="T7" fmla="*/ 0 h 804"/>
                <a:gd name="T8" fmla="*/ 11 w 11"/>
                <a:gd name="T9" fmla="*/ 6 h 804"/>
                <a:gd name="T10" fmla="*/ 11 w 11"/>
                <a:gd name="T11" fmla="*/ 798 h 804"/>
                <a:gd name="T12" fmla="*/ 11 w 11"/>
                <a:gd name="T13" fmla="*/ 804 h 804"/>
                <a:gd name="T14" fmla="*/ 0 w 11"/>
                <a:gd name="T15" fmla="*/ 804 h 804"/>
                <a:gd name="T16" fmla="*/ 0 w 11"/>
                <a:gd name="T17" fmla="*/ 79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04">
                  <a:moveTo>
                    <a:pt x="0" y="798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798"/>
                  </a:lnTo>
                  <a:lnTo>
                    <a:pt x="11" y="804"/>
                  </a:lnTo>
                  <a:lnTo>
                    <a:pt x="0" y="804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3282" y="2358"/>
              <a:ext cx="5" cy="2"/>
            </a:xfrm>
            <a:custGeom>
              <a:avLst/>
              <a:gdLst>
                <a:gd name="T0" fmla="*/ 19 w 25"/>
                <a:gd name="T1" fmla="*/ 11 h 11"/>
                <a:gd name="T2" fmla="*/ 5 w 25"/>
                <a:gd name="T3" fmla="*/ 11 h 11"/>
                <a:gd name="T4" fmla="*/ 0 w 25"/>
                <a:gd name="T5" fmla="*/ 11 h 11"/>
                <a:gd name="T6" fmla="*/ 0 w 25"/>
                <a:gd name="T7" fmla="*/ 0 h 11"/>
                <a:gd name="T8" fmla="*/ 5 w 25"/>
                <a:gd name="T9" fmla="*/ 0 h 11"/>
                <a:gd name="T10" fmla="*/ 19 w 25"/>
                <a:gd name="T11" fmla="*/ 0 h 11"/>
                <a:gd name="T12" fmla="*/ 25 w 25"/>
                <a:gd name="T13" fmla="*/ 0 h 11"/>
                <a:gd name="T14" fmla="*/ 25 w 25"/>
                <a:gd name="T15" fmla="*/ 11 h 11"/>
                <a:gd name="T16" fmla="*/ 19 w 2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9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554" y="938"/>
              <a:ext cx="3" cy="3"/>
            </a:xfrm>
            <a:custGeom>
              <a:avLst/>
              <a:gdLst>
                <a:gd name="T0" fmla="*/ 7 w 12"/>
                <a:gd name="T1" fmla="*/ 11 h 11"/>
                <a:gd name="T2" fmla="*/ 5 w 12"/>
                <a:gd name="T3" fmla="*/ 11 h 11"/>
                <a:gd name="T4" fmla="*/ 0 w 12"/>
                <a:gd name="T5" fmla="*/ 11 h 11"/>
                <a:gd name="T6" fmla="*/ 0 w 12"/>
                <a:gd name="T7" fmla="*/ 0 h 11"/>
                <a:gd name="T8" fmla="*/ 5 w 12"/>
                <a:gd name="T9" fmla="*/ 0 h 11"/>
                <a:gd name="T10" fmla="*/ 7 w 12"/>
                <a:gd name="T11" fmla="*/ 0 h 11"/>
                <a:gd name="T12" fmla="*/ 12 w 12"/>
                <a:gd name="T13" fmla="*/ 0 h 11"/>
                <a:gd name="T14" fmla="*/ 12 w 12"/>
                <a:gd name="T15" fmla="*/ 11 h 11"/>
                <a:gd name="T16" fmla="*/ 7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768" y="2073"/>
              <a:ext cx="13" cy="2"/>
            </a:xfrm>
            <a:custGeom>
              <a:avLst/>
              <a:gdLst>
                <a:gd name="T0" fmla="*/ 5 w 56"/>
                <a:gd name="T1" fmla="*/ 0 h 10"/>
                <a:gd name="T2" fmla="*/ 51 w 56"/>
                <a:gd name="T3" fmla="*/ 0 h 10"/>
                <a:gd name="T4" fmla="*/ 56 w 56"/>
                <a:gd name="T5" fmla="*/ 0 h 10"/>
                <a:gd name="T6" fmla="*/ 56 w 56"/>
                <a:gd name="T7" fmla="*/ 10 h 10"/>
                <a:gd name="T8" fmla="*/ 51 w 56"/>
                <a:gd name="T9" fmla="*/ 10 h 10"/>
                <a:gd name="T10" fmla="*/ 5 w 56"/>
                <a:gd name="T11" fmla="*/ 10 h 10"/>
                <a:gd name="T12" fmla="*/ 0 w 56"/>
                <a:gd name="T13" fmla="*/ 10 h 10"/>
                <a:gd name="T14" fmla="*/ 0 w 56"/>
                <a:gd name="T15" fmla="*/ 0 h 10"/>
                <a:gd name="T16" fmla="*/ 5 w 5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0">
                  <a:moveTo>
                    <a:pt x="5" y="0"/>
                  </a:moveTo>
                  <a:lnTo>
                    <a:pt x="51" y="0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449" y="2151"/>
              <a:ext cx="10" cy="2"/>
            </a:xfrm>
            <a:custGeom>
              <a:avLst/>
              <a:gdLst>
                <a:gd name="T0" fmla="*/ 6 w 45"/>
                <a:gd name="T1" fmla="*/ 0 h 11"/>
                <a:gd name="T2" fmla="*/ 40 w 45"/>
                <a:gd name="T3" fmla="*/ 0 h 11"/>
                <a:gd name="T4" fmla="*/ 45 w 45"/>
                <a:gd name="T5" fmla="*/ 0 h 11"/>
                <a:gd name="T6" fmla="*/ 45 w 45"/>
                <a:gd name="T7" fmla="*/ 11 h 11"/>
                <a:gd name="T8" fmla="*/ 40 w 45"/>
                <a:gd name="T9" fmla="*/ 11 h 11"/>
                <a:gd name="T10" fmla="*/ 6 w 45"/>
                <a:gd name="T11" fmla="*/ 11 h 11"/>
                <a:gd name="T12" fmla="*/ 0 w 45"/>
                <a:gd name="T13" fmla="*/ 11 h 11"/>
                <a:gd name="T14" fmla="*/ 0 w 45"/>
                <a:gd name="T15" fmla="*/ 0 h 11"/>
                <a:gd name="T16" fmla="*/ 6 w 4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1">
                  <a:moveTo>
                    <a:pt x="6" y="0"/>
                  </a:moveTo>
                  <a:lnTo>
                    <a:pt x="40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40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2675" y="2400"/>
              <a:ext cx="3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3253" y="2353"/>
              <a:ext cx="1" cy="7"/>
            </a:xfrm>
            <a:custGeom>
              <a:avLst/>
              <a:gdLst>
                <a:gd name="T0" fmla="*/ 11 w 11"/>
                <a:gd name="T1" fmla="*/ 5 h 31"/>
                <a:gd name="T2" fmla="*/ 11 w 11"/>
                <a:gd name="T3" fmla="*/ 26 h 31"/>
                <a:gd name="T4" fmla="*/ 11 w 11"/>
                <a:gd name="T5" fmla="*/ 31 h 31"/>
                <a:gd name="T6" fmla="*/ 0 w 11"/>
                <a:gd name="T7" fmla="*/ 31 h 31"/>
                <a:gd name="T8" fmla="*/ 0 w 11"/>
                <a:gd name="T9" fmla="*/ 26 h 31"/>
                <a:gd name="T10" fmla="*/ 0 w 11"/>
                <a:gd name="T11" fmla="*/ 5 h 31"/>
                <a:gd name="T12" fmla="*/ 0 w 11"/>
                <a:gd name="T13" fmla="*/ 0 h 31"/>
                <a:gd name="T14" fmla="*/ 11 w 11"/>
                <a:gd name="T15" fmla="*/ 0 h 31"/>
                <a:gd name="T16" fmla="*/ 11 w 11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1">
                  <a:moveTo>
                    <a:pt x="11" y="5"/>
                  </a:moveTo>
                  <a:lnTo>
                    <a:pt x="11" y="26"/>
                  </a:lnTo>
                  <a:lnTo>
                    <a:pt x="11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2597" y="1203"/>
              <a:ext cx="180" cy="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2399" y="2070"/>
              <a:ext cx="20" cy="2"/>
            </a:xfrm>
            <a:custGeom>
              <a:avLst/>
              <a:gdLst>
                <a:gd name="T0" fmla="*/ 78 w 83"/>
                <a:gd name="T1" fmla="*/ 10 h 10"/>
                <a:gd name="T2" fmla="*/ 6 w 83"/>
                <a:gd name="T3" fmla="*/ 10 h 10"/>
                <a:gd name="T4" fmla="*/ 0 w 83"/>
                <a:gd name="T5" fmla="*/ 10 h 10"/>
                <a:gd name="T6" fmla="*/ 0 w 83"/>
                <a:gd name="T7" fmla="*/ 0 h 10"/>
                <a:gd name="T8" fmla="*/ 6 w 83"/>
                <a:gd name="T9" fmla="*/ 0 h 10"/>
                <a:gd name="T10" fmla="*/ 78 w 83"/>
                <a:gd name="T11" fmla="*/ 0 h 10"/>
                <a:gd name="T12" fmla="*/ 83 w 83"/>
                <a:gd name="T13" fmla="*/ 0 h 10"/>
                <a:gd name="T14" fmla="*/ 83 w 83"/>
                <a:gd name="T15" fmla="*/ 10 h 10"/>
                <a:gd name="T16" fmla="*/ 78 w 8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0">
                  <a:moveTo>
                    <a:pt x="78" y="1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3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15"/>
            <p:cNvSpPr>
              <a:spLocks noChangeArrowheads="1"/>
            </p:cNvSpPr>
            <p:nvPr/>
          </p:nvSpPr>
          <p:spPr bwMode="auto">
            <a:xfrm>
              <a:off x="3984" y="1980"/>
              <a:ext cx="1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6"/>
            <p:cNvSpPr>
              <a:spLocks/>
            </p:cNvSpPr>
            <p:nvPr/>
          </p:nvSpPr>
          <p:spPr bwMode="auto">
            <a:xfrm>
              <a:off x="2397" y="2057"/>
              <a:ext cx="2" cy="9"/>
            </a:xfrm>
            <a:custGeom>
              <a:avLst/>
              <a:gdLst>
                <a:gd name="T0" fmla="*/ 11 w 11"/>
                <a:gd name="T1" fmla="*/ 5 h 42"/>
                <a:gd name="T2" fmla="*/ 11 w 11"/>
                <a:gd name="T3" fmla="*/ 36 h 42"/>
                <a:gd name="T4" fmla="*/ 11 w 11"/>
                <a:gd name="T5" fmla="*/ 42 h 42"/>
                <a:gd name="T6" fmla="*/ 0 w 11"/>
                <a:gd name="T7" fmla="*/ 42 h 42"/>
                <a:gd name="T8" fmla="*/ 0 w 11"/>
                <a:gd name="T9" fmla="*/ 36 h 42"/>
                <a:gd name="T10" fmla="*/ 0 w 11"/>
                <a:gd name="T11" fmla="*/ 5 h 42"/>
                <a:gd name="T12" fmla="*/ 0 w 11"/>
                <a:gd name="T13" fmla="*/ 0 h 42"/>
                <a:gd name="T14" fmla="*/ 11 w 11"/>
                <a:gd name="T15" fmla="*/ 0 h 42"/>
                <a:gd name="T16" fmla="*/ 11 w 11"/>
                <a:gd name="T1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2">
                  <a:moveTo>
                    <a:pt x="11" y="5"/>
                  </a:moveTo>
                  <a:lnTo>
                    <a:pt x="11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auto">
            <a:xfrm>
              <a:off x="2860" y="2294"/>
              <a:ext cx="3" cy="13"/>
            </a:xfrm>
            <a:custGeom>
              <a:avLst/>
              <a:gdLst>
                <a:gd name="T0" fmla="*/ 0 w 11"/>
                <a:gd name="T1" fmla="*/ 49 h 55"/>
                <a:gd name="T2" fmla="*/ 0 w 11"/>
                <a:gd name="T3" fmla="*/ 5 h 55"/>
                <a:gd name="T4" fmla="*/ 0 w 11"/>
                <a:gd name="T5" fmla="*/ 0 h 55"/>
                <a:gd name="T6" fmla="*/ 11 w 11"/>
                <a:gd name="T7" fmla="*/ 0 h 55"/>
                <a:gd name="T8" fmla="*/ 11 w 11"/>
                <a:gd name="T9" fmla="*/ 5 h 55"/>
                <a:gd name="T10" fmla="*/ 11 w 11"/>
                <a:gd name="T11" fmla="*/ 49 h 55"/>
                <a:gd name="T12" fmla="*/ 11 w 11"/>
                <a:gd name="T13" fmla="*/ 55 h 55"/>
                <a:gd name="T14" fmla="*/ 0 w 11"/>
                <a:gd name="T15" fmla="*/ 55 h 55"/>
                <a:gd name="T16" fmla="*/ 0 w 11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5">
                  <a:moveTo>
                    <a:pt x="0" y="4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0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2860" y="2211"/>
              <a:ext cx="3" cy="82"/>
            </a:xfrm>
            <a:custGeom>
              <a:avLst/>
              <a:gdLst>
                <a:gd name="T0" fmla="*/ 0 w 11"/>
                <a:gd name="T1" fmla="*/ 366 h 371"/>
                <a:gd name="T2" fmla="*/ 0 w 11"/>
                <a:gd name="T3" fmla="*/ 5 h 371"/>
                <a:gd name="T4" fmla="*/ 0 w 11"/>
                <a:gd name="T5" fmla="*/ 0 h 371"/>
                <a:gd name="T6" fmla="*/ 11 w 11"/>
                <a:gd name="T7" fmla="*/ 0 h 371"/>
                <a:gd name="T8" fmla="*/ 11 w 11"/>
                <a:gd name="T9" fmla="*/ 5 h 371"/>
                <a:gd name="T10" fmla="*/ 11 w 11"/>
                <a:gd name="T11" fmla="*/ 366 h 371"/>
                <a:gd name="T12" fmla="*/ 11 w 11"/>
                <a:gd name="T13" fmla="*/ 371 h 371"/>
                <a:gd name="T14" fmla="*/ 0 w 11"/>
                <a:gd name="T15" fmla="*/ 371 h 371"/>
                <a:gd name="T16" fmla="*/ 0 w 11"/>
                <a:gd name="T17" fmla="*/ 36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71">
                  <a:moveTo>
                    <a:pt x="0" y="36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366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2979" y="1405"/>
              <a:ext cx="3" cy="11"/>
            </a:xfrm>
            <a:custGeom>
              <a:avLst/>
              <a:gdLst>
                <a:gd name="T0" fmla="*/ 0 w 10"/>
                <a:gd name="T1" fmla="*/ 43 h 49"/>
                <a:gd name="T2" fmla="*/ 0 w 10"/>
                <a:gd name="T3" fmla="*/ 5 h 49"/>
                <a:gd name="T4" fmla="*/ 0 w 10"/>
                <a:gd name="T5" fmla="*/ 0 h 49"/>
                <a:gd name="T6" fmla="*/ 10 w 10"/>
                <a:gd name="T7" fmla="*/ 0 h 49"/>
                <a:gd name="T8" fmla="*/ 10 w 10"/>
                <a:gd name="T9" fmla="*/ 5 h 49"/>
                <a:gd name="T10" fmla="*/ 10 w 10"/>
                <a:gd name="T11" fmla="*/ 43 h 49"/>
                <a:gd name="T12" fmla="*/ 10 w 10"/>
                <a:gd name="T13" fmla="*/ 49 h 49"/>
                <a:gd name="T14" fmla="*/ 0 w 10"/>
                <a:gd name="T15" fmla="*/ 49 h 49"/>
                <a:gd name="T16" fmla="*/ 0 w 10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43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2627" y="2258"/>
              <a:ext cx="3" cy="11"/>
            </a:xfrm>
            <a:custGeom>
              <a:avLst/>
              <a:gdLst>
                <a:gd name="T0" fmla="*/ 0 w 12"/>
                <a:gd name="T1" fmla="*/ 43 h 49"/>
                <a:gd name="T2" fmla="*/ 0 w 12"/>
                <a:gd name="T3" fmla="*/ 5 h 49"/>
                <a:gd name="T4" fmla="*/ 0 w 12"/>
                <a:gd name="T5" fmla="*/ 0 h 49"/>
                <a:gd name="T6" fmla="*/ 12 w 12"/>
                <a:gd name="T7" fmla="*/ 0 h 49"/>
                <a:gd name="T8" fmla="*/ 12 w 12"/>
                <a:gd name="T9" fmla="*/ 5 h 49"/>
                <a:gd name="T10" fmla="*/ 12 w 12"/>
                <a:gd name="T11" fmla="*/ 43 h 49"/>
                <a:gd name="T12" fmla="*/ 12 w 12"/>
                <a:gd name="T13" fmla="*/ 49 h 49"/>
                <a:gd name="T14" fmla="*/ 0 w 12"/>
                <a:gd name="T15" fmla="*/ 49 h 49"/>
                <a:gd name="T16" fmla="*/ 0 w 12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2" y="43"/>
                  </a:lnTo>
                  <a:lnTo>
                    <a:pt x="12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5090" y="1370"/>
              <a:ext cx="15" cy="3"/>
            </a:xfrm>
            <a:custGeom>
              <a:avLst/>
              <a:gdLst>
                <a:gd name="T0" fmla="*/ 62 w 68"/>
                <a:gd name="T1" fmla="*/ 11 h 11"/>
                <a:gd name="T2" fmla="*/ 6 w 68"/>
                <a:gd name="T3" fmla="*/ 11 h 11"/>
                <a:gd name="T4" fmla="*/ 0 w 68"/>
                <a:gd name="T5" fmla="*/ 11 h 11"/>
                <a:gd name="T6" fmla="*/ 0 w 68"/>
                <a:gd name="T7" fmla="*/ 0 h 11"/>
                <a:gd name="T8" fmla="*/ 6 w 68"/>
                <a:gd name="T9" fmla="*/ 0 h 11"/>
                <a:gd name="T10" fmla="*/ 62 w 68"/>
                <a:gd name="T11" fmla="*/ 0 h 11"/>
                <a:gd name="T12" fmla="*/ 68 w 68"/>
                <a:gd name="T13" fmla="*/ 0 h 11"/>
                <a:gd name="T14" fmla="*/ 68 w 68"/>
                <a:gd name="T15" fmla="*/ 11 h 11"/>
                <a:gd name="T16" fmla="*/ 62 w 6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">
                  <a:moveTo>
                    <a:pt x="62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68" y="11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22"/>
            <p:cNvSpPr>
              <a:spLocks/>
            </p:cNvSpPr>
            <p:nvPr/>
          </p:nvSpPr>
          <p:spPr bwMode="auto">
            <a:xfrm>
              <a:off x="5170" y="2104"/>
              <a:ext cx="7" cy="3"/>
            </a:xfrm>
            <a:custGeom>
              <a:avLst/>
              <a:gdLst>
                <a:gd name="T0" fmla="*/ 5 w 34"/>
                <a:gd name="T1" fmla="*/ 0 h 11"/>
                <a:gd name="T2" fmla="*/ 28 w 34"/>
                <a:gd name="T3" fmla="*/ 0 h 11"/>
                <a:gd name="T4" fmla="*/ 34 w 34"/>
                <a:gd name="T5" fmla="*/ 0 h 11"/>
                <a:gd name="T6" fmla="*/ 34 w 34"/>
                <a:gd name="T7" fmla="*/ 11 h 11"/>
                <a:gd name="T8" fmla="*/ 28 w 34"/>
                <a:gd name="T9" fmla="*/ 11 h 11"/>
                <a:gd name="T10" fmla="*/ 5 w 34"/>
                <a:gd name="T11" fmla="*/ 11 h 11"/>
                <a:gd name="T12" fmla="*/ 0 w 34"/>
                <a:gd name="T13" fmla="*/ 11 h 11"/>
                <a:gd name="T14" fmla="*/ 0 w 34"/>
                <a:gd name="T15" fmla="*/ 0 h 11"/>
                <a:gd name="T16" fmla="*/ 5 w 3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5" y="0"/>
                  </a:moveTo>
                  <a:lnTo>
                    <a:pt x="28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23"/>
            <p:cNvSpPr>
              <a:spLocks/>
            </p:cNvSpPr>
            <p:nvPr/>
          </p:nvSpPr>
          <p:spPr bwMode="auto">
            <a:xfrm>
              <a:off x="2636" y="1980"/>
              <a:ext cx="3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24"/>
            <p:cNvSpPr>
              <a:spLocks/>
            </p:cNvSpPr>
            <p:nvPr/>
          </p:nvSpPr>
          <p:spPr bwMode="auto">
            <a:xfrm>
              <a:off x="2646" y="1980"/>
              <a:ext cx="2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2636" y="2137"/>
              <a:ext cx="3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26"/>
            <p:cNvSpPr>
              <a:spLocks/>
            </p:cNvSpPr>
            <p:nvPr/>
          </p:nvSpPr>
          <p:spPr bwMode="auto">
            <a:xfrm>
              <a:off x="2646" y="2137"/>
              <a:ext cx="2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2776" y="1909"/>
              <a:ext cx="241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2974" y="1890"/>
              <a:ext cx="3" cy="9"/>
            </a:xfrm>
            <a:prstGeom prst="rect">
              <a:avLst/>
            </a:prstGeom>
            <a:solidFill>
              <a:srgbClr val="40337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9"/>
            <p:cNvSpPr>
              <a:spLocks/>
            </p:cNvSpPr>
            <p:nvPr/>
          </p:nvSpPr>
          <p:spPr bwMode="auto">
            <a:xfrm>
              <a:off x="2636" y="1980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30"/>
            <p:cNvSpPr>
              <a:spLocks/>
            </p:cNvSpPr>
            <p:nvPr/>
          </p:nvSpPr>
          <p:spPr bwMode="auto">
            <a:xfrm>
              <a:off x="2616" y="1980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31"/>
            <p:cNvSpPr>
              <a:spLocks/>
            </p:cNvSpPr>
            <p:nvPr/>
          </p:nvSpPr>
          <p:spPr bwMode="auto">
            <a:xfrm>
              <a:off x="2567" y="2001"/>
              <a:ext cx="3" cy="10"/>
            </a:xfrm>
            <a:custGeom>
              <a:avLst/>
              <a:gdLst>
                <a:gd name="T0" fmla="*/ 0 w 11"/>
                <a:gd name="T1" fmla="*/ 42 h 47"/>
                <a:gd name="T2" fmla="*/ 0 w 11"/>
                <a:gd name="T3" fmla="*/ 5 h 47"/>
                <a:gd name="T4" fmla="*/ 0 w 11"/>
                <a:gd name="T5" fmla="*/ 0 h 47"/>
                <a:gd name="T6" fmla="*/ 11 w 11"/>
                <a:gd name="T7" fmla="*/ 0 h 47"/>
                <a:gd name="T8" fmla="*/ 11 w 11"/>
                <a:gd name="T9" fmla="*/ 5 h 47"/>
                <a:gd name="T10" fmla="*/ 11 w 11"/>
                <a:gd name="T11" fmla="*/ 42 h 47"/>
                <a:gd name="T12" fmla="*/ 11 w 11"/>
                <a:gd name="T13" fmla="*/ 47 h 47"/>
                <a:gd name="T14" fmla="*/ 0 w 11"/>
                <a:gd name="T15" fmla="*/ 47 h 47"/>
                <a:gd name="T16" fmla="*/ 0 w 11"/>
                <a:gd name="T1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7">
                  <a:moveTo>
                    <a:pt x="0" y="4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32"/>
            <p:cNvSpPr>
              <a:spLocks/>
            </p:cNvSpPr>
            <p:nvPr/>
          </p:nvSpPr>
          <p:spPr bwMode="auto">
            <a:xfrm>
              <a:off x="2773" y="1970"/>
              <a:ext cx="13" cy="2"/>
            </a:xfrm>
            <a:custGeom>
              <a:avLst/>
              <a:gdLst>
                <a:gd name="T0" fmla="*/ 52 w 57"/>
                <a:gd name="T1" fmla="*/ 11 h 11"/>
                <a:gd name="T2" fmla="*/ 5 w 57"/>
                <a:gd name="T3" fmla="*/ 11 h 11"/>
                <a:gd name="T4" fmla="*/ 0 w 57"/>
                <a:gd name="T5" fmla="*/ 11 h 11"/>
                <a:gd name="T6" fmla="*/ 0 w 57"/>
                <a:gd name="T7" fmla="*/ 0 h 11"/>
                <a:gd name="T8" fmla="*/ 5 w 57"/>
                <a:gd name="T9" fmla="*/ 0 h 11"/>
                <a:gd name="T10" fmla="*/ 52 w 57"/>
                <a:gd name="T11" fmla="*/ 0 h 11"/>
                <a:gd name="T12" fmla="*/ 57 w 57"/>
                <a:gd name="T13" fmla="*/ 0 h 11"/>
                <a:gd name="T14" fmla="*/ 57 w 57"/>
                <a:gd name="T15" fmla="*/ 11 h 11"/>
                <a:gd name="T16" fmla="*/ 52 w 5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5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57" y="11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33"/>
            <p:cNvSpPr>
              <a:spLocks/>
            </p:cNvSpPr>
            <p:nvPr/>
          </p:nvSpPr>
          <p:spPr bwMode="auto">
            <a:xfrm>
              <a:off x="2787" y="1970"/>
              <a:ext cx="88" cy="2"/>
            </a:xfrm>
            <a:custGeom>
              <a:avLst/>
              <a:gdLst>
                <a:gd name="T0" fmla="*/ 5 w 380"/>
                <a:gd name="T1" fmla="*/ 0 h 11"/>
                <a:gd name="T2" fmla="*/ 375 w 380"/>
                <a:gd name="T3" fmla="*/ 0 h 11"/>
                <a:gd name="T4" fmla="*/ 380 w 380"/>
                <a:gd name="T5" fmla="*/ 0 h 11"/>
                <a:gd name="T6" fmla="*/ 380 w 380"/>
                <a:gd name="T7" fmla="*/ 11 h 11"/>
                <a:gd name="T8" fmla="*/ 375 w 380"/>
                <a:gd name="T9" fmla="*/ 11 h 11"/>
                <a:gd name="T10" fmla="*/ 5 w 380"/>
                <a:gd name="T11" fmla="*/ 11 h 11"/>
                <a:gd name="T12" fmla="*/ 0 w 380"/>
                <a:gd name="T13" fmla="*/ 11 h 11"/>
                <a:gd name="T14" fmla="*/ 0 w 380"/>
                <a:gd name="T15" fmla="*/ 0 h 11"/>
                <a:gd name="T16" fmla="*/ 5 w 38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5" y="0"/>
                  </a:move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34"/>
            <p:cNvSpPr>
              <a:spLocks/>
            </p:cNvSpPr>
            <p:nvPr/>
          </p:nvSpPr>
          <p:spPr bwMode="auto">
            <a:xfrm>
              <a:off x="2684" y="1970"/>
              <a:ext cx="88" cy="2"/>
            </a:xfrm>
            <a:custGeom>
              <a:avLst/>
              <a:gdLst>
                <a:gd name="T0" fmla="*/ 375 w 380"/>
                <a:gd name="T1" fmla="*/ 11 h 11"/>
                <a:gd name="T2" fmla="*/ 6 w 380"/>
                <a:gd name="T3" fmla="*/ 11 h 11"/>
                <a:gd name="T4" fmla="*/ 0 w 380"/>
                <a:gd name="T5" fmla="*/ 11 h 11"/>
                <a:gd name="T6" fmla="*/ 0 w 380"/>
                <a:gd name="T7" fmla="*/ 0 h 11"/>
                <a:gd name="T8" fmla="*/ 6 w 380"/>
                <a:gd name="T9" fmla="*/ 0 h 11"/>
                <a:gd name="T10" fmla="*/ 375 w 380"/>
                <a:gd name="T11" fmla="*/ 0 h 11"/>
                <a:gd name="T12" fmla="*/ 380 w 380"/>
                <a:gd name="T13" fmla="*/ 0 h 11"/>
                <a:gd name="T14" fmla="*/ 380 w 380"/>
                <a:gd name="T15" fmla="*/ 11 h 11"/>
                <a:gd name="T16" fmla="*/ 375 w 38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375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35"/>
            <p:cNvSpPr>
              <a:spLocks/>
            </p:cNvSpPr>
            <p:nvPr/>
          </p:nvSpPr>
          <p:spPr bwMode="auto">
            <a:xfrm>
              <a:off x="3413" y="2008"/>
              <a:ext cx="3" cy="9"/>
            </a:xfrm>
            <a:custGeom>
              <a:avLst/>
              <a:gdLst>
                <a:gd name="T0" fmla="*/ 11 w 11"/>
                <a:gd name="T1" fmla="*/ 5 h 39"/>
                <a:gd name="T2" fmla="*/ 11 w 11"/>
                <a:gd name="T3" fmla="*/ 34 h 39"/>
                <a:gd name="T4" fmla="*/ 11 w 11"/>
                <a:gd name="T5" fmla="*/ 39 h 39"/>
                <a:gd name="T6" fmla="*/ 0 w 11"/>
                <a:gd name="T7" fmla="*/ 39 h 39"/>
                <a:gd name="T8" fmla="*/ 0 w 11"/>
                <a:gd name="T9" fmla="*/ 34 h 39"/>
                <a:gd name="T10" fmla="*/ 0 w 11"/>
                <a:gd name="T11" fmla="*/ 5 h 39"/>
                <a:gd name="T12" fmla="*/ 0 w 11"/>
                <a:gd name="T13" fmla="*/ 0 h 39"/>
                <a:gd name="T14" fmla="*/ 11 w 11"/>
                <a:gd name="T15" fmla="*/ 0 h 39"/>
                <a:gd name="T16" fmla="*/ 11 w 11"/>
                <a:gd name="T1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11" y="5"/>
                  </a:moveTo>
                  <a:lnTo>
                    <a:pt x="11" y="34"/>
                  </a:lnTo>
                  <a:lnTo>
                    <a:pt x="11" y="39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36"/>
            <p:cNvSpPr>
              <a:spLocks/>
            </p:cNvSpPr>
            <p:nvPr/>
          </p:nvSpPr>
          <p:spPr bwMode="auto">
            <a:xfrm>
              <a:off x="3024" y="588"/>
              <a:ext cx="3" cy="18"/>
            </a:xfrm>
            <a:custGeom>
              <a:avLst/>
              <a:gdLst>
                <a:gd name="T0" fmla="*/ 0 w 11"/>
                <a:gd name="T1" fmla="*/ 77 h 82"/>
                <a:gd name="T2" fmla="*/ 0 w 11"/>
                <a:gd name="T3" fmla="*/ 5 h 82"/>
                <a:gd name="T4" fmla="*/ 0 w 11"/>
                <a:gd name="T5" fmla="*/ 0 h 82"/>
                <a:gd name="T6" fmla="*/ 11 w 11"/>
                <a:gd name="T7" fmla="*/ 0 h 82"/>
                <a:gd name="T8" fmla="*/ 11 w 11"/>
                <a:gd name="T9" fmla="*/ 5 h 82"/>
                <a:gd name="T10" fmla="*/ 11 w 11"/>
                <a:gd name="T11" fmla="*/ 77 h 82"/>
                <a:gd name="T12" fmla="*/ 11 w 11"/>
                <a:gd name="T13" fmla="*/ 82 h 82"/>
                <a:gd name="T14" fmla="*/ 0 w 11"/>
                <a:gd name="T15" fmla="*/ 82 h 82"/>
                <a:gd name="T16" fmla="*/ 0 w 11"/>
                <a:gd name="T17" fmla="*/ 7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2">
                  <a:moveTo>
                    <a:pt x="0" y="7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77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37"/>
            <p:cNvSpPr>
              <a:spLocks/>
            </p:cNvSpPr>
            <p:nvPr/>
          </p:nvSpPr>
          <p:spPr bwMode="auto">
            <a:xfrm>
              <a:off x="3507" y="2060"/>
              <a:ext cx="3" cy="8"/>
            </a:xfrm>
            <a:custGeom>
              <a:avLst/>
              <a:gdLst>
                <a:gd name="T0" fmla="*/ 10 w 10"/>
                <a:gd name="T1" fmla="*/ 4 h 32"/>
                <a:gd name="T2" fmla="*/ 10 w 10"/>
                <a:gd name="T3" fmla="*/ 27 h 32"/>
                <a:gd name="T4" fmla="*/ 10 w 10"/>
                <a:gd name="T5" fmla="*/ 32 h 32"/>
                <a:gd name="T6" fmla="*/ 0 w 10"/>
                <a:gd name="T7" fmla="*/ 32 h 32"/>
                <a:gd name="T8" fmla="*/ 0 w 10"/>
                <a:gd name="T9" fmla="*/ 27 h 32"/>
                <a:gd name="T10" fmla="*/ 0 w 10"/>
                <a:gd name="T11" fmla="*/ 4 h 32"/>
                <a:gd name="T12" fmla="*/ 0 w 10"/>
                <a:gd name="T13" fmla="*/ 0 h 32"/>
                <a:gd name="T14" fmla="*/ 10 w 10"/>
                <a:gd name="T15" fmla="*/ 0 h 32"/>
                <a:gd name="T16" fmla="*/ 10 w 10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2">
                  <a:moveTo>
                    <a:pt x="10" y="4"/>
                  </a:moveTo>
                  <a:lnTo>
                    <a:pt x="10" y="27"/>
                  </a:lnTo>
                  <a:lnTo>
                    <a:pt x="1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Rectangle 38"/>
            <p:cNvSpPr>
              <a:spLocks noChangeArrowheads="1"/>
            </p:cNvSpPr>
            <p:nvPr/>
          </p:nvSpPr>
          <p:spPr bwMode="auto">
            <a:xfrm>
              <a:off x="3071" y="1814"/>
              <a:ext cx="7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Rectangle 39"/>
            <p:cNvSpPr>
              <a:spLocks noChangeArrowheads="1"/>
            </p:cNvSpPr>
            <p:nvPr/>
          </p:nvSpPr>
          <p:spPr bwMode="auto">
            <a:xfrm>
              <a:off x="2878" y="2171"/>
              <a:ext cx="4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40"/>
            <p:cNvSpPr>
              <a:spLocks/>
            </p:cNvSpPr>
            <p:nvPr/>
          </p:nvSpPr>
          <p:spPr bwMode="auto">
            <a:xfrm>
              <a:off x="2900" y="2342"/>
              <a:ext cx="8" cy="2"/>
            </a:xfrm>
            <a:custGeom>
              <a:avLst/>
              <a:gdLst>
                <a:gd name="T0" fmla="*/ 20 w 25"/>
                <a:gd name="T1" fmla="*/ 10 h 10"/>
                <a:gd name="T2" fmla="*/ 5 w 25"/>
                <a:gd name="T3" fmla="*/ 10 h 10"/>
                <a:gd name="T4" fmla="*/ 0 w 25"/>
                <a:gd name="T5" fmla="*/ 10 h 10"/>
                <a:gd name="T6" fmla="*/ 0 w 25"/>
                <a:gd name="T7" fmla="*/ 0 h 10"/>
                <a:gd name="T8" fmla="*/ 5 w 25"/>
                <a:gd name="T9" fmla="*/ 0 h 10"/>
                <a:gd name="T10" fmla="*/ 20 w 25"/>
                <a:gd name="T11" fmla="*/ 0 h 10"/>
                <a:gd name="T12" fmla="*/ 25 w 25"/>
                <a:gd name="T13" fmla="*/ 0 h 10"/>
                <a:gd name="T14" fmla="*/ 25 w 25"/>
                <a:gd name="T15" fmla="*/ 10 h 10"/>
                <a:gd name="T16" fmla="*/ 20 w 25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41"/>
            <p:cNvSpPr>
              <a:spLocks/>
            </p:cNvSpPr>
            <p:nvPr/>
          </p:nvSpPr>
          <p:spPr bwMode="auto">
            <a:xfrm>
              <a:off x="3464" y="2338"/>
              <a:ext cx="3" cy="9"/>
            </a:xfrm>
            <a:custGeom>
              <a:avLst/>
              <a:gdLst>
                <a:gd name="T0" fmla="*/ 11 w 11"/>
                <a:gd name="T1" fmla="*/ 5 h 38"/>
                <a:gd name="T2" fmla="*/ 11 w 11"/>
                <a:gd name="T3" fmla="*/ 33 h 38"/>
                <a:gd name="T4" fmla="*/ 11 w 11"/>
                <a:gd name="T5" fmla="*/ 38 h 38"/>
                <a:gd name="T6" fmla="*/ 0 w 11"/>
                <a:gd name="T7" fmla="*/ 38 h 38"/>
                <a:gd name="T8" fmla="*/ 0 w 11"/>
                <a:gd name="T9" fmla="*/ 33 h 38"/>
                <a:gd name="T10" fmla="*/ 0 w 11"/>
                <a:gd name="T11" fmla="*/ 5 h 38"/>
                <a:gd name="T12" fmla="*/ 0 w 11"/>
                <a:gd name="T13" fmla="*/ 0 h 38"/>
                <a:gd name="T14" fmla="*/ 11 w 11"/>
                <a:gd name="T15" fmla="*/ 0 h 38"/>
                <a:gd name="T16" fmla="*/ 11 w 11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8">
                  <a:moveTo>
                    <a:pt x="11" y="5"/>
                  </a:moveTo>
                  <a:lnTo>
                    <a:pt x="11" y="33"/>
                  </a:lnTo>
                  <a:lnTo>
                    <a:pt x="11" y="38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3476" y="2317"/>
              <a:ext cx="3" cy="52"/>
            </a:xfrm>
            <a:custGeom>
              <a:avLst/>
              <a:gdLst>
                <a:gd name="T0" fmla="*/ 11 w 11"/>
                <a:gd name="T1" fmla="*/ 5 h 235"/>
                <a:gd name="T2" fmla="*/ 11 w 11"/>
                <a:gd name="T3" fmla="*/ 230 h 235"/>
                <a:gd name="T4" fmla="*/ 11 w 11"/>
                <a:gd name="T5" fmla="*/ 235 h 235"/>
                <a:gd name="T6" fmla="*/ 0 w 11"/>
                <a:gd name="T7" fmla="*/ 235 h 235"/>
                <a:gd name="T8" fmla="*/ 0 w 11"/>
                <a:gd name="T9" fmla="*/ 230 h 235"/>
                <a:gd name="T10" fmla="*/ 0 w 11"/>
                <a:gd name="T11" fmla="*/ 5 h 235"/>
                <a:gd name="T12" fmla="*/ 0 w 11"/>
                <a:gd name="T13" fmla="*/ 0 h 235"/>
                <a:gd name="T14" fmla="*/ 11 w 11"/>
                <a:gd name="T15" fmla="*/ 0 h 235"/>
                <a:gd name="T16" fmla="*/ 11 w 11"/>
                <a:gd name="T17" fmla="*/ 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35">
                  <a:moveTo>
                    <a:pt x="11" y="5"/>
                  </a:moveTo>
                  <a:lnTo>
                    <a:pt x="11" y="230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Rectangle 43"/>
            <p:cNvSpPr>
              <a:spLocks noChangeArrowheads="1"/>
            </p:cNvSpPr>
            <p:nvPr/>
          </p:nvSpPr>
          <p:spPr bwMode="auto">
            <a:xfrm>
              <a:off x="2816" y="2128"/>
              <a:ext cx="5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Rectangle 44"/>
            <p:cNvSpPr>
              <a:spLocks noChangeArrowheads="1"/>
            </p:cNvSpPr>
            <p:nvPr/>
          </p:nvSpPr>
          <p:spPr bwMode="auto">
            <a:xfrm>
              <a:off x="2665" y="1112"/>
              <a:ext cx="1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Rectangle 45"/>
            <p:cNvSpPr>
              <a:spLocks noChangeArrowheads="1"/>
            </p:cNvSpPr>
            <p:nvPr/>
          </p:nvSpPr>
          <p:spPr bwMode="auto">
            <a:xfrm>
              <a:off x="2816" y="2251"/>
              <a:ext cx="3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46"/>
            <p:cNvSpPr>
              <a:spLocks/>
            </p:cNvSpPr>
            <p:nvPr/>
          </p:nvSpPr>
          <p:spPr bwMode="auto">
            <a:xfrm>
              <a:off x="2995" y="956"/>
              <a:ext cx="20" cy="3"/>
            </a:xfrm>
            <a:custGeom>
              <a:avLst/>
              <a:gdLst>
                <a:gd name="T0" fmla="*/ 82 w 87"/>
                <a:gd name="T1" fmla="*/ 11 h 11"/>
                <a:gd name="T2" fmla="*/ 5 w 87"/>
                <a:gd name="T3" fmla="*/ 11 h 11"/>
                <a:gd name="T4" fmla="*/ 0 w 87"/>
                <a:gd name="T5" fmla="*/ 11 h 11"/>
                <a:gd name="T6" fmla="*/ 0 w 87"/>
                <a:gd name="T7" fmla="*/ 0 h 11"/>
                <a:gd name="T8" fmla="*/ 5 w 87"/>
                <a:gd name="T9" fmla="*/ 0 h 11"/>
                <a:gd name="T10" fmla="*/ 82 w 87"/>
                <a:gd name="T11" fmla="*/ 0 h 11"/>
                <a:gd name="T12" fmla="*/ 87 w 87"/>
                <a:gd name="T13" fmla="*/ 0 h 11"/>
                <a:gd name="T14" fmla="*/ 87 w 87"/>
                <a:gd name="T15" fmla="*/ 11 h 11"/>
                <a:gd name="T16" fmla="*/ 82 w 8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1">
                  <a:moveTo>
                    <a:pt x="8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87" y="11"/>
                  </a:lnTo>
                  <a:lnTo>
                    <a:pt x="82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Rectangle 47"/>
            <p:cNvSpPr>
              <a:spLocks noChangeArrowheads="1"/>
            </p:cNvSpPr>
            <p:nvPr/>
          </p:nvSpPr>
          <p:spPr bwMode="auto">
            <a:xfrm>
              <a:off x="2536" y="1395"/>
              <a:ext cx="2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Rectangle 48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Rectangle 49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Rectangle 50"/>
            <p:cNvSpPr>
              <a:spLocks noChangeArrowheads="1"/>
            </p:cNvSpPr>
            <p:nvPr/>
          </p:nvSpPr>
          <p:spPr bwMode="auto">
            <a:xfrm>
              <a:off x="3026" y="1608"/>
              <a:ext cx="2" cy="163"/>
            </a:xfrm>
            <a:prstGeom prst="rect">
              <a:avLst/>
            </a:prstGeom>
            <a:solidFill>
              <a:srgbClr val="59575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51"/>
            <p:cNvSpPr>
              <a:spLocks/>
            </p:cNvSpPr>
            <p:nvPr/>
          </p:nvSpPr>
          <p:spPr bwMode="auto">
            <a:xfrm>
              <a:off x="2880" y="2174"/>
              <a:ext cx="3" cy="5"/>
            </a:xfrm>
            <a:custGeom>
              <a:avLst/>
              <a:gdLst>
                <a:gd name="T0" fmla="*/ 0 w 11"/>
                <a:gd name="T1" fmla="*/ 22 h 27"/>
                <a:gd name="T2" fmla="*/ 0 w 11"/>
                <a:gd name="T3" fmla="*/ 6 h 27"/>
                <a:gd name="T4" fmla="*/ 0 w 11"/>
                <a:gd name="T5" fmla="*/ 0 h 27"/>
                <a:gd name="T6" fmla="*/ 11 w 11"/>
                <a:gd name="T7" fmla="*/ 0 h 27"/>
                <a:gd name="T8" fmla="*/ 11 w 11"/>
                <a:gd name="T9" fmla="*/ 6 h 27"/>
                <a:gd name="T10" fmla="*/ 11 w 11"/>
                <a:gd name="T11" fmla="*/ 22 h 27"/>
                <a:gd name="T12" fmla="*/ 11 w 11"/>
                <a:gd name="T13" fmla="*/ 27 h 27"/>
                <a:gd name="T14" fmla="*/ 0 w 11"/>
                <a:gd name="T15" fmla="*/ 27 h 27"/>
                <a:gd name="T16" fmla="*/ 0 w 11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0" y="2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52"/>
            <p:cNvSpPr>
              <a:spLocks/>
            </p:cNvSpPr>
            <p:nvPr/>
          </p:nvSpPr>
          <p:spPr bwMode="auto">
            <a:xfrm>
              <a:off x="5160" y="1410"/>
              <a:ext cx="2" cy="16"/>
            </a:xfrm>
            <a:custGeom>
              <a:avLst/>
              <a:gdLst>
                <a:gd name="T0" fmla="*/ 11 w 11"/>
                <a:gd name="T1" fmla="*/ 5 h 69"/>
                <a:gd name="T2" fmla="*/ 11 w 11"/>
                <a:gd name="T3" fmla="*/ 63 h 69"/>
                <a:gd name="T4" fmla="*/ 11 w 11"/>
                <a:gd name="T5" fmla="*/ 69 h 69"/>
                <a:gd name="T6" fmla="*/ 0 w 11"/>
                <a:gd name="T7" fmla="*/ 69 h 69"/>
                <a:gd name="T8" fmla="*/ 0 w 11"/>
                <a:gd name="T9" fmla="*/ 63 h 69"/>
                <a:gd name="T10" fmla="*/ 0 w 11"/>
                <a:gd name="T11" fmla="*/ 5 h 69"/>
                <a:gd name="T12" fmla="*/ 0 w 11"/>
                <a:gd name="T13" fmla="*/ 0 h 69"/>
                <a:gd name="T14" fmla="*/ 11 w 11"/>
                <a:gd name="T15" fmla="*/ 0 h 69"/>
                <a:gd name="T16" fmla="*/ 11 w 11"/>
                <a:gd name="T17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9">
                  <a:moveTo>
                    <a:pt x="11" y="5"/>
                  </a:moveTo>
                  <a:lnTo>
                    <a:pt x="11" y="63"/>
                  </a:lnTo>
                  <a:lnTo>
                    <a:pt x="11" y="69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53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0 w 91"/>
                <a:gd name="T1" fmla="*/ 0 h 490"/>
                <a:gd name="T2" fmla="*/ 38 w 91"/>
                <a:gd name="T3" fmla="*/ 2 h 490"/>
                <a:gd name="T4" fmla="*/ 91 w 91"/>
                <a:gd name="T5" fmla="*/ 490 h 490"/>
                <a:gd name="T6" fmla="*/ 52 w 91"/>
                <a:gd name="T7" fmla="*/ 486 h 490"/>
                <a:gd name="T8" fmla="*/ 0 w 9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90">
                  <a:moveTo>
                    <a:pt x="0" y="0"/>
                  </a:moveTo>
                  <a:lnTo>
                    <a:pt x="38" y="2"/>
                  </a:lnTo>
                  <a:lnTo>
                    <a:pt x="91" y="490"/>
                  </a:lnTo>
                  <a:lnTo>
                    <a:pt x="52" y="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54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91 w 91"/>
                <a:gd name="T1" fmla="*/ 490 h 490"/>
                <a:gd name="T2" fmla="*/ 52 w 91"/>
                <a:gd name="T3" fmla="*/ 486 h 490"/>
                <a:gd name="T4" fmla="*/ 0 w 91"/>
                <a:gd name="T5" fmla="*/ 0 h 490"/>
                <a:gd name="T6" fmla="*/ 38 w 91"/>
                <a:gd name="T7" fmla="*/ 2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90">
                  <a:moveTo>
                    <a:pt x="91" y="490"/>
                  </a:moveTo>
                  <a:lnTo>
                    <a:pt x="52" y="486"/>
                  </a:lnTo>
                  <a:lnTo>
                    <a:pt x="0" y="0"/>
                  </a:lnTo>
                  <a:lnTo>
                    <a:pt x="38" y="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57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58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59"/>
            <p:cNvSpPr>
              <a:spLocks/>
            </p:cNvSpPr>
            <p:nvPr/>
          </p:nvSpPr>
          <p:spPr bwMode="auto">
            <a:xfrm>
              <a:off x="3013" y="677"/>
              <a:ext cx="5" cy="2"/>
            </a:xfrm>
            <a:custGeom>
              <a:avLst/>
              <a:gdLst>
                <a:gd name="T0" fmla="*/ 3 w 27"/>
                <a:gd name="T1" fmla="*/ 3 h 12"/>
                <a:gd name="T2" fmla="*/ 17 w 27"/>
                <a:gd name="T3" fmla="*/ 0 h 12"/>
                <a:gd name="T4" fmla="*/ 27 w 27"/>
                <a:gd name="T5" fmla="*/ 0 h 12"/>
                <a:gd name="T6" fmla="*/ 27 w 27"/>
                <a:gd name="T7" fmla="*/ 7 h 12"/>
                <a:gd name="T8" fmla="*/ 25 w 27"/>
                <a:gd name="T9" fmla="*/ 8 h 12"/>
                <a:gd name="T10" fmla="*/ 10 w 27"/>
                <a:gd name="T11" fmla="*/ 12 h 12"/>
                <a:gd name="T12" fmla="*/ 0 w 27"/>
                <a:gd name="T13" fmla="*/ 12 h 12"/>
                <a:gd name="T14" fmla="*/ 0 w 27"/>
                <a:gd name="T15" fmla="*/ 4 h 12"/>
                <a:gd name="T16" fmla="*/ 3 w 2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3" y="3"/>
                  </a:moveTo>
                  <a:lnTo>
                    <a:pt x="1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4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60"/>
            <p:cNvSpPr>
              <a:spLocks/>
            </p:cNvSpPr>
            <p:nvPr/>
          </p:nvSpPr>
          <p:spPr bwMode="auto">
            <a:xfrm>
              <a:off x="2991" y="677"/>
              <a:ext cx="5" cy="2"/>
            </a:xfrm>
            <a:custGeom>
              <a:avLst/>
              <a:gdLst>
                <a:gd name="T0" fmla="*/ 10 w 27"/>
                <a:gd name="T1" fmla="*/ 0 h 12"/>
                <a:gd name="T2" fmla="*/ 24 w 27"/>
                <a:gd name="T3" fmla="*/ 3 h 12"/>
                <a:gd name="T4" fmla="*/ 27 w 27"/>
                <a:gd name="T5" fmla="*/ 4 h 12"/>
                <a:gd name="T6" fmla="*/ 27 w 27"/>
                <a:gd name="T7" fmla="*/ 12 h 12"/>
                <a:gd name="T8" fmla="*/ 17 w 27"/>
                <a:gd name="T9" fmla="*/ 12 h 12"/>
                <a:gd name="T10" fmla="*/ 2 w 27"/>
                <a:gd name="T11" fmla="*/ 8 h 12"/>
                <a:gd name="T12" fmla="*/ 0 w 27"/>
                <a:gd name="T13" fmla="*/ 7 h 12"/>
                <a:gd name="T14" fmla="*/ 0 w 27"/>
                <a:gd name="T15" fmla="*/ 0 h 12"/>
                <a:gd name="T16" fmla="*/ 10 w 2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10" y="0"/>
                  </a:moveTo>
                  <a:lnTo>
                    <a:pt x="24" y="3"/>
                  </a:lnTo>
                  <a:lnTo>
                    <a:pt x="27" y="4"/>
                  </a:lnTo>
                  <a:lnTo>
                    <a:pt x="27" y="12"/>
                  </a:lnTo>
                  <a:lnTo>
                    <a:pt x="17" y="12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61"/>
            <p:cNvSpPr>
              <a:spLocks noChangeArrowheads="1"/>
            </p:cNvSpPr>
            <p:nvPr/>
          </p:nvSpPr>
          <p:spPr bwMode="auto">
            <a:xfrm>
              <a:off x="2991" y="676"/>
              <a:ext cx="26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62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63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Rectangle 64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Rectangle 65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66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Freeform 67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Rectangle 68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Rectangle 69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Freeform 70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  <a:gd name="T8" fmla="*/ 0 w 1466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Freeform 71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Freeform 72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Freeform 73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Rectangle 74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Rectangle 75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Rectangle 76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77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78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Rectangle 79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Rectangle 80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Rectangle 81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82"/>
            <p:cNvSpPr>
              <a:spLocks/>
            </p:cNvSpPr>
            <p:nvPr/>
          </p:nvSpPr>
          <p:spPr bwMode="auto">
            <a:xfrm>
              <a:off x="2592" y="672"/>
              <a:ext cx="4" cy="4"/>
            </a:xfrm>
            <a:custGeom>
              <a:avLst/>
              <a:gdLst>
                <a:gd name="T0" fmla="*/ 7 w 22"/>
                <a:gd name="T1" fmla="*/ 15 h 15"/>
                <a:gd name="T2" fmla="*/ 14 w 22"/>
                <a:gd name="T3" fmla="*/ 15 h 15"/>
                <a:gd name="T4" fmla="*/ 18 w 22"/>
                <a:gd name="T5" fmla="*/ 14 h 15"/>
                <a:gd name="T6" fmla="*/ 20 w 22"/>
                <a:gd name="T7" fmla="*/ 13 h 15"/>
                <a:gd name="T8" fmla="*/ 22 w 22"/>
                <a:gd name="T9" fmla="*/ 10 h 15"/>
                <a:gd name="T10" fmla="*/ 22 w 22"/>
                <a:gd name="T11" fmla="*/ 8 h 15"/>
                <a:gd name="T12" fmla="*/ 22 w 22"/>
                <a:gd name="T13" fmla="*/ 4 h 15"/>
                <a:gd name="T14" fmla="*/ 20 w 22"/>
                <a:gd name="T15" fmla="*/ 2 h 15"/>
                <a:gd name="T16" fmla="*/ 18 w 22"/>
                <a:gd name="T17" fmla="*/ 0 h 15"/>
                <a:gd name="T18" fmla="*/ 14 w 22"/>
                <a:gd name="T19" fmla="*/ 0 h 15"/>
                <a:gd name="T20" fmla="*/ 7 w 22"/>
                <a:gd name="T21" fmla="*/ 0 h 15"/>
                <a:gd name="T22" fmla="*/ 4 w 22"/>
                <a:gd name="T23" fmla="*/ 0 h 15"/>
                <a:gd name="T24" fmla="*/ 2 w 22"/>
                <a:gd name="T25" fmla="*/ 2 h 15"/>
                <a:gd name="T26" fmla="*/ 0 w 22"/>
                <a:gd name="T27" fmla="*/ 4 h 15"/>
                <a:gd name="T28" fmla="*/ 0 w 22"/>
                <a:gd name="T29" fmla="*/ 8 h 15"/>
                <a:gd name="T30" fmla="*/ 0 w 22"/>
                <a:gd name="T31" fmla="*/ 10 h 15"/>
                <a:gd name="T32" fmla="*/ 2 w 22"/>
                <a:gd name="T33" fmla="*/ 13 h 15"/>
                <a:gd name="T34" fmla="*/ 4 w 22"/>
                <a:gd name="T35" fmla="*/ 14 h 15"/>
                <a:gd name="T36" fmla="*/ 7 w 22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5">
                  <a:moveTo>
                    <a:pt x="7" y="15"/>
                  </a:moveTo>
                  <a:lnTo>
                    <a:pt x="14" y="15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83"/>
            <p:cNvSpPr>
              <a:spLocks noChangeShapeType="1"/>
            </p:cNvSpPr>
            <p:nvPr/>
          </p:nvSpPr>
          <p:spPr bwMode="auto">
            <a:xfrm>
              <a:off x="2592" y="676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84"/>
            <p:cNvSpPr>
              <a:spLocks/>
            </p:cNvSpPr>
            <p:nvPr/>
          </p:nvSpPr>
          <p:spPr bwMode="auto">
            <a:xfrm>
              <a:off x="2594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8 w 8"/>
                <a:gd name="T7" fmla="*/ 10 h 15"/>
                <a:gd name="T8" fmla="*/ 8 w 8"/>
                <a:gd name="T9" fmla="*/ 8 h 15"/>
                <a:gd name="T10" fmla="*/ 8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85"/>
            <p:cNvSpPr>
              <a:spLocks noChangeShapeType="1"/>
            </p:cNvSpPr>
            <p:nvPr/>
          </p:nvSpPr>
          <p:spPr bwMode="auto">
            <a:xfrm flipH="1">
              <a:off x="2592" y="672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86"/>
            <p:cNvSpPr>
              <a:spLocks/>
            </p:cNvSpPr>
            <p:nvPr/>
          </p:nvSpPr>
          <p:spPr bwMode="auto">
            <a:xfrm>
              <a:off x="2592" y="672"/>
              <a:ext cx="0" cy="4"/>
            </a:xfrm>
            <a:custGeom>
              <a:avLst/>
              <a:gdLst>
                <a:gd name="T0" fmla="*/ 7 w 7"/>
                <a:gd name="T1" fmla="*/ 0 h 15"/>
                <a:gd name="T2" fmla="*/ 4 w 7"/>
                <a:gd name="T3" fmla="*/ 0 h 15"/>
                <a:gd name="T4" fmla="*/ 2 w 7"/>
                <a:gd name="T5" fmla="*/ 2 h 15"/>
                <a:gd name="T6" fmla="*/ 0 w 7"/>
                <a:gd name="T7" fmla="*/ 4 h 15"/>
                <a:gd name="T8" fmla="*/ 0 w 7"/>
                <a:gd name="T9" fmla="*/ 8 h 15"/>
                <a:gd name="T10" fmla="*/ 0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87"/>
            <p:cNvSpPr>
              <a:spLocks/>
            </p:cNvSpPr>
            <p:nvPr/>
          </p:nvSpPr>
          <p:spPr bwMode="auto">
            <a:xfrm>
              <a:off x="2612" y="672"/>
              <a:ext cx="5" cy="4"/>
            </a:xfrm>
            <a:custGeom>
              <a:avLst/>
              <a:gdLst>
                <a:gd name="T0" fmla="*/ 8 w 23"/>
                <a:gd name="T1" fmla="*/ 15 h 15"/>
                <a:gd name="T2" fmla="*/ 15 w 23"/>
                <a:gd name="T3" fmla="*/ 15 h 15"/>
                <a:gd name="T4" fmla="*/ 19 w 23"/>
                <a:gd name="T5" fmla="*/ 14 h 15"/>
                <a:gd name="T6" fmla="*/ 21 w 23"/>
                <a:gd name="T7" fmla="*/ 13 h 15"/>
                <a:gd name="T8" fmla="*/ 22 w 23"/>
                <a:gd name="T9" fmla="*/ 10 h 15"/>
                <a:gd name="T10" fmla="*/ 23 w 23"/>
                <a:gd name="T11" fmla="*/ 8 h 15"/>
                <a:gd name="T12" fmla="*/ 22 w 23"/>
                <a:gd name="T13" fmla="*/ 4 h 15"/>
                <a:gd name="T14" fmla="*/ 21 w 23"/>
                <a:gd name="T15" fmla="*/ 2 h 15"/>
                <a:gd name="T16" fmla="*/ 19 w 23"/>
                <a:gd name="T17" fmla="*/ 0 h 15"/>
                <a:gd name="T18" fmla="*/ 15 w 23"/>
                <a:gd name="T19" fmla="*/ 0 h 15"/>
                <a:gd name="T20" fmla="*/ 8 w 23"/>
                <a:gd name="T21" fmla="*/ 0 h 15"/>
                <a:gd name="T22" fmla="*/ 4 w 23"/>
                <a:gd name="T23" fmla="*/ 0 h 15"/>
                <a:gd name="T24" fmla="*/ 2 w 23"/>
                <a:gd name="T25" fmla="*/ 2 h 15"/>
                <a:gd name="T26" fmla="*/ 1 w 23"/>
                <a:gd name="T27" fmla="*/ 4 h 15"/>
                <a:gd name="T28" fmla="*/ 0 w 23"/>
                <a:gd name="T29" fmla="*/ 8 h 15"/>
                <a:gd name="T30" fmla="*/ 1 w 23"/>
                <a:gd name="T31" fmla="*/ 10 h 15"/>
                <a:gd name="T32" fmla="*/ 2 w 23"/>
                <a:gd name="T33" fmla="*/ 13 h 15"/>
                <a:gd name="T34" fmla="*/ 4 w 23"/>
                <a:gd name="T35" fmla="*/ 14 h 15"/>
                <a:gd name="T36" fmla="*/ 8 w 23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5">
                  <a:moveTo>
                    <a:pt x="8" y="15"/>
                  </a:moveTo>
                  <a:lnTo>
                    <a:pt x="15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Line 88"/>
            <p:cNvSpPr>
              <a:spLocks noChangeShapeType="1"/>
            </p:cNvSpPr>
            <p:nvPr/>
          </p:nvSpPr>
          <p:spPr bwMode="auto">
            <a:xfrm>
              <a:off x="2614" y="67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89"/>
            <p:cNvSpPr>
              <a:spLocks/>
            </p:cNvSpPr>
            <p:nvPr/>
          </p:nvSpPr>
          <p:spPr bwMode="auto">
            <a:xfrm>
              <a:off x="2615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7 w 8"/>
                <a:gd name="T7" fmla="*/ 10 h 15"/>
                <a:gd name="T8" fmla="*/ 8 w 8"/>
                <a:gd name="T9" fmla="*/ 8 h 15"/>
                <a:gd name="T10" fmla="*/ 7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90"/>
            <p:cNvSpPr>
              <a:spLocks noChangeShapeType="1"/>
            </p:cNvSpPr>
            <p:nvPr/>
          </p:nvSpPr>
          <p:spPr bwMode="auto">
            <a:xfrm flipH="1">
              <a:off x="2614" y="67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91"/>
            <p:cNvSpPr>
              <a:spLocks/>
            </p:cNvSpPr>
            <p:nvPr/>
          </p:nvSpPr>
          <p:spPr bwMode="auto">
            <a:xfrm>
              <a:off x="2612" y="672"/>
              <a:ext cx="2" cy="4"/>
            </a:xfrm>
            <a:custGeom>
              <a:avLst/>
              <a:gdLst>
                <a:gd name="T0" fmla="*/ 8 w 8"/>
                <a:gd name="T1" fmla="*/ 0 h 15"/>
                <a:gd name="T2" fmla="*/ 4 w 8"/>
                <a:gd name="T3" fmla="*/ 0 h 15"/>
                <a:gd name="T4" fmla="*/ 2 w 8"/>
                <a:gd name="T5" fmla="*/ 2 h 15"/>
                <a:gd name="T6" fmla="*/ 1 w 8"/>
                <a:gd name="T7" fmla="*/ 4 h 15"/>
                <a:gd name="T8" fmla="*/ 0 w 8"/>
                <a:gd name="T9" fmla="*/ 8 h 15"/>
                <a:gd name="T10" fmla="*/ 1 w 8"/>
                <a:gd name="T11" fmla="*/ 10 h 15"/>
                <a:gd name="T12" fmla="*/ 2 w 8"/>
                <a:gd name="T13" fmla="*/ 13 h 15"/>
                <a:gd name="T14" fmla="*/ 4 w 8"/>
                <a:gd name="T15" fmla="*/ 14 h 15"/>
                <a:gd name="T16" fmla="*/ 8 w 8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Rectangle 92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Rectangle 93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Rectangle 94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Rectangle 95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96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97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98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99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100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101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102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103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104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105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106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107"/>
            <p:cNvSpPr>
              <a:spLocks/>
            </p:cNvSpPr>
            <p:nvPr/>
          </p:nvSpPr>
          <p:spPr bwMode="auto">
            <a:xfrm>
              <a:off x="2594" y="570"/>
              <a:ext cx="4" cy="15"/>
            </a:xfrm>
            <a:custGeom>
              <a:avLst/>
              <a:gdLst>
                <a:gd name="T0" fmla="*/ 0 w 14"/>
                <a:gd name="T1" fmla="*/ 1 h 69"/>
                <a:gd name="T2" fmla="*/ 7 w 14"/>
                <a:gd name="T3" fmla="*/ 0 h 69"/>
                <a:gd name="T4" fmla="*/ 14 w 14"/>
                <a:gd name="T5" fmla="*/ 68 h 69"/>
                <a:gd name="T6" fmla="*/ 6 w 14"/>
                <a:gd name="T7" fmla="*/ 69 h 69"/>
                <a:gd name="T8" fmla="*/ 0 w 14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9">
                  <a:moveTo>
                    <a:pt x="0" y="1"/>
                  </a:moveTo>
                  <a:lnTo>
                    <a:pt x="7" y="0"/>
                  </a:lnTo>
                  <a:lnTo>
                    <a:pt x="14" y="68"/>
                  </a:lnTo>
                  <a:lnTo>
                    <a:pt x="6" y="6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108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109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110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111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112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113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114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115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116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17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18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19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20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21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22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23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24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25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Rectangle 126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Rectangle 127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Rectangle 128"/>
            <p:cNvSpPr>
              <a:spLocks noChangeArrowheads="1"/>
            </p:cNvSpPr>
            <p:nvPr/>
          </p:nvSpPr>
          <p:spPr bwMode="auto">
            <a:xfrm>
              <a:off x="2987" y="1609"/>
              <a:ext cx="27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129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Rectangle 130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Rectangle 131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Rectangle 132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Rectangle 133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34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35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Rectangle 136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Rectangle 137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Rectangle 138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Rectangle 139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140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141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142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143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44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Rectangle 145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Rectangle 146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Rectangle 147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Rectangle 148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Rectangle 149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Rectangle 150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Rectangle 151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Rectangle 152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Rectangle 153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Rectangle 154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Rectangle 155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Rectangle 156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Rectangle 157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Rectangle 158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Rectangle 159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Rectangle 160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Rectangle 161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Rectangle 162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Rectangle 163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Rectangle 164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Rectangle 165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Rectangle 166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Rectangle 167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Rectangle 168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Rectangle 169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Rectangle 170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Rectangle 171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Rectangle 172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Rectangle 173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Rectangle 174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Rectangle 175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Rectangle 176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Rectangle 177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Rectangle 178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Rectangle 179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Rectangle 180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Rectangle 181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Rectangle 182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Rectangle 183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Rectangle 184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Rectangle 185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Rectangle 186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Rectangle 187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Rectangle 188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Rectangle 189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Rectangle 190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Rectangle 191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Rectangle 192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Rectangle 193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Rectangle 194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Rectangle 195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Rectangle 196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Rectangle 197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Rectangle 198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Freeform 199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Freeform 200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Rectangle 201"/>
            <p:cNvSpPr>
              <a:spLocks noChangeArrowheads="1"/>
            </p:cNvSpPr>
            <p:nvPr/>
          </p:nvSpPr>
          <p:spPr bwMode="auto">
            <a:xfrm>
              <a:off x="2972" y="1658"/>
              <a:ext cx="9" cy="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Freeform 202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Freeform 203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Rectangle 204"/>
            <p:cNvSpPr>
              <a:spLocks noChangeArrowheads="1"/>
            </p:cNvSpPr>
            <p:nvPr/>
          </p:nvSpPr>
          <p:spPr bwMode="auto">
            <a:xfrm>
              <a:off x="2974" y="1668"/>
              <a:ext cx="21" cy="7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205"/>
            <p:cNvSpPr>
              <a:spLocks/>
            </p:cNvSpPr>
            <p:nvPr/>
          </p:nvSpPr>
          <p:spPr bwMode="auto">
            <a:xfrm>
              <a:off x="2974" y="1668"/>
              <a:ext cx="0" cy="70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Rectangle 206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Rectangle 207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Rectangle 208"/>
            <p:cNvSpPr>
              <a:spLocks noChangeArrowheads="1"/>
            </p:cNvSpPr>
            <p:nvPr/>
          </p:nvSpPr>
          <p:spPr bwMode="auto">
            <a:xfrm>
              <a:off x="2921" y="2463"/>
              <a:ext cx="4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8" name="Rectangle 209"/>
            <p:cNvSpPr>
              <a:spLocks noChangeArrowheads="1"/>
            </p:cNvSpPr>
            <p:nvPr/>
          </p:nvSpPr>
          <p:spPr bwMode="auto">
            <a:xfrm>
              <a:off x="2732" y="2463"/>
              <a:ext cx="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9" name="Rectangle 210"/>
            <p:cNvSpPr>
              <a:spLocks noChangeArrowheads="1"/>
            </p:cNvSpPr>
            <p:nvPr/>
          </p:nvSpPr>
          <p:spPr bwMode="auto">
            <a:xfrm>
              <a:off x="2976" y="2392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Rectangle 211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Rectangle 212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Rectangle 213"/>
            <p:cNvSpPr>
              <a:spLocks noChangeArrowheads="1"/>
            </p:cNvSpPr>
            <p:nvPr/>
          </p:nvSpPr>
          <p:spPr bwMode="auto">
            <a:xfrm>
              <a:off x="2650" y="2392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Rectangle 214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Rectangle 215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Rectangle 216"/>
            <p:cNvSpPr>
              <a:spLocks noChangeArrowheads="1"/>
            </p:cNvSpPr>
            <p:nvPr/>
          </p:nvSpPr>
          <p:spPr bwMode="auto">
            <a:xfrm>
              <a:off x="3071" y="1535"/>
              <a:ext cx="7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Rectangle 217"/>
            <p:cNvSpPr>
              <a:spLocks noChangeArrowheads="1"/>
            </p:cNvSpPr>
            <p:nvPr/>
          </p:nvSpPr>
          <p:spPr bwMode="auto">
            <a:xfrm>
              <a:off x="2578" y="1535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Freeform 218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580 h 1159"/>
                <a:gd name="T2" fmla="*/ 0 w 163"/>
                <a:gd name="T3" fmla="*/ 1159 h 1159"/>
                <a:gd name="T4" fmla="*/ 9 w 163"/>
                <a:gd name="T5" fmla="*/ 1158 h 1159"/>
                <a:gd name="T6" fmla="*/ 17 w 163"/>
                <a:gd name="T7" fmla="*/ 1156 h 1159"/>
                <a:gd name="T8" fmla="*/ 25 w 163"/>
                <a:gd name="T9" fmla="*/ 1153 h 1159"/>
                <a:gd name="T10" fmla="*/ 33 w 163"/>
                <a:gd name="T11" fmla="*/ 1148 h 1159"/>
                <a:gd name="T12" fmla="*/ 41 w 163"/>
                <a:gd name="T13" fmla="*/ 1141 h 1159"/>
                <a:gd name="T14" fmla="*/ 49 w 163"/>
                <a:gd name="T15" fmla="*/ 1134 h 1159"/>
                <a:gd name="T16" fmla="*/ 56 w 163"/>
                <a:gd name="T17" fmla="*/ 1124 h 1159"/>
                <a:gd name="T18" fmla="*/ 64 w 163"/>
                <a:gd name="T19" fmla="*/ 1114 h 1159"/>
                <a:gd name="T20" fmla="*/ 71 w 163"/>
                <a:gd name="T21" fmla="*/ 1102 h 1159"/>
                <a:gd name="T22" fmla="*/ 77 w 163"/>
                <a:gd name="T23" fmla="*/ 1089 h 1159"/>
                <a:gd name="T24" fmla="*/ 85 w 163"/>
                <a:gd name="T25" fmla="*/ 1075 h 1159"/>
                <a:gd name="T26" fmla="*/ 91 w 163"/>
                <a:gd name="T27" fmla="*/ 1060 h 1159"/>
                <a:gd name="T28" fmla="*/ 104 w 163"/>
                <a:gd name="T29" fmla="*/ 1027 h 1159"/>
                <a:gd name="T30" fmla="*/ 115 w 163"/>
                <a:gd name="T31" fmla="*/ 989 h 1159"/>
                <a:gd name="T32" fmla="*/ 126 w 163"/>
                <a:gd name="T33" fmla="*/ 948 h 1159"/>
                <a:gd name="T34" fmla="*/ 135 w 163"/>
                <a:gd name="T35" fmla="*/ 904 h 1159"/>
                <a:gd name="T36" fmla="*/ 143 w 163"/>
                <a:gd name="T37" fmla="*/ 857 h 1159"/>
                <a:gd name="T38" fmla="*/ 150 w 163"/>
                <a:gd name="T39" fmla="*/ 805 h 1159"/>
                <a:gd name="T40" fmla="*/ 156 w 163"/>
                <a:gd name="T41" fmla="*/ 752 h 1159"/>
                <a:gd name="T42" fmla="*/ 159 w 163"/>
                <a:gd name="T43" fmla="*/ 696 h 1159"/>
                <a:gd name="T44" fmla="*/ 161 w 163"/>
                <a:gd name="T45" fmla="*/ 639 h 1159"/>
                <a:gd name="T46" fmla="*/ 163 w 163"/>
                <a:gd name="T47" fmla="*/ 580 h 1159"/>
                <a:gd name="T48" fmla="*/ 161 w 163"/>
                <a:gd name="T49" fmla="*/ 521 h 1159"/>
                <a:gd name="T50" fmla="*/ 159 w 163"/>
                <a:gd name="T51" fmla="*/ 464 h 1159"/>
                <a:gd name="T52" fmla="*/ 156 w 163"/>
                <a:gd name="T53" fmla="*/ 408 h 1159"/>
                <a:gd name="T54" fmla="*/ 150 w 163"/>
                <a:gd name="T55" fmla="*/ 355 h 1159"/>
                <a:gd name="T56" fmla="*/ 143 w 163"/>
                <a:gd name="T57" fmla="*/ 304 h 1159"/>
                <a:gd name="T58" fmla="*/ 135 w 163"/>
                <a:gd name="T59" fmla="*/ 256 h 1159"/>
                <a:gd name="T60" fmla="*/ 126 w 163"/>
                <a:gd name="T61" fmla="*/ 212 h 1159"/>
                <a:gd name="T62" fmla="*/ 115 w 163"/>
                <a:gd name="T63" fmla="*/ 171 h 1159"/>
                <a:gd name="T64" fmla="*/ 104 w 163"/>
                <a:gd name="T65" fmla="*/ 133 h 1159"/>
                <a:gd name="T66" fmla="*/ 91 w 163"/>
                <a:gd name="T67" fmla="*/ 100 h 1159"/>
                <a:gd name="T68" fmla="*/ 85 w 163"/>
                <a:gd name="T69" fmla="*/ 84 h 1159"/>
                <a:gd name="T70" fmla="*/ 77 w 163"/>
                <a:gd name="T71" fmla="*/ 70 h 1159"/>
                <a:gd name="T72" fmla="*/ 71 w 163"/>
                <a:gd name="T73" fmla="*/ 57 h 1159"/>
                <a:gd name="T74" fmla="*/ 64 w 163"/>
                <a:gd name="T75" fmla="*/ 46 h 1159"/>
                <a:gd name="T76" fmla="*/ 56 w 163"/>
                <a:gd name="T77" fmla="*/ 36 h 1159"/>
                <a:gd name="T78" fmla="*/ 49 w 163"/>
                <a:gd name="T79" fmla="*/ 26 h 1159"/>
                <a:gd name="T80" fmla="*/ 41 w 163"/>
                <a:gd name="T81" fmla="*/ 19 h 1159"/>
                <a:gd name="T82" fmla="*/ 33 w 163"/>
                <a:gd name="T83" fmla="*/ 12 h 1159"/>
                <a:gd name="T84" fmla="*/ 25 w 163"/>
                <a:gd name="T85" fmla="*/ 7 h 1159"/>
                <a:gd name="T86" fmla="*/ 17 w 163"/>
                <a:gd name="T87" fmla="*/ 4 h 1159"/>
                <a:gd name="T88" fmla="*/ 9 w 163"/>
                <a:gd name="T89" fmla="*/ 1 h 1159"/>
                <a:gd name="T90" fmla="*/ 0 w 163"/>
                <a:gd name="T91" fmla="*/ 0 h 1159"/>
                <a:gd name="T92" fmla="*/ 0 w 163"/>
                <a:gd name="T93" fmla="*/ 58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159">
                  <a:moveTo>
                    <a:pt x="0" y="580"/>
                  </a:moveTo>
                  <a:lnTo>
                    <a:pt x="0" y="1159"/>
                  </a:ln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5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Freeform 219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1159 h 1159"/>
                <a:gd name="T2" fmla="*/ 9 w 163"/>
                <a:gd name="T3" fmla="*/ 1158 h 1159"/>
                <a:gd name="T4" fmla="*/ 17 w 163"/>
                <a:gd name="T5" fmla="*/ 1156 h 1159"/>
                <a:gd name="T6" fmla="*/ 25 w 163"/>
                <a:gd name="T7" fmla="*/ 1153 h 1159"/>
                <a:gd name="T8" fmla="*/ 33 w 163"/>
                <a:gd name="T9" fmla="*/ 1148 h 1159"/>
                <a:gd name="T10" fmla="*/ 41 w 163"/>
                <a:gd name="T11" fmla="*/ 1141 h 1159"/>
                <a:gd name="T12" fmla="*/ 49 w 163"/>
                <a:gd name="T13" fmla="*/ 1134 h 1159"/>
                <a:gd name="T14" fmla="*/ 56 w 163"/>
                <a:gd name="T15" fmla="*/ 1124 h 1159"/>
                <a:gd name="T16" fmla="*/ 64 w 163"/>
                <a:gd name="T17" fmla="*/ 1114 h 1159"/>
                <a:gd name="T18" fmla="*/ 71 w 163"/>
                <a:gd name="T19" fmla="*/ 1102 h 1159"/>
                <a:gd name="T20" fmla="*/ 77 w 163"/>
                <a:gd name="T21" fmla="*/ 1089 h 1159"/>
                <a:gd name="T22" fmla="*/ 85 w 163"/>
                <a:gd name="T23" fmla="*/ 1075 h 1159"/>
                <a:gd name="T24" fmla="*/ 91 w 163"/>
                <a:gd name="T25" fmla="*/ 1060 h 1159"/>
                <a:gd name="T26" fmla="*/ 104 w 163"/>
                <a:gd name="T27" fmla="*/ 1027 h 1159"/>
                <a:gd name="T28" fmla="*/ 115 w 163"/>
                <a:gd name="T29" fmla="*/ 989 h 1159"/>
                <a:gd name="T30" fmla="*/ 126 w 163"/>
                <a:gd name="T31" fmla="*/ 948 h 1159"/>
                <a:gd name="T32" fmla="*/ 135 w 163"/>
                <a:gd name="T33" fmla="*/ 904 h 1159"/>
                <a:gd name="T34" fmla="*/ 143 w 163"/>
                <a:gd name="T35" fmla="*/ 857 h 1159"/>
                <a:gd name="T36" fmla="*/ 150 w 163"/>
                <a:gd name="T37" fmla="*/ 805 h 1159"/>
                <a:gd name="T38" fmla="*/ 156 w 163"/>
                <a:gd name="T39" fmla="*/ 752 h 1159"/>
                <a:gd name="T40" fmla="*/ 159 w 163"/>
                <a:gd name="T41" fmla="*/ 696 h 1159"/>
                <a:gd name="T42" fmla="*/ 161 w 163"/>
                <a:gd name="T43" fmla="*/ 639 h 1159"/>
                <a:gd name="T44" fmla="*/ 163 w 163"/>
                <a:gd name="T45" fmla="*/ 580 h 1159"/>
                <a:gd name="T46" fmla="*/ 161 w 163"/>
                <a:gd name="T47" fmla="*/ 521 h 1159"/>
                <a:gd name="T48" fmla="*/ 159 w 163"/>
                <a:gd name="T49" fmla="*/ 464 h 1159"/>
                <a:gd name="T50" fmla="*/ 156 w 163"/>
                <a:gd name="T51" fmla="*/ 408 h 1159"/>
                <a:gd name="T52" fmla="*/ 150 w 163"/>
                <a:gd name="T53" fmla="*/ 355 h 1159"/>
                <a:gd name="T54" fmla="*/ 143 w 163"/>
                <a:gd name="T55" fmla="*/ 304 h 1159"/>
                <a:gd name="T56" fmla="*/ 135 w 163"/>
                <a:gd name="T57" fmla="*/ 256 h 1159"/>
                <a:gd name="T58" fmla="*/ 126 w 163"/>
                <a:gd name="T59" fmla="*/ 212 h 1159"/>
                <a:gd name="T60" fmla="*/ 115 w 163"/>
                <a:gd name="T61" fmla="*/ 171 h 1159"/>
                <a:gd name="T62" fmla="*/ 104 w 163"/>
                <a:gd name="T63" fmla="*/ 133 h 1159"/>
                <a:gd name="T64" fmla="*/ 91 w 163"/>
                <a:gd name="T65" fmla="*/ 100 h 1159"/>
                <a:gd name="T66" fmla="*/ 85 w 163"/>
                <a:gd name="T67" fmla="*/ 84 h 1159"/>
                <a:gd name="T68" fmla="*/ 77 w 163"/>
                <a:gd name="T69" fmla="*/ 70 h 1159"/>
                <a:gd name="T70" fmla="*/ 71 w 163"/>
                <a:gd name="T71" fmla="*/ 57 h 1159"/>
                <a:gd name="T72" fmla="*/ 64 w 163"/>
                <a:gd name="T73" fmla="*/ 46 h 1159"/>
                <a:gd name="T74" fmla="*/ 56 w 163"/>
                <a:gd name="T75" fmla="*/ 36 h 1159"/>
                <a:gd name="T76" fmla="*/ 49 w 163"/>
                <a:gd name="T77" fmla="*/ 26 h 1159"/>
                <a:gd name="T78" fmla="*/ 41 w 163"/>
                <a:gd name="T79" fmla="*/ 19 h 1159"/>
                <a:gd name="T80" fmla="*/ 33 w 163"/>
                <a:gd name="T81" fmla="*/ 12 h 1159"/>
                <a:gd name="T82" fmla="*/ 25 w 163"/>
                <a:gd name="T83" fmla="*/ 7 h 1159"/>
                <a:gd name="T84" fmla="*/ 17 w 163"/>
                <a:gd name="T85" fmla="*/ 4 h 1159"/>
                <a:gd name="T86" fmla="*/ 9 w 163"/>
                <a:gd name="T87" fmla="*/ 1 h 1159"/>
                <a:gd name="T88" fmla="*/ 0 w 163"/>
                <a:gd name="T89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" h="1159">
                  <a:moveTo>
                    <a:pt x="0" y="1159"/>
                  </a:move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9" name="Rectangle 220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Rectangle 221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Rectangle 222"/>
            <p:cNvSpPr>
              <a:spLocks noChangeArrowheads="1"/>
            </p:cNvSpPr>
            <p:nvPr/>
          </p:nvSpPr>
          <p:spPr bwMode="auto">
            <a:xfrm>
              <a:off x="2614" y="887"/>
              <a:ext cx="430" cy="613"/>
            </a:xfrm>
            <a:prstGeom prst="rect">
              <a:avLst/>
            </a:prstGeom>
            <a:solidFill>
              <a:srgbClr val="B7DDC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Freeform 223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Freeform 224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Rectangle 225"/>
            <p:cNvSpPr>
              <a:spLocks noChangeArrowheads="1"/>
            </p:cNvSpPr>
            <p:nvPr/>
          </p:nvSpPr>
          <p:spPr bwMode="auto">
            <a:xfrm>
              <a:off x="2536" y="1116"/>
              <a:ext cx="2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Rectangle 226"/>
            <p:cNvSpPr>
              <a:spLocks noChangeArrowheads="1"/>
            </p:cNvSpPr>
            <p:nvPr/>
          </p:nvSpPr>
          <p:spPr bwMode="auto">
            <a:xfrm>
              <a:off x="2536" y="1373"/>
              <a:ext cx="2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Freeform 227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Freeform 228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Rectangle 229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Rectangle 230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Freeform 231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Freeform 232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Rectangle 233"/>
            <p:cNvSpPr>
              <a:spLocks noChangeArrowheads="1"/>
            </p:cNvSpPr>
            <p:nvPr/>
          </p:nvSpPr>
          <p:spPr bwMode="auto">
            <a:xfrm>
              <a:off x="2626" y="2342"/>
              <a:ext cx="2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Rectangle 234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Rectangle 235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Freeform 236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Freeform 237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Rectangle 238"/>
            <p:cNvSpPr>
              <a:spLocks noChangeArrowheads="1"/>
            </p:cNvSpPr>
            <p:nvPr/>
          </p:nvSpPr>
          <p:spPr bwMode="auto">
            <a:xfrm>
              <a:off x="2626" y="1692"/>
              <a:ext cx="2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Rectangle 239"/>
            <p:cNvSpPr>
              <a:spLocks noChangeArrowheads="1"/>
            </p:cNvSpPr>
            <p:nvPr/>
          </p:nvSpPr>
          <p:spPr bwMode="auto">
            <a:xfrm>
              <a:off x="2628" y="1938"/>
              <a:ext cx="2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Rectangle 240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Rectangle 241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Rectangle 242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Rectangle 243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Rectangle 244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Rectangle 245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Freeform 246"/>
            <p:cNvSpPr>
              <a:spLocks/>
            </p:cNvSpPr>
            <p:nvPr/>
          </p:nvSpPr>
          <p:spPr bwMode="auto">
            <a:xfrm>
              <a:off x="3026" y="1500"/>
              <a:ext cx="18" cy="16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76 h 76"/>
                <a:gd name="T4" fmla="*/ 8 w 77"/>
                <a:gd name="T5" fmla="*/ 76 h 76"/>
                <a:gd name="T6" fmla="*/ 15 w 77"/>
                <a:gd name="T7" fmla="*/ 75 h 76"/>
                <a:gd name="T8" fmla="*/ 23 w 77"/>
                <a:gd name="T9" fmla="*/ 73 h 76"/>
                <a:gd name="T10" fmla="*/ 30 w 77"/>
                <a:gd name="T11" fmla="*/ 70 h 76"/>
                <a:gd name="T12" fmla="*/ 36 w 77"/>
                <a:gd name="T13" fmla="*/ 67 h 76"/>
                <a:gd name="T14" fmla="*/ 43 w 77"/>
                <a:gd name="T15" fmla="*/ 63 h 76"/>
                <a:gd name="T16" fmla="*/ 49 w 77"/>
                <a:gd name="T17" fmla="*/ 59 h 76"/>
                <a:gd name="T18" fmla="*/ 54 w 77"/>
                <a:gd name="T19" fmla="*/ 54 h 76"/>
                <a:gd name="T20" fmla="*/ 60 w 77"/>
                <a:gd name="T21" fmla="*/ 49 h 76"/>
                <a:gd name="T22" fmla="*/ 64 w 77"/>
                <a:gd name="T23" fmla="*/ 42 h 76"/>
                <a:gd name="T24" fmla="*/ 67 w 77"/>
                <a:gd name="T25" fmla="*/ 37 h 76"/>
                <a:gd name="T26" fmla="*/ 71 w 77"/>
                <a:gd name="T27" fmla="*/ 30 h 76"/>
                <a:gd name="T28" fmla="*/ 74 w 77"/>
                <a:gd name="T29" fmla="*/ 23 h 76"/>
                <a:gd name="T30" fmla="*/ 75 w 77"/>
                <a:gd name="T31" fmla="*/ 16 h 76"/>
                <a:gd name="T32" fmla="*/ 76 w 77"/>
                <a:gd name="T33" fmla="*/ 8 h 76"/>
                <a:gd name="T34" fmla="*/ 77 w 77"/>
                <a:gd name="T35" fmla="*/ 0 h 76"/>
                <a:gd name="T36" fmla="*/ 0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76"/>
                  </a:lnTo>
                  <a:lnTo>
                    <a:pt x="8" y="76"/>
                  </a:lnTo>
                  <a:lnTo>
                    <a:pt x="15" y="75"/>
                  </a:lnTo>
                  <a:lnTo>
                    <a:pt x="23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3" y="63"/>
                  </a:lnTo>
                  <a:lnTo>
                    <a:pt x="49" y="59"/>
                  </a:lnTo>
                  <a:lnTo>
                    <a:pt x="54" y="54"/>
                  </a:lnTo>
                  <a:lnTo>
                    <a:pt x="60" y="49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71" y="30"/>
                  </a:lnTo>
                  <a:lnTo>
                    <a:pt x="74" y="23"/>
                  </a:lnTo>
                  <a:lnTo>
                    <a:pt x="75" y="16"/>
                  </a:lnTo>
                  <a:lnTo>
                    <a:pt x="76" y="8"/>
                  </a:ln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Rectangle 247"/>
            <p:cNvSpPr>
              <a:spLocks noChangeArrowheads="1"/>
            </p:cNvSpPr>
            <p:nvPr/>
          </p:nvSpPr>
          <p:spPr bwMode="auto">
            <a:xfrm>
              <a:off x="2729" y="1660"/>
              <a:ext cx="199" cy="1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Freeform 248"/>
            <p:cNvSpPr>
              <a:spLocks/>
            </p:cNvSpPr>
            <p:nvPr/>
          </p:nvSpPr>
          <p:spPr bwMode="auto">
            <a:xfrm>
              <a:off x="2613" y="1500"/>
              <a:ext cx="17" cy="16"/>
            </a:xfrm>
            <a:custGeom>
              <a:avLst/>
              <a:gdLst>
                <a:gd name="T0" fmla="*/ 76 w 76"/>
                <a:gd name="T1" fmla="*/ 0 h 76"/>
                <a:gd name="T2" fmla="*/ 0 w 76"/>
                <a:gd name="T3" fmla="*/ 0 h 76"/>
                <a:gd name="T4" fmla="*/ 0 w 76"/>
                <a:gd name="T5" fmla="*/ 8 h 76"/>
                <a:gd name="T6" fmla="*/ 1 w 76"/>
                <a:gd name="T7" fmla="*/ 16 h 76"/>
                <a:gd name="T8" fmla="*/ 3 w 76"/>
                <a:gd name="T9" fmla="*/ 23 h 76"/>
                <a:gd name="T10" fmla="*/ 5 w 76"/>
                <a:gd name="T11" fmla="*/ 30 h 76"/>
                <a:gd name="T12" fmla="*/ 9 w 76"/>
                <a:gd name="T13" fmla="*/ 37 h 76"/>
                <a:gd name="T14" fmla="*/ 13 w 76"/>
                <a:gd name="T15" fmla="*/ 42 h 76"/>
                <a:gd name="T16" fmla="*/ 18 w 76"/>
                <a:gd name="T17" fmla="*/ 49 h 76"/>
                <a:gd name="T18" fmla="*/ 22 w 76"/>
                <a:gd name="T19" fmla="*/ 54 h 76"/>
                <a:gd name="T20" fmla="*/ 28 w 76"/>
                <a:gd name="T21" fmla="*/ 59 h 76"/>
                <a:gd name="T22" fmla="*/ 33 w 76"/>
                <a:gd name="T23" fmla="*/ 63 h 76"/>
                <a:gd name="T24" fmla="*/ 40 w 76"/>
                <a:gd name="T25" fmla="*/ 67 h 76"/>
                <a:gd name="T26" fmla="*/ 46 w 76"/>
                <a:gd name="T27" fmla="*/ 70 h 76"/>
                <a:gd name="T28" fmla="*/ 54 w 76"/>
                <a:gd name="T29" fmla="*/ 73 h 76"/>
                <a:gd name="T30" fmla="*/ 61 w 76"/>
                <a:gd name="T31" fmla="*/ 75 h 76"/>
                <a:gd name="T32" fmla="*/ 69 w 76"/>
                <a:gd name="T33" fmla="*/ 76 h 76"/>
                <a:gd name="T34" fmla="*/ 76 w 76"/>
                <a:gd name="T35" fmla="*/ 76 h 76"/>
                <a:gd name="T36" fmla="*/ 76 w 76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" y="16"/>
                  </a:lnTo>
                  <a:lnTo>
                    <a:pt x="3" y="23"/>
                  </a:lnTo>
                  <a:lnTo>
                    <a:pt x="5" y="30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8" y="49"/>
                  </a:lnTo>
                  <a:lnTo>
                    <a:pt x="22" y="54"/>
                  </a:lnTo>
                  <a:lnTo>
                    <a:pt x="28" y="59"/>
                  </a:lnTo>
                  <a:lnTo>
                    <a:pt x="33" y="63"/>
                  </a:lnTo>
                  <a:lnTo>
                    <a:pt x="40" y="67"/>
                  </a:lnTo>
                  <a:lnTo>
                    <a:pt x="46" y="70"/>
                  </a:lnTo>
                  <a:lnTo>
                    <a:pt x="54" y="73"/>
                  </a:lnTo>
                  <a:lnTo>
                    <a:pt x="61" y="75"/>
                  </a:lnTo>
                  <a:lnTo>
                    <a:pt x="69" y="76"/>
                  </a:lnTo>
                  <a:lnTo>
                    <a:pt x="76" y="7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Rectangle 249"/>
            <p:cNvSpPr>
              <a:spLocks noChangeArrowheads="1"/>
            </p:cNvSpPr>
            <p:nvPr/>
          </p:nvSpPr>
          <p:spPr bwMode="auto">
            <a:xfrm>
              <a:off x="2734" y="1724"/>
              <a:ext cx="188" cy="1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Rectangle 250"/>
            <p:cNvSpPr>
              <a:spLocks noChangeArrowheads="1"/>
            </p:cNvSpPr>
            <p:nvPr/>
          </p:nvSpPr>
          <p:spPr bwMode="auto">
            <a:xfrm>
              <a:off x="2980" y="1858"/>
              <a:ext cx="58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Rectangle 251"/>
            <p:cNvSpPr>
              <a:spLocks noChangeArrowheads="1"/>
            </p:cNvSpPr>
            <p:nvPr/>
          </p:nvSpPr>
          <p:spPr bwMode="auto">
            <a:xfrm>
              <a:off x="2751" y="1730"/>
              <a:ext cx="154" cy="1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Rectangle 252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Rectangle 253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Freeform 254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Freeform 255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Rectangle 256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Rectangle 257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Rectangle 258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Rectangle 259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Rectangle 260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Rectangle 261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Rectangle 262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Rectangle 263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Rectangle 264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Rectangle 265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Rectangle 266"/>
            <p:cNvSpPr>
              <a:spLocks noChangeArrowheads="1"/>
            </p:cNvSpPr>
            <p:nvPr/>
          </p:nvSpPr>
          <p:spPr bwMode="auto">
            <a:xfrm>
              <a:off x="5461" y="1905"/>
              <a:ext cx="11" cy="1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Rectangle 267"/>
            <p:cNvSpPr>
              <a:spLocks noChangeArrowheads="1"/>
            </p:cNvSpPr>
            <p:nvPr/>
          </p:nvSpPr>
          <p:spPr bwMode="auto">
            <a:xfrm>
              <a:off x="5461" y="2066"/>
              <a:ext cx="11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Rectangle 268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Rectangle 269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Rectangle 270"/>
            <p:cNvSpPr>
              <a:spLocks noChangeArrowheads="1"/>
            </p:cNvSpPr>
            <p:nvPr/>
          </p:nvSpPr>
          <p:spPr bwMode="auto">
            <a:xfrm>
              <a:off x="2975" y="1870"/>
              <a:ext cx="89" cy="4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271"/>
            <p:cNvSpPr>
              <a:spLocks/>
            </p:cNvSpPr>
            <p:nvPr/>
          </p:nvSpPr>
          <p:spPr bwMode="auto">
            <a:xfrm>
              <a:off x="3209" y="1729"/>
              <a:ext cx="2077" cy="592"/>
            </a:xfrm>
            <a:custGeom>
              <a:avLst/>
              <a:gdLst>
                <a:gd name="T0" fmla="*/ 10 w 9035"/>
                <a:gd name="T1" fmla="*/ 29 h 2666"/>
                <a:gd name="T2" fmla="*/ 0 w 9035"/>
                <a:gd name="T3" fmla="*/ 2665 h 2666"/>
                <a:gd name="T4" fmla="*/ 8977 w 9035"/>
                <a:gd name="T5" fmla="*/ 2666 h 2666"/>
                <a:gd name="T6" fmla="*/ 8996 w 9035"/>
                <a:gd name="T7" fmla="*/ 2656 h 2666"/>
                <a:gd name="T8" fmla="*/ 9035 w 9035"/>
                <a:gd name="T9" fmla="*/ 2656 h 2666"/>
                <a:gd name="T10" fmla="*/ 9034 w 9035"/>
                <a:gd name="T11" fmla="*/ 0 h 2666"/>
                <a:gd name="T12" fmla="*/ 10 w 9035"/>
                <a:gd name="T13" fmla="*/ 29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35" h="2666">
                  <a:moveTo>
                    <a:pt x="10" y="29"/>
                  </a:moveTo>
                  <a:lnTo>
                    <a:pt x="0" y="2665"/>
                  </a:lnTo>
                  <a:lnTo>
                    <a:pt x="8977" y="2666"/>
                  </a:lnTo>
                  <a:lnTo>
                    <a:pt x="8996" y="2656"/>
                  </a:lnTo>
                  <a:lnTo>
                    <a:pt x="9035" y="2656"/>
                  </a:lnTo>
                  <a:lnTo>
                    <a:pt x="9034" y="0"/>
                  </a:lnTo>
                  <a:lnTo>
                    <a:pt x="1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272"/>
            <p:cNvSpPr>
              <a:spLocks/>
            </p:cNvSpPr>
            <p:nvPr/>
          </p:nvSpPr>
          <p:spPr bwMode="auto">
            <a:xfrm>
              <a:off x="5291" y="1730"/>
              <a:ext cx="128" cy="584"/>
            </a:xfrm>
            <a:custGeom>
              <a:avLst/>
              <a:gdLst>
                <a:gd name="T0" fmla="*/ 0 w 554"/>
                <a:gd name="T1" fmla="*/ 0 h 2627"/>
                <a:gd name="T2" fmla="*/ 81 w 554"/>
                <a:gd name="T3" fmla="*/ 0 h 2627"/>
                <a:gd name="T4" fmla="*/ 107 w 554"/>
                <a:gd name="T5" fmla="*/ 3 h 2627"/>
                <a:gd name="T6" fmla="*/ 125 w 554"/>
                <a:gd name="T7" fmla="*/ 5 h 2627"/>
                <a:gd name="T8" fmla="*/ 147 w 554"/>
                <a:gd name="T9" fmla="*/ 10 h 2627"/>
                <a:gd name="T10" fmla="*/ 172 w 554"/>
                <a:gd name="T11" fmla="*/ 18 h 2627"/>
                <a:gd name="T12" fmla="*/ 220 w 554"/>
                <a:gd name="T13" fmla="*/ 41 h 2627"/>
                <a:gd name="T14" fmla="*/ 242 w 554"/>
                <a:gd name="T15" fmla="*/ 56 h 2627"/>
                <a:gd name="T16" fmla="*/ 264 w 554"/>
                <a:gd name="T17" fmla="*/ 76 h 2627"/>
                <a:gd name="T18" fmla="*/ 286 w 554"/>
                <a:gd name="T19" fmla="*/ 98 h 2627"/>
                <a:gd name="T20" fmla="*/ 306 w 554"/>
                <a:gd name="T21" fmla="*/ 126 h 2627"/>
                <a:gd name="T22" fmla="*/ 320 w 554"/>
                <a:gd name="T23" fmla="*/ 152 h 2627"/>
                <a:gd name="T24" fmla="*/ 332 w 554"/>
                <a:gd name="T25" fmla="*/ 179 h 2627"/>
                <a:gd name="T26" fmla="*/ 554 w 554"/>
                <a:gd name="T27" fmla="*/ 819 h 2627"/>
                <a:gd name="T28" fmla="*/ 453 w 554"/>
                <a:gd name="T29" fmla="*/ 2184 h 2627"/>
                <a:gd name="T30" fmla="*/ 324 w 554"/>
                <a:gd name="T31" fmla="*/ 2469 h 2627"/>
                <a:gd name="T32" fmla="*/ 313 w 554"/>
                <a:gd name="T33" fmla="*/ 2492 h 2627"/>
                <a:gd name="T34" fmla="*/ 299 w 554"/>
                <a:gd name="T35" fmla="*/ 2511 h 2627"/>
                <a:gd name="T36" fmla="*/ 278 w 554"/>
                <a:gd name="T37" fmla="*/ 2538 h 2627"/>
                <a:gd name="T38" fmla="*/ 263 w 554"/>
                <a:gd name="T39" fmla="*/ 2554 h 2627"/>
                <a:gd name="T40" fmla="*/ 246 w 554"/>
                <a:gd name="T41" fmla="*/ 2568 h 2627"/>
                <a:gd name="T42" fmla="*/ 228 w 554"/>
                <a:gd name="T43" fmla="*/ 2582 h 2627"/>
                <a:gd name="T44" fmla="*/ 209 w 554"/>
                <a:gd name="T45" fmla="*/ 2593 h 2627"/>
                <a:gd name="T46" fmla="*/ 190 w 554"/>
                <a:gd name="T47" fmla="*/ 2603 h 2627"/>
                <a:gd name="T48" fmla="*/ 170 w 554"/>
                <a:gd name="T49" fmla="*/ 2610 h 2627"/>
                <a:gd name="T50" fmla="*/ 151 w 554"/>
                <a:gd name="T51" fmla="*/ 2617 h 2627"/>
                <a:gd name="T52" fmla="*/ 135 w 554"/>
                <a:gd name="T53" fmla="*/ 2621 h 2627"/>
                <a:gd name="T54" fmla="*/ 118 w 554"/>
                <a:gd name="T55" fmla="*/ 2623 h 2627"/>
                <a:gd name="T56" fmla="*/ 103 w 554"/>
                <a:gd name="T57" fmla="*/ 2625 h 2627"/>
                <a:gd name="T58" fmla="*/ 76 w 554"/>
                <a:gd name="T59" fmla="*/ 2627 h 2627"/>
                <a:gd name="T60" fmla="*/ 0 w 554"/>
                <a:gd name="T61" fmla="*/ 2627 h 2627"/>
                <a:gd name="T62" fmla="*/ 0 w 554"/>
                <a:gd name="T63" fmla="*/ 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4" h="2627">
                  <a:moveTo>
                    <a:pt x="0" y="0"/>
                  </a:moveTo>
                  <a:lnTo>
                    <a:pt x="81" y="0"/>
                  </a:lnTo>
                  <a:lnTo>
                    <a:pt x="107" y="3"/>
                  </a:lnTo>
                  <a:lnTo>
                    <a:pt x="125" y="5"/>
                  </a:lnTo>
                  <a:lnTo>
                    <a:pt x="147" y="10"/>
                  </a:lnTo>
                  <a:lnTo>
                    <a:pt x="172" y="18"/>
                  </a:lnTo>
                  <a:lnTo>
                    <a:pt x="220" y="41"/>
                  </a:lnTo>
                  <a:lnTo>
                    <a:pt x="242" y="56"/>
                  </a:lnTo>
                  <a:lnTo>
                    <a:pt x="264" y="76"/>
                  </a:lnTo>
                  <a:lnTo>
                    <a:pt x="286" y="98"/>
                  </a:lnTo>
                  <a:lnTo>
                    <a:pt x="306" y="126"/>
                  </a:lnTo>
                  <a:lnTo>
                    <a:pt x="320" y="152"/>
                  </a:lnTo>
                  <a:lnTo>
                    <a:pt x="332" y="179"/>
                  </a:lnTo>
                  <a:lnTo>
                    <a:pt x="554" y="819"/>
                  </a:lnTo>
                  <a:lnTo>
                    <a:pt x="453" y="2184"/>
                  </a:lnTo>
                  <a:lnTo>
                    <a:pt x="324" y="2469"/>
                  </a:lnTo>
                  <a:lnTo>
                    <a:pt x="313" y="2492"/>
                  </a:lnTo>
                  <a:lnTo>
                    <a:pt x="299" y="2511"/>
                  </a:lnTo>
                  <a:lnTo>
                    <a:pt x="278" y="2538"/>
                  </a:lnTo>
                  <a:lnTo>
                    <a:pt x="263" y="2554"/>
                  </a:lnTo>
                  <a:lnTo>
                    <a:pt x="246" y="2568"/>
                  </a:lnTo>
                  <a:lnTo>
                    <a:pt x="228" y="2582"/>
                  </a:lnTo>
                  <a:lnTo>
                    <a:pt x="209" y="2593"/>
                  </a:lnTo>
                  <a:lnTo>
                    <a:pt x="190" y="2603"/>
                  </a:lnTo>
                  <a:lnTo>
                    <a:pt x="170" y="2610"/>
                  </a:lnTo>
                  <a:lnTo>
                    <a:pt x="151" y="2617"/>
                  </a:lnTo>
                  <a:lnTo>
                    <a:pt x="135" y="2621"/>
                  </a:lnTo>
                  <a:lnTo>
                    <a:pt x="118" y="2623"/>
                  </a:lnTo>
                  <a:lnTo>
                    <a:pt x="103" y="2625"/>
                  </a:lnTo>
                  <a:lnTo>
                    <a:pt x="76" y="2627"/>
                  </a:lnTo>
                  <a:lnTo>
                    <a:pt x="0" y="2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273"/>
            <p:cNvSpPr>
              <a:spLocks/>
            </p:cNvSpPr>
            <p:nvPr/>
          </p:nvSpPr>
          <p:spPr bwMode="auto">
            <a:xfrm>
              <a:off x="5291" y="1728"/>
              <a:ext cx="128" cy="586"/>
            </a:xfrm>
            <a:custGeom>
              <a:avLst/>
              <a:gdLst>
                <a:gd name="T0" fmla="*/ 0 w 554"/>
                <a:gd name="T1" fmla="*/ 0 h 2633"/>
                <a:gd name="T2" fmla="*/ 81 w 554"/>
                <a:gd name="T3" fmla="*/ 6 h 2633"/>
                <a:gd name="T4" fmla="*/ 107 w 554"/>
                <a:gd name="T5" fmla="*/ 9 h 2633"/>
                <a:gd name="T6" fmla="*/ 125 w 554"/>
                <a:gd name="T7" fmla="*/ 11 h 2633"/>
                <a:gd name="T8" fmla="*/ 147 w 554"/>
                <a:gd name="T9" fmla="*/ 16 h 2633"/>
                <a:gd name="T10" fmla="*/ 172 w 554"/>
                <a:gd name="T11" fmla="*/ 24 h 2633"/>
                <a:gd name="T12" fmla="*/ 220 w 554"/>
                <a:gd name="T13" fmla="*/ 47 h 2633"/>
                <a:gd name="T14" fmla="*/ 242 w 554"/>
                <a:gd name="T15" fmla="*/ 62 h 2633"/>
                <a:gd name="T16" fmla="*/ 264 w 554"/>
                <a:gd name="T17" fmla="*/ 82 h 2633"/>
                <a:gd name="T18" fmla="*/ 286 w 554"/>
                <a:gd name="T19" fmla="*/ 104 h 2633"/>
                <a:gd name="T20" fmla="*/ 306 w 554"/>
                <a:gd name="T21" fmla="*/ 132 h 2633"/>
                <a:gd name="T22" fmla="*/ 320 w 554"/>
                <a:gd name="T23" fmla="*/ 158 h 2633"/>
                <a:gd name="T24" fmla="*/ 332 w 554"/>
                <a:gd name="T25" fmla="*/ 185 h 2633"/>
                <a:gd name="T26" fmla="*/ 554 w 554"/>
                <a:gd name="T27" fmla="*/ 825 h 2633"/>
                <a:gd name="T28" fmla="*/ 453 w 554"/>
                <a:gd name="T29" fmla="*/ 2190 h 2633"/>
                <a:gd name="T30" fmla="*/ 324 w 554"/>
                <a:gd name="T31" fmla="*/ 2475 h 2633"/>
                <a:gd name="T32" fmla="*/ 313 w 554"/>
                <a:gd name="T33" fmla="*/ 2498 h 2633"/>
                <a:gd name="T34" fmla="*/ 299 w 554"/>
                <a:gd name="T35" fmla="*/ 2517 h 2633"/>
                <a:gd name="T36" fmla="*/ 278 w 554"/>
                <a:gd name="T37" fmla="*/ 2544 h 2633"/>
                <a:gd name="T38" fmla="*/ 263 w 554"/>
                <a:gd name="T39" fmla="*/ 2560 h 2633"/>
                <a:gd name="T40" fmla="*/ 246 w 554"/>
                <a:gd name="T41" fmla="*/ 2574 h 2633"/>
                <a:gd name="T42" fmla="*/ 228 w 554"/>
                <a:gd name="T43" fmla="*/ 2588 h 2633"/>
                <a:gd name="T44" fmla="*/ 209 w 554"/>
                <a:gd name="T45" fmla="*/ 2599 h 2633"/>
                <a:gd name="T46" fmla="*/ 190 w 554"/>
                <a:gd name="T47" fmla="*/ 2609 h 2633"/>
                <a:gd name="T48" fmla="*/ 170 w 554"/>
                <a:gd name="T49" fmla="*/ 2616 h 2633"/>
                <a:gd name="T50" fmla="*/ 151 w 554"/>
                <a:gd name="T51" fmla="*/ 2623 h 2633"/>
                <a:gd name="T52" fmla="*/ 135 w 554"/>
                <a:gd name="T53" fmla="*/ 2627 h 2633"/>
                <a:gd name="T54" fmla="*/ 118 w 554"/>
                <a:gd name="T55" fmla="*/ 2629 h 2633"/>
                <a:gd name="T56" fmla="*/ 103 w 554"/>
                <a:gd name="T57" fmla="*/ 2631 h 2633"/>
                <a:gd name="T58" fmla="*/ 76 w 554"/>
                <a:gd name="T59" fmla="*/ 2633 h 2633"/>
                <a:gd name="T60" fmla="*/ 0 w 554"/>
                <a:gd name="T61" fmla="*/ 2633 h 2633"/>
                <a:gd name="T62" fmla="*/ 0 w 554"/>
                <a:gd name="T63" fmla="*/ 6 h 2633"/>
                <a:gd name="T64" fmla="*/ 0 w 554"/>
                <a:gd name="T65" fmla="*/ 0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633">
                  <a:moveTo>
                    <a:pt x="0" y="0"/>
                  </a:moveTo>
                  <a:lnTo>
                    <a:pt x="81" y="6"/>
                  </a:lnTo>
                  <a:lnTo>
                    <a:pt x="107" y="9"/>
                  </a:lnTo>
                  <a:lnTo>
                    <a:pt x="125" y="11"/>
                  </a:lnTo>
                  <a:lnTo>
                    <a:pt x="147" y="16"/>
                  </a:lnTo>
                  <a:lnTo>
                    <a:pt x="172" y="24"/>
                  </a:lnTo>
                  <a:lnTo>
                    <a:pt x="220" y="47"/>
                  </a:lnTo>
                  <a:lnTo>
                    <a:pt x="242" y="62"/>
                  </a:lnTo>
                  <a:lnTo>
                    <a:pt x="264" y="82"/>
                  </a:lnTo>
                  <a:lnTo>
                    <a:pt x="286" y="104"/>
                  </a:lnTo>
                  <a:lnTo>
                    <a:pt x="306" y="132"/>
                  </a:lnTo>
                  <a:lnTo>
                    <a:pt x="320" y="158"/>
                  </a:lnTo>
                  <a:lnTo>
                    <a:pt x="332" y="185"/>
                  </a:lnTo>
                  <a:lnTo>
                    <a:pt x="554" y="825"/>
                  </a:lnTo>
                  <a:lnTo>
                    <a:pt x="453" y="2190"/>
                  </a:lnTo>
                  <a:lnTo>
                    <a:pt x="324" y="2475"/>
                  </a:lnTo>
                  <a:lnTo>
                    <a:pt x="313" y="2498"/>
                  </a:lnTo>
                  <a:lnTo>
                    <a:pt x="299" y="2517"/>
                  </a:lnTo>
                  <a:lnTo>
                    <a:pt x="278" y="2544"/>
                  </a:lnTo>
                  <a:lnTo>
                    <a:pt x="263" y="2560"/>
                  </a:lnTo>
                  <a:lnTo>
                    <a:pt x="246" y="2574"/>
                  </a:lnTo>
                  <a:lnTo>
                    <a:pt x="228" y="2588"/>
                  </a:lnTo>
                  <a:lnTo>
                    <a:pt x="209" y="2599"/>
                  </a:lnTo>
                  <a:lnTo>
                    <a:pt x="190" y="2609"/>
                  </a:lnTo>
                  <a:lnTo>
                    <a:pt x="170" y="2616"/>
                  </a:lnTo>
                  <a:lnTo>
                    <a:pt x="151" y="2623"/>
                  </a:lnTo>
                  <a:lnTo>
                    <a:pt x="135" y="2627"/>
                  </a:lnTo>
                  <a:lnTo>
                    <a:pt x="118" y="2629"/>
                  </a:lnTo>
                  <a:lnTo>
                    <a:pt x="103" y="2631"/>
                  </a:lnTo>
                  <a:lnTo>
                    <a:pt x="76" y="2633"/>
                  </a:lnTo>
                  <a:lnTo>
                    <a:pt x="0" y="2633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Rectangle 274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Rectangle 275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Rectangle 276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Rectangle 277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Rectangle 278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Rectangle 279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Rectangle 280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Rectangle 281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Rectangle 282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Rectangle 283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Line 284"/>
            <p:cNvSpPr>
              <a:spLocks noChangeShapeType="1"/>
            </p:cNvSpPr>
            <p:nvPr/>
          </p:nvSpPr>
          <p:spPr bwMode="auto">
            <a:xfrm>
              <a:off x="5113" y="1166"/>
              <a:ext cx="4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Rectangle 285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Rectangle 286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Freeform 287"/>
            <p:cNvSpPr>
              <a:spLocks/>
            </p:cNvSpPr>
            <p:nvPr/>
          </p:nvSpPr>
          <p:spPr bwMode="auto">
            <a:xfrm>
              <a:off x="5071" y="1047"/>
              <a:ext cx="90" cy="85"/>
            </a:xfrm>
            <a:custGeom>
              <a:avLst/>
              <a:gdLst>
                <a:gd name="T0" fmla="*/ 393 w 393"/>
                <a:gd name="T1" fmla="*/ 382 h 382"/>
                <a:gd name="T2" fmla="*/ 392 w 393"/>
                <a:gd name="T3" fmla="*/ 363 h 382"/>
                <a:gd name="T4" fmla="*/ 390 w 393"/>
                <a:gd name="T5" fmla="*/ 344 h 382"/>
                <a:gd name="T6" fmla="*/ 388 w 393"/>
                <a:gd name="T7" fmla="*/ 324 h 382"/>
                <a:gd name="T8" fmla="*/ 385 w 393"/>
                <a:gd name="T9" fmla="*/ 306 h 382"/>
                <a:gd name="T10" fmla="*/ 381 w 393"/>
                <a:gd name="T11" fmla="*/ 288 h 382"/>
                <a:gd name="T12" fmla="*/ 375 w 393"/>
                <a:gd name="T13" fmla="*/ 269 h 382"/>
                <a:gd name="T14" fmla="*/ 368 w 393"/>
                <a:gd name="T15" fmla="*/ 251 h 382"/>
                <a:gd name="T16" fmla="*/ 362 w 393"/>
                <a:gd name="T17" fmla="*/ 234 h 382"/>
                <a:gd name="T18" fmla="*/ 354 w 393"/>
                <a:gd name="T19" fmla="*/ 216 h 382"/>
                <a:gd name="T20" fmla="*/ 345 w 393"/>
                <a:gd name="T21" fmla="*/ 200 h 382"/>
                <a:gd name="T22" fmla="*/ 335 w 393"/>
                <a:gd name="T23" fmla="*/ 184 h 382"/>
                <a:gd name="T24" fmla="*/ 325 w 393"/>
                <a:gd name="T25" fmla="*/ 169 h 382"/>
                <a:gd name="T26" fmla="*/ 314 w 393"/>
                <a:gd name="T27" fmla="*/ 154 h 382"/>
                <a:gd name="T28" fmla="*/ 303 w 393"/>
                <a:gd name="T29" fmla="*/ 139 h 382"/>
                <a:gd name="T30" fmla="*/ 290 w 393"/>
                <a:gd name="T31" fmla="*/ 126 h 382"/>
                <a:gd name="T32" fmla="*/ 278 w 393"/>
                <a:gd name="T33" fmla="*/ 112 h 382"/>
                <a:gd name="T34" fmla="*/ 263 w 393"/>
                <a:gd name="T35" fmla="*/ 99 h 382"/>
                <a:gd name="T36" fmla="*/ 250 w 393"/>
                <a:gd name="T37" fmla="*/ 87 h 382"/>
                <a:gd name="T38" fmla="*/ 235 w 393"/>
                <a:gd name="T39" fmla="*/ 76 h 382"/>
                <a:gd name="T40" fmla="*/ 219 w 393"/>
                <a:gd name="T41" fmla="*/ 66 h 382"/>
                <a:gd name="T42" fmla="*/ 204 w 393"/>
                <a:gd name="T43" fmla="*/ 56 h 382"/>
                <a:gd name="T44" fmla="*/ 187 w 393"/>
                <a:gd name="T45" fmla="*/ 46 h 382"/>
                <a:gd name="T46" fmla="*/ 170 w 393"/>
                <a:gd name="T47" fmla="*/ 38 h 382"/>
                <a:gd name="T48" fmla="*/ 153 w 393"/>
                <a:gd name="T49" fmla="*/ 30 h 382"/>
                <a:gd name="T50" fmla="*/ 135 w 393"/>
                <a:gd name="T51" fmla="*/ 24 h 382"/>
                <a:gd name="T52" fmla="*/ 116 w 393"/>
                <a:gd name="T53" fmla="*/ 17 h 382"/>
                <a:gd name="T54" fmla="*/ 97 w 393"/>
                <a:gd name="T55" fmla="*/ 12 h 382"/>
                <a:gd name="T56" fmla="*/ 79 w 393"/>
                <a:gd name="T57" fmla="*/ 7 h 382"/>
                <a:gd name="T58" fmla="*/ 60 w 393"/>
                <a:gd name="T59" fmla="*/ 4 h 382"/>
                <a:gd name="T60" fmla="*/ 40 w 393"/>
                <a:gd name="T61" fmla="*/ 2 h 382"/>
                <a:gd name="T62" fmla="*/ 20 w 393"/>
                <a:gd name="T63" fmla="*/ 1 h 382"/>
                <a:gd name="T64" fmla="*/ 0 w 393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3" h="382">
                  <a:moveTo>
                    <a:pt x="393" y="382"/>
                  </a:moveTo>
                  <a:lnTo>
                    <a:pt x="392" y="363"/>
                  </a:lnTo>
                  <a:lnTo>
                    <a:pt x="390" y="344"/>
                  </a:lnTo>
                  <a:lnTo>
                    <a:pt x="388" y="324"/>
                  </a:lnTo>
                  <a:lnTo>
                    <a:pt x="385" y="306"/>
                  </a:lnTo>
                  <a:lnTo>
                    <a:pt x="381" y="288"/>
                  </a:lnTo>
                  <a:lnTo>
                    <a:pt x="375" y="269"/>
                  </a:lnTo>
                  <a:lnTo>
                    <a:pt x="368" y="251"/>
                  </a:lnTo>
                  <a:lnTo>
                    <a:pt x="362" y="234"/>
                  </a:lnTo>
                  <a:lnTo>
                    <a:pt x="354" y="216"/>
                  </a:lnTo>
                  <a:lnTo>
                    <a:pt x="345" y="200"/>
                  </a:lnTo>
                  <a:lnTo>
                    <a:pt x="335" y="184"/>
                  </a:lnTo>
                  <a:lnTo>
                    <a:pt x="325" y="169"/>
                  </a:lnTo>
                  <a:lnTo>
                    <a:pt x="314" y="154"/>
                  </a:lnTo>
                  <a:lnTo>
                    <a:pt x="303" y="139"/>
                  </a:lnTo>
                  <a:lnTo>
                    <a:pt x="290" y="126"/>
                  </a:lnTo>
                  <a:lnTo>
                    <a:pt x="278" y="112"/>
                  </a:lnTo>
                  <a:lnTo>
                    <a:pt x="263" y="99"/>
                  </a:lnTo>
                  <a:lnTo>
                    <a:pt x="250" y="87"/>
                  </a:lnTo>
                  <a:lnTo>
                    <a:pt x="235" y="76"/>
                  </a:lnTo>
                  <a:lnTo>
                    <a:pt x="219" y="66"/>
                  </a:lnTo>
                  <a:lnTo>
                    <a:pt x="204" y="56"/>
                  </a:lnTo>
                  <a:lnTo>
                    <a:pt x="187" y="46"/>
                  </a:lnTo>
                  <a:lnTo>
                    <a:pt x="170" y="38"/>
                  </a:lnTo>
                  <a:lnTo>
                    <a:pt x="153" y="30"/>
                  </a:lnTo>
                  <a:lnTo>
                    <a:pt x="135" y="24"/>
                  </a:lnTo>
                  <a:lnTo>
                    <a:pt x="116" y="17"/>
                  </a:lnTo>
                  <a:lnTo>
                    <a:pt x="97" y="12"/>
                  </a:lnTo>
                  <a:lnTo>
                    <a:pt x="79" y="7"/>
                  </a:lnTo>
                  <a:lnTo>
                    <a:pt x="60" y="4"/>
                  </a:lnTo>
                  <a:lnTo>
                    <a:pt x="40" y="2"/>
                  </a:ln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Freeform 288"/>
            <p:cNvSpPr>
              <a:spLocks/>
            </p:cNvSpPr>
            <p:nvPr/>
          </p:nvSpPr>
          <p:spPr bwMode="auto">
            <a:xfrm>
              <a:off x="5071" y="1092"/>
              <a:ext cx="42" cy="40"/>
            </a:xfrm>
            <a:custGeom>
              <a:avLst/>
              <a:gdLst>
                <a:gd name="T0" fmla="*/ 185 w 185"/>
                <a:gd name="T1" fmla="*/ 180 h 180"/>
                <a:gd name="T2" fmla="*/ 184 w 185"/>
                <a:gd name="T3" fmla="*/ 162 h 180"/>
                <a:gd name="T4" fmla="*/ 180 w 185"/>
                <a:gd name="T5" fmla="*/ 145 h 180"/>
                <a:gd name="T6" fmla="*/ 176 w 185"/>
                <a:gd name="T7" fmla="*/ 128 h 180"/>
                <a:gd name="T8" fmla="*/ 170 w 185"/>
                <a:gd name="T9" fmla="*/ 110 h 180"/>
                <a:gd name="T10" fmla="*/ 163 w 185"/>
                <a:gd name="T11" fmla="*/ 95 h 180"/>
                <a:gd name="T12" fmla="*/ 153 w 185"/>
                <a:gd name="T13" fmla="*/ 80 h 180"/>
                <a:gd name="T14" fmla="*/ 143 w 185"/>
                <a:gd name="T15" fmla="*/ 66 h 180"/>
                <a:gd name="T16" fmla="*/ 131 w 185"/>
                <a:gd name="T17" fmla="*/ 53 h 180"/>
                <a:gd name="T18" fmla="*/ 117 w 185"/>
                <a:gd name="T19" fmla="*/ 41 h 180"/>
                <a:gd name="T20" fmla="*/ 103 w 185"/>
                <a:gd name="T21" fmla="*/ 32 h 180"/>
                <a:gd name="T22" fmla="*/ 87 w 185"/>
                <a:gd name="T23" fmla="*/ 22 h 180"/>
                <a:gd name="T24" fmla="*/ 72 w 185"/>
                <a:gd name="T25" fmla="*/ 14 h 180"/>
                <a:gd name="T26" fmla="*/ 54 w 185"/>
                <a:gd name="T27" fmla="*/ 9 h 180"/>
                <a:gd name="T28" fmla="*/ 37 w 185"/>
                <a:gd name="T29" fmla="*/ 5 h 180"/>
                <a:gd name="T30" fmla="*/ 19 w 185"/>
                <a:gd name="T31" fmla="*/ 2 h 180"/>
                <a:gd name="T32" fmla="*/ 0 w 185"/>
                <a:gd name="T3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" h="180">
                  <a:moveTo>
                    <a:pt x="185" y="180"/>
                  </a:moveTo>
                  <a:lnTo>
                    <a:pt x="184" y="162"/>
                  </a:lnTo>
                  <a:lnTo>
                    <a:pt x="180" y="145"/>
                  </a:lnTo>
                  <a:lnTo>
                    <a:pt x="176" y="128"/>
                  </a:lnTo>
                  <a:lnTo>
                    <a:pt x="170" y="110"/>
                  </a:lnTo>
                  <a:lnTo>
                    <a:pt x="163" y="95"/>
                  </a:lnTo>
                  <a:lnTo>
                    <a:pt x="153" y="80"/>
                  </a:lnTo>
                  <a:lnTo>
                    <a:pt x="143" y="66"/>
                  </a:lnTo>
                  <a:lnTo>
                    <a:pt x="131" y="53"/>
                  </a:lnTo>
                  <a:lnTo>
                    <a:pt x="117" y="41"/>
                  </a:lnTo>
                  <a:lnTo>
                    <a:pt x="103" y="32"/>
                  </a:lnTo>
                  <a:lnTo>
                    <a:pt x="87" y="22"/>
                  </a:lnTo>
                  <a:lnTo>
                    <a:pt x="72" y="14"/>
                  </a:lnTo>
                  <a:lnTo>
                    <a:pt x="54" y="9"/>
                  </a:lnTo>
                  <a:lnTo>
                    <a:pt x="37" y="5"/>
                  </a:lnTo>
                  <a:lnTo>
                    <a:pt x="19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Rectangle 289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Rectangle 290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Rectangle 291"/>
            <p:cNvSpPr>
              <a:spLocks noChangeArrowheads="1"/>
            </p:cNvSpPr>
            <p:nvPr/>
          </p:nvSpPr>
          <p:spPr bwMode="auto">
            <a:xfrm>
              <a:off x="5218" y="992"/>
              <a:ext cx="48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Rectangle 292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Rectangle 293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Freeform 294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Freeform 295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Rectangle 296"/>
            <p:cNvSpPr>
              <a:spLocks noChangeArrowheads="1"/>
            </p:cNvSpPr>
            <p:nvPr/>
          </p:nvSpPr>
          <p:spPr bwMode="auto">
            <a:xfrm>
              <a:off x="5138" y="2104"/>
              <a:ext cx="5" cy="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Rectangle 297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solidFill>
              <a:srgbClr val="D43E5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Rectangle 298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Rectangle 299"/>
            <p:cNvSpPr>
              <a:spLocks noChangeArrowheads="1"/>
            </p:cNvSpPr>
            <p:nvPr/>
          </p:nvSpPr>
          <p:spPr bwMode="auto">
            <a:xfrm>
              <a:off x="3156" y="1868"/>
              <a:ext cx="2103" cy="3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Rectangle 300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Rectangle 301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Rectangle 302"/>
            <p:cNvSpPr>
              <a:spLocks noChangeArrowheads="1"/>
            </p:cNvSpPr>
            <p:nvPr/>
          </p:nvSpPr>
          <p:spPr bwMode="auto">
            <a:xfrm>
              <a:off x="3200" y="1889"/>
              <a:ext cx="2015" cy="35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Freeform 303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Freeform 304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Freeform 305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Rectangle 306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Rectangle 307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Rectangle 308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Rectangle 309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Freeform 310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Freeform 311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Freeform 312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Freeform 313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Rectangle 314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Rectangle 315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Rectangle 316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Rectangle 317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Rectangle 318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Rectangle 319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Freeform 320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Freeform 321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Freeform 322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Freeform 323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Freeform 324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Freeform 325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Freeform 326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6" name="Rectangle 327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7" name="Rectangle 328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8" name="Freeform 329"/>
            <p:cNvSpPr>
              <a:spLocks/>
            </p:cNvSpPr>
            <p:nvPr/>
          </p:nvSpPr>
          <p:spPr bwMode="auto">
            <a:xfrm>
              <a:off x="5332" y="1952"/>
              <a:ext cx="22" cy="224"/>
            </a:xfrm>
            <a:custGeom>
              <a:avLst/>
              <a:gdLst>
                <a:gd name="T0" fmla="*/ 0 w 96"/>
                <a:gd name="T1" fmla="*/ 1001 h 1007"/>
                <a:gd name="T2" fmla="*/ 96 w 96"/>
                <a:gd name="T3" fmla="*/ 1007 h 1007"/>
                <a:gd name="T4" fmla="*/ 96 w 96"/>
                <a:gd name="T5" fmla="*/ 0 h 1007"/>
                <a:gd name="T6" fmla="*/ 0 w 96"/>
                <a:gd name="T7" fmla="*/ 6 h 1007"/>
                <a:gd name="T8" fmla="*/ 0 w 96"/>
                <a:gd name="T9" fmla="*/ 1001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07">
                  <a:moveTo>
                    <a:pt x="0" y="1001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6"/>
                  </a:lnTo>
                  <a:lnTo>
                    <a:pt x="0" y="10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" name="Freeform 330"/>
            <p:cNvSpPr>
              <a:spLocks/>
            </p:cNvSpPr>
            <p:nvPr/>
          </p:nvSpPr>
          <p:spPr bwMode="auto">
            <a:xfrm>
              <a:off x="5332" y="1948"/>
              <a:ext cx="22" cy="226"/>
            </a:xfrm>
            <a:custGeom>
              <a:avLst/>
              <a:gdLst>
                <a:gd name="T0" fmla="*/ 0 w 96"/>
                <a:gd name="T1" fmla="*/ 1018 h 1018"/>
                <a:gd name="T2" fmla="*/ 96 w 96"/>
                <a:gd name="T3" fmla="*/ 1007 h 1018"/>
                <a:gd name="T4" fmla="*/ 96 w 96"/>
                <a:gd name="T5" fmla="*/ 0 h 1018"/>
                <a:gd name="T6" fmla="*/ 0 w 96"/>
                <a:gd name="T7" fmla="*/ 23 h 1018"/>
                <a:gd name="T8" fmla="*/ 0 w 96"/>
                <a:gd name="T9" fmla="*/ 101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18">
                  <a:moveTo>
                    <a:pt x="0" y="1018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23"/>
                  </a:lnTo>
                  <a:lnTo>
                    <a:pt x="0" y="10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0" name="Freeform 331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1" name="Freeform 332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2" name="Rectangle 333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3" name="Rectangle 334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4" name="Rectangle 335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5" name="Rectangle 336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6" name="Rectangle 337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7" name="Rectangle 338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8" name="Rectangle 339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9" name="Rectangle 340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0" name="Rectangle 341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1" name="Rectangle 342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D8362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2" name="Rectangle 343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Rectangle 344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4" name="Rectangle 345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5" name="Rectangle 346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6" name="Rectangle 347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7" name="Rectangle 348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8" name="Freeform 349"/>
            <p:cNvSpPr>
              <a:spLocks/>
            </p:cNvSpPr>
            <p:nvPr/>
          </p:nvSpPr>
          <p:spPr bwMode="auto">
            <a:xfrm>
              <a:off x="3155" y="2242"/>
              <a:ext cx="3" cy="23"/>
            </a:xfrm>
            <a:custGeom>
              <a:avLst/>
              <a:gdLst>
                <a:gd name="T0" fmla="*/ 11 w 11"/>
                <a:gd name="T1" fmla="*/ 6 h 105"/>
                <a:gd name="T2" fmla="*/ 11 w 11"/>
                <a:gd name="T3" fmla="*/ 99 h 105"/>
                <a:gd name="T4" fmla="*/ 11 w 11"/>
                <a:gd name="T5" fmla="*/ 105 h 105"/>
                <a:gd name="T6" fmla="*/ 0 w 11"/>
                <a:gd name="T7" fmla="*/ 105 h 105"/>
                <a:gd name="T8" fmla="*/ 0 w 11"/>
                <a:gd name="T9" fmla="*/ 99 h 105"/>
                <a:gd name="T10" fmla="*/ 0 w 11"/>
                <a:gd name="T11" fmla="*/ 6 h 105"/>
                <a:gd name="T12" fmla="*/ 0 w 11"/>
                <a:gd name="T13" fmla="*/ 0 h 105"/>
                <a:gd name="T14" fmla="*/ 11 w 11"/>
                <a:gd name="T15" fmla="*/ 0 h 105"/>
                <a:gd name="T16" fmla="*/ 11 w 11"/>
                <a:gd name="T17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11" y="6"/>
                  </a:move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9" name="Freeform 350"/>
            <p:cNvSpPr>
              <a:spLocks/>
            </p:cNvSpPr>
            <p:nvPr/>
          </p:nvSpPr>
          <p:spPr bwMode="auto">
            <a:xfrm>
              <a:off x="3155" y="1862"/>
              <a:ext cx="3" cy="24"/>
            </a:xfrm>
            <a:custGeom>
              <a:avLst/>
              <a:gdLst>
                <a:gd name="T0" fmla="*/ 0 w 11"/>
                <a:gd name="T1" fmla="*/ 99 h 105"/>
                <a:gd name="T2" fmla="*/ 0 w 11"/>
                <a:gd name="T3" fmla="*/ 6 h 105"/>
                <a:gd name="T4" fmla="*/ 0 w 11"/>
                <a:gd name="T5" fmla="*/ 0 h 105"/>
                <a:gd name="T6" fmla="*/ 11 w 11"/>
                <a:gd name="T7" fmla="*/ 0 h 105"/>
                <a:gd name="T8" fmla="*/ 11 w 11"/>
                <a:gd name="T9" fmla="*/ 6 h 105"/>
                <a:gd name="T10" fmla="*/ 11 w 11"/>
                <a:gd name="T11" fmla="*/ 99 h 105"/>
                <a:gd name="T12" fmla="*/ 11 w 11"/>
                <a:gd name="T13" fmla="*/ 105 h 105"/>
                <a:gd name="T14" fmla="*/ 0 w 11"/>
                <a:gd name="T15" fmla="*/ 105 h 105"/>
                <a:gd name="T16" fmla="*/ 0 w 11"/>
                <a:gd name="T17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0" y="99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0" name="Rectangle 351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" name="Rectangle 352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2" name="Rectangle 353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3" name="Rectangle 354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4" name="Rectangle 355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5" name="Rectangle 356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6" name="Rectangle 357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7" name="Freeform 358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  <a:gd name="T8" fmla="*/ 0 w 1463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Freeform 359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9" name="Rectangle 360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0" name="Rectangle 361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" name="Rectangle 362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2" name="Rectangle 363"/>
            <p:cNvSpPr>
              <a:spLocks noChangeArrowheads="1"/>
            </p:cNvSpPr>
            <p:nvPr/>
          </p:nvSpPr>
          <p:spPr bwMode="auto">
            <a:xfrm>
              <a:off x="3013" y="633"/>
              <a:ext cx="7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3" name="Freeform 364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4" name="Freeform 365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5" name="Freeform 366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6" name="Freeform 367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7" name="Freeform 368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  <a:gd name="T12" fmla="*/ 295 w 295"/>
                <a:gd name="T13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8" name="Freeform 369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9" name="Freeform 370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  <a:gd name="T8" fmla="*/ 291 w 294"/>
                <a:gd name="T9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  <a:lnTo>
                    <a:pt x="291" y="23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0" name="Freeform 371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Rectangle 372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2" name="Rectangle 373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" name="Rectangle 374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4" name="Freeform 375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5" name="Freeform 376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6" name="Freeform 377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  <a:gd name="T12" fmla="*/ 294 w 294"/>
                <a:gd name="T13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7" name="Freeform 378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8" name="Rectangle 379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" name="Rectangle 380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" name="Rectangle 381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" name="Rectangle 382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2" name="Rectangle 383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3" name="Rectangle 384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4" name="Rectangle 385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Rectangle 386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6" name="Freeform 387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7" name="Freeform 388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8" name="Freeform 389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9" name="Freeform 390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0" name="Rectangle 391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1" name="Rectangle 392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2" name="Freeform 393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3" name="Freeform 394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4" name="Rectangle 395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5" name="Rectangle 396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6" name="Rectangle 397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7" name="Rectangle 398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8" name="Rectangle 399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9" name="Rectangle 400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" name="Rectangle 401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" name="Rectangle 402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2" name="Freeform 403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3" name="Freeform 404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4" name="Rectangle 405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5" name="Rectangle 406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6" name="Freeform 407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7" name="Freeform 408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8" name="Rectangle 409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9" name="Rectangle 410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0" name="Line 411"/>
            <p:cNvSpPr>
              <a:spLocks noChangeShapeType="1"/>
            </p:cNvSpPr>
            <p:nvPr/>
          </p:nvSpPr>
          <p:spPr bwMode="auto">
            <a:xfrm>
              <a:off x="3004" y="1965"/>
              <a:ext cx="1" cy="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" name="Freeform 412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  <a:gd name="T42" fmla="*/ 20 w 304"/>
                <a:gd name="T43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2" name="Freeform 413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3" name="Freeform 414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  <a:gd name="T42" fmla="*/ 20 w 304"/>
                <a:gd name="T43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4" name="Freeform 415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" name="Rectangle 416"/>
            <p:cNvSpPr>
              <a:spLocks noChangeArrowheads="1"/>
            </p:cNvSpPr>
            <p:nvPr/>
          </p:nvSpPr>
          <p:spPr bwMode="auto">
            <a:xfrm>
              <a:off x="3062" y="1977"/>
              <a:ext cx="453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6" name="Freeform 417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0 w 270"/>
                <a:gd name="T1" fmla="*/ 792 h 792"/>
                <a:gd name="T2" fmla="*/ 27 w 270"/>
                <a:gd name="T3" fmla="*/ 790 h 792"/>
                <a:gd name="T4" fmla="*/ 54 w 270"/>
                <a:gd name="T5" fmla="*/ 784 h 792"/>
                <a:gd name="T6" fmla="*/ 80 w 270"/>
                <a:gd name="T7" fmla="*/ 774 h 792"/>
                <a:gd name="T8" fmla="*/ 105 w 270"/>
                <a:gd name="T9" fmla="*/ 761 h 792"/>
                <a:gd name="T10" fmla="*/ 129 w 270"/>
                <a:gd name="T11" fmla="*/ 744 h 792"/>
                <a:gd name="T12" fmla="*/ 151 w 270"/>
                <a:gd name="T13" fmla="*/ 725 h 792"/>
                <a:gd name="T14" fmla="*/ 171 w 270"/>
                <a:gd name="T15" fmla="*/ 702 h 792"/>
                <a:gd name="T16" fmla="*/ 191 w 270"/>
                <a:gd name="T17" fmla="*/ 676 h 792"/>
                <a:gd name="T18" fmla="*/ 209 w 270"/>
                <a:gd name="T19" fmla="*/ 648 h 792"/>
                <a:gd name="T20" fmla="*/ 224 w 270"/>
                <a:gd name="T21" fmla="*/ 617 h 792"/>
                <a:gd name="T22" fmla="*/ 238 w 270"/>
                <a:gd name="T23" fmla="*/ 585 h 792"/>
                <a:gd name="T24" fmla="*/ 249 w 270"/>
                <a:gd name="T25" fmla="*/ 550 h 792"/>
                <a:gd name="T26" fmla="*/ 257 w 270"/>
                <a:gd name="T27" fmla="*/ 513 h 792"/>
                <a:gd name="T28" fmla="*/ 264 w 270"/>
                <a:gd name="T29" fmla="*/ 476 h 792"/>
                <a:gd name="T30" fmla="*/ 268 w 270"/>
                <a:gd name="T31" fmla="*/ 436 h 792"/>
                <a:gd name="T32" fmla="*/ 270 w 270"/>
                <a:gd name="T33" fmla="*/ 396 h 792"/>
                <a:gd name="T34" fmla="*/ 268 w 270"/>
                <a:gd name="T35" fmla="*/ 355 h 792"/>
                <a:gd name="T36" fmla="*/ 264 w 270"/>
                <a:gd name="T37" fmla="*/ 316 h 792"/>
                <a:gd name="T38" fmla="*/ 257 w 270"/>
                <a:gd name="T39" fmla="*/ 278 h 792"/>
                <a:gd name="T40" fmla="*/ 249 w 270"/>
                <a:gd name="T41" fmla="*/ 241 h 792"/>
                <a:gd name="T42" fmla="*/ 238 w 270"/>
                <a:gd name="T43" fmla="*/ 206 h 792"/>
                <a:gd name="T44" fmla="*/ 224 w 270"/>
                <a:gd name="T45" fmla="*/ 174 h 792"/>
                <a:gd name="T46" fmla="*/ 209 w 270"/>
                <a:gd name="T47" fmla="*/ 144 h 792"/>
                <a:gd name="T48" fmla="*/ 191 w 270"/>
                <a:gd name="T49" fmla="*/ 116 h 792"/>
                <a:gd name="T50" fmla="*/ 171 w 270"/>
                <a:gd name="T51" fmla="*/ 90 h 792"/>
                <a:gd name="T52" fmla="*/ 151 w 270"/>
                <a:gd name="T53" fmla="*/ 67 h 792"/>
                <a:gd name="T54" fmla="*/ 129 w 270"/>
                <a:gd name="T55" fmla="*/ 47 h 792"/>
                <a:gd name="T56" fmla="*/ 105 w 270"/>
                <a:gd name="T57" fmla="*/ 31 h 792"/>
                <a:gd name="T58" fmla="*/ 80 w 270"/>
                <a:gd name="T59" fmla="*/ 17 h 792"/>
                <a:gd name="T60" fmla="*/ 54 w 270"/>
                <a:gd name="T61" fmla="*/ 7 h 792"/>
                <a:gd name="T62" fmla="*/ 27 w 270"/>
                <a:gd name="T63" fmla="*/ 2 h 792"/>
                <a:gd name="T64" fmla="*/ 0 w 270"/>
                <a:gd name="T65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792">
                  <a:moveTo>
                    <a:pt x="0" y="396"/>
                  </a:moveTo>
                  <a:lnTo>
                    <a:pt x="0" y="792"/>
                  </a:ln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7" name="Freeform 418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14 w 270"/>
                <a:gd name="T1" fmla="*/ 791 h 792"/>
                <a:gd name="T2" fmla="*/ 41 w 270"/>
                <a:gd name="T3" fmla="*/ 787 h 792"/>
                <a:gd name="T4" fmla="*/ 67 w 270"/>
                <a:gd name="T5" fmla="*/ 779 h 792"/>
                <a:gd name="T6" fmla="*/ 93 w 270"/>
                <a:gd name="T7" fmla="*/ 768 h 792"/>
                <a:gd name="T8" fmla="*/ 117 w 270"/>
                <a:gd name="T9" fmla="*/ 753 h 792"/>
                <a:gd name="T10" fmla="*/ 140 w 270"/>
                <a:gd name="T11" fmla="*/ 734 h 792"/>
                <a:gd name="T12" fmla="*/ 161 w 270"/>
                <a:gd name="T13" fmla="*/ 713 h 792"/>
                <a:gd name="T14" fmla="*/ 181 w 270"/>
                <a:gd name="T15" fmla="*/ 689 h 792"/>
                <a:gd name="T16" fmla="*/ 200 w 270"/>
                <a:gd name="T17" fmla="*/ 662 h 792"/>
                <a:gd name="T18" fmla="*/ 216 w 270"/>
                <a:gd name="T19" fmla="*/ 633 h 792"/>
                <a:gd name="T20" fmla="*/ 231 w 270"/>
                <a:gd name="T21" fmla="*/ 601 h 792"/>
                <a:gd name="T22" fmla="*/ 243 w 270"/>
                <a:gd name="T23" fmla="*/ 567 h 792"/>
                <a:gd name="T24" fmla="*/ 253 w 270"/>
                <a:gd name="T25" fmla="*/ 532 h 792"/>
                <a:gd name="T26" fmla="*/ 262 w 270"/>
                <a:gd name="T27" fmla="*/ 495 h 792"/>
                <a:gd name="T28" fmla="*/ 266 w 270"/>
                <a:gd name="T29" fmla="*/ 456 h 792"/>
                <a:gd name="T30" fmla="*/ 270 w 270"/>
                <a:gd name="T31" fmla="*/ 416 h 792"/>
                <a:gd name="T32" fmla="*/ 270 w 270"/>
                <a:gd name="T33" fmla="*/ 376 h 792"/>
                <a:gd name="T34" fmla="*/ 266 w 270"/>
                <a:gd name="T35" fmla="*/ 336 h 792"/>
                <a:gd name="T36" fmla="*/ 262 w 270"/>
                <a:gd name="T37" fmla="*/ 297 h 792"/>
                <a:gd name="T38" fmla="*/ 253 w 270"/>
                <a:gd name="T39" fmla="*/ 259 h 792"/>
                <a:gd name="T40" fmla="*/ 243 w 270"/>
                <a:gd name="T41" fmla="*/ 224 h 792"/>
                <a:gd name="T42" fmla="*/ 231 w 270"/>
                <a:gd name="T43" fmla="*/ 190 h 792"/>
                <a:gd name="T44" fmla="*/ 216 w 270"/>
                <a:gd name="T45" fmla="*/ 159 h 792"/>
                <a:gd name="T46" fmla="*/ 200 w 270"/>
                <a:gd name="T47" fmla="*/ 129 h 792"/>
                <a:gd name="T48" fmla="*/ 181 w 270"/>
                <a:gd name="T49" fmla="*/ 102 h 792"/>
                <a:gd name="T50" fmla="*/ 161 w 270"/>
                <a:gd name="T51" fmla="*/ 78 h 792"/>
                <a:gd name="T52" fmla="*/ 140 w 270"/>
                <a:gd name="T53" fmla="*/ 57 h 792"/>
                <a:gd name="T54" fmla="*/ 117 w 270"/>
                <a:gd name="T55" fmla="*/ 38 h 792"/>
                <a:gd name="T56" fmla="*/ 93 w 270"/>
                <a:gd name="T57" fmla="*/ 23 h 792"/>
                <a:gd name="T58" fmla="*/ 67 w 270"/>
                <a:gd name="T59" fmla="*/ 11 h 792"/>
                <a:gd name="T60" fmla="*/ 41 w 270"/>
                <a:gd name="T61" fmla="*/ 4 h 792"/>
                <a:gd name="T62" fmla="*/ 14 w 270"/>
                <a:gd name="T63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0" h="792">
                  <a:moveTo>
                    <a:pt x="0" y="792"/>
                  </a:move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8" name="Freeform 419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0 w 265"/>
                <a:gd name="T1" fmla="*/ 785 h 785"/>
                <a:gd name="T2" fmla="*/ 26 w 265"/>
                <a:gd name="T3" fmla="*/ 783 h 785"/>
                <a:gd name="T4" fmla="*/ 53 w 265"/>
                <a:gd name="T5" fmla="*/ 778 h 785"/>
                <a:gd name="T6" fmla="*/ 78 w 265"/>
                <a:gd name="T7" fmla="*/ 768 h 785"/>
                <a:gd name="T8" fmla="*/ 103 w 265"/>
                <a:gd name="T9" fmla="*/ 754 h 785"/>
                <a:gd name="T10" fmla="*/ 126 w 265"/>
                <a:gd name="T11" fmla="*/ 738 h 785"/>
                <a:gd name="T12" fmla="*/ 148 w 265"/>
                <a:gd name="T13" fmla="*/ 718 h 785"/>
                <a:gd name="T14" fmla="*/ 169 w 265"/>
                <a:gd name="T15" fmla="*/ 696 h 785"/>
                <a:gd name="T16" fmla="*/ 188 w 265"/>
                <a:gd name="T17" fmla="*/ 670 h 785"/>
                <a:gd name="T18" fmla="*/ 204 w 265"/>
                <a:gd name="T19" fmla="*/ 642 h 785"/>
                <a:gd name="T20" fmla="*/ 220 w 265"/>
                <a:gd name="T21" fmla="*/ 612 h 785"/>
                <a:gd name="T22" fmla="*/ 233 w 265"/>
                <a:gd name="T23" fmla="*/ 579 h 785"/>
                <a:gd name="T24" fmla="*/ 244 w 265"/>
                <a:gd name="T25" fmla="*/ 545 h 785"/>
                <a:gd name="T26" fmla="*/ 253 w 265"/>
                <a:gd name="T27" fmla="*/ 509 h 785"/>
                <a:gd name="T28" fmla="*/ 260 w 265"/>
                <a:gd name="T29" fmla="*/ 472 h 785"/>
                <a:gd name="T30" fmla="*/ 264 w 265"/>
                <a:gd name="T31" fmla="*/ 433 h 785"/>
                <a:gd name="T32" fmla="*/ 265 w 265"/>
                <a:gd name="T33" fmla="*/ 393 h 785"/>
                <a:gd name="T34" fmla="*/ 264 w 265"/>
                <a:gd name="T35" fmla="*/ 352 h 785"/>
                <a:gd name="T36" fmla="*/ 260 w 265"/>
                <a:gd name="T37" fmla="*/ 313 h 785"/>
                <a:gd name="T38" fmla="*/ 253 w 265"/>
                <a:gd name="T39" fmla="*/ 276 h 785"/>
                <a:gd name="T40" fmla="*/ 244 w 265"/>
                <a:gd name="T41" fmla="*/ 240 h 785"/>
                <a:gd name="T42" fmla="*/ 233 w 265"/>
                <a:gd name="T43" fmla="*/ 206 h 785"/>
                <a:gd name="T44" fmla="*/ 220 w 265"/>
                <a:gd name="T45" fmla="*/ 173 h 785"/>
                <a:gd name="T46" fmla="*/ 204 w 265"/>
                <a:gd name="T47" fmla="*/ 143 h 785"/>
                <a:gd name="T48" fmla="*/ 188 w 265"/>
                <a:gd name="T49" fmla="*/ 115 h 785"/>
                <a:gd name="T50" fmla="*/ 169 w 265"/>
                <a:gd name="T51" fmla="*/ 89 h 785"/>
                <a:gd name="T52" fmla="*/ 148 w 265"/>
                <a:gd name="T53" fmla="*/ 67 h 785"/>
                <a:gd name="T54" fmla="*/ 126 w 265"/>
                <a:gd name="T55" fmla="*/ 47 h 785"/>
                <a:gd name="T56" fmla="*/ 103 w 265"/>
                <a:gd name="T57" fmla="*/ 31 h 785"/>
                <a:gd name="T58" fmla="*/ 78 w 265"/>
                <a:gd name="T59" fmla="*/ 18 h 785"/>
                <a:gd name="T60" fmla="*/ 53 w 265"/>
                <a:gd name="T61" fmla="*/ 8 h 785"/>
                <a:gd name="T62" fmla="*/ 26 w 265"/>
                <a:gd name="T63" fmla="*/ 2 h 785"/>
                <a:gd name="T64" fmla="*/ 0 w 265"/>
                <a:gd name="T65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785">
                  <a:moveTo>
                    <a:pt x="0" y="393"/>
                  </a:moveTo>
                  <a:lnTo>
                    <a:pt x="0" y="785"/>
                  </a:ln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9" name="Freeform 420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13 w 265"/>
                <a:gd name="T1" fmla="*/ 785 h 785"/>
                <a:gd name="T2" fmla="*/ 40 w 265"/>
                <a:gd name="T3" fmla="*/ 781 h 785"/>
                <a:gd name="T4" fmla="*/ 66 w 265"/>
                <a:gd name="T5" fmla="*/ 773 h 785"/>
                <a:gd name="T6" fmla="*/ 90 w 265"/>
                <a:gd name="T7" fmla="*/ 761 h 785"/>
                <a:gd name="T8" fmla="*/ 115 w 265"/>
                <a:gd name="T9" fmla="*/ 746 h 785"/>
                <a:gd name="T10" fmla="*/ 137 w 265"/>
                <a:gd name="T11" fmla="*/ 728 h 785"/>
                <a:gd name="T12" fmla="*/ 158 w 265"/>
                <a:gd name="T13" fmla="*/ 708 h 785"/>
                <a:gd name="T14" fmla="*/ 178 w 265"/>
                <a:gd name="T15" fmla="*/ 683 h 785"/>
                <a:gd name="T16" fmla="*/ 197 w 265"/>
                <a:gd name="T17" fmla="*/ 657 h 785"/>
                <a:gd name="T18" fmla="*/ 212 w 265"/>
                <a:gd name="T19" fmla="*/ 628 h 785"/>
                <a:gd name="T20" fmla="*/ 226 w 265"/>
                <a:gd name="T21" fmla="*/ 597 h 785"/>
                <a:gd name="T22" fmla="*/ 239 w 265"/>
                <a:gd name="T23" fmla="*/ 563 h 785"/>
                <a:gd name="T24" fmla="*/ 250 w 265"/>
                <a:gd name="T25" fmla="*/ 528 h 785"/>
                <a:gd name="T26" fmla="*/ 257 w 265"/>
                <a:gd name="T27" fmla="*/ 491 h 785"/>
                <a:gd name="T28" fmla="*/ 262 w 265"/>
                <a:gd name="T29" fmla="*/ 452 h 785"/>
                <a:gd name="T30" fmla="*/ 265 w 265"/>
                <a:gd name="T31" fmla="*/ 412 h 785"/>
                <a:gd name="T32" fmla="*/ 265 w 265"/>
                <a:gd name="T33" fmla="*/ 373 h 785"/>
                <a:gd name="T34" fmla="*/ 262 w 265"/>
                <a:gd name="T35" fmla="*/ 333 h 785"/>
                <a:gd name="T36" fmla="*/ 257 w 265"/>
                <a:gd name="T37" fmla="*/ 295 h 785"/>
                <a:gd name="T38" fmla="*/ 250 w 265"/>
                <a:gd name="T39" fmla="*/ 257 h 785"/>
                <a:gd name="T40" fmla="*/ 239 w 265"/>
                <a:gd name="T41" fmla="*/ 223 h 785"/>
                <a:gd name="T42" fmla="*/ 226 w 265"/>
                <a:gd name="T43" fmla="*/ 189 h 785"/>
                <a:gd name="T44" fmla="*/ 212 w 265"/>
                <a:gd name="T45" fmla="*/ 158 h 785"/>
                <a:gd name="T46" fmla="*/ 197 w 265"/>
                <a:gd name="T47" fmla="*/ 129 h 785"/>
                <a:gd name="T48" fmla="*/ 178 w 265"/>
                <a:gd name="T49" fmla="*/ 102 h 785"/>
                <a:gd name="T50" fmla="*/ 158 w 265"/>
                <a:gd name="T51" fmla="*/ 78 h 785"/>
                <a:gd name="T52" fmla="*/ 137 w 265"/>
                <a:gd name="T53" fmla="*/ 57 h 785"/>
                <a:gd name="T54" fmla="*/ 115 w 265"/>
                <a:gd name="T55" fmla="*/ 39 h 785"/>
                <a:gd name="T56" fmla="*/ 90 w 265"/>
                <a:gd name="T57" fmla="*/ 24 h 785"/>
                <a:gd name="T58" fmla="*/ 66 w 265"/>
                <a:gd name="T59" fmla="*/ 13 h 785"/>
                <a:gd name="T60" fmla="*/ 40 w 265"/>
                <a:gd name="T61" fmla="*/ 4 h 785"/>
                <a:gd name="T62" fmla="*/ 13 w 265"/>
                <a:gd name="T63" fmla="*/ 1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785">
                  <a:moveTo>
                    <a:pt x="0" y="785"/>
                  </a:move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0" name="Freeform 421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1" name="Freeform 422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2" name="Freeform 423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3" name="Freeform 424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4" name="Freeform 425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5" name="Freeform 426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6" name="Rectangle 427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7" name="Rectangle 428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8" name="Rectangle 429"/>
            <p:cNvSpPr>
              <a:spLocks noChangeArrowheads="1"/>
            </p:cNvSpPr>
            <p:nvPr/>
          </p:nvSpPr>
          <p:spPr bwMode="auto">
            <a:xfrm>
              <a:off x="3026" y="1329"/>
              <a:ext cx="2" cy="1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9" name="Rectangle 430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solidFill>
              <a:srgbClr val="59575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0" name="Rectangle 431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1" name="Rectangle 432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2" name="Rectangle 433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3" name="Freeform 434"/>
            <p:cNvSpPr>
              <a:spLocks/>
            </p:cNvSpPr>
            <p:nvPr/>
          </p:nvSpPr>
          <p:spPr bwMode="auto">
            <a:xfrm>
              <a:off x="3015" y="1492"/>
              <a:ext cx="16" cy="16"/>
            </a:xfrm>
            <a:custGeom>
              <a:avLst/>
              <a:gdLst>
                <a:gd name="T0" fmla="*/ 0 w 73"/>
                <a:gd name="T1" fmla="*/ 0 h 71"/>
                <a:gd name="T2" fmla="*/ 0 w 73"/>
                <a:gd name="T3" fmla="*/ 71 h 71"/>
                <a:gd name="T4" fmla="*/ 8 w 73"/>
                <a:gd name="T5" fmla="*/ 71 h 71"/>
                <a:gd name="T6" fmla="*/ 16 w 73"/>
                <a:gd name="T7" fmla="*/ 70 h 71"/>
                <a:gd name="T8" fmla="*/ 22 w 73"/>
                <a:gd name="T9" fmla="*/ 68 h 71"/>
                <a:gd name="T10" fmla="*/ 29 w 73"/>
                <a:gd name="T11" fmla="*/ 66 h 71"/>
                <a:gd name="T12" fmla="*/ 36 w 73"/>
                <a:gd name="T13" fmla="*/ 63 h 71"/>
                <a:gd name="T14" fmla="*/ 41 w 73"/>
                <a:gd name="T15" fmla="*/ 59 h 71"/>
                <a:gd name="T16" fmla="*/ 47 w 73"/>
                <a:gd name="T17" fmla="*/ 55 h 71"/>
                <a:gd name="T18" fmla="*/ 52 w 73"/>
                <a:gd name="T19" fmla="*/ 51 h 71"/>
                <a:gd name="T20" fmla="*/ 57 w 73"/>
                <a:gd name="T21" fmla="*/ 45 h 71"/>
                <a:gd name="T22" fmla="*/ 61 w 73"/>
                <a:gd name="T23" fmla="*/ 40 h 71"/>
                <a:gd name="T24" fmla="*/ 64 w 73"/>
                <a:gd name="T25" fmla="*/ 33 h 71"/>
                <a:gd name="T26" fmla="*/ 68 w 73"/>
                <a:gd name="T27" fmla="*/ 28 h 71"/>
                <a:gd name="T28" fmla="*/ 70 w 73"/>
                <a:gd name="T29" fmla="*/ 22 h 71"/>
                <a:gd name="T30" fmla="*/ 72 w 73"/>
                <a:gd name="T31" fmla="*/ 14 h 71"/>
                <a:gd name="T32" fmla="*/ 73 w 73"/>
                <a:gd name="T33" fmla="*/ 8 h 71"/>
                <a:gd name="T34" fmla="*/ 73 w 73"/>
                <a:gd name="T35" fmla="*/ 0 h 71"/>
                <a:gd name="T36" fmla="*/ 0 w 73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71">
                  <a:moveTo>
                    <a:pt x="0" y="0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16" y="70"/>
                  </a:lnTo>
                  <a:lnTo>
                    <a:pt x="22" y="68"/>
                  </a:lnTo>
                  <a:lnTo>
                    <a:pt x="29" y="66"/>
                  </a:lnTo>
                  <a:lnTo>
                    <a:pt x="36" y="63"/>
                  </a:lnTo>
                  <a:lnTo>
                    <a:pt x="41" y="59"/>
                  </a:lnTo>
                  <a:lnTo>
                    <a:pt x="47" y="55"/>
                  </a:lnTo>
                  <a:lnTo>
                    <a:pt x="52" y="51"/>
                  </a:lnTo>
                  <a:lnTo>
                    <a:pt x="57" y="45"/>
                  </a:lnTo>
                  <a:lnTo>
                    <a:pt x="61" y="40"/>
                  </a:lnTo>
                  <a:lnTo>
                    <a:pt x="64" y="33"/>
                  </a:lnTo>
                  <a:lnTo>
                    <a:pt x="68" y="28"/>
                  </a:lnTo>
                  <a:lnTo>
                    <a:pt x="70" y="22"/>
                  </a:lnTo>
                  <a:lnTo>
                    <a:pt x="72" y="14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4" name="Freeform 435"/>
            <p:cNvSpPr>
              <a:spLocks/>
            </p:cNvSpPr>
            <p:nvPr/>
          </p:nvSpPr>
          <p:spPr bwMode="auto">
            <a:xfrm>
              <a:off x="2624" y="1493"/>
              <a:ext cx="17" cy="16"/>
            </a:xfrm>
            <a:custGeom>
              <a:avLst/>
              <a:gdLst>
                <a:gd name="T0" fmla="*/ 77 w 77"/>
                <a:gd name="T1" fmla="*/ 0 h 76"/>
                <a:gd name="T2" fmla="*/ 0 w 77"/>
                <a:gd name="T3" fmla="*/ 0 h 76"/>
                <a:gd name="T4" fmla="*/ 1 w 77"/>
                <a:gd name="T5" fmla="*/ 8 h 76"/>
                <a:gd name="T6" fmla="*/ 2 w 77"/>
                <a:gd name="T7" fmla="*/ 15 h 76"/>
                <a:gd name="T8" fmla="*/ 3 w 77"/>
                <a:gd name="T9" fmla="*/ 23 h 76"/>
                <a:gd name="T10" fmla="*/ 6 w 77"/>
                <a:gd name="T11" fmla="*/ 29 h 76"/>
                <a:gd name="T12" fmla="*/ 9 w 77"/>
                <a:gd name="T13" fmla="*/ 37 h 76"/>
                <a:gd name="T14" fmla="*/ 13 w 77"/>
                <a:gd name="T15" fmla="*/ 42 h 76"/>
                <a:gd name="T16" fmla="*/ 17 w 77"/>
                <a:gd name="T17" fmla="*/ 49 h 76"/>
                <a:gd name="T18" fmla="*/ 23 w 77"/>
                <a:gd name="T19" fmla="*/ 54 h 76"/>
                <a:gd name="T20" fmla="*/ 28 w 77"/>
                <a:gd name="T21" fmla="*/ 58 h 76"/>
                <a:gd name="T22" fmla="*/ 34 w 77"/>
                <a:gd name="T23" fmla="*/ 63 h 76"/>
                <a:gd name="T24" fmla="*/ 40 w 77"/>
                <a:gd name="T25" fmla="*/ 67 h 76"/>
                <a:gd name="T26" fmla="*/ 47 w 77"/>
                <a:gd name="T27" fmla="*/ 70 h 76"/>
                <a:gd name="T28" fmla="*/ 54 w 77"/>
                <a:gd name="T29" fmla="*/ 72 h 76"/>
                <a:gd name="T30" fmla="*/ 61 w 77"/>
                <a:gd name="T31" fmla="*/ 74 h 76"/>
                <a:gd name="T32" fmla="*/ 69 w 77"/>
                <a:gd name="T33" fmla="*/ 76 h 76"/>
                <a:gd name="T34" fmla="*/ 77 w 77"/>
                <a:gd name="T35" fmla="*/ 76 h 76"/>
                <a:gd name="T36" fmla="*/ 77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77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5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7" y="49"/>
                  </a:lnTo>
                  <a:lnTo>
                    <a:pt x="23" y="54"/>
                  </a:lnTo>
                  <a:lnTo>
                    <a:pt x="28" y="58"/>
                  </a:lnTo>
                  <a:lnTo>
                    <a:pt x="34" y="63"/>
                  </a:lnTo>
                  <a:lnTo>
                    <a:pt x="40" y="67"/>
                  </a:lnTo>
                  <a:lnTo>
                    <a:pt x="47" y="70"/>
                  </a:lnTo>
                  <a:lnTo>
                    <a:pt x="54" y="72"/>
                  </a:lnTo>
                  <a:lnTo>
                    <a:pt x="61" y="74"/>
                  </a:lnTo>
                  <a:lnTo>
                    <a:pt x="69" y="76"/>
                  </a:lnTo>
                  <a:lnTo>
                    <a:pt x="77" y="7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" name="Freeform 436"/>
            <p:cNvSpPr>
              <a:spLocks/>
            </p:cNvSpPr>
            <p:nvPr/>
          </p:nvSpPr>
          <p:spPr bwMode="auto">
            <a:xfrm>
              <a:off x="2628" y="1488"/>
              <a:ext cx="397" cy="8"/>
            </a:xfrm>
            <a:custGeom>
              <a:avLst/>
              <a:gdLst>
                <a:gd name="T0" fmla="*/ 12 w 1721"/>
                <a:gd name="T1" fmla="*/ 36 h 36"/>
                <a:gd name="T2" fmla="*/ 1721 w 1721"/>
                <a:gd name="T3" fmla="*/ 36 h 36"/>
                <a:gd name="T4" fmla="*/ 1721 w 1721"/>
                <a:gd name="T5" fmla="*/ 10 h 36"/>
                <a:gd name="T6" fmla="*/ 0 w 1721"/>
                <a:gd name="T7" fmla="*/ 0 h 36"/>
                <a:gd name="T8" fmla="*/ 0 w 1721"/>
                <a:gd name="T9" fmla="*/ 25 h 36"/>
                <a:gd name="T10" fmla="*/ 12 w 172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1" h="36">
                  <a:moveTo>
                    <a:pt x="12" y="36"/>
                  </a:moveTo>
                  <a:lnTo>
                    <a:pt x="1721" y="36"/>
                  </a:lnTo>
                  <a:lnTo>
                    <a:pt x="1721" y="1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" name="Rectangle 437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7" name="Rectangle 438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8" name="Freeform 439"/>
            <p:cNvSpPr>
              <a:spLocks/>
            </p:cNvSpPr>
            <p:nvPr/>
          </p:nvSpPr>
          <p:spPr bwMode="auto">
            <a:xfrm>
              <a:off x="2749" y="1359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5 h 73"/>
                <a:gd name="T6" fmla="*/ 687 w 690"/>
                <a:gd name="T7" fmla="*/ 13 h 73"/>
                <a:gd name="T8" fmla="*/ 690 w 690"/>
                <a:gd name="T9" fmla="*/ 11 h 73"/>
                <a:gd name="T10" fmla="*/ 690 w 690"/>
                <a:gd name="T11" fmla="*/ 8 h 73"/>
                <a:gd name="T12" fmla="*/ 688 w 690"/>
                <a:gd name="T13" fmla="*/ 4 h 73"/>
                <a:gd name="T14" fmla="*/ 687 w 690"/>
                <a:gd name="T15" fmla="*/ 2 h 73"/>
                <a:gd name="T16" fmla="*/ 684 w 690"/>
                <a:gd name="T17" fmla="*/ 1 h 73"/>
                <a:gd name="T18" fmla="*/ 682 w 690"/>
                <a:gd name="T19" fmla="*/ 0 h 73"/>
                <a:gd name="T20" fmla="*/ 6 w 690"/>
                <a:gd name="T21" fmla="*/ 58 h 73"/>
                <a:gd name="T22" fmla="*/ 3 w 690"/>
                <a:gd name="T23" fmla="*/ 59 h 73"/>
                <a:gd name="T24" fmla="*/ 1 w 690"/>
                <a:gd name="T25" fmla="*/ 60 h 73"/>
                <a:gd name="T26" fmla="*/ 0 w 690"/>
                <a:gd name="T27" fmla="*/ 64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2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5"/>
                  </a:lnTo>
                  <a:lnTo>
                    <a:pt x="687" y="13"/>
                  </a:lnTo>
                  <a:lnTo>
                    <a:pt x="690" y="11"/>
                  </a:lnTo>
                  <a:lnTo>
                    <a:pt x="690" y="8"/>
                  </a:lnTo>
                  <a:lnTo>
                    <a:pt x="688" y="4"/>
                  </a:lnTo>
                  <a:lnTo>
                    <a:pt x="687" y="2"/>
                  </a:lnTo>
                  <a:lnTo>
                    <a:pt x="684" y="1"/>
                  </a:lnTo>
                  <a:lnTo>
                    <a:pt x="682" y="0"/>
                  </a:lnTo>
                  <a:lnTo>
                    <a:pt x="6" y="58"/>
                  </a:lnTo>
                  <a:lnTo>
                    <a:pt x="3" y="59"/>
                  </a:lnTo>
                  <a:lnTo>
                    <a:pt x="1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9" name="Line 440"/>
            <p:cNvSpPr>
              <a:spLocks noChangeShapeType="1"/>
            </p:cNvSpPr>
            <p:nvPr/>
          </p:nvSpPr>
          <p:spPr bwMode="auto">
            <a:xfrm flipV="1">
              <a:off x="2751" y="1363"/>
              <a:ext cx="154" cy="1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0" name="Freeform 441"/>
            <p:cNvSpPr>
              <a:spLocks/>
            </p:cNvSpPr>
            <p:nvPr/>
          </p:nvSpPr>
          <p:spPr bwMode="auto">
            <a:xfrm>
              <a:off x="2905" y="1359"/>
              <a:ext cx="3" cy="4"/>
            </a:xfrm>
            <a:custGeom>
              <a:avLst/>
              <a:gdLst>
                <a:gd name="T0" fmla="*/ 1 w 8"/>
                <a:gd name="T1" fmla="*/ 15 h 15"/>
                <a:gd name="T2" fmla="*/ 3 w 8"/>
                <a:gd name="T3" fmla="*/ 15 h 15"/>
                <a:gd name="T4" fmla="*/ 5 w 8"/>
                <a:gd name="T5" fmla="*/ 13 h 15"/>
                <a:gd name="T6" fmla="*/ 8 w 8"/>
                <a:gd name="T7" fmla="*/ 11 h 15"/>
                <a:gd name="T8" fmla="*/ 8 w 8"/>
                <a:gd name="T9" fmla="*/ 8 h 15"/>
                <a:gd name="T10" fmla="*/ 6 w 8"/>
                <a:gd name="T11" fmla="*/ 4 h 15"/>
                <a:gd name="T12" fmla="*/ 5 w 8"/>
                <a:gd name="T13" fmla="*/ 2 h 15"/>
                <a:gd name="T14" fmla="*/ 2 w 8"/>
                <a:gd name="T15" fmla="*/ 1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1" y="15"/>
                  </a:moveTo>
                  <a:lnTo>
                    <a:pt x="3" y="15"/>
                  </a:lnTo>
                  <a:lnTo>
                    <a:pt x="5" y="13"/>
                  </a:lnTo>
                  <a:lnTo>
                    <a:pt x="8" y="11"/>
                  </a:lnTo>
                  <a:lnTo>
                    <a:pt x="8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1" name="Line 442"/>
            <p:cNvSpPr>
              <a:spLocks noChangeShapeType="1"/>
            </p:cNvSpPr>
            <p:nvPr/>
          </p:nvSpPr>
          <p:spPr bwMode="auto">
            <a:xfrm flipH="1">
              <a:off x="2750" y="1359"/>
              <a:ext cx="155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Freeform 443"/>
            <p:cNvSpPr>
              <a:spLocks/>
            </p:cNvSpPr>
            <p:nvPr/>
          </p:nvSpPr>
          <p:spPr bwMode="auto">
            <a:xfrm>
              <a:off x="2749" y="1372"/>
              <a:ext cx="2" cy="2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3" name="Rectangle 444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4" name="Rectangle 445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5" name="Freeform 446"/>
            <p:cNvSpPr>
              <a:spLocks/>
            </p:cNvSpPr>
            <p:nvPr/>
          </p:nvSpPr>
          <p:spPr bwMode="auto">
            <a:xfrm>
              <a:off x="2749" y="1456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4 h 73"/>
                <a:gd name="T6" fmla="*/ 687 w 690"/>
                <a:gd name="T7" fmla="*/ 13 h 73"/>
                <a:gd name="T8" fmla="*/ 690 w 690"/>
                <a:gd name="T9" fmla="*/ 10 h 73"/>
                <a:gd name="T10" fmla="*/ 690 w 690"/>
                <a:gd name="T11" fmla="*/ 8 h 73"/>
                <a:gd name="T12" fmla="*/ 689 w 690"/>
                <a:gd name="T13" fmla="*/ 5 h 73"/>
                <a:gd name="T14" fmla="*/ 687 w 690"/>
                <a:gd name="T15" fmla="*/ 3 h 73"/>
                <a:gd name="T16" fmla="*/ 684 w 690"/>
                <a:gd name="T17" fmla="*/ 1 h 73"/>
                <a:gd name="T18" fmla="*/ 681 w 690"/>
                <a:gd name="T19" fmla="*/ 0 h 73"/>
                <a:gd name="T20" fmla="*/ 6 w 690"/>
                <a:gd name="T21" fmla="*/ 59 h 73"/>
                <a:gd name="T22" fmla="*/ 3 w 690"/>
                <a:gd name="T23" fmla="*/ 59 h 73"/>
                <a:gd name="T24" fmla="*/ 1 w 690"/>
                <a:gd name="T25" fmla="*/ 61 h 73"/>
                <a:gd name="T26" fmla="*/ 0 w 690"/>
                <a:gd name="T27" fmla="*/ 63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3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8"/>
                  </a:lnTo>
                  <a:lnTo>
                    <a:pt x="689" y="5"/>
                  </a:lnTo>
                  <a:lnTo>
                    <a:pt x="687" y="3"/>
                  </a:lnTo>
                  <a:lnTo>
                    <a:pt x="684" y="1"/>
                  </a:lnTo>
                  <a:lnTo>
                    <a:pt x="681" y="0"/>
                  </a:lnTo>
                  <a:lnTo>
                    <a:pt x="6" y="59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6" name="Line 447"/>
            <p:cNvSpPr>
              <a:spLocks noChangeShapeType="1"/>
            </p:cNvSpPr>
            <p:nvPr/>
          </p:nvSpPr>
          <p:spPr bwMode="auto">
            <a:xfrm flipV="1">
              <a:off x="2751" y="1459"/>
              <a:ext cx="156" cy="1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7" name="Freeform 448"/>
            <p:cNvSpPr>
              <a:spLocks/>
            </p:cNvSpPr>
            <p:nvPr/>
          </p:nvSpPr>
          <p:spPr bwMode="auto">
            <a:xfrm>
              <a:off x="2905" y="1456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8 h 15"/>
                <a:gd name="T10" fmla="*/ 8 w 9"/>
                <a:gd name="T11" fmla="*/ 5 h 15"/>
                <a:gd name="T12" fmla="*/ 6 w 9"/>
                <a:gd name="T13" fmla="*/ 3 h 15"/>
                <a:gd name="T14" fmla="*/ 3 w 9"/>
                <a:gd name="T15" fmla="*/ 1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8" y="5"/>
                  </a:lnTo>
                  <a:lnTo>
                    <a:pt x="6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Line 449"/>
            <p:cNvSpPr>
              <a:spLocks noChangeShapeType="1"/>
            </p:cNvSpPr>
            <p:nvPr/>
          </p:nvSpPr>
          <p:spPr bwMode="auto">
            <a:xfrm flipH="1">
              <a:off x="2751" y="1456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Freeform 450"/>
            <p:cNvSpPr>
              <a:spLocks/>
            </p:cNvSpPr>
            <p:nvPr/>
          </p:nvSpPr>
          <p:spPr bwMode="auto">
            <a:xfrm>
              <a:off x="2749" y="1469"/>
              <a:ext cx="2" cy="2"/>
            </a:xfrm>
            <a:custGeom>
              <a:avLst/>
              <a:gdLst>
                <a:gd name="T0" fmla="*/ 6 w 7"/>
                <a:gd name="T1" fmla="*/ 0 h 14"/>
                <a:gd name="T2" fmla="*/ 3 w 7"/>
                <a:gd name="T3" fmla="*/ 0 h 14"/>
                <a:gd name="T4" fmla="*/ 1 w 7"/>
                <a:gd name="T5" fmla="*/ 2 h 14"/>
                <a:gd name="T6" fmla="*/ 0 w 7"/>
                <a:gd name="T7" fmla="*/ 4 h 14"/>
                <a:gd name="T8" fmla="*/ 0 w 7"/>
                <a:gd name="T9" fmla="*/ 7 h 14"/>
                <a:gd name="T10" fmla="*/ 0 w 7"/>
                <a:gd name="T11" fmla="*/ 10 h 14"/>
                <a:gd name="T12" fmla="*/ 2 w 7"/>
                <a:gd name="T13" fmla="*/ 12 h 14"/>
                <a:gd name="T14" fmla="*/ 4 w 7"/>
                <a:gd name="T15" fmla="*/ 14 h 14"/>
                <a:gd name="T16" fmla="*/ 7 w 7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4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Freeform 451"/>
            <p:cNvSpPr>
              <a:spLocks/>
            </p:cNvSpPr>
            <p:nvPr/>
          </p:nvSpPr>
          <p:spPr bwMode="auto">
            <a:xfrm>
              <a:off x="2749" y="1384"/>
              <a:ext cx="159" cy="16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3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59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3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1" name="Line 452"/>
            <p:cNvSpPr>
              <a:spLocks noChangeShapeType="1"/>
            </p:cNvSpPr>
            <p:nvPr/>
          </p:nvSpPr>
          <p:spPr bwMode="auto">
            <a:xfrm flipV="1">
              <a:off x="2751" y="1387"/>
              <a:ext cx="156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Freeform 453"/>
            <p:cNvSpPr>
              <a:spLocks/>
            </p:cNvSpPr>
            <p:nvPr/>
          </p:nvSpPr>
          <p:spPr bwMode="auto">
            <a:xfrm>
              <a:off x="2905" y="1384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2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3 h 15"/>
                <a:gd name="T12" fmla="*/ 6 w 9"/>
                <a:gd name="T13" fmla="*/ 1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Line 454"/>
            <p:cNvSpPr>
              <a:spLocks noChangeShapeType="1"/>
            </p:cNvSpPr>
            <p:nvPr/>
          </p:nvSpPr>
          <p:spPr bwMode="auto">
            <a:xfrm flipH="1">
              <a:off x="2751" y="1384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Freeform 455"/>
            <p:cNvSpPr>
              <a:spLocks/>
            </p:cNvSpPr>
            <p:nvPr/>
          </p:nvSpPr>
          <p:spPr bwMode="auto">
            <a:xfrm>
              <a:off x="2749" y="139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Freeform 456"/>
            <p:cNvSpPr>
              <a:spLocks/>
            </p:cNvSpPr>
            <p:nvPr/>
          </p:nvSpPr>
          <p:spPr bwMode="auto">
            <a:xfrm>
              <a:off x="2749" y="1409"/>
              <a:ext cx="159" cy="17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3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5 h 72"/>
                <a:gd name="T14" fmla="*/ 687 w 690"/>
                <a:gd name="T15" fmla="*/ 2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1 h 72"/>
                <a:gd name="T26" fmla="*/ 0 w 690"/>
                <a:gd name="T27" fmla="*/ 63 h 72"/>
                <a:gd name="T28" fmla="*/ 0 w 690"/>
                <a:gd name="T29" fmla="*/ 66 h 72"/>
                <a:gd name="T30" fmla="*/ 0 w 690"/>
                <a:gd name="T31" fmla="*/ 69 h 72"/>
                <a:gd name="T32" fmla="*/ 2 w 690"/>
                <a:gd name="T33" fmla="*/ 71 h 72"/>
                <a:gd name="T34" fmla="*/ 4 w 690"/>
                <a:gd name="T35" fmla="*/ 72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5"/>
                  </a:lnTo>
                  <a:lnTo>
                    <a:pt x="687" y="2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Line 457"/>
            <p:cNvSpPr>
              <a:spLocks noChangeShapeType="1"/>
            </p:cNvSpPr>
            <p:nvPr/>
          </p:nvSpPr>
          <p:spPr bwMode="auto">
            <a:xfrm flipV="1">
              <a:off x="2751" y="1412"/>
              <a:ext cx="156" cy="1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Freeform 458"/>
            <p:cNvSpPr>
              <a:spLocks/>
            </p:cNvSpPr>
            <p:nvPr/>
          </p:nvSpPr>
          <p:spPr bwMode="auto">
            <a:xfrm>
              <a:off x="2905" y="1409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5 h 15"/>
                <a:gd name="T12" fmla="*/ 6 w 9"/>
                <a:gd name="T13" fmla="*/ 2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Line 459"/>
            <p:cNvSpPr>
              <a:spLocks noChangeShapeType="1"/>
            </p:cNvSpPr>
            <p:nvPr/>
          </p:nvSpPr>
          <p:spPr bwMode="auto">
            <a:xfrm flipH="1">
              <a:off x="2751" y="1409"/>
              <a:ext cx="154" cy="1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9" name="Freeform 460"/>
            <p:cNvSpPr>
              <a:spLocks/>
            </p:cNvSpPr>
            <p:nvPr/>
          </p:nvSpPr>
          <p:spPr bwMode="auto">
            <a:xfrm>
              <a:off x="2749" y="1422"/>
              <a:ext cx="2" cy="4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4 h 15"/>
                <a:gd name="T6" fmla="*/ 0 w 7"/>
                <a:gd name="T7" fmla="*/ 6 h 15"/>
                <a:gd name="T8" fmla="*/ 0 w 7"/>
                <a:gd name="T9" fmla="*/ 9 h 15"/>
                <a:gd name="T10" fmla="*/ 0 w 7"/>
                <a:gd name="T11" fmla="*/ 12 h 15"/>
                <a:gd name="T12" fmla="*/ 2 w 7"/>
                <a:gd name="T13" fmla="*/ 14 h 15"/>
                <a:gd name="T14" fmla="*/ 4 w 7"/>
                <a:gd name="T15" fmla="*/ 15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0" name="Freeform 461"/>
            <p:cNvSpPr>
              <a:spLocks/>
            </p:cNvSpPr>
            <p:nvPr/>
          </p:nvSpPr>
          <p:spPr bwMode="auto">
            <a:xfrm>
              <a:off x="2749" y="1435"/>
              <a:ext cx="159" cy="15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4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4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0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4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4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Line 462"/>
            <p:cNvSpPr>
              <a:spLocks noChangeShapeType="1"/>
            </p:cNvSpPr>
            <p:nvPr/>
          </p:nvSpPr>
          <p:spPr bwMode="auto">
            <a:xfrm flipV="1">
              <a:off x="2751" y="1436"/>
              <a:ext cx="156" cy="1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" name="Freeform 463"/>
            <p:cNvSpPr>
              <a:spLocks/>
            </p:cNvSpPr>
            <p:nvPr/>
          </p:nvSpPr>
          <p:spPr bwMode="auto">
            <a:xfrm>
              <a:off x="2905" y="1435"/>
              <a:ext cx="3" cy="1"/>
            </a:xfrm>
            <a:custGeom>
              <a:avLst/>
              <a:gdLst>
                <a:gd name="T0" fmla="*/ 2 w 9"/>
                <a:gd name="T1" fmla="*/ 14 h 14"/>
                <a:gd name="T2" fmla="*/ 4 w 9"/>
                <a:gd name="T3" fmla="*/ 14 h 14"/>
                <a:gd name="T4" fmla="*/ 6 w 9"/>
                <a:gd name="T5" fmla="*/ 12 h 14"/>
                <a:gd name="T6" fmla="*/ 9 w 9"/>
                <a:gd name="T7" fmla="*/ 10 h 14"/>
                <a:gd name="T8" fmla="*/ 9 w 9"/>
                <a:gd name="T9" fmla="*/ 7 h 14"/>
                <a:gd name="T10" fmla="*/ 8 w 9"/>
                <a:gd name="T11" fmla="*/ 4 h 14"/>
                <a:gd name="T12" fmla="*/ 6 w 9"/>
                <a:gd name="T13" fmla="*/ 1 h 14"/>
                <a:gd name="T14" fmla="*/ 3 w 9"/>
                <a:gd name="T15" fmla="*/ 0 h 14"/>
                <a:gd name="T16" fmla="*/ 0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2" y="14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" name="Line 464"/>
            <p:cNvSpPr>
              <a:spLocks noChangeShapeType="1"/>
            </p:cNvSpPr>
            <p:nvPr/>
          </p:nvSpPr>
          <p:spPr bwMode="auto">
            <a:xfrm flipH="1">
              <a:off x="2751" y="1435"/>
              <a:ext cx="154" cy="1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4" name="Freeform 465"/>
            <p:cNvSpPr>
              <a:spLocks/>
            </p:cNvSpPr>
            <p:nvPr/>
          </p:nvSpPr>
          <p:spPr bwMode="auto">
            <a:xfrm>
              <a:off x="2749" y="144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3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5" name="Freeform 466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6" name="Freeform 467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7" name="Freeform 468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Freeform 469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Freeform 470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Freeform 471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Rectangle 472"/>
            <p:cNvSpPr>
              <a:spLocks noChangeArrowheads="1"/>
            </p:cNvSpPr>
            <p:nvPr/>
          </p:nvSpPr>
          <p:spPr bwMode="auto">
            <a:xfrm>
              <a:off x="2628" y="1329"/>
              <a:ext cx="2" cy="1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Rectangle 473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Rectangle 474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475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476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Rectangle 477"/>
            <p:cNvSpPr>
              <a:spLocks noChangeArrowheads="1"/>
            </p:cNvSpPr>
            <p:nvPr/>
          </p:nvSpPr>
          <p:spPr bwMode="auto">
            <a:xfrm>
              <a:off x="2738" y="1170"/>
              <a:ext cx="181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Rectangle 478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Rectangle 479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9" name="Rectangle 480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0" name="Rectangle 481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1" name="Rectangle 482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Rectangle 483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Rectangle 484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Rectangle 485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Rectangle 486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Rectangle 487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488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489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Rectangle 490"/>
            <p:cNvSpPr>
              <a:spLocks noChangeArrowheads="1"/>
            </p:cNvSpPr>
            <p:nvPr/>
          </p:nvSpPr>
          <p:spPr bwMode="auto">
            <a:xfrm>
              <a:off x="2584" y="1997"/>
              <a:ext cx="309" cy="1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Rectangle 491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Rectangle 492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493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3" name="Freeform 494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4" name="Rectangle 495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5" name="Rectangle 496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6" name="Rectangle 497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7" name="Rectangle 498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8" name="Freeform 499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9" name="Freeform 500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0" name="Rectangle 501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1" name="Rectangle 502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2" name="Freeform 503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  <a:gd name="T18" fmla="*/ 403 w 403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  <a:lnTo>
                    <a:pt x="403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504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505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506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Rectangle 507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Rectangle 508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509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510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Rectangle 511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Rectangle 512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Rectangle 513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Rectangle 514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4" name="Rectangle 515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5" name="Rectangle 516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6" name="Rectangle 517"/>
            <p:cNvSpPr>
              <a:spLocks noChangeArrowheads="1"/>
            </p:cNvSpPr>
            <p:nvPr/>
          </p:nvSpPr>
          <p:spPr bwMode="auto">
            <a:xfrm>
              <a:off x="2896" y="1913"/>
              <a:ext cx="9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Rectangle 518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Rectangle 519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Rectangle 520"/>
            <p:cNvSpPr>
              <a:spLocks noChangeArrowheads="1"/>
            </p:cNvSpPr>
            <p:nvPr/>
          </p:nvSpPr>
          <p:spPr bwMode="auto">
            <a:xfrm>
              <a:off x="2897" y="1899"/>
              <a:ext cx="6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521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522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Rectangle 523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Rectangle 524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Rectangle 525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Rectangle 526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6" name="Rectangle 527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7" name="Rectangle 528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8" name="Rectangle 529"/>
            <p:cNvSpPr>
              <a:spLocks noChangeArrowheads="1"/>
            </p:cNvSpPr>
            <p:nvPr/>
          </p:nvSpPr>
          <p:spPr bwMode="auto">
            <a:xfrm>
              <a:off x="2728" y="693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9" name="Freeform 530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0" name="Freeform 531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1" name="Freeform 532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2" name="Freeform 533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" name="Freeform 534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4" name="Freeform 535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5" name="Freeform 536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Freeform 537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Freeform 538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Freeform 539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9" name="Freeform 540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Freeform 541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1" name="Rectangle 542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Rectangle 543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Rectangle 544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Rectangle 545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5" name="Freeform 546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6" name="Freeform 547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7" name="Rectangle 548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8" name="Rectangle 549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9" name="Rectangle 550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Rectangle 551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1" name="Rectangle 552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Rectangle 553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3" name="Freeform 554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Freeform 555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Rectangle 556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Rectangle 557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7" name="Freeform 558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Freeform 559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9" name="Rectangle 560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0" name="Rectangle 561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1" name="Freeform 562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2" name="Freeform 563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3" name="Rectangle 564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4" name="Rectangle 565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5" name="Freeform 566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6" name="Freeform 567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7" name="Freeform 568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8" name="Freeform 569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9" name="Freeform 570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0" name="Freeform 571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1" name="Freeform 572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2" name="Freeform 573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3" name="Freeform 574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4" name="Freeform 575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5" name="Freeform 576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6" name="Freeform 577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7" name="Freeform 578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8" name="Freeform 579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9" name="Freeform 580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0" name="Freeform 581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1" name="Freeform 582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2" name="Freeform 583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3" name="Freeform 584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4" name="Freeform 585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" name="Freeform 586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6" name="Freeform 587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" name="Freeform 588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8" name="Freeform 589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9" name="Freeform 590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0" name="Freeform 591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1" name="Freeform 592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2" name="Freeform 593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3" name="Freeform 594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4" name="Freeform 595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" name="Rectangle 596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6" name="Rectangle 597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" name="Freeform 598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8" name="Freeform 599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9" name="Freeform 600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" name="Freeform 601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1" name="Freeform 602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2" name="Freeform 603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3" name="Rectangle 604"/>
            <p:cNvSpPr>
              <a:spLocks noChangeArrowheads="1"/>
            </p:cNvSpPr>
            <p:nvPr/>
          </p:nvSpPr>
          <p:spPr bwMode="auto">
            <a:xfrm>
              <a:off x="2909" y="883"/>
              <a:ext cx="0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4" name="Rectangle 605"/>
            <p:cNvSpPr>
              <a:spLocks noChangeArrowheads="1"/>
            </p:cNvSpPr>
            <p:nvPr/>
          </p:nvSpPr>
          <p:spPr bwMode="auto">
            <a:xfrm>
              <a:off x="2929" y="693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" name="Freeform 606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6" name="Freeform 607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7" name="Rectangle 608"/>
            <p:cNvSpPr>
              <a:spLocks noChangeArrowheads="1"/>
            </p:cNvSpPr>
            <p:nvPr/>
          </p:nvSpPr>
          <p:spPr bwMode="auto">
            <a:xfrm>
              <a:off x="2925" y="730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8" name="Rectangle 609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9" name="Rectangle 610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0" name="Rectangle 611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1" name="Rectangle 612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2" name="Rectangle 613"/>
            <p:cNvSpPr>
              <a:spLocks noChangeArrowheads="1"/>
            </p:cNvSpPr>
            <p:nvPr/>
          </p:nvSpPr>
          <p:spPr bwMode="auto">
            <a:xfrm>
              <a:off x="2917" y="80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3" name="Rectangle 614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4" name="Rectangle 615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" name="Rectangle 616"/>
            <p:cNvSpPr>
              <a:spLocks noChangeArrowheads="1"/>
            </p:cNvSpPr>
            <p:nvPr/>
          </p:nvSpPr>
          <p:spPr bwMode="auto">
            <a:xfrm>
              <a:off x="2912" y="845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6" name="Rectangle 617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7" name="Rectangle 618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8" name="Freeform 619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9" name="Freeform 620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0" name="Rectangle 621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1" name="Rectangle 622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2" name="Freeform 623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3" name="Freeform 624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4" name="Rectangle 625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5" name="Rectangle 626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" name="Freeform 627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7" name="Freeform 628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8" name="Freeform 629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151 h 151"/>
                <a:gd name="T1" fmla="*/ 0 h 151"/>
                <a:gd name="T2" fmla="*/ 151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151"/>
                  </a:move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9" name="Freeform 630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0 h 151"/>
                <a:gd name="T1" fmla="*/ 151 h 151"/>
                <a:gd name="T2" fmla="*/ 0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0"/>
                  </a:move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0" name="Rectangle 631"/>
            <p:cNvSpPr>
              <a:spLocks noChangeArrowheads="1"/>
            </p:cNvSpPr>
            <p:nvPr/>
          </p:nvSpPr>
          <p:spPr bwMode="auto">
            <a:xfrm>
              <a:off x="2900" y="961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1" name="Freeform 632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2" name="Freeform 633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3" name="Rectangle 634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4" name="Rectangle 635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5" name="Freeform 636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6" name="Freeform 637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7" name="Rectangle 638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8" name="Rectangle 639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9" name="Freeform 640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0" name="Freeform 641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1" name="Rectangle 642"/>
            <p:cNvSpPr>
              <a:spLocks noChangeArrowheads="1"/>
            </p:cNvSpPr>
            <p:nvPr/>
          </p:nvSpPr>
          <p:spPr bwMode="auto">
            <a:xfrm>
              <a:off x="2887" y="107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2" name="Rectangle 643"/>
            <p:cNvSpPr>
              <a:spLocks noChangeArrowheads="1"/>
            </p:cNvSpPr>
            <p:nvPr/>
          </p:nvSpPr>
          <p:spPr bwMode="auto">
            <a:xfrm>
              <a:off x="2892" y="1037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3" name="Rectangle 644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4" name="Rectangle 645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5" name="Freeform 646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6" name="Freeform 647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7" name="Rectangle 648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8" name="Rectangle 649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9" name="Freeform 650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0" name="Freeform 651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1" name="Rectangle 652"/>
            <p:cNvSpPr>
              <a:spLocks noChangeArrowheads="1"/>
            </p:cNvSpPr>
            <p:nvPr/>
          </p:nvSpPr>
          <p:spPr bwMode="auto">
            <a:xfrm>
              <a:off x="2772" y="111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2" name="Rectangle 653"/>
            <p:cNvSpPr>
              <a:spLocks noChangeArrowheads="1"/>
            </p:cNvSpPr>
            <p:nvPr/>
          </p:nvSpPr>
          <p:spPr bwMode="auto">
            <a:xfrm>
              <a:off x="2884" y="111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3" name="Rectangle 654"/>
            <p:cNvSpPr>
              <a:spLocks noChangeArrowheads="1"/>
            </p:cNvSpPr>
            <p:nvPr/>
          </p:nvSpPr>
          <p:spPr bwMode="auto">
            <a:xfrm>
              <a:off x="2732" y="730"/>
              <a:ext cx="1" cy="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4" name="Freeform 655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5" name="Freeform 656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" name="Freeform 657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7" name="Freeform 658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8" name="Freeform 659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9" name="Freeform 660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0" name="Freeform 661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1" name="Freeform 662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2" name="Freeform 663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3" name="Freeform 664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4" name="Freeform 665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5" name="Freeform 666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" name="Freeform 667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7" name="Freeform 668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8" name="Freeform 669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" name="Freeform 670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" name="Freeform 671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1" name="Freeform 672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" name="Freeform 673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3" name="Freeform 674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" name="Freeform 675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5" name="Freeform 676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" name="Freeform 677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7" name="Freeform 678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" name="Freeform 679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9" name="Freeform 680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" name="Rectangle 681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1" name="Rectangle 682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2" name="Freeform 683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3" name="Freeform 684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4" name="Freeform 685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5" name="Freeform 686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6" name="Line 687"/>
            <p:cNvSpPr>
              <a:spLocks noChangeShapeType="1"/>
            </p:cNvSpPr>
            <p:nvPr/>
          </p:nvSpPr>
          <p:spPr bwMode="auto">
            <a:xfrm flipV="1">
              <a:off x="2689" y="76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" name="Freeform 688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8" name="Freeform 689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9" name="Rectangle 690"/>
            <p:cNvSpPr>
              <a:spLocks noChangeArrowheads="1"/>
            </p:cNvSpPr>
            <p:nvPr/>
          </p:nvSpPr>
          <p:spPr bwMode="auto">
            <a:xfrm>
              <a:off x="2736" y="768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0" name="Freeform 691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1" name="Freeform 692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2" name="Rectangle 693"/>
            <p:cNvSpPr>
              <a:spLocks noChangeArrowheads="1"/>
            </p:cNvSpPr>
            <p:nvPr/>
          </p:nvSpPr>
          <p:spPr bwMode="auto">
            <a:xfrm>
              <a:off x="2744" y="845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3" name="Freeform 694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4" name="Freeform 695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5" name="Rectangle 696"/>
            <p:cNvSpPr>
              <a:spLocks noChangeArrowheads="1"/>
            </p:cNvSpPr>
            <p:nvPr/>
          </p:nvSpPr>
          <p:spPr bwMode="auto">
            <a:xfrm>
              <a:off x="2747" y="884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6" name="Freeform 697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7" name="Freeform 698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8" name="Rectangle 699"/>
            <p:cNvSpPr>
              <a:spLocks noChangeArrowheads="1"/>
            </p:cNvSpPr>
            <p:nvPr/>
          </p:nvSpPr>
          <p:spPr bwMode="auto">
            <a:xfrm>
              <a:off x="2752" y="922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9" name="Freeform 700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0" name="Freeform 701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1" name="Rectangle 702"/>
            <p:cNvSpPr>
              <a:spLocks noChangeArrowheads="1"/>
            </p:cNvSpPr>
            <p:nvPr/>
          </p:nvSpPr>
          <p:spPr bwMode="auto">
            <a:xfrm>
              <a:off x="2756" y="961"/>
              <a:ext cx="0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2" name="Freeform 703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3" name="Freeform 704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4" name="Rectangle 705"/>
            <p:cNvSpPr>
              <a:spLocks noChangeArrowheads="1"/>
            </p:cNvSpPr>
            <p:nvPr/>
          </p:nvSpPr>
          <p:spPr bwMode="auto">
            <a:xfrm>
              <a:off x="2760" y="999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5" name="Freeform 706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6" name="Freeform 707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7" name="Rectangle 708"/>
            <p:cNvSpPr>
              <a:spLocks noChangeArrowheads="1"/>
            </p:cNvSpPr>
            <p:nvPr/>
          </p:nvSpPr>
          <p:spPr bwMode="auto">
            <a:xfrm>
              <a:off x="2764" y="1037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8" name="Freeform 709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9" name="Freeform 710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0" name="Rectangle 711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1" name="Rectangle 712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2" name="Freeform 713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  <a:gd name="T28" fmla="*/ 0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3" name="Freeform 714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4" name="Freeform 715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5" name="Freeform 716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6" name="Freeform 717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7" name="Freeform 718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8" name="Rectangle 719"/>
            <p:cNvSpPr>
              <a:spLocks noChangeArrowheads="1"/>
            </p:cNvSpPr>
            <p:nvPr/>
          </p:nvSpPr>
          <p:spPr bwMode="auto">
            <a:xfrm>
              <a:off x="2767" y="107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9" name="Freeform 720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0" name="Freeform 721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1" name="Rectangle 722"/>
            <p:cNvSpPr>
              <a:spLocks noChangeArrowheads="1"/>
            </p:cNvSpPr>
            <p:nvPr/>
          </p:nvSpPr>
          <p:spPr bwMode="auto">
            <a:xfrm>
              <a:off x="2740" y="806"/>
              <a:ext cx="1" cy="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2" name="Freeform 723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3" name="Freeform 724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4" name="Rectangle 725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5" name="Rectangle 726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6" name="Freeform 727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" name="Freeform 728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" name="Freeform 729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9" name="Freeform 730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0" name="Line 731"/>
            <p:cNvSpPr>
              <a:spLocks noChangeShapeType="1"/>
            </p:cNvSpPr>
            <p:nvPr/>
          </p:nvSpPr>
          <p:spPr bwMode="auto">
            <a:xfrm flipV="1">
              <a:off x="2972" y="72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1" name="Freeform 732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2" name="Freeform 733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3" name="Freeform 734"/>
            <p:cNvSpPr>
              <a:spLocks/>
            </p:cNvSpPr>
            <p:nvPr/>
          </p:nvSpPr>
          <p:spPr bwMode="auto">
            <a:xfrm>
              <a:off x="2702" y="200"/>
              <a:ext cx="252" cy="238"/>
            </a:xfrm>
            <a:custGeom>
              <a:avLst/>
              <a:gdLst>
                <a:gd name="T0" fmla="*/ 1095 w 1098"/>
                <a:gd name="T1" fmla="*/ 590 h 1070"/>
                <a:gd name="T2" fmla="*/ 1080 w 1098"/>
                <a:gd name="T3" fmla="*/ 669 h 1070"/>
                <a:gd name="T4" fmla="*/ 1055 w 1098"/>
                <a:gd name="T5" fmla="*/ 744 h 1070"/>
                <a:gd name="T6" fmla="*/ 1018 w 1098"/>
                <a:gd name="T7" fmla="*/ 812 h 1070"/>
                <a:gd name="T8" fmla="*/ 972 w 1098"/>
                <a:gd name="T9" fmla="*/ 875 h 1070"/>
                <a:gd name="T10" fmla="*/ 918 w 1098"/>
                <a:gd name="T11" fmla="*/ 931 h 1070"/>
                <a:gd name="T12" fmla="*/ 856 w 1098"/>
                <a:gd name="T13" fmla="*/ 978 h 1070"/>
                <a:gd name="T14" fmla="*/ 787 w 1098"/>
                <a:gd name="T15" fmla="*/ 1017 h 1070"/>
                <a:gd name="T16" fmla="*/ 712 w 1098"/>
                <a:gd name="T17" fmla="*/ 1045 h 1070"/>
                <a:gd name="T18" fmla="*/ 633 w 1098"/>
                <a:gd name="T19" fmla="*/ 1063 h 1070"/>
                <a:gd name="T20" fmla="*/ 550 w 1098"/>
                <a:gd name="T21" fmla="*/ 1070 h 1070"/>
                <a:gd name="T22" fmla="*/ 466 w 1098"/>
                <a:gd name="T23" fmla="*/ 1063 h 1070"/>
                <a:gd name="T24" fmla="*/ 386 w 1098"/>
                <a:gd name="T25" fmla="*/ 1045 h 1070"/>
                <a:gd name="T26" fmla="*/ 311 w 1098"/>
                <a:gd name="T27" fmla="*/ 1017 h 1070"/>
                <a:gd name="T28" fmla="*/ 242 w 1098"/>
                <a:gd name="T29" fmla="*/ 978 h 1070"/>
                <a:gd name="T30" fmla="*/ 180 w 1098"/>
                <a:gd name="T31" fmla="*/ 931 h 1070"/>
                <a:gd name="T32" fmla="*/ 126 w 1098"/>
                <a:gd name="T33" fmla="*/ 875 h 1070"/>
                <a:gd name="T34" fmla="*/ 80 w 1098"/>
                <a:gd name="T35" fmla="*/ 812 h 1070"/>
                <a:gd name="T36" fmla="*/ 43 w 1098"/>
                <a:gd name="T37" fmla="*/ 744 h 1070"/>
                <a:gd name="T38" fmla="*/ 18 w 1098"/>
                <a:gd name="T39" fmla="*/ 669 h 1070"/>
                <a:gd name="T40" fmla="*/ 3 w 1098"/>
                <a:gd name="T41" fmla="*/ 590 h 1070"/>
                <a:gd name="T42" fmla="*/ 1 w 1098"/>
                <a:gd name="T43" fmla="*/ 508 h 1070"/>
                <a:gd name="T44" fmla="*/ 11 w 1098"/>
                <a:gd name="T45" fmla="*/ 427 h 1070"/>
                <a:gd name="T46" fmla="*/ 33 w 1098"/>
                <a:gd name="T47" fmla="*/ 351 h 1070"/>
                <a:gd name="T48" fmla="*/ 66 w 1098"/>
                <a:gd name="T49" fmla="*/ 280 h 1070"/>
                <a:gd name="T50" fmla="*/ 110 w 1098"/>
                <a:gd name="T51" fmla="*/ 216 h 1070"/>
                <a:gd name="T52" fmla="*/ 162 w 1098"/>
                <a:gd name="T53" fmla="*/ 158 h 1070"/>
                <a:gd name="T54" fmla="*/ 221 w 1098"/>
                <a:gd name="T55" fmla="*/ 107 h 1070"/>
                <a:gd name="T56" fmla="*/ 288 w 1098"/>
                <a:gd name="T57" fmla="*/ 65 h 1070"/>
                <a:gd name="T58" fmla="*/ 361 w 1098"/>
                <a:gd name="T59" fmla="*/ 33 h 1070"/>
                <a:gd name="T60" fmla="*/ 439 w 1098"/>
                <a:gd name="T61" fmla="*/ 11 h 1070"/>
                <a:gd name="T62" fmla="*/ 521 w 1098"/>
                <a:gd name="T63" fmla="*/ 1 h 1070"/>
                <a:gd name="T64" fmla="*/ 605 w 1098"/>
                <a:gd name="T65" fmla="*/ 4 h 1070"/>
                <a:gd name="T66" fmla="*/ 687 w 1098"/>
                <a:gd name="T67" fmla="*/ 18 h 1070"/>
                <a:gd name="T68" fmla="*/ 763 w 1098"/>
                <a:gd name="T69" fmla="*/ 42 h 1070"/>
                <a:gd name="T70" fmla="*/ 834 w 1098"/>
                <a:gd name="T71" fmla="*/ 78 h 1070"/>
                <a:gd name="T72" fmla="*/ 898 w 1098"/>
                <a:gd name="T73" fmla="*/ 123 h 1070"/>
                <a:gd name="T74" fmla="*/ 955 w 1098"/>
                <a:gd name="T75" fmla="*/ 176 h 1070"/>
                <a:gd name="T76" fmla="*/ 1004 w 1098"/>
                <a:gd name="T77" fmla="*/ 236 h 1070"/>
                <a:gd name="T78" fmla="*/ 1044 w 1098"/>
                <a:gd name="T79" fmla="*/ 303 h 1070"/>
                <a:gd name="T80" fmla="*/ 1073 w 1098"/>
                <a:gd name="T81" fmla="*/ 376 h 1070"/>
                <a:gd name="T82" fmla="*/ 1091 w 1098"/>
                <a:gd name="T83" fmla="*/ 454 h 1070"/>
                <a:gd name="T84" fmla="*/ 1098 w 1098"/>
                <a:gd name="T85" fmla="*/ 53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8" h="1070">
                  <a:moveTo>
                    <a:pt x="1098" y="535"/>
                  </a:moveTo>
                  <a:lnTo>
                    <a:pt x="1097" y="563"/>
                  </a:lnTo>
                  <a:lnTo>
                    <a:pt x="1095" y="590"/>
                  </a:lnTo>
                  <a:lnTo>
                    <a:pt x="1091" y="616"/>
                  </a:lnTo>
                  <a:lnTo>
                    <a:pt x="1087" y="643"/>
                  </a:lnTo>
                  <a:lnTo>
                    <a:pt x="1080" y="669"/>
                  </a:lnTo>
                  <a:lnTo>
                    <a:pt x="1073" y="694"/>
                  </a:lnTo>
                  <a:lnTo>
                    <a:pt x="1065" y="719"/>
                  </a:lnTo>
                  <a:lnTo>
                    <a:pt x="1055" y="744"/>
                  </a:lnTo>
                  <a:lnTo>
                    <a:pt x="1044" y="767"/>
                  </a:lnTo>
                  <a:lnTo>
                    <a:pt x="1032" y="790"/>
                  </a:lnTo>
                  <a:lnTo>
                    <a:pt x="1018" y="812"/>
                  </a:lnTo>
                  <a:lnTo>
                    <a:pt x="1004" y="834"/>
                  </a:lnTo>
                  <a:lnTo>
                    <a:pt x="989" y="854"/>
                  </a:lnTo>
                  <a:lnTo>
                    <a:pt x="972" y="875"/>
                  </a:lnTo>
                  <a:lnTo>
                    <a:pt x="955" y="894"/>
                  </a:lnTo>
                  <a:lnTo>
                    <a:pt x="937" y="913"/>
                  </a:lnTo>
                  <a:lnTo>
                    <a:pt x="918" y="931"/>
                  </a:lnTo>
                  <a:lnTo>
                    <a:pt x="898" y="947"/>
                  </a:lnTo>
                  <a:lnTo>
                    <a:pt x="877" y="963"/>
                  </a:lnTo>
                  <a:lnTo>
                    <a:pt x="856" y="978"/>
                  </a:lnTo>
                  <a:lnTo>
                    <a:pt x="834" y="992"/>
                  </a:lnTo>
                  <a:lnTo>
                    <a:pt x="811" y="1005"/>
                  </a:lnTo>
                  <a:lnTo>
                    <a:pt x="787" y="1017"/>
                  </a:lnTo>
                  <a:lnTo>
                    <a:pt x="763" y="1028"/>
                  </a:lnTo>
                  <a:lnTo>
                    <a:pt x="738" y="1038"/>
                  </a:lnTo>
                  <a:lnTo>
                    <a:pt x="712" y="1045"/>
                  </a:lnTo>
                  <a:lnTo>
                    <a:pt x="687" y="1053"/>
                  </a:lnTo>
                  <a:lnTo>
                    <a:pt x="660" y="1059"/>
                  </a:lnTo>
                  <a:lnTo>
                    <a:pt x="633" y="1063"/>
                  </a:lnTo>
                  <a:lnTo>
                    <a:pt x="605" y="1067"/>
                  </a:lnTo>
                  <a:lnTo>
                    <a:pt x="577" y="1069"/>
                  </a:lnTo>
                  <a:lnTo>
                    <a:pt x="550" y="1070"/>
                  </a:lnTo>
                  <a:lnTo>
                    <a:pt x="521" y="1069"/>
                  </a:lnTo>
                  <a:lnTo>
                    <a:pt x="493" y="1067"/>
                  </a:lnTo>
                  <a:lnTo>
                    <a:pt x="466" y="1063"/>
                  </a:lnTo>
                  <a:lnTo>
                    <a:pt x="439" y="1059"/>
                  </a:lnTo>
                  <a:lnTo>
                    <a:pt x="411" y="1053"/>
                  </a:lnTo>
                  <a:lnTo>
                    <a:pt x="386" y="1045"/>
                  </a:lnTo>
                  <a:lnTo>
                    <a:pt x="361" y="1038"/>
                  </a:lnTo>
                  <a:lnTo>
                    <a:pt x="335" y="1028"/>
                  </a:lnTo>
                  <a:lnTo>
                    <a:pt x="311" y="1017"/>
                  </a:lnTo>
                  <a:lnTo>
                    <a:pt x="288" y="1005"/>
                  </a:lnTo>
                  <a:lnTo>
                    <a:pt x="264" y="992"/>
                  </a:lnTo>
                  <a:lnTo>
                    <a:pt x="242" y="978"/>
                  </a:lnTo>
                  <a:lnTo>
                    <a:pt x="221" y="963"/>
                  </a:lnTo>
                  <a:lnTo>
                    <a:pt x="200" y="947"/>
                  </a:lnTo>
                  <a:lnTo>
                    <a:pt x="180" y="931"/>
                  </a:lnTo>
                  <a:lnTo>
                    <a:pt x="162" y="913"/>
                  </a:lnTo>
                  <a:lnTo>
                    <a:pt x="143" y="894"/>
                  </a:lnTo>
                  <a:lnTo>
                    <a:pt x="126" y="875"/>
                  </a:lnTo>
                  <a:lnTo>
                    <a:pt x="110" y="854"/>
                  </a:lnTo>
                  <a:lnTo>
                    <a:pt x="94" y="834"/>
                  </a:lnTo>
                  <a:lnTo>
                    <a:pt x="80" y="812"/>
                  </a:lnTo>
                  <a:lnTo>
                    <a:pt x="66" y="790"/>
                  </a:lnTo>
                  <a:lnTo>
                    <a:pt x="54" y="767"/>
                  </a:lnTo>
                  <a:lnTo>
                    <a:pt x="43" y="744"/>
                  </a:lnTo>
                  <a:lnTo>
                    <a:pt x="33" y="719"/>
                  </a:lnTo>
                  <a:lnTo>
                    <a:pt x="26" y="694"/>
                  </a:lnTo>
                  <a:lnTo>
                    <a:pt x="18" y="669"/>
                  </a:lnTo>
                  <a:lnTo>
                    <a:pt x="11" y="643"/>
                  </a:lnTo>
                  <a:lnTo>
                    <a:pt x="7" y="616"/>
                  </a:lnTo>
                  <a:lnTo>
                    <a:pt x="3" y="590"/>
                  </a:lnTo>
                  <a:lnTo>
                    <a:pt x="1" y="563"/>
                  </a:lnTo>
                  <a:lnTo>
                    <a:pt x="0" y="535"/>
                  </a:lnTo>
                  <a:lnTo>
                    <a:pt x="1" y="508"/>
                  </a:lnTo>
                  <a:lnTo>
                    <a:pt x="3" y="481"/>
                  </a:lnTo>
                  <a:lnTo>
                    <a:pt x="7" y="454"/>
                  </a:lnTo>
                  <a:lnTo>
                    <a:pt x="11" y="427"/>
                  </a:lnTo>
                  <a:lnTo>
                    <a:pt x="18" y="401"/>
                  </a:lnTo>
                  <a:lnTo>
                    <a:pt x="26" y="376"/>
                  </a:lnTo>
                  <a:lnTo>
                    <a:pt x="33" y="351"/>
                  </a:lnTo>
                  <a:lnTo>
                    <a:pt x="43" y="327"/>
                  </a:lnTo>
                  <a:lnTo>
                    <a:pt x="54" y="303"/>
                  </a:lnTo>
                  <a:lnTo>
                    <a:pt x="66" y="280"/>
                  </a:lnTo>
                  <a:lnTo>
                    <a:pt x="80" y="258"/>
                  </a:lnTo>
                  <a:lnTo>
                    <a:pt x="94" y="236"/>
                  </a:lnTo>
                  <a:lnTo>
                    <a:pt x="110" y="216"/>
                  </a:lnTo>
                  <a:lnTo>
                    <a:pt x="126" y="195"/>
                  </a:lnTo>
                  <a:lnTo>
                    <a:pt x="143" y="176"/>
                  </a:lnTo>
                  <a:lnTo>
                    <a:pt x="162" y="158"/>
                  </a:lnTo>
                  <a:lnTo>
                    <a:pt x="180" y="139"/>
                  </a:lnTo>
                  <a:lnTo>
                    <a:pt x="200" y="123"/>
                  </a:lnTo>
                  <a:lnTo>
                    <a:pt x="221" y="107"/>
                  </a:lnTo>
                  <a:lnTo>
                    <a:pt x="242" y="92"/>
                  </a:lnTo>
                  <a:lnTo>
                    <a:pt x="264" y="78"/>
                  </a:lnTo>
                  <a:lnTo>
                    <a:pt x="288" y="65"/>
                  </a:lnTo>
                  <a:lnTo>
                    <a:pt x="311" y="53"/>
                  </a:lnTo>
                  <a:lnTo>
                    <a:pt x="335" y="42"/>
                  </a:lnTo>
                  <a:lnTo>
                    <a:pt x="361" y="33"/>
                  </a:lnTo>
                  <a:lnTo>
                    <a:pt x="386" y="25"/>
                  </a:lnTo>
                  <a:lnTo>
                    <a:pt x="411" y="18"/>
                  </a:lnTo>
                  <a:lnTo>
                    <a:pt x="439" y="11"/>
                  </a:lnTo>
                  <a:lnTo>
                    <a:pt x="466" y="7"/>
                  </a:lnTo>
                  <a:lnTo>
                    <a:pt x="493" y="4"/>
                  </a:lnTo>
                  <a:lnTo>
                    <a:pt x="521" y="1"/>
                  </a:lnTo>
                  <a:lnTo>
                    <a:pt x="550" y="0"/>
                  </a:lnTo>
                  <a:lnTo>
                    <a:pt x="577" y="1"/>
                  </a:lnTo>
                  <a:lnTo>
                    <a:pt x="605" y="4"/>
                  </a:lnTo>
                  <a:lnTo>
                    <a:pt x="633" y="7"/>
                  </a:lnTo>
                  <a:lnTo>
                    <a:pt x="660" y="11"/>
                  </a:lnTo>
                  <a:lnTo>
                    <a:pt x="687" y="18"/>
                  </a:lnTo>
                  <a:lnTo>
                    <a:pt x="712" y="25"/>
                  </a:lnTo>
                  <a:lnTo>
                    <a:pt x="738" y="33"/>
                  </a:lnTo>
                  <a:lnTo>
                    <a:pt x="763" y="42"/>
                  </a:lnTo>
                  <a:lnTo>
                    <a:pt x="787" y="53"/>
                  </a:lnTo>
                  <a:lnTo>
                    <a:pt x="811" y="65"/>
                  </a:lnTo>
                  <a:lnTo>
                    <a:pt x="834" y="78"/>
                  </a:lnTo>
                  <a:lnTo>
                    <a:pt x="856" y="92"/>
                  </a:lnTo>
                  <a:lnTo>
                    <a:pt x="877" y="107"/>
                  </a:lnTo>
                  <a:lnTo>
                    <a:pt x="898" y="123"/>
                  </a:lnTo>
                  <a:lnTo>
                    <a:pt x="918" y="139"/>
                  </a:lnTo>
                  <a:lnTo>
                    <a:pt x="937" y="158"/>
                  </a:lnTo>
                  <a:lnTo>
                    <a:pt x="955" y="176"/>
                  </a:lnTo>
                  <a:lnTo>
                    <a:pt x="972" y="195"/>
                  </a:lnTo>
                  <a:lnTo>
                    <a:pt x="989" y="216"/>
                  </a:lnTo>
                  <a:lnTo>
                    <a:pt x="1004" y="236"/>
                  </a:lnTo>
                  <a:lnTo>
                    <a:pt x="1018" y="258"/>
                  </a:lnTo>
                  <a:lnTo>
                    <a:pt x="1032" y="280"/>
                  </a:lnTo>
                  <a:lnTo>
                    <a:pt x="1044" y="303"/>
                  </a:lnTo>
                  <a:lnTo>
                    <a:pt x="1055" y="327"/>
                  </a:lnTo>
                  <a:lnTo>
                    <a:pt x="1065" y="351"/>
                  </a:lnTo>
                  <a:lnTo>
                    <a:pt x="1073" y="376"/>
                  </a:lnTo>
                  <a:lnTo>
                    <a:pt x="1080" y="401"/>
                  </a:lnTo>
                  <a:lnTo>
                    <a:pt x="1087" y="427"/>
                  </a:lnTo>
                  <a:lnTo>
                    <a:pt x="1091" y="454"/>
                  </a:lnTo>
                  <a:lnTo>
                    <a:pt x="1095" y="481"/>
                  </a:lnTo>
                  <a:lnTo>
                    <a:pt x="1097" y="508"/>
                  </a:lnTo>
                  <a:lnTo>
                    <a:pt x="1098" y="53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4" name="Rectangle 735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5" name="Rectangle 736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6" name="Freeform 737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7" name="Freeform 738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8" name="Freeform 739"/>
            <p:cNvSpPr>
              <a:spLocks/>
            </p:cNvSpPr>
            <p:nvPr/>
          </p:nvSpPr>
          <p:spPr bwMode="auto">
            <a:xfrm>
              <a:off x="2686" y="598"/>
              <a:ext cx="286" cy="10"/>
            </a:xfrm>
            <a:custGeom>
              <a:avLst/>
              <a:gdLst>
                <a:gd name="T0" fmla="*/ 1235 w 1238"/>
                <a:gd name="T1" fmla="*/ 9 h 45"/>
                <a:gd name="T2" fmla="*/ 55 w 1238"/>
                <a:gd name="T3" fmla="*/ 45 h 45"/>
                <a:gd name="T4" fmla="*/ 0 w 1238"/>
                <a:gd name="T5" fmla="*/ 45 h 45"/>
                <a:gd name="T6" fmla="*/ 0 w 1238"/>
                <a:gd name="T7" fmla="*/ 36 h 45"/>
                <a:gd name="T8" fmla="*/ 3 w 1238"/>
                <a:gd name="T9" fmla="*/ 36 h 45"/>
                <a:gd name="T10" fmla="*/ 1182 w 1238"/>
                <a:gd name="T11" fmla="*/ 0 h 45"/>
                <a:gd name="T12" fmla="*/ 1238 w 1238"/>
                <a:gd name="T13" fmla="*/ 0 h 45"/>
                <a:gd name="T14" fmla="*/ 1238 w 1238"/>
                <a:gd name="T15" fmla="*/ 9 h 45"/>
                <a:gd name="T16" fmla="*/ 1235 w 1238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5">
                  <a:moveTo>
                    <a:pt x="1235" y="9"/>
                  </a:moveTo>
                  <a:lnTo>
                    <a:pt x="55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" name="Freeform 740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0" name="Freeform 741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1" name="Freeform 742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2" name="Freeform 743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3" name="Freeform 744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4" name="Freeform 745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5" name="Rectangle 746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6" name="Rectangle 747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7" name="Freeform 748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8" name="Freeform 749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9" name="Freeform 750"/>
            <p:cNvSpPr>
              <a:spLocks/>
            </p:cNvSpPr>
            <p:nvPr/>
          </p:nvSpPr>
          <p:spPr bwMode="auto">
            <a:xfrm>
              <a:off x="2687" y="652"/>
              <a:ext cx="286" cy="9"/>
            </a:xfrm>
            <a:custGeom>
              <a:avLst/>
              <a:gdLst>
                <a:gd name="T0" fmla="*/ 1235 w 1239"/>
                <a:gd name="T1" fmla="*/ 8 h 44"/>
                <a:gd name="T2" fmla="*/ 57 w 1239"/>
                <a:gd name="T3" fmla="*/ 44 h 44"/>
                <a:gd name="T4" fmla="*/ 0 w 1239"/>
                <a:gd name="T5" fmla="*/ 44 h 44"/>
                <a:gd name="T6" fmla="*/ 0 w 1239"/>
                <a:gd name="T7" fmla="*/ 35 h 44"/>
                <a:gd name="T8" fmla="*/ 3 w 1239"/>
                <a:gd name="T9" fmla="*/ 35 h 44"/>
                <a:gd name="T10" fmla="*/ 1182 w 1239"/>
                <a:gd name="T11" fmla="*/ 0 h 44"/>
                <a:gd name="T12" fmla="*/ 1239 w 1239"/>
                <a:gd name="T13" fmla="*/ 0 h 44"/>
                <a:gd name="T14" fmla="*/ 1239 w 1239"/>
                <a:gd name="T15" fmla="*/ 8 h 44"/>
                <a:gd name="T16" fmla="*/ 1235 w 1239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9" h="44">
                  <a:moveTo>
                    <a:pt x="1235" y="8"/>
                  </a:moveTo>
                  <a:lnTo>
                    <a:pt x="57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9" y="0"/>
                  </a:lnTo>
                  <a:lnTo>
                    <a:pt x="1239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0" name="Freeform 751"/>
            <p:cNvSpPr>
              <a:spLocks/>
            </p:cNvSpPr>
            <p:nvPr/>
          </p:nvSpPr>
          <p:spPr bwMode="auto">
            <a:xfrm>
              <a:off x="2962" y="645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0 h 41"/>
                <a:gd name="T6" fmla="*/ 41 w 54"/>
                <a:gd name="T7" fmla="*/ 39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1 h 41"/>
                <a:gd name="T14" fmla="*/ 52 w 54"/>
                <a:gd name="T15" fmla="*/ 28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2 h 41"/>
                <a:gd name="T26" fmla="*/ 51 w 54"/>
                <a:gd name="T27" fmla="*/ 9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1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9 h 41"/>
                <a:gd name="T50" fmla="*/ 2 w 54"/>
                <a:gd name="T51" fmla="*/ 12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8 h 41"/>
                <a:gd name="T62" fmla="*/ 3 w 54"/>
                <a:gd name="T63" fmla="*/ 31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39 h 41"/>
                <a:gd name="T70" fmla="*/ 17 w 54"/>
                <a:gd name="T71" fmla="*/ 40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1"/>
                  </a:lnTo>
                  <a:lnTo>
                    <a:pt x="52" y="28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39"/>
                  </a:lnTo>
                  <a:lnTo>
                    <a:pt x="17" y="40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1" name="Line 752"/>
            <p:cNvSpPr>
              <a:spLocks noChangeShapeType="1"/>
            </p:cNvSpPr>
            <p:nvPr/>
          </p:nvSpPr>
          <p:spPr bwMode="auto">
            <a:xfrm>
              <a:off x="2966" y="65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2" name="Freeform 753"/>
            <p:cNvSpPr>
              <a:spLocks/>
            </p:cNvSpPr>
            <p:nvPr/>
          </p:nvSpPr>
          <p:spPr bwMode="auto">
            <a:xfrm>
              <a:off x="2969" y="649"/>
              <a:ext cx="5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8 w 21"/>
                <a:gd name="T5" fmla="*/ 18 h 20"/>
                <a:gd name="T6" fmla="*/ 11 w 21"/>
                <a:gd name="T7" fmla="*/ 17 h 20"/>
                <a:gd name="T8" fmla="*/ 15 w 21"/>
                <a:gd name="T9" fmla="*/ 14 h 20"/>
                <a:gd name="T10" fmla="*/ 18 w 21"/>
                <a:gd name="T11" fmla="*/ 10 h 20"/>
                <a:gd name="T12" fmla="*/ 19 w 21"/>
                <a:gd name="T13" fmla="*/ 7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8" y="18"/>
                  </a:lnTo>
                  <a:lnTo>
                    <a:pt x="11" y="17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7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3" name="Line 754"/>
            <p:cNvSpPr>
              <a:spLocks noChangeShapeType="1"/>
            </p:cNvSpPr>
            <p:nvPr/>
          </p:nvSpPr>
          <p:spPr bwMode="auto">
            <a:xfrm>
              <a:off x="2974" y="64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4" name="Freeform 755"/>
            <p:cNvSpPr>
              <a:spLocks/>
            </p:cNvSpPr>
            <p:nvPr/>
          </p:nvSpPr>
          <p:spPr bwMode="auto">
            <a:xfrm>
              <a:off x="2969" y="645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2 h 21"/>
                <a:gd name="T6" fmla="*/ 18 w 21"/>
                <a:gd name="T7" fmla="*/ 9 h 21"/>
                <a:gd name="T8" fmla="*/ 15 w 21"/>
                <a:gd name="T9" fmla="*/ 6 h 21"/>
                <a:gd name="T10" fmla="*/ 11 w 21"/>
                <a:gd name="T11" fmla="*/ 3 h 21"/>
                <a:gd name="T12" fmla="*/ 8 w 21"/>
                <a:gd name="T13" fmla="*/ 1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5" name="Line 756"/>
            <p:cNvSpPr>
              <a:spLocks noChangeShapeType="1"/>
            </p:cNvSpPr>
            <p:nvPr/>
          </p:nvSpPr>
          <p:spPr bwMode="auto">
            <a:xfrm flipH="1">
              <a:off x="2966" y="645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6" name="Freeform 757"/>
            <p:cNvSpPr>
              <a:spLocks/>
            </p:cNvSpPr>
            <p:nvPr/>
          </p:nvSpPr>
          <p:spPr bwMode="auto">
            <a:xfrm>
              <a:off x="2962" y="645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10 w 21"/>
                <a:gd name="T7" fmla="*/ 3 h 21"/>
                <a:gd name="T8" fmla="*/ 7 w 21"/>
                <a:gd name="T9" fmla="*/ 6 h 21"/>
                <a:gd name="T10" fmla="*/ 3 w 21"/>
                <a:gd name="T11" fmla="*/ 9 h 21"/>
                <a:gd name="T12" fmla="*/ 2 w 21"/>
                <a:gd name="T13" fmla="*/ 12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7" name="Line 758"/>
            <p:cNvSpPr>
              <a:spLocks noChangeShapeType="1"/>
            </p:cNvSpPr>
            <p:nvPr/>
          </p:nvSpPr>
          <p:spPr bwMode="auto">
            <a:xfrm>
              <a:off x="2962" y="64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8" name="Freeform 759"/>
            <p:cNvSpPr>
              <a:spLocks/>
            </p:cNvSpPr>
            <p:nvPr/>
          </p:nvSpPr>
          <p:spPr bwMode="auto">
            <a:xfrm>
              <a:off x="2962" y="649"/>
              <a:ext cx="4" cy="5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10 w 21"/>
                <a:gd name="T11" fmla="*/ 17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9" name="Freeform 760"/>
            <p:cNvSpPr>
              <a:spLocks/>
            </p:cNvSpPr>
            <p:nvPr/>
          </p:nvSpPr>
          <p:spPr bwMode="auto">
            <a:xfrm>
              <a:off x="2962" y="653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6 w 54"/>
                <a:gd name="T5" fmla="*/ 41 h 42"/>
                <a:gd name="T6" fmla="*/ 41 w 54"/>
                <a:gd name="T7" fmla="*/ 40 h 42"/>
                <a:gd name="T8" fmla="*/ 44 w 54"/>
                <a:gd name="T9" fmla="*/ 38 h 42"/>
                <a:gd name="T10" fmla="*/ 47 w 54"/>
                <a:gd name="T11" fmla="*/ 36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5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10 h 42"/>
                <a:gd name="T28" fmla="*/ 47 w 54"/>
                <a:gd name="T29" fmla="*/ 6 h 42"/>
                <a:gd name="T30" fmla="*/ 44 w 54"/>
                <a:gd name="T31" fmla="*/ 4 h 42"/>
                <a:gd name="T32" fmla="*/ 41 w 54"/>
                <a:gd name="T33" fmla="*/ 2 h 42"/>
                <a:gd name="T34" fmla="*/ 36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3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3 w 54"/>
                <a:gd name="T49" fmla="*/ 10 h 42"/>
                <a:gd name="T50" fmla="*/ 1 w 54"/>
                <a:gd name="T51" fmla="*/ 13 h 42"/>
                <a:gd name="T52" fmla="*/ 0 w 54"/>
                <a:gd name="T53" fmla="*/ 17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5 h 42"/>
                <a:gd name="T60" fmla="*/ 1 w 54"/>
                <a:gd name="T61" fmla="*/ 29 h 42"/>
                <a:gd name="T62" fmla="*/ 3 w 54"/>
                <a:gd name="T63" fmla="*/ 32 h 42"/>
                <a:gd name="T64" fmla="*/ 7 w 54"/>
                <a:gd name="T65" fmla="*/ 36 h 42"/>
                <a:gd name="T66" fmla="*/ 9 w 54"/>
                <a:gd name="T67" fmla="*/ 38 h 42"/>
                <a:gd name="T68" fmla="*/ 13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0" name="Line 761"/>
            <p:cNvSpPr>
              <a:spLocks noChangeShapeType="1"/>
            </p:cNvSpPr>
            <p:nvPr/>
          </p:nvSpPr>
          <p:spPr bwMode="auto">
            <a:xfrm>
              <a:off x="2966" y="66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1" name="Freeform 762"/>
            <p:cNvSpPr>
              <a:spLocks/>
            </p:cNvSpPr>
            <p:nvPr/>
          </p:nvSpPr>
          <p:spPr bwMode="auto">
            <a:xfrm>
              <a:off x="2969" y="65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19 h 20"/>
                <a:gd name="T4" fmla="*/ 8 w 21"/>
                <a:gd name="T5" fmla="*/ 18 h 20"/>
                <a:gd name="T6" fmla="*/ 11 w 21"/>
                <a:gd name="T7" fmla="*/ 16 h 20"/>
                <a:gd name="T8" fmla="*/ 14 w 21"/>
                <a:gd name="T9" fmla="*/ 14 h 20"/>
                <a:gd name="T10" fmla="*/ 17 w 21"/>
                <a:gd name="T11" fmla="*/ 10 h 20"/>
                <a:gd name="T12" fmla="*/ 19 w 21"/>
                <a:gd name="T13" fmla="*/ 7 h 20"/>
                <a:gd name="T14" fmla="*/ 20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19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0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2" name="Line 763"/>
            <p:cNvSpPr>
              <a:spLocks noChangeShapeType="1"/>
            </p:cNvSpPr>
            <p:nvPr/>
          </p:nvSpPr>
          <p:spPr bwMode="auto">
            <a:xfrm>
              <a:off x="2974" y="658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3" name="Freeform 764"/>
            <p:cNvSpPr>
              <a:spLocks/>
            </p:cNvSpPr>
            <p:nvPr/>
          </p:nvSpPr>
          <p:spPr bwMode="auto">
            <a:xfrm>
              <a:off x="2969" y="653"/>
              <a:ext cx="5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7 h 22"/>
                <a:gd name="T4" fmla="*/ 19 w 21"/>
                <a:gd name="T5" fmla="*/ 13 h 22"/>
                <a:gd name="T6" fmla="*/ 17 w 21"/>
                <a:gd name="T7" fmla="*/ 10 h 22"/>
                <a:gd name="T8" fmla="*/ 14 w 21"/>
                <a:gd name="T9" fmla="*/ 6 h 22"/>
                <a:gd name="T10" fmla="*/ 11 w 21"/>
                <a:gd name="T11" fmla="*/ 4 h 22"/>
                <a:gd name="T12" fmla="*/ 8 w 21"/>
                <a:gd name="T13" fmla="*/ 2 h 22"/>
                <a:gd name="T14" fmla="*/ 3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4" y="6"/>
                  </a:lnTo>
                  <a:lnTo>
                    <a:pt x="11" y="4"/>
                  </a:lnTo>
                  <a:lnTo>
                    <a:pt x="8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4" name="Line 765"/>
            <p:cNvSpPr>
              <a:spLocks noChangeShapeType="1"/>
            </p:cNvSpPr>
            <p:nvPr/>
          </p:nvSpPr>
          <p:spPr bwMode="auto">
            <a:xfrm flipH="1">
              <a:off x="2966" y="653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5" name="Freeform 766"/>
            <p:cNvSpPr>
              <a:spLocks/>
            </p:cNvSpPr>
            <p:nvPr/>
          </p:nvSpPr>
          <p:spPr bwMode="auto">
            <a:xfrm>
              <a:off x="2962" y="653"/>
              <a:ext cx="4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3 w 21"/>
                <a:gd name="T5" fmla="*/ 2 h 22"/>
                <a:gd name="T6" fmla="*/ 9 w 21"/>
                <a:gd name="T7" fmla="*/ 4 h 22"/>
                <a:gd name="T8" fmla="*/ 7 w 21"/>
                <a:gd name="T9" fmla="*/ 6 h 22"/>
                <a:gd name="T10" fmla="*/ 3 w 21"/>
                <a:gd name="T11" fmla="*/ 10 h 22"/>
                <a:gd name="T12" fmla="*/ 1 w 21"/>
                <a:gd name="T13" fmla="*/ 13 h 22"/>
                <a:gd name="T14" fmla="*/ 0 w 21"/>
                <a:gd name="T15" fmla="*/ 17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6" name="Line 767"/>
            <p:cNvSpPr>
              <a:spLocks noChangeShapeType="1"/>
            </p:cNvSpPr>
            <p:nvPr/>
          </p:nvSpPr>
          <p:spPr bwMode="auto">
            <a:xfrm>
              <a:off x="2962" y="658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7" name="Freeform 768"/>
            <p:cNvSpPr>
              <a:spLocks/>
            </p:cNvSpPr>
            <p:nvPr/>
          </p:nvSpPr>
          <p:spPr bwMode="auto">
            <a:xfrm>
              <a:off x="2962" y="65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9 w 21"/>
                <a:gd name="T11" fmla="*/ 16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8" name="Freeform 769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" name="Freeform 770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0" name="Freeform 771"/>
            <p:cNvSpPr>
              <a:spLocks/>
            </p:cNvSpPr>
            <p:nvPr/>
          </p:nvSpPr>
          <p:spPr bwMode="auto">
            <a:xfrm>
              <a:off x="2686" y="565"/>
              <a:ext cx="286" cy="10"/>
            </a:xfrm>
            <a:custGeom>
              <a:avLst/>
              <a:gdLst>
                <a:gd name="T0" fmla="*/ 1235 w 1238"/>
                <a:gd name="T1" fmla="*/ 8 h 44"/>
                <a:gd name="T2" fmla="*/ 55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8 h 44"/>
                <a:gd name="T16" fmla="*/ 1235 w 1238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8"/>
                  </a:moveTo>
                  <a:lnTo>
                    <a:pt x="55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1" name="Freeform 772"/>
            <p:cNvSpPr>
              <a:spLocks/>
            </p:cNvSpPr>
            <p:nvPr/>
          </p:nvSpPr>
          <p:spPr bwMode="auto">
            <a:xfrm>
              <a:off x="2962" y="557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2" name="Line 773"/>
            <p:cNvSpPr>
              <a:spLocks noChangeShapeType="1"/>
            </p:cNvSpPr>
            <p:nvPr/>
          </p:nvSpPr>
          <p:spPr bwMode="auto">
            <a:xfrm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3" name="Freeform 774"/>
            <p:cNvSpPr>
              <a:spLocks/>
            </p:cNvSpPr>
            <p:nvPr/>
          </p:nvSpPr>
          <p:spPr bwMode="auto">
            <a:xfrm>
              <a:off x="2969" y="562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1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4" name="Line 775"/>
            <p:cNvSpPr>
              <a:spLocks noChangeShapeType="1"/>
            </p:cNvSpPr>
            <p:nvPr/>
          </p:nvSpPr>
          <p:spPr bwMode="auto">
            <a:xfrm>
              <a:off x="2974" y="56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5" name="Freeform 776"/>
            <p:cNvSpPr>
              <a:spLocks/>
            </p:cNvSpPr>
            <p:nvPr/>
          </p:nvSpPr>
          <p:spPr bwMode="auto">
            <a:xfrm>
              <a:off x="2969" y="557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6" name="Line 777"/>
            <p:cNvSpPr>
              <a:spLocks noChangeShapeType="1"/>
            </p:cNvSpPr>
            <p:nvPr/>
          </p:nvSpPr>
          <p:spPr bwMode="auto">
            <a:xfrm flipH="1">
              <a:off x="2966" y="55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7" name="Freeform 778"/>
            <p:cNvSpPr>
              <a:spLocks/>
            </p:cNvSpPr>
            <p:nvPr/>
          </p:nvSpPr>
          <p:spPr bwMode="auto">
            <a:xfrm>
              <a:off x="2962" y="557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8" name="Line 779"/>
            <p:cNvSpPr>
              <a:spLocks noChangeShapeType="1"/>
            </p:cNvSpPr>
            <p:nvPr/>
          </p:nvSpPr>
          <p:spPr bwMode="auto">
            <a:xfrm>
              <a:off x="2962" y="56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9" name="Freeform 780"/>
            <p:cNvSpPr>
              <a:spLocks/>
            </p:cNvSpPr>
            <p:nvPr/>
          </p:nvSpPr>
          <p:spPr bwMode="auto">
            <a:xfrm>
              <a:off x="2962" y="562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0" name="Freeform 781"/>
            <p:cNvSpPr>
              <a:spLocks/>
            </p:cNvSpPr>
            <p:nvPr/>
          </p:nvSpPr>
          <p:spPr bwMode="auto">
            <a:xfrm>
              <a:off x="2962" y="566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1" name="Line 782"/>
            <p:cNvSpPr>
              <a:spLocks noChangeShapeType="1"/>
            </p:cNvSpPr>
            <p:nvPr/>
          </p:nvSpPr>
          <p:spPr bwMode="auto">
            <a:xfrm>
              <a:off x="2966" y="575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2" name="Freeform 783"/>
            <p:cNvSpPr>
              <a:spLocks/>
            </p:cNvSpPr>
            <p:nvPr/>
          </p:nvSpPr>
          <p:spPr bwMode="auto">
            <a:xfrm>
              <a:off x="2969" y="571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3" name="Line 784"/>
            <p:cNvSpPr>
              <a:spLocks noChangeShapeType="1"/>
            </p:cNvSpPr>
            <p:nvPr/>
          </p:nvSpPr>
          <p:spPr bwMode="auto">
            <a:xfrm>
              <a:off x="2974" y="571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4" name="Freeform 785"/>
            <p:cNvSpPr>
              <a:spLocks/>
            </p:cNvSpPr>
            <p:nvPr/>
          </p:nvSpPr>
          <p:spPr bwMode="auto">
            <a:xfrm>
              <a:off x="2969" y="566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5" name="Line 786"/>
            <p:cNvSpPr>
              <a:spLocks noChangeShapeType="1"/>
            </p:cNvSpPr>
            <p:nvPr/>
          </p:nvSpPr>
          <p:spPr bwMode="auto">
            <a:xfrm flipH="1"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6" name="Freeform 787"/>
            <p:cNvSpPr>
              <a:spLocks/>
            </p:cNvSpPr>
            <p:nvPr/>
          </p:nvSpPr>
          <p:spPr bwMode="auto">
            <a:xfrm>
              <a:off x="2962" y="566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7" name="Line 788"/>
            <p:cNvSpPr>
              <a:spLocks noChangeShapeType="1"/>
            </p:cNvSpPr>
            <p:nvPr/>
          </p:nvSpPr>
          <p:spPr bwMode="auto">
            <a:xfrm>
              <a:off x="2962" y="571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8" name="Freeform 789"/>
            <p:cNvSpPr>
              <a:spLocks/>
            </p:cNvSpPr>
            <p:nvPr/>
          </p:nvSpPr>
          <p:spPr bwMode="auto">
            <a:xfrm>
              <a:off x="2962" y="571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9" name="Freeform 790"/>
            <p:cNvSpPr>
              <a:spLocks/>
            </p:cNvSpPr>
            <p:nvPr/>
          </p:nvSpPr>
          <p:spPr bwMode="auto">
            <a:xfrm>
              <a:off x="2680" y="564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39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39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0" name="Line 791"/>
            <p:cNvSpPr>
              <a:spLocks noChangeShapeType="1"/>
            </p:cNvSpPr>
            <p:nvPr/>
          </p:nvSpPr>
          <p:spPr bwMode="auto">
            <a:xfrm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1" name="Freeform 792"/>
            <p:cNvSpPr>
              <a:spLocks/>
            </p:cNvSpPr>
            <p:nvPr/>
          </p:nvSpPr>
          <p:spPr bwMode="auto">
            <a:xfrm>
              <a:off x="2688" y="570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8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2" name="Line 793"/>
            <p:cNvSpPr>
              <a:spLocks noChangeShapeType="1"/>
            </p:cNvSpPr>
            <p:nvPr/>
          </p:nvSpPr>
          <p:spPr bwMode="auto">
            <a:xfrm>
              <a:off x="2692" y="57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3" name="Freeform 794"/>
            <p:cNvSpPr>
              <a:spLocks/>
            </p:cNvSpPr>
            <p:nvPr/>
          </p:nvSpPr>
          <p:spPr bwMode="auto">
            <a:xfrm>
              <a:off x="2688" y="564"/>
              <a:ext cx="4" cy="6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4" name="Line 795"/>
            <p:cNvSpPr>
              <a:spLocks noChangeShapeType="1"/>
            </p:cNvSpPr>
            <p:nvPr/>
          </p:nvSpPr>
          <p:spPr bwMode="auto">
            <a:xfrm flipH="1">
              <a:off x="2685" y="56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5" name="Freeform 796"/>
            <p:cNvSpPr>
              <a:spLocks/>
            </p:cNvSpPr>
            <p:nvPr/>
          </p:nvSpPr>
          <p:spPr bwMode="auto">
            <a:xfrm>
              <a:off x="2680" y="564"/>
              <a:ext cx="5" cy="6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6" name="Line 797"/>
            <p:cNvSpPr>
              <a:spLocks noChangeShapeType="1"/>
            </p:cNvSpPr>
            <p:nvPr/>
          </p:nvSpPr>
          <p:spPr bwMode="auto">
            <a:xfrm>
              <a:off x="2680" y="570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7" name="Freeform 798"/>
            <p:cNvSpPr>
              <a:spLocks/>
            </p:cNvSpPr>
            <p:nvPr/>
          </p:nvSpPr>
          <p:spPr bwMode="auto">
            <a:xfrm>
              <a:off x="2680" y="570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8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8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8" name="Freeform 799"/>
            <p:cNvSpPr>
              <a:spLocks/>
            </p:cNvSpPr>
            <p:nvPr/>
          </p:nvSpPr>
          <p:spPr bwMode="auto">
            <a:xfrm>
              <a:off x="2680" y="574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0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2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2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0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9" name="Line 800"/>
            <p:cNvSpPr>
              <a:spLocks noChangeShapeType="1"/>
            </p:cNvSpPr>
            <p:nvPr/>
          </p:nvSpPr>
          <p:spPr bwMode="auto">
            <a:xfrm>
              <a:off x="2685" y="58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0" name="Freeform 801"/>
            <p:cNvSpPr>
              <a:spLocks/>
            </p:cNvSpPr>
            <p:nvPr/>
          </p:nvSpPr>
          <p:spPr bwMode="auto">
            <a:xfrm>
              <a:off x="2688" y="579"/>
              <a:ext cx="4" cy="5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0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1" name="Line 802"/>
            <p:cNvSpPr>
              <a:spLocks noChangeShapeType="1"/>
            </p:cNvSpPr>
            <p:nvPr/>
          </p:nvSpPr>
          <p:spPr bwMode="auto">
            <a:xfrm>
              <a:off x="2692" y="57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2" name="Freeform 803"/>
            <p:cNvSpPr>
              <a:spLocks/>
            </p:cNvSpPr>
            <p:nvPr/>
          </p:nvSpPr>
          <p:spPr bwMode="auto">
            <a:xfrm>
              <a:off x="2688" y="574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2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2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3" name="Line 804"/>
            <p:cNvSpPr>
              <a:spLocks noChangeShapeType="1"/>
            </p:cNvSpPr>
            <p:nvPr/>
          </p:nvSpPr>
          <p:spPr bwMode="auto">
            <a:xfrm flipH="1"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4" name="Freeform 805"/>
            <p:cNvSpPr>
              <a:spLocks/>
            </p:cNvSpPr>
            <p:nvPr/>
          </p:nvSpPr>
          <p:spPr bwMode="auto">
            <a:xfrm>
              <a:off x="2680" y="574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2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5" name="Line 806"/>
            <p:cNvSpPr>
              <a:spLocks noChangeShapeType="1"/>
            </p:cNvSpPr>
            <p:nvPr/>
          </p:nvSpPr>
          <p:spPr bwMode="auto">
            <a:xfrm>
              <a:off x="2680" y="579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6" name="Freeform 807"/>
            <p:cNvSpPr>
              <a:spLocks/>
            </p:cNvSpPr>
            <p:nvPr/>
          </p:nvSpPr>
          <p:spPr bwMode="auto">
            <a:xfrm>
              <a:off x="2680" y="579"/>
              <a:ext cx="5" cy="5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0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7" name="Freeform 808"/>
            <p:cNvSpPr>
              <a:spLocks/>
            </p:cNvSpPr>
            <p:nvPr/>
          </p:nvSpPr>
          <p:spPr bwMode="auto">
            <a:xfrm>
              <a:off x="2962" y="590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1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1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8" name="Line 809"/>
            <p:cNvSpPr>
              <a:spLocks noChangeShapeType="1"/>
            </p:cNvSpPr>
            <p:nvPr/>
          </p:nvSpPr>
          <p:spPr bwMode="auto">
            <a:xfrm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9" name="Freeform 810"/>
            <p:cNvSpPr>
              <a:spLocks/>
            </p:cNvSpPr>
            <p:nvPr/>
          </p:nvSpPr>
          <p:spPr bwMode="auto">
            <a:xfrm>
              <a:off x="2969" y="595"/>
              <a:ext cx="5" cy="5"/>
            </a:xfrm>
            <a:custGeom>
              <a:avLst/>
              <a:gdLst>
                <a:gd name="T0" fmla="*/ 0 w 21"/>
                <a:gd name="T1" fmla="*/ 21 h 21"/>
                <a:gd name="T2" fmla="*/ 5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5 w 21"/>
                <a:gd name="T9" fmla="*/ 15 h 21"/>
                <a:gd name="T10" fmla="*/ 18 w 21"/>
                <a:gd name="T11" fmla="*/ 12 h 21"/>
                <a:gd name="T12" fmla="*/ 19 w 21"/>
                <a:gd name="T13" fmla="*/ 9 h 21"/>
                <a:gd name="T14" fmla="*/ 21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5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0" name="Line 811"/>
            <p:cNvSpPr>
              <a:spLocks noChangeShapeType="1"/>
            </p:cNvSpPr>
            <p:nvPr/>
          </p:nvSpPr>
          <p:spPr bwMode="auto">
            <a:xfrm>
              <a:off x="2974" y="59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1" name="Freeform 812"/>
            <p:cNvSpPr>
              <a:spLocks/>
            </p:cNvSpPr>
            <p:nvPr/>
          </p:nvSpPr>
          <p:spPr bwMode="auto">
            <a:xfrm>
              <a:off x="2969" y="59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19 w 21"/>
                <a:gd name="T5" fmla="*/ 13 h 20"/>
                <a:gd name="T6" fmla="*/ 18 w 21"/>
                <a:gd name="T7" fmla="*/ 10 h 20"/>
                <a:gd name="T8" fmla="*/ 15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2" name="Line 813"/>
            <p:cNvSpPr>
              <a:spLocks noChangeShapeType="1"/>
            </p:cNvSpPr>
            <p:nvPr/>
          </p:nvSpPr>
          <p:spPr bwMode="auto">
            <a:xfrm flipH="1">
              <a:off x="2966" y="59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3" name="Freeform 814"/>
            <p:cNvSpPr>
              <a:spLocks/>
            </p:cNvSpPr>
            <p:nvPr/>
          </p:nvSpPr>
          <p:spPr bwMode="auto">
            <a:xfrm>
              <a:off x="2962" y="59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3 w 21"/>
                <a:gd name="T5" fmla="*/ 2 h 20"/>
                <a:gd name="T6" fmla="*/ 10 w 21"/>
                <a:gd name="T7" fmla="*/ 3 h 20"/>
                <a:gd name="T8" fmla="*/ 7 w 21"/>
                <a:gd name="T9" fmla="*/ 6 h 20"/>
                <a:gd name="T10" fmla="*/ 3 w 21"/>
                <a:gd name="T11" fmla="*/ 10 h 20"/>
                <a:gd name="T12" fmla="*/ 2 w 21"/>
                <a:gd name="T13" fmla="*/ 13 h 20"/>
                <a:gd name="T14" fmla="*/ 1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4" name="Line 815"/>
            <p:cNvSpPr>
              <a:spLocks noChangeShapeType="1"/>
            </p:cNvSpPr>
            <p:nvPr/>
          </p:nvSpPr>
          <p:spPr bwMode="auto">
            <a:xfrm>
              <a:off x="2962" y="59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5" name="Freeform 816"/>
            <p:cNvSpPr>
              <a:spLocks/>
            </p:cNvSpPr>
            <p:nvPr/>
          </p:nvSpPr>
          <p:spPr bwMode="auto">
            <a:xfrm>
              <a:off x="2962" y="595"/>
              <a:ext cx="4" cy="5"/>
            </a:xfrm>
            <a:custGeom>
              <a:avLst/>
              <a:gdLst>
                <a:gd name="T0" fmla="*/ 0 w 21"/>
                <a:gd name="T1" fmla="*/ 0 h 21"/>
                <a:gd name="T2" fmla="*/ 1 w 21"/>
                <a:gd name="T3" fmla="*/ 5 h 21"/>
                <a:gd name="T4" fmla="*/ 2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10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6" name="Freeform 817"/>
            <p:cNvSpPr>
              <a:spLocks/>
            </p:cNvSpPr>
            <p:nvPr/>
          </p:nvSpPr>
          <p:spPr bwMode="auto">
            <a:xfrm>
              <a:off x="2962" y="600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5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7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9 w 54"/>
                <a:gd name="T45" fmla="*/ 3 h 41"/>
                <a:gd name="T46" fmla="*/ 7 w 54"/>
                <a:gd name="T47" fmla="*/ 6 h 41"/>
                <a:gd name="T48" fmla="*/ 3 w 54"/>
                <a:gd name="T49" fmla="*/ 8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7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7" name="Line 818"/>
            <p:cNvSpPr>
              <a:spLocks noChangeShapeType="1"/>
            </p:cNvSpPr>
            <p:nvPr/>
          </p:nvSpPr>
          <p:spPr bwMode="auto">
            <a:xfrm>
              <a:off x="2966" y="609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8" name="Freeform 819"/>
            <p:cNvSpPr>
              <a:spLocks/>
            </p:cNvSpPr>
            <p:nvPr/>
          </p:nvSpPr>
          <p:spPr bwMode="auto">
            <a:xfrm>
              <a:off x="2969" y="605"/>
              <a:ext cx="5" cy="4"/>
            </a:xfrm>
            <a:custGeom>
              <a:avLst/>
              <a:gdLst>
                <a:gd name="T0" fmla="*/ 0 w 21"/>
                <a:gd name="T1" fmla="*/ 21 h 21"/>
                <a:gd name="T2" fmla="*/ 3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4 w 21"/>
                <a:gd name="T9" fmla="*/ 15 h 21"/>
                <a:gd name="T10" fmla="*/ 17 w 21"/>
                <a:gd name="T11" fmla="*/ 12 h 21"/>
                <a:gd name="T12" fmla="*/ 19 w 21"/>
                <a:gd name="T13" fmla="*/ 9 h 21"/>
                <a:gd name="T14" fmla="*/ 20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3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9" name="Line 820"/>
            <p:cNvSpPr>
              <a:spLocks noChangeShapeType="1"/>
            </p:cNvSpPr>
            <p:nvPr/>
          </p:nvSpPr>
          <p:spPr bwMode="auto">
            <a:xfrm>
              <a:off x="2974" y="605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0" name="Freeform 821"/>
            <p:cNvSpPr>
              <a:spLocks/>
            </p:cNvSpPr>
            <p:nvPr/>
          </p:nvSpPr>
          <p:spPr bwMode="auto">
            <a:xfrm>
              <a:off x="2969" y="60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4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3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4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1" name="Line 822"/>
            <p:cNvSpPr>
              <a:spLocks noChangeShapeType="1"/>
            </p:cNvSpPr>
            <p:nvPr/>
          </p:nvSpPr>
          <p:spPr bwMode="auto">
            <a:xfrm flipH="1"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2" name="Freeform 823"/>
            <p:cNvSpPr>
              <a:spLocks/>
            </p:cNvSpPr>
            <p:nvPr/>
          </p:nvSpPr>
          <p:spPr bwMode="auto">
            <a:xfrm>
              <a:off x="2962" y="60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3 w 21"/>
                <a:gd name="T5" fmla="*/ 2 h 20"/>
                <a:gd name="T6" fmla="*/ 9 w 21"/>
                <a:gd name="T7" fmla="*/ 3 h 20"/>
                <a:gd name="T8" fmla="*/ 7 w 21"/>
                <a:gd name="T9" fmla="*/ 6 h 20"/>
                <a:gd name="T10" fmla="*/ 3 w 21"/>
                <a:gd name="T11" fmla="*/ 8 h 20"/>
                <a:gd name="T12" fmla="*/ 1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3" name="Line 824"/>
            <p:cNvSpPr>
              <a:spLocks noChangeShapeType="1"/>
            </p:cNvSpPr>
            <p:nvPr/>
          </p:nvSpPr>
          <p:spPr bwMode="auto">
            <a:xfrm>
              <a:off x="2962" y="60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4" name="Freeform 825"/>
            <p:cNvSpPr>
              <a:spLocks/>
            </p:cNvSpPr>
            <p:nvPr/>
          </p:nvSpPr>
          <p:spPr bwMode="auto">
            <a:xfrm>
              <a:off x="2962" y="605"/>
              <a:ext cx="4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5 h 21"/>
                <a:gd name="T4" fmla="*/ 1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9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5" name="Freeform 826"/>
            <p:cNvSpPr>
              <a:spLocks/>
            </p:cNvSpPr>
            <p:nvPr/>
          </p:nvSpPr>
          <p:spPr bwMode="auto">
            <a:xfrm>
              <a:off x="2680" y="598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9 h 42"/>
                <a:gd name="T10" fmla="*/ 48 w 54"/>
                <a:gd name="T11" fmla="*/ 36 h 42"/>
                <a:gd name="T12" fmla="*/ 50 w 54"/>
                <a:gd name="T13" fmla="*/ 33 h 42"/>
                <a:gd name="T14" fmla="*/ 52 w 54"/>
                <a:gd name="T15" fmla="*/ 29 h 42"/>
                <a:gd name="T16" fmla="*/ 53 w 54"/>
                <a:gd name="T17" fmla="*/ 26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8 h 42"/>
                <a:gd name="T24" fmla="*/ 52 w 54"/>
                <a:gd name="T25" fmla="*/ 13 h 42"/>
                <a:gd name="T26" fmla="*/ 50 w 54"/>
                <a:gd name="T27" fmla="*/ 10 h 42"/>
                <a:gd name="T28" fmla="*/ 48 w 54"/>
                <a:gd name="T29" fmla="*/ 7 h 42"/>
                <a:gd name="T30" fmla="*/ 45 w 54"/>
                <a:gd name="T31" fmla="*/ 5 h 42"/>
                <a:gd name="T32" fmla="*/ 41 w 54"/>
                <a:gd name="T33" fmla="*/ 3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3 h 42"/>
                <a:gd name="T44" fmla="*/ 9 w 54"/>
                <a:gd name="T45" fmla="*/ 5 h 42"/>
                <a:gd name="T46" fmla="*/ 7 w 54"/>
                <a:gd name="T47" fmla="*/ 7 h 42"/>
                <a:gd name="T48" fmla="*/ 4 w 54"/>
                <a:gd name="T49" fmla="*/ 10 h 42"/>
                <a:gd name="T50" fmla="*/ 3 w 54"/>
                <a:gd name="T51" fmla="*/ 13 h 42"/>
                <a:gd name="T52" fmla="*/ 0 w 54"/>
                <a:gd name="T53" fmla="*/ 18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6 h 42"/>
                <a:gd name="T60" fmla="*/ 3 w 54"/>
                <a:gd name="T61" fmla="*/ 29 h 42"/>
                <a:gd name="T62" fmla="*/ 4 w 54"/>
                <a:gd name="T63" fmla="*/ 33 h 42"/>
                <a:gd name="T64" fmla="*/ 7 w 54"/>
                <a:gd name="T65" fmla="*/ 36 h 42"/>
                <a:gd name="T66" fmla="*/ 9 w 54"/>
                <a:gd name="T67" fmla="*/ 39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9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6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1" y="3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4" y="33"/>
                  </a:lnTo>
                  <a:lnTo>
                    <a:pt x="7" y="36"/>
                  </a:lnTo>
                  <a:lnTo>
                    <a:pt x="9" y="39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6" name="Line 827"/>
            <p:cNvSpPr>
              <a:spLocks noChangeShapeType="1"/>
            </p:cNvSpPr>
            <p:nvPr/>
          </p:nvSpPr>
          <p:spPr bwMode="auto">
            <a:xfrm>
              <a:off x="2685" y="608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7" name="Freeform 828"/>
            <p:cNvSpPr>
              <a:spLocks/>
            </p:cNvSpPr>
            <p:nvPr/>
          </p:nvSpPr>
          <p:spPr bwMode="auto">
            <a:xfrm>
              <a:off x="2688" y="603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4 w 21"/>
                <a:gd name="T3" fmla="*/ 19 h 20"/>
                <a:gd name="T4" fmla="*/ 8 w 21"/>
                <a:gd name="T5" fmla="*/ 18 h 20"/>
                <a:gd name="T6" fmla="*/ 12 w 21"/>
                <a:gd name="T7" fmla="*/ 17 h 20"/>
                <a:gd name="T8" fmla="*/ 15 w 21"/>
                <a:gd name="T9" fmla="*/ 14 h 20"/>
                <a:gd name="T10" fmla="*/ 17 w 21"/>
                <a:gd name="T11" fmla="*/ 11 h 20"/>
                <a:gd name="T12" fmla="*/ 19 w 21"/>
                <a:gd name="T13" fmla="*/ 7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4" y="19"/>
                  </a:lnTo>
                  <a:lnTo>
                    <a:pt x="8" y="18"/>
                  </a:lnTo>
                  <a:lnTo>
                    <a:pt x="12" y="17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7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8" name="Line 829"/>
            <p:cNvSpPr>
              <a:spLocks noChangeShapeType="1"/>
            </p:cNvSpPr>
            <p:nvPr/>
          </p:nvSpPr>
          <p:spPr bwMode="auto">
            <a:xfrm>
              <a:off x="2692" y="603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9" name="Freeform 830"/>
            <p:cNvSpPr>
              <a:spLocks/>
            </p:cNvSpPr>
            <p:nvPr/>
          </p:nvSpPr>
          <p:spPr bwMode="auto">
            <a:xfrm>
              <a:off x="2688" y="598"/>
              <a:ext cx="4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8 h 22"/>
                <a:gd name="T4" fmla="*/ 19 w 21"/>
                <a:gd name="T5" fmla="*/ 13 h 22"/>
                <a:gd name="T6" fmla="*/ 17 w 21"/>
                <a:gd name="T7" fmla="*/ 10 h 22"/>
                <a:gd name="T8" fmla="*/ 15 w 21"/>
                <a:gd name="T9" fmla="*/ 7 h 22"/>
                <a:gd name="T10" fmla="*/ 12 w 21"/>
                <a:gd name="T11" fmla="*/ 5 h 22"/>
                <a:gd name="T12" fmla="*/ 8 w 21"/>
                <a:gd name="T13" fmla="*/ 3 h 22"/>
                <a:gd name="T14" fmla="*/ 4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8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5"/>
                  </a:lnTo>
                  <a:lnTo>
                    <a:pt x="8" y="3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0" name="Line 831"/>
            <p:cNvSpPr>
              <a:spLocks noChangeShapeType="1"/>
            </p:cNvSpPr>
            <p:nvPr/>
          </p:nvSpPr>
          <p:spPr bwMode="auto">
            <a:xfrm flipH="1">
              <a:off x="2685" y="598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1" name="Freeform 832"/>
            <p:cNvSpPr>
              <a:spLocks/>
            </p:cNvSpPr>
            <p:nvPr/>
          </p:nvSpPr>
          <p:spPr bwMode="auto">
            <a:xfrm>
              <a:off x="2680" y="598"/>
              <a:ext cx="5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4 w 21"/>
                <a:gd name="T5" fmla="*/ 3 h 22"/>
                <a:gd name="T6" fmla="*/ 9 w 21"/>
                <a:gd name="T7" fmla="*/ 5 h 22"/>
                <a:gd name="T8" fmla="*/ 7 w 21"/>
                <a:gd name="T9" fmla="*/ 7 h 22"/>
                <a:gd name="T10" fmla="*/ 4 w 21"/>
                <a:gd name="T11" fmla="*/ 10 h 22"/>
                <a:gd name="T12" fmla="*/ 3 w 21"/>
                <a:gd name="T13" fmla="*/ 13 h 22"/>
                <a:gd name="T14" fmla="*/ 0 w 21"/>
                <a:gd name="T15" fmla="*/ 18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2" name="Line 833"/>
            <p:cNvSpPr>
              <a:spLocks noChangeShapeType="1"/>
            </p:cNvSpPr>
            <p:nvPr/>
          </p:nvSpPr>
          <p:spPr bwMode="auto">
            <a:xfrm>
              <a:off x="2680" y="603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3" name="Freeform 834"/>
            <p:cNvSpPr>
              <a:spLocks/>
            </p:cNvSpPr>
            <p:nvPr/>
          </p:nvSpPr>
          <p:spPr bwMode="auto">
            <a:xfrm>
              <a:off x="2680" y="603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3 w 21"/>
                <a:gd name="T5" fmla="*/ 7 h 20"/>
                <a:gd name="T6" fmla="*/ 4 w 21"/>
                <a:gd name="T7" fmla="*/ 11 h 20"/>
                <a:gd name="T8" fmla="*/ 7 w 21"/>
                <a:gd name="T9" fmla="*/ 14 h 20"/>
                <a:gd name="T10" fmla="*/ 9 w 21"/>
                <a:gd name="T11" fmla="*/ 17 h 20"/>
                <a:gd name="T12" fmla="*/ 14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4" name="Freeform 835"/>
            <p:cNvSpPr>
              <a:spLocks/>
            </p:cNvSpPr>
            <p:nvPr/>
          </p:nvSpPr>
          <p:spPr bwMode="auto">
            <a:xfrm>
              <a:off x="2680" y="607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40 h 42"/>
                <a:gd name="T8" fmla="*/ 44 w 53"/>
                <a:gd name="T9" fmla="*/ 38 h 42"/>
                <a:gd name="T10" fmla="*/ 48 w 53"/>
                <a:gd name="T11" fmla="*/ 36 h 42"/>
                <a:gd name="T12" fmla="*/ 50 w 53"/>
                <a:gd name="T13" fmla="*/ 33 h 42"/>
                <a:gd name="T14" fmla="*/ 52 w 53"/>
                <a:gd name="T15" fmla="*/ 29 h 42"/>
                <a:gd name="T16" fmla="*/ 53 w 53"/>
                <a:gd name="T17" fmla="*/ 25 h 42"/>
                <a:gd name="T18" fmla="*/ 53 w 53"/>
                <a:gd name="T19" fmla="*/ 22 h 42"/>
                <a:gd name="T20" fmla="*/ 53 w 53"/>
                <a:gd name="T21" fmla="*/ 21 h 42"/>
                <a:gd name="T22" fmla="*/ 53 w 53"/>
                <a:gd name="T23" fmla="*/ 18 h 42"/>
                <a:gd name="T24" fmla="*/ 52 w 53"/>
                <a:gd name="T25" fmla="*/ 13 h 42"/>
                <a:gd name="T26" fmla="*/ 50 w 53"/>
                <a:gd name="T27" fmla="*/ 10 h 42"/>
                <a:gd name="T28" fmla="*/ 48 w 53"/>
                <a:gd name="T29" fmla="*/ 7 h 42"/>
                <a:gd name="T30" fmla="*/ 44 w 53"/>
                <a:gd name="T31" fmla="*/ 5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5 h 42"/>
                <a:gd name="T46" fmla="*/ 6 w 53"/>
                <a:gd name="T47" fmla="*/ 7 h 42"/>
                <a:gd name="T48" fmla="*/ 4 w 53"/>
                <a:gd name="T49" fmla="*/ 10 h 42"/>
                <a:gd name="T50" fmla="*/ 1 w 53"/>
                <a:gd name="T51" fmla="*/ 13 h 42"/>
                <a:gd name="T52" fmla="*/ 0 w 53"/>
                <a:gd name="T53" fmla="*/ 18 h 42"/>
                <a:gd name="T54" fmla="*/ 0 w 53"/>
                <a:gd name="T55" fmla="*/ 21 h 42"/>
                <a:gd name="T56" fmla="*/ 0 w 53"/>
                <a:gd name="T57" fmla="*/ 22 h 42"/>
                <a:gd name="T58" fmla="*/ 0 w 53"/>
                <a:gd name="T59" fmla="*/ 25 h 42"/>
                <a:gd name="T60" fmla="*/ 1 w 53"/>
                <a:gd name="T61" fmla="*/ 29 h 42"/>
                <a:gd name="T62" fmla="*/ 4 w 53"/>
                <a:gd name="T63" fmla="*/ 33 h 42"/>
                <a:gd name="T64" fmla="*/ 6 w 53"/>
                <a:gd name="T65" fmla="*/ 36 h 42"/>
                <a:gd name="T66" fmla="*/ 9 w 53"/>
                <a:gd name="T67" fmla="*/ 38 h 42"/>
                <a:gd name="T68" fmla="*/ 12 w 53"/>
                <a:gd name="T69" fmla="*/ 40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5" name="Line 836"/>
            <p:cNvSpPr>
              <a:spLocks noChangeShapeType="1"/>
            </p:cNvSpPr>
            <p:nvPr/>
          </p:nvSpPr>
          <p:spPr bwMode="auto">
            <a:xfrm>
              <a:off x="2685" y="61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6" name="Freeform 837"/>
            <p:cNvSpPr>
              <a:spLocks/>
            </p:cNvSpPr>
            <p:nvPr/>
          </p:nvSpPr>
          <p:spPr bwMode="auto">
            <a:xfrm>
              <a:off x="2688" y="613"/>
              <a:ext cx="4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9 w 21"/>
                <a:gd name="T5" fmla="*/ 18 h 20"/>
                <a:gd name="T6" fmla="*/ 12 w 21"/>
                <a:gd name="T7" fmla="*/ 16 h 20"/>
                <a:gd name="T8" fmla="*/ 16 w 21"/>
                <a:gd name="T9" fmla="*/ 14 h 20"/>
                <a:gd name="T10" fmla="*/ 18 w 21"/>
                <a:gd name="T11" fmla="*/ 11 h 20"/>
                <a:gd name="T12" fmla="*/ 20 w 21"/>
                <a:gd name="T13" fmla="*/ 7 h 20"/>
                <a:gd name="T14" fmla="*/ 21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20" y="7"/>
                  </a:lnTo>
                  <a:lnTo>
                    <a:pt x="21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7" name="Line 838"/>
            <p:cNvSpPr>
              <a:spLocks noChangeShapeType="1"/>
            </p:cNvSpPr>
            <p:nvPr/>
          </p:nvSpPr>
          <p:spPr bwMode="auto">
            <a:xfrm flipV="1">
              <a:off x="2692" y="61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8" name="Freeform 839"/>
            <p:cNvSpPr>
              <a:spLocks/>
            </p:cNvSpPr>
            <p:nvPr/>
          </p:nvSpPr>
          <p:spPr bwMode="auto">
            <a:xfrm>
              <a:off x="2688" y="607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8 h 21"/>
                <a:gd name="T4" fmla="*/ 20 w 21"/>
                <a:gd name="T5" fmla="*/ 13 h 21"/>
                <a:gd name="T6" fmla="*/ 18 w 21"/>
                <a:gd name="T7" fmla="*/ 10 h 21"/>
                <a:gd name="T8" fmla="*/ 16 w 21"/>
                <a:gd name="T9" fmla="*/ 7 h 21"/>
                <a:gd name="T10" fmla="*/ 12 w 21"/>
                <a:gd name="T11" fmla="*/ 5 h 21"/>
                <a:gd name="T12" fmla="*/ 9 w 21"/>
                <a:gd name="T13" fmla="*/ 2 h 21"/>
                <a:gd name="T14" fmla="*/ 5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8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9" name="Line 840"/>
            <p:cNvSpPr>
              <a:spLocks noChangeShapeType="1"/>
            </p:cNvSpPr>
            <p:nvPr/>
          </p:nvSpPr>
          <p:spPr bwMode="auto">
            <a:xfrm flipH="1">
              <a:off x="2685" y="607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0" name="Freeform 841"/>
            <p:cNvSpPr>
              <a:spLocks/>
            </p:cNvSpPr>
            <p:nvPr/>
          </p:nvSpPr>
          <p:spPr bwMode="auto">
            <a:xfrm>
              <a:off x="2680" y="607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2 w 21"/>
                <a:gd name="T5" fmla="*/ 2 h 21"/>
                <a:gd name="T6" fmla="*/ 9 w 21"/>
                <a:gd name="T7" fmla="*/ 5 h 21"/>
                <a:gd name="T8" fmla="*/ 6 w 21"/>
                <a:gd name="T9" fmla="*/ 7 h 21"/>
                <a:gd name="T10" fmla="*/ 4 w 21"/>
                <a:gd name="T11" fmla="*/ 10 h 21"/>
                <a:gd name="T12" fmla="*/ 1 w 21"/>
                <a:gd name="T13" fmla="*/ 13 h 21"/>
                <a:gd name="T14" fmla="*/ 0 w 21"/>
                <a:gd name="T15" fmla="*/ 18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1" name="Line 842"/>
            <p:cNvSpPr>
              <a:spLocks noChangeShapeType="1"/>
            </p:cNvSpPr>
            <p:nvPr/>
          </p:nvSpPr>
          <p:spPr bwMode="auto">
            <a:xfrm>
              <a:off x="2680" y="612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2" name="Freeform 843"/>
            <p:cNvSpPr>
              <a:spLocks/>
            </p:cNvSpPr>
            <p:nvPr/>
          </p:nvSpPr>
          <p:spPr bwMode="auto">
            <a:xfrm>
              <a:off x="2680" y="613"/>
              <a:ext cx="5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4 w 21"/>
                <a:gd name="T7" fmla="*/ 11 h 20"/>
                <a:gd name="T8" fmla="*/ 6 w 21"/>
                <a:gd name="T9" fmla="*/ 14 h 20"/>
                <a:gd name="T10" fmla="*/ 9 w 21"/>
                <a:gd name="T11" fmla="*/ 16 h 20"/>
                <a:gd name="T12" fmla="*/ 12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4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2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3" name="Freeform 844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4" name="Freeform 845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5" name="Freeform 846"/>
            <p:cNvSpPr>
              <a:spLocks/>
            </p:cNvSpPr>
            <p:nvPr/>
          </p:nvSpPr>
          <p:spPr bwMode="auto">
            <a:xfrm>
              <a:off x="2687" y="621"/>
              <a:ext cx="286" cy="11"/>
            </a:xfrm>
            <a:custGeom>
              <a:avLst/>
              <a:gdLst>
                <a:gd name="T0" fmla="*/ 1235 w 1238"/>
                <a:gd name="T1" fmla="*/ 9 h 44"/>
                <a:gd name="T2" fmla="*/ 56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9 h 44"/>
                <a:gd name="T16" fmla="*/ 1235 w 1238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9"/>
                  </a:moveTo>
                  <a:lnTo>
                    <a:pt x="56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6" name="Freeform 847"/>
            <p:cNvSpPr>
              <a:spLocks/>
            </p:cNvSpPr>
            <p:nvPr/>
          </p:nvSpPr>
          <p:spPr bwMode="auto">
            <a:xfrm>
              <a:off x="2962" y="614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3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3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3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7" name="Line 848"/>
            <p:cNvSpPr>
              <a:spLocks noChangeShapeType="1"/>
            </p:cNvSpPr>
            <p:nvPr/>
          </p:nvSpPr>
          <p:spPr bwMode="auto">
            <a:xfrm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8" name="Freeform 849"/>
            <p:cNvSpPr>
              <a:spLocks/>
            </p:cNvSpPr>
            <p:nvPr/>
          </p:nvSpPr>
          <p:spPr bwMode="auto">
            <a:xfrm>
              <a:off x="2969" y="61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2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9" name="Line 850"/>
            <p:cNvSpPr>
              <a:spLocks noChangeShapeType="1"/>
            </p:cNvSpPr>
            <p:nvPr/>
          </p:nvSpPr>
          <p:spPr bwMode="auto">
            <a:xfrm>
              <a:off x="2974" y="618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0" name="Freeform 851"/>
            <p:cNvSpPr>
              <a:spLocks/>
            </p:cNvSpPr>
            <p:nvPr/>
          </p:nvSpPr>
          <p:spPr bwMode="auto">
            <a:xfrm>
              <a:off x="2969" y="614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1" name="Line 852"/>
            <p:cNvSpPr>
              <a:spLocks noChangeShapeType="1"/>
            </p:cNvSpPr>
            <p:nvPr/>
          </p:nvSpPr>
          <p:spPr bwMode="auto">
            <a:xfrm flipH="1">
              <a:off x="2966" y="614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2" name="Freeform 853"/>
            <p:cNvSpPr>
              <a:spLocks/>
            </p:cNvSpPr>
            <p:nvPr/>
          </p:nvSpPr>
          <p:spPr bwMode="auto">
            <a:xfrm>
              <a:off x="2962" y="614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3" name="Line 854"/>
            <p:cNvSpPr>
              <a:spLocks noChangeShapeType="1"/>
            </p:cNvSpPr>
            <p:nvPr/>
          </p:nvSpPr>
          <p:spPr bwMode="auto">
            <a:xfrm>
              <a:off x="2962" y="618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4" name="Freeform 855"/>
            <p:cNvSpPr>
              <a:spLocks/>
            </p:cNvSpPr>
            <p:nvPr/>
          </p:nvSpPr>
          <p:spPr bwMode="auto">
            <a:xfrm>
              <a:off x="2962" y="61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2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5" name="Freeform 856"/>
            <p:cNvSpPr>
              <a:spLocks/>
            </p:cNvSpPr>
            <p:nvPr/>
          </p:nvSpPr>
          <p:spPr bwMode="auto">
            <a:xfrm>
              <a:off x="2962" y="622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6" name="Line 857"/>
            <p:cNvSpPr>
              <a:spLocks noChangeShapeType="1"/>
            </p:cNvSpPr>
            <p:nvPr/>
          </p:nvSpPr>
          <p:spPr bwMode="auto">
            <a:xfrm>
              <a:off x="2966" y="63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7" name="Freeform 858"/>
            <p:cNvSpPr>
              <a:spLocks/>
            </p:cNvSpPr>
            <p:nvPr/>
          </p:nvSpPr>
          <p:spPr bwMode="auto">
            <a:xfrm>
              <a:off x="2969" y="626"/>
              <a:ext cx="5" cy="6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8" name="Line 859"/>
            <p:cNvSpPr>
              <a:spLocks noChangeShapeType="1"/>
            </p:cNvSpPr>
            <p:nvPr/>
          </p:nvSpPr>
          <p:spPr bwMode="auto">
            <a:xfrm>
              <a:off x="2974" y="626"/>
              <a:ext cx="0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9" name="Freeform 860"/>
            <p:cNvSpPr>
              <a:spLocks/>
            </p:cNvSpPr>
            <p:nvPr/>
          </p:nvSpPr>
          <p:spPr bwMode="auto">
            <a:xfrm>
              <a:off x="2969" y="622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0" name="Line 861"/>
            <p:cNvSpPr>
              <a:spLocks noChangeShapeType="1"/>
            </p:cNvSpPr>
            <p:nvPr/>
          </p:nvSpPr>
          <p:spPr bwMode="auto">
            <a:xfrm flipH="1"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1" name="Freeform 862"/>
            <p:cNvSpPr>
              <a:spLocks/>
            </p:cNvSpPr>
            <p:nvPr/>
          </p:nvSpPr>
          <p:spPr bwMode="auto">
            <a:xfrm>
              <a:off x="2962" y="622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2" name="Line 863"/>
            <p:cNvSpPr>
              <a:spLocks noChangeShapeType="1"/>
            </p:cNvSpPr>
            <p:nvPr/>
          </p:nvSpPr>
          <p:spPr bwMode="auto">
            <a:xfrm>
              <a:off x="2962" y="62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3" name="Freeform 864"/>
            <p:cNvSpPr>
              <a:spLocks/>
            </p:cNvSpPr>
            <p:nvPr/>
          </p:nvSpPr>
          <p:spPr bwMode="auto">
            <a:xfrm>
              <a:off x="2962" y="626"/>
              <a:ext cx="4" cy="6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4" name="Freeform 865"/>
            <p:cNvSpPr>
              <a:spLocks/>
            </p:cNvSpPr>
            <p:nvPr/>
          </p:nvSpPr>
          <p:spPr bwMode="auto">
            <a:xfrm>
              <a:off x="2680" y="621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5" name="Line 866"/>
            <p:cNvSpPr>
              <a:spLocks noChangeShapeType="1"/>
            </p:cNvSpPr>
            <p:nvPr/>
          </p:nvSpPr>
          <p:spPr bwMode="auto">
            <a:xfrm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6" name="Freeform 867"/>
            <p:cNvSpPr>
              <a:spLocks/>
            </p:cNvSpPr>
            <p:nvPr/>
          </p:nvSpPr>
          <p:spPr bwMode="auto">
            <a:xfrm>
              <a:off x="2688" y="62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9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7" name="Line 868"/>
            <p:cNvSpPr>
              <a:spLocks noChangeShapeType="1"/>
            </p:cNvSpPr>
            <p:nvPr/>
          </p:nvSpPr>
          <p:spPr bwMode="auto">
            <a:xfrm>
              <a:off x="2692" y="626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8" name="Freeform 869"/>
            <p:cNvSpPr>
              <a:spLocks/>
            </p:cNvSpPr>
            <p:nvPr/>
          </p:nvSpPr>
          <p:spPr bwMode="auto">
            <a:xfrm>
              <a:off x="2688" y="621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9" name="Line 870"/>
            <p:cNvSpPr>
              <a:spLocks noChangeShapeType="1"/>
            </p:cNvSpPr>
            <p:nvPr/>
          </p:nvSpPr>
          <p:spPr bwMode="auto">
            <a:xfrm flipH="1">
              <a:off x="2685" y="621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0" name="Freeform 871"/>
            <p:cNvSpPr>
              <a:spLocks/>
            </p:cNvSpPr>
            <p:nvPr/>
          </p:nvSpPr>
          <p:spPr bwMode="auto">
            <a:xfrm>
              <a:off x="2680" y="621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1" name="Line 872"/>
            <p:cNvSpPr>
              <a:spLocks noChangeShapeType="1"/>
            </p:cNvSpPr>
            <p:nvPr/>
          </p:nvSpPr>
          <p:spPr bwMode="auto">
            <a:xfrm>
              <a:off x="2680" y="626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" name="Freeform 873"/>
            <p:cNvSpPr>
              <a:spLocks/>
            </p:cNvSpPr>
            <p:nvPr/>
          </p:nvSpPr>
          <p:spPr bwMode="auto">
            <a:xfrm>
              <a:off x="2680" y="62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9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9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" name="Freeform 874"/>
            <p:cNvSpPr>
              <a:spLocks/>
            </p:cNvSpPr>
            <p:nvPr/>
          </p:nvSpPr>
          <p:spPr bwMode="auto">
            <a:xfrm>
              <a:off x="2680" y="630"/>
              <a:ext cx="12" cy="9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3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3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" name="Line 875"/>
            <p:cNvSpPr>
              <a:spLocks noChangeShapeType="1"/>
            </p:cNvSpPr>
            <p:nvPr/>
          </p:nvSpPr>
          <p:spPr bwMode="auto">
            <a:xfrm>
              <a:off x="2685" y="639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5" name="Freeform 876"/>
            <p:cNvSpPr>
              <a:spLocks/>
            </p:cNvSpPr>
            <p:nvPr/>
          </p:nvSpPr>
          <p:spPr bwMode="auto">
            <a:xfrm>
              <a:off x="2688" y="635"/>
              <a:ext cx="4" cy="4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1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1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6" name="Line 877"/>
            <p:cNvSpPr>
              <a:spLocks noChangeShapeType="1"/>
            </p:cNvSpPr>
            <p:nvPr/>
          </p:nvSpPr>
          <p:spPr bwMode="auto">
            <a:xfrm>
              <a:off x="2692" y="63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7" name="Freeform 878"/>
            <p:cNvSpPr>
              <a:spLocks/>
            </p:cNvSpPr>
            <p:nvPr/>
          </p:nvSpPr>
          <p:spPr bwMode="auto">
            <a:xfrm>
              <a:off x="2688" y="63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3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3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8" name="Line 879"/>
            <p:cNvSpPr>
              <a:spLocks noChangeShapeType="1"/>
            </p:cNvSpPr>
            <p:nvPr/>
          </p:nvSpPr>
          <p:spPr bwMode="auto">
            <a:xfrm flipH="1"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9" name="Freeform 880"/>
            <p:cNvSpPr>
              <a:spLocks/>
            </p:cNvSpPr>
            <p:nvPr/>
          </p:nvSpPr>
          <p:spPr bwMode="auto">
            <a:xfrm>
              <a:off x="2680" y="63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3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0" name="Line 881"/>
            <p:cNvSpPr>
              <a:spLocks noChangeShapeType="1"/>
            </p:cNvSpPr>
            <p:nvPr/>
          </p:nvSpPr>
          <p:spPr bwMode="auto">
            <a:xfrm>
              <a:off x="2680" y="63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1" name="Freeform 882"/>
            <p:cNvSpPr>
              <a:spLocks/>
            </p:cNvSpPr>
            <p:nvPr/>
          </p:nvSpPr>
          <p:spPr bwMode="auto">
            <a:xfrm>
              <a:off x="2680" y="635"/>
              <a:ext cx="5" cy="4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1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1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2" name="Freeform 883"/>
            <p:cNvSpPr>
              <a:spLocks/>
            </p:cNvSpPr>
            <p:nvPr/>
          </p:nvSpPr>
          <p:spPr bwMode="auto">
            <a:xfrm>
              <a:off x="2680" y="652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7 w 54"/>
                <a:gd name="T5" fmla="*/ 41 h 41"/>
                <a:gd name="T6" fmla="*/ 41 w 54"/>
                <a:gd name="T7" fmla="*/ 39 h 41"/>
                <a:gd name="T8" fmla="*/ 45 w 54"/>
                <a:gd name="T9" fmla="*/ 37 h 41"/>
                <a:gd name="T10" fmla="*/ 48 w 54"/>
                <a:gd name="T11" fmla="*/ 35 h 41"/>
                <a:gd name="T12" fmla="*/ 50 w 54"/>
                <a:gd name="T13" fmla="*/ 32 h 41"/>
                <a:gd name="T14" fmla="*/ 52 w 54"/>
                <a:gd name="T15" fmla="*/ 28 h 41"/>
                <a:gd name="T16" fmla="*/ 53 w 54"/>
                <a:gd name="T17" fmla="*/ 24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8 w 54"/>
                <a:gd name="T29" fmla="*/ 5 h 41"/>
                <a:gd name="T30" fmla="*/ 45 w 54"/>
                <a:gd name="T31" fmla="*/ 3 h 41"/>
                <a:gd name="T32" fmla="*/ 41 w 54"/>
                <a:gd name="T33" fmla="*/ 1 h 41"/>
                <a:gd name="T34" fmla="*/ 37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4 w 54"/>
                <a:gd name="T43" fmla="*/ 1 h 41"/>
                <a:gd name="T44" fmla="*/ 9 w 54"/>
                <a:gd name="T45" fmla="*/ 3 h 41"/>
                <a:gd name="T46" fmla="*/ 7 w 54"/>
                <a:gd name="T47" fmla="*/ 5 h 41"/>
                <a:gd name="T48" fmla="*/ 4 w 54"/>
                <a:gd name="T49" fmla="*/ 8 h 41"/>
                <a:gd name="T50" fmla="*/ 3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4 h 41"/>
                <a:gd name="T60" fmla="*/ 3 w 54"/>
                <a:gd name="T61" fmla="*/ 28 h 41"/>
                <a:gd name="T62" fmla="*/ 4 w 54"/>
                <a:gd name="T63" fmla="*/ 32 h 41"/>
                <a:gd name="T64" fmla="*/ 7 w 54"/>
                <a:gd name="T65" fmla="*/ 35 h 41"/>
                <a:gd name="T66" fmla="*/ 9 w 54"/>
                <a:gd name="T67" fmla="*/ 37 h 41"/>
                <a:gd name="T68" fmla="*/ 14 w 54"/>
                <a:gd name="T69" fmla="*/ 39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3" name="Line 884"/>
            <p:cNvSpPr>
              <a:spLocks noChangeShapeType="1"/>
            </p:cNvSpPr>
            <p:nvPr/>
          </p:nvSpPr>
          <p:spPr bwMode="auto">
            <a:xfrm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4" name="Freeform 885"/>
            <p:cNvSpPr>
              <a:spLocks/>
            </p:cNvSpPr>
            <p:nvPr/>
          </p:nvSpPr>
          <p:spPr bwMode="auto">
            <a:xfrm>
              <a:off x="2688" y="65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1 h 21"/>
                <a:gd name="T4" fmla="*/ 8 w 21"/>
                <a:gd name="T5" fmla="*/ 19 h 21"/>
                <a:gd name="T6" fmla="*/ 12 w 21"/>
                <a:gd name="T7" fmla="*/ 17 h 21"/>
                <a:gd name="T8" fmla="*/ 15 w 21"/>
                <a:gd name="T9" fmla="*/ 15 h 21"/>
                <a:gd name="T10" fmla="*/ 17 w 21"/>
                <a:gd name="T11" fmla="*/ 12 h 21"/>
                <a:gd name="T12" fmla="*/ 19 w 21"/>
                <a:gd name="T13" fmla="*/ 8 h 21"/>
                <a:gd name="T14" fmla="*/ 20 w 21"/>
                <a:gd name="T15" fmla="*/ 4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1"/>
                  </a:lnTo>
                  <a:lnTo>
                    <a:pt x="8" y="19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5" name="Line 886"/>
            <p:cNvSpPr>
              <a:spLocks noChangeShapeType="1"/>
            </p:cNvSpPr>
            <p:nvPr/>
          </p:nvSpPr>
          <p:spPr bwMode="auto">
            <a:xfrm>
              <a:off x="2692" y="65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6" name="Freeform 887"/>
            <p:cNvSpPr>
              <a:spLocks/>
            </p:cNvSpPr>
            <p:nvPr/>
          </p:nvSpPr>
          <p:spPr bwMode="auto">
            <a:xfrm>
              <a:off x="2688" y="652"/>
              <a:ext cx="4" cy="4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5 w 21"/>
                <a:gd name="T9" fmla="*/ 5 h 20"/>
                <a:gd name="T10" fmla="*/ 12 w 21"/>
                <a:gd name="T11" fmla="*/ 3 h 20"/>
                <a:gd name="T12" fmla="*/ 8 w 21"/>
                <a:gd name="T13" fmla="*/ 1 h 20"/>
                <a:gd name="T14" fmla="*/ 4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7" name="Line 888"/>
            <p:cNvSpPr>
              <a:spLocks noChangeShapeType="1"/>
            </p:cNvSpPr>
            <p:nvPr/>
          </p:nvSpPr>
          <p:spPr bwMode="auto">
            <a:xfrm flipH="1">
              <a:off x="2685" y="652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8" name="Freeform 889"/>
            <p:cNvSpPr>
              <a:spLocks/>
            </p:cNvSpPr>
            <p:nvPr/>
          </p:nvSpPr>
          <p:spPr bwMode="auto">
            <a:xfrm>
              <a:off x="2680" y="652"/>
              <a:ext cx="5" cy="4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4 w 21"/>
                <a:gd name="T5" fmla="*/ 1 h 20"/>
                <a:gd name="T6" fmla="*/ 9 w 21"/>
                <a:gd name="T7" fmla="*/ 3 h 20"/>
                <a:gd name="T8" fmla="*/ 7 w 21"/>
                <a:gd name="T9" fmla="*/ 5 h 20"/>
                <a:gd name="T10" fmla="*/ 4 w 21"/>
                <a:gd name="T11" fmla="*/ 8 h 20"/>
                <a:gd name="T12" fmla="*/ 3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9" name="Line 890"/>
            <p:cNvSpPr>
              <a:spLocks noChangeShapeType="1"/>
            </p:cNvSpPr>
            <p:nvPr/>
          </p:nvSpPr>
          <p:spPr bwMode="auto">
            <a:xfrm>
              <a:off x="2680" y="656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0" name="Freeform 891"/>
            <p:cNvSpPr>
              <a:spLocks/>
            </p:cNvSpPr>
            <p:nvPr/>
          </p:nvSpPr>
          <p:spPr bwMode="auto">
            <a:xfrm>
              <a:off x="2680" y="65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4 h 21"/>
                <a:gd name="T4" fmla="*/ 3 w 21"/>
                <a:gd name="T5" fmla="*/ 8 h 21"/>
                <a:gd name="T6" fmla="*/ 4 w 21"/>
                <a:gd name="T7" fmla="*/ 12 h 21"/>
                <a:gd name="T8" fmla="*/ 7 w 21"/>
                <a:gd name="T9" fmla="*/ 15 h 21"/>
                <a:gd name="T10" fmla="*/ 9 w 21"/>
                <a:gd name="T11" fmla="*/ 17 h 21"/>
                <a:gd name="T12" fmla="*/ 14 w 21"/>
                <a:gd name="T13" fmla="*/ 19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4" y="19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1" name="Freeform 892"/>
            <p:cNvSpPr>
              <a:spLocks/>
            </p:cNvSpPr>
            <p:nvPr/>
          </p:nvSpPr>
          <p:spPr bwMode="auto">
            <a:xfrm>
              <a:off x="2680" y="660"/>
              <a:ext cx="12" cy="10"/>
            </a:xfrm>
            <a:custGeom>
              <a:avLst/>
              <a:gdLst>
                <a:gd name="T0" fmla="*/ 21 w 53"/>
                <a:gd name="T1" fmla="*/ 40 h 40"/>
                <a:gd name="T2" fmla="*/ 32 w 53"/>
                <a:gd name="T3" fmla="*/ 40 h 40"/>
                <a:gd name="T4" fmla="*/ 37 w 53"/>
                <a:gd name="T5" fmla="*/ 40 h 40"/>
                <a:gd name="T6" fmla="*/ 41 w 53"/>
                <a:gd name="T7" fmla="*/ 39 h 40"/>
                <a:gd name="T8" fmla="*/ 44 w 53"/>
                <a:gd name="T9" fmla="*/ 37 h 40"/>
                <a:gd name="T10" fmla="*/ 48 w 53"/>
                <a:gd name="T11" fmla="*/ 34 h 40"/>
                <a:gd name="T12" fmla="*/ 50 w 53"/>
                <a:gd name="T13" fmla="*/ 32 h 40"/>
                <a:gd name="T14" fmla="*/ 52 w 53"/>
                <a:gd name="T15" fmla="*/ 28 h 40"/>
                <a:gd name="T16" fmla="*/ 53 w 53"/>
                <a:gd name="T17" fmla="*/ 24 h 40"/>
                <a:gd name="T18" fmla="*/ 53 w 53"/>
                <a:gd name="T19" fmla="*/ 20 h 40"/>
                <a:gd name="T20" fmla="*/ 53 w 53"/>
                <a:gd name="T21" fmla="*/ 20 h 40"/>
                <a:gd name="T22" fmla="*/ 53 w 53"/>
                <a:gd name="T23" fmla="*/ 16 h 40"/>
                <a:gd name="T24" fmla="*/ 52 w 53"/>
                <a:gd name="T25" fmla="*/ 11 h 40"/>
                <a:gd name="T26" fmla="*/ 50 w 53"/>
                <a:gd name="T27" fmla="*/ 8 h 40"/>
                <a:gd name="T28" fmla="*/ 48 w 53"/>
                <a:gd name="T29" fmla="*/ 5 h 40"/>
                <a:gd name="T30" fmla="*/ 44 w 53"/>
                <a:gd name="T31" fmla="*/ 3 h 40"/>
                <a:gd name="T32" fmla="*/ 41 w 53"/>
                <a:gd name="T33" fmla="*/ 1 h 40"/>
                <a:gd name="T34" fmla="*/ 37 w 53"/>
                <a:gd name="T35" fmla="*/ 0 h 40"/>
                <a:gd name="T36" fmla="*/ 32 w 53"/>
                <a:gd name="T37" fmla="*/ 0 h 40"/>
                <a:gd name="T38" fmla="*/ 21 w 53"/>
                <a:gd name="T39" fmla="*/ 0 h 40"/>
                <a:gd name="T40" fmla="*/ 17 w 53"/>
                <a:gd name="T41" fmla="*/ 0 h 40"/>
                <a:gd name="T42" fmla="*/ 12 w 53"/>
                <a:gd name="T43" fmla="*/ 1 h 40"/>
                <a:gd name="T44" fmla="*/ 9 w 53"/>
                <a:gd name="T45" fmla="*/ 3 h 40"/>
                <a:gd name="T46" fmla="*/ 6 w 53"/>
                <a:gd name="T47" fmla="*/ 5 h 40"/>
                <a:gd name="T48" fmla="*/ 4 w 53"/>
                <a:gd name="T49" fmla="*/ 8 h 40"/>
                <a:gd name="T50" fmla="*/ 1 w 53"/>
                <a:gd name="T51" fmla="*/ 11 h 40"/>
                <a:gd name="T52" fmla="*/ 0 w 53"/>
                <a:gd name="T53" fmla="*/ 16 h 40"/>
                <a:gd name="T54" fmla="*/ 0 w 53"/>
                <a:gd name="T55" fmla="*/ 20 h 40"/>
                <a:gd name="T56" fmla="*/ 0 w 53"/>
                <a:gd name="T57" fmla="*/ 20 h 40"/>
                <a:gd name="T58" fmla="*/ 0 w 53"/>
                <a:gd name="T59" fmla="*/ 24 h 40"/>
                <a:gd name="T60" fmla="*/ 1 w 53"/>
                <a:gd name="T61" fmla="*/ 28 h 40"/>
                <a:gd name="T62" fmla="*/ 4 w 53"/>
                <a:gd name="T63" fmla="*/ 32 h 40"/>
                <a:gd name="T64" fmla="*/ 6 w 53"/>
                <a:gd name="T65" fmla="*/ 34 h 40"/>
                <a:gd name="T66" fmla="*/ 9 w 53"/>
                <a:gd name="T67" fmla="*/ 37 h 40"/>
                <a:gd name="T68" fmla="*/ 12 w 53"/>
                <a:gd name="T69" fmla="*/ 39 h 40"/>
                <a:gd name="T70" fmla="*/ 17 w 53"/>
                <a:gd name="T71" fmla="*/ 40 h 40"/>
                <a:gd name="T72" fmla="*/ 21 w 53"/>
                <a:gd name="T7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0">
                  <a:moveTo>
                    <a:pt x="21" y="40"/>
                  </a:moveTo>
                  <a:lnTo>
                    <a:pt x="32" y="40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6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" name="Line 893"/>
            <p:cNvSpPr>
              <a:spLocks noChangeShapeType="1"/>
            </p:cNvSpPr>
            <p:nvPr/>
          </p:nvSpPr>
          <p:spPr bwMode="auto">
            <a:xfrm>
              <a:off x="2685" y="67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3" name="Freeform 894"/>
            <p:cNvSpPr>
              <a:spLocks/>
            </p:cNvSpPr>
            <p:nvPr/>
          </p:nvSpPr>
          <p:spPr bwMode="auto">
            <a:xfrm>
              <a:off x="2688" y="665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9 w 21"/>
                <a:gd name="T5" fmla="*/ 19 h 20"/>
                <a:gd name="T6" fmla="*/ 12 w 21"/>
                <a:gd name="T7" fmla="*/ 17 h 20"/>
                <a:gd name="T8" fmla="*/ 16 w 21"/>
                <a:gd name="T9" fmla="*/ 14 h 20"/>
                <a:gd name="T10" fmla="*/ 18 w 21"/>
                <a:gd name="T11" fmla="*/ 12 h 20"/>
                <a:gd name="T12" fmla="*/ 20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4" name="Line 895"/>
            <p:cNvSpPr>
              <a:spLocks noChangeShapeType="1"/>
            </p:cNvSpPr>
            <p:nvPr/>
          </p:nvSpPr>
          <p:spPr bwMode="auto">
            <a:xfrm>
              <a:off x="2692" y="66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5" name="Freeform 896"/>
            <p:cNvSpPr>
              <a:spLocks/>
            </p:cNvSpPr>
            <p:nvPr/>
          </p:nvSpPr>
          <p:spPr bwMode="auto">
            <a:xfrm>
              <a:off x="2688" y="66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20 w 21"/>
                <a:gd name="T5" fmla="*/ 11 h 20"/>
                <a:gd name="T6" fmla="*/ 18 w 21"/>
                <a:gd name="T7" fmla="*/ 8 h 20"/>
                <a:gd name="T8" fmla="*/ 16 w 21"/>
                <a:gd name="T9" fmla="*/ 5 h 20"/>
                <a:gd name="T10" fmla="*/ 12 w 21"/>
                <a:gd name="T11" fmla="*/ 3 h 20"/>
                <a:gd name="T12" fmla="*/ 9 w 21"/>
                <a:gd name="T13" fmla="*/ 1 h 20"/>
                <a:gd name="T14" fmla="*/ 5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6" name="Line 897"/>
            <p:cNvSpPr>
              <a:spLocks noChangeShapeType="1"/>
            </p:cNvSpPr>
            <p:nvPr/>
          </p:nvSpPr>
          <p:spPr bwMode="auto">
            <a:xfrm flipH="1"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7" name="Freeform 898"/>
            <p:cNvSpPr>
              <a:spLocks/>
            </p:cNvSpPr>
            <p:nvPr/>
          </p:nvSpPr>
          <p:spPr bwMode="auto">
            <a:xfrm>
              <a:off x="2680" y="66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2 w 21"/>
                <a:gd name="T5" fmla="*/ 1 h 20"/>
                <a:gd name="T6" fmla="*/ 9 w 21"/>
                <a:gd name="T7" fmla="*/ 3 h 20"/>
                <a:gd name="T8" fmla="*/ 6 w 21"/>
                <a:gd name="T9" fmla="*/ 5 h 20"/>
                <a:gd name="T10" fmla="*/ 4 w 21"/>
                <a:gd name="T11" fmla="*/ 8 h 20"/>
                <a:gd name="T12" fmla="*/ 1 w 21"/>
                <a:gd name="T13" fmla="*/ 11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8" name="Line 899"/>
            <p:cNvSpPr>
              <a:spLocks noChangeShapeType="1"/>
            </p:cNvSpPr>
            <p:nvPr/>
          </p:nvSpPr>
          <p:spPr bwMode="auto">
            <a:xfrm>
              <a:off x="2680" y="665"/>
              <a:ext cx="1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9" name="Freeform 900"/>
            <p:cNvSpPr>
              <a:spLocks/>
            </p:cNvSpPr>
            <p:nvPr/>
          </p:nvSpPr>
          <p:spPr bwMode="auto">
            <a:xfrm>
              <a:off x="2680" y="665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4 w 21"/>
                <a:gd name="T7" fmla="*/ 12 h 20"/>
                <a:gd name="T8" fmla="*/ 6 w 21"/>
                <a:gd name="T9" fmla="*/ 14 h 20"/>
                <a:gd name="T10" fmla="*/ 9 w 21"/>
                <a:gd name="T11" fmla="*/ 17 h 20"/>
                <a:gd name="T12" fmla="*/ 12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0" name="Freeform 901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10 h 22"/>
                <a:gd name="T2" fmla="*/ 38 w 38"/>
                <a:gd name="T3" fmla="*/ 0 h 22"/>
                <a:gd name="T4" fmla="*/ 24 w 38"/>
                <a:gd name="T5" fmla="*/ 1 h 22"/>
                <a:gd name="T6" fmla="*/ 11 w 38"/>
                <a:gd name="T7" fmla="*/ 3 h 22"/>
                <a:gd name="T8" fmla="*/ 7 w 38"/>
                <a:gd name="T9" fmla="*/ 5 h 22"/>
                <a:gd name="T10" fmla="*/ 3 w 38"/>
                <a:gd name="T11" fmla="*/ 6 h 22"/>
                <a:gd name="T12" fmla="*/ 0 w 38"/>
                <a:gd name="T13" fmla="*/ 8 h 22"/>
                <a:gd name="T14" fmla="*/ 0 w 38"/>
                <a:gd name="T15" fmla="*/ 10 h 22"/>
                <a:gd name="T16" fmla="*/ 0 w 38"/>
                <a:gd name="T17" fmla="*/ 14 h 22"/>
                <a:gd name="T18" fmla="*/ 3 w 38"/>
                <a:gd name="T19" fmla="*/ 16 h 22"/>
                <a:gd name="T20" fmla="*/ 7 w 38"/>
                <a:gd name="T21" fmla="*/ 17 h 22"/>
                <a:gd name="T22" fmla="*/ 11 w 38"/>
                <a:gd name="T23" fmla="*/ 19 h 22"/>
                <a:gd name="T24" fmla="*/ 24 w 38"/>
                <a:gd name="T25" fmla="*/ 21 h 22"/>
                <a:gd name="T26" fmla="*/ 38 w 38"/>
                <a:gd name="T27" fmla="*/ 22 h 22"/>
                <a:gd name="T28" fmla="*/ 38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38" y="10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1" name="Freeform 902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0 h 22"/>
                <a:gd name="T2" fmla="*/ 24 w 38"/>
                <a:gd name="T3" fmla="*/ 1 h 22"/>
                <a:gd name="T4" fmla="*/ 11 w 38"/>
                <a:gd name="T5" fmla="*/ 3 h 22"/>
                <a:gd name="T6" fmla="*/ 7 w 38"/>
                <a:gd name="T7" fmla="*/ 5 h 22"/>
                <a:gd name="T8" fmla="*/ 3 w 38"/>
                <a:gd name="T9" fmla="*/ 6 h 22"/>
                <a:gd name="T10" fmla="*/ 0 w 38"/>
                <a:gd name="T11" fmla="*/ 8 h 22"/>
                <a:gd name="T12" fmla="*/ 0 w 38"/>
                <a:gd name="T13" fmla="*/ 10 h 22"/>
                <a:gd name="T14" fmla="*/ 0 w 38"/>
                <a:gd name="T15" fmla="*/ 14 h 22"/>
                <a:gd name="T16" fmla="*/ 3 w 38"/>
                <a:gd name="T17" fmla="*/ 16 h 22"/>
                <a:gd name="T18" fmla="*/ 7 w 38"/>
                <a:gd name="T19" fmla="*/ 17 h 22"/>
                <a:gd name="T20" fmla="*/ 11 w 38"/>
                <a:gd name="T21" fmla="*/ 19 h 22"/>
                <a:gd name="T22" fmla="*/ 24 w 38"/>
                <a:gd name="T23" fmla="*/ 21 h 22"/>
                <a:gd name="T24" fmla="*/ 38 w 3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2" name="Freeform 903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12 h 24"/>
                <a:gd name="T2" fmla="*/ 38 w 38"/>
                <a:gd name="T3" fmla="*/ 0 h 24"/>
                <a:gd name="T4" fmla="*/ 24 w 38"/>
                <a:gd name="T5" fmla="*/ 1 h 24"/>
                <a:gd name="T6" fmla="*/ 11 w 38"/>
                <a:gd name="T7" fmla="*/ 4 h 24"/>
                <a:gd name="T8" fmla="*/ 7 w 38"/>
                <a:gd name="T9" fmla="*/ 5 h 24"/>
                <a:gd name="T10" fmla="*/ 3 w 38"/>
                <a:gd name="T11" fmla="*/ 7 h 24"/>
                <a:gd name="T12" fmla="*/ 0 w 38"/>
                <a:gd name="T13" fmla="*/ 10 h 24"/>
                <a:gd name="T14" fmla="*/ 0 w 38"/>
                <a:gd name="T15" fmla="*/ 12 h 24"/>
                <a:gd name="T16" fmla="*/ 0 w 38"/>
                <a:gd name="T17" fmla="*/ 14 h 24"/>
                <a:gd name="T18" fmla="*/ 3 w 38"/>
                <a:gd name="T19" fmla="*/ 16 h 24"/>
                <a:gd name="T20" fmla="*/ 7 w 38"/>
                <a:gd name="T21" fmla="*/ 18 h 24"/>
                <a:gd name="T22" fmla="*/ 11 w 38"/>
                <a:gd name="T23" fmla="*/ 20 h 24"/>
                <a:gd name="T24" fmla="*/ 24 w 38"/>
                <a:gd name="T25" fmla="*/ 22 h 24"/>
                <a:gd name="T26" fmla="*/ 38 w 38"/>
                <a:gd name="T27" fmla="*/ 24 h 24"/>
                <a:gd name="T28" fmla="*/ 38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3" name="Freeform 904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0 h 24"/>
                <a:gd name="T2" fmla="*/ 24 w 38"/>
                <a:gd name="T3" fmla="*/ 1 h 24"/>
                <a:gd name="T4" fmla="*/ 11 w 38"/>
                <a:gd name="T5" fmla="*/ 4 h 24"/>
                <a:gd name="T6" fmla="*/ 7 w 38"/>
                <a:gd name="T7" fmla="*/ 5 h 24"/>
                <a:gd name="T8" fmla="*/ 3 w 38"/>
                <a:gd name="T9" fmla="*/ 7 h 24"/>
                <a:gd name="T10" fmla="*/ 0 w 38"/>
                <a:gd name="T11" fmla="*/ 10 h 24"/>
                <a:gd name="T12" fmla="*/ 0 w 38"/>
                <a:gd name="T13" fmla="*/ 12 h 24"/>
                <a:gd name="T14" fmla="*/ 0 w 38"/>
                <a:gd name="T15" fmla="*/ 14 h 24"/>
                <a:gd name="T16" fmla="*/ 3 w 38"/>
                <a:gd name="T17" fmla="*/ 16 h 24"/>
                <a:gd name="T18" fmla="*/ 7 w 38"/>
                <a:gd name="T19" fmla="*/ 18 h 24"/>
                <a:gd name="T20" fmla="*/ 11 w 38"/>
                <a:gd name="T21" fmla="*/ 20 h 24"/>
                <a:gd name="T22" fmla="*/ 24 w 38"/>
                <a:gd name="T23" fmla="*/ 22 h 24"/>
                <a:gd name="T24" fmla="*/ 38 w 38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4" name="Freeform 905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12 h 23"/>
                <a:gd name="T2" fmla="*/ 38 w 38"/>
                <a:gd name="T3" fmla="*/ 0 h 23"/>
                <a:gd name="T4" fmla="*/ 24 w 38"/>
                <a:gd name="T5" fmla="*/ 1 h 23"/>
                <a:gd name="T6" fmla="*/ 11 w 38"/>
                <a:gd name="T7" fmla="*/ 3 h 23"/>
                <a:gd name="T8" fmla="*/ 7 w 38"/>
                <a:gd name="T9" fmla="*/ 6 h 23"/>
                <a:gd name="T10" fmla="*/ 3 w 38"/>
                <a:gd name="T11" fmla="*/ 8 h 23"/>
                <a:gd name="T12" fmla="*/ 0 w 38"/>
                <a:gd name="T13" fmla="*/ 10 h 23"/>
                <a:gd name="T14" fmla="*/ 0 w 38"/>
                <a:gd name="T15" fmla="*/ 12 h 23"/>
                <a:gd name="T16" fmla="*/ 0 w 38"/>
                <a:gd name="T17" fmla="*/ 14 h 23"/>
                <a:gd name="T18" fmla="*/ 3 w 38"/>
                <a:gd name="T19" fmla="*/ 16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3 h 23"/>
                <a:gd name="T26" fmla="*/ 38 w 38"/>
                <a:gd name="T27" fmla="*/ 23 h 23"/>
                <a:gd name="T28" fmla="*/ 38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5" name="Freeform 906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1 h 23"/>
                <a:gd name="T4" fmla="*/ 11 w 38"/>
                <a:gd name="T5" fmla="*/ 3 h 23"/>
                <a:gd name="T6" fmla="*/ 7 w 38"/>
                <a:gd name="T7" fmla="*/ 6 h 23"/>
                <a:gd name="T8" fmla="*/ 3 w 38"/>
                <a:gd name="T9" fmla="*/ 8 h 23"/>
                <a:gd name="T10" fmla="*/ 0 w 38"/>
                <a:gd name="T11" fmla="*/ 10 h 23"/>
                <a:gd name="T12" fmla="*/ 0 w 38"/>
                <a:gd name="T13" fmla="*/ 12 h 23"/>
                <a:gd name="T14" fmla="*/ 0 w 38"/>
                <a:gd name="T15" fmla="*/ 14 h 23"/>
                <a:gd name="T16" fmla="*/ 3 w 38"/>
                <a:gd name="T17" fmla="*/ 16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3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6" name="Freeform 907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11 h 23"/>
                <a:gd name="T2" fmla="*/ 38 w 38"/>
                <a:gd name="T3" fmla="*/ 0 h 23"/>
                <a:gd name="T4" fmla="*/ 24 w 38"/>
                <a:gd name="T5" fmla="*/ 2 h 23"/>
                <a:gd name="T6" fmla="*/ 11 w 38"/>
                <a:gd name="T7" fmla="*/ 4 h 23"/>
                <a:gd name="T8" fmla="*/ 7 w 38"/>
                <a:gd name="T9" fmla="*/ 6 h 23"/>
                <a:gd name="T10" fmla="*/ 3 w 38"/>
                <a:gd name="T11" fmla="*/ 7 h 23"/>
                <a:gd name="T12" fmla="*/ 0 w 38"/>
                <a:gd name="T13" fmla="*/ 9 h 23"/>
                <a:gd name="T14" fmla="*/ 0 w 38"/>
                <a:gd name="T15" fmla="*/ 11 h 23"/>
                <a:gd name="T16" fmla="*/ 0 w 38"/>
                <a:gd name="T17" fmla="*/ 14 h 23"/>
                <a:gd name="T18" fmla="*/ 3 w 38"/>
                <a:gd name="T19" fmla="*/ 17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2 h 23"/>
                <a:gd name="T26" fmla="*/ 38 w 38"/>
                <a:gd name="T27" fmla="*/ 23 h 23"/>
                <a:gd name="T28" fmla="*/ 38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1"/>
                  </a:moveTo>
                  <a:lnTo>
                    <a:pt x="38" y="0"/>
                  </a:ln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7" name="Freeform 908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2 h 23"/>
                <a:gd name="T4" fmla="*/ 11 w 38"/>
                <a:gd name="T5" fmla="*/ 4 h 23"/>
                <a:gd name="T6" fmla="*/ 7 w 38"/>
                <a:gd name="T7" fmla="*/ 6 h 23"/>
                <a:gd name="T8" fmla="*/ 3 w 38"/>
                <a:gd name="T9" fmla="*/ 7 h 23"/>
                <a:gd name="T10" fmla="*/ 0 w 38"/>
                <a:gd name="T11" fmla="*/ 9 h 23"/>
                <a:gd name="T12" fmla="*/ 0 w 38"/>
                <a:gd name="T13" fmla="*/ 11 h 23"/>
                <a:gd name="T14" fmla="*/ 0 w 38"/>
                <a:gd name="T15" fmla="*/ 14 h 23"/>
                <a:gd name="T16" fmla="*/ 3 w 38"/>
                <a:gd name="T17" fmla="*/ 17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2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8" name="Freeform 909"/>
            <p:cNvSpPr>
              <a:spLocks/>
            </p:cNvSpPr>
            <p:nvPr/>
          </p:nvSpPr>
          <p:spPr bwMode="auto">
            <a:xfrm>
              <a:off x="2731" y="50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20 h 23"/>
                <a:gd name="T6" fmla="*/ 32 w 39"/>
                <a:gd name="T7" fmla="*/ 19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6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20"/>
                  </a:lnTo>
                  <a:lnTo>
                    <a:pt x="32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9" name="Freeform 910"/>
            <p:cNvSpPr>
              <a:spLocks/>
            </p:cNvSpPr>
            <p:nvPr/>
          </p:nvSpPr>
          <p:spPr bwMode="auto">
            <a:xfrm>
              <a:off x="2731" y="512"/>
              <a:ext cx="9" cy="5"/>
            </a:xfrm>
            <a:custGeom>
              <a:avLst/>
              <a:gdLst>
                <a:gd name="T0" fmla="*/ 0 w 39"/>
                <a:gd name="T1" fmla="*/ 22 h 22"/>
                <a:gd name="T2" fmla="*/ 16 w 39"/>
                <a:gd name="T3" fmla="*/ 21 h 22"/>
                <a:gd name="T4" fmla="*/ 28 w 39"/>
                <a:gd name="T5" fmla="*/ 19 h 22"/>
                <a:gd name="T6" fmla="*/ 32 w 39"/>
                <a:gd name="T7" fmla="*/ 17 h 22"/>
                <a:gd name="T8" fmla="*/ 37 w 39"/>
                <a:gd name="T9" fmla="*/ 16 h 22"/>
                <a:gd name="T10" fmla="*/ 39 w 39"/>
                <a:gd name="T11" fmla="*/ 14 h 22"/>
                <a:gd name="T12" fmla="*/ 39 w 39"/>
                <a:gd name="T13" fmla="*/ 10 h 22"/>
                <a:gd name="T14" fmla="*/ 39 w 39"/>
                <a:gd name="T15" fmla="*/ 8 h 22"/>
                <a:gd name="T16" fmla="*/ 37 w 39"/>
                <a:gd name="T17" fmla="*/ 6 h 22"/>
                <a:gd name="T18" fmla="*/ 32 w 39"/>
                <a:gd name="T19" fmla="*/ 5 h 22"/>
                <a:gd name="T20" fmla="*/ 28 w 39"/>
                <a:gd name="T21" fmla="*/ 3 h 22"/>
                <a:gd name="T22" fmla="*/ 16 w 39"/>
                <a:gd name="T23" fmla="*/ 1 h 22"/>
                <a:gd name="T24" fmla="*/ 0 w 39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0" y="22"/>
                  </a:moveTo>
                  <a:lnTo>
                    <a:pt x="16" y="21"/>
                  </a:lnTo>
                  <a:lnTo>
                    <a:pt x="28" y="19"/>
                  </a:lnTo>
                  <a:lnTo>
                    <a:pt x="32" y="17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0" name="Freeform 911"/>
            <p:cNvSpPr>
              <a:spLocks/>
            </p:cNvSpPr>
            <p:nvPr/>
          </p:nvSpPr>
          <p:spPr bwMode="auto">
            <a:xfrm>
              <a:off x="2731" y="52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2 h 23"/>
                <a:gd name="T4" fmla="*/ 28 w 39"/>
                <a:gd name="T5" fmla="*/ 20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9 h 23"/>
                <a:gd name="T16" fmla="*/ 37 w 39"/>
                <a:gd name="T17" fmla="*/ 7 h 23"/>
                <a:gd name="T18" fmla="*/ 32 w 39"/>
                <a:gd name="T19" fmla="*/ 5 h 23"/>
                <a:gd name="T20" fmla="*/ 28 w 39"/>
                <a:gd name="T21" fmla="*/ 4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2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2" y="5"/>
                  </a:lnTo>
                  <a:lnTo>
                    <a:pt x="28" y="4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1" name="Freeform 912"/>
            <p:cNvSpPr>
              <a:spLocks/>
            </p:cNvSpPr>
            <p:nvPr/>
          </p:nvSpPr>
          <p:spPr bwMode="auto">
            <a:xfrm>
              <a:off x="2731" y="532"/>
              <a:ext cx="9" cy="5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19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5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19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2" name="Freeform 913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10 h 22"/>
                <a:gd name="T2" fmla="*/ 0 w 38"/>
                <a:gd name="T3" fmla="*/ 22 h 22"/>
                <a:gd name="T4" fmla="*/ 15 w 38"/>
                <a:gd name="T5" fmla="*/ 21 h 22"/>
                <a:gd name="T6" fmla="*/ 27 w 38"/>
                <a:gd name="T7" fmla="*/ 19 h 22"/>
                <a:gd name="T8" fmla="*/ 31 w 38"/>
                <a:gd name="T9" fmla="*/ 17 h 22"/>
                <a:gd name="T10" fmla="*/ 36 w 38"/>
                <a:gd name="T11" fmla="*/ 16 h 22"/>
                <a:gd name="T12" fmla="*/ 38 w 38"/>
                <a:gd name="T13" fmla="*/ 14 h 22"/>
                <a:gd name="T14" fmla="*/ 38 w 38"/>
                <a:gd name="T15" fmla="*/ 10 h 22"/>
                <a:gd name="T16" fmla="*/ 38 w 38"/>
                <a:gd name="T17" fmla="*/ 8 h 22"/>
                <a:gd name="T18" fmla="*/ 36 w 38"/>
                <a:gd name="T19" fmla="*/ 6 h 22"/>
                <a:gd name="T20" fmla="*/ 31 w 38"/>
                <a:gd name="T21" fmla="*/ 5 h 22"/>
                <a:gd name="T22" fmla="*/ 27 w 38"/>
                <a:gd name="T23" fmla="*/ 3 h 22"/>
                <a:gd name="T24" fmla="*/ 15 w 38"/>
                <a:gd name="T25" fmla="*/ 1 h 22"/>
                <a:gd name="T26" fmla="*/ 0 w 38"/>
                <a:gd name="T27" fmla="*/ 0 h 22"/>
                <a:gd name="T28" fmla="*/ 0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0" y="22"/>
                  </a:ln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3" name="Freeform 914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22 h 22"/>
                <a:gd name="T2" fmla="*/ 15 w 38"/>
                <a:gd name="T3" fmla="*/ 21 h 22"/>
                <a:gd name="T4" fmla="*/ 27 w 38"/>
                <a:gd name="T5" fmla="*/ 19 h 22"/>
                <a:gd name="T6" fmla="*/ 31 w 38"/>
                <a:gd name="T7" fmla="*/ 17 h 22"/>
                <a:gd name="T8" fmla="*/ 36 w 38"/>
                <a:gd name="T9" fmla="*/ 16 h 22"/>
                <a:gd name="T10" fmla="*/ 38 w 38"/>
                <a:gd name="T11" fmla="*/ 14 h 22"/>
                <a:gd name="T12" fmla="*/ 38 w 38"/>
                <a:gd name="T13" fmla="*/ 10 h 22"/>
                <a:gd name="T14" fmla="*/ 38 w 38"/>
                <a:gd name="T15" fmla="*/ 8 h 22"/>
                <a:gd name="T16" fmla="*/ 36 w 38"/>
                <a:gd name="T17" fmla="*/ 6 h 22"/>
                <a:gd name="T18" fmla="*/ 31 w 38"/>
                <a:gd name="T19" fmla="*/ 5 h 22"/>
                <a:gd name="T20" fmla="*/ 27 w 38"/>
                <a:gd name="T21" fmla="*/ 3 h 22"/>
                <a:gd name="T22" fmla="*/ 15 w 38"/>
                <a:gd name="T23" fmla="*/ 1 h 22"/>
                <a:gd name="T24" fmla="*/ 0 w 38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0" y="22"/>
                  </a:move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4" name="Freeform 915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12 h 24"/>
                <a:gd name="T2" fmla="*/ 0 w 38"/>
                <a:gd name="T3" fmla="*/ 24 h 24"/>
                <a:gd name="T4" fmla="*/ 15 w 38"/>
                <a:gd name="T5" fmla="*/ 22 h 24"/>
                <a:gd name="T6" fmla="*/ 27 w 38"/>
                <a:gd name="T7" fmla="*/ 20 h 24"/>
                <a:gd name="T8" fmla="*/ 31 w 38"/>
                <a:gd name="T9" fmla="*/ 18 h 24"/>
                <a:gd name="T10" fmla="*/ 36 w 38"/>
                <a:gd name="T11" fmla="*/ 16 h 24"/>
                <a:gd name="T12" fmla="*/ 38 w 38"/>
                <a:gd name="T13" fmla="*/ 14 h 24"/>
                <a:gd name="T14" fmla="*/ 38 w 38"/>
                <a:gd name="T15" fmla="*/ 12 h 24"/>
                <a:gd name="T16" fmla="*/ 38 w 38"/>
                <a:gd name="T17" fmla="*/ 10 h 24"/>
                <a:gd name="T18" fmla="*/ 36 w 38"/>
                <a:gd name="T19" fmla="*/ 7 h 24"/>
                <a:gd name="T20" fmla="*/ 31 w 38"/>
                <a:gd name="T21" fmla="*/ 5 h 24"/>
                <a:gd name="T22" fmla="*/ 27 w 38"/>
                <a:gd name="T23" fmla="*/ 4 h 24"/>
                <a:gd name="T24" fmla="*/ 15 w 38"/>
                <a:gd name="T25" fmla="*/ 1 h 24"/>
                <a:gd name="T26" fmla="*/ 0 w 38"/>
                <a:gd name="T27" fmla="*/ 0 h 24"/>
                <a:gd name="T28" fmla="*/ 0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0" y="12"/>
                  </a:moveTo>
                  <a:lnTo>
                    <a:pt x="0" y="24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5" name="Freeform 916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24 h 24"/>
                <a:gd name="T2" fmla="*/ 15 w 38"/>
                <a:gd name="T3" fmla="*/ 22 h 24"/>
                <a:gd name="T4" fmla="*/ 27 w 38"/>
                <a:gd name="T5" fmla="*/ 20 h 24"/>
                <a:gd name="T6" fmla="*/ 31 w 38"/>
                <a:gd name="T7" fmla="*/ 18 h 24"/>
                <a:gd name="T8" fmla="*/ 36 w 38"/>
                <a:gd name="T9" fmla="*/ 16 h 24"/>
                <a:gd name="T10" fmla="*/ 38 w 38"/>
                <a:gd name="T11" fmla="*/ 14 h 24"/>
                <a:gd name="T12" fmla="*/ 38 w 38"/>
                <a:gd name="T13" fmla="*/ 12 h 24"/>
                <a:gd name="T14" fmla="*/ 38 w 38"/>
                <a:gd name="T15" fmla="*/ 10 h 24"/>
                <a:gd name="T16" fmla="*/ 36 w 38"/>
                <a:gd name="T17" fmla="*/ 7 h 24"/>
                <a:gd name="T18" fmla="*/ 31 w 38"/>
                <a:gd name="T19" fmla="*/ 5 h 24"/>
                <a:gd name="T20" fmla="*/ 27 w 38"/>
                <a:gd name="T21" fmla="*/ 4 h 24"/>
                <a:gd name="T22" fmla="*/ 15 w 38"/>
                <a:gd name="T23" fmla="*/ 1 h 24"/>
                <a:gd name="T24" fmla="*/ 0 w 38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0" y="24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6" name="Freeform 917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12 h 23"/>
                <a:gd name="T2" fmla="*/ 0 w 38"/>
                <a:gd name="T3" fmla="*/ 23 h 23"/>
                <a:gd name="T4" fmla="*/ 15 w 38"/>
                <a:gd name="T5" fmla="*/ 23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6 h 23"/>
                <a:gd name="T12" fmla="*/ 38 w 38"/>
                <a:gd name="T13" fmla="*/ 14 h 23"/>
                <a:gd name="T14" fmla="*/ 38 w 38"/>
                <a:gd name="T15" fmla="*/ 12 h 23"/>
                <a:gd name="T16" fmla="*/ 38 w 38"/>
                <a:gd name="T17" fmla="*/ 10 h 23"/>
                <a:gd name="T18" fmla="*/ 36 w 38"/>
                <a:gd name="T19" fmla="*/ 8 h 23"/>
                <a:gd name="T20" fmla="*/ 31 w 38"/>
                <a:gd name="T21" fmla="*/ 6 h 23"/>
                <a:gd name="T22" fmla="*/ 27 w 38"/>
                <a:gd name="T23" fmla="*/ 3 h 23"/>
                <a:gd name="T24" fmla="*/ 15 w 38"/>
                <a:gd name="T25" fmla="*/ 1 h 23"/>
                <a:gd name="T26" fmla="*/ 0 w 38"/>
                <a:gd name="T27" fmla="*/ 0 h 23"/>
                <a:gd name="T28" fmla="*/ 0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2"/>
                  </a:moveTo>
                  <a:lnTo>
                    <a:pt x="0" y="23"/>
                  </a:ln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7" name="Freeform 918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3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6 h 23"/>
                <a:gd name="T10" fmla="*/ 38 w 38"/>
                <a:gd name="T11" fmla="*/ 14 h 23"/>
                <a:gd name="T12" fmla="*/ 38 w 38"/>
                <a:gd name="T13" fmla="*/ 12 h 23"/>
                <a:gd name="T14" fmla="*/ 38 w 38"/>
                <a:gd name="T15" fmla="*/ 10 h 23"/>
                <a:gd name="T16" fmla="*/ 36 w 38"/>
                <a:gd name="T17" fmla="*/ 8 h 23"/>
                <a:gd name="T18" fmla="*/ 31 w 38"/>
                <a:gd name="T19" fmla="*/ 6 h 23"/>
                <a:gd name="T20" fmla="*/ 27 w 38"/>
                <a:gd name="T21" fmla="*/ 3 h 23"/>
                <a:gd name="T22" fmla="*/ 15 w 38"/>
                <a:gd name="T23" fmla="*/ 1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8" name="Freeform 919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11 h 23"/>
                <a:gd name="T2" fmla="*/ 0 w 38"/>
                <a:gd name="T3" fmla="*/ 23 h 23"/>
                <a:gd name="T4" fmla="*/ 15 w 38"/>
                <a:gd name="T5" fmla="*/ 22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7 h 23"/>
                <a:gd name="T12" fmla="*/ 38 w 38"/>
                <a:gd name="T13" fmla="*/ 14 h 23"/>
                <a:gd name="T14" fmla="*/ 38 w 38"/>
                <a:gd name="T15" fmla="*/ 11 h 23"/>
                <a:gd name="T16" fmla="*/ 38 w 38"/>
                <a:gd name="T17" fmla="*/ 9 h 23"/>
                <a:gd name="T18" fmla="*/ 36 w 38"/>
                <a:gd name="T19" fmla="*/ 7 h 23"/>
                <a:gd name="T20" fmla="*/ 31 w 38"/>
                <a:gd name="T21" fmla="*/ 6 h 23"/>
                <a:gd name="T22" fmla="*/ 27 w 38"/>
                <a:gd name="T23" fmla="*/ 4 h 23"/>
                <a:gd name="T24" fmla="*/ 15 w 38"/>
                <a:gd name="T25" fmla="*/ 2 h 23"/>
                <a:gd name="T26" fmla="*/ 0 w 38"/>
                <a:gd name="T27" fmla="*/ 0 h 23"/>
                <a:gd name="T28" fmla="*/ 0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1"/>
                  </a:moveTo>
                  <a:lnTo>
                    <a:pt x="0" y="23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9" name="Freeform 920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2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7 h 23"/>
                <a:gd name="T10" fmla="*/ 38 w 38"/>
                <a:gd name="T11" fmla="*/ 14 h 23"/>
                <a:gd name="T12" fmla="*/ 38 w 38"/>
                <a:gd name="T13" fmla="*/ 11 h 23"/>
                <a:gd name="T14" fmla="*/ 38 w 38"/>
                <a:gd name="T15" fmla="*/ 9 h 23"/>
                <a:gd name="T16" fmla="*/ 36 w 38"/>
                <a:gd name="T17" fmla="*/ 7 h 23"/>
                <a:gd name="T18" fmla="*/ 31 w 38"/>
                <a:gd name="T19" fmla="*/ 6 h 23"/>
                <a:gd name="T20" fmla="*/ 27 w 38"/>
                <a:gd name="T21" fmla="*/ 4 h 23"/>
                <a:gd name="T22" fmla="*/ 15 w 38"/>
                <a:gd name="T23" fmla="*/ 2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0" name="Freeform 921"/>
            <p:cNvSpPr>
              <a:spLocks/>
            </p:cNvSpPr>
            <p:nvPr/>
          </p:nvSpPr>
          <p:spPr bwMode="auto">
            <a:xfrm>
              <a:off x="2917" y="50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6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9 h 23"/>
                <a:gd name="T20" fmla="*/ 11 w 39"/>
                <a:gd name="T21" fmla="*/ 20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1" name="Freeform 922"/>
            <p:cNvSpPr>
              <a:spLocks/>
            </p:cNvSpPr>
            <p:nvPr/>
          </p:nvSpPr>
          <p:spPr bwMode="auto">
            <a:xfrm>
              <a:off x="2917" y="512"/>
              <a:ext cx="9" cy="5"/>
            </a:xfrm>
            <a:custGeom>
              <a:avLst/>
              <a:gdLst>
                <a:gd name="T0" fmla="*/ 39 w 39"/>
                <a:gd name="T1" fmla="*/ 0 h 22"/>
                <a:gd name="T2" fmla="*/ 24 w 39"/>
                <a:gd name="T3" fmla="*/ 1 h 22"/>
                <a:gd name="T4" fmla="*/ 11 w 39"/>
                <a:gd name="T5" fmla="*/ 3 h 22"/>
                <a:gd name="T6" fmla="*/ 7 w 39"/>
                <a:gd name="T7" fmla="*/ 5 h 22"/>
                <a:gd name="T8" fmla="*/ 4 w 39"/>
                <a:gd name="T9" fmla="*/ 6 h 22"/>
                <a:gd name="T10" fmla="*/ 0 w 39"/>
                <a:gd name="T11" fmla="*/ 8 h 22"/>
                <a:gd name="T12" fmla="*/ 0 w 39"/>
                <a:gd name="T13" fmla="*/ 10 h 22"/>
                <a:gd name="T14" fmla="*/ 0 w 39"/>
                <a:gd name="T15" fmla="*/ 14 h 22"/>
                <a:gd name="T16" fmla="*/ 4 w 39"/>
                <a:gd name="T17" fmla="*/ 16 h 22"/>
                <a:gd name="T18" fmla="*/ 7 w 39"/>
                <a:gd name="T19" fmla="*/ 17 h 22"/>
                <a:gd name="T20" fmla="*/ 11 w 39"/>
                <a:gd name="T21" fmla="*/ 19 h 22"/>
                <a:gd name="T22" fmla="*/ 24 w 39"/>
                <a:gd name="T23" fmla="*/ 21 h 22"/>
                <a:gd name="T24" fmla="*/ 39 w 39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9" y="2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2" name="Freeform 923"/>
            <p:cNvSpPr>
              <a:spLocks/>
            </p:cNvSpPr>
            <p:nvPr/>
          </p:nvSpPr>
          <p:spPr bwMode="auto">
            <a:xfrm>
              <a:off x="2917" y="52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4 h 23"/>
                <a:gd name="T6" fmla="*/ 7 w 39"/>
                <a:gd name="T7" fmla="*/ 5 h 23"/>
                <a:gd name="T8" fmla="*/ 4 w 39"/>
                <a:gd name="T9" fmla="*/ 7 h 23"/>
                <a:gd name="T10" fmla="*/ 0 w 39"/>
                <a:gd name="T11" fmla="*/ 9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20 h 23"/>
                <a:gd name="T22" fmla="*/ 24 w 39"/>
                <a:gd name="T23" fmla="*/ 22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3" name="Freeform 924"/>
            <p:cNvSpPr>
              <a:spLocks/>
            </p:cNvSpPr>
            <p:nvPr/>
          </p:nvSpPr>
          <p:spPr bwMode="auto">
            <a:xfrm>
              <a:off x="2917" y="532"/>
              <a:ext cx="9" cy="5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5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19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4" name="Rectangle 925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5" name="Rectangle 926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6" name="Freeform 927"/>
            <p:cNvSpPr>
              <a:spLocks/>
            </p:cNvSpPr>
            <p:nvPr/>
          </p:nvSpPr>
          <p:spPr bwMode="auto">
            <a:xfrm>
              <a:off x="2963" y="504"/>
              <a:ext cx="26" cy="22"/>
            </a:xfrm>
            <a:custGeom>
              <a:avLst/>
              <a:gdLst>
                <a:gd name="T0" fmla="*/ 0 w 116"/>
                <a:gd name="T1" fmla="*/ 0 h 101"/>
                <a:gd name="T2" fmla="*/ 116 w 116"/>
                <a:gd name="T3" fmla="*/ 0 h 101"/>
                <a:gd name="T4" fmla="*/ 116 w 116"/>
                <a:gd name="T5" fmla="*/ 101 h 101"/>
                <a:gd name="T6" fmla="*/ 6 w 116"/>
                <a:gd name="T7" fmla="*/ 101 h 101"/>
                <a:gd name="T8" fmla="*/ 0 w 116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01">
                  <a:moveTo>
                    <a:pt x="0" y="0"/>
                  </a:moveTo>
                  <a:lnTo>
                    <a:pt x="116" y="0"/>
                  </a:lnTo>
                  <a:lnTo>
                    <a:pt x="116" y="101"/>
                  </a:lnTo>
                  <a:lnTo>
                    <a:pt x="6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7" name="Freeform 928"/>
            <p:cNvSpPr>
              <a:spLocks/>
            </p:cNvSpPr>
            <p:nvPr/>
          </p:nvSpPr>
          <p:spPr bwMode="auto">
            <a:xfrm>
              <a:off x="2963" y="503"/>
              <a:ext cx="26" cy="23"/>
            </a:xfrm>
            <a:custGeom>
              <a:avLst/>
              <a:gdLst>
                <a:gd name="T0" fmla="*/ 3 w 119"/>
                <a:gd name="T1" fmla="*/ 0 h 100"/>
                <a:gd name="T2" fmla="*/ 118 w 119"/>
                <a:gd name="T3" fmla="*/ 0 h 100"/>
                <a:gd name="T4" fmla="*/ 119 w 119"/>
                <a:gd name="T5" fmla="*/ 100 h 100"/>
                <a:gd name="T6" fmla="*/ 0 w 119"/>
                <a:gd name="T7" fmla="*/ 100 h 100"/>
                <a:gd name="T8" fmla="*/ 3 w 119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0">
                  <a:moveTo>
                    <a:pt x="3" y="0"/>
                  </a:moveTo>
                  <a:lnTo>
                    <a:pt x="118" y="0"/>
                  </a:lnTo>
                  <a:lnTo>
                    <a:pt x="119" y="100"/>
                  </a:lnTo>
                  <a:lnTo>
                    <a:pt x="0" y="10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8" name="Rectangle 929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9" name="Rectangle 930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0" name="Rectangle 931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1" name="Rectangle 932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2" name="Freeform 933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3" name="Freeform 934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4" name="Rectangle 935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5" name="Rectangle 936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6" name="Rectangle 937"/>
            <p:cNvSpPr>
              <a:spLocks noChangeArrowheads="1"/>
            </p:cNvSpPr>
            <p:nvPr/>
          </p:nvSpPr>
          <p:spPr bwMode="auto">
            <a:xfrm flipH="1">
              <a:off x="2970" y="552"/>
              <a:ext cx="28" cy="8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7" name="Rectangle 938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8" name="Rectangle 939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9" name="Freeform 940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0" name="Freeform 941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1" name="Rectangle 942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2" name="Rectangle 943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3" name="Rectangle 944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4" name="Rectangle 945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5" name="Rectangle 946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6" name="Rectangle 947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7" name="Freeform 948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8" name="Freeform 949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9" name="Freeform 950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0" name="Freeform 951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1" name="Line 952"/>
            <p:cNvSpPr>
              <a:spLocks noChangeShapeType="1"/>
            </p:cNvSpPr>
            <p:nvPr/>
          </p:nvSpPr>
          <p:spPr bwMode="auto">
            <a:xfrm flipV="1">
              <a:off x="2959" y="837"/>
              <a:ext cx="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2" name="Rectangle 953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3" name="Rectangle 954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4" name="Freeform 955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  <a:gd name="T28" fmla="*/ 41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5" name="Freeform 956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6" name="Rectangle 957"/>
            <p:cNvSpPr>
              <a:spLocks noChangeArrowheads="1"/>
            </p:cNvSpPr>
            <p:nvPr/>
          </p:nvSpPr>
          <p:spPr bwMode="auto">
            <a:xfrm>
              <a:off x="2654" y="1295"/>
              <a:ext cx="3" cy="191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7" name="Freeform 958"/>
            <p:cNvSpPr>
              <a:spLocks/>
            </p:cNvSpPr>
            <p:nvPr/>
          </p:nvSpPr>
          <p:spPr bwMode="auto">
            <a:xfrm>
              <a:off x="2654" y="1295"/>
              <a:ext cx="3" cy="191"/>
            </a:xfrm>
            <a:custGeom>
              <a:avLst/>
              <a:gdLst>
                <a:gd name="T0" fmla="*/ 17 w 17"/>
                <a:gd name="T1" fmla="*/ 856 h 856"/>
                <a:gd name="T2" fmla="*/ 17 w 17"/>
                <a:gd name="T3" fmla="*/ 0 h 856"/>
                <a:gd name="T4" fmla="*/ 0 w 17"/>
                <a:gd name="T5" fmla="*/ 0 h 856"/>
                <a:gd name="T6" fmla="*/ 0 w 17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56">
                  <a:moveTo>
                    <a:pt x="17" y="8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85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8" name="Rectangle 959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9" name="Rectangle 960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0" name="Freeform 961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1" name="Freeform 962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2" name="Freeform 963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3" name="Freeform 964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4" name="Freeform 965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  <a:gd name="T30" fmla="*/ 0 w 70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5" name="Freeform 966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6" name="Freeform 967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  <a:gd name="T30" fmla="*/ 0 w 70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7" name="Freeform 968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8" name="Rectangle 969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9" name="Rectangle 970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0" name="Freeform 971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1" name="Freeform 972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2" name="Rectangle 973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solidFill>
              <a:srgbClr val="3F3C3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3" name="Rectangle 974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4" name="Rectangle 975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" name="Rectangle 976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6" name="Rectangle 977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7" name="Rectangle 978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8" name="Rectangle 979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solidFill>
              <a:srgbClr val="3F3C3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9" name="Rectangle 980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0" name="Rectangle 981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1" name="Rectangle 982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2" name="Rectangle 983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3" name="Rectangle 984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4" name="Freeform 985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F3C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5" name="Freeform 986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6" name="Freeform 987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7" name="Freeform 988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8" name="Freeform 989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9" name="Freeform 990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0" name="Freeform 991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1" name="Rectangle 992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2" name="Rectangle 993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3" name="Rectangle 994"/>
            <p:cNvSpPr>
              <a:spLocks noChangeArrowheads="1"/>
            </p:cNvSpPr>
            <p:nvPr/>
          </p:nvSpPr>
          <p:spPr bwMode="auto">
            <a:xfrm>
              <a:off x="2878" y="1892"/>
              <a:ext cx="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4" name="Rectangle 995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5" name="Rectangle 996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6" name="Rectangle 997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7" name="Rectangle 998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8" name="Rectangle 999"/>
            <p:cNvSpPr>
              <a:spLocks noChangeArrowheads="1"/>
            </p:cNvSpPr>
            <p:nvPr/>
          </p:nvSpPr>
          <p:spPr bwMode="auto">
            <a:xfrm>
              <a:off x="2743" y="1909"/>
              <a:ext cx="24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9" name="Rectangle 1000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0" name="Rectangle 1001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1" name="Freeform 1002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2" name="Freeform 1003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3" name="Freeform 1004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4" name="Freeform 1005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5" name="Rectangle 1006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6" name="Rectangle 1007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7" name="Freeform 1008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153 w 153"/>
                <a:gd name="T1" fmla="*/ 101 h 101"/>
                <a:gd name="T2" fmla="*/ 153 w 153"/>
                <a:gd name="T3" fmla="*/ 55 h 101"/>
                <a:gd name="T4" fmla="*/ 77 w 153"/>
                <a:gd name="T5" fmla="*/ 0 h 101"/>
                <a:gd name="T6" fmla="*/ 0 w 153"/>
                <a:gd name="T7" fmla="*/ 0 h 101"/>
                <a:gd name="T8" fmla="*/ 0 w 153"/>
                <a:gd name="T9" fmla="*/ 5 h 101"/>
                <a:gd name="T10" fmla="*/ 46 w 153"/>
                <a:gd name="T11" fmla="*/ 5 h 101"/>
                <a:gd name="T12" fmla="*/ 49 w 153"/>
                <a:gd name="T13" fmla="*/ 8 h 101"/>
                <a:gd name="T14" fmla="*/ 49 w 153"/>
                <a:gd name="T15" fmla="*/ 38 h 101"/>
                <a:gd name="T16" fmla="*/ 46 w 153"/>
                <a:gd name="T17" fmla="*/ 42 h 101"/>
                <a:gd name="T18" fmla="*/ 0 w 153"/>
                <a:gd name="T19" fmla="*/ 42 h 101"/>
                <a:gd name="T20" fmla="*/ 0 w 153"/>
                <a:gd name="T21" fmla="*/ 45 h 101"/>
                <a:gd name="T22" fmla="*/ 19 w 153"/>
                <a:gd name="T23" fmla="*/ 48 h 101"/>
                <a:gd name="T24" fmla="*/ 57 w 153"/>
                <a:gd name="T25" fmla="*/ 48 h 101"/>
                <a:gd name="T26" fmla="*/ 57 w 153"/>
                <a:gd name="T27" fmla="*/ 56 h 101"/>
                <a:gd name="T28" fmla="*/ 108 w 153"/>
                <a:gd name="T29" fmla="*/ 56 h 101"/>
                <a:gd name="T30" fmla="*/ 108 w 153"/>
                <a:gd name="T31" fmla="*/ 96 h 101"/>
                <a:gd name="T32" fmla="*/ 127 w 153"/>
                <a:gd name="T33" fmla="*/ 101 h 101"/>
                <a:gd name="T34" fmla="*/ 153 w 153"/>
                <a:gd name="T3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1">
                  <a:moveTo>
                    <a:pt x="153" y="101"/>
                  </a:moveTo>
                  <a:lnTo>
                    <a:pt x="153" y="55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8" name="Freeform 1009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77 w 153"/>
                <a:gd name="T1" fmla="*/ 0 h 101"/>
                <a:gd name="T2" fmla="*/ 0 w 153"/>
                <a:gd name="T3" fmla="*/ 0 h 101"/>
                <a:gd name="T4" fmla="*/ 0 w 153"/>
                <a:gd name="T5" fmla="*/ 5 h 101"/>
                <a:gd name="T6" fmla="*/ 46 w 153"/>
                <a:gd name="T7" fmla="*/ 5 h 101"/>
                <a:gd name="T8" fmla="*/ 49 w 153"/>
                <a:gd name="T9" fmla="*/ 8 h 101"/>
                <a:gd name="T10" fmla="*/ 49 w 153"/>
                <a:gd name="T11" fmla="*/ 38 h 101"/>
                <a:gd name="T12" fmla="*/ 46 w 153"/>
                <a:gd name="T13" fmla="*/ 42 h 101"/>
                <a:gd name="T14" fmla="*/ 0 w 153"/>
                <a:gd name="T15" fmla="*/ 42 h 101"/>
                <a:gd name="T16" fmla="*/ 0 w 153"/>
                <a:gd name="T17" fmla="*/ 45 h 101"/>
                <a:gd name="T18" fmla="*/ 19 w 153"/>
                <a:gd name="T19" fmla="*/ 48 h 101"/>
                <a:gd name="T20" fmla="*/ 57 w 153"/>
                <a:gd name="T21" fmla="*/ 48 h 101"/>
                <a:gd name="T22" fmla="*/ 57 w 153"/>
                <a:gd name="T23" fmla="*/ 56 h 101"/>
                <a:gd name="T24" fmla="*/ 108 w 153"/>
                <a:gd name="T25" fmla="*/ 56 h 101"/>
                <a:gd name="T26" fmla="*/ 108 w 153"/>
                <a:gd name="T27" fmla="*/ 96 h 101"/>
                <a:gd name="T28" fmla="*/ 127 w 153"/>
                <a:gd name="T29" fmla="*/ 101 h 101"/>
                <a:gd name="T30" fmla="*/ 153 w 153"/>
                <a:gd name="T31" fmla="*/ 101 h 101"/>
                <a:gd name="T32" fmla="*/ 153 w 153"/>
                <a:gd name="T3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1">
                  <a:moveTo>
                    <a:pt x="7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lnTo>
                    <a:pt x="153" y="5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9" name="Rectangle 1010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0" name="Rectangle 1011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1" name="Freeform 1012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2" name="Freeform 1013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3" name="Freeform 1014"/>
            <p:cNvSpPr>
              <a:spLocks/>
            </p:cNvSpPr>
            <p:nvPr/>
          </p:nvSpPr>
          <p:spPr bwMode="auto">
            <a:xfrm>
              <a:off x="2895" y="2012"/>
              <a:ext cx="2" cy="1"/>
            </a:xfrm>
            <a:custGeom>
              <a:avLst/>
              <a:gdLst>
                <a:gd name="T0" fmla="*/ 7 w 7"/>
                <a:gd name="T1" fmla="*/ 7 h 7"/>
                <a:gd name="T2" fmla="*/ 0 w 7"/>
                <a:gd name="T3" fmla="*/ 0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4" name="Line 1015"/>
            <p:cNvSpPr>
              <a:spLocks noChangeShapeType="1"/>
            </p:cNvSpPr>
            <p:nvPr/>
          </p:nvSpPr>
          <p:spPr bwMode="auto">
            <a:xfrm flipH="1" flipV="1">
              <a:off x="2895" y="2012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5" name="Freeform 1016"/>
            <p:cNvSpPr>
              <a:spLocks/>
            </p:cNvSpPr>
            <p:nvPr/>
          </p:nvSpPr>
          <p:spPr bwMode="auto">
            <a:xfrm>
              <a:off x="2897" y="2013"/>
              <a:ext cx="0" cy="2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6 h 6"/>
                <a:gd name="T4" fmla="*/ 7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6"/>
                  </a:lnTo>
                  <a:lnTo>
                    <a:pt x="7" y="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6" name="Freeform 1017"/>
            <p:cNvSpPr>
              <a:spLocks/>
            </p:cNvSpPr>
            <p:nvPr/>
          </p:nvSpPr>
          <p:spPr bwMode="auto">
            <a:xfrm>
              <a:off x="2897" y="1984"/>
              <a:ext cx="11" cy="3"/>
            </a:xfrm>
            <a:custGeom>
              <a:avLst/>
              <a:gdLst>
                <a:gd name="T0" fmla="*/ 35 w 42"/>
                <a:gd name="T1" fmla="*/ 13 h 13"/>
                <a:gd name="T2" fmla="*/ 42 w 42"/>
                <a:gd name="T3" fmla="*/ 13 h 13"/>
                <a:gd name="T4" fmla="*/ 42 w 42"/>
                <a:gd name="T5" fmla="*/ 6 h 13"/>
                <a:gd name="T6" fmla="*/ 23 w 42"/>
                <a:gd name="T7" fmla="*/ 6 h 13"/>
                <a:gd name="T8" fmla="*/ 23 w 42"/>
                <a:gd name="T9" fmla="*/ 0 h 13"/>
                <a:gd name="T10" fmla="*/ 11 w 42"/>
                <a:gd name="T11" fmla="*/ 0 h 13"/>
                <a:gd name="T12" fmla="*/ 11 w 42"/>
                <a:gd name="T13" fmla="*/ 11 h 13"/>
                <a:gd name="T14" fmla="*/ 0 w 42"/>
                <a:gd name="T15" fmla="*/ 11 h 13"/>
                <a:gd name="T16" fmla="*/ 0 w 4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13"/>
                  </a:moveTo>
                  <a:lnTo>
                    <a:pt x="42" y="13"/>
                  </a:lnTo>
                  <a:lnTo>
                    <a:pt x="4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7" name="Freeform 1018"/>
            <p:cNvSpPr>
              <a:spLocks/>
            </p:cNvSpPr>
            <p:nvPr/>
          </p:nvSpPr>
          <p:spPr bwMode="auto">
            <a:xfrm>
              <a:off x="2897" y="2012"/>
              <a:ext cx="11" cy="3"/>
            </a:xfrm>
            <a:custGeom>
              <a:avLst/>
              <a:gdLst>
                <a:gd name="T0" fmla="*/ 0 w 38"/>
                <a:gd name="T1" fmla="*/ 11 h 11"/>
                <a:gd name="T2" fmla="*/ 0 w 38"/>
                <a:gd name="T3" fmla="*/ 8 h 11"/>
                <a:gd name="T4" fmla="*/ 38 w 38"/>
                <a:gd name="T5" fmla="*/ 8 h 11"/>
                <a:gd name="T6" fmla="*/ 38 w 38"/>
                <a:gd name="T7" fmla="*/ 0 h 11"/>
                <a:gd name="T8" fmla="*/ 31 w 3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">
                  <a:moveTo>
                    <a:pt x="0" y="11"/>
                  </a:moveTo>
                  <a:lnTo>
                    <a:pt x="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31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8" name="Freeform 1019"/>
            <p:cNvSpPr>
              <a:spLocks/>
            </p:cNvSpPr>
            <p:nvPr/>
          </p:nvSpPr>
          <p:spPr bwMode="auto">
            <a:xfrm>
              <a:off x="2896" y="1984"/>
              <a:ext cx="1" cy="12"/>
            </a:xfrm>
            <a:custGeom>
              <a:avLst/>
              <a:gdLst>
                <a:gd name="T0" fmla="*/ 4 w 4"/>
                <a:gd name="T1" fmla="*/ 0 h 54"/>
                <a:gd name="T2" fmla="*/ 0 w 4"/>
                <a:gd name="T3" fmla="*/ 0 h 54"/>
                <a:gd name="T4" fmla="*/ 0 w 4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0" y="0"/>
                  </a:lnTo>
                  <a:lnTo>
                    <a:pt x="0" y="5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9" name="Line 1020"/>
            <p:cNvSpPr>
              <a:spLocks noChangeShapeType="1"/>
            </p:cNvSpPr>
            <p:nvPr/>
          </p:nvSpPr>
          <p:spPr bwMode="auto">
            <a:xfrm flipH="1">
              <a:off x="2893" y="1997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0" name="Freeform 1021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1" name="Freeform 1022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2" name="Freeform 1023"/>
            <p:cNvSpPr>
              <a:spLocks/>
            </p:cNvSpPr>
            <p:nvPr/>
          </p:nvSpPr>
          <p:spPr bwMode="auto">
            <a:xfrm>
              <a:off x="2895" y="2114"/>
              <a:ext cx="2" cy="2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3" name="Line 1024"/>
            <p:cNvSpPr>
              <a:spLocks noChangeShapeType="1"/>
            </p:cNvSpPr>
            <p:nvPr/>
          </p:nvSpPr>
          <p:spPr bwMode="auto">
            <a:xfrm flipH="1">
              <a:off x="2895" y="2114"/>
              <a:ext cx="2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4" name="Freeform 1025"/>
            <p:cNvSpPr>
              <a:spLocks/>
            </p:cNvSpPr>
            <p:nvPr/>
          </p:nvSpPr>
          <p:spPr bwMode="auto">
            <a:xfrm>
              <a:off x="2897" y="2112"/>
              <a:ext cx="0" cy="2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0 h 6"/>
                <a:gd name="T4" fmla="*/ 7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" name="Freeform 1026"/>
            <p:cNvSpPr>
              <a:spLocks/>
            </p:cNvSpPr>
            <p:nvPr/>
          </p:nvSpPr>
          <p:spPr bwMode="auto">
            <a:xfrm>
              <a:off x="2895" y="2116"/>
              <a:ext cx="2" cy="11"/>
            </a:xfrm>
            <a:custGeom>
              <a:avLst/>
              <a:gdLst>
                <a:gd name="T0" fmla="*/ 7 w 7"/>
                <a:gd name="T1" fmla="*/ 49 h 49"/>
                <a:gd name="T2" fmla="*/ 7 w 7"/>
                <a:gd name="T3" fmla="*/ 6 h 49"/>
                <a:gd name="T4" fmla="*/ 0 w 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9">
                  <a:moveTo>
                    <a:pt x="7" y="49"/>
                  </a:move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6" name="Line 1027"/>
            <p:cNvSpPr>
              <a:spLocks noChangeShapeType="1"/>
            </p:cNvSpPr>
            <p:nvPr/>
          </p:nvSpPr>
          <p:spPr bwMode="auto">
            <a:xfrm flipH="1">
              <a:off x="2889" y="2131"/>
              <a:ext cx="4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7" name="Freeform 1028"/>
            <p:cNvSpPr>
              <a:spLocks/>
            </p:cNvSpPr>
            <p:nvPr/>
          </p:nvSpPr>
          <p:spPr bwMode="auto">
            <a:xfrm>
              <a:off x="2897" y="2141"/>
              <a:ext cx="11" cy="3"/>
            </a:xfrm>
            <a:custGeom>
              <a:avLst/>
              <a:gdLst>
                <a:gd name="T0" fmla="*/ 35 w 42"/>
                <a:gd name="T1" fmla="*/ 0 h 13"/>
                <a:gd name="T2" fmla="*/ 42 w 42"/>
                <a:gd name="T3" fmla="*/ 0 h 13"/>
                <a:gd name="T4" fmla="*/ 42 w 42"/>
                <a:gd name="T5" fmla="*/ 7 h 13"/>
                <a:gd name="T6" fmla="*/ 23 w 42"/>
                <a:gd name="T7" fmla="*/ 7 h 13"/>
                <a:gd name="T8" fmla="*/ 23 w 42"/>
                <a:gd name="T9" fmla="*/ 13 h 13"/>
                <a:gd name="T10" fmla="*/ 11 w 42"/>
                <a:gd name="T11" fmla="*/ 13 h 13"/>
                <a:gd name="T12" fmla="*/ 11 w 42"/>
                <a:gd name="T13" fmla="*/ 2 h 13"/>
                <a:gd name="T14" fmla="*/ 0 w 42"/>
                <a:gd name="T15" fmla="*/ 2 h 13"/>
                <a:gd name="T16" fmla="*/ 0 w 4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0"/>
                  </a:moveTo>
                  <a:lnTo>
                    <a:pt x="42" y="0"/>
                  </a:lnTo>
                  <a:lnTo>
                    <a:pt x="42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11" y="13"/>
                  </a:lnTo>
                  <a:lnTo>
                    <a:pt x="11" y="2"/>
                  </a:lnTo>
                  <a:lnTo>
                    <a:pt x="0" y="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8" name="Line 1029"/>
            <p:cNvSpPr>
              <a:spLocks noChangeShapeType="1"/>
            </p:cNvSpPr>
            <p:nvPr/>
          </p:nvSpPr>
          <p:spPr bwMode="auto">
            <a:xfrm>
              <a:off x="2904" y="2116"/>
              <a:ext cx="1" cy="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9" name="Freeform 1030"/>
            <p:cNvSpPr>
              <a:spLocks/>
            </p:cNvSpPr>
            <p:nvPr/>
          </p:nvSpPr>
          <p:spPr bwMode="auto">
            <a:xfrm>
              <a:off x="2897" y="2112"/>
              <a:ext cx="11" cy="3"/>
            </a:xfrm>
            <a:custGeom>
              <a:avLst/>
              <a:gdLst>
                <a:gd name="T0" fmla="*/ 0 w 38"/>
                <a:gd name="T1" fmla="*/ 0 h 12"/>
                <a:gd name="T2" fmla="*/ 0 w 38"/>
                <a:gd name="T3" fmla="*/ 4 h 12"/>
                <a:gd name="T4" fmla="*/ 38 w 38"/>
                <a:gd name="T5" fmla="*/ 4 h 12"/>
                <a:gd name="T6" fmla="*/ 38 w 38"/>
                <a:gd name="T7" fmla="*/ 12 h 12"/>
                <a:gd name="T8" fmla="*/ 31 w 3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lnTo>
                    <a:pt x="0" y="4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1" y="1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0" name="Freeform 1031"/>
            <p:cNvSpPr>
              <a:spLocks/>
            </p:cNvSpPr>
            <p:nvPr/>
          </p:nvSpPr>
          <p:spPr bwMode="auto">
            <a:xfrm>
              <a:off x="2889" y="2128"/>
              <a:ext cx="6" cy="1"/>
            </a:xfrm>
            <a:custGeom>
              <a:avLst/>
              <a:gdLst>
                <a:gd name="T0" fmla="*/ 0 w 25"/>
                <a:gd name="T1" fmla="*/ 6 h 6"/>
                <a:gd name="T2" fmla="*/ 18 w 25"/>
                <a:gd name="T3" fmla="*/ 0 h 6"/>
                <a:gd name="T4" fmla="*/ 25 w 2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">
                  <a:moveTo>
                    <a:pt x="0" y="6"/>
                  </a:moveTo>
                  <a:lnTo>
                    <a:pt x="18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1" name="Freeform 1032"/>
            <p:cNvSpPr>
              <a:spLocks/>
            </p:cNvSpPr>
            <p:nvPr/>
          </p:nvSpPr>
          <p:spPr bwMode="auto">
            <a:xfrm>
              <a:off x="2896" y="2132"/>
              <a:ext cx="1" cy="12"/>
            </a:xfrm>
            <a:custGeom>
              <a:avLst/>
              <a:gdLst>
                <a:gd name="T0" fmla="*/ 4 w 4"/>
                <a:gd name="T1" fmla="*/ 54 h 54"/>
                <a:gd name="T2" fmla="*/ 0 w 4"/>
                <a:gd name="T3" fmla="*/ 54 h 54"/>
                <a:gd name="T4" fmla="*/ 0 w 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54"/>
                  </a:move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2" name="Line 1033"/>
            <p:cNvSpPr>
              <a:spLocks noChangeShapeType="1"/>
            </p:cNvSpPr>
            <p:nvPr/>
          </p:nvSpPr>
          <p:spPr bwMode="auto">
            <a:xfrm flipH="1">
              <a:off x="2893" y="2131"/>
              <a:ext cx="2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3" name="Freeform 1034"/>
            <p:cNvSpPr>
              <a:spLocks/>
            </p:cNvSpPr>
            <p:nvPr/>
          </p:nvSpPr>
          <p:spPr bwMode="auto">
            <a:xfrm>
              <a:off x="2897" y="2014"/>
              <a:ext cx="591" cy="99"/>
            </a:xfrm>
            <a:custGeom>
              <a:avLst/>
              <a:gdLst>
                <a:gd name="T0" fmla="*/ 0 w 2568"/>
                <a:gd name="T1" fmla="*/ 449 h 449"/>
                <a:gd name="T2" fmla="*/ 0 w 2568"/>
                <a:gd name="T3" fmla="*/ 0 h 449"/>
                <a:gd name="T4" fmla="*/ 2568 w 2568"/>
                <a:gd name="T5" fmla="*/ 0 h 449"/>
                <a:gd name="T6" fmla="*/ 2568 w 2568"/>
                <a:gd name="T7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8" h="449">
                  <a:moveTo>
                    <a:pt x="0" y="449"/>
                  </a:moveTo>
                  <a:lnTo>
                    <a:pt x="0" y="0"/>
                  </a:lnTo>
                  <a:lnTo>
                    <a:pt x="2568" y="0"/>
                  </a:lnTo>
                  <a:lnTo>
                    <a:pt x="2568" y="4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4" name="Freeform 1035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5" name="Freeform 1036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6" name="Freeform 1037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  <a:gd name="T38" fmla="*/ 134 w 153"/>
                <a:gd name="T39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  <a:lnTo>
                    <a:pt x="134" y="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7" name="Freeform 1038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8" name="Freeform 1039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9" name="Freeform 1040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0" name="Freeform 1041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1" name="Freeform 1042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2" name="Freeform 1043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3" name="Freeform 1044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4" name="Rectangle 1045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5" name="Rectangle 1046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6" name="Rectangle 1047"/>
            <p:cNvSpPr>
              <a:spLocks noChangeArrowheads="1"/>
            </p:cNvSpPr>
            <p:nvPr/>
          </p:nvSpPr>
          <p:spPr bwMode="auto">
            <a:xfrm>
              <a:off x="2941" y="1890"/>
              <a:ext cx="3" cy="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7" name="Freeform 1048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4033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8" name="Freeform 1049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9" name="Rectangle 1050"/>
            <p:cNvSpPr>
              <a:spLocks noChangeArrowheads="1"/>
            </p:cNvSpPr>
            <p:nvPr/>
          </p:nvSpPr>
          <p:spPr bwMode="auto">
            <a:xfrm>
              <a:off x="2911" y="1975"/>
              <a:ext cx="72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0" name="Freeform 1051"/>
            <p:cNvSpPr>
              <a:spLocks/>
            </p:cNvSpPr>
            <p:nvPr/>
          </p:nvSpPr>
          <p:spPr bwMode="auto">
            <a:xfrm>
              <a:off x="2911" y="1975"/>
              <a:ext cx="72" cy="12"/>
            </a:xfrm>
            <a:custGeom>
              <a:avLst/>
              <a:gdLst>
                <a:gd name="T0" fmla="*/ 310 w 310"/>
                <a:gd name="T1" fmla="*/ 52 h 52"/>
                <a:gd name="T2" fmla="*/ 310 w 310"/>
                <a:gd name="T3" fmla="*/ 0 h 52"/>
                <a:gd name="T4" fmla="*/ 0 w 310"/>
                <a:gd name="T5" fmla="*/ 0 h 52"/>
                <a:gd name="T6" fmla="*/ 0 w 310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52">
                  <a:moveTo>
                    <a:pt x="310" y="52"/>
                  </a:moveTo>
                  <a:lnTo>
                    <a:pt x="310" y="0"/>
                  </a:lnTo>
                  <a:lnTo>
                    <a:pt x="0" y="0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1" name="Freeform 1052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2" name="Freeform 1053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3" name="Rectangle 1054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4" name="Rectangle 1055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5" name="Rectangle 1056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6" name="Rectangle 1057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7" name="Freeform 1058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8" name="Freeform 1059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9" name="Rectangle 1060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0" name="Rectangle 1061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1" name="Rectangle 1062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2" name="Rectangle 1063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3" name="Freeform 1064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4" name="Freeform 1065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5" name="Rectangle 1066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6" name="Rectangle 1067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7" name="Rectangle 1068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8" name="Rectangle 1069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9" name="Rectangle 1070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0" name="Rectangle 1071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1" name="Freeform 1072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2" name="Freeform 1073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3" name="Freeform 1074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4" name="Freeform 1075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5" name="Rectangle 1076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" name="Rectangle 1077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" name="Rectangle 1078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" name="Rectangle 1079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" name="Rectangle 1080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0" name="Rectangle 1081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1" name="Rectangle 1082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2" name="Rectangle 1083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" name="Freeform 1084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" name="Freeform 1085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5" name="Rectangle 1086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6" name="Rectangle 1087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7" name="Rectangle 1088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8" name="Rectangle 1089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9" name="Freeform 1090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0" name="Freeform 1091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1" name="Rectangle 1092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2" name="Rectangle 1093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3" name="Rectangle 1094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4" name="Rectangle 1095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5" name="Freeform 1096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6" name="Freeform 1097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7" name="Rectangle 1098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8" name="Rectangle 1099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9" name="Rectangle 1100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0" name="Rectangle 1101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1" name="Rectangle 1102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2" name="Rectangle 1103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3" name="Rectangle 1104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4" name="Rectangle 1105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5" name="Freeform 1106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6" name="Freeform 1107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7" name="Rectangle 1108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8" name="Rectangle 1109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9" name="Rectangle 1110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0" name="Rectangle 1111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1" name="Freeform 1112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2" name="Freeform 1113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3" name="Rectangle 1114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4" name="Rectangle 1115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5" name="Rectangle 1116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6" name="Rectangle 1117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7" name="Rectangle 1118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8" name="Rectangle 1119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9" name="Freeform 1120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0" name="Freeform 1121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1" name="Rectangle 1122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2" name="Rectangle 1123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3" name="Rectangle 1124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4" name="Rectangle 1125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5" name="Freeform 1126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6" name="Freeform 1127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7" name="Rectangle 1128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8" name="Rectangle 1129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9" name="Freeform 1130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0" name="Freeform 1131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1" name="Freeform 1132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2" name="Freeform 1133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3" name="Rectangle 1134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4" name="Rectangle 1135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5" name="Freeform 1136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6" name="Freeform 1137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7" name="Freeform 1138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8" name="Freeform 1139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9" name="Rectangle 1140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0" name="Rectangle 1141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1" name="Rectangle 1142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2" name="Rectangle 1143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3" name="Rectangle 1144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4" name="Rectangle 1145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5" name="Freeform 1146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6" name="Freeform 1147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7" name="Rectangle 1148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8" name="Rectangle 1149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9" name="Rectangle 1150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0" name="Rectangle 1151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1" name="Rectangle 1152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2" name="Rectangle 1153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3" name="Rectangle 1154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4" name="Rectangle 1155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5" name="Rectangle 1156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6" name="Rectangle 1157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7" name="Freeform 1158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5 w 7"/>
                <a:gd name="T1" fmla="*/ 7 h 15"/>
                <a:gd name="T2" fmla="*/ 7 w 7"/>
                <a:gd name="T3" fmla="*/ 1 h 15"/>
                <a:gd name="T4" fmla="*/ 6 w 7"/>
                <a:gd name="T5" fmla="*/ 0 h 15"/>
                <a:gd name="T6" fmla="*/ 5 w 7"/>
                <a:gd name="T7" fmla="*/ 0 h 15"/>
                <a:gd name="T8" fmla="*/ 4 w 7"/>
                <a:gd name="T9" fmla="*/ 0 h 15"/>
                <a:gd name="T10" fmla="*/ 1 w 7"/>
                <a:gd name="T11" fmla="*/ 2 h 15"/>
                <a:gd name="T12" fmla="*/ 1 w 7"/>
                <a:gd name="T13" fmla="*/ 4 h 15"/>
                <a:gd name="T14" fmla="*/ 0 w 7"/>
                <a:gd name="T15" fmla="*/ 7 h 15"/>
                <a:gd name="T16" fmla="*/ 1 w 7"/>
                <a:gd name="T17" fmla="*/ 10 h 15"/>
                <a:gd name="T18" fmla="*/ 1 w 7"/>
                <a:gd name="T19" fmla="*/ 13 h 15"/>
                <a:gd name="T20" fmla="*/ 4 w 7"/>
                <a:gd name="T21" fmla="*/ 14 h 15"/>
                <a:gd name="T22" fmla="*/ 5 w 7"/>
                <a:gd name="T23" fmla="*/ 15 h 15"/>
                <a:gd name="T24" fmla="*/ 5 w 7"/>
                <a:gd name="T25" fmla="*/ 15 h 15"/>
                <a:gd name="T26" fmla="*/ 6 w 7"/>
                <a:gd name="T27" fmla="*/ 15 h 15"/>
                <a:gd name="T28" fmla="*/ 5 w 7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" name="Freeform 1159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7 w 7"/>
                <a:gd name="T1" fmla="*/ 1 h 15"/>
                <a:gd name="T2" fmla="*/ 6 w 7"/>
                <a:gd name="T3" fmla="*/ 0 h 15"/>
                <a:gd name="T4" fmla="*/ 5 w 7"/>
                <a:gd name="T5" fmla="*/ 0 h 15"/>
                <a:gd name="T6" fmla="*/ 4 w 7"/>
                <a:gd name="T7" fmla="*/ 0 h 15"/>
                <a:gd name="T8" fmla="*/ 1 w 7"/>
                <a:gd name="T9" fmla="*/ 2 h 15"/>
                <a:gd name="T10" fmla="*/ 1 w 7"/>
                <a:gd name="T11" fmla="*/ 4 h 15"/>
                <a:gd name="T12" fmla="*/ 0 w 7"/>
                <a:gd name="T13" fmla="*/ 7 h 15"/>
                <a:gd name="T14" fmla="*/ 1 w 7"/>
                <a:gd name="T15" fmla="*/ 10 h 15"/>
                <a:gd name="T16" fmla="*/ 1 w 7"/>
                <a:gd name="T17" fmla="*/ 13 h 15"/>
                <a:gd name="T18" fmla="*/ 4 w 7"/>
                <a:gd name="T19" fmla="*/ 14 h 15"/>
                <a:gd name="T20" fmla="*/ 5 w 7"/>
                <a:gd name="T21" fmla="*/ 15 h 15"/>
                <a:gd name="T22" fmla="*/ 5 w 7"/>
                <a:gd name="T23" fmla="*/ 15 h 15"/>
                <a:gd name="T24" fmla="*/ 6 w 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7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9" name="Freeform 1160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7 h 15"/>
                <a:gd name="T2" fmla="*/ 5 w 7"/>
                <a:gd name="T3" fmla="*/ 0 h 15"/>
                <a:gd name="T4" fmla="*/ 4 w 7"/>
                <a:gd name="T5" fmla="*/ 1 h 15"/>
                <a:gd name="T6" fmla="*/ 2 w 7"/>
                <a:gd name="T7" fmla="*/ 2 h 15"/>
                <a:gd name="T8" fmla="*/ 2 w 7"/>
                <a:gd name="T9" fmla="*/ 4 h 15"/>
                <a:gd name="T10" fmla="*/ 0 w 7"/>
                <a:gd name="T11" fmla="*/ 7 h 15"/>
                <a:gd name="T12" fmla="*/ 2 w 7"/>
                <a:gd name="T13" fmla="*/ 10 h 15"/>
                <a:gd name="T14" fmla="*/ 2 w 7"/>
                <a:gd name="T15" fmla="*/ 13 h 15"/>
                <a:gd name="T16" fmla="*/ 4 w 7"/>
                <a:gd name="T17" fmla="*/ 14 h 15"/>
                <a:gd name="T18" fmla="*/ 5 w 7"/>
                <a:gd name="T19" fmla="*/ 15 h 15"/>
                <a:gd name="T20" fmla="*/ 6 w 7"/>
                <a:gd name="T21" fmla="*/ 15 h 15"/>
                <a:gd name="T22" fmla="*/ 7 w 7"/>
                <a:gd name="T23" fmla="*/ 14 h 15"/>
                <a:gd name="T24" fmla="*/ 5 w 7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0" name="Freeform 1161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0 h 15"/>
                <a:gd name="T2" fmla="*/ 4 w 7"/>
                <a:gd name="T3" fmla="*/ 1 h 15"/>
                <a:gd name="T4" fmla="*/ 2 w 7"/>
                <a:gd name="T5" fmla="*/ 2 h 15"/>
                <a:gd name="T6" fmla="*/ 2 w 7"/>
                <a:gd name="T7" fmla="*/ 4 h 15"/>
                <a:gd name="T8" fmla="*/ 0 w 7"/>
                <a:gd name="T9" fmla="*/ 7 h 15"/>
                <a:gd name="T10" fmla="*/ 2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5 w 7"/>
                <a:gd name="T17" fmla="*/ 15 h 15"/>
                <a:gd name="T18" fmla="*/ 6 w 7"/>
                <a:gd name="T19" fmla="*/ 15 h 15"/>
                <a:gd name="T20" fmla="*/ 7 w 7"/>
                <a:gd name="T2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5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1" name="Freeform 1162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2" name="Freeform 1163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3" name="Freeform 1164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  <a:gd name="T22" fmla="*/ 150 w 152"/>
                <a:gd name="T2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685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4" name="Freeform 1165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5" name="Freeform 1166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6" name="Freeform 1167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7" name="Rectangle 1168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8" name="Rectangle 1169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9" name="Rectangle 1170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0" name="Rectangle 1171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1" name="Rectangle 1172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2" name="Rectangle 1173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3" name="Rectangle 1174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4" name="Rectangle 1175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5" name="Rectangle 1176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6" name="Rectangle 1177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7" name="Freeform 1178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8" name="Freeform 1179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9" name="Freeform 1180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0" name="Freeform 1181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" name="Freeform 1182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2" name="Rectangle 1183"/>
            <p:cNvSpPr>
              <a:spLocks noChangeArrowheads="1"/>
            </p:cNvSpPr>
            <p:nvPr/>
          </p:nvSpPr>
          <p:spPr bwMode="auto">
            <a:xfrm>
              <a:off x="2630" y="2298"/>
              <a:ext cx="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3" name="Rectangle 1184"/>
            <p:cNvSpPr>
              <a:spLocks noChangeArrowheads="1"/>
            </p:cNvSpPr>
            <p:nvPr/>
          </p:nvSpPr>
          <p:spPr bwMode="auto">
            <a:xfrm>
              <a:off x="2633" y="2273"/>
              <a:ext cx="1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4" name="Freeform 1185"/>
            <p:cNvSpPr>
              <a:spLocks/>
            </p:cNvSpPr>
            <p:nvPr/>
          </p:nvSpPr>
          <p:spPr bwMode="auto">
            <a:xfrm>
              <a:off x="2678" y="2135"/>
              <a:ext cx="9" cy="9"/>
            </a:xfrm>
            <a:custGeom>
              <a:avLst/>
              <a:gdLst>
                <a:gd name="T0" fmla="*/ 0 w 39"/>
                <a:gd name="T1" fmla="*/ 30 h 38"/>
                <a:gd name="T2" fmla="*/ 31 w 39"/>
                <a:gd name="T3" fmla="*/ 0 h 38"/>
                <a:gd name="T4" fmla="*/ 39 w 39"/>
                <a:gd name="T5" fmla="*/ 0 h 38"/>
                <a:gd name="T6" fmla="*/ 39 w 39"/>
                <a:gd name="T7" fmla="*/ 7 h 38"/>
                <a:gd name="T8" fmla="*/ 8 w 39"/>
                <a:gd name="T9" fmla="*/ 38 h 38"/>
                <a:gd name="T10" fmla="*/ 0 w 39"/>
                <a:gd name="T11" fmla="*/ 38 h 38"/>
                <a:gd name="T12" fmla="*/ 0 w 39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0" y="3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5" name="Freeform 1186"/>
            <p:cNvSpPr>
              <a:spLocks/>
            </p:cNvSpPr>
            <p:nvPr/>
          </p:nvSpPr>
          <p:spPr bwMode="auto">
            <a:xfrm>
              <a:off x="2684" y="2128"/>
              <a:ext cx="3" cy="8"/>
            </a:xfrm>
            <a:custGeom>
              <a:avLst/>
              <a:gdLst>
                <a:gd name="T0" fmla="*/ 0 w 11"/>
                <a:gd name="T1" fmla="*/ 35 h 35"/>
                <a:gd name="T2" fmla="*/ 0 w 11"/>
                <a:gd name="T3" fmla="*/ 5 h 35"/>
                <a:gd name="T4" fmla="*/ 0 w 11"/>
                <a:gd name="T5" fmla="*/ 0 h 35"/>
                <a:gd name="T6" fmla="*/ 11 w 11"/>
                <a:gd name="T7" fmla="*/ 0 h 35"/>
                <a:gd name="T8" fmla="*/ 11 w 11"/>
                <a:gd name="T9" fmla="*/ 5 h 35"/>
                <a:gd name="T10" fmla="*/ 0 w 11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5">
                  <a:moveTo>
                    <a:pt x="0" y="3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6" name="Freeform 1187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  <a:gd name="T8" fmla="*/ 282 w 285"/>
                <a:gd name="T9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  <a:lnTo>
                    <a:pt x="282" y="23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7" name="Freeform 1188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8" name="Rectangle 1189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9" name="Rectangle 1190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0" name="Rectangle 1191"/>
            <p:cNvSpPr>
              <a:spLocks noChangeArrowheads="1"/>
            </p:cNvSpPr>
            <p:nvPr/>
          </p:nvSpPr>
          <p:spPr bwMode="auto">
            <a:xfrm>
              <a:off x="2597" y="669"/>
              <a:ext cx="15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1" name="Rectangle 1192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2" name="Rectangle 1193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3" name="Rectangle 1194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4" name="Rectangle 1195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5" name="Rectangle 1196"/>
            <p:cNvSpPr>
              <a:spLocks noChangeArrowheads="1"/>
            </p:cNvSpPr>
            <p:nvPr/>
          </p:nvSpPr>
          <p:spPr bwMode="auto">
            <a:xfrm>
              <a:off x="2653" y="1247"/>
              <a:ext cx="5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6" name="Rectangle 1197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7" name="Rectangle 1198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8" name="Rectangle 1199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9" name="Rectangle 1200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0" name="Rectangle 1201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1" name="Rectangle 1202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2" name="Rectangle 1203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3" name="Rectangle 1204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4" name="Rectangle 1205"/>
            <p:cNvSpPr>
              <a:spLocks noChangeArrowheads="1"/>
            </p:cNvSpPr>
            <p:nvPr/>
          </p:nvSpPr>
          <p:spPr bwMode="auto">
            <a:xfrm>
              <a:off x="2670" y="1277"/>
              <a:ext cx="2" cy="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5" name="Rectangle 1206"/>
            <p:cNvSpPr>
              <a:spLocks noChangeArrowheads="1"/>
            </p:cNvSpPr>
            <p:nvPr/>
          </p:nvSpPr>
          <p:spPr bwMode="auto">
            <a:xfrm>
              <a:off x="2661" y="1281"/>
              <a:ext cx="4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6" name="Rectangle 1207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7" name="Rectangle 1208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8" name="Freeform 1209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9" name="Freeform 1210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0" name="Rectangle 1211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1" name="Rectangle 1212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2" name="Rectangle 1213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3" name="Rectangle 1214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4" name="Rectangle 1215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5" name="Rectangle 1216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6" name="Rectangle 1217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7" name="Rectangle 1218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8" name="Rectangle 1219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9" name="Rectangle 1220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0" name="Rectangle 1221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1" name="Rectangle 1222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2" name="Rectangle 1223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3" name="Rectangle 1224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4" name="Rectangle 1225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5" name="Rectangle 1226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6" name="Freeform 1227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136 h 271"/>
                <a:gd name="T2" fmla="*/ 0 w 139"/>
                <a:gd name="T3" fmla="*/ 271 h 271"/>
                <a:gd name="T4" fmla="*/ 14 w 139"/>
                <a:gd name="T5" fmla="*/ 270 h 271"/>
                <a:gd name="T6" fmla="*/ 27 w 139"/>
                <a:gd name="T7" fmla="*/ 268 h 271"/>
                <a:gd name="T8" fmla="*/ 42 w 139"/>
                <a:gd name="T9" fmla="*/ 265 h 271"/>
                <a:gd name="T10" fmla="*/ 54 w 139"/>
                <a:gd name="T11" fmla="*/ 260 h 271"/>
                <a:gd name="T12" fmla="*/ 66 w 139"/>
                <a:gd name="T13" fmla="*/ 254 h 271"/>
                <a:gd name="T14" fmla="*/ 77 w 139"/>
                <a:gd name="T15" fmla="*/ 248 h 271"/>
                <a:gd name="T16" fmla="*/ 88 w 139"/>
                <a:gd name="T17" fmla="*/ 239 h 271"/>
                <a:gd name="T18" fmla="*/ 98 w 139"/>
                <a:gd name="T19" fmla="*/ 231 h 271"/>
                <a:gd name="T20" fmla="*/ 107 w 139"/>
                <a:gd name="T21" fmla="*/ 221 h 271"/>
                <a:gd name="T22" fmla="*/ 115 w 139"/>
                <a:gd name="T23" fmla="*/ 211 h 271"/>
                <a:gd name="T24" fmla="*/ 122 w 139"/>
                <a:gd name="T25" fmla="*/ 200 h 271"/>
                <a:gd name="T26" fmla="*/ 128 w 139"/>
                <a:gd name="T27" fmla="*/ 188 h 271"/>
                <a:gd name="T28" fmla="*/ 132 w 139"/>
                <a:gd name="T29" fmla="*/ 176 h 271"/>
                <a:gd name="T30" fmla="*/ 136 w 139"/>
                <a:gd name="T31" fmla="*/ 163 h 271"/>
                <a:gd name="T32" fmla="*/ 138 w 139"/>
                <a:gd name="T33" fmla="*/ 149 h 271"/>
                <a:gd name="T34" fmla="*/ 139 w 139"/>
                <a:gd name="T35" fmla="*/ 136 h 271"/>
                <a:gd name="T36" fmla="*/ 138 w 139"/>
                <a:gd name="T37" fmla="*/ 122 h 271"/>
                <a:gd name="T38" fmla="*/ 136 w 139"/>
                <a:gd name="T39" fmla="*/ 108 h 271"/>
                <a:gd name="T40" fmla="*/ 132 w 139"/>
                <a:gd name="T41" fmla="*/ 95 h 271"/>
                <a:gd name="T42" fmla="*/ 128 w 139"/>
                <a:gd name="T43" fmla="*/ 83 h 271"/>
                <a:gd name="T44" fmla="*/ 122 w 139"/>
                <a:gd name="T45" fmla="*/ 71 h 271"/>
                <a:gd name="T46" fmla="*/ 115 w 139"/>
                <a:gd name="T47" fmla="*/ 60 h 271"/>
                <a:gd name="T48" fmla="*/ 107 w 139"/>
                <a:gd name="T49" fmla="*/ 50 h 271"/>
                <a:gd name="T50" fmla="*/ 98 w 139"/>
                <a:gd name="T51" fmla="*/ 40 h 271"/>
                <a:gd name="T52" fmla="*/ 88 w 139"/>
                <a:gd name="T53" fmla="*/ 32 h 271"/>
                <a:gd name="T54" fmla="*/ 77 w 139"/>
                <a:gd name="T55" fmla="*/ 23 h 271"/>
                <a:gd name="T56" fmla="*/ 66 w 139"/>
                <a:gd name="T57" fmla="*/ 16 h 271"/>
                <a:gd name="T58" fmla="*/ 54 w 139"/>
                <a:gd name="T59" fmla="*/ 11 h 271"/>
                <a:gd name="T60" fmla="*/ 42 w 139"/>
                <a:gd name="T61" fmla="*/ 7 h 271"/>
                <a:gd name="T62" fmla="*/ 27 w 139"/>
                <a:gd name="T63" fmla="*/ 4 h 271"/>
                <a:gd name="T64" fmla="*/ 14 w 139"/>
                <a:gd name="T65" fmla="*/ 1 h 271"/>
                <a:gd name="T66" fmla="*/ 0 w 139"/>
                <a:gd name="T67" fmla="*/ 0 h 271"/>
                <a:gd name="T68" fmla="*/ 0 w 139"/>
                <a:gd name="T69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271">
                  <a:moveTo>
                    <a:pt x="0" y="136"/>
                  </a:moveTo>
                  <a:lnTo>
                    <a:pt x="0" y="271"/>
                  </a:ln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E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7" name="Freeform 1228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271 h 271"/>
                <a:gd name="T2" fmla="*/ 14 w 139"/>
                <a:gd name="T3" fmla="*/ 270 h 271"/>
                <a:gd name="T4" fmla="*/ 27 w 139"/>
                <a:gd name="T5" fmla="*/ 268 h 271"/>
                <a:gd name="T6" fmla="*/ 42 w 139"/>
                <a:gd name="T7" fmla="*/ 265 h 271"/>
                <a:gd name="T8" fmla="*/ 54 w 139"/>
                <a:gd name="T9" fmla="*/ 260 h 271"/>
                <a:gd name="T10" fmla="*/ 66 w 139"/>
                <a:gd name="T11" fmla="*/ 254 h 271"/>
                <a:gd name="T12" fmla="*/ 77 w 139"/>
                <a:gd name="T13" fmla="*/ 248 h 271"/>
                <a:gd name="T14" fmla="*/ 88 w 139"/>
                <a:gd name="T15" fmla="*/ 239 h 271"/>
                <a:gd name="T16" fmla="*/ 98 w 139"/>
                <a:gd name="T17" fmla="*/ 231 h 271"/>
                <a:gd name="T18" fmla="*/ 107 w 139"/>
                <a:gd name="T19" fmla="*/ 221 h 271"/>
                <a:gd name="T20" fmla="*/ 115 w 139"/>
                <a:gd name="T21" fmla="*/ 211 h 271"/>
                <a:gd name="T22" fmla="*/ 122 w 139"/>
                <a:gd name="T23" fmla="*/ 200 h 271"/>
                <a:gd name="T24" fmla="*/ 128 w 139"/>
                <a:gd name="T25" fmla="*/ 188 h 271"/>
                <a:gd name="T26" fmla="*/ 132 w 139"/>
                <a:gd name="T27" fmla="*/ 176 h 271"/>
                <a:gd name="T28" fmla="*/ 136 w 139"/>
                <a:gd name="T29" fmla="*/ 163 h 271"/>
                <a:gd name="T30" fmla="*/ 138 w 139"/>
                <a:gd name="T31" fmla="*/ 149 h 271"/>
                <a:gd name="T32" fmla="*/ 139 w 139"/>
                <a:gd name="T33" fmla="*/ 136 h 271"/>
                <a:gd name="T34" fmla="*/ 138 w 139"/>
                <a:gd name="T35" fmla="*/ 122 h 271"/>
                <a:gd name="T36" fmla="*/ 136 w 139"/>
                <a:gd name="T37" fmla="*/ 108 h 271"/>
                <a:gd name="T38" fmla="*/ 132 w 139"/>
                <a:gd name="T39" fmla="*/ 95 h 271"/>
                <a:gd name="T40" fmla="*/ 128 w 139"/>
                <a:gd name="T41" fmla="*/ 83 h 271"/>
                <a:gd name="T42" fmla="*/ 122 w 139"/>
                <a:gd name="T43" fmla="*/ 71 h 271"/>
                <a:gd name="T44" fmla="*/ 115 w 139"/>
                <a:gd name="T45" fmla="*/ 60 h 271"/>
                <a:gd name="T46" fmla="*/ 107 w 139"/>
                <a:gd name="T47" fmla="*/ 50 h 271"/>
                <a:gd name="T48" fmla="*/ 98 w 139"/>
                <a:gd name="T49" fmla="*/ 40 h 271"/>
                <a:gd name="T50" fmla="*/ 88 w 139"/>
                <a:gd name="T51" fmla="*/ 32 h 271"/>
                <a:gd name="T52" fmla="*/ 77 w 139"/>
                <a:gd name="T53" fmla="*/ 23 h 271"/>
                <a:gd name="T54" fmla="*/ 66 w 139"/>
                <a:gd name="T55" fmla="*/ 16 h 271"/>
                <a:gd name="T56" fmla="*/ 54 w 139"/>
                <a:gd name="T57" fmla="*/ 11 h 271"/>
                <a:gd name="T58" fmla="*/ 42 w 139"/>
                <a:gd name="T59" fmla="*/ 7 h 271"/>
                <a:gd name="T60" fmla="*/ 27 w 139"/>
                <a:gd name="T61" fmla="*/ 4 h 271"/>
                <a:gd name="T62" fmla="*/ 14 w 139"/>
                <a:gd name="T63" fmla="*/ 1 h 271"/>
                <a:gd name="T64" fmla="*/ 0 w 139"/>
                <a:gd name="T6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271">
                  <a:moveTo>
                    <a:pt x="0" y="271"/>
                  </a:move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8" name="Rectangle 1229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9" name="Rectangle 1230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0" name="Rectangle 1231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1" name="Rectangle 1232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2" name="Rectangle 1233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3" name="Rectangle 1234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4" name="Rectangle 1235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5" name="Rectangle 1236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6" name="Rectangle 1237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7" name="Rectangle 1238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8" name="Rectangle 1239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solidFill>
              <a:srgbClr val="86858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9" name="Rectangle 1240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0" name="Freeform 1241"/>
            <p:cNvSpPr>
              <a:spLocks/>
            </p:cNvSpPr>
            <p:nvPr/>
          </p:nvSpPr>
          <p:spPr bwMode="auto">
            <a:xfrm>
              <a:off x="5057" y="1046"/>
              <a:ext cx="15" cy="2"/>
            </a:xfrm>
            <a:custGeom>
              <a:avLst/>
              <a:gdLst>
                <a:gd name="T0" fmla="*/ 6 w 68"/>
                <a:gd name="T1" fmla="*/ 0 h 10"/>
                <a:gd name="T2" fmla="*/ 62 w 68"/>
                <a:gd name="T3" fmla="*/ 0 h 10"/>
                <a:gd name="T4" fmla="*/ 68 w 68"/>
                <a:gd name="T5" fmla="*/ 0 h 10"/>
                <a:gd name="T6" fmla="*/ 68 w 68"/>
                <a:gd name="T7" fmla="*/ 10 h 10"/>
                <a:gd name="T8" fmla="*/ 62 w 68"/>
                <a:gd name="T9" fmla="*/ 10 h 10"/>
                <a:gd name="T10" fmla="*/ 6 w 68"/>
                <a:gd name="T11" fmla="*/ 10 h 10"/>
                <a:gd name="T12" fmla="*/ 0 w 68"/>
                <a:gd name="T13" fmla="*/ 10 h 10"/>
                <a:gd name="T14" fmla="*/ 0 w 68"/>
                <a:gd name="T15" fmla="*/ 0 h 10"/>
                <a:gd name="T16" fmla="*/ 6 w 6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0">
                  <a:moveTo>
                    <a:pt x="6" y="0"/>
                  </a:moveTo>
                  <a:lnTo>
                    <a:pt x="62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1" name="Freeform 1242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2" name="Freeform 1243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3" name="Freeform 1244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4" name="Freeform 1245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5" name="Freeform 1246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6" name="Freeform 1247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7" name="Freeform 1248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8" name="Freeform 1249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9" name="Freeform 1250"/>
            <p:cNvSpPr>
              <a:spLocks/>
            </p:cNvSpPr>
            <p:nvPr/>
          </p:nvSpPr>
          <p:spPr bwMode="auto">
            <a:xfrm>
              <a:off x="2603" y="2144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0" name="Freeform 1251"/>
            <p:cNvSpPr>
              <a:spLocks/>
            </p:cNvSpPr>
            <p:nvPr/>
          </p:nvSpPr>
          <p:spPr bwMode="auto">
            <a:xfrm>
              <a:off x="2594" y="2137"/>
              <a:ext cx="12" cy="3"/>
            </a:xfrm>
            <a:custGeom>
              <a:avLst/>
              <a:gdLst>
                <a:gd name="T0" fmla="*/ 6 w 51"/>
                <a:gd name="T1" fmla="*/ 0 h 11"/>
                <a:gd name="T2" fmla="*/ 46 w 51"/>
                <a:gd name="T3" fmla="*/ 0 h 11"/>
                <a:gd name="T4" fmla="*/ 51 w 51"/>
                <a:gd name="T5" fmla="*/ 0 h 11"/>
                <a:gd name="T6" fmla="*/ 51 w 51"/>
                <a:gd name="T7" fmla="*/ 11 h 11"/>
                <a:gd name="T8" fmla="*/ 46 w 51"/>
                <a:gd name="T9" fmla="*/ 11 h 11"/>
                <a:gd name="T10" fmla="*/ 6 w 51"/>
                <a:gd name="T11" fmla="*/ 11 h 11"/>
                <a:gd name="T12" fmla="*/ 0 w 51"/>
                <a:gd name="T13" fmla="*/ 11 h 11"/>
                <a:gd name="T14" fmla="*/ 0 w 51"/>
                <a:gd name="T15" fmla="*/ 0 h 11"/>
                <a:gd name="T16" fmla="*/ 6 w 5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1">
                  <a:moveTo>
                    <a:pt x="6" y="0"/>
                  </a:moveTo>
                  <a:lnTo>
                    <a:pt x="46" y="0"/>
                  </a:lnTo>
                  <a:lnTo>
                    <a:pt x="51" y="0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1" name="Freeform 1252"/>
            <p:cNvSpPr>
              <a:spLocks/>
            </p:cNvSpPr>
            <p:nvPr/>
          </p:nvSpPr>
          <p:spPr bwMode="auto">
            <a:xfrm>
              <a:off x="2613" y="1989"/>
              <a:ext cx="8" cy="5"/>
            </a:xfrm>
            <a:custGeom>
              <a:avLst/>
              <a:gdLst>
                <a:gd name="T0" fmla="*/ 8 w 34"/>
                <a:gd name="T1" fmla="*/ 0 h 20"/>
                <a:gd name="T2" fmla="*/ 33 w 34"/>
                <a:gd name="T3" fmla="*/ 12 h 20"/>
                <a:gd name="T4" fmla="*/ 34 w 34"/>
                <a:gd name="T5" fmla="*/ 13 h 20"/>
                <a:gd name="T6" fmla="*/ 34 w 34"/>
                <a:gd name="T7" fmla="*/ 20 h 20"/>
                <a:gd name="T8" fmla="*/ 26 w 34"/>
                <a:gd name="T9" fmla="*/ 20 h 20"/>
                <a:gd name="T10" fmla="*/ 1 w 34"/>
                <a:gd name="T11" fmla="*/ 9 h 20"/>
                <a:gd name="T12" fmla="*/ 0 w 34"/>
                <a:gd name="T13" fmla="*/ 7 h 20"/>
                <a:gd name="T14" fmla="*/ 0 w 34"/>
                <a:gd name="T15" fmla="*/ 0 h 20"/>
                <a:gd name="T16" fmla="*/ 8 w 34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0">
                  <a:moveTo>
                    <a:pt x="8" y="0"/>
                  </a:moveTo>
                  <a:lnTo>
                    <a:pt x="33" y="12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2" name="Freeform 1253"/>
            <p:cNvSpPr>
              <a:spLocks/>
            </p:cNvSpPr>
            <p:nvPr/>
          </p:nvSpPr>
          <p:spPr bwMode="auto">
            <a:xfrm>
              <a:off x="2613" y="2137"/>
              <a:ext cx="8" cy="3"/>
            </a:xfrm>
            <a:custGeom>
              <a:avLst/>
              <a:gdLst>
                <a:gd name="T0" fmla="*/ 5 w 38"/>
                <a:gd name="T1" fmla="*/ 0 h 11"/>
                <a:gd name="T2" fmla="*/ 32 w 38"/>
                <a:gd name="T3" fmla="*/ 0 h 11"/>
                <a:gd name="T4" fmla="*/ 38 w 38"/>
                <a:gd name="T5" fmla="*/ 0 h 11"/>
                <a:gd name="T6" fmla="*/ 38 w 38"/>
                <a:gd name="T7" fmla="*/ 11 h 11"/>
                <a:gd name="T8" fmla="*/ 32 w 38"/>
                <a:gd name="T9" fmla="*/ 11 h 11"/>
                <a:gd name="T10" fmla="*/ 5 w 38"/>
                <a:gd name="T11" fmla="*/ 11 h 11"/>
                <a:gd name="T12" fmla="*/ 0 w 38"/>
                <a:gd name="T13" fmla="*/ 11 h 11"/>
                <a:gd name="T14" fmla="*/ 0 w 38"/>
                <a:gd name="T15" fmla="*/ 0 h 11"/>
                <a:gd name="T16" fmla="*/ 5 w 3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1">
                  <a:moveTo>
                    <a:pt x="5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3" name="Freeform 1254"/>
            <p:cNvSpPr>
              <a:spLocks/>
            </p:cNvSpPr>
            <p:nvPr/>
          </p:nvSpPr>
          <p:spPr bwMode="auto">
            <a:xfrm>
              <a:off x="2583" y="2144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4" name="Rectangle 1255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5" name="Rectangle 1256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DA251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6" name="Rectangle 1257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7" name="Rectangle 1258"/>
            <p:cNvSpPr>
              <a:spLocks noChangeArrowheads="1"/>
            </p:cNvSpPr>
            <p:nvPr/>
          </p:nvSpPr>
          <p:spPr bwMode="auto">
            <a:xfrm>
              <a:off x="3477" y="2106"/>
              <a:ext cx="8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8" name="Rectangle 1259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9" name="Rectangle 1260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0" name="Rectangle 1261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1" name="Freeform 1262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  <a:gd name="T22" fmla="*/ 0 w 230"/>
                <a:gd name="T23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2" name="Freeform 126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3" name="Rectangle 1264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4" name="Rectangle 126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5" name="Rectangle 1266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6" name="Freeform 1267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7" name="Freeform 1268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8" name="Rectangle 1269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9" name="Freeform 1270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0" name="Freeform 1271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1" name="Rectangle 1272"/>
            <p:cNvSpPr>
              <a:spLocks noChangeArrowheads="1"/>
            </p:cNvSpPr>
            <p:nvPr/>
          </p:nvSpPr>
          <p:spPr bwMode="auto">
            <a:xfrm>
              <a:off x="3489" y="2088"/>
              <a:ext cx="18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2" name="Rectangle 1273"/>
            <p:cNvSpPr>
              <a:spLocks noChangeArrowheads="1"/>
            </p:cNvSpPr>
            <p:nvPr/>
          </p:nvSpPr>
          <p:spPr bwMode="auto">
            <a:xfrm>
              <a:off x="3489" y="2089"/>
              <a:ext cx="3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3" name="Rectangle 1274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4" name="Rectangle 1275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5" name="Rectangle 1276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6" name="Rectangle 1277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7" name="Freeform 1278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  <a:gd name="T8" fmla="*/ 0 w 33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8" name="Freeform 1279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9" name="Freeform 1280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0" name="Freeform 1281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1" name="Freeform 1282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2" name="Freeform 1283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3" name="Freeform 1284"/>
            <p:cNvSpPr>
              <a:spLocks/>
            </p:cNvSpPr>
            <p:nvPr/>
          </p:nvSpPr>
          <p:spPr bwMode="auto">
            <a:xfrm>
              <a:off x="3496" y="2097"/>
              <a:ext cx="2" cy="2"/>
            </a:xfrm>
            <a:custGeom>
              <a:avLst/>
              <a:gdLst>
                <a:gd name="T0" fmla="*/ 7 w 7"/>
                <a:gd name="T1" fmla="*/ 11 h 11"/>
                <a:gd name="T2" fmla="*/ 7 w 7"/>
                <a:gd name="T3" fmla="*/ 0 h 11"/>
                <a:gd name="T4" fmla="*/ 3 w 7"/>
                <a:gd name="T5" fmla="*/ 1 h 11"/>
                <a:gd name="T6" fmla="*/ 0 w 7"/>
                <a:gd name="T7" fmla="*/ 4 h 11"/>
                <a:gd name="T8" fmla="*/ 7 w 7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4" name="Freeform 1285"/>
            <p:cNvSpPr>
              <a:spLocks/>
            </p:cNvSpPr>
            <p:nvPr/>
          </p:nvSpPr>
          <p:spPr bwMode="auto">
            <a:xfrm>
              <a:off x="3496" y="2097"/>
              <a:ext cx="2" cy="1"/>
            </a:xfrm>
            <a:custGeom>
              <a:avLst/>
              <a:gdLst>
                <a:gd name="T0" fmla="*/ 7 w 7"/>
                <a:gd name="T1" fmla="*/ 0 h 4"/>
                <a:gd name="T2" fmla="*/ 3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3" y="1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5" name="Freeform 1286"/>
            <p:cNvSpPr>
              <a:spLocks/>
            </p:cNvSpPr>
            <p:nvPr/>
          </p:nvSpPr>
          <p:spPr bwMode="auto">
            <a:xfrm>
              <a:off x="3496" y="2099"/>
              <a:ext cx="2" cy="2"/>
            </a:xfrm>
            <a:custGeom>
              <a:avLst/>
              <a:gdLst>
                <a:gd name="T0" fmla="*/ 7 w 7"/>
                <a:gd name="T1" fmla="*/ 0 h 11"/>
                <a:gd name="T2" fmla="*/ 0 w 7"/>
                <a:gd name="T3" fmla="*/ 8 h 11"/>
                <a:gd name="T4" fmla="*/ 3 w 7"/>
                <a:gd name="T5" fmla="*/ 10 h 11"/>
                <a:gd name="T6" fmla="*/ 7 w 7"/>
                <a:gd name="T7" fmla="*/ 11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lnTo>
                    <a:pt x="0" y="8"/>
                  </a:lnTo>
                  <a:lnTo>
                    <a:pt x="3" y="10"/>
                  </a:lnTo>
                  <a:lnTo>
                    <a:pt x="7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6" name="Freeform 1287"/>
            <p:cNvSpPr>
              <a:spLocks/>
            </p:cNvSpPr>
            <p:nvPr/>
          </p:nvSpPr>
          <p:spPr bwMode="auto">
            <a:xfrm>
              <a:off x="3496" y="2100"/>
              <a:ext cx="2" cy="1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2 h 3"/>
                <a:gd name="T4" fmla="*/ 7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7" name="Rectangle 1288"/>
            <p:cNvSpPr>
              <a:spLocks noChangeArrowheads="1"/>
            </p:cNvSpPr>
            <p:nvPr/>
          </p:nvSpPr>
          <p:spPr bwMode="auto">
            <a:xfrm>
              <a:off x="3497" y="2099"/>
              <a:ext cx="2" cy="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8" name="Rectangle 1289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9" name="Rectangle 1290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0" name="Freeform 1291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1" name="Freeform 1292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2" name="Freeform 129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3" name="Freeform 129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4" name="Rectangle 129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DE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5" name="Rectangle 129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6" name="Rectangle 1297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7" name="Rectangle 1298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8" name="Rectangle 1299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9" name="Rectangle 1300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DA251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0" name="Rectangle 1301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1" name="Rectangle 1302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2" name="Rectangle 1303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3" name="Rectangle 1304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4" name="Rectangle 1305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5" name="Freeform 1306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6" name="Freeform 1307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7" name="Rectangle 1308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8" name="Rectangle 1309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9" name="Freeform 1310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0" name="Freeform 1311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1" name="Freeform 1312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2" name="Freeform 1313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3" name="Rectangle 1314"/>
            <p:cNvSpPr>
              <a:spLocks noChangeArrowheads="1"/>
            </p:cNvSpPr>
            <p:nvPr/>
          </p:nvSpPr>
          <p:spPr bwMode="auto">
            <a:xfrm>
              <a:off x="3464" y="2106"/>
              <a:ext cx="7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4" name="Freeform 1315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5" name="Freeform 1316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6" name="Rectangle 1317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7" name="Rectangle 1318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8" name="Freeform 1319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9" name="Freeform 1320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0" name="Freeform 1321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3 w 4"/>
                <a:gd name="T5" fmla="*/ 2 h 3"/>
                <a:gd name="T6" fmla="*/ 3 w 4"/>
                <a:gd name="T7" fmla="*/ 1 h 3"/>
                <a:gd name="T8" fmla="*/ 2 w 4"/>
                <a:gd name="T9" fmla="*/ 0 h 3"/>
                <a:gd name="T10" fmla="*/ 0 w 4"/>
                <a:gd name="T11" fmla="*/ 0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A6C5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1" name="Freeform 1322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2 h 3"/>
                <a:gd name="T4" fmla="*/ 3 w 4"/>
                <a:gd name="T5" fmla="*/ 1 h 3"/>
                <a:gd name="T6" fmla="*/ 2 w 4"/>
                <a:gd name="T7" fmla="*/ 0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2" name="Freeform 1323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3" name="Freeform 1324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4" name="Rectangle 1325"/>
            <p:cNvSpPr>
              <a:spLocks noChangeArrowheads="1"/>
            </p:cNvSpPr>
            <p:nvPr/>
          </p:nvSpPr>
          <p:spPr bwMode="auto">
            <a:xfrm>
              <a:off x="2886" y="2016"/>
              <a:ext cx="1" cy="9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5" name="Freeform 1326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6" name="Freeform 1327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7" name="Rectangle 1328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8" name="Rectangle 1329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9" name="Rectangle 1330"/>
            <p:cNvSpPr>
              <a:spLocks noChangeArrowheads="1"/>
            </p:cNvSpPr>
            <p:nvPr/>
          </p:nvSpPr>
          <p:spPr bwMode="auto">
            <a:xfrm>
              <a:off x="2875" y="2017"/>
              <a:ext cx="22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0" name="Freeform 1331"/>
            <p:cNvSpPr>
              <a:spLocks/>
            </p:cNvSpPr>
            <p:nvPr/>
          </p:nvSpPr>
          <p:spPr bwMode="auto">
            <a:xfrm>
              <a:off x="2875" y="2017"/>
              <a:ext cx="22" cy="93"/>
            </a:xfrm>
            <a:custGeom>
              <a:avLst/>
              <a:gdLst>
                <a:gd name="T0" fmla="*/ 0 w 96"/>
                <a:gd name="T1" fmla="*/ 0 h 419"/>
                <a:gd name="T2" fmla="*/ 96 w 96"/>
                <a:gd name="T3" fmla="*/ 0 h 419"/>
                <a:gd name="T4" fmla="*/ 96 w 96"/>
                <a:gd name="T5" fmla="*/ 419 h 419"/>
                <a:gd name="T6" fmla="*/ 0 w 96"/>
                <a:gd name="T7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19">
                  <a:moveTo>
                    <a:pt x="0" y="0"/>
                  </a:moveTo>
                  <a:lnTo>
                    <a:pt x="96" y="0"/>
                  </a:lnTo>
                  <a:lnTo>
                    <a:pt x="96" y="419"/>
                  </a:lnTo>
                  <a:lnTo>
                    <a:pt x="0" y="41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1" name="Freeform 1332"/>
            <p:cNvSpPr>
              <a:spLocks/>
            </p:cNvSpPr>
            <p:nvPr/>
          </p:nvSpPr>
          <p:spPr bwMode="auto">
            <a:xfrm>
              <a:off x="3025" y="2016"/>
              <a:ext cx="14" cy="95"/>
            </a:xfrm>
            <a:custGeom>
              <a:avLst/>
              <a:gdLst>
                <a:gd name="T0" fmla="*/ 0 w 57"/>
                <a:gd name="T1" fmla="*/ 5 h 435"/>
                <a:gd name="T2" fmla="*/ 0 w 57"/>
                <a:gd name="T3" fmla="*/ 431 h 435"/>
                <a:gd name="T4" fmla="*/ 3 w 57"/>
                <a:gd name="T5" fmla="*/ 435 h 435"/>
                <a:gd name="T6" fmla="*/ 53 w 57"/>
                <a:gd name="T7" fmla="*/ 435 h 435"/>
                <a:gd name="T8" fmla="*/ 57 w 57"/>
                <a:gd name="T9" fmla="*/ 431 h 435"/>
                <a:gd name="T10" fmla="*/ 57 w 57"/>
                <a:gd name="T11" fmla="*/ 5 h 435"/>
                <a:gd name="T12" fmla="*/ 53 w 57"/>
                <a:gd name="T13" fmla="*/ 0 h 435"/>
                <a:gd name="T14" fmla="*/ 3 w 57"/>
                <a:gd name="T15" fmla="*/ 0 h 435"/>
                <a:gd name="T16" fmla="*/ 0 w 57"/>
                <a:gd name="T17" fmla="*/ 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35">
                  <a:moveTo>
                    <a:pt x="0" y="5"/>
                  </a:moveTo>
                  <a:lnTo>
                    <a:pt x="0" y="431"/>
                  </a:lnTo>
                  <a:lnTo>
                    <a:pt x="3" y="435"/>
                  </a:lnTo>
                  <a:lnTo>
                    <a:pt x="53" y="435"/>
                  </a:lnTo>
                  <a:lnTo>
                    <a:pt x="57" y="431"/>
                  </a:lnTo>
                  <a:lnTo>
                    <a:pt x="57" y="5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2" name="Freeform 1333"/>
            <p:cNvSpPr>
              <a:spLocks/>
            </p:cNvSpPr>
            <p:nvPr/>
          </p:nvSpPr>
          <p:spPr bwMode="auto">
            <a:xfrm>
              <a:off x="3036" y="2024"/>
              <a:ext cx="3" cy="80"/>
            </a:xfrm>
            <a:custGeom>
              <a:avLst/>
              <a:gdLst>
                <a:gd name="T0" fmla="*/ 0 w 12"/>
                <a:gd name="T1" fmla="*/ 361 h 361"/>
                <a:gd name="T2" fmla="*/ 1 w 12"/>
                <a:gd name="T3" fmla="*/ 0 h 361"/>
                <a:gd name="T4" fmla="*/ 12 w 12"/>
                <a:gd name="T5" fmla="*/ 0 h 361"/>
                <a:gd name="T6" fmla="*/ 12 w 12"/>
                <a:gd name="T7" fmla="*/ 361 h 361"/>
                <a:gd name="T8" fmla="*/ 0 w 12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1">
                  <a:moveTo>
                    <a:pt x="0" y="361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361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3" name="Freeform 1334"/>
            <p:cNvSpPr>
              <a:spLocks/>
            </p:cNvSpPr>
            <p:nvPr/>
          </p:nvSpPr>
          <p:spPr bwMode="auto">
            <a:xfrm>
              <a:off x="3036" y="2018"/>
              <a:ext cx="3" cy="2"/>
            </a:xfrm>
            <a:custGeom>
              <a:avLst/>
              <a:gdLst>
                <a:gd name="T0" fmla="*/ 0 w 12"/>
                <a:gd name="T1" fmla="*/ 0 h 10"/>
                <a:gd name="T2" fmla="*/ 12 w 12"/>
                <a:gd name="T3" fmla="*/ 0 h 10"/>
                <a:gd name="T4" fmla="*/ 12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2" y="0"/>
                  </a:lnTo>
                  <a:lnTo>
                    <a:pt x="12" y="1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4" name="Rectangle 1335"/>
            <p:cNvSpPr>
              <a:spLocks noChangeArrowheads="1"/>
            </p:cNvSpPr>
            <p:nvPr/>
          </p:nvSpPr>
          <p:spPr bwMode="auto">
            <a:xfrm>
              <a:off x="2897" y="2018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5" name="Rectangle 1336"/>
            <p:cNvSpPr>
              <a:spLocks noChangeArrowheads="1"/>
            </p:cNvSpPr>
            <p:nvPr/>
          </p:nvSpPr>
          <p:spPr bwMode="auto">
            <a:xfrm>
              <a:off x="2900" y="2018"/>
              <a:ext cx="12" cy="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6" name="Rectangle 1337"/>
            <p:cNvSpPr>
              <a:spLocks noChangeArrowheads="1"/>
            </p:cNvSpPr>
            <p:nvPr/>
          </p:nvSpPr>
          <p:spPr bwMode="auto">
            <a:xfrm>
              <a:off x="2897" y="2107"/>
              <a:ext cx="3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7" name="Rectangle 1338"/>
            <p:cNvSpPr>
              <a:spLocks noChangeArrowheads="1"/>
            </p:cNvSpPr>
            <p:nvPr/>
          </p:nvSpPr>
          <p:spPr bwMode="auto">
            <a:xfrm>
              <a:off x="2897" y="2024"/>
              <a:ext cx="3" cy="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8" name="Rectangle 1339"/>
            <p:cNvSpPr>
              <a:spLocks noChangeArrowheads="1"/>
            </p:cNvSpPr>
            <p:nvPr/>
          </p:nvSpPr>
          <p:spPr bwMode="auto">
            <a:xfrm>
              <a:off x="2901" y="2020"/>
              <a:ext cx="11" cy="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9" name="Freeform 1340"/>
            <p:cNvSpPr>
              <a:spLocks/>
            </p:cNvSpPr>
            <p:nvPr/>
          </p:nvSpPr>
          <p:spPr bwMode="auto">
            <a:xfrm>
              <a:off x="2653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4 w 57"/>
                <a:gd name="T3" fmla="*/ 585 h 585"/>
                <a:gd name="T4" fmla="*/ 54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4 w 57"/>
                <a:gd name="T11" fmla="*/ 0 h 585"/>
                <a:gd name="T12" fmla="*/ 4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4" y="585"/>
                  </a:lnTo>
                  <a:lnTo>
                    <a:pt x="54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0" name="Rectangle 1341"/>
            <p:cNvSpPr>
              <a:spLocks noChangeArrowheads="1"/>
            </p:cNvSpPr>
            <p:nvPr/>
          </p:nvSpPr>
          <p:spPr bwMode="auto">
            <a:xfrm>
              <a:off x="2664" y="2009"/>
              <a:ext cx="3" cy="1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1" name="Rectangle 1342"/>
            <p:cNvSpPr>
              <a:spLocks noChangeArrowheads="1"/>
            </p:cNvSpPr>
            <p:nvPr/>
          </p:nvSpPr>
          <p:spPr bwMode="auto">
            <a:xfrm>
              <a:off x="2664" y="2002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2" name="Rectangle 1343"/>
            <p:cNvSpPr>
              <a:spLocks noChangeArrowheads="1"/>
            </p:cNvSpPr>
            <p:nvPr/>
          </p:nvSpPr>
          <p:spPr bwMode="auto">
            <a:xfrm>
              <a:off x="2653" y="2004"/>
              <a:ext cx="10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3" name="Freeform 1344"/>
            <p:cNvSpPr>
              <a:spLocks/>
            </p:cNvSpPr>
            <p:nvPr/>
          </p:nvSpPr>
          <p:spPr bwMode="auto">
            <a:xfrm>
              <a:off x="2777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3 w 57"/>
                <a:gd name="T3" fmla="*/ 585 h 585"/>
                <a:gd name="T4" fmla="*/ 53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3 w 57"/>
                <a:gd name="T11" fmla="*/ 0 h 585"/>
                <a:gd name="T12" fmla="*/ 3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3" y="585"/>
                  </a:lnTo>
                  <a:lnTo>
                    <a:pt x="53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4" name="Freeform 1345"/>
            <p:cNvSpPr>
              <a:spLocks/>
            </p:cNvSpPr>
            <p:nvPr/>
          </p:nvSpPr>
          <p:spPr bwMode="auto">
            <a:xfrm>
              <a:off x="2788" y="2009"/>
              <a:ext cx="3" cy="109"/>
            </a:xfrm>
            <a:custGeom>
              <a:avLst/>
              <a:gdLst>
                <a:gd name="T0" fmla="*/ 0 w 12"/>
                <a:gd name="T1" fmla="*/ 488 h 488"/>
                <a:gd name="T2" fmla="*/ 1 w 12"/>
                <a:gd name="T3" fmla="*/ 0 h 488"/>
                <a:gd name="T4" fmla="*/ 12 w 12"/>
                <a:gd name="T5" fmla="*/ 0 h 488"/>
                <a:gd name="T6" fmla="*/ 12 w 12"/>
                <a:gd name="T7" fmla="*/ 488 h 488"/>
                <a:gd name="T8" fmla="*/ 0 w 12"/>
                <a:gd name="T9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8">
                  <a:moveTo>
                    <a:pt x="0" y="488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5" name="Rectangle 1346"/>
            <p:cNvSpPr>
              <a:spLocks noChangeArrowheads="1"/>
            </p:cNvSpPr>
            <p:nvPr/>
          </p:nvSpPr>
          <p:spPr bwMode="auto">
            <a:xfrm>
              <a:off x="2788" y="2002"/>
              <a:ext cx="3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6" name="Rectangle 1347"/>
            <p:cNvSpPr>
              <a:spLocks noChangeArrowheads="1"/>
            </p:cNvSpPr>
            <p:nvPr/>
          </p:nvSpPr>
          <p:spPr bwMode="auto">
            <a:xfrm>
              <a:off x="2777" y="2004"/>
              <a:ext cx="11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7" name="Freeform 1348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8" name="Freeform 1349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9" name="Rectangle 1350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0" name="Rectangle 1351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1" name="Rectangle 1352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2" name="Rectangle 1353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3" name="Rectangle 1354"/>
            <p:cNvSpPr>
              <a:spLocks noChangeArrowheads="1"/>
            </p:cNvSpPr>
            <p:nvPr/>
          </p:nvSpPr>
          <p:spPr bwMode="auto">
            <a:xfrm>
              <a:off x="2534" y="1996"/>
              <a:ext cx="5" cy="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4" name="Rectangle 1355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5" name="Rectangle 1356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6" name="Freeform 1357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7" name="Freeform 1358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8" name="Freeform 1359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9" name="Freeform 1360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0" name="Freeform 1361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1" name="Freeform 1362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2" name="Freeform 1363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3" name="Freeform 1364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4" name="Freeform 1365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5" name="Freeform 1366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6" name="Freeform 1367"/>
            <p:cNvSpPr>
              <a:spLocks/>
            </p:cNvSpPr>
            <p:nvPr/>
          </p:nvSpPr>
          <p:spPr bwMode="auto">
            <a:xfrm>
              <a:off x="2524" y="1932"/>
              <a:ext cx="11" cy="8"/>
            </a:xfrm>
            <a:custGeom>
              <a:avLst/>
              <a:gdLst>
                <a:gd name="T0" fmla="*/ 1 w 49"/>
                <a:gd name="T1" fmla="*/ 22 h 31"/>
                <a:gd name="T2" fmla="*/ 41 w 49"/>
                <a:gd name="T3" fmla="*/ 0 h 31"/>
                <a:gd name="T4" fmla="*/ 49 w 49"/>
                <a:gd name="T5" fmla="*/ 0 h 31"/>
                <a:gd name="T6" fmla="*/ 49 w 49"/>
                <a:gd name="T7" fmla="*/ 8 h 31"/>
                <a:gd name="T8" fmla="*/ 48 w 49"/>
                <a:gd name="T9" fmla="*/ 8 h 31"/>
                <a:gd name="T10" fmla="*/ 9 w 49"/>
                <a:gd name="T11" fmla="*/ 31 h 31"/>
                <a:gd name="T12" fmla="*/ 0 w 49"/>
                <a:gd name="T13" fmla="*/ 31 h 31"/>
                <a:gd name="T14" fmla="*/ 0 w 49"/>
                <a:gd name="T15" fmla="*/ 22 h 31"/>
                <a:gd name="T16" fmla="*/ 1 w 49"/>
                <a:gd name="T1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1">
                  <a:moveTo>
                    <a:pt x="1" y="22"/>
                  </a:move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9" y="31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7" name="Freeform 1368"/>
            <p:cNvSpPr>
              <a:spLocks/>
            </p:cNvSpPr>
            <p:nvPr/>
          </p:nvSpPr>
          <p:spPr bwMode="auto">
            <a:xfrm>
              <a:off x="2507" y="1939"/>
              <a:ext cx="14" cy="3"/>
            </a:xfrm>
            <a:custGeom>
              <a:avLst/>
              <a:gdLst>
                <a:gd name="T0" fmla="*/ 53 w 59"/>
                <a:gd name="T1" fmla="*/ 11 h 11"/>
                <a:gd name="T2" fmla="*/ 6 w 59"/>
                <a:gd name="T3" fmla="*/ 11 h 11"/>
                <a:gd name="T4" fmla="*/ 0 w 59"/>
                <a:gd name="T5" fmla="*/ 11 h 11"/>
                <a:gd name="T6" fmla="*/ 0 w 59"/>
                <a:gd name="T7" fmla="*/ 0 h 11"/>
                <a:gd name="T8" fmla="*/ 6 w 59"/>
                <a:gd name="T9" fmla="*/ 0 h 11"/>
                <a:gd name="T10" fmla="*/ 53 w 59"/>
                <a:gd name="T11" fmla="*/ 0 h 11"/>
                <a:gd name="T12" fmla="*/ 59 w 59"/>
                <a:gd name="T13" fmla="*/ 0 h 11"/>
                <a:gd name="T14" fmla="*/ 59 w 59"/>
                <a:gd name="T15" fmla="*/ 11 h 11"/>
                <a:gd name="T16" fmla="*/ 53 w 5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3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11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8" name="Freeform 1369"/>
            <p:cNvSpPr>
              <a:spLocks/>
            </p:cNvSpPr>
            <p:nvPr/>
          </p:nvSpPr>
          <p:spPr bwMode="auto">
            <a:xfrm>
              <a:off x="2507" y="1937"/>
              <a:ext cx="3" cy="4"/>
            </a:xfrm>
            <a:custGeom>
              <a:avLst/>
              <a:gdLst>
                <a:gd name="T0" fmla="*/ 1 w 10"/>
                <a:gd name="T1" fmla="*/ 16 h 18"/>
                <a:gd name="T2" fmla="*/ 0 w 10"/>
                <a:gd name="T3" fmla="*/ 11 h 18"/>
                <a:gd name="T4" fmla="*/ 0 w 10"/>
                <a:gd name="T5" fmla="*/ 0 h 18"/>
                <a:gd name="T6" fmla="*/ 8 w 10"/>
                <a:gd name="T7" fmla="*/ 0 h 18"/>
                <a:gd name="T8" fmla="*/ 9 w 10"/>
                <a:gd name="T9" fmla="*/ 3 h 18"/>
                <a:gd name="T10" fmla="*/ 10 w 10"/>
                <a:gd name="T11" fmla="*/ 9 h 18"/>
                <a:gd name="T12" fmla="*/ 10 w 10"/>
                <a:gd name="T13" fmla="*/ 18 h 18"/>
                <a:gd name="T14" fmla="*/ 2 w 10"/>
                <a:gd name="T15" fmla="*/ 18 h 18"/>
                <a:gd name="T16" fmla="*/ 1 w 10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1" y="16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9"/>
                  </a:lnTo>
                  <a:lnTo>
                    <a:pt x="10" y="18"/>
                  </a:lnTo>
                  <a:lnTo>
                    <a:pt x="2" y="18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9" name="Freeform 1370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0" name="Freeform 1371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1" name="Freeform 1372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2" name="Freeform 1373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3" name="Freeform 1374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4" name="Freeform 1375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5" name="Freeform 1376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6" name="Freeform 1377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7" name="Rectangle 1378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solidFill>
              <a:srgbClr val="BABAB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8" name="Rectangle 1379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9" name="Rectangle 1380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0" name="Rectangle 1381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1" name="Freeform 1382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2" name="Freeform 1383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3" name="Freeform 1384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4" name="Freeform 1385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5" name="Freeform 1386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6" name="Freeform 1387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7" name="Freeform 1388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8" name="Freeform 1389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9" name="Freeform 1390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0" name="Freeform 1391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1" name="Freeform 1392"/>
            <p:cNvSpPr>
              <a:spLocks/>
            </p:cNvSpPr>
            <p:nvPr/>
          </p:nvSpPr>
          <p:spPr bwMode="auto">
            <a:xfrm>
              <a:off x="3422" y="2074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3 h 24"/>
                <a:gd name="T18" fmla="*/ 0 w 45"/>
                <a:gd name="T19" fmla="*/ 3 h 24"/>
                <a:gd name="T20" fmla="*/ 0 w 45"/>
                <a:gd name="T21" fmla="*/ 23 h 24"/>
                <a:gd name="T22" fmla="*/ 3 w 45"/>
                <a:gd name="T23" fmla="*/ 23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9 h 24"/>
                <a:gd name="T38" fmla="*/ 45 w 45"/>
                <a:gd name="T39" fmla="*/ 19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2" name="Freeform 1393"/>
            <p:cNvSpPr>
              <a:spLocks/>
            </p:cNvSpPr>
            <p:nvPr/>
          </p:nvSpPr>
          <p:spPr bwMode="auto">
            <a:xfrm>
              <a:off x="3431" y="2074"/>
              <a:ext cx="7" cy="5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5 h 26"/>
                <a:gd name="T4" fmla="*/ 22 w 32"/>
                <a:gd name="T5" fmla="*/ 5 h 26"/>
                <a:gd name="T6" fmla="*/ 22 w 32"/>
                <a:gd name="T7" fmla="*/ 6 h 26"/>
                <a:gd name="T8" fmla="*/ 19 w 32"/>
                <a:gd name="T9" fmla="*/ 6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5 h 26"/>
                <a:gd name="T16" fmla="*/ 0 w 32"/>
                <a:gd name="T17" fmla="*/ 5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2 h 26"/>
                <a:gd name="T28" fmla="*/ 22 w 32"/>
                <a:gd name="T29" fmla="*/ 22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2 h 26"/>
                <a:gd name="T36" fmla="*/ 32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6"/>
                  </a:moveTo>
                  <a:lnTo>
                    <a:pt x="3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3" name="Freeform 1394"/>
            <p:cNvSpPr>
              <a:spLocks/>
            </p:cNvSpPr>
            <p:nvPr/>
          </p:nvSpPr>
          <p:spPr bwMode="auto">
            <a:xfrm>
              <a:off x="3434" y="2073"/>
              <a:ext cx="23" cy="7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1 h 33"/>
                <a:gd name="T10" fmla="*/ 94 w 96"/>
                <a:gd name="T11" fmla="*/ 31 h 33"/>
                <a:gd name="T12" fmla="*/ 96 w 96"/>
                <a:gd name="T13" fmla="*/ 29 h 33"/>
                <a:gd name="T14" fmla="*/ 96 w 96"/>
                <a:gd name="T15" fmla="*/ 3 h 33"/>
                <a:gd name="T16" fmla="*/ 94 w 96"/>
                <a:gd name="T17" fmla="*/ 1 h 33"/>
                <a:gd name="T18" fmla="*/ 85 w 96"/>
                <a:gd name="T19" fmla="*/ 1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1"/>
                  </a:lnTo>
                  <a:lnTo>
                    <a:pt x="94" y="31"/>
                  </a:lnTo>
                  <a:lnTo>
                    <a:pt x="96" y="29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5" y="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4" name="Freeform 1395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5" name="Freeform 1396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6" name="Freeform 1397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7" name="Freeform 1398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8" name="Freeform 1399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9" name="Freeform 1400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0" name="Freeform 1401"/>
            <p:cNvSpPr>
              <a:spLocks/>
            </p:cNvSpPr>
            <p:nvPr/>
          </p:nvSpPr>
          <p:spPr bwMode="auto">
            <a:xfrm>
              <a:off x="3434" y="2060"/>
              <a:ext cx="23" cy="8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2 h 33"/>
                <a:gd name="T10" fmla="*/ 94 w 96"/>
                <a:gd name="T11" fmla="*/ 32 h 33"/>
                <a:gd name="T12" fmla="*/ 96 w 96"/>
                <a:gd name="T13" fmla="*/ 30 h 33"/>
                <a:gd name="T14" fmla="*/ 96 w 96"/>
                <a:gd name="T15" fmla="*/ 4 h 33"/>
                <a:gd name="T16" fmla="*/ 94 w 96"/>
                <a:gd name="T17" fmla="*/ 2 h 33"/>
                <a:gd name="T18" fmla="*/ 85 w 96"/>
                <a:gd name="T19" fmla="*/ 2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1" name="Freeform 1402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2" name="Freeform 1403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3" name="Freeform 1404"/>
            <p:cNvSpPr>
              <a:spLocks/>
            </p:cNvSpPr>
            <p:nvPr/>
          </p:nvSpPr>
          <p:spPr bwMode="auto">
            <a:xfrm>
              <a:off x="3459" y="2058"/>
              <a:ext cx="3" cy="11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4" name="Freeform 1405"/>
            <p:cNvSpPr>
              <a:spLocks/>
            </p:cNvSpPr>
            <p:nvPr/>
          </p:nvSpPr>
          <p:spPr bwMode="auto">
            <a:xfrm>
              <a:off x="3473" y="2060"/>
              <a:ext cx="2" cy="8"/>
            </a:xfrm>
            <a:custGeom>
              <a:avLst/>
              <a:gdLst>
                <a:gd name="T0" fmla="*/ 11 w 11"/>
                <a:gd name="T1" fmla="*/ 4 h 32"/>
                <a:gd name="T2" fmla="*/ 11 w 11"/>
                <a:gd name="T3" fmla="*/ 27 h 32"/>
                <a:gd name="T4" fmla="*/ 11 w 11"/>
                <a:gd name="T5" fmla="*/ 32 h 32"/>
                <a:gd name="T6" fmla="*/ 0 w 11"/>
                <a:gd name="T7" fmla="*/ 32 h 32"/>
                <a:gd name="T8" fmla="*/ 0 w 11"/>
                <a:gd name="T9" fmla="*/ 27 h 32"/>
                <a:gd name="T10" fmla="*/ 0 w 11"/>
                <a:gd name="T11" fmla="*/ 4 h 32"/>
                <a:gd name="T12" fmla="*/ 0 w 11"/>
                <a:gd name="T13" fmla="*/ 0 h 32"/>
                <a:gd name="T14" fmla="*/ 11 w 11"/>
                <a:gd name="T15" fmla="*/ 0 h 32"/>
                <a:gd name="T16" fmla="*/ 11 w 11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1" y="4"/>
                  </a:moveTo>
                  <a:lnTo>
                    <a:pt x="11" y="27"/>
                  </a:lnTo>
                  <a:lnTo>
                    <a:pt x="11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5" name="Freeform 1406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6" name="Freeform 1407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7" name="Freeform 1408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8" name="Freeform 1409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9" name="Freeform 1410"/>
            <p:cNvSpPr>
              <a:spLocks/>
            </p:cNvSpPr>
            <p:nvPr/>
          </p:nvSpPr>
          <p:spPr bwMode="auto">
            <a:xfrm>
              <a:off x="2544" y="2048"/>
              <a:ext cx="898" cy="1"/>
            </a:xfrm>
            <a:custGeom>
              <a:avLst/>
              <a:gdLst>
                <a:gd name="T0" fmla="*/ 3908 w 3908"/>
                <a:gd name="T1" fmla="*/ 6 w 3908"/>
                <a:gd name="T2" fmla="*/ 0 w 39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908">
                  <a:moveTo>
                    <a:pt x="390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60" name="Freeform 1411"/>
            <p:cNvSpPr>
              <a:spLocks/>
            </p:cNvSpPr>
            <p:nvPr/>
          </p:nvSpPr>
          <p:spPr bwMode="auto">
            <a:xfrm>
              <a:off x="2518" y="2047"/>
              <a:ext cx="54" cy="3"/>
            </a:xfrm>
            <a:custGeom>
              <a:avLst/>
              <a:gdLst>
                <a:gd name="T0" fmla="*/ 0 w 235"/>
                <a:gd name="T1" fmla="*/ 11 h 11"/>
                <a:gd name="T2" fmla="*/ 110 w 235"/>
                <a:gd name="T3" fmla="*/ 11 h 11"/>
                <a:gd name="T4" fmla="*/ 110 w 235"/>
                <a:gd name="T5" fmla="*/ 0 h 11"/>
                <a:gd name="T6" fmla="*/ 235 w 235"/>
                <a:gd name="T7" fmla="*/ 0 h 11"/>
                <a:gd name="T8" fmla="*/ 0 w 23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1">
                  <a:moveTo>
                    <a:pt x="0" y="11"/>
                  </a:moveTo>
                  <a:lnTo>
                    <a:pt x="110" y="11"/>
                  </a:lnTo>
                  <a:lnTo>
                    <a:pt x="110" y="0"/>
                  </a:lnTo>
                  <a:lnTo>
                    <a:pt x="23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1" name="Freeform 1412"/>
            <p:cNvSpPr>
              <a:spLocks/>
            </p:cNvSpPr>
            <p:nvPr/>
          </p:nvSpPr>
          <p:spPr bwMode="auto">
            <a:xfrm>
              <a:off x="2818" y="2002"/>
              <a:ext cx="50" cy="17"/>
            </a:xfrm>
            <a:custGeom>
              <a:avLst/>
              <a:gdLst>
                <a:gd name="T0" fmla="*/ 10 w 221"/>
                <a:gd name="T1" fmla="*/ 0 h 79"/>
                <a:gd name="T2" fmla="*/ 220 w 221"/>
                <a:gd name="T3" fmla="*/ 70 h 79"/>
                <a:gd name="T4" fmla="*/ 221 w 221"/>
                <a:gd name="T5" fmla="*/ 71 h 79"/>
                <a:gd name="T6" fmla="*/ 221 w 221"/>
                <a:gd name="T7" fmla="*/ 79 h 79"/>
                <a:gd name="T8" fmla="*/ 213 w 221"/>
                <a:gd name="T9" fmla="*/ 79 h 79"/>
                <a:gd name="T10" fmla="*/ 3 w 221"/>
                <a:gd name="T11" fmla="*/ 9 h 79"/>
                <a:gd name="T12" fmla="*/ 0 w 221"/>
                <a:gd name="T13" fmla="*/ 8 h 79"/>
                <a:gd name="T14" fmla="*/ 0 w 221"/>
                <a:gd name="T15" fmla="*/ 0 h 79"/>
                <a:gd name="T16" fmla="*/ 10 w 221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79">
                  <a:moveTo>
                    <a:pt x="10" y="0"/>
                  </a:moveTo>
                  <a:lnTo>
                    <a:pt x="220" y="70"/>
                  </a:lnTo>
                  <a:lnTo>
                    <a:pt x="221" y="71"/>
                  </a:lnTo>
                  <a:lnTo>
                    <a:pt x="221" y="79"/>
                  </a:lnTo>
                  <a:lnTo>
                    <a:pt x="213" y="79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2" name="Freeform 1413"/>
            <p:cNvSpPr>
              <a:spLocks/>
            </p:cNvSpPr>
            <p:nvPr/>
          </p:nvSpPr>
          <p:spPr bwMode="auto">
            <a:xfrm>
              <a:off x="2817" y="2004"/>
              <a:ext cx="51" cy="17"/>
            </a:xfrm>
            <a:custGeom>
              <a:avLst/>
              <a:gdLst>
                <a:gd name="T0" fmla="*/ 212 w 222"/>
                <a:gd name="T1" fmla="*/ 78 h 78"/>
                <a:gd name="T2" fmla="*/ 2 w 222"/>
                <a:gd name="T3" fmla="*/ 8 h 78"/>
                <a:gd name="T4" fmla="*/ 0 w 222"/>
                <a:gd name="T5" fmla="*/ 7 h 78"/>
                <a:gd name="T6" fmla="*/ 0 w 222"/>
                <a:gd name="T7" fmla="*/ 0 h 78"/>
                <a:gd name="T8" fmla="*/ 10 w 222"/>
                <a:gd name="T9" fmla="*/ 0 h 78"/>
                <a:gd name="T10" fmla="*/ 220 w 222"/>
                <a:gd name="T11" fmla="*/ 70 h 78"/>
                <a:gd name="T12" fmla="*/ 222 w 222"/>
                <a:gd name="T13" fmla="*/ 70 h 78"/>
                <a:gd name="T14" fmla="*/ 222 w 222"/>
                <a:gd name="T15" fmla="*/ 78 h 78"/>
                <a:gd name="T16" fmla="*/ 212 w 222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78">
                  <a:moveTo>
                    <a:pt x="212" y="78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0" y="70"/>
                  </a:lnTo>
                  <a:lnTo>
                    <a:pt x="222" y="70"/>
                  </a:lnTo>
                  <a:lnTo>
                    <a:pt x="222" y="78"/>
                  </a:lnTo>
                  <a:lnTo>
                    <a:pt x="212" y="7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3" name="Freeform 1414"/>
            <p:cNvSpPr>
              <a:spLocks/>
            </p:cNvSpPr>
            <p:nvPr/>
          </p:nvSpPr>
          <p:spPr bwMode="auto">
            <a:xfrm>
              <a:off x="2579" y="2001"/>
              <a:ext cx="241" cy="2"/>
            </a:xfrm>
            <a:custGeom>
              <a:avLst/>
              <a:gdLst>
                <a:gd name="T0" fmla="*/ 5 w 1048"/>
                <a:gd name="T1" fmla="*/ 0 h 10"/>
                <a:gd name="T2" fmla="*/ 1043 w 1048"/>
                <a:gd name="T3" fmla="*/ 0 h 10"/>
                <a:gd name="T4" fmla="*/ 1048 w 1048"/>
                <a:gd name="T5" fmla="*/ 0 h 10"/>
                <a:gd name="T6" fmla="*/ 1048 w 1048"/>
                <a:gd name="T7" fmla="*/ 10 h 10"/>
                <a:gd name="T8" fmla="*/ 1043 w 1048"/>
                <a:gd name="T9" fmla="*/ 10 h 10"/>
                <a:gd name="T10" fmla="*/ 5 w 1048"/>
                <a:gd name="T11" fmla="*/ 10 h 10"/>
                <a:gd name="T12" fmla="*/ 0 w 1048"/>
                <a:gd name="T13" fmla="*/ 10 h 10"/>
                <a:gd name="T14" fmla="*/ 0 w 1048"/>
                <a:gd name="T15" fmla="*/ 0 h 10"/>
                <a:gd name="T16" fmla="*/ 5 w 104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8" h="10">
                  <a:moveTo>
                    <a:pt x="5" y="0"/>
                  </a:moveTo>
                  <a:lnTo>
                    <a:pt x="1043" y="0"/>
                  </a:lnTo>
                  <a:lnTo>
                    <a:pt x="1048" y="0"/>
                  </a:lnTo>
                  <a:lnTo>
                    <a:pt x="1048" y="10"/>
                  </a:lnTo>
                  <a:lnTo>
                    <a:pt x="1043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4" name="Freeform 1415"/>
            <p:cNvSpPr>
              <a:spLocks/>
            </p:cNvSpPr>
            <p:nvPr/>
          </p:nvSpPr>
          <p:spPr bwMode="auto">
            <a:xfrm>
              <a:off x="2556" y="2002"/>
              <a:ext cx="25" cy="10"/>
            </a:xfrm>
            <a:custGeom>
              <a:avLst/>
              <a:gdLst>
                <a:gd name="T0" fmla="*/ 2 w 111"/>
                <a:gd name="T1" fmla="*/ 40 h 49"/>
                <a:gd name="T2" fmla="*/ 102 w 111"/>
                <a:gd name="T3" fmla="*/ 0 h 49"/>
                <a:gd name="T4" fmla="*/ 111 w 111"/>
                <a:gd name="T5" fmla="*/ 0 h 49"/>
                <a:gd name="T6" fmla="*/ 111 w 111"/>
                <a:gd name="T7" fmla="*/ 8 h 49"/>
                <a:gd name="T8" fmla="*/ 110 w 111"/>
                <a:gd name="T9" fmla="*/ 8 h 49"/>
                <a:gd name="T10" fmla="*/ 9 w 111"/>
                <a:gd name="T11" fmla="*/ 49 h 49"/>
                <a:gd name="T12" fmla="*/ 0 w 111"/>
                <a:gd name="T13" fmla="*/ 49 h 49"/>
                <a:gd name="T14" fmla="*/ 0 w 111"/>
                <a:gd name="T15" fmla="*/ 41 h 49"/>
                <a:gd name="T16" fmla="*/ 2 w 111"/>
                <a:gd name="T17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9">
                  <a:moveTo>
                    <a:pt x="2" y="40"/>
                  </a:moveTo>
                  <a:lnTo>
                    <a:pt x="102" y="0"/>
                  </a:lnTo>
                  <a:lnTo>
                    <a:pt x="111" y="0"/>
                  </a:lnTo>
                  <a:lnTo>
                    <a:pt x="111" y="8"/>
                  </a:lnTo>
                  <a:lnTo>
                    <a:pt x="110" y="8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5" name="Freeform 1416"/>
            <p:cNvSpPr>
              <a:spLocks/>
            </p:cNvSpPr>
            <p:nvPr/>
          </p:nvSpPr>
          <p:spPr bwMode="auto">
            <a:xfrm>
              <a:off x="2556" y="2004"/>
              <a:ext cx="25" cy="11"/>
            </a:xfrm>
            <a:custGeom>
              <a:avLst/>
              <a:gdLst>
                <a:gd name="T0" fmla="*/ 110 w 111"/>
                <a:gd name="T1" fmla="*/ 8 h 48"/>
                <a:gd name="T2" fmla="*/ 9 w 111"/>
                <a:gd name="T3" fmla="*/ 48 h 48"/>
                <a:gd name="T4" fmla="*/ 0 w 111"/>
                <a:gd name="T5" fmla="*/ 48 h 48"/>
                <a:gd name="T6" fmla="*/ 0 w 111"/>
                <a:gd name="T7" fmla="*/ 41 h 48"/>
                <a:gd name="T8" fmla="*/ 3 w 111"/>
                <a:gd name="T9" fmla="*/ 39 h 48"/>
                <a:gd name="T10" fmla="*/ 102 w 111"/>
                <a:gd name="T11" fmla="*/ 0 h 48"/>
                <a:gd name="T12" fmla="*/ 111 w 111"/>
                <a:gd name="T13" fmla="*/ 0 h 48"/>
                <a:gd name="T14" fmla="*/ 111 w 111"/>
                <a:gd name="T15" fmla="*/ 7 h 48"/>
                <a:gd name="T16" fmla="*/ 110 w 111"/>
                <a:gd name="T17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8">
                  <a:moveTo>
                    <a:pt x="110" y="8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3" y="39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6" name="Freeform 1417"/>
            <p:cNvSpPr>
              <a:spLocks/>
            </p:cNvSpPr>
            <p:nvPr/>
          </p:nvSpPr>
          <p:spPr bwMode="auto">
            <a:xfrm>
              <a:off x="2537" y="2007"/>
              <a:ext cx="4" cy="5"/>
            </a:xfrm>
            <a:custGeom>
              <a:avLst/>
              <a:gdLst>
                <a:gd name="T0" fmla="*/ 8 w 21"/>
                <a:gd name="T1" fmla="*/ 0 h 18"/>
                <a:gd name="T2" fmla="*/ 21 w 21"/>
                <a:gd name="T3" fmla="*/ 11 h 18"/>
                <a:gd name="T4" fmla="*/ 21 w 21"/>
                <a:gd name="T5" fmla="*/ 11 h 18"/>
                <a:gd name="T6" fmla="*/ 21 w 21"/>
                <a:gd name="T7" fmla="*/ 18 h 18"/>
                <a:gd name="T8" fmla="*/ 14 w 21"/>
                <a:gd name="T9" fmla="*/ 18 h 18"/>
                <a:gd name="T10" fmla="*/ 1 w 21"/>
                <a:gd name="T11" fmla="*/ 7 h 18"/>
                <a:gd name="T12" fmla="*/ 0 w 21"/>
                <a:gd name="T13" fmla="*/ 7 h 18"/>
                <a:gd name="T14" fmla="*/ 0 w 21"/>
                <a:gd name="T15" fmla="*/ 0 h 18"/>
                <a:gd name="T16" fmla="*/ 8 w 2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8" y="0"/>
                  </a:moveTo>
                  <a:lnTo>
                    <a:pt x="2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7" name="Freeform 1418"/>
            <p:cNvSpPr>
              <a:spLocks/>
            </p:cNvSpPr>
            <p:nvPr/>
          </p:nvSpPr>
          <p:spPr bwMode="auto">
            <a:xfrm>
              <a:off x="2534" y="2008"/>
              <a:ext cx="7" cy="7"/>
            </a:xfrm>
            <a:custGeom>
              <a:avLst/>
              <a:gdLst>
                <a:gd name="T0" fmla="*/ 22 w 30"/>
                <a:gd name="T1" fmla="*/ 27 h 27"/>
                <a:gd name="T2" fmla="*/ 0 w 30"/>
                <a:gd name="T3" fmla="*/ 9 h 27"/>
                <a:gd name="T4" fmla="*/ 0 w 30"/>
                <a:gd name="T5" fmla="*/ 8 h 27"/>
                <a:gd name="T6" fmla="*/ 0 w 30"/>
                <a:gd name="T7" fmla="*/ 0 h 27"/>
                <a:gd name="T8" fmla="*/ 8 w 30"/>
                <a:gd name="T9" fmla="*/ 0 h 27"/>
                <a:gd name="T10" fmla="*/ 30 w 30"/>
                <a:gd name="T11" fmla="*/ 19 h 27"/>
                <a:gd name="T12" fmla="*/ 30 w 30"/>
                <a:gd name="T13" fmla="*/ 20 h 27"/>
                <a:gd name="T14" fmla="*/ 30 w 30"/>
                <a:gd name="T15" fmla="*/ 27 h 27"/>
                <a:gd name="T16" fmla="*/ 22 w 30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22" y="27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0" y="27"/>
                  </a:lnTo>
                  <a:lnTo>
                    <a:pt x="22" y="2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8" name="Freeform 1419"/>
            <p:cNvSpPr>
              <a:spLocks/>
            </p:cNvSpPr>
            <p:nvPr/>
          </p:nvSpPr>
          <p:spPr bwMode="auto">
            <a:xfrm>
              <a:off x="3434" y="2047"/>
              <a:ext cx="23" cy="7"/>
            </a:xfrm>
            <a:custGeom>
              <a:avLst/>
              <a:gdLst>
                <a:gd name="T0" fmla="*/ 85 w 96"/>
                <a:gd name="T1" fmla="*/ 0 h 34"/>
                <a:gd name="T2" fmla="*/ 39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3 h 34"/>
                <a:gd name="T10" fmla="*/ 94 w 96"/>
                <a:gd name="T11" fmla="*/ 33 h 34"/>
                <a:gd name="T12" fmla="*/ 96 w 96"/>
                <a:gd name="T13" fmla="*/ 31 h 34"/>
                <a:gd name="T14" fmla="*/ 96 w 96"/>
                <a:gd name="T15" fmla="*/ 5 h 34"/>
                <a:gd name="T16" fmla="*/ 94 w 96"/>
                <a:gd name="T17" fmla="*/ 3 h 34"/>
                <a:gd name="T18" fmla="*/ 85 w 96"/>
                <a:gd name="T19" fmla="*/ 3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39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94" y="33"/>
                  </a:lnTo>
                  <a:lnTo>
                    <a:pt x="96" y="31"/>
                  </a:lnTo>
                  <a:lnTo>
                    <a:pt x="96" y="5"/>
                  </a:lnTo>
                  <a:lnTo>
                    <a:pt x="94" y="3"/>
                  </a:lnTo>
                  <a:lnTo>
                    <a:pt x="85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9" name="Freeform 1420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0" name="Freeform 1421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1" name="Freeform 1422"/>
            <p:cNvSpPr>
              <a:spLocks/>
            </p:cNvSpPr>
            <p:nvPr/>
          </p:nvSpPr>
          <p:spPr bwMode="auto">
            <a:xfrm>
              <a:off x="3422" y="2086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2 h 24"/>
                <a:gd name="T18" fmla="*/ 0 w 45"/>
                <a:gd name="T19" fmla="*/ 2 h 24"/>
                <a:gd name="T20" fmla="*/ 0 w 45"/>
                <a:gd name="T21" fmla="*/ 22 h 24"/>
                <a:gd name="T22" fmla="*/ 3 w 45"/>
                <a:gd name="T23" fmla="*/ 22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8 h 24"/>
                <a:gd name="T38" fmla="*/ 45 w 45"/>
                <a:gd name="T39" fmla="*/ 18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5" y="18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2" name="Freeform 1423"/>
            <p:cNvSpPr>
              <a:spLocks/>
            </p:cNvSpPr>
            <p:nvPr/>
          </p:nvSpPr>
          <p:spPr bwMode="auto">
            <a:xfrm>
              <a:off x="3431" y="2086"/>
              <a:ext cx="7" cy="5"/>
            </a:xfrm>
            <a:custGeom>
              <a:avLst/>
              <a:gdLst>
                <a:gd name="T0" fmla="*/ 32 w 32"/>
                <a:gd name="T1" fmla="*/ 5 h 26"/>
                <a:gd name="T2" fmla="*/ 31 w 32"/>
                <a:gd name="T3" fmla="*/ 3 h 26"/>
                <a:gd name="T4" fmla="*/ 22 w 32"/>
                <a:gd name="T5" fmla="*/ 3 h 26"/>
                <a:gd name="T6" fmla="*/ 22 w 32"/>
                <a:gd name="T7" fmla="*/ 5 h 26"/>
                <a:gd name="T8" fmla="*/ 19 w 32"/>
                <a:gd name="T9" fmla="*/ 5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3 h 26"/>
                <a:gd name="T16" fmla="*/ 0 w 32"/>
                <a:gd name="T17" fmla="*/ 3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1 h 26"/>
                <a:gd name="T28" fmla="*/ 22 w 32"/>
                <a:gd name="T29" fmla="*/ 21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1 h 26"/>
                <a:gd name="T36" fmla="*/ 32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5"/>
                  </a:moveTo>
                  <a:lnTo>
                    <a:pt x="31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3" name="Freeform 1424"/>
            <p:cNvSpPr>
              <a:spLocks/>
            </p:cNvSpPr>
            <p:nvPr/>
          </p:nvSpPr>
          <p:spPr bwMode="auto">
            <a:xfrm>
              <a:off x="3434" y="2085"/>
              <a:ext cx="23" cy="8"/>
            </a:xfrm>
            <a:custGeom>
              <a:avLst/>
              <a:gdLst>
                <a:gd name="T0" fmla="*/ 85 w 96"/>
                <a:gd name="T1" fmla="*/ 0 h 34"/>
                <a:gd name="T2" fmla="*/ 0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2 h 34"/>
                <a:gd name="T10" fmla="*/ 94 w 96"/>
                <a:gd name="T11" fmla="*/ 32 h 34"/>
                <a:gd name="T12" fmla="*/ 96 w 96"/>
                <a:gd name="T13" fmla="*/ 30 h 34"/>
                <a:gd name="T14" fmla="*/ 96 w 96"/>
                <a:gd name="T15" fmla="*/ 4 h 34"/>
                <a:gd name="T16" fmla="*/ 94 w 96"/>
                <a:gd name="T17" fmla="*/ 2 h 34"/>
                <a:gd name="T18" fmla="*/ 85 w 96"/>
                <a:gd name="T19" fmla="*/ 2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4" name="Freeform 1425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5" name="Freeform 1426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6" name="Rectangle 1427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7" name="Rectangle 1428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8" name="Rectangle 1429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9" name="Rectangle 1430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0" name="Rectangle 1431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1" name="Rectangle 1432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2" name="Rectangle 1433"/>
            <p:cNvSpPr>
              <a:spLocks noChangeArrowheads="1"/>
            </p:cNvSpPr>
            <p:nvPr/>
          </p:nvSpPr>
          <p:spPr bwMode="auto">
            <a:xfrm>
              <a:off x="3466" y="2024"/>
              <a:ext cx="8" cy="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3" name="Rectangle 1434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4" name="Rectangle 1435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5" name="Freeform 1436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154 h 307"/>
                <a:gd name="T2" fmla="*/ 0 w 31"/>
                <a:gd name="T3" fmla="*/ 307 h 307"/>
                <a:gd name="T4" fmla="*/ 3 w 31"/>
                <a:gd name="T5" fmla="*/ 307 h 307"/>
                <a:gd name="T6" fmla="*/ 7 w 31"/>
                <a:gd name="T7" fmla="*/ 304 h 307"/>
                <a:gd name="T8" fmla="*/ 9 w 31"/>
                <a:gd name="T9" fmla="*/ 300 h 307"/>
                <a:gd name="T10" fmla="*/ 12 w 31"/>
                <a:gd name="T11" fmla="*/ 295 h 307"/>
                <a:gd name="T12" fmla="*/ 18 w 31"/>
                <a:gd name="T13" fmla="*/ 281 h 307"/>
                <a:gd name="T14" fmla="*/ 22 w 31"/>
                <a:gd name="T15" fmla="*/ 263 h 307"/>
                <a:gd name="T16" fmla="*/ 26 w 31"/>
                <a:gd name="T17" fmla="*/ 239 h 307"/>
                <a:gd name="T18" fmla="*/ 29 w 31"/>
                <a:gd name="T19" fmla="*/ 213 h 307"/>
                <a:gd name="T20" fmla="*/ 31 w 31"/>
                <a:gd name="T21" fmla="*/ 184 h 307"/>
                <a:gd name="T22" fmla="*/ 31 w 31"/>
                <a:gd name="T23" fmla="*/ 154 h 307"/>
                <a:gd name="T24" fmla="*/ 31 w 31"/>
                <a:gd name="T25" fmla="*/ 123 h 307"/>
                <a:gd name="T26" fmla="*/ 29 w 31"/>
                <a:gd name="T27" fmla="*/ 94 h 307"/>
                <a:gd name="T28" fmla="*/ 26 w 31"/>
                <a:gd name="T29" fmla="*/ 68 h 307"/>
                <a:gd name="T30" fmla="*/ 22 w 31"/>
                <a:gd name="T31" fmla="*/ 45 h 307"/>
                <a:gd name="T32" fmla="*/ 18 w 31"/>
                <a:gd name="T33" fmla="*/ 26 h 307"/>
                <a:gd name="T34" fmla="*/ 12 w 31"/>
                <a:gd name="T35" fmla="*/ 12 h 307"/>
                <a:gd name="T36" fmla="*/ 10 w 31"/>
                <a:gd name="T37" fmla="*/ 6 h 307"/>
                <a:gd name="T38" fmla="*/ 7 w 31"/>
                <a:gd name="T39" fmla="*/ 3 h 307"/>
                <a:gd name="T40" fmla="*/ 3 w 31"/>
                <a:gd name="T41" fmla="*/ 1 h 307"/>
                <a:gd name="T42" fmla="*/ 0 w 31"/>
                <a:gd name="T43" fmla="*/ 0 h 307"/>
                <a:gd name="T44" fmla="*/ 0 w 31"/>
                <a:gd name="T45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07">
                  <a:moveTo>
                    <a:pt x="0" y="154"/>
                  </a:moveTo>
                  <a:lnTo>
                    <a:pt x="0" y="307"/>
                  </a:ln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6" name="Freeform 1437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307 h 307"/>
                <a:gd name="T2" fmla="*/ 3 w 31"/>
                <a:gd name="T3" fmla="*/ 307 h 307"/>
                <a:gd name="T4" fmla="*/ 7 w 31"/>
                <a:gd name="T5" fmla="*/ 304 h 307"/>
                <a:gd name="T6" fmla="*/ 9 w 31"/>
                <a:gd name="T7" fmla="*/ 300 h 307"/>
                <a:gd name="T8" fmla="*/ 12 w 31"/>
                <a:gd name="T9" fmla="*/ 295 h 307"/>
                <a:gd name="T10" fmla="*/ 18 w 31"/>
                <a:gd name="T11" fmla="*/ 281 h 307"/>
                <a:gd name="T12" fmla="*/ 22 w 31"/>
                <a:gd name="T13" fmla="*/ 263 h 307"/>
                <a:gd name="T14" fmla="*/ 26 w 31"/>
                <a:gd name="T15" fmla="*/ 239 h 307"/>
                <a:gd name="T16" fmla="*/ 29 w 31"/>
                <a:gd name="T17" fmla="*/ 213 h 307"/>
                <a:gd name="T18" fmla="*/ 31 w 31"/>
                <a:gd name="T19" fmla="*/ 184 h 307"/>
                <a:gd name="T20" fmla="*/ 31 w 31"/>
                <a:gd name="T21" fmla="*/ 154 h 307"/>
                <a:gd name="T22" fmla="*/ 31 w 31"/>
                <a:gd name="T23" fmla="*/ 123 h 307"/>
                <a:gd name="T24" fmla="*/ 29 w 31"/>
                <a:gd name="T25" fmla="*/ 94 h 307"/>
                <a:gd name="T26" fmla="*/ 26 w 31"/>
                <a:gd name="T27" fmla="*/ 68 h 307"/>
                <a:gd name="T28" fmla="*/ 22 w 31"/>
                <a:gd name="T29" fmla="*/ 45 h 307"/>
                <a:gd name="T30" fmla="*/ 18 w 31"/>
                <a:gd name="T31" fmla="*/ 26 h 307"/>
                <a:gd name="T32" fmla="*/ 12 w 31"/>
                <a:gd name="T33" fmla="*/ 12 h 307"/>
                <a:gd name="T34" fmla="*/ 10 w 31"/>
                <a:gd name="T35" fmla="*/ 6 h 307"/>
                <a:gd name="T36" fmla="*/ 7 w 31"/>
                <a:gd name="T37" fmla="*/ 3 h 307"/>
                <a:gd name="T38" fmla="*/ 3 w 31"/>
                <a:gd name="T39" fmla="*/ 1 h 307"/>
                <a:gd name="T40" fmla="*/ 0 w 31"/>
                <a:gd name="T4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07">
                  <a:moveTo>
                    <a:pt x="0" y="307"/>
                  </a:move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7" name="Freeform 1438"/>
            <p:cNvSpPr>
              <a:spLocks/>
            </p:cNvSpPr>
            <p:nvPr/>
          </p:nvSpPr>
          <p:spPr bwMode="auto">
            <a:xfrm>
              <a:off x="2500" y="2028"/>
              <a:ext cx="3" cy="3"/>
            </a:xfrm>
            <a:custGeom>
              <a:avLst/>
              <a:gdLst>
                <a:gd name="T0" fmla="*/ 0 w 11"/>
                <a:gd name="T1" fmla="*/ 5 h 12"/>
                <a:gd name="T2" fmla="*/ 3 w 11"/>
                <a:gd name="T3" fmla="*/ 0 h 12"/>
                <a:gd name="T4" fmla="*/ 3 w 11"/>
                <a:gd name="T5" fmla="*/ 0 h 12"/>
                <a:gd name="T6" fmla="*/ 11 w 11"/>
                <a:gd name="T7" fmla="*/ 0 h 12"/>
                <a:gd name="T8" fmla="*/ 11 w 11"/>
                <a:gd name="T9" fmla="*/ 0 h 12"/>
                <a:gd name="T10" fmla="*/ 11 w 11"/>
                <a:gd name="T11" fmla="*/ 8 h 12"/>
                <a:gd name="T12" fmla="*/ 11 w 11"/>
                <a:gd name="T13" fmla="*/ 8 h 12"/>
                <a:gd name="T14" fmla="*/ 8 w 11"/>
                <a:gd name="T15" fmla="*/ 12 h 12"/>
                <a:gd name="T16" fmla="*/ 8 w 11"/>
                <a:gd name="T17" fmla="*/ 12 h 12"/>
                <a:gd name="T18" fmla="*/ 0 w 11"/>
                <a:gd name="T19" fmla="*/ 12 h 12"/>
                <a:gd name="T20" fmla="*/ 0 w 11"/>
                <a:gd name="T21" fmla="*/ 12 h 12"/>
                <a:gd name="T22" fmla="*/ 0 w 11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">
                  <a:moveTo>
                    <a:pt x="0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8" name="Freeform 1439"/>
            <p:cNvSpPr>
              <a:spLocks/>
            </p:cNvSpPr>
            <p:nvPr/>
          </p:nvSpPr>
          <p:spPr bwMode="auto">
            <a:xfrm>
              <a:off x="2500" y="2098"/>
              <a:ext cx="3" cy="2"/>
            </a:xfrm>
            <a:custGeom>
              <a:avLst/>
              <a:gdLst>
                <a:gd name="T0" fmla="*/ 8 w 11"/>
                <a:gd name="T1" fmla="*/ 0 h 11"/>
                <a:gd name="T2" fmla="*/ 11 w 11"/>
                <a:gd name="T3" fmla="*/ 3 h 11"/>
                <a:gd name="T4" fmla="*/ 11 w 11"/>
                <a:gd name="T5" fmla="*/ 3 h 11"/>
                <a:gd name="T6" fmla="*/ 11 w 11"/>
                <a:gd name="T7" fmla="*/ 11 h 11"/>
                <a:gd name="T8" fmla="*/ 11 w 11"/>
                <a:gd name="T9" fmla="*/ 11 h 11"/>
                <a:gd name="T10" fmla="*/ 3 w 11"/>
                <a:gd name="T11" fmla="*/ 11 h 11"/>
                <a:gd name="T12" fmla="*/ 0 w 11"/>
                <a:gd name="T13" fmla="*/ 7 h 11"/>
                <a:gd name="T14" fmla="*/ 0 w 11"/>
                <a:gd name="T15" fmla="*/ 0 h 11"/>
                <a:gd name="T16" fmla="*/ 8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8" y="0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9" name="Freeform 1440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0" name="Freeform 1441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1" name="Freeform 1442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2" name="Freeform 1443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3" name="Rectangle 1444"/>
            <p:cNvSpPr>
              <a:spLocks noChangeArrowheads="1"/>
            </p:cNvSpPr>
            <p:nvPr/>
          </p:nvSpPr>
          <p:spPr bwMode="auto">
            <a:xfrm>
              <a:off x="3419" y="2085"/>
              <a:ext cx="5" cy="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4" name="Rectangle 1445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5" name="Rectangle 1446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6" name="Freeform 1447"/>
            <p:cNvSpPr>
              <a:spLocks/>
            </p:cNvSpPr>
            <p:nvPr/>
          </p:nvSpPr>
          <p:spPr bwMode="auto">
            <a:xfrm>
              <a:off x="3548" y="2063"/>
              <a:ext cx="1" cy="2"/>
            </a:xfrm>
            <a:custGeom>
              <a:avLst/>
              <a:gdLst>
                <a:gd name="T0" fmla="*/ 0 w 5"/>
                <a:gd name="T1" fmla="*/ 10 h 10"/>
                <a:gd name="T2" fmla="*/ 0 w 5"/>
                <a:gd name="T3" fmla="*/ 0 h 10"/>
                <a:gd name="T4" fmla="*/ 5 w 5"/>
                <a:gd name="T5" fmla="*/ 1 h 10"/>
                <a:gd name="T6" fmla="*/ 0 w 5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7" name="Rectangle 1448"/>
            <p:cNvSpPr>
              <a:spLocks noChangeArrowheads="1"/>
            </p:cNvSpPr>
            <p:nvPr/>
          </p:nvSpPr>
          <p:spPr bwMode="auto">
            <a:xfrm>
              <a:off x="5577" y="1794"/>
              <a:ext cx="38" cy="1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498" name="Rectangle 1449"/>
            <p:cNvSpPr>
              <a:spLocks noChangeArrowheads="1"/>
            </p:cNvSpPr>
            <p:nvPr/>
          </p:nvSpPr>
          <p:spPr bwMode="auto">
            <a:xfrm>
              <a:off x="5615" y="1794"/>
              <a:ext cx="38" cy="1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499" name="Freeform 1450"/>
            <p:cNvSpPr>
              <a:spLocks/>
            </p:cNvSpPr>
            <p:nvPr/>
          </p:nvSpPr>
          <p:spPr bwMode="auto">
            <a:xfrm>
              <a:off x="2949" y="1660"/>
              <a:ext cx="85" cy="181"/>
            </a:xfrm>
            <a:custGeom>
              <a:avLst/>
              <a:gdLst>
                <a:gd name="T0" fmla="*/ 368 w 373"/>
                <a:gd name="T1" fmla="*/ 815 h 815"/>
                <a:gd name="T2" fmla="*/ 373 w 373"/>
                <a:gd name="T3" fmla="*/ 0 h 815"/>
                <a:gd name="T4" fmla="*/ 4 w 373"/>
                <a:gd name="T5" fmla="*/ 0 h 815"/>
                <a:gd name="T6" fmla="*/ 0 w 373"/>
                <a:gd name="T7" fmla="*/ 815 h 815"/>
                <a:gd name="T8" fmla="*/ 368 w 373"/>
                <a:gd name="T9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815">
                  <a:moveTo>
                    <a:pt x="368" y="815"/>
                  </a:moveTo>
                  <a:lnTo>
                    <a:pt x="373" y="0"/>
                  </a:lnTo>
                  <a:lnTo>
                    <a:pt x="4" y="0"/>
                  </a:lnTo>
                  <a:lnTo>
                    <a:pt x="0" y="815"/>
                  </a:lnTo>
                  <a:lnTo>
                    <a:pt x="368" y="8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0" name="Rectangle 1451"/>
            <p:cNvSpPr>
              <a:spLocks noChangeArrowheads="1"/>
            </p:cNvSpPr>
            <p:nvPr/>
          </p:nvSpPr>
          <p:spPr bwMode="auto">
            <a:xfrm>
              <a:off x="2968" y="1840"/>
              <a:ext cx="51" cy="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1" name="Freeform 1452"/>
            <p:cNvSpPr>
              <a:spLocks/>
            </p:cNvSpPr>
            <p:nvPr/>
          </p:nvSpPr>
          <p:spPr bwMode="auto">
            <a:xfrm>
              <a:off x="3415" y="2081"/>
              <a:ext cx="3" cy="1"/>
            </a:xfrm>
            <a:custGeom>
              <a:avLst/>
              <a:gdLst>
                <a:gd name="T0" fmla="*/ 9 w 9"/>
                <a:gd name="T1" fmla="*/ 3 h 3"/>
                <a:gd name="T2" fmla="*/ 0 w 9"/>
                <a:gd name="T3" fmla="*/ 0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2" name="Line 1453"/>
            <p:cNvSpPr>
              <a:spLocks noChangeShapeType="1"/>
            </p:cNvSpPr>
            <p:nvPr/>
          </p:nvSpPr>
          <p:spPr bwMode="auto">
            <a:xfrm>
              <a:off x="2522" y="2084"/>
              <a:ext cx="923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3" name="Freeform 1454"/>
            <p:cNvSpPr>
              <a:spLocks/>
            </p:cNvSpPr>
            <p:nvPr/>
          </p:nvSpPr>
          <p:spPr bwMode="auto">
            <a:xfrm>
              <a:off x="3093" y="2215"/>
              <a:ext cx="95" cy="106"/>
            </a:xfrm>
            <a:custGeom>
              <a:avLst/>
              <a:gdLst>
                <a:gd name="T0" fmla="*/ 0 w 411"/>
                <a:gd name="T1" fmla="*/ 0 h 469"/>
                <a:gd name="T2" fmla="*/ 6 w 411"/>
                <a:gd name="T3" fmla="*/ 15 h 469"/>
                <a:gd name="T4" fmla="*/ 24 w 411"/>
                <a:gd name="T5" fmla="*/ 55 h 469"/>
                <a:gd name="T6" fmla="*/ 48 w 411"/>
                <a:gd name="T7" fmla="*/ 106 h 469"/>
                <a:gd name="T8" fmla="*/ 73 w 411"/>
                <a:gd name="T9" fmla="*/ 154 h 469"/>
                <a:gd name="T10" fmla="*/ 94 w 411"/>
                <a:gd name="T11" fmla="*/ 192 h 469"/>
                <a:gd name="T12" fmla="*/ 113 w 411"/>
                <a:gd name="T13" fmla="*/ 222 h 469"/>
                <a:gd name="T14" fmla="*/ 128 w 411"/>
                <a:gd name="T15" fmla="*/ 245 h 469"/>
                <a:gd name="T16" fmla="*/ 142 w 411"/>
                <a:gd name="T17" fmla="*/ 264 h 469"/>
                <a:gd name="T18" fmla="*/ 159 w 411"/>
                <a:gd name="T19" fmla="*/ 284 h 469"/>
                <a:gd name="T20" fmla="*/ 174 w 411"/>
                <a:gd name="T21" fmla="*/ 304 h 469"/>
                <a:gd name="T22" fmla="*/ 191 w 411"/>
                <a:gd name="T23" fmla="*/ 322 h 469"/>
                <a:gd name="T24" fmla="*/ 208 w 411"/>
                <a:gd name="T25" fmla="*/ 340 h 469"/>
                <a:gd name="T26" fmla="*/ 240 w 411"/>
                <a:gd name="T27" fmla="*/ 373 h 469"/>
                <a:gd name="T28" fmla="*/ 267 w 411"/>
                <a:gd name="T29" fmla="*/ 399 h 469"/>
                <a:gd name="T30" fmla="*/ 282 w 411"/>
                <a:gd name="T31" fmla="*/ 409 h 469"/>
                <a:gd name="T32" fmla="*/ 298 w 411"/>
                <a:gd name="T33" fmla="*/ 421 h 469"/>
                <a:gd name="T34" fmla="*/ 316 w 411"/>
                <a:gd name="T35" fmla="*/ 432 h 469"/>
                <a:gd name="T36" fmla="*/ 335 w 411"/>
                <a:gd name="T37" fmla="*/ 442 h 469"/>
                <a:gd name="T38" fmla="*/ 355 w 411"/>
                <a:gd name="T39" fmla="*/ 451 h 469"/>
                <a:gd name="T40" fmla="*/ 375 w 411"/>
                <a:gd name="T41" fmla="*/ 459 h 469"/>
                <a:gd name="T42" fmla="*/ 393 w 411"/>
                <a:gd name="T43" fmla="*/ 464 h 469"/>
                <a:gd name="T44" fmla="*/ 411 w 411"/>
                <a:gd name="T45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469">
                  <a:moveTo>
                    <a:pt x="0" y="0"/>
                  </a:moveTo>
                  <a:lnTo>
                    <a:pt x="6" y="15"/>
                  </a:lnTo>
                  <a:lnTo>
                    <a:pt x="24" y="55"/>
                  </a:lnTo>
                  <a:lnTo>
                    <a:pt x="48" y="106"/>
                  </a:lnTo>
                  <a:lnTo>
                    <a:pt x="73" y="154"/>
                  </a:lnTo>
                  <a:lnTo>
                    <a:pt x="94" y="192"/>
                  </a:lnTo>
                  <a:lnTo>
                    <a:pt x="113" y="222"/>
                  </a:lnTo>
                  <a:lnTo>
                    <a:pt x="128" y="245"/>
                  </a:lnTo>
                  <a:lnTo>
                    <a:pt x="142" y="264"/>
                  </a:lnTo>
                  <a:lnTo>
                    <a:pt x="159" y="284"/>
                  </a:lnTo>
                  <a:lnTo>
                    <a:pt x="174" y="304"/>
                  </a:lnTo>
                  <a:lnTo>
                    <a:pt x="191" y="322"/>
                  </a:lnTo>
                  <a:lnTo>
                    <a:pt x="208" y="340"/>
                  </a:lnTo>
                  <a:lnTo>
                    <a:pt x="240" y="373"/>
                  </a:lnTo>
                  <a:lnTo>
                    <a:pt x="267" y="399"/>
                  </a:lnTo>
                  <a:lnTo>
                    <a:pt x="282" y="409"/>
                  </a:lnTo>
                  <a:lnTo>
                    <a:pt x="298" y="421"/>
                  </a:lnTo>
                  <a:lnTo>
                    <a:pt x="316" y="432"/>
                  </a:lnTo>
                  <a:lnTo>
                    <a:pt x="335" y="442"/>
                  </a:lnTo>
                  <a:lnTo>
                    <a:pt x="355" y="451"/>
                  </a:lnTo>
                  <a:lnTo>
                    <a:pt x="375" y="459"/>
                  </a:lnTo>
                  <a:lnTo>
                    <a:pt x="393" y="464"/>
                  </a:lnTo>
                  <a:lnTo>
                    <a:pt x="411" y="469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4" name="Freeform 1455"/>
            <p:cNvSpPr>
              <a:spLocks/>
            </p:cNvSpPr>
            <p:nvPr/>
          </p:nvSpPr>
          <p:spPr bwMode="auto">
            <a:xfrm>
              <a:off x="3188" y="2321"/>
              <a:ext cx="20" cy="0"/>
            </a:xfrm>
            <a:custGeom>
              <a:avLst/>
              <a:gdLst>
                <a:gd name="T0" fmla="*/ 0 w 90"/>
                <a:gd name="T1" fmla="*/ 0 h 6"/>
                <a:gd name="T2" fmla="*/ 30 w 90"/>
                <a:gd name="T3" fmla="*/ 3 h 6"/>
                <a:gd name="T4" fmla="*/ 60 w 90"/>
                <a:gd name="T5" fmla="*/ 5 h 6"/>
                <a:gd name="T6" fmla="*/ 82 w 90"/>
                <a:gd name="T7" fmla="*/ 6 h 6"/>
                <a:gd name="T8" fmla="*/ 90 w 9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">
                  <a:moveTo>
                    <a:pt x="0" y="0"/>
                  </a:moveTo>
                  <a:lnTo>
                    <a:pt x="30" y="3"/>
                  </a:lnTo>
                  <a:lnTo>
                    <a:pt x="60" y="5"/>
                  </a:lnTo>
                  <a:lnTo>
                    <a:pt x="82" y="6"/>
                  </a:lnTo>
                  <a:lnTo>
                    <a:pt x="90" y="6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5" name="Freeform 1456"/>
            <p:cNvSpPr>
              <a:spLocks/>
            </p:cNvSpPr>
            <p:nvPr/>
          </p:nvSpPr>
          <p:spPr bwMode="auto">
            <a:xfrm>
              <a:off x="3076" y="1728"/>
              <a:ext cx="133" cy="185"/>
            </a:xfrm>
            <a:custGeom>
              <a:avLst/>
              <a:gdLst>
                <a:gd name="T0" fmla="*/ 0 w 575"/>
                <a:gd name="T1" fmla="*/ 830 h 830"/>
                <a:gd name="T2" fmla="*/ 14 w 575"/>
                <a:gd name="T3" fmla="*/ 780 h 830"/>
                <a:gd name="T4" fmla="*/ 30 w 575"/>
                <a:gd name="T5" fmla="*/ 727 h 830"/>
                <a:gd name="T6" fmla="*/ 47 w 575"/>
                <a:gd name="T7" fmla="*/ 672 h 830"/>
                <a:gd name="T8" fmla="*/ 67 w 575"/>
                <a:gd name="T9" fmla="*/ 616 h 830"/>
                <a:gd name="T10" fmla="*/ 88 w 575"/>
                <a:gd name="T11" fmla="*/ 560 h 830"/>
                <a:gd name="T12" fmla="*/ 111 w 575"/>
                <a:gd name="T13" fmla="*/ 504 h 830"/>
                <a:gd name="T14" fmla="*/ 135 w 575"/>
                <a:gd name="T15" fmla="*/ 449 h 830"/>
                <a:gd name="T16" fmla="*/ 159 w 575"/>
                <a:gd name="T17" fmla="*/ 395 h 830"/>
                <a:gd name="T18" fmla="*/ 185 w 575"/>
                <a:gd name="T19" fmla="*/ 344 h 830"/>
                <a:gd name="T20" fmla="*/ 211 w 575"/>
                <a:gd name="T21" fmla="*/ 295 h 830"/>
                <a:gd name="T22" fmla="*/ 237 w 575"/>
                <a:gd name="T23" fmla="*/ 249 h 830"/>
                <a:gd name="T24" fmla="*/ 264 w 575"/>
                <a:gd name="T25" fmla="*/ 207 h 830"/>
                <a:gd name="T26" fmla="*/ 277 w 575"/>
                <a:gd name="T27" fmla="*/ 186 h 830"/>
                <a:gd name="T28" fmla="*/ 291 w 575"/>
                <a:gd name="T29" fmla="*/ 168 h 830"/>
                <a:gd name="T30" fmla="*/ 304 w 575"/>
                <a:gd name="T31" fmla="*/ 151 h 830"/>
                <a:gd name="T32" fmla="*/ 317 w 575"/>
                <a:gd name="T33" fmla="*/ 135 h 830"/>
                <a:gd name="T34" fmla="*/ 331 w 575"/>
                <a:gd name="T35" fmla="*/ 121 h 830"/>
                <a:gd name="T36" fmla="*/ 344 w 575"/>
                <a:gd name="T37" fmla="*/ 108 h 830"/>
                <a:gd name="T38" fmla="*/ 357 w 575"/>
                <a:gd name="T39" fmla="*/ 96 h 830"/>
                <a:gd name="T40" fmla="*/ 369 w 575"/>
                <a:gd name="T41" fmla="*/ 86 h 830"/>
                <a:gd name="T42" fmla="*/ 389 w 575"/>
                <a:gd name="T43" fmla="*/ 73 h 830"/>
                <a:gd name="T44" fmla="*/ 408 w 575"/>
                <a:gd name="T45" fmla="*/ 61 h 830"/>
                <a:gd name="T46" fmla="*/ 427 w 575"/>
                <a:gd name="T47" fmla="*/ 51 h 830"/>
                <a:gd name="T48" fmla="*/ 444 w 575"/>
                <a:gd name="T49" fmla="*/ 42 h 830"/>
                <a:gd name="T50" fmla="*/ 462 w 575"/>
                <a:gd name="T51" fmla="*/ 33 h 830"/>
                <a:gd name="T52" fmla="*/ 480 w 575"/>
                <a:gd name="T53" fmla="*/ 27 h 830"/>
                <a:gd name="T54" fmla="*/ 495 w 575"/>
                <a:gd name="T55" fmla="*/ 20 h 830"/>
                <a:gd name="T56" fmla="*/ 511 w 575"/>
                <a:gd name="T57" fmla="*/ 16 h 830"/>
                <a:gd name="T58" fmla="*/ 536 w 575"/>
                <a:gd name="T59" fmla="*/ 9 h 830"/>
                <a:gd name="T60" fmla="*/ 557 w 575"/>
                <a:gd name="T61" fmla="*/ 3 h 830"/>
                <a:gd name="T62" fmla="*/ 571 w 575"/>
                <a:gd name="T63" fmla="*/ 1 h 830"/>
                <a:gd name="T64" fmla="*/ 575 w 575"/>
                <a:gd name="T6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5" h="830">
                  <a:moveTo>
                    <a:pt x="0" y="830"/>
                  </a:moveTo>
                  <a:lnTo>
                    <a:pt x="14" y="780"/>
                  </a:lnTo>
                  <a:lnTo>
                    <a:pt x="30" y="727"/>
                  </a:lnTo>
                  <a:lnTo>
                    <a:pt x="47" y="672"/>
                  </a:lnTo>
                  <a:lnTo>
                    <a:pt x="67" y="616"/>
                  </a:lnTo>
                  <a:lnTo>
                    <a:pt x="88" y="560"/>
                  </a:lnTo>
                  <a:lnTo>
                    <a:pt x="111" y="504"/>
                  </a:lnTo>
                  <a:lnTo>
                    <a:pt x="135" y="449"/>
                  </a:lnTo>
                  <a:lnTo>
                    <a:pt x="159" y="395"/>
                  </a:lnTo>
                  <a:lnTo>
                    <a:pt x="185" y="344"/>
                  </a:lnTo>
                  <a:lnTo>
                    <a:pt x="211" y="295"/>
                  </a:lnTo>
                  <a:lnTo>
                    <a:pt x="237" y="249"/>
                  </a:lnTo>
                  <a:lnTo>
                    <a:pt x="264" y="207"/>
                  </a:lnTo>
                  <a:lnTo>
                    <a:pt x="277" y="186"/>
                  </a:lnTo>
                  <a:lnTo>
                    <a:pt x="291" y="168"/>
                  </a:lnTo>
                  <a:lnTo>
                    <a:pt x="304" y="151"/>
                  </a:lnTo>
                  <a:lnTo>
                    <a:pt x="317" y="135"/>
                  </a:lnTo>
                  <a:lnTo>
                    <a:pt x="331" y="121"/>
                  </a:lnTo>
                  <a:lnTo>
                    <a:pt x="344" y="108"/>
                  </a:lnTo>
                  <a:lnTo>
                    <a:pt x="357" y="96"/>
                  </a:lnTo>
                  <a:lnTo>
                    <a:pt x="369" y="86"/>
                  </a:lnTo>
                  <a:lnTo>
                    <a:pt x="389" y="73"/>
                  </a:lnTo>
                  <a:lnTo>
                    <a:pt x="408" y="61"/>
                  </a:lnTo>
                  <a:lnTo>
                    <a:pt x="427" y="51"/>
                  </a:lnTo>
                  <a:lnTo>
                    <a:pt x="444" y="42"/>
                  </a:lnTo>
                  <a:lnTo>
                    <a:pt x="462" y="33"/>
                  </a:lnTo>
                  <a:lnTo>
                    <a:pt x="480" y="27"/>
                  </a:lnTo>
                  <a:lnTo>
                    <a:pt x="495" y="20"/>
                  </a:lnTo>
                  <a:lnTo>
                    <a:pt x="511" y="16"/>
                  </a:lnTo>
                  <a:lnTo>
                    <a:pt x="536" y="9"/>
                  </a:lnTo>
                  <a:lnTo>
                    <a:pt x="557" y="3"/>
                  </a:lnTo>
                  <a:lnTo>
                    <a:pt x="571" y="1"/>
                  </a:lnTo>
                  <a:lnTo>
                    <a:pt x="575" y="0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6" name="Freeform 1457"/>
            <p:cNvSpPr>
              <a:spLocks/>
            </p:cNvSpPr>
            <p:nvPr/>
          </p:nvSpPr>
          <p:spPr bwMode="auto">
            <a:xfrm>
              <a:off x="3448" y="916"/>
              <a:ext cx="51" cy="89"/>
            </a:xfrm>
            <a:custGeom>
              <a:avLst/>
              <a:gdLst>
                <a:gd name="T0" fmla="*/ 24 w 222"/>
                <a:gd name="T1" fmla="*/ 46 h 395"/>
                <a:gd name="T2" fmla="*/ 42 w 222"/>
                <a:gd name="T3" fmla="*/ 27 h 395"/>
                <a:gd name="T4" fmla="*/ 61 w 222"/>
                <a:gd name="T5" fmla="*/ 11 h 395"/>
                <a:gd name="T6" fmla="*/ 85 w 222"/>
                <a:gd name="T7" fmla="*/ 3 h 395"/>
                <a:gd name="T8" fmla="*/ 111 w 222"/>
                <a:gd name="T9" fmla="*/ 0 h 395"/>
                <a:gd name="T10" fmla="*/ 143 w 222"/>
                <a:gd name="T11" fmla="*/ 4 h 395"/>
                <a:gd name="T12" fmla="*/ 170 w 222"/>
                <a:gd name="T13" fmla="*/ 17 h 395"/>
                <a:gd name="T14" fmla="*/ 188 w 222"/>
                <a:gd name="T15" fmla="*/ 35 h 395"/>
                <a:gd name="T16" fmla="*/ 197 w 222"/>
                <a:gd name="T17" fmla="*/ 52 h 395"/>
                <a:gd name="T18" fmla="*/ 202 w 222"/>
                <a:gd name="T19" fmla="*/ 71 h 395"/>
                <a:gd name="T20" fmla="*/ 200 w 222"/>
                <a:gd name="T21" fmla="*/ 99 h 395"/>
                <a:gd name="T22" fmla="*/ 182 w 222"/>
                <a:gd name="T23" fmla="*/ 130 h 395"/>
                <a:gd name="T24" fmla="*/ 149 w 222"/>
                <a:gd name="T25" fmla="*/ 163 h 395"/>
                <a:gd name="T26" fmla="*/ 173 w 222"/>
                <a:gd name="T27" fmla="*/ 175 h 395"/>
                <a:gd name="T28" fmla="*/ 193 w 222"/>
                <a:gd name="T29" fmla="*/ 190 h 395"/>
                <a:gd name="T30" fmla="*/ 207 w 222"/>
                <a:gd name="T31" fmla="*/ 209 h 395"/>
                <a:gd name="T32" fmla="*/ 217 w 222"/>
                <a:gd name="T33" fmla="*/ 230 h 395"/>
                <a:gd name="T34" fmla="*/ 222 w 222"/>
                <a:gd name="T35" fmla="*/ 254 h 395"/>
                <a:gd name="T36" fmla="*/ 220 w 222"/>
                <a:gd name="T37" fmla="*/ 286 h 395"/>
                <a:gd name="T38" fmla="*/ 210 w 222"/>
                <a:gd name="T39" fmla="*/ 320 h 395"/>
                <a:gd name="T40" fmla="*/ 190 w 222"/>
                <a:gd name="T41" fmla="*/ 349 h 395"/>
                <a:gd name="T42" fmla="*/ 152 w 222"/>
                <a:gd name="T43" fmla="*/ 377 h 395"/>
                <a:gd name="T44" fmla="*/ 105 w 222"/>
                <a:gd name="T45" fmla="*/ 393 h 395"/>
                <a:gd name="T46" fmla="*/ 49 w 222"/>
                <a:gd name="T47" fmla="*/ 395 h 395"/>
                <a:gd name="T48" fmla="*/ 22 w 222"/>
                <a:gd name="T49" fmla="*/ 390 h 395"/>
                <a:gd name="T50" fmla="*/ 7 w 222"/>
                <a:gd name="T51" fmla="*/ 381 h 395"/>
                <a:gd name="T52" fmla="*/ 0 w 222"/>
                <a:gd name="T53" fmla="*/ 365 h 395"/>
                <a:gd name="T54" fmla="*/ 3 w 222"/>
                <a:gd name="T55" fmla="*/ 354 h 395"/>
                <a:gd name="T56" fmla="*/ 14 w 222"/>
                <a:gd name="T57" fmla="*/ 346 h 395"/>
                <a:gd name="T58" fmla="*/ 29 w 222"/>
                <a:gd name="T59" fmla="*/ 345 h 395"/>
                <a:gd name="T60" fmla="*/ 59 w 222"/>
                <a:gd name="T61" fmla="*/ 357 h 395"/>
                <a:gd name="T62" fmla="*/ 95 w 222"/>
                <a:gd name="T63" fmla="*/ 370 h 395"/>
                <a:gd name="T64" fmla="*/ 120 w 222"/>
                <a:gd name="T65" fmla="*/ 369 h 395"/>
                <a:gd name="T66" fmla="*/ 140 w 222"/>
                <a:gd name="T67" fmla="*/ 363 h 395"/>
                <a:gd name="T68" fmla="*/ 158 w 222"/>
                <a:gd name="T69" fmla="*/ 349 h 395"/>
                <a:gd name="T70" fmla="*/ 171 w 222"/>
                <a:gd name="T71" fmla="*/ 331 h 395"/>
                <a:gd name="T72" fmla="*/ 178 w 222"/>
                <a:gd name="T73" fmla="*/ 311 h 395"/>
                <a:gd name="T74" fmla="*/ 179 w 222"/>
                <a:gd name="T75" fmla="*/ 285 h 395"/>
                <a:gd name="T76" fmla="*/ 169 w 222"/>
                <a:gd name="T77" fmla="*/ 253 h 395"/>
                <a:gd name="T78" fmla="*/ 157 w 222"/>
                <a:gd name="T79" fmla="*/ 233 h 395"/>
                <a:gd name="T80" fmla="*/ 138 w 222"/>
                <a:gd name="T81" fmla="*/ 218 h 395"/>
                <a:gd name="T82" fmla="*/ 108 w 222"/>
                <a:gd name="T83" fmla="*/ 204 h 395"/>
                <a:gd name="T84" fmla="*/ 75 w 222"/>
                <a:gd name="T85" fmla="*/ 200 h 395"/>
                <a:gd name="T86" fmla="*/ 76 w 222"/>
                <a:gd name="T87" fmla="*/ 189 h 395"/>
                <a:gd name="T88" fmla="*/ 111 w 222"/>
                <a:gd name="T89" fmla="*/ 175 h 395"/>
                <a:gd name="T90" fmla="*/ 138 w 222"/>
                <a:gd name="T91" fmla="*/ 153 h 395"/>
                <a:gd name="T92" fmla="*/ 152 w 222"/>
                <a:gd name="T93" fmla="*/ 123 h 395"/>
                <a:gd name="T94" fmla="*/ 154 w 222"/>
                <a:gd name="T95" fmla="*/ 95 h 395"/>
                <a:gd name="T96" fmla="*/ 150 w 222"/>
                <a:gd name="T97" fmla="*/ 76 h 395"/>
                <a:gd name="T98" fmla="*/ 140 w 222"/>
                <a:gd name="T99" fmla="*/ 61 h 395"/>
                <a:gd name="T100" fmla="*/ 126 w 222"/>
                <a:gd name="T101" fmla="*/ 48 h 395"/>
                <a:gd name="T102" fmla="*/ 109 w 222"/>
                <a:gd name="T103" fmla="*/ 41 h 395"/>
                <a:gd name="T104" fmla="*/ 89 w 222"/>
                <a:gd name="T105" fmla="*/ 38 h 395"/>
                <a:gd name="T106" fmla="*/ 58 w 222"/>
                <a:gd name="T107" fmla="*/ 45 h 395"/>
                <a:gd name="T108" fmla="*/ 31 w 222"/>
                <a:gd name="T109" fmla="*/ 64 h 395"/>
                <a:gd name="T110" fmla="*/ 5 w 222"/>
                <a:gd name="T111" fmla="*/ 8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2" h="395">
                  <a:moveTo>
                    <a:pt x="5" y="80"/>
                  </a:moveTo>
                  <a:lnTo>
                    <a:pt x="14" y="62"/>
                  </a:lnTo>
                  <a:lnTo>
                    <a:pt x="24" y="46"/>
                  </a:lnTo>
                  <a:lnTo>
                    <a:pt x="29" y="39"/>
                  </a:lnTo>
                  <a:lnTo>
                    <a:pt x="35" y="33"/>
                  </a:lnTo>
                  <a:lnTo>
                    <a:pt x="42" y="27"/>
                  </a:lnTo>
                  <a:lnTo>
                    <a:pt x="47" y="21"/>
                  </a:lnTo>
                  <a:lnTo>
                    <a:pt x="54" y="16"/>
                  </a:lnTo>
                  <a:lnTo>
                    <a:pt x="61" y="11"/>
                  </a:lnTo>
                  <a:lnTo>
                    <a:pt x="68" y="8"/>
                  </a:lnTo>
                  <a:lnTo>
                    <a:pt x="76" y="5"/>
                  </a:lnTo>
                  <a:lnTo>
                    <a:pt x="85" y="3"/>
                  </a:lnTo>
                  <a:lnTo>
                    <a:pt x="92" y="2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2" y="1"/>
                  </a:lnTo>
                  <a:lnTo>
                    <a:pt x="133" y="2"/>
                  </a:lnTo>
                  <a:lnTo>
                    <a:pt x="143" y="4"/>
                  </a:lnTo>
                  <a:lnTo>
                    <a:pt x="153" y="7"/>
                  </a:lnTo>
                  <a:lnTo>
                    <a:pt x="161" y="11"/>
                  </a:lnTo>
                  <a:lnTo>
                    <a:pt x="170" y="17"/>
                  </a:lnTo>
                  <a:lnTo>
                    <a:pt x="176" y="23"/>
                  </a:lnTo>
                  <a:lnTo>
                    <a:pt x="183" y="30"/>
                  </a:lnTo>
                  <a:lnTo>
                    <a:pt x="188" y="35"/>
                  </a:lnTo>
                  <a:lnTo>
                    <a:pt x="192" y="41"/>
                  </a:lnTo>
                  <a:lnTo>
                    <a:pt x="195" y="47"/>
                  </a:lnTo>
                  <a:lnTo>
                    <a:pt x="197" y="52"/>
                  </a:lnTo>
                  <a:lnTo>
                    <a:pt x="200" y="59"/>
                  </a:lnTo>
                  <a:lnTo>
                    <a:pt x="201" y="64"/>
                  </a:lnTo>
                  <a:lnTo>
                    <a:pt x="202" y="71"/>
                  </a:lnTo>
                  <a:lnTo>
                    <a:pt x="203" y="77"/>
                  </a:lnTo>
                  <a:lnTo>
                    <a:pt x="202" y="88"/>
                  </a:lnTo>
                  <a:lnTo>
                    <a:pt x="200" y="99"/>
                  </a:lnTo>
                  <a:lnTo>
                    <a:pt x="195" y="108"/>
                  </a:lnTo>
                  <a:lnTo>
                    <a:pt x="189" y="119"/>
                  </a:lnTo>
                  <a:lnTo>
                    <a:pt x="182" y="130"/>
                  </a:lnTo>
                  <a:lnTo>
                    <a:pt x="172" y="141"/>
                  </a:lnTo>
                  <a:lnTo>
                    <a:pt x="161" y="153"/>
                  </a:lnTo>
                  <a:lnTo>
                    <a:pt x="149" y="163"/>
                  </a:lnTo>
                  <a:lnTo>
                    <a:pt x="158" y="167"/>
                  </a:lnTo>
                  <a:lnTo>
                    <a:pt x="165" y="171"/>
                  </a:lnTo>
                  <a:lnTo>
                    <a:pt x="173" y="175"/>
                  </a:lnTo>
                  <a:lnTo>
                    <a:pt x="181" y="179"/>
                  </a:lnTo>
                  <a:lnTo>
                    <a:pt x="188" y="185"/>
                  </a:lnTo>
                  <a:lnTo>
                    <a:pt x="193" y="190"/>
                  </a:lnTo>
                  <a:lnTo>
                    <a:pt x="199" y="197"/>
                  </a:lnTo>
                  <a:lnTo>
                    <a:pt x="203" y="202"/>
                  </a:lnTo>
                  <a:lnTo>
                    <a:pt x="207" y="209"/>
                  </a:lnTo>
                  <a:lnTo>
                    <a:pt x="212" y="216"/>
                  </a:lnTo>
                  <a:lnTo>
                    <a:pt x="214" y="223"/>
                  </a:lnTo>
                  <a:lnTo>
                    <a:pt x="217" y="230"/>
                  </a:lnTo>
                  <a:lnTo>
                    <a:pt x="220" y="238"/>
                  </a:lnTo>
                  <a:lnTo>
                    <a:pt x="221" y="246"/>
                  </a:lnTo>
                  <a:lnTo>
                    <a:pt x="222" y="254"/>
                  </a:lnTo>
                  <a:lnTo>
                    <a:pt x="222" y="262"/>
                  </a:lnTo>
                  <a:lnTo>
                    <a:pt x="222" y="274"/>
                  </a:lnTo>
                  <a:lnTo>
                    <a:pt x="220" y="286"/>
                  </a:lnTo>
                  <a:lnTo>
                    <a:pt x="217" y="298"/>
                  </a:lnTo>
                  <a:lnTo>
                    <a:pt x="214" y="309"/>
                  </a:lnTo>
                  <a:lnTo>
                    <a:pt x="210" y="320"/>
                  </a:lnTo>
                  <a:lnTo>
                    <a:pt x="204" y="329"/>
                  </a:lnTo>
                  <a:lnTo>
                    <a:pt x="197" y="339"/>
                  </a:lnTo>
                  <a:lnTo>
                    <a:pt x="190" y="349"/>
                  </a:lnTo>
                  <a:lnTo>
                    <a:pt x="179" y="359"/>
                  </a:lnTo>
                  <a:lnTo>
                    <a:pt x="167" y="369"/>
                  </a:lnTo>
                  <a:lnTo>
                    <a:pt x="152" y="377"/>
                  </a:lnTo>
                  <a:lnTo>
                    <a:pt x="138" y="383"/>
                  </a:lnTo>
                  <a:lnTo>
                    <a:pt x="122" y="388"/>
                  </a:lnTo>
                  <a:lnTo>
                    <a:pt x="105" y="393"/>
                  </a:lnTo>
                  <a:lnTo>
                    <a:pt x="87" y="395"/>
                  </a:lnTo>
                  <a:lnTo>
                    <a:pt x="67" y="395"/>
                  </a:lnTo>
                  <a:lnTo>
                    <a:pt x="49" y="395"/>
                  </a:lnTo>
                  <a:lnTo>
                    <a:pt x="34" y="393"/>
                  </a:lnTo>
                  <a:lnTo>
                    <a:pt x="27" y="392"/>
                  </a:lnTo>
                  <a:lnTo>
                    <a:pt x="22" y="390"/>
                  </a:lnTo>
                  <a:lnTo>
                    <a:pt x="17" y="388"/>
                  </a:lnTo>
                  <a:lnTo>
                    <a:pt x="14" y="385"/>
                  </a:lnTo>
                  <a:lnTo>
                    <a:pt x="7" y="381"/>
                  </a:lnTo>
                  <a:lnTo>
                    <a:pt x="3" y="376"/>
                  </a:lnTo>
                  <a:lnTo>
                    <a:pt x="0" y="370"/>
                  </a:lnTo>
                  <a:lnTo>
                    <a:pt x="0" y="365"/>
                  </a:lnTo>
                  <a:lnTo>
                    <a:pt x="0" y="362"/>
                  </a:lnTo>
                  <a:lnTo>
                    <a:pt x="1" y="357"/>
                  </a:lnTo>
                  <a:lnTo>
                    <a:pt x="3" y="354"/>
                  </a:lnTo>
                  <a:lnTo>
                    <a:pt x="6" y="351"/>
                  </a:lnTo>
                  <a:lnTo>
                    <a:pt x="10" y="349"/>
                  </a:lnTo>
                  <a:lnTo>
                    <a:pt x="14" y="346"/>
                  </a:lnTo>
                  <a:lnTo>
                    <a:pt x="17" y="345"/>
                  </a:lnTo>
                  <a:lnTo>
                    <a:pt x="23" y="344"/>
                  </a:lnTo>
                  <a:lnTo>
                    <a:pt x="29" y="345"/>
                  </a:lnTo>
                  <a:lnTo>
                    <a:pt x="37" y="346"/>
                  </a:lnTo>
                  <a:lnTo>
                    <a:pt x="45" y="351"/>
                  </a:lnTo>
                  <a:lnTo>
                    <a:pt x="59" y="357"/>
                  </a:lnTo>
                  <a:lnTo>
                    <a:pt x="74" y="365"/>
                  </a:lnTo>
                  <a:lnTo>
                    <a:pt x="84" y="368"/>
                  </a:lnTo>
                  <a:lnTo>
                    <a:pt x="95" y="370"/>
                  </a:lnTo>
                  <a:lnTo>
                    <a:pt x="106" y="371"/>
                  </a:lnTo>
                  <a:lnTo>
                    <a:pt x="113" y="370"/>
                  </a:lnTo>
                  <a:lnTo>
                    <a:pt x="120" y="369"/>
                  </a:lnTo>
                  <a:lnTo>
                    <a:pt x="127" y="368"/>
                  </a:lnTo>
                  <a:lnTo>
                    <a:pt x="133" y="365"/>
                  </a:lnTo>
                  <a:lnTo>
                    <a:pt x="140" y="363"/>
                  </a:lnTo>
                  <a:lnTo>
                    <a:pt x="146" y="358"/>
                  </a:lnTo>
                  <a:lnTo>
                    <a:pt x="152" y="354"/>
                  </a:lnTo>
                  <a:lnTo>
                    <a:pt x="158" y="349"/>
                  </a:lnTo>
                  <a:lnTo>
                    <a:pt x="162" y="343"/>
                  </a:lnTo>
                  <a:lnTo>
                    <a:pt x="167" y="337"/>
                  </a:lnTo>
                  <a:lnTo>
                    <a:pt x="171" y="331"/>
                  </a:lnTo>
                  <a:lnTo>
                    <a:pt x="173" y="325"/>
                  </a:lnTo>
                  <a:lnTo>
                    <a:pt x="176" y="317"/>
                  </a:lnTo>
                  <a:lnTo>
                    <a:pt x="178" y="311"/>
                  </a:lnTo>
                  <a:lnTo>
                    <a:pt x="179" y="303"/>
                  </a:lnTo>
                  <a:lnTo>
                    <a:pt x="179" y="296"/>
                  </a:lnTo>
                  <a:lnTo>
                    <a:pt x="179" y="285"/>
                  </a:lnTo>
                  <a:lnTo>
                    <a:pt x="176" y="274"/>
                  </a:lnTo>
                  <a:lnTo>
                    <a:pt x="173" y="264"/>
                  </a:lnTo>
                  <a:lnTo>
                    <a:pt x="169" y="253"/>
                  </a:lnTo>
                  <a:lnTo>
                    <a:pt x="165" y="245"/>
                  </a:lnTo>
                  <a:lnTo>
                    <a:pt x="161" y="239"/>
                  </a:lnTo>
                  <a:lnTo>
                    <a:pt x="157" y="233"/>
                  </a:lnTo>
                  <a:lnTo>
                    <a:pt x="152" y="229"/>
                  </a:lnTo>
                  <a:lnTo>
                    <a:pt x="146" y="224"/>
                  </a:lnTo>
                  <a:lnTo>
                    <a:pt x="138" y="218"/>
                  </a:lnTo>
                  <a:lnTo>
                    <a:pt x="129" y="214"/>
                  </a:lnTo>
                  <a:lnTo>
                    <a:pt x="119" y="209"/>
                  </a:lnTo>
                  <a:lnTo>
                    <a:pt x="108" y="204"/>
                  </a:lnTo>
                  <a:lnTo>
                    <a:pt x="97" y="202"/>
                  </a:lnTo>
                  <a:lnTo>
                    <a:pt x="86" y="200"/>
                  </a:lnTo>
                  <a:lnTo>
                    <a:pt x="75" y="200"/>
                  </a:lnTo>
                  <a:lnTo>
                    <a:pt x="65" y="200"/>
                  </a:lnTo>
                  <a:lnTo>
                    <a:pt x="65" y="191"/>
                  </a:lnTo>
                  <a:lnTo>
                    <a:pt x="76" y="189"/>
                  </a:lnTo>
                  <a:lnTo>
                    <a:pt x="88" y="186"/>
                  </a:lnTo>
                  <a:lnTo>
                    <a:pt x="99" y="182"/>
                  </a:lnTo>
                  <a:lnTo>
                    <a:pt x="111" y="175"/>
                  </a:lnTo>
                  <a:lnTo>
                    <a:pt x="121" y="169"/>
                  </a:lnTo>
                  <a:lnTo>
                    <a:pt x="131" y="161"/>
                  </a:lnTo>
                  <a:lnTo>
                    <a:pt x="138" y="153"/>
                  </a:lnTo>
                  <a:lnTo>
                    <a:pt x="144" y="144"/>
                  </a:lnTo>
                  <a:lnTo>
                    <a:pt x="149" y="134"/>
                  </a:lnTo>
                  <a:lnTo>
                    <a:pt x="152" y="123"/>
                  </a:lnTo>
                  <a:lnTo>
                    <a:pt x="154" y="114"/>
                  </a:lnTo>
                  <a:lnTo>
                    <a:pt x="154" y="103"/>
                  </a:lnTo>
                  <a:lnTo>
                    <a:pt x="154" y="95"/>
                  </a:lnTo>
                  <a:lnTo>
                    <a:pt x="153" y="89"/>
                  </a:lnTo>
                  <a:lnTo>
                    <a:pt x="152" y="83"/>
                  </a:lnTo>
                  <a:lnTo>
                    <a:pt x="150" y="76"/>
                  </a:lnTo>
                  <a:lnTo>
                    <a:pt x="148" y="71"/>
                  </a:lnTo>
                  <a:lnTo>
                    <a:pt x="144" y="65"/>
                  </a:lnTo>
                  <a:lnTo>
                    <a:pt x="140" y="61"/>
                  </a:lnTo>
                  <a:lnTo>
                    <a:pt x="136" y="56"/>
                  </a:lnTo>
                  <a:lnTo>
                    <a:pt x="131" y="52"/>
                  </a:lnTo>
                  <a:lnTo>
                    <a:pt x="126" y="48"/>
                  </a:lnTo>
                  <a:lnTo>
                    <a:pt x="120" y="45"/>
                  </a:lnTo>
                  <a:lnTo>
                    <a:pt x="115" y="43"/>
                  </a:lnTo>
                  <a:lnTo>
                    <a:pt x="109" y="41"/>
                  </a:lnTo>
                  <a:lnTo>
                    <a:pt x="102" y="39"/>
                  </a:lnTo>
                  <a:lnTo>
                    <a:pt x="97" y="38"/>
                  </a:lnTo>
                  <a:lnTo>
                    <a:pt x="89" y="38"/>
                  </a:lnTo>
                  <a:lnTo>
                    <a:pt x="78" y="39"/>
                  </a:lnTo>
                  <a:lnTo>
                    <a:pt x="68" y="42"/>
                  </a:lnTo>
                  <a:lnTo>
                    <a:pt x="58" y="45"/>
                  </a:lnTo>
                  <a:lnTo>
                    <a:pt x="48" y="50"/>
                  </a:lnTo>
                  <a:lnTo>
                    <a:pt x="39" y="57"/>
                  </a:lnTo>
                  <a:lnTo>
                    <a:pt x="31" y="64"/>
                  </a:lnTo>
                  <a:lnTo>
                    <a:pt x="23" y="74"/>
                  </a:lnTo>
                  <a:lnTo>
                    <a:pt x="15" y="85"/>
                  </a:lnTo>
                  <a:lnTo>
                    <a:pt x="5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7" name="Freeform 1458"/>
            <p:cNvSpPr>
              <a:spLocks/>
            </p:cNvSpPr>
            <p:nvPr/>
          </p:nvSpPr>
          <p:spPr bwMode="auto">
            <a:xfrm>
              <a:off x="3513" y="969"/>
              <a:ext cx="93" cy="85"/>
            </a:xfrm>
            <a:custGeom>
              <a:avLst/>
              <a:gdLst>
                <a:gd name="T0" fmla="*/ 293 w 404"/>
                <a:gd name="T1" fmla="*/ 176 h 381"/>
                <a:gd name="T2" fmla="*/ 293 w 404"/>
                <a:gd name="T3" fmla="*/ 55 h 381"/>
                <a:gd name="T4" fmla="*/ 290 w 404"/>
                <a:gd name="T5" fmla="*/ 35 h 381"/>
                <a:gd name="T6" fmla="*/ 287 w 404"/>
                <a:gd name="T7" fmla="*/ 26 h 381"/>
                <a:gd name="T8" fmla="*/ 281 w 404"/>
                <a:gd name="T9" fmla="*/ 20 h 381"/>
                <a:gd name="T10" fmla="*/ 270 w 404"/>
                <a:gd name="T11" fmla="*/ 14 h 381"/>
                <a:gd name="T12" fmla="*/ 257 w 404"/>
                <a:gd name="T13" fmla="*/ 10 h 381"/>
                <a:gd name="T14" fmla="*/ 236 w 404"/>
                <a:gd name="T15" fmla="*/ 10 h 381"/>
                <a:gd name="T16" fmla="*/ 404 w 404"/>
                <a:gd name="T17" fmla="*/ 0 h 381"/>
                <a:gd name="T18" fmla="*/ 390 w 404"/>
                <a:gd name="T19" fmla="*/ 10 h 381"/>
                <a:gd name="T20" fmla="*/ 377 w 404"/>
                <a:gd name="T21" fmla="*/ 12 h 381"/>
                <a:gd name="T22" fmla="*/ 364 w 404"/>
                <a:gd name="T23" fmla="*/ 17 h 381"/>
                <a:gd name="T24" fmla="*/ 357 w 404"/>
                <a:gd name="T25" fmla="*/ 22 h 381"/>
                <a:gd name="T26" fmla="*/ 351 w 404"/>
                <a:gd name="T27" fmla="*/ 30 h 381"/>
                <a:gd name="T28" fmla="*/ 349 w 404"/>
                <a:gd name="T29" fmla="*/ 44 h 381"/>
                <a:gd name="T30" fmla="*/ 348 w 404"/>
                <a:gd name="T31" fmla="*/ 68 h 381"/>
                <a:gd name="T32" fmla="*/ 349 w 404"/>
                <a:gd name="T33" fmla="*/ 326 h 381"/>
                <a:gd name="T34" fmla="*/ 350 w 404"/>
                <a:gd name="T35" fmla="*/ 345 h 381"/>
                <a:gd name="T36" fmla="*/ 353 w 404"/>
                <a:gd name="T37" fmla="*/ 355 h 381"/>
                <a:gd name="T38" fmla="*/ 360 w 404"/>
                <a:gd name="T39" fmla="*/ 360 h 381"/>
                <a:gd name="T40" fmla="*/ 370 w 404"/>
                <a:gd name="T41" fmla="*/ 366 h 381"/>
                <a:gd name="T42" fmla="*/ 383 w 404"/>
                <a:gd name="T43" fmla="*/ 370 h 381"/>
                <a:gd name="T44" fmla="*/ 404 w 404"/>
                <a:gd name="T45" fmla="*/ 370 h 381"/>
                <a:gd name="T46" fmla="*/ 236 w 404"/>
                <a:gd name="T47" fmla="*/ 381 h 381"/>
                <a:gd name="T48" fmla="*/ 251 w 404"/>
                <a:gd name="T49" fmla="*/ 370 h 381"/>
                <a:gd name="T50" fmla="*/ 272 w 404"/>
                <a:gd name="T51" fmla="*/ 367 h 381"/>
                <a:gd name="T52" fmla="*/ 279 w 404"/>
                <a:gd name="T53" fmla="*/ 363 h 381"/>
                <a:gd name="T54" fmla="*/ 286 w 404"/>
                <a:gd name="T55" fmla="*/ 356 h 381"/>
                <a:gd name="T56" fmla="*/ 290 w 404"/>
                <a:gd name="T57" fmla="*/ 341 h 381"/>
                <a:gd name="T58" fmla="*/ 293 w 404"/>
                <a:gd name="T59" fmla="*/ 313 h 381"/>
                <a:gd name="T60" fmla="*/ 110 w 404"/>
                <a:gd name="T61" fmla="*/ 197 h 381"/>
                <a:gd name="T62" fmla="*/ 111 w 404"/>
                <a:gd name="T63" fmla="*/ 326 h 381"/>
                <a:gd name="T64" fmla="*/ 112 w 404"/>
                <a:gd name="T65" fmla="*/ 345 h 381"/>
                <a:gd name="T66" fmla="*/ 117 w 404"/>
                <a:gd name="T67" fmla="*/ 355 h 381"/>
                <a:gd name="T68" fmla="*/ 122 w 404"/>
                <a:gd name="T69" fmla="*/ 360 h 381"/>
                <a:gd name="T70" fmla="*/ 133 w 404"/>
                <a:gd name="T71" fmla="*/ 366 h 381"/>
                <a:gd name="T72" fmla="*/ 145 w 404"/>
                <a:gd name="T73" fmla="*/ 370 h 381"/>
                <a:gd name="T74" fmla="*/ 166 w 404"/>
                <a:gd name="T75" fmla="*/ 370 h 381"/>
                <a:gd name="T76" fmla="*/ 0 w 404"/>
                <a:gd name="T77" fmla="*/ 381 h 381"/>
                <a:gd name="T78" fmla="*/ 13 w 404"/>
                <a:gd name="T79" fmla="*/ 370 h 381"/>
                <a:gd name="T80" fmla="*/ 34 w 404"/>
                <a:gd name="T81" fmla="*/ 367 h 381"/>
                <a:gd name="T82" fmla="*/ 42 w 404"/>
                <a:gd name="T83" fmla="*/ 363 h 381"/>
                <a:gd name="T84" fmla="*/ 48 w 404"/>
                <a:gd name="T85" fmla="*/ 356 h 381"/>
                <a:gd name="T86" fmla="*/ 54 w 404"/>
                <a:gd name="T87" fmla="*/ 341 h 381"/>
                <a:gd name="T88" fmla="*/ 55 w 404"/>
                <a:gd name="T89" fmla="*/ 313 h 381"/>
                <a:gd name="T90" fmla="*/ 55 w 404"/>
                <a:gd name="T91" fmla="*/ 55 h 381"/>
                <a:gd name="T92" fmla="*/ 53 w 404"/>
                <a:gd name="T93" fmla="*/ 35 h 381"/>
                <a:gd name="T94" fmla="*/ 49 w 404"/>
                <a:gd name="T95" fmla="*/ 26 h 381"/>
                <a:gd name="T96" fmla="*/ 44 w 404"/>
                <a:gd name="T97" fmla="*/ 20 h 381"/>
                <a:gd name="T98" fmla="*/ 33 w 404"/>
                <a:gd name="T99" fmla="*/ 14 h 381"/>
                <a:gd name="T100" fmla="*/ 19 w 404"/>
                <a:gd name="T101" fmla="*/ 10 h 381"/>
                <a:gd name="T102" fmla="*/ 0 w 404"/>
                <a:gd name="T103" fmla="*/ 10 h 381"/>
                <a:gd name="T104" fmla="*/ 166 w 404"/>
                <a:gd name="T105" fmla="*/ 0 h 381"/>
                <a:gd name="T106" fmla="*/ 153 w 404"/>
                <a:gd name="T107" fmla="*/ 10 h 381"/>
                <a:gd name="T108" fmla="*/ 139 w 404"/>
                <a:gd name="T109" fmla="*/ 12 h 381"/>
                <a:gd name="T110" fmla="*/ 127 w 404"/>
                <a:gd name="T111" fmla="*/ 17 h 381"/>
                <a:gd name="T112" fmla="*/ 119 w 404"/>
                <a:gd name="T113" fmla="*/ 22 h 381"/>
                <a:gd name="T114" fmla="*/ 115 w 404"/>
                <a:gd name="T115" fmla="*/ 30 h 381"/>
                <a:gd name="T116" fmla="*/ 111 w 404"/>
                <a:gd name="T117" fmla="*/ 44 h 381"/>
                <a:gd name="T118" fmla="*/ 110 w 404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4" h="381">
                  <a:moveTo>
                    <a:pt x="110" y="176"/>
                  </a:moveTo>
                  <a:lnTo>
                    <a:pt x="293" y="176"/>
                  </a:lnTo>
                  <a:lnTo>
                    <a:pt x="293" y="68"/>
                  </a:lnTo>
                  <a:lnTo>
                    <a:pt x="293" y="55"/>
                  </a:lnTo>
                  <a:lnTo>
                    <a:pt x="291" y="43"/>
                  </a:lnTo>
                  <a:lnTo>
                    <a:pt x="290" y="35"/>
                  </a:lnTo>
                  <a:lnTo>
                    <a:pt x="289" y="29"/>
                  </a:lnTo>
                  <a:lnTo>
                    <a:pt x="287" y="26"/>
                  </a:lnTo>
                  <a:lnTo>
                    <a:pt x="285" y="22"/>
                  </a:lnTo>
                  <a:lnTo>
                    <a:pt x="281" y="20"/>
                  </a:lnTo>
                  <a:lnTo>
                    <a:pt x="277" y="17"/>
                  </a:lnTo>
                  <a:lnTo>
                    <a:pt x="270" y="14"/>
                  </a:lnTo>
                  <a:lnTo>
                    <a:pt x="264" y="12"/>
                  </a:lnTo>
                  <a:lnTo>
                    <a:pt x="257" y="10"/>
                  </a:lnTo>
                  <a:lnTo>
                    <a:pt x="251" y="10"/>
                  </a:lnTo>
                  <a:lnTo>
                    <a:pt x="236" y="10"/>
                  </a:lnTo>
                  <a:lnTo>
                    <a:pt x="236" y="0"/>
                  </a:lnTo>
                  <a:lnTo>
                    <a:pt x="404" y="0"/>
                  </a:lnTo>
                  <a:lnTo>
                    <a:pt x="404" y="10"/>
                  </a:lnTo>
                  <a:lnTo>
                    <a:pt x="390" y="10"/>
                  </a:lnTo>
                  <a:lnTo>
                    <a:pt x="383" y="10"/>
                  </a:lnTo>
                  <a:lnTo>
                    <a:pt x="377" y="12"/>
                  </a:lnTo>
                  <a:lnTo>
                    <a:pt x="370" y="14"/>
                  </a:lnTo>
                  <a:lnTo>
                    <a:pt x="364" y="17"/>
                  </a:lnTo>
                  <a:lnTo>
                    <a:pt x="360" y="19"/>
                  </a:lnTo>
                  <a:lnTo>
                    <a:pt x="357" y="22"/>
                  </a:lnTo>
                  <a:lnTo>
                    <a:pt x="353" y="26"/>
                  </a:lnTo>
                  <a:lnTo>
                    <a:pt x="351" y="30"/>
                  </a:lnTo>
                  <a:lnTo>
                    <a:pt x="350" y="36"/>
                  </a:lnTo>
                  <a:lnTo>
                    <a:pt x="349" y="44"/>
                  </a:lnTo>
                  <a:lnTo>
                    <a:pt x="348" y="55"/>
                  </a:lnTo>
                  <a:lnTo>
                    <a:pt x="348" y="68"/>
                  </a:lnTo>
                  <a:lnTo>
                    <a:pt x="348" y="313"/>
                  </a:lnTo>
                  <a:lnTo>
                    <a:pt x="349" y="326"/>
                  </a:lnTo>
                  <a:lnTo>
                    <a:pt x="349" y="337"/>
                  </a:lnTo>
                  <a:lnTo>
                    <a:pt x="350" y="345"/>
                  </a:lnTo>
                  <a:lnTo>
                    <a:pt x="352" y="351"/>
                  </a:lnTo>
                  <a:lnTo>
                    <a:pt x="353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3" y="364"/>
                  </a:lnTo>
                  <a:lnTo>
                    <a:pt x="370" y="366"/>
                  </a:lnTo>
                  <a:lnTo>
                    <a:pt x="377" y="368"/>
                  </a:lnTo>
                  <a:lnTo>
                    <a:pt x="383" y="370"/>
                  </a:lnTo>
                  <a:lnTo>
                    <a:pt x="390" y="370"/>
                  </a:lnTo>
                  <a:lnTo>
                    <a:pt x="404" y="370"/>
                  </a:lnTo>
                  <a:lnTo>
                    <a:pt x="404" y="381"/>
                  </a:lnTo>
                  <a:lnTo>
                    <a:pt x="236" y="381"/>
                  </a:lnTo>
                  <a:lnTo>
                    <a:pt x="236" y="370"/>
                  </a:lnTo>
                  <a:lnTo>
                    <a:pt x="251" y="370"/>
                  </a:lnTo>
                  <a:lnTo>
                    <a:pt x="262" y="369"/>
                  </a:lnTo>
                  <a:lnTo>
                    <a:pt x="272" y="367"/>
                  </a:lnTo>
                  <a:lnTo>
                    <a:pt x="275" y="365"/>
                  </a:lnTo>
                  <a:lnTo>
                    <a:pt x="279" y="363"/>
                  </a:lnTo>
                  <a:lnTo>
                    <a:pt x="283" y="359"/>
                  </a:lnTo>
                  <a:lnTo>
                    <a:pt x="286" y="356"/>
                  </a:lnTo>
                  <a:lnTo>
                    <a:pt x="288" y="351"/>
                  </a:lnTo>
                  <a:lnTo>
                    <a:pt x="290" y="341"/>
                  </a:lnTo>
                  <a:lnTo>
                    <a:pt x="293" y="328"/>
                  </a:lnTo>
                  <a:lnTo>
                    <a:pt x="293" y="313"/>
                  </a:lnTo>
                  <a:lnTo>
                    <a:pt x="293" y="197"/>
                  </a:lnTo>
                  <a:lnTo>
                    <a:pt x="110" y="197"/>
                  </a:lnTo>
                  <a:lnTo>
                    <a:pt x="110" y="313"/>
                  </a:lnTo>
                  <a:lnTo>
                    <a:pt x="111" y="326"/>
                  </a:lnTo>
                  <a:lnTo>
                    <a:pt x="111" y="337"/>
                  </a:lnTo>
                  <a:lnTo>
                    <a:pt x="112" y="345"/>
                  </a:lnTo>
                  <a:lnTo>
                    <a:pt x="115" y="351"/>
                  </a:lnTo>
                  <a:lnTo>
                    <a:pt x="117" y="355"/>
                  </a:lnTo>
                  <a:lnTo>
                    <a:pt x="119" y="358"/>
                  </a:lnTo>
                  <a:lnTo>
                    <a:pt x="122" y="360"/>
                  </a:lnTo>
                  <a:lnTo>
                    <a:pt x="127" y="364"/>
                  </a:lnTo>
                  <a:lnTo>
                    <a:pt x="133" y="366"/>
                  </a:lnTo>
                  <a:lnTo>
                    <a:pt x="139" y="368"/>
                  </a:lnTo>
                  <a:lnTo>
                    <a:pt x="145" y="370"/>
                  </a:lnTo>
                  <a:lnTo>
                    <a:pt x="153" y="370"/>
                  </a:lnTo>
                  <a:lnTo>
                    <a:pt x="166" y="370"/>
                  </a:lnTo>
                  <a:lnTo>
                    <a:pt x="166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3" y="370"/>
                  </a:lnTo>
                  <a:lnTo>
                    <a:pt x="24" y="369"/>
                  </a:lnTo>
                  <a:lnTo>
                    <a:pt x="34" y="367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59"/>
                  </a:lnTo>
                  <a:lnTo>
                    <a:pt x="48" y="356"/>
                  </a:lnTo>
                  <a:lnTo>
                    <a:pt x="51" y="351"/>
                  </a:lnTo>
                  <a:lnTo>
                    <a:pt x="54" y="341"/>
                  </a:lnTo>
                  <a:lnTo>
                    <a:pt x="55" y="328"/>
                  </a:lnTo>
                  <a:lnTo>
                    <a:pt x="55" y="313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5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7" y="22"/>
                  </a:lnTo>
                  <a:lnTo>
                    <a:pt x="44" y="20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10"/>
                  </a:lnTo>
                  <a:lnTo>
                    <a:pt x="153" y="10"/>
                  </a:lnTo>
                  <a:lnTo>
                    <a:pt x="145" y="10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19"/>
                  </a:lnTo>
                  <a:lnTo>
                    <a:pt x="119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11" y="44"/>
                  </a:lnTo>
                  <a:lnTo>
                    <a:pt x="111" y="55"/>
                  </a:lnTo>
                  <a:lnTo>
                    <a:pt x="110" y="68"/>
                  </a:lnTo>
                  <a:lnTo>
                    <a:pt x="110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8" name="Freeform 1459"/>
            <p:cNvSpPr>
              <a:spLocks noEditPoints="1"/>
            </p:cNvSpPr>
            <p:nvPr/>
          </p:nvSpPr>
          <p:spPr bwMode="auto">
            <a:xfrm>
              <a:off x="3615" y="995"/>
              <a:ext cx="50" cy="61"/>
            </a:xfrm>
            <a:custGeom>
              <a:avLst/>
              <a:gdLst>
                <a:gd name="T0" fmla="*/ 40 w 223"/>
                <a:gd name="T1" fmla="*/ 118 h 273"/>
                <a:gd name="T2" fmla="*/ 44 w 223"/>
                <a:gd name="T3" fmla="*/ 143 h 273"/>
                <a:gd name="T4" fmla="*/ 51 w 223"/>
                <a:gd name="T5" fmla="*/ 166 h 273"/>
                <a:gd name="T6" fmla="*/ 63 w 223"/>
                <a:gd name="T7" fmla="*/ 185 h 273"/>
                <a:gd name="T8" fmla="*/ 76 w 223"/>
                <a:gd name="T9" fmla="*/ 201 h 273"/>
                <a:gd name="T10" fmla="*/ 92 w 223"/>
                <a:gd name="T11" fmla="*/ 214 h 273"/>
                <a:gd name="T12" fmla="*/ 109 w 223"/>
                <a:gd name="T13" fmla="*/ 222 h 273"/>
                <a:gd name="T14" fmla="*/ 128 w 223"/>
                <a:gd name="T15" fmla="*/ 226 h 273"/>
                <a:gd name="T16" fmla="*/ 150 w 223"/>
                <a:gd name="T17" fmla="*/ 226 h 273"/>
                <a:gd name="T18" fmla="*/ 172 w 223"/>
                <a:gd name="T19" fmla="*/ 219 h 273"/>
                <a:gd name="T20" fmla="*/ 186 w 223"/>
                <a:gd name="T21" fmla="*/ 209 h 273"/>
                <a:gd name="T22" fmla="*/ 195 w 223"/>
                <a:gd name="T23" fmla="*/ 199 h 273"/>
                <a:gd name="T24" fmla="*/ 207 w 223"/>
                <a:gd name="T25" fmla="*/ 181 h 273"/>
                <a:gd name="T26" fmla="*/ 223 w 223"/>
                <a:gd name="T27" fmla="*/ 170 h 273"/>
                <a:gd name="T28" fmla="*/ 218 w 223"/>
                <a:gd name="T29" fmla="*/ 190 h 273"/>
                <a:gd name="T30" fmla="*/ 212 w 223"/>
                <a:gd name="T31" fmla="*/ 208 h 273"/>
                <a:gd name="T32" fmla="*/ 201 w 223"/>
                <a:gd name="T33" fmla="*/ 224 h 273"/>
                <a:gd name="T34" fmla="*/ 187 w 223"/>
                <a:gd name="T35" fmla="*/ 241 h 273"/>
                <a:gd name="T36" fmla="*/ 172 w 223"/>
                <a:gd name="T37" fmla="*/ 254 h 273"/>
                <a:gd name="T38" fmla="*/ 155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2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4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2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8 w 223"/>
                <a:gd name="T63" fmla="*/ 81 h 273"/>
                <a:gd name="T64" fmla="*/ 19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7 w 223"/>
                <a:gd name="T73" fmla="*/ 2 h 273"/>
                <a:gd name="T74" fmla="*/ 121 w 223"/>
                <a:gd name="T75" fmla="*/ 0 h 273"/>
                <a:gd name="T76" fmla="*/ 143 w 223"/>
                <a:gd name="T77" fmla="*/ 1 h 273"/>
                <a:gd name="T78" fmla="*/ 162 w 223"/>
                <a:gd name="T79" fmla="*/ 6 h 273"/>
                <a:gd name="T80" fmla="*/ 180 w 223"/>
                <a:gd name="T81" fmla="*/ 15 h 273"/>
                <a:gd name="T82" fmla="*/ 194 w 223"/>
                <a:gd name="T83" fmla="*/ 28 h 273"/>
                <a:gd name="T84" fmla="*/ 207 w 223"/>
                <a:gd name="T85" fmla="*/ 43 h 273"/>
                <a:gd name="T86" fmla="*/ 216 w 223"/>
                <a:gd name="T87" fmla="*/ 61 h 273"/>
                <a:gd name="T88" fmla="*/ 222 w 223"/>
                <a:gd name="T89" fmla="*/ 82 h 273"/>
                <a:gd name="T90" fmla="*/ 223 w 223"/>
                <a:gd name="T91" fmla="*/ 104 h 273"/>
                <a:gd name="T92" fmla="*/ 40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3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3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0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0" y="104"/>
                  </a:moveTo>
                  <a:lnTo>
                    <a:pt x="40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1" y="166"/>
                  </a:lnTo>
                  <a:lnTo>
                    <a:pt x="56" y="177"/>
                  </a:lnTo>
                  <a:lnTo>
                    <a:pt x="63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2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6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7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2" y="180"/>
                  </a:lnTo>
                  <a:lnTo>
                    <a:pt x="218" y="190"/>
                  </a:lnTo>
                  <a:lnTo>
                    <a:pt x="215" y="198"/>
                  </a:lnTo>
                  <a:lnTo>
                    <a:pt x="212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5" y="233"/>
                  </a:lnTo>
                  <a:lnTo>
                    <a:pt x="187" y="241"/>
                  </a:lnTo>
                  <a:lnTo>
                    <a:pt x="181" y="248"/>
                  </a:lnTo>
                  <a:lnTo>
                    <a:pt x="172" y="254"/>
                  </a:lnTo>
                  <a:lnTo>
                    <a:pt x="164" y="260"/>
                  </a:lnTo>
                  <a:lnTo>
                    <a:pt x="155" y="265"/>
                  </a:lnTo>
                  <a:lnTo>
                    <a:pt x="145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3" y="271"/>
                  </a:lnTo>
                  <a:lnTo>
                    <a:pt x="92" y="270"/>
                  </a:lnTo>
                  <a:lnTo>
                    <a:pt x="81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4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8" y="81"/>
                  </a:lnTo>
                  <a:lnTo>
                    <a:pt x="13" y="68"/>
                  </a:lnTo>
                  <a:lnTo>
                    <a:pt x="19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80" y="15"/>
                  </a:lnTo>
                  <a:lnTo>
                    <a:pt x="187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7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20" y="71"/>
                  </a:lnTo>
                  <a:lnTo>
                    <a:pt x="222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0" y="104"/>
                  </a:lnTo>
                  <a:close/>
                  <a:moveTo>
                    <a:pt x="40" y="88"/>
                  </a:moveTo>
                  <a:lnTo>
                    <a:pt x="163" y="88"/>
                  </a:lnTo>
                  <a:lnTo>
                    <a:pt x="162" y="76"/>
                  </a:lnTo>
                  <a:lnTo>
                    <a:pt x="161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3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3" y="20"/>
                  </a:lnTo>
                  <a:lnTo>
                    <a:pt x="106" y="19"/>
                  </a:lnTo>
                  <a:lnTo>
                    <a:pt x="99" y="19"/>
                  </a:lnTo>
                  <a:lnTo>
                    <a:pt x="93" y="20"/>
                  </a:lnTo>
                  <a:lnTo>
                    <a:pt x="88" y="22"/>
                  </a:lnTo>
                  <a:lnTo>
                    <a:pt x="82" y="24"/>
                  </a:lnTo>
                  <a:lnTo>
                    <a:pt x="77" y="27"/>
                  </a:lnTo>
                  <a:lnTo>
                    <a:pt x="72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9" name="Rectangle 1460"/>
            <p:cNvSpPr>
              <a:spLocks noChangeArrowheads="1"/>
            </p:cNvSpPr>
            <p:nvPr/>
          </p:nvSpPr>
          <p:spPr bwMode="auto">
            <a:xfrm>
              <a:off x="3675" y="1020"/>
              <a:ext cx="34" cy="1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0" name="Freeform 1461"/>
            <p:cNvSpPr>
              <a:spLocks noEditPoints="1"/>
            </p:cNvSpPr>
            <p:nvPr/>
          </p:nvSpPr>
          <p:spPr bwMode="auto">
            <a:xfrm>
              <a:off x="3716" y="916"/>
              <a:ext cx="63" cy="87"/>
            </a:xfrm>
            <a:custGeom>
              <a:avLst/>
              <a:gdLst>
                <a:gd name="T0" fmla="*/ 267 w 267"/>
                <a:gd name="T1" fmla="*/ 248 h 388"/>
                <a:gd name="T2" fmla="*/ 267 w 267"/>
                <a:gd name="T3" fmla="*/ 288 h 388"/>
                <a:gd name="T4" fmla="*/ 214 w 267"/>
                <a:gd name="T5" fmla="*/ 288 h 388"/>
                <a:gd name="T6" fmla="*/ 214 w 267"/>
                <a:gd name="T7" fmla="*/ 388 h 388"/>
                <a:gd name="T8" fmla="*/ 166 w 267"/>
                <a:gd name="T9" fmla="*/ 388 h 388"/>
                <a:gd name="T10" fmla="*/ 166 w 267"/>
                <a:gd name="T11" fmla="*/ 288 h 388"/>
                <a:gd name="T12" fmla="*/ 0 w 267"/>
                <a:gd name="T13" fmla="*/ 288 h 388"/>
                <a:gd name="T14" fmla="*/ 0 w 267"/>
                <a:gd name="T15" fmla="*/ 252 h 388"/>
                <a:gd name="T16" fmla="*/ 182 w 267"/>
                <a:gd name="T17" fmla="*/ 0 h 388"/>
                <a:gd name="T18" fmla="*/ 214 w 267"/>
                <a:gd name="T19" fmla="*/ 0 h 388"/>
                <a:gd name="T20" fmla="*/ 214 w 267"/>
                <a:gd name="T21" fmla="*/ 248 h 388"/>
                <a:gd name="T22" fmla="*/ 267 w 267"/>
                <a:gd name="T23" fmla="*/ 248 h 388"/>
                <a:gd name="T24" fmla="*/ 166 w 267"/>
                <a:gd name="T25" fmla="*/ 248 h 388"/>
                <a:gd name="T26" fmla="*/ 166 w 267"/>
                <a:gd name="T27" fmla="*/ 59 h 388"/>
                <a:gd name="T28" fmla="*/ 29 w 267"/>
                <a:gd name="T29" fmla="*/ 248 h 388"/>
                <a:gd name="T30" fmla="*/ 166 w 267"/>
                <a:gd name="T31" fmla="*/ 2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388">
                  <a:moveTo>
                    <a:pt x="267" y="248"/>
                  </a:moveTo>
                  <a:lnTo>
                    <a:pt x="267" y="288"/>
                  </a:lnTo>
                  <a:lnTo>
                    <a:pt x="214" y="288"/>
                  </a:lnTo>
                  <a:lnTo>
                    <a:pt x="214" y="388"/>
                  </a:lnTo>
                  <a:lnTo>
                    <a:pt x="166" y="388"/>
                  </a:lnTo>
                  <a:lnTo>
                    <a:pt x="166" y="288"/>
                  </a:lnTo>
                  <a:lnTo>
                    <a:pt x="0" y="288"/>
                  </a:lnTo>
                  <a:lnTo>
                    <a:pt x="0" y="252"/>
                  </a:lnTo>
                  <a:lnTo>
                    <a:pt x="182" y="0"/>
                  </a:lnTo>
                  <a:lnTo>
                    <a:pt x="214" y="0"/>
                  </a:lnTo>
                  <a:lnTo>
                    <a:pt x="214" y="248"/>
                  </a:lnTo>
                  <a:lnTo>
                    <a:pt x="267" y="248"/>
                  </a:lnTo>
                  <a:close/>
                  <a:moveTo>
                    <a:pt x="166" y="248"/>
                  </a:moveTo>
                  <a:lnTo>
                    <a:pt x="166" y="59"/>
                  </a:lnTo>
                  <a:lnTo>
                    <a:pt x="29" y="248"/>
                  </a:lnTo>
                  <a:lnTo>
                    <a:pt x="166" y="2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1" name="Freeform 1462"/>
            <p:cNvSpPr>
              <a:spLocks/>
            </p:cNvSpPr>
            <p:nvPr/>
          </p:nvSpPr>
          <p:spPr bwMode="auto">
            <a:xfrm>
              <a:off x="3785" y="969"/>
              <a:ext cx="93" cy="85"/>
            </a:xfrm>
            <a:custGeom>
              <a:avLst/>
              <a:gdLst>
                <a:gd name="T0" fmla="*/ 294 w 405"/>
                <a:gd name="T1" fmla="*/ 176 h 381"/>
                <a:gd name="T2" fmla="*/ 294 w 405"/>
                <a:gd name="T3" fmla="*/ 55 h 381"/>
                <a:gd name="T4" fmla="*/ 291 w 405"/>
                <a:gd name="T5" fmla="*/ 35 h 381"/>
                <a:gd name="T6" fmla="*/ 288 w 405"/>
                <a:gd name="T7" fmla="*/ 26 h 381"/>
                <a:gd name="T8" fmla="*/ 282 w 405"/>
                <a:gd name="T9" fmla="*/ 20 h 381"/>
                <a:gd name="T10" fmla="*/ 272 w 405"/>
                <a:gd name="T11" fmla="*/ 14 h 381"/>
                <a:gd name="T12" fmla="*/ 258 w 405"/>
                <a:gd name="T13" fmla="*/ 10 h 381"/>
                <a:gd name="T14" fmla="*/ 237 w 405"/>
                <a:gd name="T15" fmla="*/ 10 h 381"/>
                <a:gd name="T16" fmla="*/ 405 w 405"/>
                <a:gd name="T17" fmla="*/ 0 h 381"/>
                <a:gd name="T18" fmla="*/ 391 w 405"/>
                <a:gd name="T19" fmla="*/ 10 h 381"/>
                <a:gd name="T20" fmla="*/ 378 w 405"/>
                <a:gd name="T21" fmla="*/ 12 h 381"/>
                <a:gd name="T22" fmla="*/ 364 w 405"/>
                <a:gd name="T23" fmla="*/ 17 h 381"/>
                <a:gd name="T24" fmla="*/ 357 w 405"/>
                <a:gd name="T25" fmla="*/ 22 h 381"/>
                <a:gd name="T26" fmla="*/ 352 w 405"/>
                <a:gd name="T27" fmla="*/ 30 h 381"/>
                <a:gd name="T28" fmla="*/ 350 w 405"/>
                <a:gd name="T29" fmla="*/ 44 h 381"/>
                <a:gd name="T30" fmla="*/ 349 w 405"/>
                <a:gd name="T31" fmla="*/ 68 h 381"/>
                <a:gd name="T32" fmla="*/ 349 w 405"/>
                <a:gd name="T33" fmla="*/ 326 h 381"/>
                <a:gd name="T34" fmla="*/ 351 w 405"/>
                <a:gd name="T35" fmla="*/ 345 h 381"/>
                <a:gd name="T36" fmla="*/ 355 w 405"/>
                <a:gd name="T37" fmla="*/ 355 h 381"/>
                <a:gd name="T38" fmla="*/ 360 w 405"/>
                <a:gd name="T39" fmla="*/ 360 h 381"/>
                <a:gd name="T40" fmla="*/ 371 w 405"/>
                <a:gd name="T41" fmla="*/ 366 h 381"/>
                <a:gd name="T42" fmla="*/ 384 w 405"/>
                <a:gd name="T43" fmla="*/ 370 h 381"/>
                <a:gd name="T44" fmla="*/ 405 w 405"/>
                <a:gd name="T45" fmla="*/ 370 h 381"/>
                <a:gd name="T46" fmla="*/ 237 w 405"/>
                <a:gd name="T47" fmla="*/ 381 h 381"/>
                <a:gd name="T48" fmla="*/ 252 w 405"/>
                <a:gd name="T49" fmla="*/ 370 h 381"/>
                <a:gd name="T50" fmla="*/ 272 w 405"/>
                <a:gd name="T51" fmla="*/ 367 h 381"/>
                <a:gd name="T52" fmla="*/ 280 w 405"/>
                <a:gd name="T53" fmla="*/ 363 h 381"/>
                <a:gd name="T54" fmla="*/ 286 w 405"/>
                <a:gd name="T55" fmla="*/ 356 h 381"/>
                <a:gd name="T56" fmla="*/ 291 w 405"/>
                <a:gd name="T57" fmla="*/ 341 h 381"/>
                <a:gd name="T58" fmla="*/ 294 w 405"/>
                <a:gd name="T59" fmla="*/ 313 h 381"/>
                <a:gd name="T60" fmla="*/ 111 w 405"/>
                <a:gd name="T61" fmla="*/ 197 h 381"/>
                <a:gd name="T62" fmla="*/ 111 w 405"/>
                <a:gd name="T63" fmla="*/ 326 h 381"/>
                <a:gd name="T64" fmla="*/ 113 w 405"/>
                <a:gd name="T65" fmla="*/ 345 h 381"/>
                <a:gd name="T66" fmla="*/ 117 w 405"/>
                <a:gd name="T67" fmla="*/ 355 h 381"/>
                <a:gd name="T68" fmla="*/ 123 w 405"/>
                <a:gd name="T69" fmla="*/ 360 h 381"/>
                <a:gd name="T70" fmla="*/ 133 w 405"/>
                <a:gd name="T71" fmla="*/ 366 h 381"/>
                <a:gd name="T72" fmla="*/ 147 w 405"/>
                <a:gd name="T73" fmla="*/ 370 h 381"/>
                <a:gd name="T74" fmla="*/ 168 w 405"/>
                <a:gd name="T75" fmla="*/ 370 h 381"/>
                <a:gd name="T76" fmla="*/ 0 w 405"/>
                <a:gd name="T77" fmla="*/ 381 h 381"/>
                <a:gd name="T78" fmla="*/ 14 w 405"/>
                <a:gd name="T79" fmla="*/ 370 h 381"/>
                <a:gd name="T80" fmla="*/ 35 w 405"/>
                <a:gd name="T81" fmla="*/ 367 h 381"/>
                <a:gd name="T82" fmla="*/ 43 w 405"/>
                <a:gd name="T83" fmla="*/ 363 h 381"/>
                <a:gd name="T84" fmla="*/ 49 w 405"/>
                <a:gd name="T85" fmla="*/ 356 h 381"/>
                <a:gd name="T86" fmla="*/ 54 w 405"/>
                <a:gd name="T87" fmla="*/ 341 h 381"/>
                <a:gd name="T88" fmla="*/ 56 w 405"/>
                <a:gd name="T89" fmla="*/ 313 h 381"/>
                <a:gd name="T90" fmla="*/ 56 w 405"/>
                <a:gd name="T91" fmla="*/ 55 h 381"/>
                <a:gd name="T92" fmla="*/ 54 w 405"/>
                <a:gd name="T93" fmla="*/ 35 h 381"/>
                <a:gd name="T94" fmla="*/ 50 w 405"/>
                <a:gd name="T95" fmla="*/ 26 h 381"/>
                <a:gd name="T96" fmla="*/ 45 w 405"/>
                <a:gd name="T97" fmla="*/ 20 h 381"/>
                <a:gd name="T98" fmla="*/ 34 w 405"/>
                <a:gd name="T99" fmla="*/ 14 h 381"/>
                <a:gd name="T100" fmla="*/ 21 w 405"/>
                <a:gd name="T101" fmla="*/ 10 h 381"/>
                <a:gd name="T102" fmla="*/ 0 w 405"/>
                <a:gd name="T103" fmla="*/ 10 h 381"/>
                <a:gd name="T104" fmla="*/ 168 w 405"/>
                <a:gd name="T105" fmla="*/ 0 h 381"/>
                <a:gd name="T106" fmla="*/ 153 w 405"/>
                <a:gd name="T107" fmla="*/ 10 h 381"/>
                <a:gd name="T108" fmla="*/ 140 w 405"/>
                <a:gd name="T109" fmla="*/ 12 h 381"/>
                <a:gd name="T110" fmla="*/ 128 w 405"/>
                <a:gd name="T111" fmla="*/ 17 h 381"/>
                <a:gd name="T112" fmla="*/ 120 w 405"/>
                <a:gd name="T113" fmla="*/ 22 h 381"/>
                <a:gd name="T114" fmla="*/ 115 w 405"/>
                <a:gd name="T115" fmla="*/ 30 h 381"/>
                <a:gd name="T116" fmla="*/ 112 w 405"/>
                <a:gd name="T117" fmla="*/ 44 h 381"/>
                <a:gd name="T118" fmla="*/ 111 w 405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5" h="381">
                  <a:moveTo>
                    <a:pt x="111" y="176"/>
                  </a:moveTo>
                  <a:lnTo>
                    <a:pt x="294" y="176"/>
                  </a:lnTo>
                  <a:lnTo>
                    <a:pt x="294" y="68"/>
                  </a:lnTo>
                  <a:lnTo>
                    <a:pt x="294" y="55"/>
                  </a:lnTo>
                  <a:lnTo>
                    <a:pt x="293" y="43"/>
                  </a:lnTo>
                  <a:lnTo>
                    <a:pt x="291" y="35"/>
                  </a:lnTo>
                  <a:lnTo>
                    <a:pt x="289" y="29"/>
                  </a:lnTo>
                  <a:lnTo>
                    <a:pt x="288" y="26"/>
                  </a:lnTo>
                  <a:lnTo>
                    <a:pt x="285" y="22"/>
                  </a:lnTo>
                  <a:lnTo>
                    <a:pt x="282" y="20"/>
                  </a:lnTo>
                  <a:lnTo>
                    <a:pt x="278" y="17"/>
                  </a:lnTo>
                  <a:lnTo>
                    <a:pt x="272" y="14"/>
                  </a:lnTo>
                  <a:lnTo>
                    <a:pt x="265" y="12"/>
                  </a:lnTo>
                  <a:lnTo>
                    <a:pt x="258" y="10"/>
                  </a:lnTo>
                  <a:lnTo>
                    <a:pt x="252" y="10"/>
                  </a:lnTo>
                  <a:lnTo>
                    <a:pt x="237" y="10"/>
                  </a:lnTo>
                  <a:lnTo>
                    <a:pt x="237" y="0"/>
                  </a:lnTo>
                  <a:lnTo>
                    <a:pt x="405" y="0"/>
                  </a:lnTo>
                  <a:lnTo>
                    <a:pt x="405" y="10"/>
                  </a:lnTo>
                  <a:lnTo>
                    <a:pt x="391" y="10"/>
                  </a:lnTo>
                  <a:lnTo>
                    <a:pt x="384" y="10"/>
                  </a:lnTo>
                  <a:lnTo>
                    <a:pt x="378" y="12"/>
                  </a:lnTo>
                  <a:lnTo>
                    <a:pt x="371" y="14"/>
                  </a:lnTo>
                  <a:lnTo>
                    <a:pt x="364" y="17"/>
                  </a:lnTo>
                  <a:lnTo>
                    <a:pt x="361" y="19"/>
                  </a:lnTo>
                  <a:lnTo>
                    <a:pt x="357" y="22"/>
                  </a:lnTo>
                  <a:lnTo>
                    <a:pt x="355" y="26"/>
                  </a:lnTo>
                  <a:lnTo>
                    <a:pt x="352" y="30"/>
                  </a:lnTo>
                  <a:lnTo>
                    <a:pt x="351" y="36"/>
                  </a:lnTo>
                  <a:lnTo>
                    <a:pt x="350" y="44"/>
                  </a:lnTo>
                  <a:lnTo>
                    <a:pt x="349" y="55"/>
                  </a:lnTo>
                  <a:lnTo>
                    <a:pt x="349" y="68"/>
                  </a:lnTo>
                  <a:lnTo>
                    <a:pt x="349" y="313"/>
                  </a:lnTo>
                  <a:lnTo>
                    <a:pt x="349" y="326"/>
                  </a:lnTo>
                  <a:lnTo>
                    <a:pt x="350" y="337"/>
                  </a:lnTo>
                  <a:lnTo>
                    <a:pt x="351" y="345"/>
                  </a:lnTo>
                  <a:lnTo>
                    <a:pt x="352" y="351"/>
                  </a:lnTo>
                  <a:lnTo>
                    <a:pt x="355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4" y="364"/>
                  </a:lnTo>
                  <a:lnTo>
                    <a:pt x="371" y="366"/>
                  </a:lnTo>
                  <a:lnTo>
                    <a:pt x="378" y="368"/>
                  </a:lnTo>
                  <a:lnTo>
                    <a:pt x="384" y="370"/>
                  </a:lnTo>
                  <a:lnTo>
                    <a:pt x="391" y="370"/>
                  </a:lnTo>
                  <a:lnTo>
                    <a:pt x="405" y="370"/>
                  </a:lnTo>
                  <a:lnTo>
                    <a:pt x="405" y="381"/>
                  </a:lnTo>
                  <a:lnTo>
                    <a:pt x="237" y="381"/>
                  </a:lnTo>
                  <a:lnTo>
                    <a:pt x="237" y="370"/>
                  </a:lnTo>
                  <a:lnTo>
                    <a:pt x="252" y="370"/>
                  </a:lnTo>
                  <a:lnTo>
                    <a:pt x="263" y="369"/>
                  </a:lnTo>
                  <a:lnTo>
                    <a:pt x="272" y="367"/>
                  </a:lnTo>
                  <a:lnTo>
                    <a:pt x="276" y="365"/>
                  </a:lnTo>
                  <a:lnTo>
                    <a:pt x="280" y="363"/>
                  </a:lnTo>
                  <a:lnTo>
                    <a:pt x="284" y="359"/>
                  </a:lnTo>
                  <a:lnTo>
                    <a:pt x="286" y="356"/>
                  </a:lnTo>
                  <a:lnTo>
                    <a:pt x="289" y="351"/>
                  </a:lnTo>
                  <a:lnTo>
                    <a:pt x="291" y="341"/>
                  </a:lnTo>
                  <a:lnTo>
                    <a:pt x="293" y="328"/>
                  </a:lnTo>
                  <a:lnTo>
                    <a:pt x="294" y="313"/>
                  </a:lnTo>
                  <a:lnTo>
                    <a:pt x="294" y="197"/>
                  </a:lnTo>
                  <a:lnTo>
                    <a:pt x="111" y="197"/>
                  </a:lnTo>
                  <a:lnTo>
                    <a:pt x="111" y="313"/>
                  </a:lnTo>
                  <a:lnTo>
                    <a:pt x="111" y="326"/>
                  </a:lnTo>
                  <a:lnTo>
                    <a:pt x="112" y="337"/>
                  </a:lnTo>
                  <a:lnTo>
                    <a:pt x="113" y="345"/>
                  </a:lnTo>
                  <a:lnTo>
                    <a:pt x="116" y="351"/>
                  </a:lnTo>
                  <a:lnTo>
                    <a:pt x="117" y="355"/>
                  </a:lnTo>
                  <a:lnTo>
                    <a:pt x="120" y="358"/>
                  </a:lnTo>
                  <a:lnTo>
                    <a:pt x="123" y="360"/>
                  </a:lnTo>
                  <a:lnTo>
                    <a:pt x="128" y="364"/>
                  </a:lnTo>
                  <a:lnTo>
                    <a:pt x="133" y="366"/>
                  </a:lnTo>
                  <a:lnTo>
                    <a:pt x="140" y="368"/>
                  </a:lnTo>
                  <a:lnTo>
                    <a:pt x="147" y="370"/>
                  </a:lnTo>
                  <a:lnTo>
                    <a:pt x="153" y="370"/>
                  </a:lnTo>
                  <a:lnTo>
                    <a:pt x="168" y="370"/>
                  </a:lnTo>
                  <a:lnTo>
                    <a:pt x="168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4" y="370"/>
                  </a:lnTo>
                  <a:lnTo>
                    <a:pt x="25" y="369"/>
                  </a:lnTo>
                  <a:lnTo>
                    <a:pt x="35" y="367"/>
                  </a:lnTo>
                  <a:lnTo>
                    <a:pt x="39" y="365"/>
                  </a:lnTo>
                  <a:lnTo>
                    <a:pt x="43" y="363"/>
                  </a:lnTo>
                  <a:lnTo>
                    <a:pt x="46" y="359"/>
                  </a:lnTo>
                  <a:lnTo>
                    <a:pt x="49" y="356"/>
                  </a:lnTo>
                  <a:lnTo>
                    <a:pt x="53" y="351"/>
                  </a:lnTo>
                  <a:lnTo>
                    <a:pt x="54" y="341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5"/>
                  </a:lnTo>
                  <a:lnTo>
                    <a:pt x="55" y="43"/>
                  </a:lnTo>
                  <a:lnTo>
                    <a:pt x="54" y="35"/>
                  </a:lnTo>
                  <a:lnTo>
                    <a:pt x="53" y="29"/>
                  </a:lnTo>
                  <a:lnTo>
                    <a:pt x="50" y="26"/>
                  </a:lnTo>
                  <a:lnTo>
                    <a:pt x="48" y="22"/>
                  </a:lnTo>
                  <a:lnTo>
                    <a:pt x="45" y="20"/>
                  </a:lnTo>
                  <a:lnTo>
                    <a:pt x="40" y="17"/>
                  </a:lnTo>
                  <a:lnTo>
                    <a:pt x="34" y="14"/>
                  </a:lnTo>
                  <a:lnTo>
                    <a:pt x="27" y="12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53" y="10"/>
                  </a:lnTo>
                  <a:lnTo>
                    <a:pt x="147" y="10"/>
                  </a:lnTo>
                  <a:lnTo>
                    <a:pt x="140" y="12"/>
                  </a:lnTo>
                  <a:lnTo>
                    <a:pt x="133" y="14"/>
                  </a:lnTo>
                  <a:lnTo>
                    <a:pt x="128" y="17"/>
                  </a:lnTo>
                  <a:lnTo>
                    <a:pt x="123" y="19"/>
                  </a:lnTo>
                  <a:lnTo>
                    <a:pt x="120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3" y="36"/>
                  </a:lnTo>
                  <a:lnTo>
                    <a:pt x="112" y="44"/>
                  </a:lnTo>
                  <a:lnTo>
                    <a:pt x="111" y="55"/>
                  </a:lnTo>
                  <a:lnTo>
                    <a:pt x="111" y="68"/>
                  </a:lnTo>
                  <a:lnTo>
                    <a:pt x="111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2" name="Freeform 1463"/>
            <p:cNvSpPr>
              <a:spLocks noEditPoints="1"/>
            </p:cNvSpPr>
            <p:nvPr/>
          </p:nvSpPr>
          <p:spPr bwMode="auto">
            <a:xfrm>
              <a:off x="3886" y="995"/>
              <a:ext cx="51" cy="61"/>
            </a:xfrm>
            <a:custGeom>
              <a:avLst/>
              <a:gdLst>
                <a:gd name="T0" fmla="*/ 41 w 223"/>
                <a:gd name="T1" fmla="*/ 118 h 273"/>
                <a:gd name="T2" fmla="*/ 44 w 223"/>
                <a:gd name="T3" fmla="*/ 143 h 273"/>
                <a:gd name="T4" fmla="*/ 52 w 223"/>
                <a:gd name="T5" fmla="*/ 166 h 273"/>
                <a:gd name="T6" fmla="*/ 62 w 223"/>
                <a:gd name="T7" fmla="*/ 185 h 273"/>
                <a:gd name="T8" fmla="*/ 76 w 223"/>
                <a:gd name="T9" fmla="*/ 201 h 273"/>
                <a:gd name="T10" fmla="*/ 91 w 223"/>
                <a:gd name="T11" fmla="*/ 214 h 273"/>
                <a:gd name="T12" fmla="*/ 109 w 223"/>
                <a:gd name="T13" fmla="*/ 222 h 273"/>
                <a:gd name="T14" fmla="*/ 127 w 223"/>
                <a:gd name="T15" fmla="*/ 226 h 273"/>
                <a:gd name="T16" fmla="*/ 149 w 223"/>
                <a:gd name="T17" fmla="*/ 226 h 273"/>
                <a:gd name="T18" fmla="*/ 172 w 223"/>
                <a:gd name="T19" fmla="*/ 219 h 273"/>
                <a:gd name="T20" fmla="*/ 187 w 223"/>
                <a:gd name="T21" fmla="*/ 209 h 273"/>
                <a:gd name="T22" fmla="*/ 195 w 223"/>
                <a:gd name="T23" fmla="*/ 199 h 273"/>
                <a:gd name="T24" fmla="*/ 208 w 223"/>
                <a:gd name="T25" fmla="*/ 181 h 273"/>
                <a:gd name="T26" fmla="*/ 223 w 223"/>
                <a:gd name="T27" fmla="*/ 170 h 273"/>
                <a:gd name="T28" fmla="*/ 219 w 223"/>
                <a:gd name="T29" fmla="*/ 190 h 273"/>
                <a:gd name="T30" fmla="*/ 211 w 223"/>
                <a:gd name="T31" fmla="*/ 208 h 273"/>
                <a:gd name="T32" fmla="*/ 201 w 223"/>
                <a:gd name="T33" fmla="*/ 224 h 273"/>
                <a:gd name="T34" fmla="*/ 188 w 223"/>
                <a:gd name="T35" fmla="*/ 241 h 273"/>
                <a:gd name="T36" fmla="*/ 172 w 223"/>
                <a:gd name="T37" fmla="*/ 254 h 273"/>
                <a:gd name="T38" fmla="*/ 154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1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3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1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7 w 223"/>
                <a:gd name="T63" fmla="*/ 81 h 273"/>
                <a:gd name="T64" fmla="*/ 18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6 w 223"/>
                <a:gd name="T73" fmla="*/ 2 h 273"/>
                <a:gd name="T74" fmla="*/ 121 w 223"/>
                <a:gd name="T75" fmla="*/ 0 h 273"/>
                <a:gd name="T76" fmla="*/ 142 w 223"/>
                <a:gd name="T77" fmla="*/ 1 h 273"/>
                <a:gd name="T78" fmla="*/ 162 w 223"/>
                <a:gd name="T79" fmla="*/ 6 h 273"/>
                <a:gd name="T80" fmla="*/ 179 w 223"/>
                <a:gd name="T81" fmla="*/ 15 h 273"/>
                <a:gd name="T82" fmla="*/ 194 w 223"/>
                <a:gd name="T83" fmla="*/ 28 h 273"/>
                <a:gd name="T84" fmla="*/ 206 w 223"/>
                <a:gd name="T85" fmla="*/ 43 h 273"/>
                <a:gd name="T86" fmla="*/ 216 w 223"/>
                <a:gd name="T87" fmla="*/ 61 h 273"/>
                <a:gd name="T88" fmla="*/ 221 w 223"/>
                <a:gd name="T89" fmla="*/ 82 h 273"/>
                <a:gd name="T90" fmla="*/ 223 w 223"/>
                <a:gd name="T91" fmla="*/ 104 h 273"/>
                <a:gd name="T92" fmla="*/ 41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2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2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1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2" y="166"/>
                  </a:lnTo>
                  <a:lnTo>
                    <a:pt x="56" y="177"/>
                  </a:lnTo>
                  <a:lnTo>
                    <a:pt x="62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1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49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7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8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1" y="180"/>
                  </a:lnTo>
                  <a:lnTo>
                    <a:pt x="219" y="190"/>
                  </a:lnTo>
                  <a:lnTo>
                    <a:pt x="215" y="198"/>
                  </a:lnTo>
                  <a:lnTo>
                    <a:pt x="211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4" y="233"/>
                  </a:lnTo>
                  <a:lnTo>
                    <a:pt x="188" y="241"/>
                  </a:lnTo>
                  <a:lnTo>
                    <a:pt x="180" y="248"/>
                  </a:lnTo>
                  <a:lnTo>
                    <a:pt x="172" y="254"/>
                  </a:lnTo>
                  <a:lnTo>
                    <a:pt x="163" y="260"/>
                  </a:lnTo>
                  <a:lnTo>
                    <a:pt x="154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4" y="271"/>
                  </a:lnTo>
                  <a:lnTo>
                    <a:pt x="91" y="270"/>
                  </a:lnTo>
                  <a:lnTo>
                    <a:pt x="80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3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1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7" y="81"/>
                  </a:lnTo>
                  <a:lnTo>
                    <a:pt x="13" y="68"/>
                  </a:lnTo>
                  <a:lnTo>
                    <a:pt x="18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79" y="15"/>
                  </a:lnTo>
                  <a:lnTo>
                    <a:pt x="188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6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19" y="71"/>
                  </a:lnTo>
                  <a:lnTo>
                    <a:pt x="221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2" y="88"/>
                  </a:lnTo>
                  <a:lnTo>
                    <a:pt x="162" y="76"/>
                  </a:lnTo>
                  <a:lnTo>
                    <a:pt x="160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2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2" y="20"/>
                  </a:lnTo>
                  <a:lnTo>
                    <a:pt x="105" y="19"/>
                  </a:lnTo>
                  <a:lnTo>
                    <a:pt x="99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4"/>
                  </a:lnTo>
                  <a:lnTo>
                    <a:pt x="77" y="27"/>
                  </a:lnTo>
                  <a:lnTo>
                    <a:pt x="73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1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3" name="Freeform 1464"/>
            <p:cNvSpPr>
              <a:spLocks noEditPoints="1"/>
            </p:cNvSpPr>
            <p:nvPr/>
          </p:nvSpPr>
          <p:spPr bwMode="auto">
            <a:xfrm>
              <a:off x="3978" y="969"/>
              <a:ext cx="91" cy="85"/>
            </a:xfrm>
            <a:custGeom>
              <a:avLst/>
              <a:gdLst>
                <a:gd name="T0" fmla="*/ 0 w 394"/>
                <a:gd name="T1" fmla="*/ 370 h 381"/>
                <a:gd name="T2" fmla="*/ 21 w 394"/>
                <a:gd name="T3" fmla="*/ 370 h 381"/>
                <a:gd name="T4" fmla="*/ 31 w 394"/>
                <a:gd name="T5" fmla="*/ 368 h 381"/>
                <a:gd name="T6" fmla="*/ 40 w 394"/>
                <a:gd name="T7" fmla="*/ 364 h 381"/>
                <a:gd name="T8" fmla="*/ 47 w 394"/>
                <a:gd name="T9" fmla="*/ 358 h 381"/>
                <a:gd name="T10" fmla="*/ 53 w 394"/>
                <a:gd name="T11" fmla="*/ 349 h 381"/>
                <a:gd name="T12" fmla="*/ 56 w 394"/>
                <a:gd name="T13" fmla="*/ 328 h 381"/>
                <a:gd name="T14" fmla="*/ 56 w 394"/>
                <a:gd name="T15" fmla="*/ 68 h 381"/>
                <a:gd name="T16" fmla="*/ 54 w 394"/>
                <a:gd name="T17" fmla="*/ 38 h 381"/>
                <a:gd name="T18" fmla="*/ 48 w 394"/>
                <a:gd name="T19" fmla="*/ 22 h 381"/>
                <a:gd name="T20" fmla="*/ 34 w 394"/>
                <a:gd name="T21" fmla="*/ 14 h 381"/>
                <a:gd name="T22" fmla="*/ 14 w 394"/>
                <a:gd name="T23" fmla="*/ 10 h 381"/>
                <a:gd name="T24" fmla="*/ 0 w 394"/>
                <a:gd name="T25" fmla="*/ 0 h 381"/>
                <a:gd name="T26" fmla="*/ 181 w 394"/>
                <a:gd name="T27" fmla="*/ 0 h 381"/>
                <a:gd name="T28" fmla="*/ 220 w 394"/>
                <a:gd name="T29" fmla="*/ 3 h 381"/>
                <a:gd name="T30" fmla="*/ 253 w 394"/>
                <a:gd name="T31" fmla="*/ 7 h 381"/>
                <a:gd name="T32" fmla="*/ 281 w 394"/>
                <a:gd name="T33" fmla="*/ 15 h 381"/>
                <a:gd name="T34" fmla="*/ 304 w 394"/>
                <a:gd name="T35" fmla="*/ 24 h 381"/>
                <a:gd name="T36" fmla="*/ 325 w 394"/>
                <a:gd name="T37" fmla="*/ 37 h 381"/>
                <a:gd name="T38" fmla="*/ 344 w 394"/>
                <a:gd name="T39" fmla="*/ 54 h 381"/>
                <a:gd name="T40" fmla="*/ 359 w 394"/>
                <a:gd name="T41" fmla="*/ 73 h 381"/>
                <a:gd name="T42" fmla="*/ 373 w 394"/>
                <a:gd name="T43" fmla="*/ 96 h 381"/>
                <a:gd name="T44" fmla="*/ 383 w 394"/>
                <a:gd name="T45" fmla="*/ 119 h 381"/>
                <a:gd name="T46" fmla="*/ 391 w 394"/>
                <a:gd name="T47" fmla="*/ 146 h 381"/>
                <a:gd name="T48" fmla="*/ 394 w 394"/>
                <a:gd name="T49" fmla="*/ 174 h 381"/>
                <a:gd name="T50" fmla="*/ 393 w 394"/>
                <a:gd name="T51" fmla="*/ 208 h 381"/>
                <a:gd name="T52" fmla="*/ 388 w 394"/>
                <a:gd name="T53" fmla="*/ 244 h 381"/>
                <a:gd name="T54" fmla="*/ 376 w 394"/>
                <a:gd name="T55" fmla="*/ 278 h 381"/>
                <a:gd name="T56" fmla="*/ 357 w 394"/>
                <a:gd name="T57" fmla="*/ 308 h 381"/>
                <a:gd name="T58" fmla="*/ 338 w 394"/>
                <a:gd name="T59" fmla="*/ 328 h 381"/>
                <a:gd name="T60" fmla="*/ 321 w 394"/>
                <a:gd name="T61" fmla="*/ 341 h 381"/>
                <a:gd name="T62" fmla="*/ 304 w 394"/>
                <a:gd name="T63" fmla="*/ 352 h 381"/>
                <a:gd name="T64" fmla="*/ 285 w 394"/>
                <a:gd name="T65" fmla="*/ 362 h 381"/>
                <a:gd name="T66" fmla="*/ 264 w 394"/>
                <a:gd name="T67" fmla="*/ 369 h 381"/>
                <a:gd name="T68" fmla="*/ 241 w 394"/>
                <a:gd name="T69" fmla="*/ 375 h 381"/>
                <a:gd name="T70" fmla="*/ 202 w 394"/>
                <a:gd name="T71" fmla="*/ 380 h 381"/>
                <a:gd name="T72" fmla="*/ 0 w 394"/>
                <a:gd name="T73" fmla="*/ 381 h 381"/>
                <a:gd name="T74" fmla="*/ 129 w 394"/>
                <a:gd name="T75" fmla="*/ 356 h 381"/>
                <a:gd name="T76" fmla="*/ 160 w 394"/>
                <a:gd name="T77" fmla="*/ 360 h 381"/>
                <a:gd name="T78" fmla="*/ 190 w 394"/>
                <a:gd name="T79" fmla="*/ 360 h 381"/>
                <a:gd name="T80" fmla="*/ 220 w 394"/>
                <a:gd name="T81" fmla="*/ 354 h 381"/>
                <a:gd name="T82" fmla="*/ 249 w 394"/>
                <a:gd name="T83" fmla="*/ 343 h 381"/>
                <a:gd name="T84" fmla="*/ 273 w 394"/>
                <a:gd name="T85" fmla="*/ 326 h 381"/>
                <a:gd name="T86" fmla="*/ 295 w 394"/>
                <a:gd name="T87" fmla="*/ 303 h 381"/>
                <a:gd name="T88" fmla="*/ 312 w 394"/>
                <a:gd name="T89" fmla="*/ 276 h 381"/>
                <a:gd name="T90" fmla="*/ 323 w 394"/>
                <a:gd name="T91" fmla="*/ 245 h 381"/>
                <a:gd name="T92" fmla="*/ 328 w 394"/>
                <a:gd name="T93" fmla="*/ 210 h 381"/>
                <a:gd name="T94" fmla="*/ 328 w 394"/>
                <a:gd name="T95" fmla="*/ 172 h 381"/>
                <a:gd name="T96" fmla="*/ 323 w 394"/>
                <a:gd name="T97" fmla="*/ 136 h 381"/>
                <a:gd name="T98" fmla="*/ 312 w 394"/>
                <a:gd name="T99" fmla="*/ 105 h 381"/>
                <a:gd name="T100" fmla="*/ 295 w 394"/>
                <a:gd name="T101" fmla="*/ 78 h 381"/>
                <a:gd name="T102" fmla="*/ 273 w 394"/>
                <a:gd name="T103" fmla="*/ 56 h 381"/>
                <a:gd name="T104" fmla="*/ 247 w 394"/>
                <a:gd name="T105" fmla="*/ 38 h 381"/>
                <a:gd name="T106" fmla="*/ 220 w 394"/>
                <a:gd name="T107" fmla="*/ 28 h 381"/>
                <a:gd name="T108" fmla="*/ 188 w 394"/>
                <a:gd name="T109" fmla="*/ 22 h 381"/>
                <a:gd name="T110" fmla="*/ 158 w 394"/>
                <a:gd name="T111" fmla="*/ 21 h 381"/>
                <a:gd name="T112" fmla="*/ 128 w 394"/>
                <a:gd name="T113" fmla="*/ 26 h 381"/>
                <a:gd name="T114" fmla="*/ 111 w 394"/>
                <a:gd name="T115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381">
                  <a:moveTo>
                    <a:pt x="0" y="381"/>
                  </a:moveTo>
                  <a:lnTo>
                    <a:pt x="0" y="370"/>
                  </a:lnTo>
                  <a:lnTo>
                    <a:pt x="14" y="370"/>
                  </a:lnTo>
                  <a:lnTo>
                    <a:pt x="21" y="370"/>
                  </a:lnTo>
                  <a:lnTo>
                    <a:pt x="26" y="369"/>
                  </a:lnTo>
                  <a:lnTo>
                    <a:pt x="31" y="368"/>
                  </a:lnTo>
                  <a:lnTo>
                    <a:pt x="36" y="366"/>
                  </a:lnTo>
                  <a:lnTo>
                    <a:pt x="40" y="364"/>
                  </a:lnTo>
                  <a:lnTo>
                    <a:pt x="44" y="362"/>
                  </a:lnTo>
                  <a:lnTo>
                    <a:pt x="47" y="358"/>
                  </a:lnTo>
                  <a:lnTo>
                    <a:pt x="49" y="355"/>
                  </a:lnTo>
                  <a:lnTo>
                    <a:pt x="53" y="349"/>
                  </a:lnTo>
                  <a:lnTo>
                    <a:pt x="55" y="340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1"/>
                  </a:lnTo>
                  <a:lnTo>
                    <a:pt x="54" y="38"/>
                  </a:lnTo>
                  <a:lnTo>
                    <a:pt x="52" y="29"/>
                  </a:lnTo>
                  <a:lnTo>
                    <a:pt x="48" y="22"/>
                  </a:lnTo>
                  <a:lnTo>
                    <a:pt x="42" y="17"/>
                  </a:lnTo>
                  <a:lnTo>
                    <a:pt x="34" y="14"/>
                  </a:lnTo>
                  <a:lnTo>
                    <a:pt x="25" y="12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81" y="0"/>
                  </a:lnTo>
                  <a:lnTo>
                    <a:pt x="201" y="1"/>
                  </a:lnTo>
                  <a:lnTo>
                    <a:pt x="220" y="3"/>
                  </a:lnTo>
                  <a:lnTo>
                    <a:pt x="236" y="5"/>
                  </a:lnTo>
                  <a:lnTo>
                    <a:pt x="253" y="7"/>
                  </a:lnTo>
                  <a:lnTo>
                    <a:pt x="267" y="10"/>
                  </a:lnTo>
                  <a:lnTo>
                    <a:pt x="281" y="15"/>
                  </a:lnTo>
                  <a:lnTo>
                    <a:pt x="293" y="19"/>
                  </a:lnTo>
                  <a:lnTo>
                    <a:pt x="304" y="24"/>
                  </a:lnTo>
                  <a:lnTo>
                    <a:pt x="315" y="31"/>
                  </a:lnTo>
                  <a:lnTo>
                    <a:pt x="325" y="37"/>
                  </a:lnTo>
                  <a:lnTo>
                    <a:pt x="335" y="45"/>
                  </a:lnTo>
                  <a:lnTo>
                    <a:pt x="344" y="54"/>
                  </a:lnTo>
                  <a:lnTo>
                    <a:pt x="351" y="63"/>
                  </a:lnTo>
                  <a:lnTo>
                    <a:pt x="359" y="73"/>
                  </a:lnTo>
                  <a:lnTo>
                    <a:pt x="367" y="84"/>
                  </a:lnTo>
                  <a:lnTo>
                    <a:pt x="373" y="96"/>
                  </a:lnTo>
                  <a:lnTo>
                    <a:pt x="379" y="107"/>
                  </a:lnTo>
                  <a:lnTo>
                    <a:pt x="383" y="119"/>
                  </a:lnTo>
                  <a:lnTo>
                    <a:pt x="388" y="132"/>
                  </a:lnTo>
                  <a:lnTo>
                    <a:pt x="391" y="146"/>
                  </a:lnTo>
                  <a:lnTo>
                    <a:pt x="393" y="159"/>
                  </a:lnTo>
                  <a:lnTo>
                    <a:pt x="394" y="174"/>
                  </a:lnTo>
                  <a:lnTo>
                    <a:pt x="394" y="188"/>
                  </a:lnTo>
                  <a:lnTo>
                    <a:pt x="393" y="208"/>
                  </a:lnTo>
                  <a:lnTo>
                    <a:pt x="391" y="226"/>
                  </a:lnTo>
                  <a:lnTo>
                    <a:pt x="388" y="244"/>
                  </a:lnTo>
                  <a:lnTo>
                    <a:pt x="382" y="261"/>
                  </a:lnTo>
                  <a:lnTo>
                    <a:pt x="376" y="278"/>
                  </a:lnTo>
                  <a:lnTo>
                    <a:pt x="367" y="293"/>
                  </a:lnTo>
                  <a:lnTo>
                    <a:pt x="357" y="308"/>
                  </a:lnTo>
                  <a:lnTo>
                    <a:pt x="345" y="321"/>
                  </a:lnTo>
                  <a:lnTo>
                    <a:pt x="338" y="328"/>
                  </a:lnTo>
                  <a:lnTo>
                    <a:pt x="330" y="335"/>
                  </a:lnTo>
                  <a:lnTo>
                    <a:pt x="321" y="341"/>
                  </a:lnTo>
                  <a:lnTo>
                    <a:pt x="314" y="348"/>
                  </a:lnTo>
                  <a:lnTo>
                    <a:pt x="304" y="352"/>
                  </a:lnTo>
                  <a:lnTo>
                    <a:pt x="295" y="357"/>
                  </a:lnTo>
                  <a:lnTo>
                    <a:pt x="285" y="362"/>
                  </a:lnTo>
                  <a:lnTo>
                    <a:pt x="275" y="366"/>
                  </a:lnTo>
                  <a:lnTo>
                    <a:pt x="264" y="369"/>
                  </a:lnTo>
                  <a:lnTo>
                    <a:pt x="252" y="372"/>
                  </a:lnTo>
                  <a:lnTo>
                    <a:pt x="241" y="375"/>
                  </a:lnTo>
                  <a:lnTo>
                    <a:pt x="229" y="377"/>
                  </a:lnTo>
                  <a:lnTo>
                    <a:pt x="202" y="380"/>
                  </a:lnTo>
                  <a:lnTo>
                    <a:pt x="176" y="381"/>
                  </a:lnTo>
                  <a:lnTo>
                    <a:pt x="0" y="381"/>
                  </a:lnTo>
                  <a:close/>
                  <a:moveTo>
                    <a:pt x="111" y="353"/>
                  </a:moveTo>
                  <a:lnTo>
                    <a:pt x="129" y="356"/>
                  </a:lnTo>
                  <a:lnTo>
                    <a:pt x="146" y="359"/>
                  </a:lnTo>
                  <a:lnTo>
                    <a:pt x="160" y="360"/>
                  </a:lnTo>
                  <a:lnTo>
                    <a:pt x="173" y="360"/>
                  </a:lnTo>
                  <a:lnTo>
                    <a:pt x="190" y="360"/>
                  </a:lnTo>
                  <a:lnTo>
                    <a:pt x="205" y="358"/>
                  </a:lnTo>
                  <a:lnTo>
                    <a:pt x="220" y="354"/>
                  </a:lnTo>
                  <a:lnTo>
                    <a:pt x="234" y="350"/>
                  </a:lnTo>
                  <a:lnTo>
                    <a:pt x="249" y="343"/>
                  </a:lnTo>
                  <a:lnTo>
                    <a:pt x="261" y="335"/>
                  </a:lnTo>
                  <a:lnTo>
                    <a:pt x="273" y="326"/>
                  </a:lnTo>
                  <a:lnTo>
                    <a:pt x="285" y="315"/>
                  </a:lnTo>
                  <a:lnTo>
                    <a:pt x="295" y="303"/>
                  </a:lnTo>
                  <a:lnTo>
                    <a:pt x="304" y="290"/>
                  </a:lnTo>
                  <a:lnTo>
                    <a:pt x="312" y="276"/>
                  </a:lnTo>
                  <a:lnTo>
                    <a:pt x="318" y="261"/>
                  </a:lnTo>
                  <a:lnTo>
                    <a:pt x="323" y="245"/>
                  </a:lnTo>
                  <a:lnTo>
                    <a:pt x="326" y="228"/>
                  </a:lnTo>
                  <a:lnTo>
                    <a:pt x="328" y="210"/>
                  </a:lnTo>
                  <a:lnTo>
                    <a:pt x="329" y="191"/>
                  </a:lnTo>
                  <a:lnTo>
                    <a:pt x="328" y="172"/>
                  </a:lnTo>
                  <a:lnTo>
                    <a:pt x="326" y="154"/>
                  </a:lnTo>
                  <a:lnTo>
                    <a:pt x="323" y="136"/>
                  </a:lnTo>
                  <a:lnTo>
                    <a:pt x="318" y="120"/>
                  </a:lnTo>
                  <a:lnTo>
                    <a:pt x="312" y="105"/>
                  </a:lnTo>
                  <a:lnTo>
                    <a:pt x="304" y="91"/>
                  </a:lnTo>
                  <a:lnTo>
                    <a:pt x="295" y="78"/>
                  </a:lnTo>
                  <a:lnTo>
                    <a:pt x="285" y="66"/>
                  </a:lnTo>
                  <a:lnTo>
                    <a:pt x="273" y="56"/>
                  </a:lnTo>
                  <a:lnTo>
                    <a:pt x="261" y="47"/>
                  </a:lnTo>
                  <a:lnTo>
                    <a:pt x="247" y="38"/>
                  </a:lnTo>
                  <a:lnTo>
                    <a:pt x="234" y="33"/>
                  </a:lnTo>
                  <a:lnTo>
                    <a:pt x="220" y="28"/>
                  </a:lnTo>
                  <a:lnTo>
                    <a:pt x="204" y="24"/>
                  </a:lnTo>
                  <a:lnTo>
                    <a:pt x="188" y="22"/>
                  </a:lnTo>
                  <a:lnTo>
                    <a:pt x="171" y="21"/>
                  </a:lnTo>
                  <a:lnTo>
                    <a:pt x="158" y="21"/>
                  </a:lnTo>
                  <a:lnTo>
                    <a:pt x="143" y="23"/>
                  </a:lnTo>
                  <a:lnTo>
                    <a:pt x="128" y="26"/>
                  </a:lnTo>
                  <a:lnTo>
                    <a:pt x="111" y="30"/>
                  </a:lnTo>
                  <a:lnTo>
                    <a:pt x="111" y="3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4" name="Freeform 1465"/>
            <p:cNvSpPr>
              <a:spLocks noEditPoints="1"/>
            </p:cNvSpPr>
            <p:nvPr/>
          </p:nvSpPr>
          <p:spPr bwMode="auto">
            <a:xfrm>
              <a:off x="4078" y="965"/>
              <a:ext cx="30" cy="89"/>
            </a:xfrm>
            <a:custGeom>
              <a:avLst/>
              <a:gdLst>
                <a:gd name="T0" fmla="*/ 74 w 133"/>
                <a:gd name="T1" fmla="*/ 0 h 400"/>
                <a:gd name="T2" fmla="*/ 85 w 133"/>
                <a:gd name="T3" fmla="*/ 5 h 400"/>
                <a:gd name="T4" fmla="*/ 93 w 133"/>
                <a:gd name="T5" fmla="*/ 13 h 400"/>
                <a:gd name="T6" fmla="*/ 98 w 133"/>
                <a:gd name="T7" fmla="*/ 23 h 400"/>
                <a:gd name="T8" fmla="*/ 98 w 133"/>
                <a:gd name="T9" fmla="*/ 35 h 400"/>
                <a:gd name="T10" fmla="*/ 93 w 133"/>
                <a:gd name="T11" fmla="*/ 45 h 400"/>
                <a:gd name="T12" fmla="*/ 85 w 133"/>
                <a:gd name="T13" fmla="*/ 52 h 400"/>
                <a:gd name="T14" fmla="*/ 74 w 133"/>
                <a:gd name="T15" fmla="*/ 56 h 400"/>
                <a:gd name="T16" fmla="*/ 63 w 133"/>
                <a:gd name="T17" fmla="*/ 56 h 400"/>
                <a:gd name="T18" fmla="*/ 52 w 133"/>
                <a:gd name="T19" fmla="*/ 52 h 400"/>
                <a:gd name="T20" fmla="*/ 45 w 133"/>
                <a:gd name="T21" fmla="*/ 45 h 400"/>
                <a:gd name="T22" fmla="*/ 40 w 133"/>
                <a:gd name="T23" fmla="*/ 35 h 400"/>
                <a:gd name="T24" fmla="*/ 40 w 133"/>
                <a:gd name="T25" fmla="*/ 23 h 400"/>
                <a:gd name="T26" fmla="*/ 45 w 133"/>
                <a:gd name="T27" fmla="*/ 13 h 400"/>
                <a:gd name="T28" fmla="*/ 52 w 133"/>
                <a:gd name="T29" fmla="*/ 5 h 400"/>
                <a:gd name="T30" fmla="*/ 63 w 133"/>
                <a:gd name="T31" fmla="*/ 0 h 400"/>
                <a:gd name="T32" fmla="*/ 93 w 133"/>
                <a:gd name="T33" fmla="*/ 135 h 400"/>
                <a:gd name="T34" fmla="*/ 93 w 133"/>
                <a:gd name="T35" fmla="*/ 353 h 400"/>
                <a:gd name="T36" fmla="*/ 95 w 133"/>
                <a:gd name="T37" fmla="*/ 369 h 400"/>
                <a:gd name="T38" fmla="*/ 99 w 133"/>
                <a:gd name="T39" fmla="*/ 377 h 400"/>
                <a:gd name="T40" fmla="*/ 104 w 133"/>
                <a:gd name="T41" fmla="*/ 384 h 400"/>
                <a:gd name="T42" fmla="*/ 112 w 133"/>
                <a:gd name="T43" fmla="*/ 387 h 400"/>
                <a:gd name="T44" fmla="*/ 124 w 133"/>
                <a:gd name="T45" fmla="*/ 389 h 400"/>
                <a:gd name="T46" fmla="*/ 133 w 133"/>
                <a:gd name="T47" fmla="*/ 400 h 400"/>
                <a:gd name="T48" fmla="*/ 5 w 133"/>
                <a:gd name="T49" fmla="*/ 389 h 400"/>
                <a:gd name="T50" fmla="*/ 20 w 133"/>
                <a:gd name="T51" fmla="*/ 388 h 400"/>
                <a:gd name="T52" fmla="*/ 30 w 133"/>
                <a:gd name="T53" fmla="*/ 386 h 400"/>
                <a:gd name="T54" fmla="*/ 37 w 133"/>
                <a:gd name="T55" fmla="*/ 381 h 400"/>
                <a:gd name="T56" fmla="*/ 41 w 133"/>
                <a:gd name="T57" fmla="*/ 374 h 400"/>
                <a:gd name="T58" fmla="*/ 45 w 133"/>
                <a:gd name="T59" fmla="*/ 361 h 400"/>
                <a:gd name="T60" fmla="*/ 45 w 133"/>
                <a:gd name="T61" fmla="*/ 342 h 400"/>
                <a:gd name="T62" fmla="*/ 45 w 133"/>
                <a:gd name="T63" fmla="*/ 223 h 400"/>
                <a:gd name="T64" fmla="*/ 43 w 133"/>
                <a:gd name="T65" fmla="*/ 196 h 400"/>
                <a:gd name="T66" fmla="*/ 41 w 133"/>
                <a:gd name="T67" fmla="*/ 183 h 400"/>
                <a:gd name="T68" fmla="*/ 38 w 133"/>
                <a:gd name="T69" fmla="*/ 178 h 400"/>
                <a:gd name="T70" fmla="*/ 33 w 133"/>
                <a:gd name="T71" fmla="*/ 174 h 400"/>
                <a:gd name="T72" fmla="*/ 28 w 133"/>
                <a:gd name="T73" fmla="*/ 173 h 400"/>
                <a:gd name="T74" fmla="*/ 15 w 133"/>
                <a:gd name="T75" fmla="*/ 173 h 400"/>
                <a:gd name="T76" fmla="*/ 0 w 133"/>
                <a:gd name="T77" fmla="*/ 166 h 400"/>
                <a:gd name="T78" fmla="*/ 93 w 133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400">
                  <a:moveTo>
                    <a:pt x="69" y="0"/>
                  </a:moveTo>
                  <a:lnTo>
                    <a:pt x="74" y="0"/>
                  </a:lnTo>
                  <a:lnTo>
                    <a:pt x="80" y="2"/>
                  </a:lnTo>
                  <a:lnTo>
                    <a:pt x="85" y="5"/>
                  </a:lnTo>
                  <a:lnTo>
                    <a:pt x="90" y="9"/>
                  </a:lnTo>
                  <a:lnTo>
                    <a:pt x="93" y="13"/>
                  </a:lnTo>
                  <a:lnTo>
                    <a:pt x="96" y="18"/>
                  </a:lnTo>
                  <a:lnTo>
                    <a:pt x="98" y="23"/>
                  </a:lnTo>
                  <a:lnTo>
                    <a:pt x="98" y="28"/>
                  </a:lnTo>
                  <a:lnTo>
                    <a:pt x="98" y="35"/>
                  </a:lnTo>
                  <a:lnTo>
                    <a:pt x="96" y="39"/>
                  </a:lnTo>
                  <a:lnTo>
                    <a:pt x="93" y="45"/>
                  </a:lnTo>
                  <a:lnTo>
                    <a:pt x="90" y="49"/>
                  </a:lnTo>
                  <a:lnTo>
                    <a:pt x="85" y="52"/>
                  </a:lnTo>
                  <a:lnTo>
                    <a:pt x="80" y="55"/>
                  </a:lnTo>
                  <a:lnTo>
                    <a:pt x="74" y="56"/>
                  </a:lnTo>
                  <a:lnTo>
                    <a:pt x="69" y="57"/>
                  </a:lnTo>
                  <a:lnTo>
                    <a:pt x="63" y="56"/>
                  </a:lnTo>
                  <a:lnTo>
                    <a:pt x="58" y="55"/>
                  </a:lnTo>
                  <a:lnTo>
                    <a:pt x="52" y="52"/>
                  </a:lnTo>
                  <a:lnTo>
                    <a:pt x="48" y="49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48" y="9"/>
                  </a:lnTo>
                  <a:lnTo>
                    <a:pt x="52" y="5"/>
                  </a:lnTo>
                  <a:lnTo>
                    <a:pt x="58" y="2"/>
                  </a:lnTo>
                  <a:lnTo>
                    <a:pt x="63" y="0"/>
                  </a:lnTo>
                  <a:lnTo>
                    <a:pt x="69" y="0"/>
                  </a:lnTo>
                  <a:close/>
                  <a:moveTo>
                    <a:pt x="93" y="135"/>
                  </a:moveTo>
                  <a:lnTo>
                    <a:pt x="93" y="342"/>
                  </a:lnTo>
                  <a:lnTo>
                    <a:pt x="93" y="353"/>
                  </a:lnTo>
                  <a:lnTo>
                    <a:pt x="94" y="361"/>
                  </a:lnTo>
                  <a:lnTo>
                    <a:pt x="95" y="369"/>
                  </a:lnTo>
                  <a:lnTo>
                    <a:pt x="96" y="373"/>
                  </a:lnTo>
                  <a:lnTo>
                    <a:pt x="99" y="377"/>
                  </a:lnTo>
                  <a:lnTo>
                    <a:pt x="101" y="381"/>
                  </a:lnTo>
                  <a:lnTo>
                    <a:pt x="104" y="384"/>
                  </a:lnTo>
                  <a:lnTo>
                    <a:pt x="108" y="386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4" y="389"/>
                  </a:lnTo>
                  <a:lnTo>
                    <a:pt x="133" y="389"/>
                  </a:lnTo>
                  <a:lnTo>
                    <a:pt x="133" y="400"/>
                  </a:lnTo>
                  <a:lnTo>
                    <a:pt x="5" y="400"/>
                  </a:lnTo>
                  <a:lnTo>
                    <a:pt x="5" y="389"/>
                  </a:lnTo>
                  <a:lnTo>
                    <a:pt x="14" y="389"/>
                  </a:lnTo>
                  <a:lnTo>
                    <a:pt x="20" y="388"/>
                  </a:lnTo>
                  <a:lnTo>
                    <a:pt x="27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7" y="381"/>
                  </a:lnTo>
                  <a:lnTo>
                    <a:pt x="39" y="377"/>
                  </a:lnTo>
                  <a:lnTo>
                    <a:pt x="41" y="374"/>
                  </a:lnTo>
                  <a:lnTo>
                    <a:pt x="42" y="369"/>
                  </a:lnTo>
                  <a:lnTo>
                    <a:pt x="45" y="361"/>
                  </a:lnTo>
                  <a:lnTo>
                    <a:pt x="45" y="353"/>
                  </a:lnTo>
                  <a:lnTo>
                    <a:pt x="45" y="342"/>
                  </a:lnTo>
                  <a:lnTo>
                    <a:pt x="45" y="243"/>
                  </a:lnTo>
                  <a:lnTo>
                    <a:pt x="45" y="223"/>
                  </a:lnTo>
                  <a:lnTo>
                    <a:pt x="45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40" y="180"/>
                  </a:lnTo>
                  <a:lnTo>
                    <a:pt x="38" y="178"/>
                  </a:lnTo>
                  <a:lnTo>
                    <a:pt x="36" y="176"/>
                  </a:lnTo>
                  <a:lnTo>
                    <a:pt x="33" y="174"/>
                  </a:lnTo>
                  <a:lnTo>
                    <a:pt x="31" y="173"/>
                  </a:lnTo>
                  <a:lnTo>
                    <a:pt x="28" y="173"/>
                  </a:lnTo>
                  <a:lnTo>
                    <a:pt x="25" y="172"/>
                  </a:lnTo>
                  <a:lnTo>
                    <a:pt x="15" y="173"/>
                  </a:lnTo>
                  <a:lnTo>
                    <a:pt x="5" y="176"/>
                  </a:lnTo>
                  <a:lnTo>
                    <a:pt x="0" y="166"/>
                  </a:lnTo>
                  <a:lnTo>
                    <a:pt x="80" y="135"/>
                  </a:lnTo>
                  <a:lnTo>
                    <a:pt x="93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5" name="Freeform 1466"/>
            <p:cNvSpPr>
              <a:spLocks/>
            </p:cNvSpPr>
            <p:nvPr/>
          </p:nvSpPr>
          <p:spPr bwMode="auto">
            <a:xfrm>
              <a:off x="4116" y="965"/>
              <a:ext cx="30" cy="89"/>
            </a:xfrm>
            <a:custGeom>
              <a:avLst/>
              <a:gdLst>
                <a:gd name="T0" fmla="*/ 92 w 135"/>
                <a:gd name="T1" fmla="*/ 0 h 400"/>
                <a:gd name="T2" fmla="*/ 92 w 135"/>
                <a:gd name="T3" fmla="*/ 342 h 400"/>
                <a:gd name="T4" fmla="*/ 92 w 135"/>
                <a:gd name="T5" fmla="*/ 353 h 400"/>
                <a:gd name="T6" fmla="*/ 93 w 135"/>
                <a:gd name="T7" fmla="*/ 361 h 400"/>
                <a:gd name="T8" fmla="*/ 94 w 135"/>
                <a:gd name="T9" fmla="*/ 369 h 400"/>
                <a:gd name="T10" fmla="*/ 95 w 135"/>
                <a:gd name="T11" fmla="*/ 373 h 400"/>
                <a:gd name="T12" fmla="*/ 97 w 135"/>
                <a:gd name="T13" fmla="*/ 377 h 400"/>
                <a:gd name="T14" fmla="*/ 101 w 135"/>
                <a:gd name="T15" fmla="*/ 381 h 400"/>
                <a:gd name="T16" fmla="*/ 103 w 135"/>
                <a:gd name="T17" fmla="*/ 383 h 400"/>
                <a:gd name="T18" fmla="*/ 107 w 135"/>
                <a:gd name="T19" fmla="*/ 385 h 400"/>
                <a:gd name="T20" fmla="*/ 112 w 135"/>
                <a:gd name="T21" fmla="*/ 387 h 400"/>
                <a:gd name="T22" fmla="*/ 117 w 135"/>
                <a:gd name="T23" fmla="*/ 388 h 400"/>
                <a:gd name="T24" fmla="*/ 125 w 135"/>
                <a:gd name="T25" fmla="*/ 389 h 400"/>
                <a:gd name="T26" fmla="*/ 135 w 135"/>
                <a:gd name="T27" fmla="*/ 389 h 400"/>
                <a:gd name="T28" fmla="*/ 135 w 135"/>
                <a:gd name="T29" fmla="*/ 400 h 400"/>
                <a:gd name="T30" fmla="*/ 6 w 135"/>
                <a:gd name="T31" fmla="*/ 400 h 400"/>
                <a:gd name="T32" fmla="*/ 6 w 135"/>
                <a:gd name="T33" fmla="*/ 389 h 400"/>
                <a:gd name="T34" fmla="*/ 13 w 135"/>
                <a:gd name="T35" fmla="*/ 389 h 400"/>
                <a:gd name="T36" fmla="*/ 20 w 135"/>
                <a:gd name="T37" fmla="*/ 388 h 400"/>
                <a:gd name="T38" fmla="*/ 25 w 135"/>
                <a:gd name="T39" fmla="*/ 387 h 400"/>
                <a:gd name="T40" fmla="*/ 30 w 135"/>
                <a:gd name="T41" fmla="*/ 386 h 400"/>
                <a:gd name="T42" fmla="*/ 33 w 135"/>
                <a:gd name="T43" fmla="*/ 384 h 400"/>
                <a:gd name="T44" fmla="*/ 35 w 135"/>
                <a:gd name="T45" fmla="*/ 381 h 400"/>
                <a:gd name="T46" fmla="*/ 39 w 135"/>
                <a:gd name="T47" fmla="*/ 377 h 400"/>
                <a:gd name="T48" fmla="*/ 40 w 135"/>
                <a:gd name="T49" fmla="*/ 374 h 400"/>
                <a:gd name="T50" fmla="*/ 42 w 135"/>
                <a:gd name="T51" fmla="*/ 369 h 400"/>
                <a:gd name="T52" fmla="*/ 43 w 135"/>
                <a:gd name="T53" fmla="*/ 361 h 400"/>
                <a:gd name="T54" fmla="*/ 44 w 135"/>
                <a:gd name="T55" fmla="*/ 353 h 400"/>
                <a:gd name="T56" fmla="*/ 44 w 135"/>
                <a:gd name="T57" fmla="*/ 342 h 400"/>
                <a:gd name="T58" fmla="*/ 44 w 135"/>
                <a:gd name="T59" fmla="*/ 108 h 400"/>
                <a:gd name="T60" fmla="*/ 44 w 135"/>
                <a:gd name="T61" fmla="*/ 89 h 400"/>
                <a:gd name="T62" fmla="*/ 43 w 135"/>
                <a:gd name="T63" fmla="*/ 73 h 400"/>
                <a:gd name="T64" fmla="*/ 43 w 135"/>
                <a:gd name="T65" fmla="*/ 62 h 400"/>
                <a:gd name="T66" fmla="*/ 42 w 135"/>
                <a:gd name="T67" fmla="*/ 54 h 400"/>
                <a:gd name="T68" fmla="*/ 41 w 135"/>
                <a:gd name="T69" fmla="*/ 50 h 400"/>
                <a:gd name="T70" fmla="*/ 40 w 135"/>
                <a:gd name="T71" fmla="*/ 46 h 400"/>
                <a:gd name="T72" fmla="*/ 38 w 135"/>
                <a:gd name="T73" fmla="*/ 43 h 400"/>
                <a:gd name="T74" fmla="*/ 35 w 135"/>
                <a:gd name="T75" fmla="*/ 41 h 400"/>
                <a:gd name="T76" fmla="*/ 31 w 135"/>
                <a:gd name="T77" fmla="*/ 38 h 400"/>
                <a:gd name="T78" fmla="*/ 24 w 135"/>
                <a:gd name="T79" fmla="*/ 37 h 400"/>
                <a:gd name="T80" fmla="*/ 16 w 135"/>
                <a:gd name="T81" fmla="*/ 38 h 400"/>
                <a:gd name="T82" fmla="*/ 6 w 135"/>
                <a:gd name="T83" fmla="*/ 41 h 400"/>
                <a:gd name="T84" fmla="*/ 0 w 135"/>
                <a:gd name="T85" fmla="*/ 32 h 400"/>
                <a:gd name="T86" fmla="*/ 79 w 135"/>
                <a:gd name="T87" fmla="*/ 0 h 400"/>
                <a:gd name="T88" fmla="*/ 92 w 135"/>
                <a:gd name="T8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400">
                  <a:moveTo>
                    <a:pt x="92" y="0"/>
                  </a:moveTo>
                  <a:lnTo>
                    <a:pt x="92" y="342"/>
                  </a:lnTo>
                  <a:lnTo>
                    <a:pt x="92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5" y="373"/>
                  </a:lnTo>
                  <a:lnTo>
                    <a:pt x="97" y="377"/>
                  </a:lnTo>
                  <a:lnTo>
                    <a:pt x="101" y="381"/>
                  </a:lnTo>
                  <a:lnTo>
                    <a:pt x="103" y="383"/>
                  </a:lnTo>
                  <a:lnTo>
                    <a:pt x="107" y="385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5" y="389"/>
                  </a:lnTo>
                  <a:lnTo>
                    <a:pt x="135" y="389"/>
                  </a:lnTo>
                  <a:lnTo>
                    <a:pt x="135" y="400"/>
                  </a:lnTo>
                  <a:lnTo>
                    <a:pt x="6" y="400"/>
                  </a:lnTo>
                  <a:lnTo>
                    <a:pt x="6" y="389"/>
                  </a:lnTo>
                  <a:lnTo>
                    <a:pt x="13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9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2"/>
                  </a:lnTo>
                  <a:lnTo>
                    <a:pt x="42" y="54"/>
                  </a:lnTo>
                  <a:lnTo>
                    <a:pt x="41" y="50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1" y="38"/>
                  </a:lnTo>
                  <a:lnTo>
                    <a:pt x="24" y="37"/>
                  </a:lnTo>
                  <a:lnTo>
                    <a:pt x="16" y="38"/>
                  </a:lnTo>
                  <a:lnTo>
                    <a:pt x="6" y="41"/>
                  </a:lnTo>
                  <a:lnTo>
                    <a:pt x="0" y="32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6" name="Freeform 1467"/>
            <p:cNvSpPr>
              <a:spLocks/>
            </p:cNvSpPr>
            <p:nvPr/>
          </p:nvSpPr>
          <p:spPr bwMode="auto">
            <a:xfrm>
              <a:off x="4149" y="996"/>
              <a:ext cx="68" cy="60"/>
            </a:xfrm>
            <a:custGeom>
              <a:avLst/>
              <a:gdLst>
                <a:gd name="T0" fmla="*/ 250 w 295"/>
                <a:gd name="T1" fmla="*/ 155 h 265"/>
                <a:gd name="T2" fmla="*/ 251 w 295"/>
                <a:gd name="T3" fmla="*/ 191 h 265"/>
                <a:gd name="T4" fmla="*/ 252 w 295"/>
                <a:gd name="T5" fmla="*/ 210 h 265"/>
                <a:gd name="T6" fmla="*/ 256 w 295"/>
                <a:gd name="T7" fmla="*/ 218 h 265"/>
                <a:gd name="T8" fmla="*/ 260 w 295"/>
                <a:gd name="T9" fmla="*/ 224 h 265"/>
                <a:gd name="T10" fmla="*/ 271 w 295"/>
                <a:gd name="T11" fmla="*/ 228 h 265"/>
                <a:gd name="T12" fmla="*/ 291 w 295"/>
                <a:gd name="T13" fmla="*/ 222 h 265"/>
                <a:gd name="T14" fmla="*/ 216 w 295"/>
                <a:gd name="T15" fmla="*/ 265 h 265"/>
                <a:gd name="T16" fmla="*/ 202 w 295"/>
                <a:gd name="T17" fmla="*/ 210 h 265"/>
                <a:gd name="T18" fmla="*/ 173 w 295"/>
                <a:gd name="T19" fmla="*/ 240 h 265"/>
                <a:gd name="T20" fmla="*/ 150 w 295"/>
                <a:gd name="T21" fmla="*/ 255 h 265"/>
                <a:gd name="T22" fmla="*/ 133 w 295"/>
                <a:gd name="T23" fmla="*/ 262 h 265"/>
                <a:gd name="T24" fmla="*/ 113 w 295"/>
                <a:gd name="T25" fmla="*/ 265 h 265"/>
                <a:gd name="T26" fmla="*/ 92 w 295"/>
                <a:gd name="T27" fmla="*/ 261 h 265"/>
                <a:gd name="T28" fmla="*/ 74 w 295"/>
                <a:gd name="T29" fmla="*/ 252 h 265"/>
                <a:gd name="T30" fmla="*/ 61 w 295"/>
                <a:gd name="T31" fmla="*/ 238 h 265"/>
                <a:gd name="T32" fmla="*/ 52 w 295"/>
                <a:gd name="T33" fmla="*/ 219 h 265"/>
                <a:gd name="T34" fmla="*/ 47 w 295"/>
                <a:gd name="T35" fmla="*/ 196 h 265"/>
                <a:gd name="T36" fmla="*/ 45 w 295"/>
                <a:gd name="T37" fmla="*/ 164 h 265"/>
                <a:gd name="T38" fmla="*/ 45 w 295"/>
                <a:gd name="T39" fmla="*/ 40 h 265"/>
                <a:gd name="T40" fmla="*/ 43 w 295"/>
                <a:gd name="T41" fmla="*/ 29 h 265"/>
                <a:gd name="T42" fmla="*/ 39 w 295"/>
                <a:gd name="T43" fmla="*/ 21 h 265"/>
                <a:gd name="T44" fmla="*/ 33 w 295"/>
                <a:gd name="T45" fmla="*/ 16 h 265"/>
                <a:gd name="T46" fmla="*/ 24 w 295"/>
                <a:gd name="T47" fmla="*/ 11 h 265"/>
                <a:gd name="T48" fmla="*/ 10 w 295"/>
                <a:gd name="T49" fmla="*/ 10 h 265"/>
                <a:gd name="T50" fmla="*/ 0 w 295"/>
                <a:gd name="T51" fmla="*/ 0 h 265"/>
                <a:gd name="T52" fmla="*/ 93 w 295"/>
                <a:gd name="T53" fmla="*/ 172 h 265"/>
                <a:gd name="T54" fmla="*/ 96 w 295"/>
                <a:gd name="T55" fmla="*/ 201 h 265"/>
                <a:gd name="T56" fmla="*/ 101 w 295"/>
                <a:gd name="T57" fmla="*/ 212 h 265"/>
                <a:gd name="T58" fmla="*/ 106 w 295"/>
                <a:gd name="T59" fmla="*/ 218 h 265"/>
                <a:gd name="T60" fmla="*/ 121 w 295"/>
                <a:gd name="T61" fmla="*/ 227 h 265"/>
                <a:gd name="T62" fmla="*/ 137 w 295"/>
                <a:gd name="T63" fmla="*/ 230 h 265"/>
                <a:gd name="T64" fmla="*/ 150 w 295"/>
                <a:gd name="T65" fmla="*/ 228 h 265"/>
                <a:gd name="T66" fmla="*/ 165 w 295"/>
                <a:gd name="T67" fmla="*/ 222 h 265"/>
                <a:gd name="T68" fmla="*/ 183 w 295"/>
                <a:gd name="T69" fmla="*/ 212 h 265"/>
                <a:gd name="T70" fmla="*/ 202 w 295"/>
                <a:gd name="T71" fmla="*/ 193 h 265"/>
                <a:gd name="T72" fmla="*/ 202 w 295"/>
                <a:gd name="T73" fmla="*/ 37 h 265"/>
                <a:gd name="T74" fmla="*/ 198 w 295"/>
                <a:gd name="T75" fmla="*/ 23 h 265"/>
                <a:gd name="T76" fmla="*/ 189 w 295"/>
                <a:gd name="T77" fmla="*/ 15 h 265"/>
                <a:gd name="T78" fmla="*/ 173 w 295"/>
                <a:gd name="T79" fmla="*/ 10 h 265"/>
                <a:gd name="T80" fmla="*/ 160 w 295"/>
                <a:gd name="T8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5">
                  <a:moveTo>
                    <a:pt x="250" y="0"/>
                  </a:moveTo>
                  <a:lnTo>
                    <a:pt x="250" y="155"/>
                  </a:lnTo>
                  <a:lnTo>
                    <a:pt x="251" y="175"/>
                  </a:lnTo>
                  <a:lnTo>
                    <a:pt x="251" y="191"/>
                  </a:lnTo>
                  <a:lnTo>
                    <a:pt x="251" y="203"/>
                  </a:lnTo>
                  <a:lnTo>
                    <a:pt x="252" y="210"/>
                  </a:lnTo>
                  <a:lnTo>
                    <a:pt x="253" y="214"/>
                  </a:lnTo>
                  <a:lnTo>
                    <a:pt x="256" y="218"/>
                  </a:lnTo>
                  <a:lnTo>
                    <a:pt x="258" y="221"/>
                  </a:lnTo>
                  <a:lnTo>
                    <a:pt x="260" y="224"/>
                  </a:lnTo>
                  <a:lnTo>
                    <a:pt x="264" y="227"/>
                  </a:lnTo>
                  <a:lnTo>
                    <a:pt x="271" y="228"/>
                  </a:lnTo>
                  <a:lnTo>
                    <a:pt x="280" y="227"/>
                  </a:lnTo>
                  <a:lnTo>
                    <a:pt x="291" y="222"/>
                  </a:lnTo>
                  <a:lnTo>
                    <a:pt x="295" y="232"/>
                  </a:lnTo>
                  <a:lnTo>
                    <a:pt x="216" y="265"/>
                  </a:lnTo>
                  <a:lnTo>
                    <a:pt x="202" y="265"/>
                  </a:lnTo>
                  <a:lnTo>
                    <a:pt x="202" y="210"/>
                  </a:lnTo>
                  <a:lnTo>
                    <a:pt x="187" y="226"/>
                  </a:lnTo>
                  <a:lnTo>
                    <a:pt x="173" y="240"/>
                  </a:lnTo>
                  <a:lnTo>
                    <a:pt x="160" y="248"/>
                  </a:lnTo>
                  <a:lnTo>
                    <a:pt x="150" y="255"/>
                  </a:lnTo>
                  <a:lnTo>
                    <a:pt x="142" y="259"/>
                  </a:lnTo>
                  <a:lnTo>
                    <a:pt x="133" y="262"/>
                  </a:lnTo>
                  <a:lnTo>
                    <a:pt x="123" y="263"/>
                  </a:lnTo>
                  <a:lnTo>
                    <a:pt x="113" y="265"/>
                  </a:lnTo>
                  <a:lnTo>
                    <a:pt x="102" y="263"/>
                  </a:lnTo>
                  <a:lnTo>
                    <a:pt x="92" y="261"/>
                  </a:lnTo>
                  <a:lnTo>
                    <a:pt x="83" y="257"/>
                  </a:lnTo>
                  <a:lnTo>
                    <a:pt x="74" y="252"/>
                  </a:lnTo>
                  <a:lnTo>
                    <a:pt x="66" y="245"/>
                  </a:lnTo>
                  <a:lnTo>
                    <a:pt x="61" y="238"/>
                  </a:lnTo>
                  <a:lnTo>
                    <a:pt x="55" y="229"/>
                  </a:lnTo>
                  <a:lnTo>
                    <a:pt x="52" y="219"/>
                  </a:lnTo>
                  <a:lnTo>
                    <a:pt x="49" y="208"/>
                  </a:lnTo>
                  <a:lnTo>
                    <a:pt x="47" y="196"/>
                  </a:lnTo>
                  <a:lnTo>
                    <a:pt x="45" y="182"/>
                  </a:lnTo>
                  <a:lnTo>
                    <a:pt x="45" y="164"/>
                  </a:lnTo>
                  <a:lnTo>
                    <a:pt x="45" y="49"/>
                  </a:lnTo>
                  <a:lnTo>
                    <a:pt x="45" y="40"/>
                  </a:lnTo>
                  <a:lnTo>
                    <a:pt x="44" y="34"/>
                  </a:lnTo>
                  <a:lnTo>
                    <a:pt x="43" y="29"/>
                  </a:lnTo>
                  <a:lnTo>
                    <a:pt x="41" y="24"/>
                  </a:lnTo>
                  <a:lnTo>
                    <a:pt x="39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29" y="14"/>
                  </a:lnTo>
                  <a:lnTo>
                    <a:pt x="24" y="11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72"/>
                  </a:lnTo>
                  <a:lnTo>
                    <a:pt x="94" y="188"/>
                  </a:lnTo>
                  <a:lnTo>
                    <a:pt x="96" y="201"/>
                  </a:lnTo>
                  <a:lnTo>
                    <a:pt x="99" y="206"/>
                  </a:lnTo>
                  <a:lnTo>
                    <a:pt x="101" y="212"/>
                  </a:lnTo>
                  <a:lnTo>
                    <a:pt x="103" y="215"/>
                  </a:lnTo>
                  <a:lnTo>
                    <a:pt x="106" y="218"/>
                  </a:lnTo>
                  <a:lnTo>
                    <a:pt x="113" y="224"/>
                  </a:lnTo>
                  <a:lnTo>
                    <a:pt x="121" y="227"/>
                  </a:lnTo>
                  <a:lnTo>
                    <a:pt x="128" y="229"/>
                  </a:lnTo>
                  <a:lnTo>
                    <a:pt x="137" y="230"/>
                  </a:lnTo>
                  <a:lnTo>
                    <a:pt x="144" y="229"/>
                  </a:lnTo>
                  <a:lnTo>
                    <a:pt x="150" y="228"/>
                  </a:lnTo>
                  <a:lnTo>
                    <a:pt x="158" y="226"/>
                  </a:lnTo>
                  <a:lnTo>
                    <a:pt x="165" y="222"/>
                  </a:lnTo>
                  <a:lnTo>
                    <a:pt x="174" y="217"/>
                  </a:lnTo>
                  <a:lnTo>
                    <a:pt x="183" y="212"/>
                  </a:lnTo>
                  <a:lnTo>
                    <a:pt x="193" y="203"/>
                  </a:lnTo>
                  <a:lnTo>
                    <a:pt x="202" y="193"/>
                  </a:lnTo>
                  <a:lnTo>
                    <a:pt x="202" y="48"/>
                  </a:lnTo>
                  <a:lnTo>
                    <a:pt x="202" y="37"/>
                  </a:lnTo>
                  <a:lnTo>
                    <a:pt x="200" y="30"/>
                  </a:lnTo>
                  <a:lnTo>
                    <a:pt x="198" y="23"/>
                  </a:lnTo>
                  <a:lnTo>
                    <a:pt x="195" y="18"/>
                  </a:lnTo>
                  <a:lnTo>
                    <a:pt x="189" y="15"/>
                  </a:lnTo>
                  <a:lnTo>
                    <a:pt x="181" y="12"/>
                  </a:lnTo>
                  <a:lnTo>
                    <a:pt x="173" y="10"/>
                  </a:lnTo>
                  <a:lnTo>
                    <a:pt x="160" y="10"/>
                  </a:lnTo>
                  <a:lnTo>
                    <a:pt x="160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7" name="Freeform 1468"/>
            <p:cNvSpPr>
              <a:spLocks/>
            </p:cNvSpPr>
            <p:nvPr/>
          </p:nvSpPr>
          <p:spPr bwMode="auto">
            <a:xfrm>
              <a:off x="4219" y="977"/>
              <a:ext cx="37" cy="78"/>
            </a:xfrm>
            <a:custGeom>
              <a:avLst/>
              <a:gdLst>
                <a:gd name="T0" fmla="*/ 90 w 159"/>
                <a:gd name="T1" fmla="*/ 0 h 346"/>
                <a:gd name="T2" fmla="*/ 90 w 159"/>
                <a:gd name="T3" fmla="*/ 86 h 346"/>
                <a:gd name="T4" fmla="*/ 151 w 159"/>
                <a:gd name="T5" fmla="*/ 86 h 346"/>
                <a:gd name="T6" fmla="*/ 151 w 159"/>
                <a:gd name="T7" fmla="*/ 105 h 346"/>
                <a:gd name="T8" fmla="*/ 90 w 159"/>
                <a:gd name="T9" fmla="*/ 105 h 346"/>
                <a:gd name="T10" fmla="*/ 90 w 159"/>
                <a:gd name="T11" fmla="*/ 272 h 346"/>
                <a:gd name="T12" fmla="*/ 90 w 159"/>
                <a:gd name="T13" fmla="*/ 284 h 346"/>
                <a:gd name="T14" fmla="*/ 91 w 159"/>
                <a:gd name="T15" fmla="*/ 292 h 346"/>
                <a:gd name="T16" fmla="*/ 93 w 159"/>
                <a:gd name="T17" fmla="*/ 300 h 346"/>
                <a:gd name="T18" fmla="*/ 96 w 159"/>
                <a:gd name="T19" fmla="*/ 305 h 346"/>
                <a:gd name="T20" fmla="*/ 101 w 159"/>
                <a:gd name="T21" fmla="*/ 310 h 346"/>
                <a:gd name="T22" fmla="*/ 105 w 159"/>
                <a:gd name="T23" fmla="*/ 312 h 346"/>
                <a:gd name="T24" fmla="*/ 109 w 159"/>
                <a:gd name="T25" fmla="*/ 314 h 346"/>
                <a:gd name="T26" fmla="*/ 115 w 159"/>
                <a:gd name="T27" fmla="*/ 314 h 346"/>
                <a:gd name="T28" fmla="*/ 121 w 159"/>
                <a:gd name="T29" fmla="*/ 314 h 346"/>
                <a:gd name="T30" fmla="*/ 125 w 159"/>
                <a:gd name="T31" fmla="*/ 313 h 346"/>
                <a:gd name="T32" fmla="*/ 129 w 159"/>
                <a:gd name="T33" fmla="*/ 311 h 346"/>
                <a:gd name="T34" fmla="*/ 134 w 159"/>
                <a:gd name="T35" fmla="*/ 308 h 346"/>
                <a:gd name="T36" fmla="*/ 138 w 159"/>
                <a:gd name="T37" fmla="*/ 305 h 346"/>
                <a:gd name="T38" fmla="*/ 142 w 159"/>
                <a:gd name="T39" fmla="*/ 301 h 346"/>
                <a:gd name="T40" fmla="*/ 145 w 159"/>
                <a:gd name="T41" fmla="*/ 297 h 346"/>
                <a:gd name="T42" fmla="*/ 148 w 159"/>
                <a:gd name="T43" fmla="*/ 291 h 346"/>
                <a:gd name="T44" fmla="*/ 159 w 159"/>
                <a:gd name="T45" fmla="*/ 291 h 346"/>
                <a:gd name="T46" fmla="*/ 154 w 159"/>
                <a:gd name="T47" fmla="*/ 304 h 346"/>
                <a:gd name="T48" fmla="*/ 147 w 159"/>
                <a:gd name="T49" fmla="*/ 316 h 346"/>
                <a:gd name="T50" fmla="*/ 139 w 159"/>
                <a:gd name="T51" fmla="*/ 325 h 346"/>
                <a:gd name="T52" fmla="*/ 130 w 159"/>
                <a:gd name="T53" fmla="*/ 333 h 346"/>
                <a:gd name="T54" fmla="*/ 122 w 159"/>
                <a:gd name="T55" fmla="*/ 339 h 346"/>
                <a:gd name="T56" fmla="*/ 112 w 159"/>
                <a:gd name="T57" fmla="*/ 343 h 346"/>
                <a:gd name="T58" fmla="*/ 102 w 159"/>
                <a:gd name="T59" fmla="*/ 346 h 346"/>
                <a:gd name="T60" fmla="*/ 93 w 159"/>
                <a:gd name="T61" fmla="*/ 346 h 346"/>
                <a:gd name="T62" fmla="*/ 86 w 159"/>
                <a:gd name="T63" fmla="*/ 346 h 346"/>
                <a:gd name="T64" fmla="*/ 80 w 159"/>
                <a:gd name="T65" fmla="*/ 345 h 346"/>
                <a:gd name="T66" fmla="*/ 73 w 159"/>
                <a:gd name="T67" fmla="*/ 343 h 346"/>
                <a:gd name="T68" fmla="*/ 66 w 159"/>
                <a:gd name="T69" fmla="*/ 340 h 346"/>
                <a:gd name="T70" fmla="*/ 61 w 159"/>
                <a:gd name="T71" fmla="*/ 335 h 346"/>
                <a:gd name="T72" fmla="*/ 55 w 159"/>
                <a:gd name="T73" fmla="*/ 331 h 346"/>
                <a:gd name="T74" fmla="*/ 51 w 159"/>
                <a:gd name="T75" fmla="*/ 326 h 346"/>
                <a:gd name="T76" fmla="*/ 48 w 159"/>
                <a:gd name="T77" fmla="*/ 319 h 346"/>
                <a:gd name="T78" fmla="*/ 45 w 159"/>
                <a:gd name="T79" fmla="*/ 312 h 346"/>
                <a:gd name="T80" fmla="*/ 43 w 159"/>
                <a:gd name="T81" fmla="*/ 302 h 346"/>
                <a:gd name="T82" fmla="*/ 42 w 159"/>
                <a:gd name="T83" fmla="*/ 291 h 346"/>
                <a:gd name="T84" fmla="*/ 41 w 159"/>
                <a:gd name="T85" fmla="*/ 278 h 346"/>
                <a:gd name="T86" fmla="*/ 41 w 159"/>
                <a:gd name="T87" fmla="*/ 105 h 346"/>
                <a:gd name="T88" fmla="*/ 0 w 159"/>
                <a:gd name="T89" fmla="*/ 105 h 346"/>
                <a:gd name="T90" fmla="*/ 0 w 159"/>
                <a:gd name="T91" fmla="*/ 96 h 346"/>
                <a:gd name="T92" fmla="*/ 8 w 159"/>
                <a:gd name="T93" fmla="*/ 92 h 346"/>
                <a:gd name="T94" fmla="*/ 15 w 159"/>
                <a:gd name="T95" fmla="*/ 88 h 346"/>
                <a:gd name="T96" fmla="*/ 24 w 159"/>
                <a:gd name="T97" fmla="*/ 81 h 346"/>
                <a:gd name="T98" fmla="*/ 32 w 159"/>
                <a:gd name="T99" fmla="*/ 75 h 346"/>
                <a:gd name="T100" fmla="*/ 40 w 159"/>
                <a:gd name="T101" fmla="*/ 67 h 346"/>
                <a:gd name="T102" fmla="*/ 48 w 159"/>
                <a:gd name="T103" fmla="*/ 59 h 346"/>
                <a:gd name="T104" fmla="*/ 55 w 159"/>
                <a:gd name="T105" fmla="*/ 50 h 346"/>
                <a:gd name="T106" fmla="*/ 62 w 159"/>
                <a:gd name="T107" fmla="*/ 40 h 346"/>
                <a:gd name="T108" fmla="*/ 65 w 159"/>
                <a:gd name="T109" fmla="*/ 34 h 346"/>
                <a:gd name="T110" fmla="*/ 70 w 159"/>
                <a:gd name="T111" fmla="*/ 25 h 346"/>
                <a:gd name="T112" fmla="*/ 74 w 159"/>
                <a:gd name="T113" fmla="*/ 14 h 346"/>
                <a:gd name="T114" fmla="*/ 81 w 159"/>
                <a:gd name="T115" fmla="*/ 0 h 346"/>
                <a:gd name="T116" fmla="*/ 90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90" y="0"/>
                  </a:moveTo>
                  <a:lnTo>
                    <a:pt x="90" y="86"/>
                  </a:lnTo>
                  <a:lnTo>
                    <a:pt x="151" y="86"/>
                  </a:lnTo>
                  <a:lnTo>
                    <a:pt x="151" y="105"/>
                  </a:lnTo>
                  <a:lnTo>
                    <a:pt x="90" y="105"/>
                  </a:lnTo>
                  <a:lnTo>
                    <a:pt x="90" y="272"/>
                  </a:lnTo>
                  <a:lnTo>
                    <a:pt x="90" y="284"/>
                  </a:lnTo>
                  <a:lnTo>
                    <a:pt x="91" y="292"/>
                  </a:lnTo>
                  <a:lnTo>
                    <a:pt x="93" y="300"/>
                  </a:lnTo>
                  <a:lnTo>
                    <a:pt x="96" y="305"/>
                  </a:lnTo>
                  <a:lnTo>
                    <a:pt x="101" y="310"/>
                  </a:lnTo>
                  <a:lnTo>
                    <a:pt x="105" y="312"/>
                  </a:lnTo>
                  <a:lnTo>
                    <a:pt x="109" y="314"/>
                  </a:lnTo>
                  <a:lnTo>
                    <a:pt x="115" y="314"/>
                  </a:lnTo>
                  <a:lnTo>
                    <a:pt x="121" y="314"/>
                  </a:lnTo>
                  <a:lnTo>
                    <a:pt x="125" y="313"/>
                  </a:lnTo>
                  <a:lnTo>
                    <a:pt x="129" y="311"/>
                  </a:lnTo>
                  <a:lnTo>
                    <a:pt x="134" y="308"/>
                  </a:lnTo>
                  <a:lnTo>
                    <a:pt x="138" y="305"/>
                  </a:lnTo>
                  <a:lnTo>
                    <a:pt x="142" y="301"/>
                  </a:lnTo>
                  <a:lnTo>
                    <a:pt x="145" y="297"/>
                  </a:lnTo>
                  <a:lnTo>
                    <a:pt x="148" y="291"/>
                  </a:lnTo>
                  <a:lnTo>
                    <a:pt x="159" y="291"/>
                  </a:lnTo>
                  <a:lnTo>
                    <a:pt x="154" y="304"/>
                  </a:lnTo>
                  <a:lnTo>
                    <a:pt x="147" y="316"/>
                  </a:lnTo>
                  <a:lnTo>
                    <a:pt x="139" y="325"/>
                  </a:lnTo>
                  <a:lnTo>
                    <a:pt x="130" y="333"/>
                  </a:lnTo>
                  <a:lnTo>
                    <a:pt x="122" y="339"/>
                  </a:lnTo>
                  <a:lnTo>
                    <a:pt x="112" y="343"/>
                  </a:lnTo>
                  <a:lnTo>
                    <a:pt x="102" y="346"/>
                  </a:lnTo>
                  <a:lnTo>
                    <a:pt x="93" y="346"/>
                  </a:lnTo>
                  <a:lnTo>
                    <a:pt x="86" y="346"/>
                  </a:lnTo>
                  <a:lnTo>
                    <a:pt x="80" y="345"/>
                  </a:lnTo>
                  <a:lnTo>
                    <a:pt x="73" y="343"/>
                  </a:lnTo>
                  <a:lnTo>
                    <a:pt x="66" y="340"/>
                  </a:lnTo>
                  <a:lnTo>
                    <a:pt x="61" y="335"/>
                  </a:lnTo>
                  <a:lnTo>
                    <a:pt x="55" y="331"/>
                  </a:lnTo>
                  <a:lnTo>
                    <a:pt x="51" y="326"/>
                  </a:lnTo>
                  <a:lnTo>
                    <a:pt x="48" y="319"/>
                  </a:lnTo>
                  <a:lnTo>
                    <a:pt x="45" y="312"/>
                  </a:lnTo>
                  <a:lnTo>
                    <a:pt x="43" y="302"/>
                  </a:lnTo>
                  <a:lnTo>
                    <a:pt x="42" y="291"/>
                  </a:lnTo>
                  <a:lnTo>
                    <a:pt x="41" y="278"/>
                  </a:lnTo>
                  <a:lnTo>
                    <a:pt x="41" y="105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8" y="92"/>
                  </a:lnTo>
                  <a:lnTo>
                    <a:pt x="15" y="88"/>
                  </a:lnTo>
                  <a:lnTo>
                    <a:pt x="24" y="81"/>
                  </a:lnTo>
                  <a:lnTo>
                    <a:pt x="32" y="75"/>
                  </a:lnTo>
                  <a:lnTo>
                    <a:pt x="40" y="67"/>
                  </a:lnTo>
                  <a:lnTo>
                    <a:pt x="48" y="59"/>
                  </a:lnTo>
                  <a:lnTo>
                    <a:pt x="55" y="50"/>
                  </a:lnTo>
                  <a:lnTo>
                    <a:pt x="62" y="40"/>
                  </a:lnTo>
                  <a:lnTo>
                    <a:pt x="65" y="34"/>
                  </a:lnTo>
                  <a:lnTo>
                    <a:pt x="70" y="25"/>
                  </a:lnTo>
                  <a:lnTo>
                    <a:pt x="74" y="14"/>
                  </a:lnTo>
                  <a:lnTo>
                    <a:pt x="81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8" name="Freeform 1469"/>
            <p:cNvSpPr>
              <a:spLocks noEditPoints="1"/>
            </p:cNvSpPr>
            <p:nvPr/>
          </p:nvSpPr>
          <p:spPr bwMode="auto">
            <a:xfrm>
              <a:off x="4259" y="965"/>
              <a:ext cx="31" cy="89"/>
            </a:xfrm>
            <a:custGeom>
              <a:avLst/>
              <a:gdLst>
                <a:gd name="T0" fmla="*/ 74 w 132"/>
                <a:gd name="T1" fmla="*/ 0 h 400"/>
                <a:gd name="T2" fmla="*/ 84 w 132"/>
                <a:gd name="T3" fmla="*/ 5 h 400"/>
                <a:gd name="T4" fmla="*/ 93 w 132"/>
                <a:gd name="T5" fmla="*/ 13 h 400"/>
                <a:gd name="T6" fmla="*/ 97 w 132"/>
                <a:gd name="T7" fmla="*/ 23 h 400"/>
                <a:gd name="T8" fmla="*/ 97 w 132"/>
                <a:gd name="T9" fmla="*/ 35 h 400"/>
                <a:gd name="T10" fmla="*/ 93 w 132"/>
                <a:gd name="T11" fmla="*/ 45 h 400"/>
                <a:gd name="T12" fmla="*/ 84 w 132"/>
                <a:gd name="T13" fmla="*/ 52 h 400"/>
                <a:gd name="T14" fmla="*/ 74 w 132"/>
                <a:gd name="T15" fmla="*/ 56 h 400"/>
                <a:gd name="T16" fmla="*/ 62 w 132"/>
                <a:gd name="T17" fmla="*/ 56 h 400"/>
                <a:gd name="T18" fmla="*/ 52 w 132"/>
                <a:gd name="T19" fmla="*/ 52 h 400"/>
                <a:gd name="T20" fmla="*/ 43 w 132"/>
                <a:gd name="T21" fmla="*/ 45 h 400"/>
                <a:gd name="T22" fmla="*/ 40 w 132"/>
                <a:gd name="T23" fmla="*/ 35 h 400"/>
                <a:gd name="T24" fmla="*/ 40 w 132"/>
                <a:gd name="T25" fmla="*/ 23 h 400"/>
                <a:gd name="T26" fmla="*/ 43 w 132"/>
                <a:gd name="T27" fmla="*/ 13 h 400"/>
                <a:gd name="T28" fmla="*/ 52 w 132"/>
                <a:gd name="T29" fmla="*/ 5 h 400"/>
                <a:gd name="T30" fmla="*/ 62 w 132"/>
                <a:gd name="T31" fmla="*/ 0 h 400"/>
                <a:gd name="T32" fmla="*/ 92 w 132"/>
                <a:gd name="T33" fmla="*/ 135 h 400"/>
                <a:gd name="T34" fmla="*/ 93 w 132"/>
                <a:gd name="T35" fmla="*/ 353 h 400"/>
                <a:gd name="T36" fmla="*/ 94 w 132"/>
                <a:gd name="T37" fmla="*/ 369 h 400"/>
                <a:gd name="T38" fmla="*/ 97 w 132"/>
                <a:gd name="T39" fmla="*/ 377 h 400"/>
                <a:gd name="T40" fmla="*/ 103 w 132"/>
                <a:gd name="T41" fmla="*/ 384 h 400"/>
                <a:gd name="T42" fmla="*/ 110 w 132"/>
                <a:gd name="T43" fmla="*/ 387 h 400"/>
                <a:gd name="T44" fmla="*/ 124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20 w 132"/>
                <a:gd name="T51" fmla="*/ 388 h 400"/>
                <a:gd name="T52" fmla="*/ 30 w 132"/>
                <a:gd name="T53" fmla="*/ 386 h 400"/>
                <a:gd name="T54" fmla="*/ 35 w 132"/>
                <a:gd name="T55" fmla="*/ 381 h 400"/>
                <a:gd name="T56" fmla="*/ 40 w 132"/>
                <a:gd name="T57" fmla="*/ 374 h 400"/>
                <a:gd name="T58" fmla="*/ 43 w 132"/>
                <a:gd name="T59" fmla="*/ 361 h 400"/>
                <a:gd name="T60" fmla="*/ 44 w 132"/>
                <a:gd name="T61" fmla="*/ 342 h 400"/>
                <a:gd name="T62" fmla="*/ 44 w 132"/>
                <a:gd name="T63" fmla="*/ 223 h 400"/>
                <a:gd name="T64" fmla="*/ 43 w 132"/>
                <a:gd name="T65" fmla="*/ 196 h 400"/>
                <a:gd name="T66" fmla="*/ 41 w 132"/>
                <a:gd name="T67" fmla="*/ 183 h 400"/>
                <a:gd name="T68" fmla="*/ 37 w 132"/>
                <a:gd name="T69" fmla="*/ 178 h 400"/>
                <a:gd name="T70" fmla="*/ 33 w 132"/>
                <a:gd name="T71" fmla="*/ 174 h 400"/>
                <a:gd name="T72" fmla="*/ 26 w 132"/>
                <a:gd name="T73" fmla="*/ 173 h 400"/>
                <a:gd name="T74" fmla="*/ 14 w 132"/>
                <a:gd name="T75" fmla="*/ 173 h 400"/>
                <a:gd name="T76" fmla="*/ 0 w 132"/>
                <a:gd name="T77" fmla="*/ 166 h 400"/>
                <a:gd name="T78" fmla="*/ 92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8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84" y="5"/>
                  </a:lnTo>
                  <a:lnTo>
                    <a:pt x="88" y="9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7" y="23"/>
                  </a:lnTo>
                  <a:lnTo>
                    <a:pt x="97" y="28"/>
                  </a:lnTo>
                  <a:lnTo>
                    <a:pt x="97" y="35"/>
                  </a:lnTo>
                  <a:lnTo>
                    <a:pt x="95" y="39"/>
                  </a:lnTo>
                  <a:lnTo>
                    <a:pt x="93" y="45"/>
                  </a:lnTo>
                  <a:lnTo>
                    <a:pt x="88" y="49"/>
                  </a:lnTo>
                  <a:lnTo>
                    <a:pt x="84" y="52"/>
                  </a:lnTo>
                  <a:lnTo>
                    <a:pt x="79" y="55"/>
                  </a:lnTo>
                  <a:lnTo>
                    <a:pt x="74" y="56"/>
                  </a:lnTo>
                  <a:lnTo>
                    <a:pt x="68" y="57"/>
                  </a:lnTo>
                  <a:lnTo>
                    <a:pt x="62" y="56"/>
                  </a:lnTo>
                  <a:lnTo>
                    <a:pt x="57" y="55"/>
                  </a:lnTo>
                  <a:lnTo>
                    <a:pt x="52" y="52"/>
                  </a:lnTo>
                  <a:lnTo>
                    <a:pt x="47" y="49"/>
                  </a:lnTo>
                  <a:lnTo>
                    <a:pt x="43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8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5"/>
                  </a:lnTo>
                  <a:lnTo>
                    <a:pt x="56" y="2"/>
                  </a:lnTo>
                  <a:lnTo>
                    <a:pt x="62" y="0"/>
                  </a:lnTo>
                  <a:lnTo>
                    <a:pt x="68" y="0"/>
                  </a:lnTo>
                  <a:close/>
                  <a:moveTo>
                    <a:pt x="92" y="135"/>
                  </a:moveTo>
                  <a:lnTo>
                    <a:pt x="92" y="342"/>
                  </a:lnTo>
                  <a:lnTo>
                    <a:pt x="93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6" y="373"/>
                  </a:lnTo>
                  <a:lnTo>
                    <a:pt x="97" y="377"/>
                  </a:lnTo>
                  <a:lnTo>
                    <a:pt x="100" y="381"/>
                  </a:lnTo>
                  <a:lnTo>
                    <a:pt x="103" y="384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4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8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243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38" y="180"/>
                  </a:lnTo>
                  <a:lnTo>
                    <a:pt x="37" y="178"/>
                  </a:lnTo>
                  <a:lnTo>
                    <a:pt x="35" y="176"/>
                  </a:lnTo>
                  <a:lnTo>
                    <a:pt x="33" y="174"/>
                  </a:lnTo>
                  <a:lnTo>
                    <a:pt x="30" y="173"/>
                  </a:lnTo>
                  <a:lnTo>
                    <a:pt x="26" y="173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2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9" name="Freeform 1470"/>
            <p:cNvSpPr>
              <a:spLocks noEditPoints="1"/>
            </p:cNvSpPr>
            <p:nvPr/>
          </p:nvSpPr>
          <p:spPr bwMode="auto">
            <a:xfrm>
              <a:off x="4298" y="995"/>
              <a:ext cx="58" cy="61"/>
            </a:xfrm>
            <a:custGeom>
              <a:avLst/>
              <a:gdLst>
                <a:gd name="T0" fmla="*/ 156 w 255"/>
                <a:gd name="T1" fmla="*/ 2 h 273"/>
                <a:gd name="T2" fmla="*/ 193 w 255"/>
                <a:gd name="T3" fmla="*/ 17 h 273"/>
                <a:gd name="T4" fmla="*/ 224 w 255"/>
                <a:gd name="T5" fmla="*/ 44 h 273"/>
                <a:gd name="T6" fmla="*/ 243 w 255"/>
                <a:gd name="T7" fmla="*/ 74 h 273"/>
                <a:gd name="T8" fmla="*/ 253 w 255"/>
                <a:gd name="T9" fmla="*/ 108 h 273"/>
                <a:gd name="T10" fmla="*/ 254 w 255"/>
                <a:gd name="T11" fmla="*/ 149 h 273"/>
                <a:gd name="T12" fmla="*/ 237 w 255"/>
                <a:gd name="T13" fmla="*/ 201 h 273"/>
                <a:gd name="T14" fmla="*/ 223 w 255"/>
                <a:gd name="T15" fmla="*/ 225 h 273"/>
                <a:gd name="T16" fmla="*/ 205 w 255"/>
                <a:gd name="T17" fmla="*/ 244 h 273"/>
                <a:gd name="T18" fmla="*/ 183 w 255"/>
                <a:gd name="T19" fmla="*/ 259 h 273"/>
                <a:gd name="T20" fmla="*/ 159 w 255"/>
                <a:gd name="T21" fmla="*/ 268 h 273"/>
                <a:gd name="T22" fmla="*/ 134 w 255"/>
                <a:gd name="T23" fmla="*/ 273 h 273"/>
                <a:gd name="T24" fmla="*/ 96 w 255"/>
                <a:gd name="T25" fmla="*/ 269 h 273"/>
                <a:gd name="T26" fmla="*/ 59 w 255"/>
                <a:gd name="T27" fmla="*/ 254 h 273"/>
                <a:gd name="T28" fmla="*/ 30 w 255"/>
                <a:gd name="T29" fmla="*/ 226 h 273"/>
                <a:gd name="T30" fmla="*/ 11 w 255"/>
                <a:gd name="T31" fmla="*/ 195 h 273"/>
                <a:gd name="T32" fmla="*/ 1 w 255"/>
                <a:gd name="T33" fmla="*/ 163 h 273"/>
                <a:gd name="T34" fmla="*/ 0 w 255"/>
                <a:gd name="T35" fmla="*/ 129 h 273"/>
                <a:gd name="T36" fmla="*/ 4 w 255"/>
                <a:gd name="T37" fmla="*/ 103 h 273"/>
                <a:gd name="T38" fmla="*/ 22 w 255"/>
                <a:gd name="T39" fmla="*/ 59 h 273"/>
                <a:gd name="T40" fmla="*/ 38 w 255"/>
                <a:gd name="T41" fmla="*/ 38 h 273"/>
                <a:gd name="T42" fmla="*/ 58 w 255"/>
                <a:gd name="T43" fmla="*/ 20 h 273"/>
                <a:gd name="T44" fmla="*/ 96 w 255"/>
                <a:gd name="T45" fmla="*/ 4 h 273"/>
                <a:gd name="T46" fmla="*/ 118 w 255"/>
                <a:gd name="T47" fmla="*/ 18 h 273"/>
                <a:gd name="T48" fmla="*/ 96 w 255"/>
                <a:gd name="T49" fmla="*/ 23 h 273"/>
                <a:gd name="T50" fmla="*/ 74 w 255"/>
                <a:gd name="T51" fmla="*/ 39 h 273"/>
                <a:gd name="T52" fmla="*/ 58 w 255"/>
                <a:gd name="T53" fmla="*/ 70 h 273"/>
                <a:gd name="T54" fmla="*/ 53 w 255"/>
                <a:gd name="T55" fmla="*/ 115 h 273"/>
                <a:gd name="T56" fmla="*/ 56 w 255"/>
                <a:gd name="T57" fmla="*/ 155 h 273"/>
                <a:gd name="T58" fmla="*/ 66 w 255"/>
                <a:gd name="T59" fmla="*/ 191 h 273"/>
                <a:gd name="T60" fmla="*/ 83 w 255"/>
                <a:gd name="T61" fmla="*/ 221 h 273"/>
                <a:gd name="T62" fmla="*/ 103 w 255"/>
                <a:gd name="T63" fmla="*/ 242 h 273"/>
                <a:gd name="T64" fmla="*/ 128 w 255"/>
                <a:gd name="T65" fmla="*/ 252 h 273"/>
                <a:gd name="T66" fmla="*/ 150 w 255"/>
                <a:gd name="T67" fmla="*/ 251 h 273"/>
                <a:gd name="T68" fmla="*/ 168 w 255"/>
                <a:gd name="T69" fmla="*/ 243 h 273"/>
                <a:gd name="T70" fmla="*/ 183 w 255"/>
                <a:gd name="T71" fmla="*/ 230 h 273"/>
                <a:gd name="T72" fmla="*/ 194 w 255"/>
                <a:gd name="T73" fmla="*/ 209 h 273"/>
                <a:gd name="T74" fmla="*/ 200 w 255"/>
                <a:gd name="T75" fmla="*/ 178 h 273"/>
                <a:gd name="T76" fmla="*/ 201 w 255"/>
                <a:gd name="T77" fmla="*/ 136 h 273"/>
                <a:gd name="T78" fmla="*/ 193 w 255"/>
                <a:gd name="T79" fmla="*/ 92 h 273"/>
                <a:gd name="T80" fmla="*/ 178 w 255"/>
                <a:gd name="T81" fmla="*/ 55 h 273"/>
                <a:gd name="T82" fmla="*/ 160 w 255"/>
                <a:gd name="T83" fmla="*/ 33 h 273"/>
                <a:gd name="T84" fmla="*/ 141 w 255"/>
                <a:gd name="T85" fmla="*/ 22 h 273"/>
                <a:gd name="T86" fmla="*/ 118 w 255"/>
                <a:gd name="T87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3">
                  <a:moveTo>
                    <a:pt x="128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6"/>
                  </a:lnTo>
                  <a:lnTo>
                    <a:pt x="182" y="11"/>
                  </a:lnTo>
                  <a:lnTo>
                    <a:pt x="193" y="17"/>
                  </a:lnTo>
                  <a:lnTo>
                    <a:pt x="204" y="25"/>
                  </a:lnTo>
                  <a:lnTo>
                    <a:pt x="214" y="33"/>
                  </a:lnTo>
                  <a:lnTo>
                    <a:pt x="224" y="44"/>
                  </a:lnTo>
                  <a:lnTo>
                    <a:pt x="231" y="54"/>
                  </a:lnTo>
                  <a:lnTo>
                    <a:pt x="237" y="64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6"/>
                  </a:lnTo>
                  <a:lnTo>
                    <a:pt x="253" y="108"/>
                  </a:lnTo>
                  <a:lnTo>
                    <a:pt x="254" y="120"/>
                  </a:lnTo>
                  <a:lnTo>
                    <a:pt x="255" y="131"/>
                  </a:lnTo>
                  <a:lnTo>
                    <a:pt x="254" y="149"/>
                  </a:lnTo>
                  <a:lnTo>
                    <a:pt x="251" y="166"/>
                  </a:lnTo>
                  <a:lnTo>
                    <a:pt x="245" y="183"/>
                  </a:lnTo>
                  <a:lnTo>
                    <a:pt x="237" y="201"/>
                  </a:lnTo>
                  <a:lnTo>
                    <a:pt x="233" y="210"/>
                  </a:lnTo>
                  <a:lnTo>
                    <a:pt x="229" y="218"/>
                  </a:lnTo>
                  <a:lnTo>
                    <a:pt x="223" y="225"/>
                  </a:lnTo>
                  <a:lnTo>
                    <a:pt x="218" y="233"/>
                  </a:lnTo>
                  <a:lnTo>
                    <a:pt x="212" y="238"/>
                  </a:lnTo>
                  <a:lnTo>
                    <a:pt x="205" y="244"/>
                  </a:lnTo>
                  <a:lnTo>
                    <a:pt x="198" y="250"/>
                  </a:lnTo>
                  <a:lnTo>
                    <a:pt x="191" y="254"/>
                  </a:lnTo>
                  <a:lnTo>
                    <a:pt x="183" y="259"/>
                  </a:lnTo>
                  <a:lnTo>
                    <a:pt x="176" y="263"/>
                  </a:lnTo>
                  <a:lnTo>
                    <a:pt x="168" y="265"/>
                  </a:lnTo>
                  <a:lnTo>
                    <a:pt x="159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4" y="273"/>
                  </a:lnTo>
                  <a:lnTo>
                    <a:pt x="125" y="273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3" y="266"/>
                  </a:lnTo>
                  <a:lnTo>
                    <a:pt x="71" y="261"/>
                  </a:lnTo>
                  <a:lnTo>
                    <a:pt x="59" y="254"/>
                  </a:lnTo>
                  <a:lnTo>
                    <a:pt x="48" y="247"/>
                  </a:lnTo>
                  <a:lnTo>
                    <a:pt x="38" y="237"/>
                  </a:lnTo>
                  <a:lnTo>
                    <a:pt x="30" y="226"/>
                  </a:lnTo>
                  <a:lnTo>
                    <a:pt x="22" y="216"/>
                  </a:lnTo>
                  <a:lnTo>
                    <a:pt x="16" y="206"/>
                  </a:lnTo>
                  <a:lnTo>
                    <a:pt x="11" y="195"/>
                  </a:lnTo>
                  <a:lnTo>
                    <a:pt x="7" y="184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1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1" y="121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8"/>
                  </a:lnTo>
                  <a:lnTo>
                    <a:pt x="22" y="59"/>
                  </a:lnTo>
                  <a:lnTo>
                    <a:pt x="27" y="52"/>
                  </a:lnTo>
                  <a:lnTo>
                    <a:pt x="33" y="44"/>
                  </a:lnTo>
                  <a:lnTo>
                    <a:pt x="38" y="38"/>
                  </a:lnTo>
                  <a:lnTo>
                    <a:pt x="45" y="31"/>
                  </a:lnTo>
                  <a:lnTo>
                    <a:pt x="51" y="26"/>
                  </a:lnTo>
                  <a:lnTo>
                    <a:pt x="58" y="20"/>
                  </a:lnTo>
                  <a:lnTo>
                    <a:pt x="65" y="16"/>
                  </a:lnTo>
                  <a:lnTo>
                    <a:pt x="80" y="10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8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3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9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3" y="115"/>
                  </a:lnTo>
                  <a:lnTo>
                    <a:pt x="54" y="128"/>
                  </a:lnTo>
                  <a:lnTo>
                    <a:pt x="55" y="142"/>
                  </a:lnTo>
                  <a:lnTo>
                    <a:pt x="56" y="155"/>
                  </a:lnTo>
                  <a:lnTo>
                    <a:pt x="59" y="167"/>
                  </a:lnTo>
                  <a:lnTo>
                    <a:pt x="63" y="179"/>
                  </a:lnTo>
                  <a:lnTo>
                    <a:pt x="66" y="191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3" y="221"/>
                  </a:lnTo>
                  <a:lnTo>
                    <a:pt x="88" y="229"/>
                  </a:lnTo>
                  <a:lnTo>
                    <a:pt x="96" y="237"/>
                  </a:lnTo>
                  <a:lnTo>
                    <a:pt x="103" y="242"/>
                  </a:lnTo>
                  <a:lnTo>
                    <a:pt x="110" y="247"/>
                  </a:lnTo>
                  <a:lnTo>
                    <a:pt x="119" y="250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4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7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8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7" y="199"/>
                  </a:lnTo>
                  <a:lnTo>
                    <a:pt x="199" y="190"/>
                  </a:lnTo>
                  <a:lnTo>
                    <a:pt x="200" y="178"/>
                  </a:lnTo>
                  <a:lnTo>
                    <a:pt x="201" y="166"/>
                  </a:lnTo>
                  <a:lnTo>
                    <a:pt x="201" y="153"/>
                  </a:lnTo>
                  <a:lnTo>
                    <a:pt x="201" y="136"/>
                  </a:lnTo>
                  <a:lnTo>
                    <a:pt x="199" y="121"/>
                  </a:lnTo>
                  <a:lnTo>
                    <a:pt x="197" y="106"/>
                  </a:lnTo>
                  <a:lnTo>
                    <a:pt x="193" y="92"/>
                  </a:lnTo>
                  <a:lnTo>
                    <a:pt x="189" y="79"/>
                  </a:lnTo>
                  <a:lnTo>
                    <a:pt x="184" y="67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6" y="39"/>
                  </a:lnTo>
                  <a:lnTo>
                    <a:pt x="160" y="33"/>
                  </a:lnTo>
                  <a:lnTo>
                    <a:pt x="153" y="29"/>
                  </a:lnTo>
                  <a:lnTo>
                    <a:pt x="148" y="25"/>
                  </a:lnTo>
                  <a:lnTo>
                    <a:pt x="141" y="22"/>
                  </a:lnTo>
                  <a:lnTo>
                    <a:pt x="134" y="19"/>
                  </a:lnTo>
                  <a:lnTo>
                    <a:pt x="126" y="18"/>
                  </a:lnTo>
                  <a:lnTo>
                    <a:pt x="118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0" name="Freeform 1471"/>
            <p:cNvSpPr>
              <a:spLocks/>
            </p:cNvSpPr>
            <p:nvPr/>
          </p:nvSpPr>
          <p:spPr bwMode="auto">
            <a:xfrm>
              <a:off x="4362" y="995"/>
              <a:ext cx="67" cy="59"/>
            </a:xfrm>
            <a:custGeom>
              <a:avLst/>
              <a:gdLst>
                <a:gd name="T0" fmla="*/ 104 w 291"/>
                <a:gd name="T1" fmla="*/ 42 h 265"/>
                <a:gd name="T2" fmla="*/ 128 w 291"/>
                <a:gd name="T3" fmla="*/ 22 h 265"/>
                <a:gd name="T4" fmla="*/ 150 w 291"/>
                <a:gd name="T5" fmla="*/ 8 h 265"/>
                <a:gd name="T6" fmla="*/ 171 w 291"/>
                <a:gd name="T7" fmla="*/ 1 h 265"/>
                <a:gd name="T8" fmla="*/ 193 w 291"/>
                <a:gd name="T9" fmla="*/ 0 h 265"/>
                <a:gd name="T10" fmla="*/ 210 w 291"/>
                <a:gd name="T11" fmla="*/ 5 h 265"/>
                <a:gd name="T12" fmla="*/ 226 w 291"/>
                <a:gd name="T13" fmla="*/ 16 h 265"/>
                <a:gd name="T14" fmla="*/ 239 w 291"/>
                <a:gd name="T15" fmla="*/ 33 h 265"/>
                <a:gd name="T16" fmla="*/ 247 w 291"/>
                <a:gd name="T17" fmla="*/ 55 h 265"/>
                <a:gd name="T18" fmla="*/ 250 w 291"/>
                <a:gd name="T19" fmla="*/ 81 h 265"/>
                <a:gd name="T20" fmla="*/ 250 w 291"/>
                <a:gd name="T21" fmla="*/ 207 h 265"/>
                <a:gd name="T22" fmla="*/ 251 w 291"/>
                <a:gd name="T23" fmla="*/ 227 h 265"/>
                <a:gd name="T24" fmla="*/ 255 w 291"/>
                <a:gd name="T25" fmla="*/ 239 h 265"/>
                <a:gd name="T26" fmla="*/ 258 w 291"/>
                <a:gd name="T27" fmla="*/ 246 h 265"/>
                <a:gd name="T28" fmla="*/ 265 w 291"/>
                <a:gd name="T29" fmla="*/ 251 h 265"/>
                <a:gd name="T30" fmla="*/ 275 w 291"/>
                <a:gd name="T31" fmla="*/ 253 h 265"/>
                <a:gd name="T32" fmla="*/ 291 w 291"/>
                <a:gd name="T33" fmla="*/ 254 h 265"/>
                <a:gd name="T34" fmla="*/ 160 w 291"/>
                <a:gd name="T35" fmla="*/ 265 h 265"/>
                <a:gd name="T36" fmla="*/ 165 w 291"/>
                <a:gd name="T37" fmla="*/ 254 h 265"/>
                <a:gd name="T38" fmla="*/ 181 w 291"/>
                <a:gd name="T39" fmla="*/ 253 h 265"/>
                <a:gd name="T40" fmla="*/ 192 w 291"/>
                <a:gd name="T41" fmla="*/ 249 h 265"/>
                <a:gd name="T42" fmla="*/ 197 w 291"/>
                <a:gd name="T43" fmla="*/ 242 h 265"/>
                <a:gd name="T44" fmla="*/ 202 w 291"/>
                <a:gd name="T45" fmla="*/ 233 h 265"/>
                <a:gd name="T46" fmla="*/ 203 w 291"/>
                <a:gd name="T47" fmla="*/ 207 h 265"/>
                <a:gd name="T48" fmla="*/ 202 w 291"/>
                <a:gd name="T49" fmla="*/ 85 h 265"/>
                <a:gd name="T50" fmla="*/ 197 w 291"/>
                <a:gd name="T51" fmla="*/ 59 h 265"/>
                <a:gd name="T52" fmla="*/ 191 w 291"/>
                <a:gd name="T53" fmla="*/ 46 h 265"/>
                <a:gd name="T54" fmla="*/ 184 w 291"/>
                <a:gd name="T55" fmla="*/ 41 h 265"/>
                <a:gd name="T56" fmla="*/ 176 w 291"/>
                <a:gd name="T57" fmla="*/ 37 h 265"/>
                <a:gd name="T58" fmla="*/ 167 w 291"/>
                <a:gd name="T59" fmla="*/ 34 h 265"/>
                <a:gd name="T60" fmla="*/ 153 w 291"/>
                <a:gd name="T61" fmla="*/ 34 h 265"/>
                <a:gd name="T62" fmla="*/ 135 w 291"/>
                <a:gd name="T63" fmla="*/ 40 h 265"/>
                <a:gd name="T64" fmla="*/ 119 w 291"/>
                <a:gd name="T65" fmla="*/ 48 h 265"/>
                <a:gd name="T66" fmla="*/ 102 w 291"/>
                <a:gd name="T67" fmla="*/ 62 h 265"/>
                <a:gd name="T68" fmla="*/ 93 w 291"/>
                <a:gd name="T69" fmla="*/ 207 h 265"/>
                <a:gd name="T70" fmla="*/ 94 w 291"/>
                <a:gd name="T71" fmla="*/ 227 h 265"/>
                <a:gd name="T72" fmla="*/ 97 w 291"/>
                <a:gd name="T73" fmla="*/ 239 h 265"/>
                <a:gd name="T74" fmla="*/ 101 w 291"/>
                <a:gd name="T75" fmla="*/ 246 h 265"/>
                <a:gd name="T76" fmla="*/ 108 w 291"/>
                <a:gd name="T77" fmla="*/ 251 h 265"/>
                <a:gd name="T78" fmla="*/ 119 w 291"/>
                <a:gd name="T79" fmla="*/ 253 h 265"/>
                <a:gd name="T80" fmla="*/ 136 w 291"/>
                <a:gd name="T81" fmla="*/ 254 h 265"/>
                <a:gd name="T82" fmla="*/ 5 w 291"/>
                <a:gd name="T83" fmla="*/ 265 h 265"/>
                <a:gd name="T84" fmla="*/ 11 w 291"/>
                <a:gd name="T85" fmla="*/ 254 h 265"/>
                <a:gd name="T86" fmla="*/ 28 w 291"/>
                <a:gd name="T87" fmla="*/ 252 h 265"/>
                <a:gd name="T88" fmla="*/ 38 w 291"/>
                <a:gd name="T89" fmla="*/ 244 h 265"/>
                <a:gd name="T90" fmla="*/ 44 w 291"/>
                <a:gd name="T91" fmla="*/ 230 h 265"/>
                <a:gd name="T92" fmla="*/ 46 w 291"/>
                <a:gd name="T93" fmla="*/ 207 h 265"/>
                <a:gd name="T94" fmla="*/ 46 w 291"/>
                <a:gd name="T95" fmla="*/ 90 h 265"/>
                <a:gd name="T96" fmla="*/ 45 w 291"/>
                <a:gd name="T97" fmla="*/ 61 h 265"/>
                <a:gd name="T98" fmla="*/ 42 w 291"/>
                <a:gd name="T99" fmla="*/ 50 h 265"/>
                <a:gd name="T100" fmla="*/ 39 w 291"/>
                <a:gd name="T101" fmla="*/ 43 h 265"/>
                <a:gd name="T102" fmla="*/ 31 w 291"/>
                <a:gd name="T103" fmla="*/ 38 h 265"/>
                <a:gd name="T104" fmla="*/ 16 w 291"/>
                <a:gd name="T105" fmla="*/ 38 h 265"/>
                <a:gd name="T106" fmla="*/ 0 w 291"/>
                <a:gd name="T107" fmla="*/ 31 h 265"/>
                <a:gd name="T108" fmla="*/ 93 w 291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1" h="265">
                  <a:moveTo>
                    <a:pt x="93" y="54"/>
                  </a:moveTo>
                  <a:lnTo>
                    <a:pt x="104" y="42"/>
                  </a:lnTo>
                  <a:lnTo>
                    <a:pt x="117" y="30"/>
                  </a:lnTo>
                  <a:lnTo>
                    <a:pt x="128" y="22"/>
                  </a:lnTo>
                  <a:lnTo>
                    <a:pt x="139" y="13"/>
                  </a:lnTo>
                  <a:lnTo>
                    <a:pt x="150" y="8"/>
                  </a:lnTo>
                  <a:lnTo>
                    <a:pt x="161" y="3"/>
                  </a:lnTo>
                  <a:lnTo>
                    <a:pt x="171" y="1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02" y="2"/>
                  </a:lnTo>
                  <a:lnTo>
                    <a:pt x="210" y="5"/>
                  </a:lnTo>
                  <a:lnTo>
                    <a:pt x="219" y="11"/>
                  </a:lnTo>
                  <a:lnTo>
                    <a:pt x="226" y="16"/>
                  </a:lnTo>
                  <a:lnTo>
                    <a:pt x="233" y="25"/>
                  </a:lnTo>
                  <a:lnTo>
                    <a:pt x="239" y="33"/>
                  </a:lnTo>
                  <a:lnTo>
                    <a:pt x="244" y="45"/>
                  </a:lnTo>
                  <a:lnTo>
                    <a:pt x="247" y="55"/>
                  </a:lnTo>
                  <a:lnTo>
                    <a:pt x="249" y="67"/>
                  </a:lnTo>
                  <a:lnTo>
                    <a:pt x="250" y="81"/>
                  </a:lnTo>
                  <a:lnTo>
                    <a:pt x="250" y="97"/>
                  </a:lnTo>
                  <a:lnTo>
                    <a:pt x="250" y="207"/>
                  </a:lnTo>
                  <a:lnTo>
                    <a:pt x="250" y="218"/>
                  </a:lnTo>
                  <a:lnTo>
                    <a:pt x="251" y="227"/>
                  </a:lnTo>
                  <a:lnTo>
                    <a:pt x="253" y="234"/>
                  </a:lnTo>
                  <a:lnTo>
                    <a:pt x="255" y="239"/>
                  </a:lnTo>
                  <a:lnTo>
                    <a:pt x="256" y="242"/>
                  </a:lnTo>
                  <a:lnTo>
                    <a:pt x="258" y="246"/>
                  </a:lnTo>
                  <a:lnTo>
                    <a:pt x="261" y="249"/>
                  </a:lnTo>
                  <a:lnTo>
                    <a:pt x="265" y="251"/>
                  </a:lnTo>
                  <a:lnTo>
                    <a:pt x="269" y="252"/>
                  </a:lnTo>
                  <a:lnTo>
                    <a:pt x="275" y="253"/>
                  </a:lnTo>
                  <a:lnTo>
                    <a:pt x="282" y="254"/>
                  </a:lnTo>
                  <a:lnTo>
                    <a:pt x="291" y="254"/>
                  </a:lnTo>
                  <a:lnTo>
                    <a:pt x="291" y="265"/>
                  </a:lnTo>
                  <a:lnTo>
                    <a:pt x="160" y="265"/>
                  </a:lnTo>
                  <a:lnTo>
                    <a:pt x="160" y="254"/>
                  </a:lnTo>
                  <a:lnTo>
                    <a:pt x="165" y="254"/>
                  </a:lnTo>
                  <a:lnTo>
                    <a:pt x="174" y="254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7" y="242"/>
                  </a:lnTo>
                  <a:lnTo>
                    <a:pt x="199" y="238"/>
                  </a:lnTo>
                  <a:lnTo>
                    <a:pt x="202" y="233"/>
                  </a:lnTo>
                  <a:lnTo>
                    <a:pt x="203" y="224"/>
                  </a:lnTo>
                  <a:lnTo>
                    <a:pt x="203" y="207"/>
                  </a:lnTo>
                  <a:lnTo>
                    <a:pt x="203" y="101"/>
                  </a:lnTo>
                  <a:lnTo>
                    <a:pt x="202" y="85"/>
                  </a:lnTo>
                  <a:lnTo>
                    <a:pt x="201" y="71"/>
                  </a:lnTo>
                  <a:lnTo>
                    <a:pt x="197" y="59"/>
                  </a:lnTo>
                  <a:lnTo>
                    <a:pt x="193" y="51"/>
                  </a:lnTo>
                  <a:lnTo>
                    <a:pt x="191" y="46"/>
                  </a:lnTo>
                  <a:lnTo>
                    <a:pt x="187" y="43"/>
                  </a:lnTo>
                  <a:lnTo>
                    <a:pt x="184" y="41"/>
                  </a:lnTo>
                  <a:lnTo>
                    <a:pt x="181" y="39"/>
                  </a:lnTo>
                  <a:lnTo>
                    <a:pt x="176" y="37"/>
                  </a:lnTo>
                  <a:lnTo>
                    <a:pt x="172" y="36"/>
                  </a:lnTo>
                  <a:lnTo>
                    <a:pt x="167" y="34"/>
                  </a:lnTo>
                  <a:lnTo>
                    <a:pt x="162" y="34"/>
                  </a:lnTo>
                  <a:lnTo>
                    <a:pt x="153" y="34"/>
                  </a:lnTo>
                  <a:lnTo>
                    <a:pt x="144" y="37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19" y="48"/>
                  </a:lnTo>
                  <a:lnTo>
                    <a:pt x="110" y="55"/>
                  </a:lnTo>
                  <a:lnTo>
                    <a:pt x="102" y="62"/>
                  </a:lnTo>
                  <a:lnTo>
                    <a:pt x="93" y="71"/>
                  </a:lnTo>
                  <a:lnTo>
                    <a:pt x="93" y="207"/>
                  </a:lnTo>
                  <a:lnTo>
                    <a:pt x="93" y="219"/>
                  </a:lnTo>
                  <a:lnTo>
                    <a:pt x="94" y="227"/>
                  </a:lnTo>
                  <a:lnTo>
                    <a:pt x="94" y="235"/>
                  </a:lnTo>
                  <a:lnTo>
                    <a:pt x="97" y="239"/>
                  </a:lnTo>
                  <a:lnTo>
                    <a:pt x="99" y="242"/>
                  </a:lnTo>
                  <a:lnTo>
                    <a:pt x="101" y="246"/>
                  </a:lnTo>
                  <a:lnTo>
                    <a:pt x="104" y="249"/>
                  </a:lnTo>
                  <a:lnTo>
                    <a:pt x="108" y="251"/>
                  </a:lnTo>
                  <a:lnTo>
                    <a:pt x="112" y="252"/>
                  </a:lnTo>
                  <a:lnTo>
                    <a:pt x="119" y="253"/>
                  </a:lnTo>
                  <a:lnTo>
                    <a:pt x="126" y="254"/>
                  </a:lnTo>
                  <a:lnTo>
                    <a:pt x="136" y="254"/>
                  </a:lnTo>
                  <a:lnTo>
                    <a:pt x="136" y="265"/>
                  </a:lnTo>
                  <a:lnTo>
                    <a:pt x="5" y="265"/>
                  </a:lnTo>
                  <a:lnTo>
                    <a:pt x="5" y="254"/>
                  </a:lnTo>
                  <a:lnTo>
                    <a:pt x="11" y="254"/>
                  </a:lnTo>
                  <a:lnTo>
                    <a:pt x="20" y="254"/>
                  </a:lnTo>
                  <a:lnTo>
                    <a:pt x="28" y="252"/>
                  </a:lnTo>
                  <a:lnTo>
                    <a:pt x="34" y="249"/>
                  </a:lnTo>
                  <a:lnTo>
                    <a:pt x="38" y="244"/>
                  </a:lnTo>
                  <a:lnTo>
                    <a:pt x="41" y="238"/>
                  </a:lnTo>
                  <a:lnTo>
                    <a:pt x="44" y="230"/>
                  </a:lnTo>
                  <a:lnTo>
                    <a:pt x="45" y="220"/>
                  </a:lnTo>
                  <a:lnTo>
                    <a:pt x="46" y="207"/>
                  </a:lnTo>
                  <a:lnTo>
                    <a:pt x="46" y="111"/>
                  </a:lnTo>
                  <a:lnTo>
                    <a:pt x="46" y="90"/>
                  </a:lnTo>
                  <a:lnTo>
                    <a:pt x="45" y="73"/>
                  </a:lnTo>
                  <a:lnTo>
                    <a:pt x="45" y="61"/>
                  </a:lnTo>
                  <a:lnTo>
                    <a:pt x="44" y="55"/>
                  </a:lnTo>
                  <a:lnTo>
                    <a:pt x="42" y="50"/>
                  </a:lnTo>
                  <a:lnTo>
                    <a:pt x="40" y="46"/>
                  </a:lnTo>
                  <a:lnTo>
                    <a:pt x="39" y="43"/>
                  </a:lnTo>
                  <a:lnTo>
                    <a:pt x="37" y="41"/>
                  </a:lnTo>
                  <a:lnTo>
                    <a:pt x="31" y="38"/>
                  </a:lnTo>
                  <a:lnTo>
                    <a:pt x="25" y="37"/>
                  </a:lnTo>
                  <a:lnTo>
                    <a:pt x="16" y="38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93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1" name="Freeform 1472"/>
            <p:cNvSpPr>
              <a:spLocks/>
            </p:cNvSpPr>
            <p:nvPr/>
          </p:nvSpPr>
          <p:spPr bwMode="auto">
            <a:xfrm>
              <a:off x="3412" y="1137"/>
              <a:ext cx="45" cy="58"/>
            </a:xfrm>
            <a:custGeom>
              <a:avLst/>
              <a:gdLst>
                <a:gd name="T0" fmla="*/ 92 w 196"/>
                <a:gd name="T1" fmla="*/ 58 h 265"/>
                <a:gd name="T2" fmla="*/ 109 w 196"/>
                <a:gd name="T3" fmla="*/ 32 h 265"/>
                <a:gd name="T4" fmla="*/ 126 w 196"/>
                <a:gd name="T5" fmla="*/ 14 h 265"/>
                <a:gd name="T6" fmla="*/ 142 w 196"/>
                <a:gd name="T7" fmla="*/ 3 h 265"/>
                <a:gd name="T8" fmla="*/ 160 w 196"/>
                <a:gd name="T9" fmla="*/ 0 h 265"/>
                <a:gd name="T10" fmla="*/ 174 w 196"/>
                <a:gd name="T11" fmla="*/ 2 h 265"/>
                <a:gd name="T12" fmla="*/ 186 w 196"/>
                <a:gd name="T13" fmla="*/ 9 h 265"/>
                <a:gd name="T14" fmla="*/ 194 w 196"/>
                <a:gd name="T15" fmla="*/ 19 h 265"/>
                <a:gd name="T16" fmla="*/ 196 w 196"/>
                <a:gd name="T17" fmla="*/ 31 h 265"/>
                <a:gd name="T18" fmla="*/ 195 w 196"/>
                <a:gd name="T19" fmla="*/ 41 h 265"/>
                <a:gd name="T20" fmla="*/ 190 w 196"/>
                <a:gd name="T21" fmla="*/ 49 h 265"/>
                <a:gd name="T22" fmla="*/ 181 w 196"/>
                <a:gd name="T23" fmla="*/ 55 h 265"/>
                <a:gd name="T24" fmla="*/ 171 w 196"/>
                <a:gd name="T25" fmla="*/ 57 h 265"/>
                <a:gd name="T26" fmla="*/ 161 w 196"/>
                <a:gd name="T27" fmla="*/ 55 h 265"/>
                <a:gd name="T28" fmla="*/ 149 w 196"/>
                <a:gd name="T29" fmla="*/ 47 h 265"/>
                <a:gd name="T30" fmla="*/ 138 w 196"/>
                <a:gd name="T31" fmla="*/ 39 h 265"/>
                <a:gd name="T32" fmla="*/ 130 w 196"/>
                <a:gd name="T33" fmla="*/ 37 h 265"/>
                <a:gd name="T34" fmla="*/ 124 w 196"/>
                <a:gd name="T35" fmla="*/ 38 h 265"/>
                <a:gd name="T36" fmla="*/ 119 w 196"/>
                <a:gd name="T37" fmla="*/ 43 h 265"/>
                <a:gd name="T38" fmla="*/ 106 w 196"/>
                <a:gd name="T39" fmla="*/ 58 h 265"/>
                <a:gd name="T40" fmla="*/ 92 w 196"/>
                <a:gd name="T41" fmla="*/ 81 h 265"/>
                <a:gd name="T42" fmla="*/ 92 w 196"/>
                <a:gd name="T43" fmla="*/ 214 h 265"/>
                <a:gd name="T44" fmla="*/ 95 w 196"/>
                <a:gd name="T45" fmla="*/ 230 h 265"/>
                <a:gd name="T46" fmla="*/ 99 w 196"/>
                <a:gd name="T47" fmla="*/ 240 h 265"/>
                <a:gd name="T48" fmla="*/ 106 w 196"/>
                <a:gd name="T49" fmla="*/ 246 h 265"/>
                <a:gd name="T50" fmla="*/ 116 w 196"/>
                <a:gd name="T51" fmla="*/ 252 h 265"/>
                <a:gd name="T52" fmla="*/ 130 w 196"/>
                <a:gd name="T53" fmla="*/ 254 h 265"/>
                <a:gd name="T54" fmla="*/ 138 w 196"/>
                <a:gd name="T55" fmla="*/ 265 h 265"/>
                <a:gd name="T56" fmla="*/ 3 w 196"/>
                <a:gd name="T57" fmla="*/ 254 h 265"/>
                <a:gd name="T58" fmla="*/ 21 w 196"/>
                <a:gd name="T59" fmla="*/ 253 h 265"/>
                <a:gd name="T60" fmla="*/ 33 w 196"/>
                <a:gd name="T61" fmla="*/ 248 h 265"/>
                <a:gd name="T62" fmla="*/ 38 w 196"/>
                <a:gd name="T63" fmla="*/ 242 h 265"/>
                <a:gd name="T64" fmla="*/ 43 w 196"/>
                <a:gd name="T65" fmla="*/ 233 h 265"/>
                <a:gd name="T66" fmla="*/ 44 w 196"/>
                <a:gd name="T67" fmla="*/ 206 h 265"/>
                <a:gd name="T68" fmla="*/ 44 w 196"/>
                <a:gd name="T69" fmla="*/ 87 h 265"/>
                <a:gd name="T70" fmla="*/ 43 w 196"/>
                <a:gd name="T71" fmla="*/ 60 h 265"/>
                <a:gd name="T72" fmla="*/ 42 w 196"/>
                <a:gd name="T73" fmla="*/ 49 h 265"/>
                <a:gd name="T74" fmla="*/ 37 w 196"/>
                <a:gd name="T75" fmla="*/ 43 h 265"/>
                <a:gd name="T76" fmla="*/ 33 w 196"/>
                <a:gd name="T77" fmla="*/ 39 h 265"/>
                <a:gd name="T78" fmla="*/ 26 w 196"/>
                <a:gd name="T79" fmla="*/ 37 h 265"/>
                <a:gd name="T80" fmla="*/ 13 w 196"/>
                <a:gd name="T81" fmla="*/ 38 h 265"/>
                <a:gd name="T82" fmla="*/ 0 w 196"/>
                <a:gd name="T83" fmla="*/ 31 h 265"/>
                <a:gd name="T84" fmla="*/ 92 w 196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65">
                  <a:moveTo>
                    <a:pt x="92" y="0"/>
                  </a:moveTo>
                  <a:lnTo>
                    <a:pt x="92" y="58"/>
                  </a:lnTo>
                  <a:lnTo>
                    <a:pt x="100" y="44"/>
                  </a:lnTo>
                  <a:lnTo>
                    <a:pt x="109" y="32"/>
                  </a:lnTo>
                  <a:lnTo>
                    <a:pt x="117" y="22"/>
                  </a:lnTo>
                  <a:lnTo>
                    <a:pt x="126" y="14"/>
                  </a:lnTo>
                  <a:lnTo>
                    <a:pt x="134" y="7"/>
                  </a:lnTo>
                  <a:lnTo>
                    <a:pt x="142" y="3"/>
                  </a:lnTo>
                  <a:lnTo>
                    <a:pt x="151" y="1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4" y="2"/>
                  </a:lnTo>
                  <a:lnTo>
                    <a:pt x="181" y="5"/>
                  </a:lnTo>
                  <a:lnTo>
                    <a:pt x="186" y="9"/>
                  </a:lnTo>
                  <a:lnTo>
                    <a:pt x="191" y="14"/>
                  </a:lnTo>
                  <a:lnTo>
                    <a:pt x="194" y="19"/>
                  </a:lnTo>
                  <a:lnTo>
                    <a:pt x="196" y="24"/>
                  </a:lnTo>
                  <a:lnTo>
                    <a:pt x="196" y="31"/>
                  </a:lnTo>
                  <a:lnTo>
                    <a:pt x="196" y="36"/>
                  </a:lnTo>
                  <a:lnTo>
                    <a:pt x="195" y="41"/>
                  </a:lnTo>
                  <a:lnTo>
                    <a:pt x="193" y="45"/>
                  </a:lnTo>
                  <a:lnTo>
                    <a:pt x="190" y="49"/>
                  </a:lnTo>
                  <a:lnTo>
                    <a:pt x="185" y="52"/>
                  </a:lnTo>
                  <a:lnTo>
                    <a:pt x="181" y="55"/>
                  </a:lnTo>
                  <a:lnTo>
                    <a:pt x="176" y="57"/>
                  </a:lnTo>
                  <a:lnTo>
                    <a:pt x="171" y="57"/>
                  </a:lnTo>
                  <a:lnTo>
                    <a:pt x="167" y="57"/>
                  </a:lnTo>
                  <a:lnTo>
                    <a:pt x="161" y="55"/>
                  </a:lnTo>
                  <a:lnTo>
                    <a:pt x="154" y="51"/>
                  </a:lnTo>
                  <a:lnTo>
                    <a:pt x="149" y="47"/>
                  </a:lnTo>
                  <a:lnTo>
                    <a:pt x="142" y="43"/>
                  </a:lnTo>
                  <a:lnTo>
                    <a:pt x="138" y="39"/>
                  </a:lnTo>
                  <a:lnTo>
                    <a:pt x="133" y="38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4" y="38"/>
                  </a:lnTo>
                  <a:lnTo>
                    <a:pt x="121" y="41"/>
                  </a:lnTo>
                  <a:lnTo>
                    <a:pt x="119" y="43"/>
                  </a:lnTo>
                  <a:lnTo>
                    <a:pt x="112" y="50"/>
                  </a:lnTo>
                  <a:lnTo>
                    <a:pt x="106" y="58"/>
                  </a:lnTo>
                  <a:lnTo>
                    <a:pt x="99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2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7" y="237"/>
                  </a:lnTo>
                  <a:lnTo>
                    <a:pt x="99" y="240"/>
                  </a:lnTo>
                  <a:lnTo>
                    <a:pt x="102" y="243"/>
                  </a:lnTo>
                  <a:lnTo>
                    <a:pt x="106" y="246"/>
                  </a:lnTo>
                  <a:lnTo>
                    <a:pt x="110" y="249"/>
                  </a:lnTo>
                  <a:lnTo>
                    <a:pt x="116" y="252"/>
                  </a:lnTo>
                  <a:lnTo>
                    <a:pt x="122" y="253"/>
                  </a:lnTo>
                  <a:lnTo>
                    <a:pt x="130" y="254"/>
                  </a:lnTo>
                  <a:lnTo>
                    <a:pt x="138" y="254"/>
                  </a:lnTo>
                  <a:lnTo>
                    <a:pt x="138" y="265"/>
                  </a:lnTo>
                  <a:lnTo>
                    <a:pt x="3" y="265"/>
                  </a:lnTo>
                  <a:lnTo>
                    <a:pt x="3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7" y="251"/>
                  </a:lnTo>
                  <a:lnTo>
                    <a:pt x="33" y="248"/>
                  </a:lnTo>
                  <a:lnTo>
                    <a:pt x="36" y="245"/>
                  </a:lnTo>
                  <a:lnTo>
                    <a:pt x="38" y="242"/>
                  </a:lnTo>
                  <a:lnTo>
                    <a:pt x="42" y="239"/>
                  </a:lnTo>
                  <a:lnTo>
                    <a:pt x="43" y="233"/>
                  </a:lnTo>
                  <a:lnTo>
                    <a:pt x="44" y="225"/>
                  </a:lnTo>
                  <a:lnTo>
                    <a:pt x="44" y="206"/>
                  </a:lnTo>
                  <a:lnTo>
                    <a:pt x="44" y="106"/>
                  </a:lnTo>
                  <a:lnTo>
                    <a:pt x="44" y="87"/>
                  </a:lnTo>
                  <a:lnTo>
                    <a:pt x="44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39" y="46"/>
                  </a:lnTo>
                  <a:lnTo>
                    <a:pt x="37" y="43"/>
                  </a:lnTo>
                  <a:lnTo>
                    <a:pt x="35" y="41"/>
                  </a:lnTo>
                  <a:lnTo>
                    <a:pt x="33" y="39"/>
                  </a:lnTo>
                  <a:lnTo>
                    <a:pt x="29" y="38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13" y="38"/>
                  </a:lnTo>
                  <a:lnTo>
                    <a:pt x="3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2" name="Freeform 1473"/>
            <p:cNvSpPr>
              <a:spLocks noEditPoints="1"/>
            </p:cNvSpPr>
            <p:nvPr/>
          </p:nvSpPr>
          <p:spPr bwMode="auto">
            <a:xfrm>
              <a:off x="3462" y="1137"/>
              <a:ext cx="51" cy="60"/>
            </a:xfrm>
            <a:custGeom>
              <a:avLst/>
              <a:gdLst>
                <a:gd name="T0" fmla="*/ 41 w 224"/>
                <a:gd name="T1" fmla="*/ 118 h 272"/>
                <a:gd name="T2" fmla="*/ 44 w 224"/>
                <a:gd name="T3" fmla="*/ 144 h 272"/>
                <a:gd name="T4" fmla="*/ 52 w 224"/>
                <a:gd name="T5" fmla="*/ 165 h 272"/>
                <a:gd name="T6" fmla="*/ 63 w 224"/>
                <a:gd name="T7" fmla="*/ 185 h 272"/>
                <a:gd name="T8" fmla="*/ 76 w 224"/>
                <a:gd name="T9" fmla="*/ 201 h 272"/>
                <a:gd name="T10" fmla="*/ 93 w 224"/>
                <a:gd name="T11" fmla="*/ 214 h 272"/>
                <a:gd name="T12" fmla="*/ 110 w 224"/>
                <a:gd name="T13" fmla="*/ 221 h 272"/>
                <a:gd name="T14" fmla="*/ 127 w 224"/>
                <a:gd name="T15" fmla="*/ 226 h 272"/>
                <a:gd name="T16" fmla="*/ 151 w 224"/>
                <a:gd name="T17" fmla="*/ 226 h 272"/>
                <a:gd name="T18" fmla="*/ 173 w 224"/>
                <a:gd name="T19" fmla="*/ 218 h 272"/>
                <a:gd name="T20" fmla="*/ 187 w 224"/>
                <a:gd name="T21" fmla="*/ 209 h 272"/>
                <a:gd name="T22" fmla="*/ 196 w 224"/>
                <a:gd name="T23" fmla="*/ 199 h 272"/>
                <a:gd name="T24" fmla="*/ 208 w 224"/>
                <a:gd name="T25" fmla="*/ 181 h 272"/>
                <a:gd name="T26" fmla="*/ 224 w 224"/>
                <a:gd name="T27" fmla="*/ 171 h 272"/>
                <a:gd name="T28" fmla="*/ 219 w 224"/>
                <a:gd name="T29" fmla="*/ 189 h 272"/>
                <a:gd name="T30" fmla="*/ 212 w 224"/>
                <a:gd name="T31" fmla="*/ 207 h 272"/>
                <a:gd name="T32" fmla="*/ 201 w 224"/>
                <a:gd name="T33" fmla="*/ 225 h 272"/>
                <a:gd name="T34" fmla="*/ 188 w 224"/>
                <a:gd name="T35" fmla="*/ 241 h 272"/>
                <a:gd name="T36" fmla="*/ 173 w 224"/>
                <a:gd name="T37" fmla="*/ 254 h 272"/>
                <a:gd name="T38" fmla="*/ 156 w 224"/>
                <a:gd name="T39" fmla="*/ 265 h 272"/>
                <a:gd name="T40" fmla="*/ 136 w 224"/>
                <a:gd name="T41" fmla="*/ 270 h 272"/>
                <a:gd name="T42" fmla="*/ 115 w 224"/>
                <a:gd name="T43" fmla="*/ 272 h 272"/>
                <a:gd name="T44" fmla="*/ 93 w 224"/>
                <a:gd name="T45" fmla="*/ 270 h 272"/>
                <a:gd name="T46" fmla="*/ 71 w 224"/>
                <a:gd name="T47" fmla="*/ 263 h 272"/>
                <a:gd name="T48" fmla="*/ 52 w 224"/>
                <a:gd name="T49" fmla="*/ 252 h 272"/>
                <a:gd name="T50" fmla="*/ 33 w 224"/>
                <a:gd name="T51" fmla="*/ 237 h 272"/>
                <a:gd name="T52" fmla="*/ 19 w 224"/>
                <a:gd name="T53" fmla="*/ 216 h 272"/>
                <a:gd name="T54" fmla="*/ 8 w 224"/>
                <a:gd name="T55" fmla="*/ 193 h 272"/>
                <a:gd name="T56" fmla="*/ 2 w 224"/>
                <a:gd name="T57" fmla="*/ 168 h 272"/>
                <a:gd name="T58" fmla="*/ 0 w 224"/>
                <a:gd name="T59" fmla="*/ 139 h 272"/>
                <a:gd name="T60" fmla="*/ 2 w 224"/>
                <a:gd name="T61" fmla="*/ 107 h 272"/>
                <a:gd name="T62" fmla="*/ 9 w 224"/>
                <a:gd name="T63" fmla="*/ 80 h 272"/>
                <a:gd name="T64" fmla="*/ 19 w 224"/>
                <a:gd name="T65" fmla="*/ 57 h 272"/>
                <a:gd name="T66" fmla="*/ 34 w 224"/>
                <a:gd name="T67" fmla="*/ 36 h 272"/>
                <a:gd name="T68" fmla="*/ 53 w 224"/>
                <a:gd name="T69" fmla="*/ 20 h 272"/>
                <a:gd name="T70" fmla="*/ 74 w 224"/>
                <a:gd name="T71" fmla="*/ 8 h 272"/>
                <a:gd name="T72" fmla="*/ 97 w 224"/>
                <a:gd name="T73" fmla="*/ 2 h 272"/>
                <a:gd name="T74" fmla="*/ 122 w 224"/>
                <a:gd name="T75" fmla="*/ 0 h 272"/>
                <a:gd name="T76" fmla="*/ 144 w 224"/>
                <a:gd name="T77" fmla="*/ 1 h 272"/>
                <a:gd name="T78" fmla="*/ 163 w 224"/>
                <a:gd name="T79" fmla="*/ 6 h 272"/>
                <a:gd name="T80" fmla="*/ 180 w 224"/>
                <a:gd name="T81" fmla="*/ 16 h 272"/>
                <a:gd name="T82" fmla="*/ 195 w 224"/>
                <a:gd name="T83" fmla="*/ 28 h 272"/>
                <a:gd name="T84" fmla="*/ 208 w 224"/>
                <a:gd name="T85" fmla="*/ 43 h 272"/>
                <a:gd name="T86" fmla="*/ 217 w 224"/>
                <a:gd name="T87" fmla="*/ 61 h 272"/>
                <a:gd name="T88" fmla="*/ 222 w 224"/>
                <a:gd name="T89" fmla="*/ 81 h 272"/>
                <a:gd name="T90" fmla="*/ 224 w 224"/>
                <a:gd name="T91" fmla="*/ 104 h 272"/>
                <a:gd name="T92" fmla="*/ 41 w 224"/>
                <a:gd name="T93" fmla="*/ 88 h 272"/>
                <a:gd name="T94" fmla="*/ 163 w 224"/>
                <a:gd name="T95" fmla="*/ 76 h 272"/>
                <a:gd name="T96" fmla="*/ 159 w 224"/>
                <a:gd name="T97" fmla="*/ 59 h 272"/>
                <a:gd name="T98" fmla="*/ 154 w 224"/>
                <a:gd name="T99" fmla="*/ 46 h 272"/>
                <a:gd name="T100" fmla="*/ 143 w 224"/>
                <a:gd name="T101" fmla="*/ 33 h 272"/>
                <a:gd name="T102" fmla="*/ 128 w 224"/>
                <a:gd name="T103" fmla="*/ 24 h 272"/>
                <a:gd name="T104" fmla="*/ 114 w 224"/>
                <a:gd name="T105" fmla="*/ 20 h 272"/>
                <a:gd name="T106" fmla="*/ 100 w 224"/>
                <a:gd name="T107" fmla="*/ 19 h 272"/>
                <a:gd name="T108" fmla="*/ 89 w 224"/>
                <a:gd name="T109" fmla="*/ 22 h 272"/>
                <a:gd name="T110" fmla="*/ 78 w 224"/>
                <a:gd name="T111" fmla="*/ 27 h 272"/>
                <a:gd name="T112" fmla="*/ 68 w 224"/>
                <a:gd name="T113" fmla="*/ 33 h 272"/>
                <a:gd name="T114" fmla="*/ 59 w 224"/>
                <a:gd name="T115" fmla="*/ 42 h 272"/>
                <a:gd name="T116" fmla="*/ 51 w 224"/>
                <a:gd name="T117" fmla="*/ 52 h 272"/>
                <a:gd name="T118" fmla="*/ 45 w 224"/>
                <a:gd name="T119" fmla="*/ 65 h 272"/>
                <a:gd name="T120" fmla="*/ 42 w 224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272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6" y="201"/>
                  </a:lnTo>
                  <a:lnTo>
                    <a:pt x="84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10" y="221"/>
                  </a:lnTo>
                  <a:lnTo>
                    <a:pt x="118" y="225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51" y="226"/>
                  </a:lnTo>
                  <a:lnTo>
                    <a:pt x="162" y="223"/>
                  </a:lnTo>
                  <a:lnTo>
                    <a:pt x="173" y="218"/>
                  </a:lnTo>
                  <a:lnTo>
                    <a:pt x="183" y="213"/>
                  </a:lnTo>
                  <a:lnTo>
                    <a:pt x="187" y="209"/>
                  </a:lnTo>
                  <a:lnTo>
                    <a:pt x="191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5" y="164"/>
                  </a:lnTo>
                  <a:lnTo>
                    <a:pt x="224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8" y="241"/>
                  </a:lnTo>
                  <a:lnTo>
                    <a:pt x="182" y="248"/>
                  </a:lnTo>
                  <a:lnTo>
                    <a:pt x="173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2"/>
                  </a:lnTo>
                  <a:lnTo>
                    <a:pt x="115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2" y="244"/>
                  </a:lnTo>
                  <a:lnTo>
                    <a:pt x="33" y="237"/>
                  </a:lnTo>
                  <a:lnTo>
                    <a:pt x="26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8" y="193"/>
                  </a:lnTo>
                  <a:lnTo>
                    <a:pt x="5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5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19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10" y="0"/>
                  </a:lnTo>
                  <a:lnTo>
                    <a:pt x="122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63" y="6"/>
                  </a:lnTo>
                  <a:lnTo>
                    <a:pt x="172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5" y="28"/>
                  </a:lnTo>
                  <a:lnTo>
                    <a:pt x="201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4" y="92"/>
                  </a:lnTo>
                  <a:lnTo>
                    <a:pt x="224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2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1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0" y="19"/>
                  </a:lnTo>
                  <a:lnTo>
                    <a:pt x="94" y="20"/>
                  </a:lnTo>
                  <a:lnTo>
                    <a:pt x="89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8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8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3" name="Freeform 1474"/>
            <p:cNvSpPr>
              <a:spLocks/>
            </p:cNvSpPr>
            <p:nvPr/>
          </p:nvSpPr>
          <p:spPr bwMode="auto">
            <a:xfrm>
              <a:off x="3522" y="1107"/>
              <a:ext cx="54" cy="88"/>
            </a:xfrm>
            <a:custGeom>
              <a:avLst/>
              <a:gdLst>
                <a:gd name="T0" fmla="*/ 100 w 235"/>
                <a:gd name="T1" fmla="*/ 331 h 399"/>
                <a:gd name="T2" fmla="*/ 102 w 235"/>
                <a:gd name="T3" fmla="*/ 360 h 399"/>
                <a:gd name="T4" fmla="*/ 108 w 235"/>
                <a:gd name="T5" fmla="*/ 376 h 399"/>
                <a:gd name="T6" fmla="*/ 120 w 235"/>
                <a:gd name="T7" fmla="*/ 385 h 399"/>
                <a:gd name="T8" fmla="*/ 136 w 235"/>
                <a:gd name="T9" fmla="*/ 388 h 399"/>
                <a:gd name="T10" fmla="*/ 161 w 235"/>
                <a:gd name="T11" fmla="*/ 399 h 399"/>
                <a:gd name="T12" fmla="*/ 3 w 235"/>
                <a:gd name="T13" fmla="*/ 388 h 399"/>
                <a:gd name="T14" fmla="*/ 19 w 235"/>
                <a:gd name="T15" fmla="*/ 388 h 399"/>
                <a:gd name="T16" fmla="*/ 30 w 235"/>
                <a:gd name="T17" fmla="*/ 385 h 399"/>
                <a:gd name="T18" fmla="*/ 39 w 235"/>
                <a:gd name="T19" fmla="*/ 379 h 399"/>
                <a:gd name="T20" fmla="*/ 46 w 235"/>
                <a:gd name="T21" fmla="*/ 372 h 399"/>
                <a:gd name="T22" fmla="*/ 50 w 235"/>
                <a:gd name="T23" fmla="*/ 362 h 399"/>
                <a:gd name="T24" fmla="*/ 51 w 235"/>
                <a:gd name="T25" fmla="*/ 343 h 399"/>
                <a:gd name="T26" fmla="*/ 52 w 235"/>
                <a:gd name="T27" fmla="*/ 162 h 399"/>
                <a:gd name="T28" fmla="*/ 0 w 235"/>
                <a:gd name="T29" fmla="*/ 141 h 399"/>
                <a:gd name="T30" fmla="*/ 52 w 235"/>
                <a:gd name="T31" fmla="*/ 124 h 399"/>
                <a:gd name="T32" fmla="*/ 55 w 235"/>
                <a:gd name="T33" fmla="*/ 88 h 399"/>
                <a:gd name="T34" fmla="*/ 64 w 235"/>
                <a:gd name="T35" fmla="*/ 59 h 399"/>
                <a:gd name="T36" fmla="*/ 81 w 235"/>
                <a:gd name="T37" fmla="*/ 34 h 399"/>
                <a:gd name="T38" fmla="*/ 103 w 235"/>
                <a:gd name="T39" fmla="*/ 16 h 399"/>
                <a:gd name="T40" fmla="*/ 116 w 235"/>
                <a:gd name="T41" fmla="*/ 9 h 399"/>
                <a:gd name="T42" fmla="*/ 131 w 235"/>
                <a:gd name="T43" fmla="*/ 3 h 399"/>
                <a:gd name="T44" fmla="*/ 162 w 235"/>
                <a:gd name="T45" fmla="*/ 0 h 399"/>
                <a:gd name="T46" fmla="*/ 177 w 235"/>
                <a:gd name="T47" fmla="*/ 1 h 399"/>
                <a:gd name="T48" fmla="*/ 192 w 235"/>
                <a:gd name="T49" fmla="*/ 4 h 399"/>
                <a:gd name="T50" fmla="*/ 205 w 235"/>
                <a:gd name="T51" fmla="*/ 11 h 399"/>
                <a:gd name="T52" fmla="*/ 218 w 235"/>
                <a:gd name="T53" fmla="*/ 18 h 399"/>
                <a:gd name="T54" fmla="*/ 230 w 235"/>
                <a:gd name="T55" fmla="*/ 32 h 399"/>
                <a:gd name="T56" fmla="*/ 235 w 235"/>
                <a:gd name="T57" fmla="*/ 47 h 399"/>
                <a:gd name="T58" fmla="*/ 233 w 235"/>
                <a:gd name="T59" fmla="*/ 55 h 399"/>
                <a:gd name="T60" fmla="*/ 227 w 235"/>
                <a:gd name="T61" fmla="*/ 62 h 399"/>
                <a:gd name="T62" fmla="*/ 219 w 235"/>
                <a:gd name="T63" fmla="*/ 69 h 399"/>
                <a:gd name="T64" fmla="*/ 212 w 235"/>
                <a:gd name="T65" fmla="*/ 70 h 399"/>
                <a:gd name="T66" fmla="*/ 197 w 235"/>
                <a:gd name="T67" fmla="*/ 66 h 399"/>
                <a:gd name="T68" fmla="*/ 188 w 235"/>
                <a:gd name="T69" fmla="*/ 58 h 399"/>
                <a:gd name="T70" fmla="*/ 179 w 235"/>
                <a:gd name="T71" fmla="*/ 46 h 399"/>
                <a:gd name="T72" fmla="*/ 168 w 235"/>
                <a:gd name="T73" fmla="*/ 33 h 399"/>
                <a:gd name="T74" fmla="*/ 160 w 235"/>
                <a:gd name="T75" fmla="*/ 25 h 399"/>
                <a:gd name="T76" fmla="*/ 150 w 235"/>
                <a:gd name="T77" fmla="*/ 22 h 399"/>
                <a:gd name="T78" fmla="*/ 140 w 235"/>
                <a:gd name="T79" fmla="*/ 19 h 399"/>
                <a:gd name="T80" fmla="*/ 127 w 235"/>
                <a:gd name="T81" fmla="*/ 22 h 399"/>
                <a:gd name="T82" fmla="*/ 116 w 235"/>
                <a:gd name="T83" fmla="*/ 27 h 399"/>
                <a:gd name="T84" fmla="*/ 109 w 235"/>
                <a:gd name="T85" fmla="*/ 36 h 399"/>
                <a:gd name="T86" fmla="*/ 103 w 235"/>
                <a:gd name="T87" fmla="*/ 48 h 399"/>
                <a:gd name="T88" fmla="*/ 101 w 235"/>
                <a:gd name="T89" fmla="*/ 74 h 399"/>
                <a:gd name="T90" fmla="*/ 100 w 235"/>
                <a:gd name="T91" fmla="*/ 123 h 399"/>
                <a:gd name="T92" fmla="*/ 167 w 235"/>
                <a:gd name="T93" fmla="*/ 141 h 399"/>
                <a:gd name="T94" fmla="*/ 100 w 235"/>
                <a:gd name="T95" fmla="*/ 1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5" h="399">
                  <a:moveTo>
                    <a:pt x="100" y="162"/>
                  </a:moveTo>
                  <a:lnTo>
                    <a:pt x="100" y="331"/>
                  </a:lnTo>
                  <a:lnTo>
                    <a:pt x="100" y="347"/>
                  </a:lnTo>
                  <a:lnTo>
                    <a:pt x="102" y="360"/>
                  </a:lnTo>
                  <a:lnTo>
                    <a:pt x="104" y="369"/>
                  </a:lnTo>
                  <a:lnTo>
                    <a:pt x="108" y="376"/>
                  </a:lnTo>
                  <a:lnTo>
                    <a:pt x="113" y="381"/>
                  </a:lnTo>
                  <a:lnTo>
                    <a:pt x="120" y="385"/>
                  </a:lnTo>
                  <a:lnTo>
                    <a:pt x="127" y="388"/>
                  </a:lnTo>
                  <a:lnTo>
                    <a:pt x="136" y="388"/>
                  </a:lnTo>
                  <a:lnTo>
                    <a:pt x="161" y="388"/>
                  </a:lnTo>
                  <a:lnTo>
                    <a:pt x="161" y="399"/>
                  </a:lnTo>
                  <a:lnTo>
                    <a:pt x="3" y="399"/>
                  </a:lnTo>
                  <a:lnTo>
                    <a:pt x="3" y="388"/>
                  </a:lnTo>
                  <a:lnTo>
                    <a:pt x="14" y="388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30" y="385"/>
                  </a:lnTo>
                  <a:lnTo>
                    <a:pt x="35" y="382"/>
                  </a:lnTo>
                  <a:lnTo>
                    <a:pt x="39" y="379"/>
                  </a:lnTo>
                  <a:lnTo>
                    <a:pt x="43" y="376"/>
                  </a:lnTo>
                  <a:lnTo>
                    <a:pt x="46" y="372"/>
                  </a:lnTo>
                  <a:lnTo>
                    <a:pt x="48" y="367"/>
                  </a:lnTo>
                  <a:lnTo>
                    <a:pt x="50" y="362"/>
                  </a:lnTo>
                  <a:lnTo>
                    <a:pt x="51" y="353"/>
                  </a:lnTo>
                  <a:lnTo>
                    <a:pt x="51" y="343"/>
                  </a:lnTo>
                  <a:lnTo>
                    <a:pt x="52" y="331"/>
                  </a:lnTo>
                  <a:lnTo>
                    <a:pt x="52" y="162"/>
                  </a:lnTo>
                  <a:lnTo>
                    <a:pt x="0" y="162"/>
                  </a:lnTo>
                  <a:lnTo>
                    <a:pt x="0" y="141"/>
                  </a:lnTo>
                  <a:lnTo>
                    <a:pt x="52" y="141"/>
                  </a:lnTo>
                  <a:lnTo>
                    <a:pt x="52" y="124"/>
                  </a:lnTo>
                  <a:lnTo>
                    <a:pt x="52" y="106"/>
                  </a:lnTo>
                  <a:lnTo>
                    <a:pt x="55" y="88"/>
                  </a:lnTo>
                  <a:lnTo>
                    <a:pt x="59" y="73"/>
                  </a:lnTo>
                  <a:lnTo>
                    <a:pt x="64" y="59"/>
                  </a:lnTo>
                  <a:lnTo>
                    <a:pt x="72" y="46"/>
                  </a:lnTo>
                  <a:lnTo>
                    <a:pt x="81" y="34"/>
                  </a:lnTo>
                  <a:lnTo>
                    <a:pt x="91" y="25"/>
                  </a:lnTo>
                  <a:lnTo>
                    <a:pt x="103" y="16"/>
                  </a:lnTo>
                  <a:lnTo>
                    <a:pt x="110" y="12"/>
                  </a:lnTo>
                  <a:lnTo>
                    <a:pt x="116" y="9"/>
                  </a:lnTo>
                  <a:lnTo>
                    <a:pt x="124" y="6"/>
                  </a:lnTo>
                  <a:lnTo>
                    <a:pt x="131" y="3"/>
                  </a:lnTo>
                  <a:lnTo>
                    <a:pt x="146" y="1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5" y="11"/>
                  </a:lnTo>
                  <a:lnTo>
                    <a:pt x="212" y="14"/>
                  </a:lnTo>
                  <a:lnTo>
                    <a:pt x="218" y="18"/>
                  </a:lnTo>
                  <a:lnTo>
                    <a:pt x="225" y="25"/>
                  </a:lnTo>
                  <a:lnTo>
                    <a:pt x="230" y="32"/>
                  </a:lnTo>
                  <a:lnTo>
                    <a:pt x="234" y="40"/>
                  </a:lnTo>
                  <a:lnTo>
                    <a:pt x="235" y="47"/>
                  </a:lnTo>
                  <a:lnTo>
                    <a:pt x="235" y="52"/>
                  </a:lnTo>
                  <a:lnTo>
                    <a:pt x="233" y="55"/>
                  </a:lnTo>
                  <a:lnTo>
                    <a:pt x="230" y="59"/>
                  </a:lnTo>
                  <a:lnTo>
                    <a:pt x="227" y="62"/>
                  </a:lnTo>
                  <a:lnTo>
                    <a:pt x="224" y="66"/>
                  </a:lnTo>
                  <a:lnTo>
                    <a:pt x="219" y="69"/>
                  </a:lnTo>
                  <a:lnTo>
                    <a:pt x="215" y="70"/>
                  </a:lnTo>
                  <a:lnTo>
                    <a:pt x="212" y="70"/>
                  </a:lnTo>
                  <a:lnTo>
                    <a:pt x="204" y="69"/>
                  </a:lnTo>
                  <a:lnTo>
                    <a:pt x="197" y="66"/>
                  </a:lnTo>
                  <a:lnTo>
                    <a:pt x="193" y="62"/>
                  </a:lnTo>
                  <a:lnTo>
                    <a:pt x="188" y="58"/>
                  </a:lnTo>
                  <a:lnTo>
                    <a:pt x="184" y="53"/>
                  </a:lnTo>
                  <a:lnTo>
                    <a:pt x="179" y="46"/>
                  </a:lnTo>
                  <a:lnTo>
                    <a:pt x="174" y="39"/>
                  </a:lnTo>
                  <a:lnTo>
                    <a:pt x="168" y="33"/>
                  </a:lnTo>
                  <a:lnTo>
                    <a:pt x="164" y="28"/>
                  </a:lnTo>
                  <a:lnTo>
                    <a:pt x="160" y="25"/>
                  </a:lnTo>
                  <a:lnTo>
                    <a:pt x="155" y="23"/>
                  </a:lnTo>
                  <a:lnTo>
                    <a:pt x="150" y="22"/>
                  </a:lnTo>
                  <a:lnTo>
                    <a:pt x="145" y="20"/>
                  </a:lnTo>
                  <a:lnTo>
                    <a:pt x="140" y="19"/>
                  </a:lnTo>
                  <a:lnTo>
                    <a:pt x="133" y="20"/>
                  </a:lnTo>
                  <a:lnTo>
                    <a:pt x="127" y="22"/>
                  </a:lnTo>
                  <a:lnTo>
                    <a:pt x="122" y="24"/>
                  </a:lnTo>
                  <a:lnTo>
                    <a:pt x="116" y="27"/>
                  </a:lnTo>
                  <a:lnTo>
                    <a:pt x="113" y="30"/>
                  </a:lnTo>
                  <a:lnTo>
                    <a:pt x="109" y="36"/>
                  </a:lnTo>
                  <a:lnTo>
                    <a:pt x="105" y="41"/>
                  </a:lnTo>
                  <a:lnTo>
                    <a:pt x="103" y="48"/>
                  </a:lnTo>
                  <a:lnTo>
                    <a:pt x="102" y="58"/>
                  </a:lnTo>
                  <a:lnTo>
                    <a:pt x="101" y="74"/>
                  </a:lnTo>
                  <a:lnTo>
                    <a:pt x="100" y="96"/>
                  </a:lnTo>
                  <a:lnTo>
                    <a:pt x="100" y="123"/>
                  </a:lnTo>
                  <a:lnTo>
                    <a:pt x="100" y="141"/>
                  </a:lnTo>
                  <a:lnTo>
                    <a:pt x="167" y="141"/>
                  </a:lnTo>
                  <a:lnTo>
                    <a:pt x="167" y="162"/>
                  </a:lnTo>
                  <a:lnTo>
                    <a:pt x="100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4" name="Freeform 1475"/>
            <p:cNvSpPr>
              <a:spLocks/>
            </p:cNvSpPr>
            <p:nvPr/>
          </p:nvSpPr>
          <p:spPr bwMode="auto">
            <a:xfrm>
              <a:off x="3563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7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7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7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7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3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5" name="Freeform 1476"/>
            <p:cNvSpPr>
              <a:spLocks noEditPoints="1"/>
            </p:cNvSpPr>
            <p:nvPr/>
          </p:nvSpPr>
          <p:spPr bwMode="auto">
            <a:xfrm>
              <a:off x="3612" y="1107"/>
              <a:ext cx="30" cy="88"/>
            </a:xfrm>
            <a:custGeom>
              <a:avLst/>
              <a:gdLst>
                <a:gd name="T0" fmla="*/ 74 w 132"/>
                <a:gd name="T1" fmla="*/ 1 h 400"/>
                <a:gd name="T2" fmla="*/ 84 w 132"/>
                <a:gd name="T3" fmla="*/ 4 h 400"/>
                <a:gd name="T4" fmla="*/ 92 w 132"/>
                <a:gd name="T5" fmla="*/ 13 h 400"/>
                <a:gd name="T6" fmla="*/ 96 w 132"/>
                <a:gd name="T7" fmla="*/ 23 h 400"/>
                <a:gd name="T8" fmla="*/ 96 w 132"/>
                <a:gd name="T9" fmla="*/ 34 h 400"/>
                <a:gd name="T10" fmla="*/ 92 w 132"/>
                <a:gd name="T11" fmla="*/ 44 h 400"/>
                <a:gd name="T12" fmla="*/ 84 w 132"/>
                <a:gd name="T13" fmla="*/ 53 h 400"/>
                <a:gd name="T14" fmla="*/ 74 w 132"/>
                <a:gd name="T15" fmla="*/ 57 h 400"/>
                <a:gd name="T16" fmla="*/ 61 w 132"/>
                <a:gd name="T17" fmla="*/ 57 h 400"/>
                <a:gd name="T18" fmla="*/ 52 w 132"/>
                <a:gd name="T19" fmla="*/ 53 h 400"/>
                <a:gd name="T20" fmla="*/ 43 w 132"/>
                <a:gd name="T21" fmla="*/ 44 h 400"/>
                <a:gd name="T22" fmla="*/ 38 w 132"/>
                <a:gd name="T23" fmla="*/ 34 h 400"/>
                <a:gd name="T24" fmla="*/ 38 w 132"/>
                <a:gd name="T25" fmla="*/ 23 h 400"/>
                <a:gd name="T26" fmla="*/ 43 w 132"/>
                <a:gd name="T27" fmla="*/ 13 h 400"/>
                <a:gd name="T28" fmla="*/ 52 w 132"/>
                <a:gd name="T29" fmla="*/ 4 h 400"/>
                <a:gd name="T30" fmla="*/ 61 w 132"/>
                <a:gd name="T31" fmla="*/ 1 h 400"/>
                <a:gd name="T32" fmla="*/ 91 w 132"/>
                <a:gd name="T33" fmla="*/ 135 h 400"/>
                <a:gd name="T34" fmla="*/ 91 w 132"/>
                <a:gd name="T35" fmla="*/ 352 h 400"/>
                <a:gd name="T36" fmla="*/ 94 w 132"/>
                <a:gd name="T37" fmla="*/ 368 h 400"/>
                <a:gd name="T38" fmla="*/ 97 w 132"/>
                <a:gd name="T39" fmla="*/ 377 h 400"/>
                <a:gd name="T40" fmla="*/ 102 w 132"/>
                <a:gd name="T41" fmla="*/ 383 h 400"/>
                <a:gd name="T42" fmla="*/ 110 w 132"/>
                <a:gd name="T43" fmla="*/ 387 h 400"/>
                <a:gd name="T44" fmla="*/ 123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19 w 132"/>
                <a:gd name="T51" fmla="*/ 388 h 400"/>
                <a:gd name="T52" fmla="*/ 29 w 132"/>
                <a:gd name="T53" fmla="*/ 386 h 400"/>
                <a:gd name="T54" fmla="*/ 35 w 132"/>
                <a:gd name="T55" fmla="*/ 380 h 400"/>
                <a:gd name="T56" fmla="*/ 39 w 132"/>
                <a:gd name="T57" fmla="*/ 374 h 400"/>
                <a:gd name="T58" fmla="*/ 43 w 132"/>
                <a:gd name="T59" fmla="*/ 361 h 400"/>
                <a:gd name="T60" fmla="*/ 44 w 132"/>
                <a:gd name="T61" fmla="*/ 341 h 400"/>
                <a:gd name="T62" fmla="*/ 44 w 132"/>
                <a:gd name="T63" fmla="*/ 223 h 400"/>
                <a:gd name="T64" fmla="*/ 42 w 132"/>
                <a:gd name="T65" fmla="*/ 196 h 400"/>
                <a:gd name="T66" fmla="*/ 39 w 132"/>
                <a:gd name="T67" fmla="*/ 184 h 400"/>
                <a:gd name="T68" fmla="*/ 36 w 132"/>
                <a:gd name="T69" fmla="*/ 178 h 400"/>
                <a:gd name="T70" fmla="*/ 33 w 132"/>
                <a:gd name="T71" fmla="*/ 173 h 400"/>
                <a:gd name="T72" fmla="*/ 26 w 132"/>
                <a:gd name="T73" fmla="*/ 172 h 400"/>
                <a:gd name="T74" fmla="*/ 14 w 132"/>
                <a:gd name="T75" fmla="*/ 173 h 400"/>
                <a:gd name="T76" fmla="*/ 0 w 132"/>
                <a:gd name="T77" fmla="*/ 166 h 400"/>
                <a:gd name="T78" fmla="*/ 91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7" y="0"/>
                  </a:moveTo>
                  <a:lnTo>
                    <a:pt x="74" y="1"/>
                  </a:lnTo>
                  <a:lnTo>
                    <a:pt x="79" y="2"/>
                  </a:lnTo>
                  <a:lnTo>
                    <a:pt x="84" y="4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5" y="17"/>
                  </a:lnTo>
                  <a:lnTo>
                    <a:pt x="96" y="23"/>
                  </a:lnTo>
                  <a:lnTo>
                    <a:pt x="97" y="28"/>
                  </a:lnTo>
                  <a:lnTo>
                    <a:pt x="96" y="34"/>
                  </a:lnTo>
                  <a:lnTo>
                    <a:pt x="95" y="40"/>
                  </a:lnTo>
                  <a:lnTo>
                    <a:pt x="92" y="44"/>
                  </a:lnTo>
                  <a:lnTo>
                    <a:pt x="88" y="48"/>
                  </a:lnTo>
                  <a:lnTo>
                    <a:pt x="84" y="53"/>
                  </a:lnTo>
                  <a:lnTo>
                    <a:pt x="79" y="55"/>
                  </a:lnTo>
                  <a:lnTo>
                    <a:pt x="74" y="57"/>
                  </a:lnTo>
                  <a:lnTo>
                    <a:pt x="67" y="57"/>
                  </a:lnTo>
                  <a:lnTo>
                    <a:pt x="61" y="57"/>
                  </a:lnTo>
                  <a:lnTo>
                    <a:pt x="56" y="55"/>
                  </a:lnTo>
                  <a:lnTo>
                    <a:pt x="52" y="53"/>
                  </a:lnTo>
                  <a:lnTo>
                    <a:pt x="47" y="48"/>
                  </a:lnTo>
                  <a:lnTo>
                    <a:pt x="43" y="44"/>
                  </a:lnTo>
                  <a:lnTo>
                    <a:pt x="40" y="40"/>
                  </a:lnTo>
                  <a:lnTo>
                    <a:pt x="38" y="34"/>
                  </a:lnTo>
                  <a:lnTo>
                    <a:pt x="38" y="28"/>
                  </a:lnTo>
                  <a:lnTo>
                    <a:pt x="38" y="23"/>
                  </a:lnTo>
                  <a:lnTo>
                    <a:pt x="40" y="17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61" y="1"/>
                  </a:lnTo>
                  <a:lnTo>
                    <a:pt x="67" y="0"/>
                  </a:lnTo>
                  <a:close/>
                  <a:moveTo>
                    <a:pt x="91" y="135"/>
                  </a:moveTo>
                  <a:lnTo>
                    <a:pt x="91" y="341"/>
                  </a:lnTo>
                  <a:lnTo>
                    <a:pt x="91" y="352"/>
                  </a:lnTo>
                  <a:lnTo>
                    <a:pt x="92" y="361"/>
                  </a:lnTo>
                  <a:lnTo>
                    <a:pt x="94" y="368"/>
                  </a:lnTo>
                  <a:lnTo>
                    <a:pt x="95" y="374"/>
                  </a:lnTo>
                  <a:lnTo>
                    <a:pt x="97" y="377"/>
                  </a:lnTo>
                  <a:lnTo>
                    <a:pt x="99" y="380"/>
                  </a:lnTo>
                  <a:lnTo>
                    <a:pt x="102" y="383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3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29" y="386"/>
                  </a:lnTo>
                  <a:lnTo>
                    <a:pt x="33" y="383"/>
                  </a:lnTo>
                  <a:lnTo>
                    <a:pt x="35" y="380"/>
                  </a:lnTo>
                  <a:lnTo>
                    <a:pt x="37" y="377"/>
                  </a:lnTo>
                  <a:lnTo>
                    <a:pt x="39" y="374"/>
                  </a:lnTo>
                  <a:lnTo>
                    <a:pt x="42" y="368"/>
                  </a:lnTo>
                  <a:lnTo>
                    <a:pt x="43" y="361"/>
                  </a:lnTo>
                  <a:lnTo>
                    <a:pt x="44" y="352"/>
                  </a:lnTo>
                  <a:lnTo>
                    <a:pt x="44" y="341"/>
                  </a:lnTo>
                  <a:lnTo>
                    <a:pt x="44" y="242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2" y="196"/>
                  </a:lnTo>
                  <a:lnTo>
                    <a:pt x="40" y="187"/>
                  </a:lnTo>
                  <a:lnTo>
                    <a:pt x="39" y="184"/>
                  </a:lnTo>
                  <a:lnTo>
                    <a:pt x="38" y="180"/>
                  </a:lnTo>
                  <a:lnTo>
                    <a:pt x="36" y="178"/>
                  </a:lnTo>
                  <a:lnTo>
                    <a:pt x="35" y="176"/>
                  </a:lnTo>
                  <a:lnTo>
                    <a:pt x="33" y="173"/>
                  </a:lnTo>
                  <a:lnTo>
                    <a:pt x="29" y="172"/>
                  </a:lnTo>
                  <a:lnTo>
                    <a:pt x="26" y="172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7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1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6" name="Freeform 1477"/>
            <p:cNvSpPr>
              <a:spLocks noEditPoints="1"/>
            </p:cNvSpPr>
            <p:nvPr/>
          </p:nvSpPr>
          <p:spPr bwMode="auto">
            <a:xfrm>
              <a:off x="3649" y="1137"/>
              <a:ext cx="62" cy="86"/>
            </a:xfrm>
            <a:custGeom>
              <a:avLst/>
              <a:gdLst>
                <a:gd name="T0" fmla="*/ 41 w 267"/>
                <a:gd name="T1" fmla="*/ 148 h 388"/>
                <a:gd name="T2" fmla="*/ 22 w 267"/>
                <a:gd name="T3" fmla="*/ 105 h 388"/>
                <a:gd name="T4" fmla="*/ 26 w 267"/>
                <a:gd name="T5" fmla="*/ 65 h 388"/>
                <a:gd name="T6" fmla="*/ 43 w 267"/>
                <a:gd name="T7" fmla="*/ 34 h 388"/>
                <a:gd name="T8" fmla="*/ 75 w 267"/>
                <a:gd name="T9" fmla="*/ 10 h 388"/>
                <a:gd name="T10" fmla="*/ 115 w 267"/>
                <a:gd name="T11" fmla="*/ 0 h 388"/>
                <a:gd name="T12" fmla="*/ 154 w 267"/>
                <a:gd name="T13" fmla="*/ 2 h 388"/>
                <a:gd name="T14" fmla="*/ 185 w 267"/>
                <a:gd name="T15" fmla="*/ 14 h 388"/>
                <a:gd name="T16" fmla="*/ 262 w 267"/>
                <a:gd name="T17" fmla="*/ 18 h 388"/>
                <a:gd name="T18" fmla="*/ 267 w 267"/>
                <a:gd name="T19" fmla="*/ 30 h 388"/>
                <a:gd name="T20" fmla="*/ 262 w 267"/>
                <a:gd name="T21" fmla="*/ 42 h 388"/>
                <a:gd name="T22" fmla="*/ 218 w 267"/>
                <a:gd name="T23" fmla="*/ 48 h 388"/>
                <a:gd name="T24" fmla="*/ 229 w 267"/>
                <a:gd name="T25" fmla="*/ 79 h 388"/>
                <a:gd name="T26" fmla="*/ 226 w 267"/>
                <a:gd name="T27" fmla="*/ 120 h 388"/>
                <a:gd name="T28" fmla="*/ 208 w 267"/>
                <a:gd name="T29" fmla="*/ 149 h 388"/>
                <a:gd name="T30" fmla="*/ 177 w 267"/>
                <a:gd name="T31" fmla="*/ 172 h 388"/>
                <a:gd name="T32" fmla="*/ 137 w 267"/>
                <a:gd name="T33" fmla="*/ 181 h 388"/>
                <a:gd name="T34" fmla="*/ 95 w 267"/>
                <a:gd name="T35" fmla="*/ 178 h 388"/>
                <a:gd name="T36" fmla="*/ 64 w 267"/>
                <a:gd name="T37" fmla="*/ 202 h 388"/>
                <a:gd name="T38" fmla="*/ 71 w 267"/>
                <a:gd name="T39" fmla="*/ 219 h 388"/>
                <a:gd name="T40" fmla="*/ 93 w 267"/>
                <a:gd name="T41" fmla="*/ 225 h 388"/>
                <a:gd name="T42" fmla="*/ 155 w 267"/>
                <a:gd name="T43" fmla="*/ 227 h 388"/>
                <a:gd name="T44" fmla="*/ 218 w 267"/>
                <a:gd name="T45" fmla="*/ 232 h 388"/>
                <a:gd name="T46" fmla="*/ 255 w 267"/>
                <a:gd name="T47" fmla="*/ 257 h 388"/>
                <a:gd name="T48" fmla="*/ 263 w 267"/>
                <a:gd name="T49" fmla="*/ 296 h 388"/>
                <a:gd name="T50" fmla="*/ 251 w 267"/>
                <a:gd name="T51" fmla="*/ 326 h 388"/>
                <a:gd name="T52" fmla="*/ 221 w 267"/>
                <a:gd name="T53" fmla="*/ 357 h 388"/>
                <a:gd name="T54" fmla="*/ 166 w 267"/>
                <a:gd name="T55" fmla="*/ 383 h 388"/>
                <a:gd name="T56" fmla="*/ 102 w 267"/>
                <a:gd name="T57" fmla="*/ 388 h 388"/>
                <a:gd name="T58" fmla="*/ 52 w 267"/>
                <a:gd name="T59" fmla="*/ 379 h 388"/>
                <a:gd name="T60" fmla="*/ 11 w 267"/>
                <a:gd name="T61" fmla="*/ 357 h 388"/>
                <a:gd name="T62" fmla="*/ 0 w 267"/>
                <a:gd name="T63" fmla="*/ 339 h 388"/>
                <a:gd name="T64" fmla="*/ 10 w 267"/>
                <a:gd name="T65" fmla="*/ 309 h 388"/>
                <a:gd name="T66" fmla="*/ 40 w 267"/>
                <a:gd name="T67" fmla="*/ 254 h 388"/>
                <a:gd name="T68" fmla="*/ 26 w 267"/>
                <a:gd name="T69" fmla="*/ 235 h 388"/>
                <a:gd name="T70" fmla="*/ 30 w 267"/>
                <a:gd name="T71" fmla="*/ 214 h 388"/>
                <a:gd name="T72" fmla="*/ 58 w 267"/>
                <a:gd name="T73" fmla="*/ 182 h 388"/>
                <a:gd name="T74" fmla="*/ 111 w 267"/>
                <a:gd name="T75" fmla="*/ 14 h 388"/>
                <a:gd name="T76" fmla="*/ 85 w 267"/>
                <a:gd name="T77" fmla="*/ 30 h 388"/>
                <a:gd name="T78" fmla="*/ 75 w 267"/>
                <a:gd name="T79" fmla="*/ 50 h 388"/>
                <a:gd name="T80" fmla="*/ 72 w 267"/>
                <a:gd name="T81" fmla="*/ 101 h 388"/>
                <a:gd name="T82" fmla="*/ 82 w 267"/>
                <a:gd name="T83" fmla="*/ 135 h 388"/>
                <a:gd name="T84" fmla="*/ 99 w 267"/>
                <a:gd name="T85" fmla="*/ 157 h 388"/>
                <a:gd name="T86" fmla="*/ 119 w 267"/>
                <a:gd name="T87" fmla="*/ 167 h 388"/>
                <a:gd name="T88" fmla="*/ 150 w 267"/>
                <a:gd name="T89" fmla="*/ 163 h 388"/>
                <a:gd name="T90" fmla="*/ 165 w 267"/>
                <a:gd name="T91" fmla="*/ 151 h 388"/>
                <a:gd name="T92" fmla="*/ 176 w 267"/>
                <a:gd name="T93" fmla="*/ 131 h 388"/>
                <a:gd name="T94" fmla="*/ 178 w 267"/>
                <a:gd name="T95" fmla="*/ 80 h 388"/>
                <a:gd name="T96" fmla="*/ 168 w 267"/>
                <a:gd name="T97" fmla="*/ 45 h 388"/>
                <a:gd name="T98" fmla="*/ 152 w 267"/>
                <a:gd name="T99" fmla="*/ 23 h 388"/>
                <a:gd name="T100" fmla="*/ 133 w 267"/>
                <a:gd name="T101" fmla="*/ 15 h 388"/>
                <a:gd name="T102" fmla="*/ 57 w 267"/>
                <a:gd name="T103" fmla="*/ 279 h 388"/>
                <a:gd name="T104" fmla="*/ 41 w 267"/>
                <a:gd name="T105" fmla="*/ 309 h 388"/>
                <a:gd name="T106" fmla="*/ 50 w 267"/>
                <a:gd name="T107" fmla="*/ 332 h 388"/>
                <a:gd name="T108" fmla="*/ 83 w 267"/>
                <a:gd name="T109" fmla="*/ 348 h 388"/>
                <a:gd name="T110" fmla="*/ 129 w 267"/>
                <a:gd name="T111" fmla="*/ 354 h 388"/>
                <a:gd name="T112" fmla="*/ 176 w 267"/>
                <a:gd name="T113" fmla="*/ 352 h 388"/>
                <a:gd name="T114" fmla="*/ 212 w 267"/>
                <a:gd name="T115" fmla="*/ 341 h 388"/>
                <a:gd name="T116" fmla="*/ 234 w 267"/>
                <a:gd name="T117" fmla="*/ 323 h 388"/>
                <a:gd name="T118" fmla="*/ 242 w 267"/>
                <a:gd name="T119" fmla="*/ 303 h 388"/>
                <a:gd name="T120" fmla="*/ 235 w 267"/>
                <a:gd name="T121" fmla="*/ 282 h 388"/>
                <a:gd name="T122" fmla="*/ 189 w 267"/>
                <a:gd name="T123" fmla="*/ 271 h 388"/>
                <a:gd name="T124" fmla="*/ 88 w 267"/>
                <a:gd name="T125" fmla="*/ 26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388">
                  <a:moveTo>
                    <a:pt x="71" y="171"/>
                  </a:moveTo>
                  <a:lnTo>
                    <a:pt x="60" y="164"/>
                  </a:lnTo>
                  <a:lnTo>
                    <a:pt x="50" y="157"/>
                  </a:lnTo>
                  <a:lnTo>
                    <a:pt x="41" y="148"/>
                  </a:lnTo>
                  <a:lnTo>
                    <a:pt x="35" y="139"/>
                  </a:lnTo>
                  <a:lnTo>
                    <a:pt x="28" y="128"/>
                  </a:lnTo>
                  <a:lnTo>
                    <a:pt x="25" y="117"/>
                  </a:lnTo>
                  <a:lnTo>
                    <a:pt x="22" y="105"/>
                  </a:lnTo>
                  <a:lnTo>
                    <a:pt x="21" y="92"/>
                  </a:lnTo>
                  <a:lnTo>
                    <a:pt x="21" y="84"/>
                  </a:lnTo>
                  <a:lnTo>
                    <a:pt x="24" y="74"/>
                  </a:lnTo>
                  <a:lnTo>
                    <a:pt x="26" y="65"/>
                  </a:lnTo>
                  <a:lnTo>
                    <a:pt x="29" y="57"/>
                  </a:lnTo>
                  <a:lnTo>
                    <a:pt x="32" y="49"/>
                  </a:lnTo>
                  <a:lnTo>
                    <a:pt x="38" y="42"/>
                  </a:lnTo>
                  <a:lnTo>
                    <a:pt x="43" y="34"/>
                  </a:lnTo>
                  <a:lnTo>
                    <a:pt x="51" y="27"/>
                  </a:lnTo>
                  <a:lnTo>
                    <a:pt x="59" y="20"/>
                  </a:lnTo>
                  <a:lnTo>
                    <a:pt x="67" y="15"/>
                  </a:lnTo>
                  <a:lnTo>
                    <a:pt x="75" y="10"/>
                  </a:lnTo>
                  <a:lnTo>
                    <a:pt x="84" y="6"/>
                  </a:lnTo>
                  <a:lnTo>
                    <a:pt x="94" y="4"/>
                  </a:lnTo>
                  <a:lnTo>
                    <a:pt x="104" y="2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36" y="0"/>
                  </a:lnTo>
                  <a:lnTo>
                    <a:pt x="145" y="1"/>
                  </a:lnTo>
                  <a:lnTo>
                    <a:pt x="154" y="2"/>
                  </a:lnTo>
                  <a:lnTo>
                    <a:pt x="162" y="4"/>
                  </a:lnTo>
                  <a:lnTo>
                    <a:pt x="169" y="6"/>
                  </a:lnTo>
                  <a:lnTo>
                    <a:pt x="177" y="9"/>
                  </a:lnTo>
                  <a:lnTo>
                    <a:pt x="185" y="14"/>
                  </a:lnTo>
                  <a:lnTo>
                    <a:pt x="193" y="18"/>
                  </a:lnTo>
                  <a:lnTo>
                    <a:pt x="248" y="18"/>
                  </a:lnTo>
                  <a:lnTo>
                    <a:pt x="258" y="18"/>
                  </a:lnTo>
                  <a:lnTo>
                    <a:pt x="262" y="18"/>
                  </a:lnTo>
                  <a:lnTo>
                    <a:pt x="265" y="19"/>
                  </a:lnTo>
                  <a:lnTo>
                    <a:pt x="266" y="20"/>
                  </a:lnTo>
                  <a:lnTo>
                    <a:pt x="267" y="24"/>
                  </a:lnTo>
                  <a:lnTo>
                    <a:pt x="267" y="30"/>
                  </a:lnTo>
                  <a:lnTo>
                    <a:pt x="267" y="36"/>
                  </a:lnTo>
                  <a:lnTo>
                    <a:pt x="266" y="39"/>
                  </a:lnTo>
                  <a:lnTo>
                    <a:pt x="265" y="41"/>
                  </a:lnTo>
                  <a:lnTo>
                    <a:pt x="262" y="42"/>
                  </a:lnTo>
                  <a:lnTo>
                    <a:pt x="258" y="43"/>
                  </a:lnTo>
                  <a:lnTo>
                    <a:pt x="248" y="43"/>
                  </a:lnTo>
                  <a:lnTo>
                    <a:pt x="214" y="43"/>
                  </a:lnTo>
                  <a:lnTo>
                    <a:pt x="218" y="48"/>
                  </a:lnTo>
                  <a:lnTo>
                    <a:pt x="221" y="53"/>
                  </a:lnTo>
                  <a:lnTo>
                    <a:pt x="224" y="60"/>
                  </a:lnTo>
                  <a:lnTo>
                    <a:pt x="226" y="65"/>
                  </a:lnTo>
                  <a:lnTo>
                    <a:pt x="229" y="79"/>
                  </a:lnTo>
                  <a:lnTo>
                    <a:pt x="230" y="94"/>
                  </a:lnTo>
                  <a:lnTo>
                    <a:pt x="229" y="103"/>
                  </a:lnTo>
                  <a:lnTo>
                    <a:pt x="228" y="112"/>
                  </a:lnTo>
                  <a:lnTo>
                    <a:pt x="226" y="120"/>
                  </a:lnTo>
                  <a:lnTo>
                    <a:pt x="223" y="128"/>
                  </a:lnTo>
                  <a:lnTo>
                    <a:pt x="219" y="135"/>
                  </a:lnTo>
                  <a:lnTo>
                    <a:pt x="214" y="143"/>
                  </a:lnTo>
                  <a:lnTo>
                    <a:pt x="208" y="149"/>
                  </a:lnTo>
                  <a:lnTo>
                    <a:pt x="202" y="156"/>
                  </a:lnTo>
                  <a:lnTo>
                    <a:pt x="194" y="162"/>
                  </a:lnTo>
                  <a:lnTo>
                    <a:pt x="186" y="167"/>
                  </a:lnTo>
                  <a:lnTo>
                    <a:pt x="177" y="172"/>
                  </a:lnTo>
                  <a:lnTo>
                    <a:pt x="168" y="175"/>
                  </a:lnTo>
                  <a:lnTo>
                    <a:pt x="158" y="178"/>
                  </a:lnTo>
                  <a:lnTo>
                    <a:pt x="148" y="179"/>
                  </a:lnTo>
                  <a:lnTo>
                    <a:pt x="137" y="181"/>
                  </a:lnTo>
                  <a:lnTo>
                    <a:pt x="125" y="182"/>
                  </a:lnTo>
                  <a:lnTo>
                    <a:pt x="115" y="182"/>
                  </a:lnTo>
                  <a:lnTo>
                    <a:pt x="105" y="181"/>
                  </a:lnTo>
                  <a:lnTo>
                    <a:pt x="95" y="178"/>
                  </a:lnTo>
                  <a:lnTo>
                    <a:pt x="85" y="176"/>
                  </a:lnTo>
                  <a:lnTo>
                    <a:pt x="74" y="186"/>
                  </a:lnTo>
                  <a:lnTo>
                    <a:pt x="69" y="195"/>
                  </a:lnTo>
                  <a:lnTo>
                    <a:pt x="64" y="202"/>
                  </a:lnTo>
                  <a:lnTo>
                    <a:pt x="63" y="209"/>
                  </a:lnTo>
                  <a:lnTo>
                    <a:pt x="66" y="213"/>
                  </a:lnTo>
                  <a:lnTo>
                    <a:pt x="69" y="217"/>
                  </a:lnTo>
                  <a:lnTo>
                    <a:pt x="71" y="219"/>
                  </a:lnTo>
                  <a:lnTo>
                    <a:pt x="75" y="221"/>
                  </a:lnTo>
                  <a:lnTo>
                    <a:pt x="81" y="223"/>
                  </a:lnTo>
                  <a:lnTo>
                    <a:pt x="88" y="224"/>
                  </a:lnTo>
                  <a:lnTo>
                    <a:pt x="93" y="225"/>
                  </a:lnTo>
                  <a:lnTo>
                    <a:pt x="101" y="225"/>
                  </a:lnTo>
                  <a:lnTo>
                    <a:pt x="113" y="226"/>
                  </a:lnTo>
                  <a:lnTo>
                    <a:pt x="127" y="226"/>
                  </a:lnTo>
                  <a:lnTo>
                    <a:pt x="155" y="227"/>
                  </a:lnTo>
                  <a:lnTo>
                    <a:pt x="177" y="228"/>
                  </a:lnTo>
                  <a:lnTo>
                    <a:pt x="194" y="229"/>
                  </a:lnTo>
                  <a:lnTo>
                    <a:pt x="205" y="230"/>
                  </a:lnTo>
                  <a:lnTo>
                    <a:pt x="218" y="232"/>
                  </a:lnTo>
                  <a:lnTo>
                    <a:pt x="229" y="237"/>
                  </a:lnTo>
                  <a:lnTo>
                    <a:pt x="239" y="242"/>
                  </a:lnTo>
                  <a:lnTo>
                    <a:pt x="248" y="249"/>
                  </a:lnTo>
                  <a:lnTo>
                    <a:pt x="255" y="257"/>
                  </a:lnTo>
                  <a:lnTo>
                    <a:pt x="260" y="267"/>
                  </a:lnTo>
                  <a:lnTo>
                    <a:pt x="262" y="276"/>
                  </a:lnTo>
                  <a:lnTo>
                    <a:pt x="263" y="288"/>
                  </a:lnTo>
                  <a:lnTo>
                    <a:pt x="263" y="296"/>
                  </a:lnTo>
                  <a:lnTo>
                    <a:pt x="262" y="303"/>
                  </a:lnTo>
                  <a:lnTo>
                    <a:pt x="259" y="311"/>
                  </a:lnTo>
                  <a:lnTo>
                    <a:pt x="256" y="318"/>
                  </a:lnTo>
                  <a:lnTo>
                    <a:pt x="251" y="326"/>
                  </a:lnTo>
                  <a:lnTo>
                    <a:pt x="247" y="333"/>
                  </a:lnTo>
                  <a:lnTo>
                    <a:pt x="240" y="340"/>
                  </a:lnTo>
                  <a:lnTo>
                    <a:pt x="234" y="348"/>
                  </a:lnTo>
                  <a:lnTo>
                    <a:pt x="221" y="357"/>
                  </a:lnTo>
                  <a:lnTo>
                    <a:pt x="209" y="365"/>
                  </a:lnTo>
                  <a:lnTo>
                    <a:pt x="196" y="372"/>
                  </a:lnTo>
                  <a:lnTo>
                    <a:pt x="182" y="378"/>
                  </a:lnTo>
                  <a:lnTo>
                    <a:pt x="166" y="383"/>
                  </a:lnTo>
                  <a:lnTo>
                    <a:pt x="151" y="386"/>
                  </a:lnTo>
                  <a:lnTo>
                    <a:pt x="133" y="387"/>
                  </a:lnTo>
                  <a:lnTo>
                    <a:pt x="115" y="388"/>
                  </a:lnTo>
                  <a:lnTo>
                    <a:pt x="102" y="388"/>
                  </a:lnTo>
                  <a:lnTo>
                    <a:pt x="89" y="386"/>
                  </a:lnTo>
                  <a:lnTo>
                    <a:pt x="77" y="385"/>
                  </a:lnTo>
                  <a:lnTo>
                    <a:pt x="64" y="382"/>
                  </a:lnTo>
                  <a:lnTo>
                    <a:pt x="52" y="379"/>
                  </a:lnTo>
                  <a:lnTo>
                    <a:pt x="41" y="374"/>
                  </a:lnTo>
                  <a:lnTo>
                    <a:pt x="31" y="370"/>
                  </a:lnTo>
                  <a:lnTo>
                    <a:pt x="21" y="364"/>
                  </a:lnTo>
                  <a:lnTo>
                    <a:pt x="11" y="357"/>
                  </a:lnTo>
                  <a:lnTo>
                    <a:pt x="5" y="350"/>
                  </a:lnTo>
                  <a:lnTo>
                    <a:pt x="3" y="346"/>
                  </a:lnTo>
                  <a:lnTo>
                    <a:pt x="1" y="342"/>
                  </a:lnTo>
                  <a:lnTo>
                    <a:pt x="0" y="339"/>
                  </a:lnTo>
                  <a:lnTo>
                    <a:pt x="0" y="335"/>
                  </a:lnTo>
                  <a:lnTo>
                    <a:pt x="0" y="328"/>
                  </a:lnTo>
                  <a:lnTo>
                    <a:pt x="3" y="322"/>
                  </a:lnTo>
                  <a:lnTo>
                    <a:pt x="10" y="309"/>
                  </a:lnTo>
                  <a:lnTo>
                    <a:pt x="24" y="293"/>
                  </a:lnTo>
                  <a:lnTo>
                    <a:pt x="31" y="284"/>
                  </a:lnTo>
                  <a:lnTo>
                    <a:pt x="52" y="262"/>
                  </a:lnTo>
                  <a:lnTo>
                    <a:pt x="40" y="254"/>
                  </a:lnTo>
                  <a:lnTo>
                    <a:pt x="31" y="246"/>
                  </a:lnTo>
                  <a:lnTo>
                    <a:pt x="29" y="243"/>
                  </a:lnTo>
                  <a:lnTo>
                    <a:pt x="27" y="239"/>
                  </a:lnTo>
                  <a:lnTo>
                    <a:pt x="26" y="235"/>
                  </a:lnTo>
                  <a:lnTo>
                    <a:pt x="26" y="231"/>
                  </a:lnTo>
                  <a:lnTo>
                    <a:pt x="26" y="226"/>
                  </a:lnTo>
                  <a:lnTo>
                    <a:pt x="27" y="220"/>
                  </a:lnTo>
                  <a:lnTo>
                    <a:pt x="30" y="214"/>
                  </a:lnTo>
                  <a:lnTo>
                    <a:pt x="33" y="207"/>
                  </a:lnTo>
                  <a:lnTo>
                    <a:pt x="39" y="201"/>
                  </a:lnTo>
                  <a:lnTo>
                    <a:pt x="47" y="191"/>
                  </a:lnTo>
                  <a:lnTo>
                    <a:pt x="58" y="182"/>
                  </a:lnTo>
                  <a:lnTo>
                    <a:pt x="71" y="171"/>
                  </a:lnTo>
                  <a:close/>
                  <a:moveTo>
                    <a:pt x="122" y="13"/>
                  </a:moveTo>
                  <a:lnTo>
                    <a:pt x="116" y="14"/>
                  </a:lnTo>
                  <a:lnTo>
                    <a:pt x="111" y="14"/>
                  </a:lnTo>
                  <a:lnTo>
                    <a:pt x="106" y="16"/>
                  </a:lnTo>
                  <a:lnTo>
                    <a:pt x="102" y="17"/>
                  </a:lnTo>
                  <a:lnTo>
                    <a:pt x="93" y="22"/>
                  </a:lnTo>
                  <a:lnTo>
                    <a:pt x="85" y="30"/>
                  </a:lnTo>
                  <a:lnTo>
                    <a:pt x="82" y="34"/>
                  </a:lnTo>
                  <a:lnTo>
                    <a:pt x="80" y="39"/>
                  </a:lnTo>
                  <a:lnTo>
                    <a:pt x="77" y="45"/>
                  </a:lnTo>
                  <a:lnTo>
                    <a:pt x="75" y="50"/>
                  </a:lnTo>
                  <a:lnTo>
                    <a:pt x="72" y="64"/>
                  </a:lnTo>
                  <a:lnTo>
                    <a:pt x="71" y="80"/>
                  </a:lnTo>
                  <a:lnTo>
                    <a:pt x="72" y="91"/>
                  </a:lnTo>
                  <a:lnTo>
                    <a:pt x="72" y="101"/>
                  </a:lnTo>
                  <a:lnTo>
                    <a:pt x="74" y="111"/>
                  </a:lnTo>
                  <a:lnTo>
                    <a:pt x="77" y="120"/>
                  </a:lnTo>
                  <a:lnTo>
                    <a:pt x="79" y="128"/>
                  </a:lnTo>
                  <a:lnTo>
                    <a:pt x="82" y="135"/>
                  </a:lnTo>
                  <a:lnTo>
                    <a:pt x="87" y="143"/>
                  </a:lnTo>
                  <a:lnTo>
                    <a:pt x="91" y="149"/>
                  </a:lnTo>
                  <a:lnTo>
                    <a:pt x="95" y="154"/>
                  </a:lnTo>
                  <a:lnTo>
                    <a:pt x="99" y="157"/>
                  </a:lnTo>
                  <a:lnTo>
                    <a:pt x="103" y="160"/>
                  </a:lnTo>
                  <a:lnTo>
                    <a:pt x="108" y="163"/>
                  </a:lnTo>
                  <a:lnTo>
                    <a:pt x="113" y="165"/>
                  </a:lnTo>
                  <a:lnTo>
                    <a:pt x="119" y="167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40" y="167"/>
                  </a:lnTo>
                  <a:lnTo>
                    <a:pt x="150" y="163"/>
                  </a:lnTo>
                  <a:lnTo>
                    <a:pt x="154" y="161"/>
                  </a:lnTo>
                  <a:lnTo>
                    <a:pt x="157" y="159"/>
                  </a:lnTo>
                  <a:lnTo>
                    <a:pt x="162" y="156"/>
                  </a:lnTo>
                  <a:lnTo>
                    <a:pt x="165" y="151"/>
                  </a:lnTo>
                  <a:lnTo>
                    <a:pt x="168" y="147"/>
                  </a:lnTo>
                  <a:lnTo>
                    <a:pt x="172" y="143"/>
                  </a:lnTo>
                  <a:lnTo>
                    <a:pt x="174" y="137"/>
                  </a:lnTo>
                  <a:lnTo>
                    <a:pt x="176" y="131"/>
                  </a:lnTo>
                  <a:lnTo>
                    <a:pt x="178" y="117"/>
                  </a:lnTo>
                  <a:lnTo>
                    <a:pt x="179" y="102"/>
                  </a:lnTo>
                  <a:lnTo>
                    <a:pt x="179" y="90"/>
                  </a:lnTo>
                  <a:lnTo>
                    <a:pt x="178" y="80"/>
                  </a:lnTo>
                  <a:lnTo>
                    <a:pt x="176" y="71"/>
                  </a:lnTo>
                  <a:lnTo>
                    <a:pt x="175" y="62"/>
                  </a:lnTo>
                  <a:lnTo>
                    <a:pt x="172" y="53"/>
                  </a:lnTo>
                  <a:lnTo>
                    <a:pt x="168" y="45"/>
                  </a:lnTo>
                  <a:lnTo>
                    <a:pt x="164" y="38"/>
                  </a:lnTo>
                  <a:lnTo>
                    <a:pt x="160" y="32"/>
                  </a:lnTo>
                  <a:lnTo>
                    <a:pt x="156" y="28"/>
                  </a:lnTo>
                  <a:lnTo>
                    <a:pt x="152" y="23"/>
                  </a:lnTo>
                  <a:lnTo>
                    <a:pt x="147" y="20"/>
                  </a:lnTo>
                  <a:lnTo>
                    <a:pt x="143" y="18"/>
                  </a:lnTo>
                  <a:lnTo>
                    <a:pt x="137" y="16"/>
                  </a:lnTo>
                  <a:lnTo>
                    <a:pt x="133" y="15"/>
                  </a:lnTo>
                  <a:lnTo>
                    <a:pt x="127" y="14"/>
                  </a:lnTo>
                  <a:lnTo>
                    <a:pt x="122" y="13"/>
                  </a:lnTo>
                  <a:close/>
                  <a:moveTo>
                    <a:pt x="69" y="265"/>
                  </a:moveTo>
                  <a:lnTo>
                    <a:pt x="57" y="279"/>
                  </a:lnTo>
                  <a:lnTo>
                    <a:pt x="48" y="290"/>
                  </a:lnTo>
                  <a:lnTo>
                    <a:pt x="45" y="297"/>
                  </a:lnTo>
                  <a:lnTo>
                    <a:pt x="42" y="302"/>
                  </a:lnTo>
                  <a:lnTo>
                    <a:pt x="41" y="309"/>
                  </a:lnTo>
                  <a:lnTo>
                    <a:pt x="41" y="314"/>
                  </a:lnTo>
                  <a:lnTo>
                    <a:pt x="42" y="321"/>
                  </a:lnTo>
                  <a:lnTo>
                    <a:pt x="46" y="326"/>
                  </a:lnTo>
                  <a:lnTo>
                    <a:pt x="50" y="332"/>
                  </a:lnTo>
                  <a:lnTo>
                    <a:pt x="58" y="337"/>
                  </a:lnTo>
                  <a:lnTo>
                    <a:pt x="66" y="341"/>
                  </a:lnTo>
                  <a:lnTo>
                    <a:pt x="74" y="345"/>
                  </a:lnTo>
                  <a:lnTo>
                    <a:pt x="83" y="348"/>
                  </a:lnTo>
                  <a:lnTo>
                    <a:pt x="93" y="351"/>
                  </a:lnTo>
                  <a:lnTo>
                    <a:pt x="104" y="352"/>
                  </a:lnTo>
                  <a:lnTo>
                    <a:pt x="115" y="354"/>
                  </a:lnTo>
                  <a:lnTo>
                    <a:pt x="129" y="354"/>
                  </a:lnTo>
                  <a:lnTo>
                    <a:pt x="141" y="355"/>
                  </a:lnTo>
                  <a:lnTo>
                    <a:pt x="154" y="354"/>
                  </a:lnTo>
                  <a:lnTo>
                    <a:pt x="165" y="354"/>
                  </a:lnTo>
                  <a:lnTo>
                    <a:pt x="176" y="352"/>
                  </a:lnTo>
                  <a:lnTo>
                    <a:pt x="186" y="350"/>
                  </a:lnTo>
                  <a:lnTo>
                    <a:pt x="196" y="348"/>
                  </a:lnTo>
                  <a:lnTo>
                    <a:pt x="204" y="344"/>
                  </a:lnTo>
                  <a:lnTo>
                    <a:pt x="212" y="341"/>
                  </a:lnTo>
                  <a:lnTo>
                    <a:pt x="218" y="337"/>
                  </a:lnTo>
                  <a:lnTo>
                    <a:pt x="224" y="332"/>
                  </a:lnTo>
                  <a:lnTo>
                    <a:pt x="229" y="328"/>
                  </a:lnTo>
                  <a:lnTo>
                    <a:pt x="234" y="323"/>
                  </a:lnTo>
                  <a:lnTo>
                    <a:pt x="237" y="318"/>
                  </a:lnTo>
                  <a:lnTo>
                    <a:pt x="239" y="314"/>
                  </a:lnTo>
                  <a:lnTo>
                    <a:pt x="241" y="309"/>
                  </a:lnTo>
                  <a:lnTo>
                    <a:pt x="242" y="303"/>
                  </a:lnTo>
                  <a:lnTo>
                    <a:pt x="242" y="299"/>
                  </a:lnTo>
                  <a:lnTo>
                    <a:pt x="241" y="291"/>
                  </a:lnTo>
                  <a:lnTo>
                    <a:pt x="239" y="286"/>
                  </a:lnTo>
                  <a:lnTo>
                    <a:pt x="235" y="282"/>
                  </a:lnTo>
                  <a:lnTo>
                    <a:pt x="228" y="279"/>
                  </a:lnTo>
                  <a:lnTo>
                    <a:pt x="218" y="275"/>
                  </a:lnTo>
                  <a:lnTo>
                    <a:pt x="206" y="273"/>
                  </a:lnTo>
                  <a:lnTo>
                    <a:pt x="189" y="271"/>
                  </a:lnTo>
                  <a:lnTo>
                    <a:pt x="168" y="271"/>
                  </a:lnTo>
                  <a:lnTo>
                    <a:pt x="137" y="270"/>
                  </a:lnTo>
                  <a:lnTo>
                    <a:pt x="111" y="268"/>
                  </a:lnTo>
                  <a:lnTo>
                    <a:pt x="88" y="267"/>
                  </a:lnTo>
                  <a:lnTo>
                    <a:pt x="69" y="2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7" name="Freeform 1478"/>
            <p:cNvSpPr>
              <a:spLocks noEditPoints="1"/>
            </p:cNvSpPr>
            <p:nvPr/>
          </p:nvSpPr>
          <p:spPr bwMode="auto">
            <a:xfrm>
              <a:off x="3718" y="1137"/>
              <a:ext cx="52" cy="60"/>
            </a:xfrm>
            <a:custGeom>
              <a:avLst/>
              <a:gdLst>
                <a:gd name="T0" fmla="*/ 41 w 223"/>
                <a:gd name="T1" fmla="*/ 118 h 272"/>
                <a:gd name="T2" fmla="*/ 45 w 223"/>
                <a:gd name="T3" fmla="*/ 144 h 272"/>
                <a:gd name="T4" fmla="*/ 52 w 223"/>
                <a:gd name="T5" fmla="*/ 165 h 272"/>
                <a:gd name="T6" fmla="*/ 63 w 223"/>
                <a:gd name="T7" fmla="*/ 185 h 272"/>
                <a:gd name="T8" fmla="*/ 77 w 223"/>
                <a:gd name="T9" fmla="*/ 201 h 272"/>
                <a:gd name="T10" fmla="*/ 93 w 223"/>
                <a:gd name="T11" fmla="*/ 214 h 272"/>
                <a:gd name="T12" fmla="*/ 109 w 223"/>
                <a:gd name="T13" fmla="*/ 221 h 272"/>
                <a:gd name="T14" fmla="*/ 128 w 223"/>
                <a:gd name="T15" fmla="*/ 226 h 272"/>
                <a:gd name="T16" fmla="*/ 150 w 223"/>
                <a:gd name="T17" fmla="*/ 226 h 272"/>
                <a:gd name="T18" fmla="*/ 172 w 223"/>
                <a:gd name="T19" fmla="*/ 218 h 272"/>
                <a:gd name="T20" fmla="*/ 188 w 223"/>
                <a:gd name="T21" fmla="*/ 209 h 272"/>
                <a:gd name="T22" fmla="*/ 196 w 223"/>
                <a:gd name="T23" fmla="*/ 199 h 272"/>
                <a:gd name="T24" fmla="*/ 208 w 223"/>
                <a:gd name="T25" fmla="*/ 181 h 272"/>
                <a:gd name="T26" fmla="*/ 223 w 223"/>
                <a:gd name="T27" fmla="*/ 171 h 272"/>
                <a:gd name="T28" fmla="*/ 219 w 223"/>
                <a:gd name="T29" fmla="*/ 189 h 272"/>
                <a:gd name="T30" fmla="*/ 212 w 223"/>
                <a:gd name="T31" fmla="*/ 207 h 272"/>
                <a:gd name="T32" fmla="*/ 201 w 223"/>
                <a:gd name="T33" fmla="*/ 225 h 272"/>
                <a:gd name="T34" fmla="*/ 189 w 223"/>
                <a:gd name="T35" fmla="*/ 241 h 272"/>
                <a:gd name="T36" fmla="*/ 174 w 223"/>
                <a:gd name="T37" fmla="*/ 254 h 272"/>
                <a:gd name="T38" fmla="*/ 156 w 223"/>
                <a:gd name="T39" fmla="*/ 265 h 272"/>
                <a:gd name="T40" fmla="*/ 137 w 223"/>
                <a:gd name="T41" fmla="*/ 270 h 272"/>
                <a:gd name="T42" fmla="*/ 116 w 223"/>
                <a:gd name="T43" fmla="*/ 272 h 272"/>
                <a:gd name="T44" fmla="*/ 93 w 223"/>
                <a:gd name="T45" fmla="*/ 270 h 272"/>
                <a:gd name="T46" fmla="*/ 71 w 223"/>
                <a:gd name="T47" fmla="*/ 263 h 272"/>
                <a:gd name="T48" fmla="*/ 52 w 223"/>
                <a:gd name="T49" fmla="*/ 252 h 272"/>
                <a:gd name="T50" fmla="*/ 34 w 223"/>
                <a:gd name="T51" fmla="*/ 237 h 272"/>
                <a:gd name="T52" fmla="*/ 19 w 223"/>
                <a:gd name="T53" fmla="*/ 216 h 272"/>
                <a:gd name="T54" fmla="*/ 9 w 223"/>
                <a:gd name="T55" fmla="*/ 193 h 272"/>
                <a:gd name="T56" fmla="*/ 2 w 223"/>
                <a:gd name="T57" fmla="*/ 168 h 272"/>
                <a:gd name="T58" fmla="*/ 0 w 223"/>
                <a:gd name="T59" fmla="*/ 139 h 272"/>
                <a:gd name="T60" fmla="*/ 2 w 223"/>
                <a:gd name="T61" fmla="*/ 107 h 272"/>
                <a:gd name="T62" fmla="*/ 9 w 223"/>
                <a:gd name="T63" fmla="*/ 80 h 272"/>
                <a:gd name="T64" fmla="*/ 20 w 223"/>
                <a:gd name="T65" fmla="*/ 57 h 272"/>
                <a:gd name="T66" fmla="*/ 34 w 223"/>
                <a:gd name="T67" fmla="*/ 36 h 272"/>
                <a:gd name="T68" fmla="*/ 53 w 223"/>
                <a:gd name="T69" fmla="*/ 20 h 272"/>
                <a:gd name="T70" fmla="*/ 74 w 223"/>
                <a:gd name="T71" fmla="*/ 8 h 272"/>
                <a:gd name="T72" fmla="*/ 97 w 223"/>
                <a:gd name="T73" fmla="*/ 2 h 272"/>
                <a:gd name="T74" fmla="*/ 123 w 223"/>
                <a:gd name="T75" fmla="*/ 0 h 272"/>
                <a:gd name="T76" fmla="*/ 144 w 223"/>
                <a:gd name="T77" fmla="*/ 1 h 272"/>
                <a:gd name="T78" fmla="*/ 163 w 223"/>
                <a:gd name="T79" fmla="*/ 6 h 272"/>
                <a:gd name="T80" fmla="*/ 180 w 223"/>
                <a:gd name="T81" fmla="*/ 16 h 272"/>
                <a:gd name="T82" fmla="*/ 196 w 223"/>
                <a:gd name="T83" fmla="*/ 28 h 272"/>
                <a:gd name="T84" fmla="*/ 208 w 223"/>
                <a:gd name="T85" fmla="*/ 43 h 272"/>
                <a:gd name="T86" fmla="*/ 217 w 223"/>
                <a:gd name="T87" fmla="*/ 61 h 272"/>
                <a:gd name="T88" fmla="*/ 222 w 223"/>
                <a:gd name="T89" fmla="*/ 81 h 272"/>
                <a:gd name="T90" fmla="*/ 223 w 223"/>
                <a:gd name="T91" fmla="*/ 104 h 272"/>
                <a:gd name="T92" fmla="*/ 41 w 223"/>
                <a:gd name="T93" fmla="*/ 88 h 272"/>
                <a:gd name="T94" fmla="*/ 163 w 223"/>
                <a:gd name="T95" fmla="*/ 76 h 272"/>
                <a:gd name="T96" fmla="*/ 159 w 223"/>
                <a:gd name="T97" fmla="*/ 59 h 272"/>
                <a:gd name="T98" fmla="*/ 154 w 223"/>
                <a:gd name="T99" fmla="*/ 46 h 272"/>
                <a:gd name="T100" fmla="*/ 143 w 223"/>
                <a:gd name="T101" fmla="*/ 33 h 272"/>
                <a:gd name="T102" fmla="*/ 128 w 223"/>
                <a:gd name="T103" fmla="*/ 24 h 272"/>
                <a:gd name="T104" fmla="*/ 114 w 223"/>
                <a:gd name="T105" fmla="*/ 20 h 272"/>
                <a:gd name="T106" fmla="*/ 101 w 223"/>
                <a:gd name="T107" fmla="*/ 19 h 272"/>
                <a:gd name="T108" fmla="*/ 88 w 223"/>
                <a:gd name="T109" fmla="*/ 22 h 272"/>
                <a:gd name="T110" fmla="*/ 78 w 223"/>
                <a:gd name="T111" fmla="*/ 27 h 272"/>
                <a:gd name="T112" fmla="*/ 67 w 223"/>
                <a:gd name="T113" fmla="*/ 33 h 272"/>
                <a:gd name="T114" fmla="*/ 59 w 223"/>
                <a:gd name="T115" fmla="*/ 42 h 272"/>
                <a:gd name="T116" fmla="*/ 51 w 223"/>
                <a:gd name="T117" fmla="*/ 52 h 272"/>
                <a:gd name="T118" fmla="*/ 45 w 223"/>
                <a:gd name="T119" fmla="*/ 65 h 272"/>
                <a:gd name="T120" fmla="*/ 42 w 223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2">
                  <a:moveTo>
                    <a:pt x="41" y="104"/>
                  </a:moveTo>
                  <a:lnTo>
                    <a:pt x="41" y="118"/>
                  </a:lnTo>
                  <a:lnTo>
                    <a:pt x="43" y="131"/>
                  </a:lnTo>
                  <a:lnTo>
                    <a:pt x="45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7" y="201"/>
                  </a:lnTo>
                  <a:lnTo>
                    <a:pt x="85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09" y="221"/>
                  </a:lnTo>
                  <a:lnTo>
                    <a:pt x="118" y="225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8"/>
                  </a:lnTo>
                  <a:lnTo>
                    <a:pt x="182" y="213"/>
                  </a:lnTo>
                  <a:lnTo>
                    <a:pt x="188" y="209"/>
                  </a:lnTo>
                  <a:lnTo>
                    <a:pt x="192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4" y="164"/>
                  </a:lnTo>
                  <a:lnTo>
                    <a:pt x="223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9" y="241"/>
                  </a:lnTo>
                  <a:lnTo>
                    <a:pt x="181" y="248"/>
                  </a:lnTo>
                  <a:lnTo>
                    <a:pt x="174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7" y="270"/>
                  </a:lnTo>
                  <a:lnTo>
                    <a:pt x="126" y="272"/>
                  </a:lnTo>
                  <a:lnTo>
                    <a:pt x="116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3" y="244"/>
                  </a:lnTo>
                  <a:lnTo>
                    <a:pt x="34" y="237"/>
                  </a:lnTo>
                  <a:lnTo>
                    <a:pt x="25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9" y="193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4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20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4" y="3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6" y="28"/>
                  </a:lnTo>
                  <a:lnTo>
                    <a:pt x="202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3" y="92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1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2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1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7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8" name="Freeform 1479"/>
            <p:cNvSpPr>
              <a:spLocks/>
            </p:cNvSpPr>
            <p:nvPr/>
          </p:nvSpPr>
          <p:spPr bwMode="auto">
            <a:xfrm>
              <a:off x="3775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9" name="Freeform 1480"/>
            <p:cNvSpPr>
              <a:spLocks noEditPoints="1"/>
            </p:cNvSpPr>
            <p:nvPr/>
          </p:nvSpPr>
          <p:spPr bwMode="auto">
            <a:xfrm>
              <a:off x="3824" y="1137"/>
              <a:ext cx="55" cy="59"/>
            </a:xfrm>
            <a:custGeom>
              <a:avLst/>
              <a:gdLst>
                <a:gd name="T0" fmla="*/ 114 w 240"/>
                <a:gd name="T1" fmla="*/ 252 h 270"/>
                <a:gd name="T2" fmla="*/ 88 w 240"/>
                <a:gd name="T3" fmla="*/ 266 h 270"/>
                <a:gd name="T4" fmla="*/ 63 w 240"/>
                <a:gd name="T5" fmla="*/ 270 h 270"/>
                <a:gd name="T6" fmla="*/ 43 w 240"/>
                <a:gd name="T7" fmla="*/ 267 h 270"/>
                <a:gd name="T8" fmla="*/ 27 w 240"/>
                <a:gd name="T9" fmla="*/ 259 h 270"/>
                <a:gd name="T10" fmla="*/ 13 w 240"/>
                <a:gd name="T11" fmla="*/ 246 h 270"/>
                <a:gd name="T12" fmla="*/ 4 w 240"/>
                <a:gd name="T13" fmla="*/ 230 h 270"/>
                <a:gd name="T14" fmla="*/ 0 w 240"/>
                <a:gd name="T15" fmla="*/ 211 h 270"/>
                <a:gd name="T16" fmla="*/ 2 w 240"/>
                <a:gd name="T17" fmla="*/ 186 h 270"/>
                <a:gd name="T18" fmla="*/ 15 w 240"/>
                <a:gd name="T19" fmla="*/ 161 h 270"/>
                <a:gd name="T20" fmla="*/ 50 w 240"/>
                <a:gd name="T21" fmla="*/ 135 h 270"/>
                <a:gd name="T22" fmla="*/ 116 w 240"/>
                <a:gd name="T23" fmla="*/ 105 h 270"/>
                <a:gd name="T24" fmla="*/ 146 w 240"/>
                <a:gd name="T25" fmla="*/ 66 h 270"/>
                <a:gd name="T26" fmla="*/ 140 w 240"/>
                <a:gd name="T27" fmla="*/ 39 h 270"/>
                <a:gd name="T28" fmla="*/ 131 w 240"/>
                <a:gd name="T29" fmla="*/ 28 h 270"/>
                <a:gd name="T30" fmla="*/ 119 w 240"/>
                <a:gd name="T31" fmla="*/ 20 h 270"/>
                <a:gd name="T32" fmla="*/ 89 w 240"/>
                <a:gd name="T33" fmla="*/ 17 h 270"/>
                <a:gd name="T34" fmla="*/ 70 w 240"/>
                <a:gd name="T35" fmla="*/ 27 h 270"/>
                <a:gd name="T36" fmla="*/ 58 w 240"/>
                <a:gd name="T37" fmla="*/ 42 h 270"/>
                <a:gd name="T38" fmla="*/ 58 w 240"/>
                <a:gd name="T39" fmla="*/ 71 h 270"/>
                <a:gd name="T40" fmla="*/ 52 w 240"/>
                <a:gd name="T41" fmla="*/ 85 h 270"/>
                <a:gd name="T42" fmla="*/ 40 w 240"/>
                <a:gd name="T43" fmla="*/ 91 h 270"/>
                <a:gd name="T44" fmla="*/ 24 w 240"/>
                <a:gd name="T45" fmla="*/ 89 h 270"/>
                <a:gd name="T46" fmla="*/ 13 w 240"/>
                <a:gd name="T47" fmla="*/ 80 h 270"/>
                <a:gd name="T48" fmla="*/ 10 w 240"/>
                <a:gd name="T49" fmla="*/ 64 h 270"/>
                <a:gd name="T50" fmla="*/ 13 w 240"/>
                <a:gd name="T51" fmla="*/ 47 h 270"/>
                <a:gd name="T52" fmla="*/ 24 w 240"/>
                <a:gd name="T53" fmla="*/ 30 h 270"/>
                <a:gd name="T54" fmla="*/ 42 w 240"/>
                <a:gd name="T55" fmla="*/ 15 h 270"/>
                <a:gd name="T56" fmla="*/ 66 w 240"/>
                <a:gd name="T57" fmla="*/ 5 h 270"/>
                <a:gd name="T58" fmla="*/ 95 w 240"/>
                <a:gd name="T59" fmla="*/ 0 h 270"/>
                <a:gd name="T60" fmla="*/ 139 w 240"/>
                <a:gd name="T61" fmla="*/ 3 h 270"/>
                <a:gd name="T62" fmla="*/ 172 w 240"/>
                <a:gd name="T63" fmla="*/ 16 h 270"/>
                <a:gd name="T64" fmla="*/ 190 w 240"/>
                <a:gd name="T65" fmla="*/ 38 h 270"/>
                <a:gd name="T66" fmla="*/ 194 w 240"/>
                <a:gd name="T67" fmla="*/ 71 h 270"/>
                <a:gd name="T68" fmla="*/ 194 w 240"/>
                <a:gd name="T69" fmla="*/ 191 h 270"/>
                <a:gd name="T70" fmla="*/ 197 w 240"/>
                <a:gd name="T71" fmla="*/ 220 h 270"/>
                <a:gd name="T72" fmla="*/ 204 w 240"/>
                <a:gd name="T73" fmla="*/ 233 h 270"/>
                <a:gd name="T74" fmla="*/ 217 w 240"/>
                <a:gd name="T75" fmla="*/ 232 h 270"/>
                <a:gd name="T76" fmla="*/ 240 w 240"/>
                <a:gd name="T77" fmla="*/ 227 h 270"/>
                <a:gd name="T78" fmla="*/ 217 w 240"/>
                <a:gd name="T79" fmla="*/ 253 h 270"/>
                <a:gd name="T80" fmla="*/ 193 w 240"/>
                <a:gd name="T81" fmla="*/ 267 h 270"/>
                <a:gd name="T82" fmla="*/ 171 w 240"/>
                <a:gd name="T83" fmla="*/ 269 h 270"/>
                <a:gd name="T84" fmla="*/ 156 w 240"/>
                <a:gd name="T85" fmla="*/ 260 h 270"/>
                <a:gd name="T86" fmla="*/ 148 w 240"/>
                <a:gd name="T87" fmla="*/ 238 h 270"/>
                <a:gd name="T88" fmla="*/ 147 w 240"/>
                <a:gd name="T89" fmla="*/ 111 h 270"/>
                <a:gd name="T90" fmla="*/ 99 w 240"/>
                <a:gd name="T91" fmla="*/ 131 h 270"/>
                <a:gd name="T92" fmla="*/ 71 w 240"/>
                <a:gd name="T93" fmla="*/ 147 h 270"/>
                <a:gd name="T94" fmla="*/ 54 w 240"/>
                <a:gd name="T95" fmla="*/ 168 h 270"/>
                <a:gd name="T96" fmla="*/ 49 w 240"/>
                <a:gd name="T97" fmla="*/ 190 h 270"/>
                <a:gd name="T98" fmla="*/ 55 w 240"/>
                <a:gd name="T99" fmla="*/ 216 h 270"/>
                <a:gd name="T100" fmla="*/ 74 w 240"/>
                <a:gd name="T101" fmla="*/ 233 h 270"/>
                <a:gd name="T102" fmla="*/ 95 w 240"/>
                <a:gd name="T103" fmla="*/ 237 h 270"/>
                <a:gd name="T104" fmla="*/ 115 w 240"/>
                <a:gd name="T105" fmla="*/ 23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" h="270">
                  <a:moveTo>
                    <a:pt x="147" y="227"/>
                  </a:moveTo>
                  <a:lnTo>
                    <a:pt x="128" y="241"/>
                  </a:lnTo>
                  <a:lnTo>
                    <a:pt x="114" y="252"/>
                  </a:lnTo>
                  <a:lnTo>
                    <a:pt x="103" y="258"/>
                  </a:lnTo>
                  <a:lnTo>
                    <a:pt x="96" y="262"/>
                  </a:lnTo>
                  <a:lnTo>
                    <a:pt x="88" y="266"/>
                  </a:lnTo>
                  <a:lnTo>
                    <a:pt x="79" y="268"/>
                  </a:lnTo>
                  <a:lnTo>
                    <a:pt x="72" y="269"/>
                  </a:lnTo>
                  <a:lnTo>
                    <a:pt x="63" y="270"/>
                  </a:lnTo>
                  <a:lnTo>
                    <a:pt x="56" y="269"/>
                  </a:lnTo>
                  <a:lnTo>
                    <a:pt x="50" y="269"/>
                  </a:lnTo>
                  <a:lnTo>
                    <a:pt x="43" y="267"/>
                  </a:lnTo>
                  <a:lnTo>
                    <a:pt x="37" y="265"/>
                  </a:lnTo>
                  <a:lnTo>
                    <a:pt x="32" y="262"/>
                  </a:lnTo>
                  <a:lnTo>
                    <a:pt x="27" y="259"/>
                  </a:lnTo>
                  <a:lnTo>
                    <a:pt x="22" y="256"/>
                  </a:lnTo>
                  <a:lnTo>
                    <a:pt x="18" y="252"/>
                  </a:lnTo>
                  <a:lnTo>
                    <a:pt x="13" y="246"/>
                  </a:lnTo>
                  <a:lnTo>
                    <a:pt x="10" y="242"/>
                  </a:lnTo>
                  <a:lnTo>
                    <a:pt x="6" y="235"/>
                  </a:lnTo>
                  <a:lnTo>
                    <a:pt x="4" y="230"/>
                  </a:lnTo>
                  <a:lnTo>
                    <a:pt x="2" y="224"/>
                  </a:lnTo>
                  <a:lnTo>
                    <a:pt x="1" y="217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5"/>
                  </a:lnTo>
                  <a:lnTo>
                    <a:pt x="2" y="186"/>
                  </a:lnTo>
                  <a:lnTo>
                    <a:pt x="4" y="178"/>
                  </a:lnTo>
                  <a:lnTo>
                    <a:pt x="9" y="171"/>
                  </a:lnTo>
                  <a:lnTo>
                    <a:pt x="15" y="161"/>
                  </a:lnTo>
                  <a:lnTo>
                    <a:pt x="24" y="153"/>
                  </a:lnTo>
                  <a:lnTo>
                    <a:pt x="36" y="144"/>
                  </a:lnTo>
                  <a:lnTo>
                    <a:pt x="50" y="135"/>
                  </a:lnTo>
                  <a:lnTo>
                    <a:pt x="66" y="126"/>
                  </a:lnTo>
                  <a:lnTo>
                    <a:pt x="88" y="116"/>
                  </a:lnTo>
                  <a:lnTo>
                    <a:pt x="116" y="105"/>
                  </a:lnTo>
                  <a:lnTo>
                    <a:pt x="147" y="94"/>
                  </a:lnTo>
                  <a:lnTo>
                    <a:pt x="147" y="84"/>
                  </a:lnTo>
                  <a:lnTo>
                    <a:pt x="146" y="66"/>
                  </a:lnTo>
                  <a:lnTo>
                    <a:pt x="144" y="51"/>
                  </a:lnTo>
                  <a:lnTo>
                    <a:pt x="142" y="45"/>
                  </a:lnTo>
                  <a:lnTo>
                    <a:pt x="140" y="39"/>
                  </a:lnTo>
                  <a:lnTo>
                    <a:pt x="137" y="35"/>
                  </a:lnTo>
                  <a:lnTo>
                    <a:pt x="135" y="31"/>
                  </a:lnTo>
                  <a:lnTo>
                    <a:pt x="131" y="28"/>
                  </a:lnTo>
                  <a:lnTo>
                    <a:pt x="127" y="24"/>
                  </a:lnTo>
                  <a:lnTo>
                    <a:pt x="124" y="22"/>
                  </a:lnTo>
                  <a:lnTo>
                    <a:pt x="119" y="20"/>
                  </a:lnTo>
                  <a:lnTo>
                    <a:pt x="109" y="18"/>
                  </a:lnTo>
                  <a:lnTo>
                    <a:pt x="98" y="17"/>
                  </a:lnTo>
                  <a:lnTo>
                    <a:pt x="89" y="17"/>
                  </a:lnTo>
                  <a:lnTo>
                    <a:pt x="82" y="19"/>
                  </a:lnTo>
                  <a:lnTo>
                    <a:pt x="75" y="22"/>
                  </a:lnTo>
                  <a:lnTo>
                    <a:pt x="70" y="27"/>
                  </a:lnTo>
                  <a:lnTo>
                    <a:pt x="64" y="31"/>
                  </a:lnTo>
                  <a:lnTo>
                    <a:pt x="61" y="36"/>
                  </a:lnTo>
                  <a:lnTo>
                    <a:pt x="58" y="42"/>
                  </a:lnTo>
                  <a:lnTo>
                    <a:pt x="58" y="48"/>
                  </a:lnTo>
                  <a:lnTo>
                    <a:pt x="58" y="64"/>
                  </a:lnTo>
                  <a:lnTo>
                    <a:pt x="58" y="71"/>
                  </a:lnTo>
                  <a:lnTo>
                    <a:pt x="57" y="76"/>
                  </a:lnTo>
                  <a:lnTo>
                    <a:pt x="55" y="80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4" y="90"/>
                  </a:lnTo>
                  <a:lnTo>
                    <a:pt x="40" y="91"/>
                  </a:lnTo>
                  <a:lnTo>
                    <a:pt x="34" y="91"/>
                  </a:lnTo>
                  <a:lnTo>
                    <a:pt x="29" y="91"/>
                  </a:lnTo>
                  <a:lnTo>
                    <a:pt x="24" y="89"/>
                  </a:lnTo>
                  <a:lnTo>
                    <a:pt x="20" y="87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2" y="75"/>
                  </a:lnTo>
                  <a:lnTo>
                    <a:pt x="10" y="70"/>
                  </a:lnTo>
                  <a:lnTo>
                    <a:pt x="10" y="64"/>
                  </a:lnTo>
                  <a:lnTo>
                    <a:pt x="10" y="58"/>
                  </a:lnTo>
                  <a:lnTo>
                    <a:pt x="11" y="52"/>
                  </a:lnTo>
                  <a:lnTo>
                    <a:pt x="13" y="47"/>
                  </a:lnTo>
                  <a:lnTo>
                    <a:pt x="16" y="41"/>
                  </a:lnTo>
                  <a:lnTo>
                    <a:pt x="20" y="35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7" y="7"/>
                  </a:lnTo>
                  <a:lnTo>
                    <a:pt x="66" y="5"/>
                  </a:lnTo>
                  <a:lnTo>
                    <a:pt x="75" y="3"/>
                  </a:lnTo>
                  <a:lnTo>
                    <a:pt x="85" y="1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24" y="1"/>
                  </a:lnTo>
                  <a:lnTo>
                    <a:pt x="139" y="3"/>
                  </a:lnTo>
                  <a:lnTo>
                    <a:pt x="152" y="6"/>
                  </a:lnTo>
                  <a:lnTo>
                    <a:pt x="165" y="11"/>
                  </a:lnTo>
                  <a:lnTo>
                    <a:pt x="172" y="16"/>
                  </a:lnTo>
                  <a:lnTo>
                    <a:pt x="179" y="22"/>
                  </a:lnTo>
                  <a:lnTo>
                    <a:pt x="185" y="30"/>
                  </a:lnTo>
                  <a:lnTo>
                    <a:pt x="190" y="38"/>
                  </a:lnTo>
                  <a:lnTo>
                    <a:pt x="192" y="46"/>
                  </a:lnTo>
                  <a:lnTo>
                    <a:pt x="193" y="57"/>
                  </a:lnTo>
                  <a:lnTo>
                    <a:pt x="194" y="71"/>
                  </a:lnTo>
                  <a:lnTo>
                    <a:pt x="194" y="88"/>
                  </a:lnTo>
                  <a:lnTo>
                    <a:pt x="194" y="175"/>
                  </a:lnTo>
                  <a:lnTo>
                    <a:pt x="194" y="191"/>
                  </a:lnTo>
                  <a:lnTo>
                    <a:pt x="196" y="204"/>
                  </a:lnTo>
                  <a:lnTo>
                    <a:pt x="196" y="214"/>
                  </a:lnTo>
                  <a:lnTo>
                    <a:pt x="197" y="220"/>
                  </a:lnTo>
                  <a:lnTo>
                    <a:pt x="198" y="227"/>
                  </a:lnTo>
                  <a:lnTo>
                    <a:pt x="201" y="231"/>
                  </a:lnTo>
                  <a:lnTo>
                    <a:pt x="204" y="233"/>
                  </a:lnTo>
                  <a:lnTo>
                    <a:pt x="209" y="234"/>
                  </a:lnTo>
                  <a:lnTo>
                    <a:pt x="213" y="233"/>
                  </a:lnTo>
                  <a:lnTo>
                    <a:pt x="217" y="232"/>
                  </a:lnTo>
                  <a:lnTo>
                    <a:pt x="225" y="225"/>
                  </a:lnTo>
                  <a:lnTo>
                    <a:pt x="240" y="212"/>
                  </a:lnTo>
                  <a:lnTo>
                    <a:pt x="240" y="227"/>
                  </a:lnTo>
                  <a:lnTo>
                    <a:pt x="232" y="237"/>
                  </a:lnTo>
                  <a:lnTo>
                    <a:pt x="224" y="245"/>
                  </a:lnTo>
                  <a:lnTo>
                    <a:pt x="217" y="253"/>
                  </a:lnTo>
                  <a:lnTo>
                    <a:pt x="209" y="259"/>
                  </a:lnTo>
                  <a:lnTo>
                    <a:pt x="201" y="263"/>
                  </a:lnTo>
                  <a:lnTo>
                    <a:pt x="193" y="267"/>
                  </a:lnTo>
                  <a:lnTo>
                    <a:pt x="186" y="269"/>
                  </a:lnTo>
                  <a:lnTo>
                    <a:pt x="178" y="269"/>
                  </a:lnTo>
                  <a:lnTo>
                    <a:pt x="171" y="269"/>
                  </a:lnTo>
                  <a:lnTo>
                    <a:pt x="166" y="267"/>
                  </a:lnTo>
                  <a:lnTo>
                    <a:pt x="160" y="263"/>
                  </a:lnTo>
                  <a:lnTo>
                    <a:pt x="156" y="260"/>
                  </a:lnTo>
                  <a:lnTo>
                    <a:pt x="152" y="254"/>
                  </a:lnTo>
                  <a:lnTo>
                    <a:pt x="149" y="247"/>
                  </a:lnTo>
                  <a:lnTo>
                    <a:pt x="148" y="238"/>
                  </a:lnTo>
                  <a:lnTo>
                    <a:pt x="147" y="227"/>
                  </a:lnTo>
                  <a:close/>
                  <a:moveTo>
                    <a:pt x="147" y="209"/>
                  </a:moveTo>
                  <a:lnTo>
                    <a:pt x="147" y="111"/>
                  </a:lnTo>
                  <a:lnTo>
                    <a:pt x="127" y="119"/>
                  </a:lnTo>
                  <a:lnTo>
                    <a:pt x="112" y="126"/>
                  </a:lnTo>
                  <a:lnTo>
                    <a:pt x="99" y="131"/>
                  </a:lnTo>
                  <a:lnTo>
                    <a:pt x="91" y="135"/>
                  </a:lnTo>
                  <a:lnTo>
                    <a:pt x="81" y="141"/>
                  </a:lnTo>
                  <a:lnTo>
                    <a:pt x="71" y="147"/>
                  </a:lnTo>
                  <a:lnTo>
                    <a:pt x="64" y="154"/>
                  </a:lnTo>
                  <a:lnTo>
                    <a:pt x="58" y="161"/>
                  </a:lnTo>
                  <a:lnTo>
                    <a:pt x="54" y="168"/>
                  </a:lnTo>
                  <a:lnTo>
                    <a:pt x="51" y="175"/>
                  </a:lnTo>
                  <a:lnTo>
                    <a:pt x="49" y="183"/>
                  </a:lnTo>
                  <a:lnTo>
                    <a:pt x="49" y="190"/>
                  </a:lnTo>
                  <a:lnTo>
                    <a:pt x="49" y="200"/>
                  </a:lnTo>
                  <a:lnTo>
                    <a:pt x="52" y="209"/>
                  </a:lnTo>
                  <a:lnTo>
                    <a:pt x="55" y="216"/>
                  </a:lnTo>
                  <a:lnTo>
                    <a:pt x="61" y="224"/>
                  </a:lnTo>
                  <a:lnTo>
                    <a:pt x="67" y="229"/>
                  </a:lnTo>
                  <a:lnTo>
                    <a:pt x="74" y="233"/>
                  </a:lnTo>
                  <a:lnTo>
                    <a:pt x="82" y="237"/>
                  </a:lnTo>
                  <a:lnTo>
                    <a:pt x="89" y="237"/>
                  </a:lnTo>
                  <a:lnTo>
                    <a:pt x="95" y="237"/>
                  </a:lnTo>
                  <a:lnTo>
                    <a:pt x="102" y="235"/>
                  </a:lnTo>
                  <a:lnTo>
                    <a:pt x="108" y="233"/>
                  </a:lnTo>
                  <a:lnTo>
                    <a:pt x="115" y="230"/>
                  </a:lnTo>
                  <a:lnTo>
                    <a:pt x="130" y="221"/>
                  </a:lnTo>
                  <a:lnTo>
                    <a:pt x="147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0" name="Freeform 1481"/>
            <p:cNvSpPr>
              <a:spLocks/>
            </p:cNvSpPr>
            <p:nvPr/>
          </p:nvSpPr>
          <p:spPr bwMode="auto">
            <a:xfrm>
              <a:off x="3881" y="1120"/>
              <a:ext cx="37" cy="76"/>
            </a:xfrm>
            <a:custGeom>
              <a:avLst/>
              <a:gdLst>
                <a:gd name="T0" fmla="*/ 89 w 159"/>
                <a:gd name="T1" fmla="*/ 0 h 346"/>
                <a:gd name="T2" fmla="*/ 89 w 159"/>
                <a:gd name="T3" fmla="*/ 84 h 346"/>
                <a:gd name="T4" fmla="*/ 151 w 159"/>
                <a:gd name="T5" fmla="*/ 84 h 346"/>
                <a:gd name="T6" fmla="*/ 151 w 159"/>
                <a:gd name="T7" fmla="*/ 104 h 346"/>
                <a:gd name="T8" fmla="*/ 89 w 159"/>
                <a:gd name="T9" fmla="*/ 104 h 346"/>
                <a:gd name="T10" fmla="*/ 89 w 159"/>
                <a:gd name="T11" fmla="*/ 270 h 346"/>
                <a:gd name="T12" fmla="*/ 89 w 159"/>
                <a:gd name="T13" fmla="*/ 282 h 346"/>
                <a:gd name="T14" fmla="*/ 90 w 159"/>
                <a:gd name="T15" fmla="*/ 291 h 346"/>
                <a:gd name="T16" fmla="*/ 92 w 159"/>
                <a:gd name="T17" fmla="*/ 298 h 346"/>
                <a:gd name="T18" fmla="*/ 96 w 159"/>
                <a:gd name="T19" fmla="*/ 304 h 346"/>
                <a:gd name="T20" fmla="*/ 100 w 159"/>
                <a:gd name="T21" fmla="*/ 308 h 346"/>
                <a:gd name="T22" fmla="*/ 105 w 159"/>
                <a:gd name="T23" fmla="*/ 310 h 346"/>
                <a:gd name="T24" fmla="*/ 109 w 159"/>
                <a:gd name="T25" fmla="*/ 312 h 346"/>
                <a:gd name="T26" fmla="*/ 115 w 159"/>
                <a:gd name="T27" fmla="*/ 312 h 346"/>
                <a:gd name="T28" fmla="*/ 120 w 159"/>
                <a:gd name="T29" fmla="*/ 312 h 346"/>
                <a:gd name="T30" fmla="*/ 124 w 159"/>
                <a:gd name="T31" fmla="*/ 311 h 346"/>
                <a:gd name="T32" fmla="*/ 129 w 159"/>
                <a:gd name="T33" fmla="*/ 309 h 346"/>
                <a:gd name="T34" fmla="*/ 133 w 159"/>
                <a:gd name="T35" fmla="*/ 307 h 346"/>
                <a:gd name="T36" fmla="*/ 138 w 159"/>
                <a:gd name="T37" fmla="*/ 304 h 346"/>
                <a:gd name="T38" fmla="*/ 141 w 159"/>
                <a:gd name="T39" fmla="*/ 300 h 346"/>
                <a:gd name="T40" fmla="*/ 144 w 159"/>
                <a:gd name="T41" fmla="*/ 295 h 346"/>
                <a:gd name="T42" fmla="*/ 148 w 159"/>
                <a:gd name="T43" fmla="*/ 290 h 346"/>
                <a:gd name="T44" fmla="*/ 159 w 159"/>
                <a:gd name="T45" fmla="*/ 290 h 346"/>
                <a:gd name="T46" fmla="*/ 153 w 159"/>
                <a:gd name="T47" fmla="*/ 303 h 346"/>
                <a:gd name="T48" fmla="*/ 147 w 159"/>
                <a:gd name="T49" fmla="*/ 315 h 346"/>
                <a:gd name="T50" fmla="*/ 139 w 159"/>
                <a:gd name="T51" fmla="*/ 323 h 346"/>
                <a:gd name="T52" fmla="*/ 130 w 159"/>
                <a:gd name="T53" fmla="*/ 332 h 346"/>
                <a:gd name="T54" fmla="*/ 121 w 159"/>
                <a:gd name="T55" fmla="*/ 337 h 346"/>
                <a:gd name="T56" fmla="*/ 111 w 159"/>
                <a:gd name="T57" fmla="*/ 342 h 346"/>
                <a:gd name="T58" fmla="*/ 101 w 159"/>
                <a:gd name="T59" fmla="*/ 345 h 346"/>
                <a:gd name="T60" fmla="*/ 91 w 159"/>
                <a:gd name="T61" fmla="*/ 346 h 346"/>
                <a:gd name="T62" fmla="*/ 85 w 159"/>
                <a:gd name="T63" fmla="*/ 345 h 346"/>
                <a:gd name="T64" fmla="*/ 79 w 159"/>
                <a:gd name="T65" fmla="*/ 344 h 346"/>
                <a:gd name="T66" fmla="*/ 73 w 159"/>
                <a:gd name="T67" fmla="*/ 342 h 346"/>
                <a:gd name="T68" fmla="*/ 66 w 159"/>
                <a:gd name="T69" fmla="*/ 338 h 346"/>
                <a:gd name="T70" fmla="*/ 60 w 159"/>
                <a:gd name="T71" fmla="*/ 334 h 346"/>
                <a:gd name="T72" fmla="*/ 55 w 159"/>
                <a:gd name="T73" fmla="*/ 330 h 346"/>
                <a:gd name="T74" fmla="*/ 50 w 159"/>
                <a:gd name="T75" fmla="*/ 324 h 346"/>
                <a:gd name="T76" fmla="*/ 47 w 159"/>
                <a:gd name="T77" fmla="*/ 318 h 346"/>
                <a:gd name="T78" fmla="*/ 45 w 159"/>
                <a:gd name="T79" fmla="*/ 310 h 346"/>
                <a:gd name="T80" fmla="*/ 43 w 159"/>
                <a:gd name="T81" fmla="*/ 301 h 346"/>
                <a:gd name="T82" fmla="*/ 42 w 159"/>
                <a:gd name="T83" fmla="*/ 290 h 346"/>
                <a:gd name="T84" fmla="*/ 40 w 159"/>
                <a:gd name="T85" fmla="*/ 277 h 346"/>
                <a:gd name="T86" fmla="*/ 40 w 159"/>
                <a:gd name="T87" fmla="*/ 104 h 346"/>
                <a:gd name="T88" fmla="*/ 0 w 159"/>
                <a:gd name="T89" fmla="*/ 104 h 346"/>
                <a:gd name="T90" fmla="*/ 0 w 159"/>
                <a:gd name="T91" fmla="*/ 95 h 346"/>
                <a:gd name="T92" fmla="*/ 7 w 159"/>
                <a:gd name="T93" fmla="*/ 91 h 346"/>
                <a:gd name="T94" fmla="*/ 15 w 159"/>
                <a:gd name="T95" fmla="*/ 86 h 346"/>
                <a:gd name="T96" fmla="*/ 23 w 159"/>
                <a:gd name="T97" fmla="*/ 81 h 346"/>
                <a:gd name="T98" fmla="*/ 32 w 159"/>
                <a:gd name="T99" fmla="*/ 73 h 346"/>
                <a:gd name="T100" fmla="*/ 39 w 159"/>
                <a:gd name="T101" fmla="*/ 66 h 346"/>
                <a:gd name="T102" fmla="*/ 47 w 159"/>
                <a:gd name="T103" fmla="*/ 57 h 346"/>
                <a:gd name="T104" fmla="*/ 55 w 159"/>
                <a:gd name="T105" fmla="*/ 49 h 346"/>
                <a:gd name="T106" fmla="*/ 61 w 159"/>
                <a:gd name="T107" fmla="*/ 39 h 346"/>
                <a:gd name="T108" fmla="*/ 65 w 159"/>
                <a:gd name="T109" fmla="*/ 32 h 346"/>
                <a:gd name="T110" fmla="*/ 69 w 159"/>
                <a:gd name="T111" fmla="*/ 24 h 346"/>
                <a:gd name="T112" fmla="*/ 74 w 159"/>
                <a:gd name="T113" fmla="*/ 13 h 346"/>
                <a:gd name="T114" fmla="*/ 79 w 159"/>
                <a:gd name="T115" fmla="*/ 0 h 346"/>
                <a:gd name="T116" fmla="*/ 89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89" y="0"/>
                  </a:moveTo>
                  <a:lnTo>
                    <a:pt x="89" y="84"/>
                  </a:lnTo>
                  <a:lnTo>
                    <a:pt x="151" y="84"/>
                  </a:lnTo>
                  <a:lnTo>
                    <a:pt x="151" y="104"/>
                  </a:lnTo>
                  <a:lnTo>
                    <a:pt x="89" y="104"/>
                  </a:lnTo>
                  <a:lnTo>
                    <a:pt x="89" y="270"/>
                  </a:lnTo>
                  <a:lnTo>
                    <a:pt x="89" y="282"/>
                  </a:lnTo>
                  <a:lnTo>
                    <a:pt x="90" y="291"/>
                  </a:lnTo>
                  <a:lnTo>
                    <a:pt x="92" y="298"/>
                  </a:lnTo>
                  <a:lnTo>
                    <a:pt x="96" y="304"/>
                  </a:lnTo>
                  <a:lnTo>
                    <a:pt x="100" y="308"/>
                  </a:lnTo>
                  <a:lnTo>
                    <a:pt x="105" y="310"/>
                  </a:lnTo>
                  <a:lnTo>
                    <a:pt x="109" y="312"/>
                  </a:lnTo>
                  <a:lnTo>
                    <a:pt x="115" y="312"/>
                  </a:lnTo>
                  <a:lnTo>
                    <a:pt x="120" y="312"/>
                  </a:lnTo>
                  <a:lnTo>
                    <a:pt x="124" y="311"/>
                  </a:lnTo>
                  <a:lnTo>
                    <a:pt x="129" y="309"/>
                  </a:lnTo>
                  <a:lnTo>
                    <a:pt x="133" y="307"/>
                  </a:lnTo>
                  <a:lnTo>
                    <a:pt x="138" y="304"/>
                  </a:lnTo>
                  <a:lnTo>
                    <a:pt x="141" y="300"/>
                  </a:lnTo>
                  <a:lnTo>
                    <a:pt x="144" y="295"/>
                  </a:lnTo>
                  <a:lnTo>
                    <a:pt x="148" y="290"/>
                  </a:lnTo>
                  <a:lnTo>
                    <a:pt x="159" y="290"/>
                  </a:lnTo>
                  <a:lnTo>
                    <a:pt x="153" y="303"/>
                  </a:lnTo>
                  <a:lnTo>
                    <a:pt x="147" y="315"/>
                  </a:lnTo>
                  <a:lnTo>
                    <a:pt x="139" y="323"/>
                  </a:lnTo>
                  <a:lnTo>
                    <a:pt x="130" y="332"/>
                  </a:lnTo>
                  <a:lnTo>
                    <a:pt x="121" y="337"/>
                  </a:lnTo>
                  <a:lnTo>
                    <a:pt x="111" y="342"/>
                  </a:lnTo>
                  <a:lnTo>
                    <a:pt x="101" y="345"/>
                  </a:lnTo>
                  <a:lnTo>
                    <a:pt x="91" y="346"/>
                  </a:lnTo>
                  <a:lnTo>
                    <a:pt x="85" y="345"/>
                  </a:lnTo>
                  <a:lnTo>
                    <a:pt x="79" y="344"/>
                  </a:lnTo>
                  <a:lnTo>
                    <a:pt x="73" y="342"/>
                  </a:lnTo>
                  <a:lnTo>
                    <a:pt x="66" y="338"/>
                  </a:lnTo>
                  <a:lnTo>
                    <a:pt x="60" y="334"/>
                  </a:lnTo>
                  <a:lnTo>
                    <a:pt x="55" y="330"/>
                  </a:lnTo>
                  <a:lnTo>
                    <a:pt x="50" y="324"/>
                  </a:lnTo>
                  <a:lnTo>
                    <a:pt x="47" y="318"/>
                  </a:lnTo>
                  <a:lnTo>
                    <a:pt x="45" y="310"/>
                  </a:lnTo>
                  <a:lnTo>
                    <a:pt x="43" y="301"/>
                  </a:lnTo>
                  <a:lnTo>
                    <a:pt x="42" y="290"/>
                  </a:lnTo>
                  <a:lnTo>
                    <a:pt x="40" y="277"/>
                  </a:lnTo>
                  <a:lnTo>
                    <a:pt x="40" y="104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7" y="91"/>
                  </a:lnTo>
                  <a:lnTo>
                    <a:pt x="15" y="86"/>
                  </a:lnTo>
                  <a:lnTo>
                    <a:pt x="23" y="81"/>
                  </a:lnTo>
                  <a:lnTo>
                    <a:pt x="32" y="73"/>
                  </a:lnTo>
                  <a:lnTo>
                    <a:pt x="39" y="66"/>
                  </a:lnTo>
                  <a:lnTo>
                    <a:pt x="47" y="57"/>
                  </a:lnTo>
                  <a:lnTo>
                    <a:pt x="55" y="49"/>
                  </a:lnTo>
                  <a:lnTo>
                    <a:pt x="61" y="39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4" y="13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1" name="Freeform 1482"/>
            <p:cNvSpPr>
              <a:spLocks noEditPoints="1"/>
            </p:cNvSpPr>
            <p:nvPr/>
          </p:nvSpPr>
          <p:spPr bwMode="auto">
            <a:xfrm>
              <a:off x="3921" y="1137"/>
              <a:ext cx="60" cy="60"/>
            </a:xfrm>
            <a:custGeom>
              <a:avLst/>
              <a:gdLst>
                <a:gd name="T0" fmla="*/ 157 w 255"/>
                <a:gd name="T1" fmla="*/ 2 h 272"/>
                <a:gd name="T2" fmla="*/ 193 w 255"/>
                <a:gd name="T3" fmla="*/ 17 h 272"/>
                <a:gd name="T4" fmla="*/ 224 w 255"/>
                <a:gd name="T5" fmla="*/ 44 h 272"/>
                <a:gd name="T6" fmla="*/ 243 w 255"/>
                <a:gd name="T7" fmla="*/ 74 h 272"/>
                <a:gd name="T8" fmla="*/ 253 w 255"/>
                <a:gd name="T9" fmla="*/ 107 h 272"/>
                <a:gd name="T10" fmla="*/ 254 w 255"/>
                <a:gd name="T11" fmla="*/ 148 h 272"/>
                <a:gd name="T12" fmla="*/ 238 w 255"/>
                <a:gd name="T13" fmla="*/ 201 h 272"/>
                <a:gd name="T14" fmla="*/ 223 w 255"/>
                <a:gd name="T15" fmla="*/ 225 h 272"/>
                <a:gd name="T16" fmla="*/ 205 w 255"/>
                <a:gd name="T17" fmla="*/ 244 h 272"/>
                <a:gd name="T18" fmla="*/ 183 w 255"/>
                <a:gd name="T19" fmla="*/ 258 h 272"/>
                <a:gd name="T20" fmla="*/ 160 w 255"/>
                <a:gd name="T21" fmla="*/ 268 h 272"/>
                <a:gd name="T22" fmla="*/ 133 w 255"/>
                <a:gd name="T23" fmla="*/ 272 h 272"/>
                <a:gd name="T24" fmla="*/ 96 w 255"/>
                <a:gd name="T25" fmla="*/ 269 h 272"/>
                <a:gd name="T26" fmla="*/ 59 w 255"/>
                <a:gd name="T27" fmla="*/ 254 h 272"/>
                <a:gd name="T28" fmla="*/ 29 w 255"/>
                <a:gd name="T29" fmla="*/ 226 h 272"/>
                <a:gd name="T30" fmla="*/ 12 w 255"/>
                <a:gd name="T31" fmla="*/ 196 h 272"/>
                <a:gd name="T32" fmla="*/ 2 w 255"/>
                <a:gd name="T33" fmla="*/ 162 h 272"/>
                <a:gd name="T34" fmla="*/ 0 w 255"/>
                <a:gd name="T35" fmla="*/ 130 h 272"/>
                <a:gd name="T36" fmla="*/ 4 w 255"/>
                <a:gd name="T37" fmla="*/ 103 h 272"/>
                <a:gd name="T38" fmla="*/ 23 w 255"/>
                <a:gd name="T39" fmla="*/ 60 h 272"/>
                <a:gd name="T40" fmla="*/ 38 w 255"/>
                <a:gd name="T41" fmla="*/ 37 h 272"/>
                <a:gd name="T42" fmla="*/ 58 w 255"/>
                <a:gd name="T43" fmla="*/ 21 h 272"/>
                <a:gd name="T44" fmla="*/ 96 w 255"/>
                <a:gd name="T45" fmla="*/ 4 h 272"/>
                <a:gd name="T46" fmla="*/ 119 w 255"/>
                <a:gd name="T47" fmla="*/ 18 h 272"/>
                <a:gd name="T48" fmla="*/ 96 w 255"/>
                <a:gd name="T49" fmla="*/ 22 h 272"/>
                <a:gd name="T50" fmla="*/ 74 w 255"/>
                <a:gd name="T51" fmla="*/ 38 h 272"/>
                <a:gd name="T52" fmla="*/ 58 w 255"/>
                <a:gd name="T53" fmla="*/ 70 h 272"/>
                <a:gd name="T54" fmla="*/ 54 w 255"/>
                <a:gd name="T55" fmla="*/ 115 h 272"/>
                <a:gd name="T56" fmla="*/ 57 w 255"/>
                <a:gd name="T57" fmla="*/ 155 h 272"/>
                <a:gd name="T58" fmla="*/ 66 w 255"/>
                <a:gd name="T59" fmla="*/ 190 h 272"/>
                <a:gd name="T60" fmla="*/ 82 w 255"/>
                <a:gd name="T61" fmla="*/ 221 h 272"/>
                <a:gd name="T62" fmla="*/ 102 w 255"/>
                <a:gd name="T63" fmla="*/ 242 h 272"/>
                <a:gd name="T64" fmla="*/ 128 w 255"/>
                <a:gd name="T65" fmla="*/ 252 h 272"/>
                <a:gd name="T66" fmla="*/ 150 w 255"/>
                <a:gd name="T67" fmla="*/ 251 h 272"/>
                <a:gd name="T68" fmla="*/ 168 w 255"/>
                <a:gd name="T69" fmla="*/ 243 h 272"/>
                <a:gd name="T70" fmla="*/ 183 w 255"/>
                <a:gd name="T71" fmla="*/ 230 h 272"/>
                <a:gd name="T72" fmla="*/ 194 w 255"/>
                <a:gd name="T73" fmla="*/ 209 h 272"/>
                <a:gd name="T74" fmla="*/ 200 w 255"/>
                <a:gd name="T75" fmla="*/ 178 h 272"/>
                <a:gd name="T76" fmla="*/ 201 w 255"/>
                <a:gd name="T77" fmla="*/ 135 h 272"/>
                <a:gd name="T78" fmla="*/ 194 w 255"/>
                <a:gd name="T79" fmla="*/ 91 h 272"/>
                <a:gd name="T80" fmla="*/ 178 w 255"/>
                <a:gd name="T81" fmla="*/ 55 h 272"/>
                <a:gd name="T82" fmla="*/ 160 w 255"/>
                <a:gd name="T83" fmla="*/ 33 h 272"/>
                <a:gd name="T84" fmla="*/ 141 w 255"/>
                <a:gd name="T85" fmla="*/ 21 h 272"/>
                <a:gd name="T86" fmla="*/ 119 w 255"/>
                <a:gd name="T87" fmla="*/ 1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2">
                  <a:moveTo>
                    <a:pt x="128" y="0"/>
                  </a:moveTo>
                  <a:lnTo>
                    <a:pt x="142" y="1"/>
                  </a:lnTo>
                  <a:lnTo>
                    <a:pt x="157" y="2"/>
                  </a:lnTo>
                  <a:lnTo>
                    <a:pt x="170" y="6"/>
                  </a:lnTo>
                  <a:lnTo>
                    <a:pt x="182" y="10"/>
                  </a:lnTo>
                  <a:lnTo>
                    <a:pt x="193" y="17"/>
                  </a:lnTo>
                  <a:lnTo>
                    <a:pt x="204" y="24"/>
                  </a:lnTo>
                  <a:lnTo>
                    <a:pt x="215" y="33"/>
                  </a:lnTo>
                  <a:lnTo>
                    <a:pt x="224" y="44"/>
                  </a:lnTo>
                  <a:lnTo>
                    <a:pt x="232" y="53"/>
                  </a:lnTo>
                  <a:lnTo>
                    <a:pt x="237" y="63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5"/>
                  </a:lnTo>
                  <a:lnTo>
                    <a:pt x="253" y="107"/>
                  </a:lnTo>
                  <a:lnTo>
                    <a:pt x="255" y="119"/>
                  </a:lnTo>
                  <a:lnTo>
                    <a:pt x="255" y="131"/>
                  </a:lnTo>
                  <a:lnTo>
                    <a:pt x="254" y="148"/>
                  </a:lnTo>
                  <a:lnTo>
                    <a:pt x="251" y="165"/>
                  </a:lnTo>
                  <a:lnTo>
                    <a:pt x="245" y="183"/>
                  </a:lnTo>
                  <a:lnTo>
                    <a:pt x="238" y="201"/>
                  </a:lnTo>
                  <a:lnTo>
                    <a:pt x="234" y="210"/>
                  </a:lnTo>
                  <a:lnTo>
                    <a:pt x="228" y="217"/>
                  </a:lnTo>
                  <a:lnTo>
                    <a:pt x="223" y="225"/>
                  </a:lnTo>
                  <a:lnTo>
                    <a:pt x="217" y="232"/>
                  </a:lnTo>
                  <a:lnTo>
                    <a:pt x="212" y="239"/>
                  </a:lnTo>
                  <a:lnTo>
                    <a:pt x="205" y="244"/>
                  </a:lnTo>
                  <a:lnTo>
                    <a:pt x="199" y="249"/>
                  </a:lnTo>
                  <a:lnTo>
                    <a:pt x="191" y="254"/>
                  </a:lnTo>
                  <a:lnTo>
                    <a:pt x="183" y="258"/>
                  </a:lnTo>
                  <a:lnTo>
                    <a:pt x="175" y="262"/>
                  </a:lnTo>
                  <a:lnTo>
                    <a:pt x="168" y="266"/>
                  </a:lnTo>
                  <a:lnTo>
                    <a:pt x="160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3" y="272"/>
                  </a:lnTo>
                  <a:lnTo>
                    <a:pt x="125" y="272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2" y="266"/>
                  </a:lnTo>
                  <a:lnTo>
                    <a:pt x="70" y="260"/>
                  </a:lnTo>
                  <a:lnTo>
                    <a:pt x="59" y="254"/>
                  </a:lnTo>
                  <a:lnTo>
                    <a:pt x="48" y="246"/>
                  </a:lnTo>
                  <a:lnTo>
                    <a:pt x="38" y="237"/>
                  </a:lnTo>
                  <a:lnTo>
                    <a:pt x="29" y="226"/>
                  </a:lnTo>
                  <a:lnTo>
                    <a:pt x="23" y="216"/>
                  </a:lnTo>
                  <a:lnTo>
                    <a:pt x="16" y="205"/>
                  </a:lnTo>
                  <a:lnTo>
                    <a:pt x="12" y="196"/>
                  </a:lnTo>
                  <a:lnTo>
                    <a:pt x="7" y="185"/>
                  </a:lnTo>
                  <a:lnTo>
                    <a:pt x="4" y="173"/>
                  </a:lnTo>
                  <a:lnTo>
                    <a:pt x="2" y="162"/>
                  </a:lnTo>
                  <a:lnTo>
                    <a:pt x="0" y="150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1" y="120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7"/>
                  </a:lnTo>
                  <a:lnTo>
                    <a:pt x="23" y="60"/>
                  </a:lnTo>
                  <a:lnTo>
                    <a:pt x="27" y="51"/>
                  </a:lnTo>
                  <a:lnTo>
                    <a:pt x="33" y="44"/>
                  </a:lnTo>
                  <a:lnTo>
                    <a:pt x="38" y="37"/>
                  </a:lnTo>
                  <a:lnTo>
                    <a:pt x="45" y="31"/>
                  </a:lnTo>
                  <a:lnTo>
                    <a:pt x="52" y="25"/>
                  </a:lnTo>
                  <a:lnTo>
                    <a:pt x="58" y="21"/>
                  </a:lnTo>
                  <a:lnTo>
                    <a:pt x="65" y="16"/>
                  </a:lnTo>
                  <a:lnTo>
                    <a:pt x="80" y="9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9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2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8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4" y="115"/>
                  </a:lnTo>
                  <a:lnTo>
                    <a:pt x="54" y="129"/>
                  </a:lnTo>
                  <a:lnTo>
                    <a:pt x="55" y="142"/>
                  </a:lnTo>
                  <a:lnTo>
                    <a:pt x="57" y="155"/>
                  </a:lnTo>
                  <a:lnTo>
                    <a:pt x="59" y="167"/>
                  </a:lnTo>
                  <a:lnTo>
                    <a:pt x="63" y="178"/>
                  </a:lnTo>
                  <a:lnTo>
                    <a:pt x="66" y="190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2" y="221"/>
                  </a:lnTo>
                  <a:lnTo>
                    <a:pt x="89" y="229"/>
                  </a:lnTo>
                  <a:lnTo>
                    <a:pt x="96" y="237"/>
                  </a:lnTo>
                  <a:lnTo>
                    <a:pt x="102" y="242"/>
                  </a:lnTo>
                  <a:lnTo>
                    <a:pt x="111" y="246"/>
                  </a:lnTo>
                  <a:lnTo>
                    <a:pt x="119" y="249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3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6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9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6" y="199"/>
                  </a:lnTo>
                  <a:lnTo>
                    <a:pt x="199" y="189"/>
                  </a:lnTo>
                  <a:lnTo>
                    <a:pt x="200" y="178"/>
                  </a:lnTo>
                  <a:lnTo>
                    <a:pt x="201" y="165"/>
                  </a:lnTo>
                  <a:lnTo>
                    <a:pt x="201" y="153"/>
                  </a:lnTo>
                  <a:lnTo>
                    <a:pt x="201" y="135"/>
                  </a:lnTo>
                  <a:lnTo>
                    <a:pt x="200" y="120"/>
                  </a:lnTo>
                  <a:lnTo>
                    <a:pt x="197" y="105"/>
                  </a:lnTo>
                  <a:lnTo>
                    <a:pt x="194" y="91"/>
                  </a:lnTo>
                  <a:lnTo>
                    <a:pt x="190" y="78"/>
                  </a:lnTo>
                  <a:lnTo>
                    <a:pt x="184" y="66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5" y="38"/>
                  </a:lnTo>
                  <a:lnTo>
                    <a:pt x="160" y="33"/>
                  </a:lnTo>
                  <a:lnTo>
                    <a:pt x="154" y="29"/>
                  </a:lnTo>
                  <a:lnTo>
                    <a:pt x="148" y="24"/>
                  </a:lnTo>
                  <a:lnTo>
                    <a:pt x="141" y="21"/>
                  </a:lnTo>
                  <a:lnTo>
                    <a:pt x="133" y="19"/>
                  </a:lnTo>
                  <a:lnTo>
                    <a:pt x="127" y="18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2" name="Freeform 1483"/>
            <p:cNvSpPr>
              <a:spLocks/>
            </p:cNvSpPr>
            <p:nvPr/>
          </p:nvSpPr>
          <p:spPr bwMode="auto">
            <a:xfrm>
              <a:off x="3987" y="1137"/>
              <a:ext cx="45" cy="58"/>
            </a:xfrm>
            <a:custGeom>
              <a:avLst/>
              <a:gdLst>
                <a:gd name="T0" fmla="*/ 92 w 197"/>
                <a:gd name="T1" fmla="*/ 58 h 265"/>
                <a:gd name="T2" fmla="*/ 109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1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0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3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3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09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6" y="57"/>
                  </a:lnTo>
                  <a:lnTo>
                    <a:pt x="161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0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3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3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3" name="Freeform 1484"/>
            <p:cNvSpPr>
              <a:spLocks/>
            </p:cNvSpPr>
            <p:nvPr/>
          </p:nvSpPr>
          <p:spPr bwMode="auto">
            <a:xfrm>
              <a:off x="4071" y="1107"/>
              <a:ext cx="36" cy="116"/>
            </a:xfrm>
            <a:custGeom>
              <a:avLst/>
              <a:gdLst>
                <a:gd name="T0" fmla="*/ 160 w 160"/>
                <a:gd name="T1" fmla="*/ 522 h 522"/>
                <a:gd name="T2" fmla="*/ 120 w 160"/>
                <a:gd name="T3" fmla="*/ 499 h 522"/>
                <a:gd name="T4" fmla="*/ 87 w 160"/>
                <a:gd name="T5" fmla="*/ 472 h 522"/>
                <a:gd name="T6" fmla="*/ 67 w 160"/>
                <a:gd name="T7" fmla="*/ 451 h 522"/>
                <a:gd name="T8" fmla="*/ 50 w 160"/>
                <a:gd name="T9" fmla="*/ 428 h 522"/>
                <a:gd name="T10" fmla="*/ 35 w 160"/>
                <a:gd name="T11" fmla="*/ 403 h 522"/>
                <a:gd name="T12" fmla="*/ 22 w 160"/>
                <a:gd name="T13" fmla="*/ 376 h 522"/>
                <a:gd name="T14" fmla="*/ 12 w 160"/>
                <a:gd name="T15" fmla="*/ 348 h 522"/>
                <a:gd name="T16" fmla="*/ 6 w 160"/>
                <a:gd name="T17" fmla="*/ 320 h 522"/>
                <a:gd name="T18" fmla="*/ 1 w 160"/>
                <a:gd name="T19" fmla="*/ 291 h 522"/>
                <a:gd name="T20" fmla="*/ 0 w 160"/>
                <a:gd name="T21" fmla="*/ 262 h 522"/>
                <a:gd name="T22" fmla="*/ 3 w 160"/>
                <a:gd name="T23" fmla="*/ 219 h 522"/>
                <a:gd name="T24" fmla="*/ 11 w 160"/>
                <a:gd name="T25" fmla="*/ 179 h 522"/>
                <a:gd name="T26" fmla="*/ 25 w 160"/>
                <a:gd name="T27" fmla="*/ 140 h 522"/>
                <a:gd name="T28" fmla="*/ 43 w 160"/>
                <a:gd name="T29" fmla="*/ 102 h 522"/>
                <a:gd name="T30" fmla="*/ 68 w 160"/>
                <a:gd name="T31" fmla="*/ 69 h 522"/>
                <a:gd name="T32" fmla="*/ 95 w 160"/>
                <a:gd name="T33" fmla="*/ 41 h 522"/>
                <a:gd name="T34" fmla="*/ 125 w 160"/>
                <a:gd name="T35" fmla="*/ 18 h 522"/>
                <a:gd name="T36" fmla="*/ 160 w 160"/>
                <a:gd name="T37" fmla="*/ 0 h 522"/>
                <a:gd name="T38" fmla="*/ 151 w 160"/>
                <a:gd name="T39" fmla="*/ 17 h 522"/>
                <a:gd name="T40" fmla="*/ 134 w 160"/>
                <a:gd name="T41" fmla="*/ 28 h 522"/>
                <a:gd name="T42" fmla="*/ 120 w 160"/>
                <a:gd name="T43" fmla="*/ 41 h 522"/>
                <a:gd name="T44" fmla="*/ 106 w 160"/>
                <a:gd name="T45" fmla="*/ 56 h 522"/>
                <a:gd name="T46" fmla="*/ 95 w 160"/>
                <a:gd name="T47" fmla="*/ 72 h 522"/>
                <a:gd name="T48" fmla="*/ 85 w 160"/>
                <a:gd name="T49" fmla="*/ 91 h 522"/>
                <a:gd name="T50" fmla="*/ 73 w 160"/>
                <a:gd name="T51" fmla="*/ 124 h 522"/>
                <a:gd name="T52" fmla="*/ 62 w 160"/>
                <a:gd name="T53" fmla="*/ 173 h 522"/>
                <a:gd name="T54" fmla="*/ 57 w 160"/>
                <a:gd name="T55" fmla="*/ 227 h 522"/>
                <a:gd name="T56" fmla="*/ 57 w 160"/>
                <a:gd name="T57" fmla="*/ 283 h 522"/>
                <a:gd name="T58" fmla="*/ 61 w 160"/>
                <a:gd name="T59" fmla="*/ 338 h 522"/>
                <a:gd name="T60" fmla="*/ 69 w 160"/>
                <a:gd name="T61" fmla="*/ 381 h 522"/>
                <a:gd name="T62" fmla="*/ 78 w 160"/>
                <a:gd name="T63" fmla="*/ 412 h 522"/>
                <a:gd name="T64" fmla="*/ 89 w 160"/>
                <a:gd name="T65" fmla="*/ 437 h 522"/>
                <a:gd name="T66" fmla="*/ 103 w 160"/>
                <a:gd name="T67" fmla="*/ 460 h 522"/>
                <a:gd name="T68" fmla="*/ 122 w 160"/>
                <a:gd name="T69" fmla="*/ 481 h 522"/>
                <a:gd name="T70" fmla="*/ 145 w 160"/>
                <a:gd name="T71" fmla="*/ 50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522">
                  <a:moveTo>
                    <a:pt x="160" y="512"/>
                  </a:moveTo>
                  <a:lnTo>
                    <a:pt x="160" y="522"/>
                  </a:lnTo>
                  <a:lnTo>
                    <a:pt x="139" y="512"/>
                  </a:lnTo>
                  <a:lnTo>
                    <a:pt x="120" y="499"/>
                  </a:lnTo>
                  <a:lnTo>
                    <a:pt x="102" y="486"/>
                  </a:lnTo>
                  <a:lnTo>
                    <a:pt x="87" y="472"/>
                  </a:lnTo>
                  <a:lnTo>
                    <a:pt x="77" y="462"/>
                  </a:lnTo>
                  <a:lnTo>
                    <a:pt x="67" y="451"/>
                  </a:lnTo>
                  <a:lnTo>
                    <a:pt x="58" y="439"/>
                  </a:lnTo>
                  <a:lnTo>
                    <a:pt x="50" y="428"/>
                  </a:lnTo>
                  <a:lnTo>
                    <a:pt x="42" y="416"/>
                  </a:lnTo>
                  <a:lnTo>
                    <a:pt x="35" y="403"/>
                  </a:lnTo>
                  <a:lnTo>
                    <a:pt x="28" y="390"/>
                  </a:lnTo>
                  <a:lnTo>
                    <a:pt x="22" y="376"/>
                  </a:lnTo>
                  <a:lnTo>
                    <a:pt x="17" y="362"/>
                  </a:lnTo>
                  <a:lnTo>
                    <a:pt x="12" y="348"/>
                  </a:lnTo>
                  <a:lnTo>
                    <a:pt x="8" y="334"/>
                  </a:lnTo>
                  <a:lnTo>
                    <a:pt x="6" y="320"/>
                  </a:lnTo>
                  <a:lnTo>
                    <a:pt x="3" y="306"/>
                  </a:lnTo>
                  <a:lnTo>
                    <a:pt x="1" y="291"/>
                  </a:lnTo>
                  <a:lnTo>
                    <a:pt x="0" y="277"/>
                  </a:lnTo>
                  <a:lnTo>
                    <a:pt x="0" y="262"/>
                  </a:lnTo>
                  <a:lnTo>
                    <a:pt x="0" y="240"/>
                  </a:lnTo>
                  <a:lnTo>
                    <a:pt x="3" y="219"/>
                  </a:lnTo>
                  <a:lnTo>
                    <a:pt x="6" y="198"/>
                  </a:lnTo>
                  <a:lnTo>
                    <a:pt x="11" y="179"/>
                  </a:lnTo>
                  <a:lnTo>
                    <a:pt x="17" y="158"/>
                  </a:lnTo>
                  <a:lnTo>
                    <a:pt x="25" y="140"/>
                  </a:lnTo>
                  <a:lnTo>
                    <a:pt x="33" y="121"/>
                  </a:lnTo>
                  <a:lnTo>
                    <a:pt x="43" y="102"/>
                  </a:lnTo>
                  <a:lnTo>
                    <a:pt x="56" y="85"/>
                  </a:lnTo>
                  <a:lnTo>
                    <a:pt x="68" y="69"/>
                  </a:lnTo>
                  <a:lnTo>
                    <a:pt x="81" y="55"/>
                  </a:lnTo>
                  <a:lnTo>
                    <a:pt x="95" y="41"/>
                  </a:lnTo>
                  <a:lnTo>
                    <a:pt x="110" y="29"/>
                  </a:lnTo>
                  <a:lnTo>
                    <a:pt x="125" y="18"/>
                  </a:lnTo>
                  <a:lnTo>
                    <a:pt x="142" y="9"/>
                  </a:lnTo>
                  <a:lnTo>
                    <a:pt x="160" y="0"/>
                  </a:lnTo>
                  <a:lnTo>
                    <a:pt x="160" y="12"/>
                  </a:lnTo>
                  <a:lnTo>
                    <a:pt x="151" y="17"/>
                  </a:lnTo>
                  <a:lnTo>
                    <a:pt x="142" y="23"/>
                  </a:lnTo>
                  <a:lnTo>
                    <a:pt x="134" y="28"/>
                  </a:lnTo>
                  <a:lnTo>
                    <a:pt x="127" y="34"/>
                  </a:lnTo>
                  <a:lnTo>
                    <a:pt x="120" y="41"/>
                  </a:lnTo>
                  <a:lnTo>
                    <a:pt x="113" y="48"/>
                  </a:lnTo>
                  <a:lnTo>
                    <a:pt x="106" y="56"/>
                  </a:lnTo>
                  <a:lnTo>
                    <a:pt x="101" y="65"/>
                  </a:lnTo>
                  <a:lnTo>
                    <a:pt x="95" y="72"/>
                  </a:lnTo>
                  <a:lnTo>
                    <a:pt x="90" y="82"/>
                  </a:lnTo>
                  <a:lnTo>
                    <a:pt x="85" y="91"/>
                  </a:lnTo>
                  <a:lnTo>
                    <a:pt x="81" y="101"/>
                  </a:lnTo>
                  <a:lnTo>
                    <a:pt x="73" y="124"/>
                  </a:lnTo>
                  <a:lnTo>
                    <a:pt x="67" y="148"/>
                  </a:lnTo>
                  <a:lnTo>
                    <a:pt x="62" y="173"/>
                  </a:lnTo>
                  <a:lnTo>
                    <a:pt x="59" y="200"/>
                  </a:lnTo>
                  <a:lnTo>
                    <a:pt x="57" y="227"/>
                  </a:lnTo>
                  <a:lnTo>
                    <a:pt x="56" y="254"/>
                  </a:lnTo>
                  <a:lnTo>
                    <a:pt x="57" y="283"/>
                  </a:lnTo>
                  <a:lnTo>
                    <a:pt x="58" y="311"/>
                  </a:lnTo>
                  <a:lnTo>
                    <a:pt x="61" y="338"/>
                  </a:lnTo>
                  <a:lnTo>
                    <a:pt x="66" y="363"/>
                  </a:lnTo>
                  <a:lnTo>
                    <a:pt x="69" y="381"/>
                  </a:lnTo>
                  <a:lnTo>
                    <a:pt x="73" y="398"/>
                  </a:lnTo>
                  <a:lnTo>
                    <a:pt x="78" y="412"/>
                  </a:lnTo>
                  <a:lnTo>
                    <a:pt x="83" y="425"/>
                  </a:lnTo>
                  <a:lnTo>
                    <a:pt x="89" y="437"/>
                  </a:lnTo>
                  <a:lnTo>
                    <a:pt x="95" y="448"/>
                  </a:lnTo>
                  <a:lnTo>
                    <a:pt x="103" y="460"/>
                  </a:lnTo>
                  <a:lnTo>
                    <a:pt x="112" y="471"/>
                  </a:lnTo>
                  <a:lnTo>
                    <a:pt x="122" y="481"/>
                  </a:lnTo>
                  <a:lnTo>
                    <a:pt x="133" y="492"/>
                  </a:lnTo>
                  <a:lnTo>
                    <a:pt x="145" y="502"/>
                  </a:lnTo>
                  <a:lnTo>
                    <a:pt x="160" y="5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4" name="Freeform 1485"/>
            <p:cNvSpPr>
              <a:spLocks/>
            </p:cNvSpPr>
            <p:nvPr/>
          </p:nvSpPr>
          <p:spPr bwMode="auto">
            <a:xfrm>
              <a:off x="4114" y="1111"/>
              <a:ext cx="76" cy="84"/>
            </a:xfrm>
            <a:custGeom>
              <a:avLst/>
              <a:gdLst>
                <a:gd name="T0" fmla="*/ 323 w 328"/>
                <a:gd name="T1" fmla="*/ 0 h 382"/>
                <a:gd name="T2" fmla="*/ 328 w 328"/>
                <a:gd name="T3" fmla="*/ 90 h 382"/>
                <a:gd name="T4" fmla="*/ 317 w 328"/>
                <a:gd name="T5" fmla="*/ 90 h 382"/>
                <a:gd name="T6" fmla="*/ 316 w 328"/>
                <a:gd name="T7" fmla="*/ 79 h 382"/>
                <a:gd name="T8" fmla="*/ 314 w 328"/>
                <a:gd name="T9" fmla="*/ 69 h 382"/>
                <a:gd name="T10" fmla="*/ 311 w 328"/>
                <a:gd name="T11" fmla="*/ 62 h 382"/>
                <a:gd name="T12" fmla="*/ 309 w 328"/>
                <a:gd name="T13" fmla="*/ 56 h 382"/>
                <a:gd name="T14" fmla="*/ 304 w 328"/>
                <a:gd name="T15" fmla="*/ 49 h 382"/>
                <a:gd name="T16" fmla="*/ 298 w 328"/>
                <a:gd name="T17" fmla="*/ 42 h 382"/>
                <a:gd name="T18" fmla="*/ 291 w 328"/>
                <a:gd name="T19" fmla="*/ 37 h 382"/>
                <a:gd name="T20" fmla="*/ 285 w 328"/>
                <a:gd name="T21" fmla="*/ 33 h 382"/>
                <a:gd name="T22" fmla="*/ 277 w 328"/>
                <a:gd name="T23" fmla="*/ 28 h 382"/>
                <a:gd name="T24" fmla="*/ 267 w 328"/>
                <a:gd name="T25" fmla="*/ 26 h 382"/>
                <a:gd name="T26" fmla="*/ 257 w 328"/>
                <a:gd name="T27" fmla="*/ 25 h 382"/>
                <a:gd name="T28" fmla="*/ 246 w 328"/>
                <a:gd name="T29" fmla="*/ 24 h 382"/>
                <a:gd name="T30" fmla="*/ 191 w 328"/>
                <a:gd name="T31" fmla="*/ 24 h 382"/>
                <a:gd name="T32" fmla="*/ 191 w 328"/>
                <a:gd name="T33" fmla="*/ 315 h 382"/>
                <a:gd name="T34" fmla="*/ 191 w 328"/>
                <a:gd name="T35" fmla="*/ 331 h 382"/>
                <a:gd name="T36" fmla="*/ 192 w 328"/>
                <a:gd name="T37" fmla="*/ 344 h 382"/>
                <a:gd name="T38" fmla="*/ 195 w 328"/>
                <a:gd name="T39" fmla="*/ 354 h 382"/>
                <a:gd name="T40" fmla="*/ 199 w 328"/>
                <a:gd name="T41" fmla="*/ 359 h 382"/>
                <a:gd name="T42" fmla="*/ 204 w 328"/>
                <a:gd name="T43" fmla="*/ 364 h 382"/>
                <a:gd name="T44" fmla="*/ 212 w 328"/>
                <a:gd name="T45" fmla="*/ 368 h 382"/>
                <a:gd name="T46" fmla="*/ 222 w 328"/>
                <a:gd name="T47" fmla="*/ 370 h 382"/>
                <a:gd name="T48" fmla="*/ 232 w 328"/>
                <a:gd name="T49" fmla="*/ 371 h 382"/>
                <a:gd name="T50" fmla="*/ 246 w 328"/>
                <a:gd name="T51" fmla="*/ 371 h 382"/>
                <a:gd name="T52" fmla="*/ 246 w 328"/>
                <a:gd name="T53" fmla="*/ 382 h 382"/>
                <a:gd name="T54" fmla="*/ 79 w 328"/>
                <a:gd name="T55" fmla="*/ 382 h 382"/>
                <a:gd name="T56" fmla="*/ 79 w 328"/>
                <a:gd name="T57" fmla="*/ 371 h 382"/>
                <a:gd name="T58" fmla="*/ 94 w 328"/>
                <a:gd name="T59" fmla="*/ 371 h 382"/>
                <a:gd name="T60" fmla="*/ 105 w 328"/>
                <a:gd name="T61" fmla="*/ 370 h 382"/>
                <a:gd name="T62" fmla="*/ 115 w 328"/>
                <a:gd name="T63" fmla="*/ 368 h 382"/>
                <a:gd name="T64" fmla="*/ 119 w 328"/>
                <a:gd name="T65" fmla="*/ 365 h 382"/>
                <a:gd name="T66" fmla="*/ 122 w 328"/>
                <a:gd name="T67" fmla="*/ 362 h 382"/>
                <a:gd name="T68" fmla="*/ 126 w 328"/>
                <a:gd name="T69" fmla="*/ 360 h 382"/>
                <a:gd name="T70" fmla="*/ 129 w 328"/>
                <a:gd name="T71" fmla="*/ 356 h 382"/>
                <a:gd name="T72" fmla="*/ 131 w 328"/>
                <a:gd name="T73" fmla="*/ 350 h 382"/>
                <a:gd name="T74" fmla="*/ 133 w 328"/>
                <a:gd name="T75" fmla="*/ 342 h 382"/>
                <a:gd name="T76" fmla="*/ 134 w 328"/>
                <a:gd name="T77" fmla="*/ 330 h 382"/>
                <a:gd name="T78" fmla="*/ 136 w 328"/>
                <a:gd name="T79" fmla="*/ 315 h 382"/>
                <a:gd name="T80" fmla="*/ 136 w 328"/>
                <a:gd name="T81" fmla="*/ 24 h 382"/>
                <a:gd name="T82" fmla="*/ 88 w 328"/>
                <a:gd name="T83" fmla="*/ 24 h 382"/>
                <a:gd name="T84" fmla="*/ 75 w 328"/>
                <a:gd name="T85" fmla="*/ 25 h 382"/>
                <a:gd name="T86" fmla="*/ 65 w 328"/>
                <a:gd name="T87" fmla="*/ 25 h 382"/>
                <a:gd name="T88" fmla="*/ 56 w 328"/>
                <a:gd name="T89" fmla="*/ 26 h 382"/>
                <a:gd name="T90" fmla="*/ 49 w 328"/>
                <a:gd name="T91" fmla="*/ 28 h 382"/>
                <a:gd name="T92" fmla="*/ 42 w 328"/>
                <a:gd name="T93" fmla="*/ 31 h 382"/>
                <a:gd name="T94" fmla="*/ 35 w 328"/>
                <a:gd name="T95" fmla="*/ 36 h 382"/>
                <a:gd name="T96" fmla="*/ 28 w 328"/>
                <a:gd name="T97" fmla="*/ 42 h 382"/>
                <a:gd name="T98" fmla="*/ 23 w 328"/>
                <a:gd name="T99" fmla="*/ 49 h 382"/>
                <a:gd name="T100" fmla="*/ 18 w 328"/>
                <a:gd name="T101" fmla="*/ 57 h 382"/>
                <a:gd name="T102" fmla="*/ 15 w 328"/>
                <a:gd name="T103" fmla="*/ 67 h 382"/>
                <a:gd name="T104" fmla="*/ 12 w 328"/>
                <a:gd name="T105" fmla="*/ 78 h 382"/>
                <a:gd name="T106" fmla="*/ 11 w 328"/>
                <a:gd name="T107" fmla="*/ 90 h 382"/>
                <a:gd name="T108" fmla="*/ 0 w 328"/>
                <a:gd name="T109" fmla="*/ 90 h 382"/>
                <a:gd name="T110" fmla="*/ 4 w 328"/>
                <a:gd name="T111" fmla="*/ 0 h 382"/>
                <a:gd name="T112" fmla="*/ 323 w 328"/>
                <a:gd name="T11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8" h="382">
                  <a:moveTo>
                    <a:pt x="323" y="0"/>
                  </a:moveTo>
                  <a:lnTo>
                    <a:pt x="328" y="90"/>
                  </a:lnTo>
                  <a:lnTo>
                    <a:pt x="317" y="90"/>
                  </a:lnTo>
                  <a:lnTo>
                    <a:pt x="316" y="79"/>
                  </a:lnTo>
                  <a:lnTo>
                    <a:pt x="314" y="69"/>
                  </a:lnTo>
                  <a:lnTo>
                    <a:pt x="311" y="62"/>
                  </a:lnTo>
                  <a:lnTo>
                    <a:pt x="309" y="56"/>
                  </a:lnTo>
                  <a:lnTo>
                    <a:pt x="304" y="49"/>
                  </a:lnTo>
                  <a:lnTo>
                    <a:pt x="298" y="42"/>
                  </a:lnTo>
                  <a:lnTo>
                    <a:pt x="291" y="37"/>
                  </a:lnTo>
                  <a:lnTo>
                    <a:pt x="285" y="33"/>
                  </a:lnTo>
                  <a:lnTo>
                    <a:pt x="277" y="28"/>
                  </a:lnTo>
                  <a:lnTo>
                    <a:pt x="267" y="26"/>
                  </a:lnTo>
                  <a:lnTo>
                    <a:pt x="257" y="25"/>
                  </a:lnTo>
                  <a:lnTo>
                    <a:pt x="246" y="24"/>
                  </a:lnTo>
                  <a:lnTo>
                    <a:pt x="191" y="24"/>
                  </a:lnTo>
                  <a:lnTo>
                    <a:pt x="191" y="315"/>
                  </a:lnTo>
                  <a:lnTo>
                    <a:pt x="191" y="331"/>
                  </a:lnTo>
                  <a:lnTo>
                    <a:pt x="192" y="344"/>
                  </a:lnTo>
                  <a:lnTo>
                    <a:pt x="195" y="354"/>
                  </a:lnTo>
                  <a:lnTo>
                    <a:pt x="199" y="359"/>
                  </a:lnTo>
                  <a:lnTo>
                    <a:pt x="204" y="364"/>
                  </a:lnTo>
                  <a:lnTo>
                    <a:pt x="212" y="368"/>
                  </a:lnTo>
                  <a:lnTo>
                    <a:pt x="222" y="370"/>
                  </a:lnTo>
                  <a:lnTo>
                    <a:pt x="232" y="371"/>
                  </a:lnTo>
                  <a:lnTo>
                    <a:pt x="246" y="371"/>
                  </a:lnTo>
                  <a:lnTo>
                    <a:pt x="246" y="382"/>
                  </a:lnTo>
                  <a:lnTo>
                    <a:pt x="79" y="382"/>
                  </a:lnTo>
                  <a:lnTo>
                    <a:pt x="79" y="371"/>
                  </a:lnTo>
                  <a:lnTo>
                    <a:pt x="94" y="371"/>
                  </a:lnTo>
                  <a:lnTo>
                    <a:pt x="105" y="370"/>
                  </a:lnTo>
                  <a:lnTo>
                    <a:pt x="115" y="368"/>
                  </a:lnTo>
                  <a:lnTo>
                    <a:pt x="119" y="365"/>
                  </a:lnTo>
                  <a:lnTo>
                    <a:pt x="122" y="362"/>
                  </a:lnTo>
                  <a:lnTo>
                    <a:pt x="126" y="360"/>
                  </a:lnTo>
                  <a:lnTo>
                    <a:pt x="129" y="356"/>
                  </a:lnTo>
                  <a:lnTo>
                    <a:pt x="131" y="350"/>
                  </a:lnTo>
                  <a:lnTo>
                    <a:pt x="133" y="342"/>
                  </a:lnTo>
                  <a:lnTo>
                    <a:pt x="134" y="330"/>
                  </a:lnTo>
                  <a:lnTo>
                    <a:pt x="136" y="315"/>
                  </a:lnTo>
                  <a:lnTo>
                    <a:pt x="136" y="24"/>
                  </a:lnTo>
                  <a:lnTo>
                    <a:pt x="88" y="24"/>
                  </a:lnTo>
                  <a:lnTo>
                    <a:pt x="75" y="25"/>
                  </a:lnTo>
                  <a:lnTo>
                    <a:pt x="65" y="25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35" y="36"/>
                  </a:lnTo>
                  <a:lnTo>
                    <a:pt x="28" y="42"/>
                  </a:lnTo>
                  <a:lnTo>
                    <a:pt x="23" y="49"/>
                  </a:lnTo>
                  <a:lnTo>
                    <a:pt x="18" y="57"/>
                  </a:lnTo>
                  <a:lnTo>
                    <a:pt x="15" y="67"/>
                  </a:lnTo>
                  <a:lnTo>
                    <a:pt x="12" y="78"/>
                  </a:lnTo>
                  <a:lnTo>
                    <a:pt x="11" y="90"/>
                  </a:lnTo>
                  <a:lnTo>
                    <a:pt x="0" y="90"/>
                  </a:lnTo>
                  <a:lnTo>
                    <a:pt x="4" y="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5" name="Freeform 1486"/>
            <p:cNvSpPr>
              <a:spLocks/>
            </p:cNvSpPr>
            <p:nvPr/>
          </p:nvSpPr>
          <p:spPr bwMode="auto">
            <a:xfrm>
              <a:off x="4195" y="1152"/>
              <a:ext cx="71" cy="19"/>
            </a:xfrm>
            <a:custGeom>
              <a:avLst/>
              <a:gdLst>
                <a:gd name="T0" fmla="*/ 308 w 308"/>
                <a:gd name="T1" fmla="*/ 1 h 79"/>
                <a:gd name="T2" fmla="*/ 306 w 308"/>
                <a:gd name="T3" fmla="*/ 18 h 79"/>
                <a:gd name="T4" fmla="*/ 302 w 308"/>
                <a:gd name="T5" fmla="*/ 33 h 79"/>
                <a:gd name="T6" fmla="*/ 295 w 308"/>
                <a:gd name="T7" fmla="*/ 46 h 79"/>
                <a:gd name="T8" fmla="*/ 286 w 308"/>
                <a:gd name="T9" fmla="*/ 58 h 79"/>
                <a:gd name="T10" fmla="*/ 276 w 308"/>
                <a:gd name="T11" fmla="*/ 67 h 79"/>
                <a:gd name="T12" fmla="*/ 264 w 308"/>
                <a:gd name="T13" fmla="*/ 73 h 79"/>
                <a:gd name="T14" fmla="*/ 251 w 308"/>
                <a:gd name="T15" fmla="*/ 77 h 79"/>
                <a:gd name="T16" fmla="*/ 238 w 308"/>
                <a:gd name="T17" fmla="*/ 79 h 79"/>
                <a:gd name="T18" fmla="*/ 209 w 308"/>
                <a:gd name="T19" fmla="*/ 74 h 79"/>
                <a:gd name="T20" fmla="*/ 181 w 308"/>
                <a:gd name="T21" fmla="*/ 65 h 79"/>
                <a:gd name="T22" fmla="*/ 129 w 308"/>
                <a:gd name="T23" fmla="*/ 44 h 79"/>
                <a:gd name="T24" fmla="*/ 92 w 308"/>
                <a:gd name="T25" fmla="*/ 31 h 79"/>
                <a:gd name="T26" fmla="*/ 66 w 308"/>
                <a:gd name="T27" fmla="*/ 27 h 79"/>
                <a:gd name="T28" fmla="*/ 47 w 308"/>
                <a:gd name="T29" fmla="*/ 30 h 79"/>
                <a:gd name="T30" fmla="*/ 32 w 308"/>
                <a:gd name="T31" fmla="*/ 39 h 79"/>
                <a:gd name="T32" fmla="*/ 20 w 308"/>
                <a:gd name="T33" fmla="*/ 55 h 79"/>
                <a:gd name="T34" fmla="*/ 12 w 308"/>
                <a:gd name="T35" fmla="*/ 77 h 79"/>
                <a:gd name="T36" fmla="*/ 1 w 308"/>
                <a:gd name="T37" fmla="*/ 69 h 79"/>
                <a:gd name="T38" fmla="*/ 3 w 308"/>
                <a:gd name="T39" fmla="*/ 52 h 79"/>
                <a:gd name="T40" fmla="*/ 9 w 308"/>
                <a:gd name="T41" fmla="*/ 38 h 79"/>
                <a:gd name="T42" fmla="*/ 17 w 308"/>
                <a:gd name="T43" fmla="*/ 26 h 79"/>
                <a:gd name="T44" fmla="*/ 26 w 308"/>
                <a:gd name="T45" fmla="*/ 15 h 79"/>
                <a:gd name="T46" fmla="*/ 36 w 308"/>
                <a:gd name="T47" fmla="*/ 7 h 79"/>
                <a:gd name="T48" fmla="*/ 49 w 308"/>
                <a:gd name="T49" fmla="*/ 3 h 79"/>
                <a:gd name="T50" fmla="*/ 61 w 308"/>
                <a:gd name="T51" fmla="*/ 0 h 79"/>
                <a:gd name="T52" fmla="*/ 81 w 308"/>
                <a:gd name="T53" fmla="*/ 1 h 79"/>
                <a:gd name="T54" fmla="*/ 109 w 308"/>
                <a:gd name="T55" fmla="*/ 9 h 79"/>
                <a:gd name="T56" fmla="*/ 149 w 308"/>
                <a:gd name="T57" fmla="*/ 24 h 79"/>
                <a:gd name="T58" fmla="*/ 196 w 308"/>
                <a:gd name="T59" fmla="*/ 42 h 79"/>
                <a:gd name="T60" fmla="*/ 230 w 308"/>
                <a:gd name="T61" fmla="*/ 52 h 79"/>
                <a:gd name="T62" fmla="*/ 252 w 308"/>
                <a:gd name="T63" fmla="*/ 52 h 79"/>
                <a:gd name="T64" fmla="*/ 270 w 308"/>
                <a:gd name="T65" fmla="*/ 45 h 79"/>
                <a:gd name="T66" fmla="*/ 284 w 308"/>
                <a:gd name="T67" fmla="*/ 32 h 79"/>
                <a:gd name="T68" fmla="*/ 293 w 308"/>
                <a:gd name="T69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8" h="79">
                  <a:moveTo>
                    <a:pt x="295" y="1"/>
                  </a:moveTo>
                  <a:lnTo>
                    <a:pt x="308" y="1"/>
                  </a:lnTo>
                  <a:lnTo>
                    <a:pt x="307" y="10"/>
                  </a:lnTo>
                  <a:lnTo>
                    <a:pt x="306" y="18"/>
                  </a:lnTo>
                  <a:lnTo>
                    <a:pt x="305" y="26"/>
                  </a:lnTo>
                  <a:lnTo>
                    <a:pt x="302" y="33"/>
                  </a:lnTo>
                  <a:lnTo>
                    <a:pt x="300" y="40"/>
                  </a:lnTo>
                  <a:lnTo>
                    <a:pt x="295" y="46"/>
                  </a:lnTo>
                  <a:lnTo>
                    <a:pt x="292" y="53"/>
                  </a:lnTo>
                  <a:lnTo>
                    <a:pt x="286" y="58"/>
                  </a:lnTo>
                  <a:lnTo>
                    <a:pt x="282" y="62"/>
                  </a:lnTo>
                  <a:lnTo>
                    <a:pt x="276" y="67"/>
                  </a:lnTo>
                  <a:lnTo>
                    <a:pt x="271" y="71"/>
                  </a:lnTo>
                  <a:lnTo>
                    <a:pt x="264" y="73"/>
                  </a:lnTo>
                  <a:lnTo>
                    <a:pt x="258" y="75"/>
                  </a:lnTo>
                  <a:lnTo>
                    <a:pt x="251" y="77"/>
                  </a:lnTo>
                  <a:lnTo>
                    <a:pt x="244" y="79"/>
                  </a:lnTo>
                  <a:lnTo>
                    <a:pt x="238" y="79"/>
                  </a:lnTo>
                  <a:lnTo>
                    <a:pt x="223" y="77"/>
                  </a:lnTo>
                  <a:lnTo>
                    <a:pt x="209" y="74"/>
                  </a:lnTo>
                  <a:lnTo>
                    <a:pt x="198" y="71"/>
                  </a:lnTo>
                  <a:lnTo>
                    <a:pt x="181" y="65"/>
                  </a:lnTo>
                  <a:lnTo>
                    <a:pt x="158" y="56"/>
                  </a:lnTo>
                  <a:lnTo>
                    <a:pt x="129" y="44"/>
                  </a:lnTo>
                  <a:lnTo>
                    <a:pt x="109" y="37"/>
                  </a:lnTo>
                  <a:lnTo>
                    <a:pt x="92" y="31"/>
                  </a:lnTo>
                  <a:lnTo>
                    <a:pt x="77" y="28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47" y="30"/>
                  </a:lnTo>
                  <a:lnTo>
                    <a:pt x="40" y="33"/>
                  </a:lnTo>
                  <a:lnTo>
                    <a:pt x="32" y="39"/>
                  </a:lnTo>
                  <a:lnTo>
                    <a:pt x="25" y="45"/>
                  </a:lnTo>
                  <a:lnTo>
                    <a:pt x="20" y="55"/>
                  </a:lnTo>
                  <a:lnTo>
                    <a:pt x="17" y="66"/>
                  </a:lnTo>
                  <a:lnTo>
                    <a:pt x="12" y="77"/>
                  </a:lnTo>
                  <a:lnTo>
                    <a:pt x="0" y="77"/>
                  </a:lnTo>
                  <a:lnTo>
                    <a:pt x="1" y="69"/>
                  </a:lnTo>
                  <a:lnTo>
                    <a:pt x="2" y="60"/>
                  </a:lnTo>
                  <a:lnTo>
                    <a:pt x="3" y="52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2" y="31"/>
                  </a:lnTo>
                  <a:lnTo>
                    <a:pt x="17" y="26"/>
                  </a:lnTo>
                  <a:lnTo>
                    <a:pt x="21" y="20"/>
                  </a:lnTo>
                  <a:lnTo>
                    <a:pt x="26" y="15"/>
                  </a:lnTo>
                  <a:lnTo>
                    <a:pt x="31" y="11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9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81" y="1"/>
                  </a:lnTo>
                  <a:lnTo>
                    <a:pt x="94" y="4"/>
                  </a:lnTo>
                  <a:lnTo>
                    <a:pt x="109" y="9"/>
                  </a:lnTo>
                  <a:lnTo>
                    <a:pt x="128" y="15"/>
                  </a:lnTo>
                  <a:lnTo>
                    <a:pt x="149" y="24"/>
                  </a:lnTo>
                  <a:lnTo>
                    <a:pt x="172" y="32"/>
                  </a:lnTo>
                  <a:lnTo>
                    <a:pt x="196" y="42"/>
                  </a:lnTo>
                  <a:lnTo>
                    <a:pt x="214" y="48"/>
                  </a:lnTo>
                  <a:lnTo>
                    <a:pt x="230" y="52"/>
                  </a:lnTo>
                  <a:lnTo>
                    <a:pt x="241" y="53"/>
                  </a:lnTo>
                  <a:lnTo>
                    <a:pt x="252" y="52"/>
                  </a:lnTo>
                  <a:lnTo>
                    <a:pt x="261" y="49"/>
                  </a:lnTo>
                  <a:lnTo>
                    <a:pt x="270" y="45"/>
                  </a:lnTo>
                  <a:lnTo>
                    <a:pt x="277" y="40"/>
                  </a:lnTo>
                  <a:lnTo>
                    <a:pt x="284" y="32"/>
                  </a:lnTo>
                  <a:lnTo>
                    <a:pt x="290" y="23"/>
                  </a:lnTo>
                  <a:lnTo>
                    <a:pt x="293" y="1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6" name="Freeform 1487"/>
            <p:cNvSpPr>
              <a:spLocks/>
            </p:cNvSpPr>
            <p:nvPr/>
          </p:nvSpPr>
          <p:spPr bwMode="auto">
            <a:xfrm>
              <a:off x="4273" y="1111"/>
              <a:ext cx="53" cy="86"/>
            </a:xfrm>
            <a:custGeom>
              <a:avLst/>
              <a:gdLst>
                <a:gd name="T0" fmla="*/ 205 w 229"/>
                <a:gd name="T1" fmla="*/ 49 h 388"/>
                <a:gd name="T2" fmla="*/ 62 w 229"/>
                <a:gd name="T3" fmla="*/ 99 h 388"/>
                <a:gd name="T4" fmla="*/ 98 w 229"/>
                <a:gd name="T5" fmla="*/ 107 h 388"/>
                <a:gd name="T6" fmla="*/ 130 w 229"/>
                <a:gd name="T7" fmla="*/ 119 h 388"/>
                <a:gd name="T8" fmla="*/ 159 w 229"/>
                <a:gd name="T9" fmla="*/ 135 h 388"/>
                <a:gd name="T10" fmla="*/ 183 w 229"/>
                <a:gd name="T11" fmla="*/ 154 h 388"/>
                <a:gd name="T12" fmla="*/ 200 w 229"/>
                <a:gd name="T13" fmla="*/ 175 h 388"/>
                <a:gd name="T14" fmla="*/ 212 w 229"/>
                <a:gd name="T15" fmla="*/ 196 h 388"/>
                <a:gd name="T16" fmla="*/ 220 w 229"/>
                <a:gd name="T17" fmla="*/ 220 h 388"/>
                <a:gd name="T18" fmla="*/ 222 w 229"/>
                <a:gd name="T19" fmla="*/ 245 h 388"/>
                <a:gd name="T20" fmla="*/ 219 w 229"/>
                <a:gd name="T21" fmla="*/ 274 h 388"/>
                <a:gd name="T22" fmla="*/ 209 w 229"/>
                <a:gd name="T23" fmla="*/ 300 h 388"/>
                <a:gd name="T24" fmla="*/ 195 w 229"/>
                <a:gd name="T25" fmla="*/ 323 h 388"/>
                <a:gd name="T26" fmla="*/ 178 w 229"/>
                <a:gd name="T27" fmla="*/ 344 h 388"/>
                <a:gd name="T28" fmla="*/ 158 w 229"/>
                <a:gd name="T29" fmla="*/ 360 h 388"/>
                <a:gd name="T30" fmla="*/ 135 w 229"/>
                <a:gd name="T31" fmla="*/ 373 h 388"/>
                <a:gd name="T32" fmla="*/ 101 w 229"/>
                <a:gd name="T33" fmla="*/ 384 h 388"/>
                <a:gd name="T34" fmla="*/ 67 w 229"/>
                <a:gd name="T35" fmla="*/ 388 h 388"/>
                <a:gd name="T36" fmla="*/ 36 w 229"/>
                <a:gd name="T37" fmla="*/ 385 h 388"/>
                <a:gd name="T38" fmla="*/ 25 w 229"/>
                <a:gd name="T39" fmla="*/ 382 h 388"/>
                <a:gd name="T40" fmla="*/ 15 w 229"/>
                <a:gd name="T41" fmla="*/ 376 h 388"/>
                <a:gd name="T42" fmla="*/ 3 w 229"/>
                <a:gd name="T43" fmla="*/ 364 h 388"/>
                <a:gd name="T44" fmla="*/ 0 w 229"/>
                <a:gd name="T45" fmla="*/ 350 h 388"/>
                <a:gd name="T46" fmla="*/ 1 w 229"/>
                <a:gd name="T47" fmla="*/ 343 h 388"/>
                <a:gd name="T48" fmla="*/ 6 w 229"/>
                <a:gd name="T49" fmla="*/ 336 h 388"/>
                <a:gd name="T50" fmla="*/ 14 w 229"/>
                <a:gd name="T51" fmla="*/ 332 h 388"/>
                <a:gd name="T52" fmla="*/ 23 w 229"/>
                <a:gd name="T53" fmla="*/ 331 h 388"/>
                <a:gd name="T54" fmla="*/ 36 w 229"/>
                <a:gd name="T55" fmla="*/ 333 h 388"/>
                <a:gd name="T56" fmla="*/ 55 w 229"/>
                <a:gd name="T57" fmla="*/ 345 h 388"/>
                <a:gd name="T58" fmla="*/ 77 w 229"/>
                <a:gd name="T59" fmla="*/ 356 h 388"/>
                <a:gd name="T60" fmla="*/ 99 w 229"/>
                <a:gd name="T61" fmla="*/ 359 h 388"/>
                <a:gd name="T62" fmla="*/ 116 w 229"/>
                <a:gd name="T63" fmla="*/ 358 h 388"/>
                <a:gd name="T64" fmla="*/ 131 w 229"/>
                <a:gd name="T65" fmla="*/ 352 h 388"/>
                <a:gd name="T66" fmla="*/ 146 w 229"/>
                <a:gd name="T67" fmla="*/ 345 h 388"/>
                <a:gd name="T68" fmla="*/ 159 w 229"/>
                <a:gd name="T69" fmla="*/ 334 h 388"/>
                <a:gd name="T70" fmla="*/ 170 w 229"/>
                <a:gd name="T71" fmla="*/ 321 h 388"/>
                <a:gd name="T72" fmla="*/ 178 w 229"/>
                <a:gd name="T73" fmla="*/ 306 h 388"/>
                <a:gd name="T74" fmla="*/ 182 w 229"/>
                <a:gd name="T75" fmla="*/ 291 h 388"/>
                <a:gd name="T76" fmla="*/ 184 w 229"/>
                <a:gd name="T77" fmla="*/ 274 h 388"/>
                <a:gd name="T78" fmla="*/ 182 w 229"/>
                <a:gd name="T79" fmla="*/ 257 h 388"/>
                <a:gd name="T80" fmla="*/ 179 w 229"/>
                <a:gd name="T81" fmla="*/ 240 h 388"/>
                <a:gd name="T82" fmla="*/ 171 w 229"/>
                <a:gd name="T83" fmla="*/ 224 h 388"/>
                <a:gd name="T84" fmla="*/ 161 w 229"/>
                <a:gd name="T85" fmla="*/ 209 h 388"/>
                <a:gd name="T86" fmla="*/ 149 w 229"/>
                <a:gd name="T87" fmla="*/ 195 h 388"/>
                <a:gd name="T88" fmla="*/ 135 w 229"/>
                <a:gd name="T89" fmla="*/ 183 h 388"/>
                <a:gd name="T90" fmla="*/ 117 w 229"/>
                <a:gd name="T91" fmla="*/ 173 h 388"/>
                <a:gd name="T92" fmla="*/ 98 w 229"/>
                <a:gd name="T93" fmla="*/ 163 h 388"/>
                <a:gd name="T94" fmla="*/ 62 w 229"/>
                <a:gd name="T95" fmla="*/ 153 h 388"/>
                <a:gd name="T96" fmla="*/ 13 w 229"/>
                <a:gd name="T97" fmla="*/ 149 h 388"/>
                <a:gd name="T98" fmla="*/ 229 w 229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9" h="388">
                  <a:moveTo>
                    <a:pt x="229" y="0"/>
                  </a:moveTo>
                  <a:lnTo>
                    <a:pt x="205" y="49"/>
                  </a:lnTo>
                  <a:lnTo>
                    <a:pt x="88" y="49"/>
                  </a:lnTo>
                  <a:lnTo>
                    <a:pt x="62" y="99"/>
                  </a:lnTo>
                  <a:lnTo>
                    <a:pt x="80" y="103"/>
                  </a:lnTo>
                  <a:lnTo>
                    <a:pt x="98" y="107"/>
                  </a:lnTo>
                  <a:lnTo>
                    <a:pt x="115" y="112"/>
                  </a:lnTo>
                  <a:lnTo>
                    <a:pt x="130" y="119"/>
                  </a:lnTo>
                  <a:lnTo>
                    <a:pt x="146" y="126"/>
                  </a:lnTo>
                  <a:lnTo>
                    <a:pt x="159" y="135"/>
                  </a:lnTo>
                  <a:lnTo>
                    <a:pt x="171" y="145"/>
                  </a:lnTo>
                  <a:lnTo>
                    <a:pt x="183" y="154"/>
                  </a:lnTo>
                  <a:lnTo>
                    <a:pt x="192" y="164"/>
                  </a:lnTo>
                  <a:lnTo>
                    <a:pt x="200" y="175"/>
                  </a:lnTo>
                  <a:lnTo>
                    <a:pt x="206" y="186"/>
                  </a:lnTo>
                  <a:lnTo>
                    <a:pt x="212" y="196"/>
                  </a:lnTo>
                  <a:lnTo>
                    <a:pt x="216" y="208"/>
                  </a:lnTo>
                  <a:lnTo>
                    <a:pt x="220" y="220"/>
                  </a:lnTo>
                  <a:lnTo>
                    <a:pt x="221" y="232"/>
                  </a:lnTo>
                  <a:lnTo>
                    <a:pt x="222" y="245"/>
                  </a:lnTo>
                  <a:lnTo>
                    <a:pt x="221" y="259"/>
                  </a:lnTo>
                  <a:lnTo>
                    <a:pt x="219" y="274"/>
                  </a:lnTo>
                  <a:lnTo>
                    <a:pt x="214" y="287"/>
                  </a:lnTo>
                  <a:lnTo>
                    <a:pt x="209" y="300"/>
                  </a:lnTo>
                  <a:lnTo>
                    <a:pt x="202" y="313"/>
                  </a:lnTo>
                  <a:lnTo>
                    <a:pt x="195" y="323"/>
                  </a:lnTo>
                  <a:lnTo>
                    <a:pt x="187" y="334"/>
                  </a:lnTo>
                  <a:lnTo>
                    <a:pt x="178" y="344"/>
                  </a:lnTo>
                  <a:lnTo>
                    <a:pt x="168" y="352"/>
                  </a:lnTo>
                  <a:lnTo>
                    <a:pt x="158" y="360"/>
                  </a:lnTo>
                  <a:lnTo>
                    <a:pt x="147" y="366"/>
                  </a:lnTo>
                  <a:lnTo>
                    <a:pt x="135" y="373"/>
                  </a:lnTo>
                  <a:lnTo>
                    <a:pt x="118" y="379"/>
                  </a:lnTo>
                  <a:lnTo>
                    <a:pt x="101" y="384"/>
                  </a:lnTo>
                  <a:lnTo>
                    <a:pt x="84" y="387"/>
                  </a:lnTo>
                  <a:lnTo>
                    <a:pt x="67" y="388"/>
                  </a:lnTo>
                  <a:lnTo>
                    <a:pt x="51" y="387"/>
                  </a:lnTo>
                  <a:lnTo>
                    <a:pt x="36" y="385"/>
                  </a:lnTo>
                  <a:lnTo>
                    <a:pt x="31" y="384"/>
                  </a:lnTo>
                  <a:lnTo>
                    <a:pt x="25" y="382"/>
                  </a:lnTo>
                  <a:lnTo>
                    <a:pt x="20" y="379"/>
                  </a:lnTo>
                  <a:lnTo>
                    <a:pt x="15" y="376"/>
                  </a:lnTo>
                  <a:lnTo>
                    <a:pt x="9" y="371"/>
                  </a:lnTo>
                  <a:lnTo>
                    <a:pt x="3" y="364"/>
                  </a:lnTo>
                  <a:lnTo>
                    <a:pt x="1" y="358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1" y="343"/>
                  </a:lnTo>
                  <a:lnTo>
                    <a:pt x="3" y="340"/>
                  </a:lnTo>
                  <a:lnTo>
                    <a:pt x="6" y="336"/>
                  </a:lnTo>
                  <a:lnTo>
                    <a:pt x="10" y="334"/>
                  </a:lnTo>
                  <a:lnTo>
                    <a:pt x="14" y="332"/>
                  </a:lnTo>
                  <a:lnTo>
                    <a:pt x="19" y="331"/>
                  </a:lnTo>
                  <a:lnTo>
                    <a:pt x="23" y="331"/>
                  </a:lnTo>
                  <a:lnTo>
                    <a:pt x="30" y="331"/>
                  </a:lnTo>
                  <a:lnTo>
                    <a:pt x="36" y="333"/>
                  </a:lnTo>
                  <a:lnTo>
                    <a:pt x="44" y="337"/>
                  </a:lnTo>
                  <a:lnTo>
                    <a:pt x="55" y="345"/>
                  </a:lnTo>
                  <a:lnTo>
                    <a:pt x="66" y="350"/>
                  </a:lnTo>
                  <a:lnTo>
                    <a:pt x="77" y="356"/>
                  </a:lnTo>
                  <a:lnTo>
                    <a:pt x="88" y="358"/>
                  </a:lnTo>
                  <a:lnTo>
                    <a:pt x="99" y="359"/>
                  </a:lnTo>
                  <a:lnTo>
                    <a:pt x="107" y="359"/>
                  </a:lnTo>
                  <a:lnTo>
                    <a:pt x="116" y="358"/>
                  </a:lnTo>
                  <a:lnTo>
                    <a:pt x="124" y="356"/>
                  </a:lnTo>
                  <a:lnTo>
                    <a:pt x="131" y="352"/>
                  </a:lnTo>
                  <a:lnTo>
                    <a:pt x="138" y="349"/>
                  </a:lnTo>
                  <a:lnTo>
                    <a:pt x="146" y="345"/>
                  </a:lnTo>
                  <a:lnTo>
                    <a:pt x="152" y="340"/>
                  </a:lnTo>
                  <a:lnTo>
                    <a:pt x="159" y="334"/>
                  </a:lnTo>
                  <a:lnTo>
                    <a:pt x="164" y="328"/>
                  </a:lnTo>
                  <a:lnTo>
                    <a:pt x="170" y="321"/>
                  </a:lnTo>
                  <a:lnTo>
                    <a:pt x="174" y="314"/>
                  </a:lnTo>
                  <a:lnTo>
                    <a:pt x="178" y="306"/>
                  </a:lnTo>
                  <a:lnTo>
                    <a:pt x="181" y="299"/>
                  </a:lnTo>
                  <a:lnTo>
                    <a:pt x="182" y="291"/>
                  </a:lnTo>
                  <a:lnTo>
                    <a:pt x="183" y="282"/>
                  </a:lnTo>
                  <a:lnTo>
                    <a:pt x="184" y="274"/>
                  </a:lnTo>
                  <a:lnTo>
                    <a:pt x="183" y="265"/>
                  </a:lnTo>
                  <a:lnTo>
                    <a:pt x="182" y="257"/>
                  </a:lnTo>
                  <a:lnTo>
                    <a:pt x="181" y="248"/>
                  </a:lnTo>
                  <a:lnTo>
                    <a:pt x="179" y="240"/>
                  </a:lnTo>
                  <a:lnTo>
                    <a:pt x="176" y="233"/>
                  </a:lnTo>
                  <a:lnTo>
                    <a:pt x="171" y="224"/>
                  </a:lnTo>
                  <a:lnTo>
                    <a:pt x="167" y="217"/>
                  </a:lnTo>
                  <a:lnTo>
                    <a:pt x="161" y="209"/>
                  </a:lnTo>
                  <a:lnTo>
                    <a:pt x="156" y="202"/>
                  </a:lnTo>
                  <a:lnTo>
                    <a:pt x="149" y="195"/>
                  </a:lnTo>
                  <a:lnTo>
                    <a:pt x="141" y="189"/>
                  </a:lnTo>
                  <a:lnTo>
                    <a:pt x="135" y="183"/>
                  </a:lnTo>
                  <a:lnTo>
                    <a:pt x="126" y="177"/>
                  </a:lnTo>
                  <a:lnTo>
                    <a:pt x="117" y="173"/>
                  </a:lnTo>
                  <a:lnTo>
                    <a:pt x="108" y="167"/>
                  </a:lnTo>
                  <a:lnTo>
                    <a:pt x="98" y="163"/>
                  </a:lnTo>
                  <a:lnTo>
                    <a:pt x="82" y="158"/>
                  </a:lnTo>
                  <a:lnTo>
                    <a:pt x="62" y="153"/>
                  </a:lnTo>
                  <a:lnTo>
                    <a:pt x="38" y="150"/>
                  </a:lnTo>
                  <a:lnTo>
                    <a:pt x="13" y="149"/>
                  </a:lnTo>
                  <a:lnTo>
                    <a:pt x="88" y="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7" name="Freeform 1488"/>
            <p:cNvSpPr>
              <a:spLocks noEditPoints="1"/>
            </p:cNvSpPr>
            <p:nvPr/>
          </p:nvSpPr>
          <p:spPr bwMode="auto">
            <a:xfrm>
              <a:off x="4340" y="1110"/>
              <a:ext cx="59" cy="87"/>
            </a:xfrm>
            <a:custGeom>
              <a:avLst/>
              <a:gdLst>
                <a:gd name="T0" fmla="*/ 1 w 254"/>
                <a:gd name="T1" fmla="*/ 169 h 395"/>
                <a:gd name="T2" fmla="*/ 8 w 254"/>
                <a:gd name="T3" fmla="*/ 126 h 395"/>
                <a:gd name="T4" fmla="*/ 20 w 254"/>
                <a:gd name="T5" fmla="*/ 88 h 395"/>
                <a:gd name="T6" fmla="*/ 38 w 254"/>
                <a:gd name="T7" fmla="*/ 56 h 395"/>
                <a:gd name="T8" fmla="*/ 59 w 254"/>
                <a:gd name="T9" fmla="*/ 31 h 395"/>
                <a:gd name="T10" fmla="*/ 88 w 254"/>
                <a:gd name="T11" fmla="*/ 10 h 395"/>
                <a:gd name="T12" fmla="*/ 114 w 254"/>
                <a:gd name="T13" fmla="*/ 1 h 395"/>
                <a:gd name="T14" fmla="*/ 140 w 254"/>
                <a:gd name="T15" fmla="*/ 1 h 395"/>
                <a:gd name="T16" fmla="*/ 171 w 254"/>
                <a:gd name="T17" fmla="*/ 10 h 395"/>
                <a:gd name="T18" fmla="*/ 200 w 254"/>
                <a:gd name="T19" fmla="*/ 34 h 395"/>
                <a:gd name="T20" fmla="*/ 228 w 254"/>
                <a:gd name="T21" fmla="*/ 74 h 395"/>
                <a:gd name="T22" fmla="*/ 248 w 254"/>
                <a:gd name="T23" fmla="*/ 129 h 395"/>
                <a:gd name="T24" fmla="*/ 254 w 254"/>
                <a:gd name="T25" fmla="*/ 195 h 395"/>
                <a:gd name="T26" fmla="*/ 251 w 254"/>
                <a:gd name="T27" fmla="*/ 241 h 395"/>
                <a:gd name="T28" fmla="*/ 242 w 254"/>
                <a:gd name="T29" fmla="*/ 282 h 395"/>
                <a:gd name="T30" fmla="*/ 229 w 254"/>
                <a:gd name="T31" fmla="*/ 317 h 395"/>
                <a:gd name="T32" fmla="*/ 212 w 254"/>
                <a:gd name="T33" fmla="*/ 347 h 395"/>
                <a:gd name="T34" fmla="*/ 192 w 254"/>
                <a:gd name="T35" fmla="*/ 368 h 395"/>
                <a:gd name="T36" fmla="*/ 169 w 254"/>
                <a:gd name="T37" fmla="*/ 383 h 395"/>
                <a:gd name="T38" fmla="*/ 146 w 254"/>
                <a:gd name="T39" fmla="*/ 392 h 395"/>
                <a:gd name="T40" fmla="*/ 125 w 254"/>
                <a:gd name="T41" fmla="*/ 395 h 395"/>
                <a:gd name="T42" fmla="*/ 85 w 254"/>
                <a:gd name="T43" fmla="*/ 386 h 395"/>
                <a:gd name="T44" fmla="*/ 51 w 254"/>
                <a:gd name="T45" fmla="*/ 358 h 395"/>
                <a:gd name="T46" fmla="*/ 25 w 254"/>
                <a:gd name="T47" fmla="*/ 316 h 395"/>
                <a:gd name="T48" fmla="*/ 8 w 254"/>
                <a:gd name="T49" fmla="*/ 271 h 395"/>
                <a:gd name="T50" fmla="*/ 1 w 254"/>
                <a:gd name="T51" fmla="*/ 218 h 395"/>
                <a:gd name="T52" fmla="*/ 58 w 254"/>
                <a:gd name="T53" fmla="*/ 226 h 395"/>
                <a:gd name="T54" fmla="*/ 62 w 254"/>
                <a:gd name="T55" fmla="*/ 279 h 395"/>
                <a:gd name="T56" fmla="*/ 72 w 254"/>
                <a:gd name="T57" fmla="*/ 323 h 395"/>
                <a:gd name="T58" fmla="*/ 87 w 254"/>
                <a:gd name="T59" fmla="*/ 354 h 395"/>
                <a:gd name="T60" fmla="*/ 104 w 254"/>
                <a:gd name="T61" fmla="*/ 371 h 395"/>
                <a:gd name="T62" fmla="*/ 126 w 254"/>
                <a:gd name="T63" fmla="*/ 378 h 395"/>
                <a:gd name="T64" fmla="*/ 151 w 254"/>
                <a:gd name="T65" fmla="*/ 369 h 395"/>
                <a:gd name="T66" fmla="*/ 166 w 254"/>
                <a:gd name="T67" fmla="*/ 356 h 395"/>
                <a:gd name="T68" fmla="*/ 179 w 254"/>
                <a:gd name="T69" fmla="*/ 333 h 395"/>
                <a:gd name="T70" fmla="*/ 189 w 254"/>
                <a:gd name="T71" fmla="*/ 292 h 395"/>
                <a:gd name="T72" fmla="*/ 196 w 254"/>
                <a:gd name="T73" fmla="*/ 224 h 395"/>
                <a:gd name="T74" fmla="*/ 194 w 254"/>
                <a:gd name="T75" fmla="*/ 123 h 395"/>
                <a:gd name="T76" fmla="*/ 186 w 254"/>
                <a:gd name="T77" fmla="*/ 85 h 395"/>
                <a:gd name="T78" fmla="*/ 172 w 254"/>
                <a:gd name="T79" fmla="*/ 46 h 395"/>
                <a:gd name="T80" fmla="*/ 151 w 254"/>
                <a:gd name="T81" fmla="*/ 23 h 395"/>
                <a:gd name="T82" fmla="*/ 127 w 254"/>
                <a:gd name="T83" fmla="*/ 18 h 395"/>
                <a:gd name="T84" fmla="*/ 114 w 254"/>
                <a:gd name="T85" fmla="*/ 20 h 395"/>
                <a:gd name="T86" fmla="*/ 93 w 254"/>
                <a:gd name="T87" fmla="*/ 35 h 395"/>
                <a:gd name="T88" fmla="*/ 79 w 254"/>
                <a:gd name="T89" fmla="*/ 57 h 395"/>
                <a:gd name="T90" fmla="*/ 69 w 254"/>
                <a:gd name="T91" fmla="*/ 85 h 395"/>
                <a:gd name="T92" fmla="*/ 61 w 254"/>
                <a:gd name="T93" fmla="*/ 133 h 395"/>
                <a:gd name="T94" fmla="*/ 57 w 254"/>
                <a:gd name="T95" fmla="*/ 20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4" h="395">
                  <a:moveTo>
                    <a:pt x="0" y="200"/>
                  </a:moveTo>
                  <a:lnTo>
                    <a:pt x="0" y="184"/>
                  </a:lnTo>
                  <a:lnTo>
                    <a:pt x="1" y="169"/>
                  </a:lnTo>
                  <a:lnTo>
                    <a:pt x="4" y="154"/>
                  </a:lnTo>
                  <a:lnTo>
                    <a:pt x="6" y="140"/>
                  </a:lnTo>
                  <a:lnTo>
                    <a:pt x="8" y="126"/>
                  </a:lnTo>
                  <a:lnTo>
                    <a:pt x="11" y="113"/>
                  </a:lnTo>
                  <a:lnTo>
                    <a:pt x="16" y="100"/>
                  </a:lnTo>
                  <a:lnTo>
                    <a:pt x="20" y="88"/>
                  </a:lnTo>
                  <a:lnTo>
                    <a:pt x="26" y="76"/>
                  </a:lnTo>
                  <a:lnTo>
                    <a:pt x="31" y="66"/>
                  </a:lnTo>
                  <a:lnTo>
                    <a:pt x="38" y="56"/>
                  </a:lnTo>
                  <a:lnTo>
                    <a:pt x="45" y="47"/>
                  </a:lnTo>
                  <a:lnTo>
                    <a:pt x="51" y="38"/>
                  </a:lnTo>
                  <a:lnTo>
                    <a:pt x="59" y="31"/>
                  </a:lnTo>
                  <a:lnTo>
                    <a:pt x="67" y="24"/>
                  </a:lnTo>
                  <a:lnTo>
                    <a:pt x="74" y="18"/>
                  </a:lnTo>
                  <a:lnTo>
                    <a:pt x="88" y="10"/>
                  </a:lnTo>
                  <a:lnTo>
                    <a:pt x="101" y="4"/>
                  </a:lnTo>
                  <a:lnTo>
                    <a:pt x="108" y="2"/>
                  </a:lnTo>
                  <a:lnTo>
                    <a:pt x="114" y="1"/>
                  </a:lnTo>
                  <a:lnTo>
                    <a:pt x="121" y="0"/>
                  </a:lnTo>
                  <a:lnTo>
                    <a:pt x="129" y="0"/>
                  </a:lnTo>
                  <a:lnTo>
                    <a:pt x="140" y="1"/>
                  </a:lnTo>
                  <a:lnTo>
                    <a:pt x="150" y="3"/>
                  </a:lnTo>
                  <a:lnTo>
                    <a:pt x="161" y="6"/>
                  </a:lnTo>
                  <a:lnTo>
                    <a:pt x="171" y="10"/>
                  </a:lnTo>
                  <a:lnTo>
                    <a:pt x="181" y="17"/>
                  </a:lnTo>
                  <a:lnTo>
                    <a:pt x="191" y="24"/>
                  </a:lnTo>
                  <a:lnTo>
                    <a:pt x="200" y="34"/>
                  </a:lnTo>
                  <a:lnTo>
                    <a:pt x="209" y="44"/>
                  </a:lnTo>
                  <a:lnTo>
                    <a:pt x="219" y="59"/>
                  </a:lnTo>
                  <a:lnTo>
                    <a:pt x="228" y="74"/>
                  </a:lnTo>
                  <a:lnTo>
                    <a:pt x="236" y="91"/>
                  </a:lnTo>
                  <a:lnTo>
                    <a:pt x="242" y="110"/>
                  </a:lnTo>
                  <a:lnTo>
                    <a:pt x="248" y="129"/>
                  </a:lnTo>
                  <a:lnTo>
                    <a:pt x="251" y="149"/>
                  </a:lnTo>
                  <a:lnTo>
                    <a:pt x="254" y="171"/>
                  </a:lnTo>
                  <a:lnTo>
                    <a:pt x="254" y="195"/>
                  </a:lnTo>
                  <a:lnTo>
                    <a:pt x="254" y="211"/>
                  </a:lnTo>
                  <a:lnTo>
                    <a:pt x="252" y="226"/>
                  </a:lnTo>
                  <a:lnTo>
                    <a:pt x="251" y="241"/>
                  </a:lnTo>
                  <a:lnTo>
                    <a:pt x="249" y="256"/>
                  </a:lnTo>
                  <a:lnTo>
                    <a:pt x="246" y="269"/>
                  </a:lnTo>
                  <a:lnTo>
                    <a:pt x="242" y="282"/>
                  </a:lnTo>
                  <a:lnTo>
                    <a:pt x="239" y="295"/>
                  </a:lnTo>
                  <a:lnTo>
                    <a:pt x="235" y="307"/>
                  </a:lnTo>
                  <a:lnTo>
                    <a:pt x="229" y="317"/>
                  </a:lnTo>
                  <a:lnTo>
                    <a:pt x="224" y="328"/>
                  </a:lnTo>
                  <a:lnTo>
                    <a:pt x="218" y="338"/>
                  </a:lnTo>
                  <a:lnTo>
                    <a:pt x="212" y="347"/>
                  </a:lnTo>
                  <a:lnTo>
                    <a:pt x="205" y="355"/>
                  </a:lnTo>
                  <a:lnTo>
                    <a:pt x="198" y="362"/>
                  </a:lnTo>
                  <a:lnTo>
                    <a:pt x="192" y="368"/>
                  </a:lnTo>
                  <a:lnTo>
                    <a:pt x="184" y="375"/>
                  </a:lnTo>
                  <a:lnTo>
                    <a:pt x="176" y="379"/>
                  </a:lnTo>
                  <a:lnTo>
                    <a:pt x="169" y="383"/>
                  </a:lnTo>
                  <a:lnTo>
                    <a:pt x="162" y="386"/>
                  </a:lnTo>
                  <a:lnTo>
                    <a:pt x="154" y="390"/>
                  </a:lnTo>
                  <a:lnTo>
                    <a:pt x="146" y="392"/>
                  </a:lnTo>
                  <a:lnTo>
                    <a:pt x="140" y="394"/>
                  </a:lnTo>
                  <a:lnTo>
                    <a:pt x="132" y="395"/>
                  </a:lnTo>
                  <a:lnTo>
                    <a:pt x="125" y="395"/>
                  </a:lnTo>
                  <a:lnTo>
                    <a:pt x="112" y="394"/>
                  </a:lnTo>
                  <a:lnTo>
                    <a:pt x="99" y="391"/>
                  </a:lnTo>
                  <a:lnTo>
                    <a:pt x="85" y="386"/>
                  </a:lnTo>
                  <a:lnTo>
                    <a:pt x="74" y="379"/>
                  </a:lnTo>
                  <a:lnTo>
                    <a:pt x="62" y="370"/>
                  </a:lnTo>
                  <a:lnTo>
                    <a:pt x="51" y="358"/>
                  </a:lnTo>
                  <a:lnTo>
                    <a:pt x="41" y="345"/>
                  </a:lnTo>
                  <a:lnTo>
                    <a:pt x="32" y="330"/>
                  </a:lnTo>
                  <a:lnTo>
                    <a:pt x="25" y="316"/>
                  </a:lnTo>
                  <a:lnTo>
                    <a:pt x="18" y="302"/>
                  </a:lnTo>
                  <a:lnTo>
                    <a:pt x="12" y="287"/>
                  </a:lnTo>
                  <a:lnTo>
                    <a:pt x="8" y="271"/>
                  </a:lnTo>
                  <a:lnTo>
                    <a:pt x="5" y="254"/>
                  </a:lnTo>
                  <a:lnTo>
                    <a:pt x="3" y="237"/>
                  </a:lnTo>
                  <a:lnTo>
                    <a:pt x="1" y="218"/>
                  </a:lnTo>
                  <a:lnTo>
                    <a:pt x="0" y="200"/>
                  </a:lnTo>
                  <a:close/>
                  <a:moveTo>
                    <a:pt x="57" y="208"/>
                  </a:moveTo>
                  <a:lnTo>
                    <a:pt x="58" y="226"/>
                  </a:lnTo>
                  <a:lnTo>
                    <a:pt x="58" y="244"/>
                  </a:lnTo>
                  <a:lnTo>
                    <a:pt x="60" y="263"/>
                  </a:lnTo>
                  <a:lnTo>
                    <a:pt x="62" y="279"/>
                  </a:lnTo>
                  <a:lnTo>
                    <a:pt x="64" y="294"/>
                  </a:lnTo>
                  <a:lnTo>
                    <a:pt x="68" y="309"/>
                  </a:lnTo>
                  <a:lnTo>
                    <a:pt x="72" y="323"/>
                  </a:lnTo>
                  <a:lnTo>
                    <a:pt x="77" y="336"/>
                  </a:lnTo>
                  <a:lnTo>
                    <a:pt x="81" y="345"/>
                  </a:lnTo>
                  <a:lnTo>
                    <a:pt x="87" y="354"/>
                  </a:lnTo>
                  <a:lnTo>
                    <a:pt x="92" y="361"/>
                  </a:lnTo>
                  <a:lnTo>
                    <a:pt x="98" y="367"/>
                  </a:lnTo>
                  <a:lnTo>
                    <a:pt x="104" y="371"/>
                  </a:lnTo>
                  <a:lnTo>
                    <a:pt x="111" y="375"/>
                  </a:lnTo>
                  <a:lnTo>
                    <a:pt x="119" y="377"/>
                  </a:lnTo>
                  <a:lnTo>
                    <a:pt x="126" y="378"/>
                  </a:lnTo>
                  <a:lnTo>
                    <a:pt x="134" y="377"/>
                  </a:lnTo>
                  <a:lnTo>
                    <a:pt x="142" y="373"/>
                  </a:lnTo>
                  <a:lnTo>
                    <a:pt x="151" y="369"/>
                  </a:lnTo>
                  <a:lnTo>
                    <a:pt x="158" y="364"/>
                  </a:lnTo>
                  <a:lnTo>
                    <a:pt x="163" y="359"/>
                  </a:lnTo>
                  <a:lnTo>
                    <a:pt x="166" y="356"/>
                  </a:lnTo>
                  <a:lnTo>
                    <a:pt x="169" y="351"/>
                  </a:lnTo>
                  <a:lnTo>
                    <a:pt x="173" y="345"/>
                  </a:lnTo>
                  <a:lnTo>
                    <a:pt x="179" y="333"/>
                  </a:lnTo>
                  <a:lnTo>
                    <a:pt x="184" y="319"/>
                  </a:lnTo>
                  <a:lnTo>
                    <a:pt x="187" y="306"/>
                  </a:lnTo>
                  <a:lnTo>
                    <a:pt x="189" y="292"/>
                  </a:lnTo>
                  <a:lnTo>
                    <a:pt x="192" y="277"/>
                  </a:lnTo>
                  <a:lnTo>
                    <a:pt x="194" y="260"/>
                  </a:lnTo>
                  <a:lnTo>
                    <a:pt x="196" y="224"/>
                  </a:lnTo>
                  <a:lnTo>
                    <a:pt x="197" y="182"/>
                  </a:lnTo>
                  <a:lnTo>
                    <a:pt x="196" y="151"/>
                  </a:lnTo>
                  <a:lnTo>
                    <a:pt x="194" y="123"/>
                  </a:lnTo>
                  <a:lnTo>
                    <a:pt x="192" y="109"/>
                  </a:lnTo>
                  <a:lnTo>
                    <a:pt x="189" y="97"/>
                  </a:lnTo>
                  <a:lnTo>
                    <a:pt x="186" y="85"/>
                  </a:lnTo>
                  <a:lnTo>
                    <a:pt x="183" y="73"/>
                  </a:lnTo>
                  <a:lnTo>
                    <a:pt x="177" y="58"/>
                  </a:lnTo>
                  <a:lnTo>
                    <a:pt x="172" y="46"/>
                  </a:lnTo>
                  <a:lnTo>
                    <a:pt x="164" y="35"/>
                  </a:lnTo>
                  <a:lnTo>
                    <a:pt x="156" y="28"/>
                  </a:lnTo>
                  <a:lnTo>
                    <a:pt x="151" y="23"/>
                  </a:lnTo>
                  <a:lnTo>
                    <a:pt x="143" y="20"/>
                  </a:lnTo>
                  <a:lnTo>
                    <a:pt x="136" y="19"/>
                  </a:lnTo>
                  <a:lnTo>
                    <a:pt x="127" y="18"/>
                  </a:lnTo>
                  <a:lnTo>
                    <a:pt x="123" y="18"/>
                  </a:lnTo>
                  <a:lnTo>
                    <a:pt x="119" y="19"/>
                  </a:lnTo>
                  <a:lnTo>
                    <a:pt x="114" y="20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8" y="42"/>
                  </a:lnTo>
                  <a:lnTo>
                    <a:pt x="83" y="48"/>
                  </a:lnTo>
                  <a:lnTo>
                    <a:pt x="79" y="57"/>
                  </a:lnTo>
                  <a:lnTo>
                    <a:pt x="76" y="65"/>
                  </a:lnTo>
                  <a:lnTo>
                    <a:pt x="72" y="75"/>
                  </a:lnTo>
                  <a:lnTo>
                    <a:pt x="69" y="85"/>
                  </a:lnTo>
                  <a:lnTo>
                    <a:pt x="67" y="97"/>
                  </a:lnTo>
                  <a:lnTo>
                    <a:pt x="64" y="109"/>
                  </a:lnTo>
                  <a:lnTo>
                    <a:pt x="61" y="133"/>
                  </a:lnTo>
                  <a:lnTo>
                    <a:pt x="59" y="158"/>
                  </a:lnTo>
                  <a:lnTo>
                    <a:pt x="58" y="183"/>
                  </a:lnTo>
                  <a:lnTo>
                    <a:pt x="57" y="2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8" name="Freeform 1489"/>
            <p:cNvSpPr>
              <a:spLocks/>
            </p:cNvSpPr>
            <p:nvPr/>
          </p:nvSpPr>
          <p:spPr bwMode="auto">
            <a:xfrm>
              <a:off x="4405" y="1137"/>
              <a:ext cx="104" cy="58"/>
            </a:xfrm>
            <a:custGeom>
              <a:avLst/>
              <a:gdLst>
                <a:gd name="T0" fmla="*/ 115 w 452"/>
                <a:gd name="T1" fmla="*/ 32 h 265"/>
                <a:gd name="T2" fmla="*/ 133 w 452"/>
                <a:gd name="T3" fmla="*/ 17 h 265"/>
                <a:gd name="T4" fmla="*/ 154 w 452"/>
                <a:gd name="T5" fmla="*/ 5 h 265"/>
                <a:gd name="T6" fmla="*/ 177 w 452"/>
                <a:gd name="T7" fmla="*/ 0 h 265"/>
                <a:gd name="T8" fmla="*/ 207 w 452"/>
                <a:gd name="T9" fmla="*/ 3 h 265"/>
                <a:gd name="T10" fmla="*/ 234 w 452"/>
                <a:gd name="T11" fmla="*/ 21 h 265"/>
                <a:gd name="T12" fmla="*/ 251 w 452"/>
                <a:gd name="T13" fmla="*/ 55 h 265"/>
                <a:gd name="T14" fmla="*/ 290 w 452"/>
                <a:gd name="T15" fmla="*/ 17 h 265"/>
                <a:gd name="T16" fmla="*/ 322 w 452"/>
                <a:gd name="T17" fmla="*/ 2 h 265"/>
                <a:gd name="T18" fmla="*/ 353 w 452"/>
                <a:gd name="T19" fmla="*/ 1 h 265"/>
                <a:gd name="T20" fmla="*/ 380 w 452"/>
                <a:gd name="T21" fmla="*/ 10 h 265"/>
                <a:gd name="T22" fmla="*/ 401 w 452"/>
                <a:gd name="T23" fmla="*/ 33 h 265"/>
                <a:gd name="T24" fmla="*/ 411 w 452"/>
                <a:gd name="T25" fmla="*/ 65 h 265"/>
                <a:gd name="T26" fmla="*/ 413 w 452"/>
                <a:gd name="T27" fmla="*/ 206 h 265"/>
                <a:gd name="T28" fmla="*/ 415 w 452"/>
                <a:gd name="T29" fmla="*/ 233 h 265"/>
                <a:gd name="T30" fmla="*/ 420 w 452"/>
                <a:gd name="T31" fmla="*/ 245 h 265"/>
                <a:gd name="T32" fmla="*/ 431 w 452"/>
                <a:gd name="T33" fmla="*/ 252 h 265"/>
                <a:gd name="T34" fmla="*/ 452 w 452"/>
                <a:gd name="T35" fmla="*/ 254 h 265"/>
                <a:gd name="T36" fmla="*/ 322 w 452"/>
                <a:gd name="T37" fmla="*/ 254 h 265"/>
                <a:gd name="T38" fmla="*/ 343 w 452"/>
                <a:gd name="T39" fmla="*/ 253 h 265"/>
                <a:gd name="T40" fmla="*/ 357 w 452"/>
                <a:gd name="T41" fmla="*/ 245 h 265"/>
                <a:gd name="T42" fmla="*/ 364 w 452"/>
                <a:gd name="T43" fmla="*/ 233 h 265"/>
                <a:gd name="T44" fmla="*/ 365 w 452"/>
                <a:gd name="T45" fmla="*/ 95 h 265"/>
                <a:gd name="T46" fmla="*/ 361 w 452"/>
                <a:gd name="T47" fmla="*/ 59 h 265"/>
                <a:gd name="T48" fmla="*/ 351 w 452"/>
                <a:gd name="T49" fmla="*/ 44 h 265"/>
                <a:gd name="T50" fmla="*/ 337 w 452"/>
                <a:gd name="T51" fmla="*/ 36 h 265"/>
                <a:gd name="T52" fmla="*/ 321 w 452"/>
                <a:gd name="T53" fmla="*/ 33 h 265"/>
                <a:gd name="T54" fmla="*/ 298 w 452"/>
                <a:gd name="T55" fmla="*/ 37 h 265"/>
                <a:gd name="T56" fmla="*/ 273 w 452"/>
                <a:gd name="T57" fmla="*/ 51 h 265"/>
                <a:gd name="T58" fmla="*/ 252 w 452"/>
                <a:gd name="T59" fmla="*/ 72 h 265"/>
                <a:gd name="T60" fmla="*/ 253 w 452"/>
                <a:gd name="T61" fmla="*/ 218 h 265"/>
                <a:gd name="T62" fmla="*/ 255 w 452"/>
                <a:gd name="T63" fmla="*/ 239 h 265"/>
                <a:gd name="T64" fmla="*/ 263 w 452"/>
                <a:gd name="T65" fmla="*/ 247 h 265"/>
                <a:gd name="T66" fmla="*/ 279 w 452"/>
                <a:gd name="T67" fmla="*/ 253 h 265"/>
                <a:gd name="T68" fmla="*/ 295 w 452"/>
                <a:gd name="T69" fmla="*/ 265 h 265"/>
                <a:gd name="T70" fmla="*/ 173 w 452"/>
                <a:gd name="T71" fmla="*/ 254 h 265"/>
                <a:gd name="T72" fmla="*/ 192 w 452"/>
                <a:gd name="T73" fmla="*/ 249 h 265"/>
                <a:gd name="T74" fmla="*/ 201 w 452"/>
                <a:gd name="T75" fmla="*/ 239 h 265"/>
                <a:gd name="T76" fmla="*/ 205 w 452"/>
                <a:gd name="T77" fmla="*/ 206 h 265"/>
                <a:gd name="T78" fmla="*/ 202 w 452"/>
                <a:gd name="T79" fmla="*/ 69 h 265"/>
                <a:gd name="T80" fmla="*/ 192 w 452"/>
                <a:gd name="T81" fmla="*/ 46 h 265"/>
                <a:gd name="T82" fmla="*/ 180 w 452"/>
                <a:gd name="T83" fmla="*/ 37 h 265"/>
                <a:gd name="T84" fmla="*/ 166 w 452"/>
                <a:gd name="T85" fmla="*/ 33 h 265"/>
                <a:gd name="T86" fmla="*/ 144 w 452"/>
                <a:gd name="T87" fmla="*/ 34 h 265"/>
                <a:gd name="T88" fmla="*/ 117 w 452"/>
                <a:gd name="T89" fmla="*/ 47 h 265"/>
                <a:gd name="T90" fmla="*/ 92 w 452"/>
                <a:gd name="T91" fmla="*/ 69 h 265"/>
                <a:gd name="T92" fmla="*/ 93 w 452"/>
                <a:gd name="T93" fmla="*/ 227 h 265"/>
                <a:gd name="T94" fmla="*/ 97 w 452"/>
                <a:gd name="T95" fmla="*/ 243 h 265"/>
                <a:gd name="T96" fmla="*/ 106 w 452"/>
                <a:gd name="T97" fmla="*/ 251 h 265"/>
                <a:gd name="T98" fmla="*/ 125 w 452"/>
                <a:gd name="T99" fmla="*/ 254 h 265"/>
                <a:gd name="T100" fmla="*/ 4 w 452"/>
                <a:gd name="T101" fmla="*/ 265 h 265"/>
                <a:gd name="T102" fmla="*/ 20 w 452"/>
                <a:gd name="T103" fmla="*/ 253 h 265"/>
                <a:gd name="T104" fmla="*/ 33 w 452"/>
                <a:gd name="T105" fmla="*/ 248 h 265"/>
                <a:gd name="T106" fmla="*/ 41 w 452"/>
                <a:gd name="T107" fmla="*/ 239 h 265"/>
                <a:gd name="T108" fmla="*/ 44 w 452"/>
                <a:gd name="T109" fmla="*/ 217 h 265"/>
                <a:gd name="T110" fmla="*/ 44 w 452"/>
                <a:gd name="T111" fmla="*/ 89 h 265"/>
                <a:gd name="T112" fmla="*/ 42 w 452"/>
                <a:gd name="T113" fmla="*/ 53 h 265"/>
                <a:gd name="T114" fmla="*/ 38 w 452"/>
                <a:gd name="T115" fmla="*/ 43 h 265"/>
                <a:gd name="T116" fmla="*/ 30 w 452"/>
                <a:gd name="T117" fmla="*/ 37 h 265"/>
                <a:gd name="T118" fmla="*/ 14 w 452"/>
                <a:gd name="T119" fmla="*/ 38 h 265"/>
                <a:gd name="T120" fmla="*/ 80 w 452"/>
                <a:gd name="T12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2" h="265">
                  <a:moveTo>
                    <a:pt x="92" y="55"/>
                  </a:moveTo>
                  <a:lnTo>
                    <a:pt x="105" y="42"/>
                  </a:lnTo>
                  <a:lnTo>
                    <a:pt x="115" y="32"/>
                  </a:lnTo>
                  <a:lnTo>
                    <a:pt x="122" y="25"/>
                  </a:lnTo>
                  <a:lnTo>
                    <a:pt x="126" y="22"/>
                  </a:lnTo>
                  <a:lnTo>
                    <a:pt x="133" y="17"/>
                  </a:lnTo>
                  <a:lnTo>
                    <a:pt x="139" y="13"/>
                  </a:lnTo>
                  <a:lnTo>
                    <a:pt x="147" y="8"/>
                  </a:lnTo>
                  <a:lnTo>
                    <a:pt x="154" y="5"/>
                  </a:lnTo>
                  <a:lnTo>
                    <a:pt x="162" y="3"/>
                  </a:lnTo>
                  <a:lnTo>
                    <a:pt x="169" y="1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6" y="1"/>
                  </a:lnTo>
                  <a:lnTo>
                    <a:pt x="207" y="3"/>
                  </a:lnTo>
                  <a:lnTo>
                    <a:pt x="217" y="7"/>
                  </a:lnTo>
                  <a:lnTo>
                    <a:pt x="227" y="14"/>
                  </a:lnTo>
                  <a:lnTo>
                    <a:pt x="234" y="21"/>
                  </a:lnTo>
                  <a:lnTo>
                    <a:pt x="241" y="31"/>
                  </a:lnTo>
                  <a:lnTo>
                    <a:pt x="247" y="42"/>
                  </a:lnTo>
                  <a:lnTo>
                    <a:pt x="251" y="55"/>
                  </a:lnTo>
                  <a:lnTo>
                    <a:pt x="265" y="38"/>
                  </a:lnTo>
                  <a:lnTo>
                    <a:pt x="278" y="27"/>
                  </a:lnTo>
                  <a:lnTo>
                    <a:pt x="290" y="17"/>
                  </a:lnTo>
                  <a:lnTo>
                    <a:pt x="301" y="10"/>
                  </a:lnTo>
                  <a:lnTo>
                    <a:pt x="311" y="5"/>
                  </a:lnTo>
                  <a:lnTo>
                    <a:pt x="322" y="2"/>
                  </a:lnTo>
                  <a:lnTo>
                    <a:pt x="332" y="1"/>
                  </a:lnTo>
                  <a:lnTo>
                    <a:pt x="343" y="0"/>
                  </a:lnTo>
                  <a:lnTo>
                    <a:pt x="353" y="1"/>
                  </a:lnTo>
                  <a:lnTo>
                    <a:pt x="363" y="2"/>
                  </a:lnTo>
                  <a:lnTo>
                    <a:pt x="372" y="5"/>
                  </a:lnTo>
                  <a:lnTo>
                    <a:pt x="380" y="10"/>
                  </a:lnTo>
                  <a:lnTo>
                    <a:pt x="388" y="16"/>
                  </a:lnTo>
                  <a:lnTo>
                    <a:pt x="395" y="24"/>
                  </a:lnTo>
                  <a:lnTo>
                    <a:pt x="401" y="33"/>
                  </a:lnTo>
                  <a:lnTo>
                    <a:pt x="406" y="45"/>
                  </a:lnTo>
                  <a:lnTo>
                    <a:pt x="409" y="53"/>
                  </a:lnTo>
                  <a:lnTo>
                    <a:pt x="411" y="65"/>
                  </a:lnTo>
                  <a:lnTo>
                    <a:pt x="413" y="79"/>
                  </a:lnTo>
                  <a:lnTo>
                    <a:pt x="413" y="95"/>
                  </a:lnTo>
                  <a:lnTo>
                    <a:pt x="413" y="206"/>
                  </a:lnTo>
                  <a:lnTo>
                    <a:pt x="413" y="217"/>
                  </a:lnTo>
                  <a:lnTo>
                    <a:pt x="414" y="227"/>
                  </a:lnTo>
                  <a:lnTo>
                    <a:pt x="415" y="233"/>
                  </a:lnTo>
                  <a:lnTo>
                    <a:pt x="417" y="239"/>
                  </a:lnTo>
                  <a:lnTo>
                    <a:pt x="418" y="242"/>
                  </a:lnTo>
                  <a:lnTo>
                    <a:pt x="420" y="245"/>
                  </a:lnTo>
                  <a:lnTo>
                    <a:pt x="424" y="247"/>
                  </a:lnTo>
                  <a:lnTo>
                    <a:pt x="427" y="249"/>
                  </a:lnTo>
                  <a:lnTo>
                    <a:pt x="431" y="252"/>
                  </a:lnTo>
                  <a:lnTo>
                    <a:pt x="438" y="253"/>
                  </a:lnTo>
                  <a:lnTo>
                    <a:pt x="445" y="254"/>
                  </a:lnTo>
                  <a:lnTo>
                    <a:pt x="452" y="254"/>
                  </a:lnTo>
                  <a:lnTo>
                    <a:pt x="452" y="265"/>
                  </a:lnTo>
                  <a:lnTo>
                    <a:pt x="322" y="265"/>
                  </a:lnTo>
                  <a:lnTo>
                    <a:pt x="322" y="254"/>
                  </a:lnTo>
                  <a:lnTo>
                    <a:pt x="327" y="254"/>
                  </a:lnTo>
                  <a:lnTo>
                    <a:pt x="335" y="254"/>
                  </a:lnTo>
                  <a:lnTo>
                    <a:pt x="343" y="253"/>
                  </a:lnTo>
                  <a:lnTo>
                    <a:pt x="348" y="251"/>
                  </a:lnTo>
                  <a:lnTo>
                    <a:pt x="354" y="247"/>
                  </a:lnTo>
                  <a:lnTo>
                    <a:pt x="357" y="245"/>
                  </a:lnTo>
                  <a:lnTo>
                    <a:pt x="359" y="242"/>
                  </a:lnTo>
                  <a:lnTo>
                    <a:pt x="362" y="238"/>
                  </a:lnTo>
                  <a:lnTo>
                    <a:pt x="364" y="233"/>
                  </a:lnTo>
                  <a:lnTo>
                    <a:pt x="365" y="225"/>
                  </a:lnTo>
                  <a:lnTo>
                    <a:pt x="365" y="206"/>
                  </a:lnTo>
                  <a:lnTo>
                    <a:pt x="365" y="95"/>
                  </a:lnTo>
                  <a:lnTo>
                    <a:pt x="364" y="81"/>
                  </a:lnTo>
                  <a:lnTo>
                    <a:pt x="363" y="69"/>
                  </a:lnTo>
                  <a:lnTo>
                    <a:pt x="361" y="59"/>
                  </a:lnTo>
                  <a:lnTo>
                    <a:pt x="357" y="51"/>
                  </a:lnTo>
                  <a:lnTo>
                    <a:pt x="354" y="47"/>
                  </a:lnTo>
                  <a:lnTo>
                    <a:pt x="351" y="44"/>
                  </a:lnTo>
                  <a:lnTo>
                    <a:pt x="346" y="41"/>
                  </a:lnTo>
                  <a:lnTo>
                    <a:pt x="343" y="37"/>
                  </a:lnTo>
                  <a:lnTo>
                    <a:pt x="337" y="36"/>
                  </a:lnTo>
                  <a:lnTo>
                    <a:pt x="333" y="34"/>
                  </a:lnTo>
                  <a:lnTo>
                    <a:pt x="327" y="33"/>
                  </a:lnTo>
                  <a:lnTo>
                    <a:pt x="321" y="33"/>
                  </a:lnTo>
                  <a:lnTo>
                    <a:pt x="313" y="34"/>
                  </a:lnTo>
                  <a:lnTo>
                    <a:pt x="305" y="35"/>
                  </a:lnTo>
                  <a:lnTo>
                    <a:pt x="298" y="37"/>
                  </a:lnTo>
                  <a:lnTo>
                    <a:pt x="290" y="41"/>
                  </a:lnTo>
                  <a:lnTo>
                    <a:pt x="282" y="45"/>
                  </a:lnTo>
                  <a:lnTo>
                    <a:pt x="273" y="51"/>
                  </a:lnTo>
                  <a:lnTo>
                    <a:pt x="263" y="59"/>
                  </a:lnTo>
                  <a:lnTo>
                    <a:pt x="252" y="69"/>
                  </a:lnTo>
                  <a:lnTo>
                    <a:pt x="252" y="72"/>
                  </a:lnTo>
                  <a:lnTo>
                    <a:pt x="252" y="84"/>
                  </a:lnTo>
                  <a:lnTo>
                    <a:pt x="252" y="206"/>
                  </a:lnTo>
                  <a:lnTo>
                    <a:pt x="253" y="218"/>
                  </a:lnTo>
                  <a:lnTo>
                    <a:pt x="253" y="228"/>
                  </a:lnTo>
                  <a:lnTo>
                    <a:pt x="254" y="234"/>
                  </a:lnTo>
                  <a:lnTo>
                    <a:pt x="255" y="239"/>
                  </a:lnTo>
                  <a:lnTo>
                    <a:pt x="258" y="242"/>
                  </a:lnTo>
                  <a:lnTo>
                    <a:pt x="260" y="245"/>
                  </a:lnTo>
                  <a:lnTo>
                    <a:pt x="263" y="247"/>
                  </a:lnTo>
                  <a:lnTo>
                    <a:pt x="268" y="249"/>
                  </a:lnTo>
                  <a:lnTo>
                    <a:pt x="272" y="252"/>
                  </a:lnTo>
                  <a:lnTo>
                    <a:pt x="279" y="253"/>
                  </a:lnTo>
                  <a:lnTo>
                    <a:pt x="286" y="254"/>
                  </a:lnTo>
                  <a:lnTo>
                    <a:pt x="295" y="254"/>
                  </a:lnTo>
                  <a:lnTo>
                    <a:pt x="295" y="265"/>
                  </a:lnTo>
                  <a:lnTo>
                    <a:pt x="162" y="265"/>
                  </a:lnTo>
                  <a:lnTo>
                    <a:pt x="162" y="254"/>
                  </a:lnTo>
                  <a:lnTo>
                    <a:pt x="173" y="254"/>
                  </a:lnTo>
                  <a:lnTo>
                    <a:pt x="180" y="253"/>
                  </a:lnTo>
                  <a:lnTo>
                    <a:pt x="187" y="252"/>
                  </a:lnTo>
                  <a:lnTo>
                    <a:pt x="192" y="249"/>
                  </a:lnTo>
                  <a:lnTo>
                    <a:pt x="196" y="246"/>
                  </a:lnTo>
                  <a:lnTo>
                    <a:pt x="199" y="243"/>
                  </a:lnTo>
                  <a:lnTo>
                    <a:pt x="201" y="239"/>
                  </a:lnTo>
                  <a:lnTo>
                    <a:pt x="204" y="234"/>
                  </a:lnTo>
                  <a:lnTo>
                    <a:pt x="205" y="225"/>
                  </a:lnTo>
                  <a:lnTo>
                    <a:pt x="205" y="206"/>
                  </a:lnTo>
                  <a:lnTo>
                    <a:pt x="205" y="95"/>
                  </a:lnTo>
                  <a:lnTo>
                    <a:pt x="205" y="80"/>
                  </a:lnTo>
                  <a:lnTo>
                    <a:pt x="202" y="69"/>
                  </a:lnTo>
                  <a:lnTo>
                    <a:pt x="199" y="59"/>
                  </a:lnTo>
                  <a:lnTo>
                    <a:pt x="196" y="50"/>
                  </a:lnTo>
                  <a:lnTo>
                    <a:pt x="192" y="46"/>
                  </a:lnTo>
                  <a:lnTo>
                    <a:pt x="188" y="43"/>
                  </a:lnTo>
                  <a:lnTo>
                    <a:pt x="185" y="39"/>
                  </a:lnTo>
                  <a:lnTo>
                    <a:pt x="180" y="37"/>
                  </a:lnTo>
                  <a:lnTo>
                    <a:pt x="176" y="35"/>
                  </a:lnTo>
                  <a:lnTo>
                    <a:pt x="170" y="33"/>
                  </a:lnTo>
                  <a:lnTo>
                    <a:pt x="166" y="33"/>
                  </a:lnTo>
                  <a:lnTo>
                    <a:pt x="160" y="32"/>
                  </a:lnTo>
                  <a:lnTo>
                    <a:pt x="152" y="33"/>
                  </a:lnTo>
                  <a:lnTo>
                    <a:pt x="144" y="34"/>
                  </a:lnTo>
                  <a:lnTo>
                    <a:pt x="137" y="37"/>
                  </a:lnTo>
                  <a:lnTo>
                    <a:pt x="129" y="41"/>
                  </a:lnTo>
                  <a:lnTo>
                    <a:pt x="117" y="47"/>
                  </a:lnTo>
                  <a:lnTo>
                    <a:pt x="107" y="53"/>
                  </a:lnTo>
                  <a:lnTo>
                    <a:pt x="100" y="61"/>
                  </a:lnTo>
                  <a:lnTo>
                    <a:pt x="92" y="69"/>
                  </a:lnTo>
                  <a:lnTo>
                    <a:pt x="92" y="206"/>
                  </a:lnTo>
                  <a:lnTo>
                    <a:pt x="92" y="217"/>
                  </a:lnTo>
                  <a:lnTo>
                    <a:pt x="93" y="227"/>
                  </a:lnTo>
                  <a:lnTo>
                    <a:pt x="94" y="234"/>
                  </a:lnTo>
                  <a:lnTo>
                    <a:pt x="95" y="239"/>
                  </a:lnTo>
                  <a:lnTo>
                    <a:pt x="97" y="243"/>
                  </a:lnTo>
                  <a:lnTo>
                    <a:pt x="100" y="245"/>
                  </a:lnTo>
                  <a:lnTo>
                    <a:pt x="103" y="248"/>
                  </a:lnTo>
                  <a:lnTo>
                    <a:pt x="106" y="251"/>
                  </a:lnTo>
                  <a:lnTo>
                    <a:pt x="111" y="252"/>
                  </a:lnTo>
                  <a:lnTo>
                    <a:pt x="117" y="253"/>
                  </a:lnTo>
                  <a:lnTo>
                    <a:pt x="125" y="254"/>
                  </a:lnTo>
                  <a:lnTo>
                    <a:pt x="135" y="254"/>
                  </a:lnTo>
                  <a:lnTo>
                    <a:pt x="135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0" y="253"/>
                  </a:lnTo>
                  <a:lnTo>
                    <a:pt x="25" y="252"/>
                  </a:lnTo>
                  <a:lnTo>
                    <a:pt x="30" y="251"/>
                  </a:lnTo>
                  <a:lnTo>
                    <a:pt x="33" y="248"/>
                  </a:lnTo>
                  <a:lnTo>
                    <a:pt x="35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2" y="233"/>
                  </a:lnTo>
                  <a:lnTo>
                    <a:pt x="43" y="226"/>
                  </a:lnTo>
                  <a:lnTo>
                    <a:pt x="44" y="217"/>
                  </a:lnTo>
                  <a:lnTo>
                    <a:pt x="44" y="206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1"/>
                  </a:lnTo>
                  <a:lnTo>
                    <a:pt x="42" y="53"/>
                  </a:lnTo>
                  <a:lnTo>
                    <a:pt x="41" y="49"/>
                  </a:lnTo>
                  <a:lnTo>
                    <a:pt x="39" y="45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3" y="38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9" name="Freeform 1490"/>
            <p:cNvSpPr>
              <a:spLocks/>
            </p:cNvSpPr>
            <p:nvPr/>
          </p:nvSpPr>
          <p:spPr bwMode="auto">
            <a:xfrm>
              <a:off x="4511" y="1111"/>
              <a:ext cx="97" cy="84"/>
            </a:xfrm>
            <a:custGeom>
              <a:avLst/>
              <a:gdLst>
                <a:gd name="T0" fmla="*/ 310 w 422"/>
                <a:gd name="T1" fmla="*/ 309 h 382"/>
                <a:gd name="T2" fmla="*/ 343 w 422"/>
                <a:gd name="T3" fmla="*/ 338 h 382"/>
                <a:gd name="T4" fmla="*/ 371 w 422"/>
                <a:gd name="T5" fmla="*/ 357 h 382"/>
                <a:gd name="T6" fmla="*/ 397 w 422"/>
                <a:gd name="T7" fmla="*/ 366 h 382"/>
                <a:gd name="T8" fmla="*/ 422 w 422"/>
                <a:gd name="T9" fmla="*/ 371 h 382"/>
                <a:gd name="T10" fmla="*/ 235 w 422"/>
                <a:gd name="T11" fmla="*/ 382 h 382"/>
                <a:gd name="T12" fmla="*/ 243 w 422"/>
                <a:gd name="T13" fmla="*/ 371 h 382"/>
                <a:gd name="T14" fmla="*/ 255 w 422"/>
                <a:gd name="T15" fmla="*/ 368 h 382"/>
                <a:gd name="T16" fmla="*/ 263 w 422"/>
                <a:gd name="T17" fmla="*/ 362 h 382"/>
                <a:gd name="T18" fmla="*/ 266 w 422"/>
                <a:gd name="T19" fmla="*/ 357 h 382"/>
                <a:gd name="T20" fmla="*/ 266 w 422"/>
                <a:gd name="T21" fmla="*/ 347 h 382"/>
                <a:gd name="T22" fmla="*/ 258 w 422"/>
                <a:gd name="T23" fmla="*/ 333 h 382"/>
                <a:gd name="T24" fmla="*/ 110 w 422"/>
                <a:gd name="T25" fmla="*/ 191 h 382"/>
                <a:gd name="T26" fmla="*/ 111 w 422"/>
                <a:gd name="T27" fmla="*/ 327 h 382"/>
                <a:gd name="T28" fmla="*/ 112 w 422"/>
                <a:gd name="T29" fmla="*/ 346 h 382"/>
                <a:gd name="T30" fmla="*/ 116 w 422"/>
                <a:gd name="T31" fmla="*/ 356 h 382"/>
                <a:gd name="T32" fmla="*/ 122 w 422"/>
                <a:gd name="T33" fmla="*/ 361 h 382"/>
                <a:gd name="T34" fmla="*/ 132 w 422"/>
                <a:gd name="T35" fmla="*/ 368 h 382"/>
                <a:gd name="T36" fmla="*/ 146 w 422"/>
                <a:gd name="T37" fmla="*/ 371 h 382"/>
                <a:gd name="T38" fmla="*/ 167 w 422"/>
                <a:gd name="T39" fmla="*/ 371 h 382"/>
                <a:gd name="T40" fmla="*/ 0 w 422"/>
                <a:gd name="T41" fmla="*/ 382 h 382"/>
                <a:gd name="T42" fmla="*/ 13 w 422"/>
                <a:gd name="T43" fmla="*/ 371 h 382"/>
                <a:gd name="T44" fmla="*/ 34 w 422"/>
                <a:gd name="T45" fmla="*/ 368 h 382"/>
                <a:gd name="T46" fmla="*/ 42 w 422"/>
                <a:gd name="T47" fmla="*/ 363 h 382"/>
                <a:gd name="T48" fmla="*/ 48 w 422"/>
                <a:gd name="T49" fmla="*/ 357 h 382"/>
                <a:gd name="T50" fmla="*/ 54 w 422"/>
                <a:gd name="T51" fmla="*/ 342 h 382"/>
                <a:gd name="T52" fmla="*/ 55 w 422"/>
                <a:gd name="T53" fmla="*/ 314 h 382"/>
                <a:gd name="T54" fmla="*/ 55 w 422"/>
                <a:gd name="T55" fmla="*/ 55 h 382"/>
                <a:gd name="T56" fmla="*/ 53 w 422"/>
                <a:gd name="T57" fmla="*/ 36 h 382"/>
                <a:gd name="T58" fmla="*/ 49 w 422"/>
                <a:gd name="T59" fmla="*/ 26 h 382"/>
                <a:gd name="T60" fmla="*/ 44 w 422"/>
                <a:gd name="T61" fmla="*/ 21 h 382"/>
                <a:gd name="T62" fmla="*/ 33 w 422"/>
                <a:gd name="T63" fmla="*/ 14 h 382"/>
                <a:gd name="T64" fmla="*/ 19 w 422"/>
                <a:gd name="T65" fmla="*/ 11 h 382"/>
                <a:gd name="T66" fmla="*/ 0 w 422"/>
                <a:gd name="T67" fmla="*/ 11 h 382"/>
                <a:gd name="T68" fmla="*/ 167 w 422"/>
                <a:gd name="T69" fmla="*/ 0 h 382"/>
                <a:gd name="T70" fmla="*/ 152 w 422"/>
                <a:gd name="T71" fmla="*/ 11 h 382"/>
                <a:gd name="T72" fmla="*/ 139 w 422"/>
                <a:gd name="T73" fmla="*/ 12 h 382"/>
                <a:gd name="T74" fmla="*/ 127 w 422"/>
                <a:gd name="T75" fmla="*/ 17 h 382"/>
                <a:gd name="T76" fmla="*/ 119 w 422"/>
                <a:gd name="T77" fmla="*/ 23 h 382"/>
                <a:gd name="T78" fmla="*/ 115 w 422"/>
                <a:gd name="T79" fmla="*/ 30 h 382"/>
                <a:gd name="T80" fmla="*/ 111 w 422"/>
                <a:gd name="T81" fmla="*/ 44 h 382"/>
                <a:gd name="T82" fmla="*/ 110 w 422"/>
                <a:gd name="T83" fmla="*/ 68 h 382"/>
                <a:gd name="T84" fmla="*/ 116 w 422"/>
                <a:gd name="T85" fmla="*/ 180 h 382"/>
                <a:gd name="T86" fmla="*/ 134 w 422"/>
                <a:gd name="T87" fmla="*/ 163 h 382"/>
                <a:gd name="T88" fmla="*/ 189 w 422"/>
                <a:gd name="T89" fmla="*/ 113 h 382"/>
                <a:gd name="T90" fmla="*/ 241 w 422"/>
                <a:gd name="T91" fmla="*/ 63 h 382"/>
                <a:gd name="T92" fmla="*/ 257 w 422"/>
                <a:gd name="T93" fmla="*/ 41 h 382"/>
                <a:gd name="T94" fmla="*/ 262 w 422"/>
                <a:gd name="T95" fmla="*/ 31 h 382"/>
                <a:gd name="T96" fmla="*/ 262 w 422"/>
                <a:gd name="T97" fmla="*/ 24 h 382"/>
                <a:gd name="T98" fmla="*/ 258 w 422"/>
                <a:gd name="T99" fmla="*/ 19 h 382"/>
                <a:gd name="T100" fmla="*/ 252 w 422"/>
                <a:gd name="T101" fmla="*/ 14 h 382"/>
                <a:gd name="T102" fmla="*/ 242 w 422"/>
                <a:gd name="T103" fmla="*/ 11 h 382"/>
                <a:gd name="T104" fmla="*/ 226 w 422"/>
                <a:gd name="T105" fmla="*/ 11 h 382"/>
                <a:gd name="T106" fmla="*/ 370 w 422"/>
                <a:gd name="T107" fmla="*/ 0 h 382"/>
                <a:gd name="T108" fmla="*/ 358 w 422"/>
                <a:gd name="T109" fmla="*/ 12 h 382"/>
                <a:gd name="T110" fmla="*/ 336 w 422"/>
                <a:gd name="T111" fmla="*/ 19 h 382"/>
                <a:gd name="T112" fmla="*/ 314 w 422"/>
                <a:gd name="T113" fmla="*/ 31 h 382"/>
                <a:gd name="T114" fmla="*/ 295 w 422"/>
                <a:gd name="T115" fmla="*/ 45 h 382"/>
                <a:gd name="T116" fmla="*/ 278 w 422"/>
                <a:gd name="T117" fmla="*/ 61 h 382"/>
                <a:gd name="T118" fmla="*/ 249 w 422"/>
                <a:gd name="T119" fmla="*/ 90 h 382"/>
                <a:gd name="T120" fmla="*/ 167 w 422"/>
                <a:gd name="T121" fmla="*/ 17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382">
                  <a:moveTo>
                    <a:pt x="167" y="170"/>
                  </a:moveTo>
                  <a:lnTo>
                    <a:pt x="310" y="309"/>
                  </a:lnTo>
                  <a:lnTo>
                    <a:pt x="328" y="326"/>
                  </a:lnTo>
                  <a:lnTo>
                    <a:pt x="343" y="338"/>
                  </a:lnTo>
                  <a:lnTo>
                    <a:pt x="358" y="349"/>
                  </a:lnTo>
                  <a:lnTo>
                    <a:pt x="371" y="357"/>
                  </a:lnTo>
                  <a:lnTo>
                    <a:pt x="383" y="362"/>
                  </a:lnTo>
                  <a:lnTo>
                    <a:pt x="397" y="366"/>
                  </a:lnTo>
                  <a:lnTo>
                    <a:pt x="409" y="370"/>
                  </a:lnTo>
                  <a:lnTo>
                    <a:pt x="422" y="371"/>
                  </a:lnTo>
                  <a:lnTo>
                    <a:pt x="422" y="382"/>
                  </a:lnTo>
                  <a:lnTo>
                    <a:pt x="235" y="382"/>
                  </a:lnTo>
                  <a:lnTo>
                    <a:pt x="235" y="371"/>
                  </a:lnTo>
                  <a:lnTo>
                    <a:pt x="243" y="371"/>
                  </a:lnTo>
                  <a:lnTo>
                    <a:pt x="249" y="370"/>
                  </a:lnTo>
                  <a:lnTo>
                    <a:pt x="255" y="368"/>
                  </a:lnTo>
                  <a:lnTo>
                    <a:pt x="259" y="365"/>
                  </a:lnTo>
                  <a:lnTo>
                    <a:pt x="263" y="362"/>
                  </a:lnTo>
                  <a:lnTo>
                    <a:pt x="265" y="360"/>
                  </a:lnTo>
                  <a:lnTo>
                    <a:pt x="266" y="357"/>
                  </a:lnTo>
                  <a:lnTo>
                    <a:pt x="266" y="354"/>
                  </a:lnTo>
                  <a:lnTo>
                    <a:pt x="266" y="347"/>
                  </a:lnTo>
                  <a:lnTo>
                    <a:pt x="264" y="341"/>
                  </a:lnTo>
                  <a:lnTo>
                    <a:pt x="258" y="333"/>
                  </a:lnTo>
                  <a:lnTo>
                    <a:pt x="246" y="321"/>
                  </a:lnTo>
                  <a:lnTo>
                    <a:pt x="110" y="191"/>
                  </a:lnTo>
                  <a:lnTo>
                    <a:pt x="110" y="314"/>
                  </a:lnTo>
                  <a:lnTo>
                    <a:pt x="111" y="327"/>
                  </a:lnTo>
                  <a:lnTo>
                    <a:pt x="111" y="337"/>
                  </a:lnTo>
                  <a:lnTo>
                    <a:pt x="112" y="346"/>
                  </a:lnTo>
                  <a:lnTo>
                    <a:pt x="115" y="352"/>
                  </a:lnTo>
                  <a:lnTo>
                    <a:pt x="116" y="356"/>
                  </a:lnTo>
                  <a:lnTo>
                    <a:pt x="119" y="359"/>
                  </a:lnTo>
                  <a:lnTo>
                    <a:pt x="122" y="361"/>
                  </a:lnTo>
                  <a:lnTo>
                    <a:pt x="127" y="364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2" y="371"/>
                  </a:lnTo>
                  <a:lnTo>
                    <a:pt x="167" y="371"/>
                  </a:lnTo>
                  <a:lnTo>
                    <a:pt x="167" y="382"/>
                  </a:lnTo>
                  <a:lnTo>
                    <a:pt x="0" y="382"/>
                  </a:lnTo>
                  <a:lnTo>
                    <a:pt x="0" y="371"/>
                  </a:lnTo>
                  <a:lnTo>
                    <a:pt x="13" y="371"/>
                  </a:lnTo>
                  <a:lnTo>
                    <a:pt x="24" y="370"/>
                  </a:lnTo>
                  <a:lnTo>
                    <a:pt x="34" y="368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60"/>
                  </a:lnTo>
                  <a:lnTo>
                    <a:pt x="48" y="357"/>
                  </a:lnTo>
                  <a:lnTo>
                    <a:pt x="52" y="351"/>
                  </a:lnTo>
                  <a:lnTo>
                    <a:pt x="54" y="342"/>
                  </a:lnTo>
                  <a:lnTo>
                    <a:pt x="55" y="330"/>
                  </a:lnTo>
                  <a:lnTo>
                    <a:pt x="55" y="314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6"/>
                  </a:lnTo>
                  <a:lnTo>
                    <a:pt x="52" y="29"/>
                  </a:lnTo>
                  <a:lnTo>
                    <a:pt x="49" y="26"/>
                  </a:lnTo>
                  <a:lnTo>
                    <a:pt x="47" y="23"/>
                  </a:lnTo>
                  <a:lnTo>
                    <a:pt x="44" y="21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52" y="11"/>
                  </a:lnTo>
                  <a:lnTo>
                    <a:pt x="146" y="11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20"/>
                  </a:lnTo>
                  <a:lnTo>
                    <a:pt x="119" y="23"/>
                  </a:lnTo>
                  <a:lnTo>
                    <a:pt x="116" y="27"/>
                  </a:lnTo>
                  <a:lnTo>
                    <a:pt x="115" y="30"/>
                  </a:lnTo>
                  <a:lnTo>
                    <a:pt x="112" y="37"/>
                  </a:lnTo>
                  <a:lnTo>
                    <a:pt x="111" y="44"/>
                  </a:lnTo>
                  <a:lnTo>
                    <a:pt x="110" y="55"/>
                  </a:lnTo>
                  <a:lnTo>
                    <a:pt x="110" y="68"/>
                  </a:lnTo>
                  <a:lnTo>
                    <a:pt x="110" y="184"/>
                  </a:lnTo>
                  <a:lnTo>
                    <a:pt x="116" y="180"/>
                  </a:lnTo>
                  <a:lnTo>
                    <a:pt x="123" y="173"/>
                  </a:lnTo>
                  <a:lnTo>
                    <a:pt x="134" y="163"/>
                  </a:lnTo>
                  <a:lnTo>
                    <a:pt x="150" y="149"/>
                  </a:lnTo>
                  <a:lnTo>
                    <a:pt x="189" y="113"/>
                  </a:lnTo>
                  <a:lnTo>
                    <a:pt x="219" y="85"/>
                  </a:lnTo>
                  <a:lnTo>
                    <a:pt x="241" y="63"/>
                  </a:lnTo>
                  <a:lnTo>
                    <a:pt x="254" y="47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1"/>
                  </a:lnTo>
                  <a:lnTo>
                    <a:pt x="262" y="27"/>
                  </a:lnTo>
                  <a:lnTo>
                    <a:pt x="262" y="24"/>
                  </a:lnTo>
                  <a:lnTo>
                    <a:pt x="261" y="21"/>
                  </a:lnTo>
                  <a:lnTo>
                    <a:pt x="258" y="19"/>
                  </a:lnTo>
                  <a:lnTo>
                    <a:pt x="256" y="16"/>
                  </a:lnTo>
                  <a:lnTo>
                    <a:pt x="252" y="14"/>
                  </a:lnTo>
                  <a:lnTo>
                    <a:pt x="247" y="12"/>
                  </a:lnTo>
                  <a:lnTo>
                    <a:pt x="242" y="11"/>
                  </a:lnTo>
                  <a:lnTo>
                    <a:pt x="235" y="11"/>
                  </a:lnTo>
                  <a:lnTo>
                    <a:pt x="226" y="11"/>
                  </a:lnTo>
                  <a:lnTo>
                    <a:pt x="226" y="0"/>
                  </a:lnTo>
                  <a:lnTo>
                    <a:pt x="370" y="0"/>
                  </a:lnTo>
                  <a:lnTo>
                    <a:pt x="370" y="11"/>
                  </a:lnTo>
                  <a:lnTo>
                    <a:pt x="358" y="12"/>
                  </a:lnTo>
                  <a:lnTo>
                    <a:pt x="347" y="14"/>
                  </a:lnTo>
                  <a:lnTo>
                    <a:pt x="336" y="19"/>
                  </a:lnTo>
                  <a:lnTo>
                    <a:pt x="321" y="26"/>
                  </a:lnTo>
                  <a:lnTo>
                    <a:pt x="314" y="31"/>
                  </a:lnTo>
                  <a:lnTo>
                    <a:pt x="305" y="38"/>
                  </a:lnTo>
                  <a:lnTo>
                    <a:pt x="295" y="45"/>
                  </a:lnTo>
                  <a:lnTo>
                    <a:pt x="285" y="55"/>
                  </a:lnTo>
                  <a:lnTo>
                    <a:pt x="278" y="61"/>
                  </a:lnTo>
                  <a:lnTo>
                    <a:pt x="267" y="72"/>
                  </a:lnTo>
                  <a:lnTo>
                    <a:pt x="249" y="90"/>
                  </a:lnTo>
                  <a:lnTo>
                    <a:pt x="226" y="112"/>
                  </a:lnTo>
                  <a:lnTo>
                    <a:pt x="167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0" name="Freeform 1491"/>
            <p:cNvSpPr>
              <a:spLocks/>
            </p:cNvSpPr>
            <p:nvPr/>
          </p:nvSpPr>
          <p:spPr bwMode="auto">
            <a:xfrm>
              <a:off x="4610" y="1107"/>
              <a:ext cx="37" cy="116"/>
            </a:xfrm>
            <a:custGeom>
              <a:avLst/>
              <a:gdLst>
                <a:gd name="T0" fmla="*/ 0 w 159"/>
                <a:gd name="T1" fmla="*/ 0 h 522"/>
                <a:gd name="T2" fmla="*/ 40 w 159"/>
                <a:gd name="T3" fmla="*/ 23 h 522"/>
                <a:gd name="T4" fmla="*/ 73 w 159"/>
                <a:gd name="T5" fmla="*/ 49 h 522"/>
                <a:gd name="T6" fmla="*/ 93 w 159"/>
                <a:gd name="T7" fmla="*/ 71 h 522"/>
                <a:gd name="T8" fmla="*/ 109 w 159"/>
                <a:gd name="T9" fmla="*/ 95 h 522"/>
                <a:gd name="T10" fmla="*/ 125 w 159"/>
                <a:gd name="T11" fmla="*/ 120 h 522"/>
                <a:gd name="T12" fmla="*/ 137 w 159"/>
                <a:gd name="T13" fmla="*/ 145 h 522"/>
                <a:gd name="T14" fmla="*/ 147 w 159"/>
                <a:gd name="T15" fmla="*/ 173 h 522"/>
                <a:gd name="T16" fmla="*/ 153 w 159"/>
                <a:gd name="T17" fmla="*/ 202 h 522"/>
                <a:gd name="T18" fmla="*/ 158 w 159"/>
                <a:gd name="T19" fmla="*/ 232 h 522"/>
                <a:gd name="T20" fmla="*/ 159 w 159"/>
                <a:gd name="T21" fmla="*/ 261 h 522"/>
                <a:gd name="T22" fmla="*/ 157 w 159"/>
                <a:gd name="T23" fmla="*/ 304 h 522"/>
                <a:gd name="T24" fmla="*/ 148 w 159"/>
                <a:gd name="T25" fmla="*/ 344 h 522"/>
                <a:gd name="T26" fmla="*/ 135 w 159"/>
                <a:gd name="T27" fmla="*/ 382 h 522"/>
                <a:gd name="T28" fmla="*/ 115 w 159"/>
                <a:gd name="T29" fmla="*/ 420 h 522"/>
                <a:gd name="T30" fmla="*/ 92 w 159"/>
                <a:gd name="T31" fmla="*/ 452 h 522"/>
                <a:gd name="T32" fmla="*/ 64 w 159"/>
                <a:gd name="T33" fmla="*/ 481 h 522"/>
                <a:gd name="T34" fmla="*/ 34 w 159"/>
                <a:gd name="T35" fmla="*/ 504 h 522"/>
                <a:gd name="T36" fmla="*/ 0 w 159"/>
                <a:gd name="T37" fmla="*/ 522 h 522"/>
                <a:gd name="T38" fmla="*/ 9 w 159"/>
                <a:gd name="T39" fmla="*/ 507 h 522"/>
                <a:gd name="T40" fmla="*/ 25 w 159"/>
                <a:gd name="T41" fmla="*/ 495 h 522"/>
                <a:gd name="T42" fmla="*/ 40 w 159"/>
                <a:gd name="T43" fmla="*/ 483 h 522"/>
                <a:gd name="T44" fmla="*/ 53 w 159"/>
                <a:gd name="T45" fmla="*/ 467 h 522"/>
                <a:gd name="T46" fmla="*/ 64 w 159"/>
                <a:gd name="T47" fmla="*/ 451 h 522"/>
                <a:gd name="T48" fmla="*/ 74 w 159"/>
                <a:gd name="T49" fmla="*/ 432 h 522"/>
                <a:gd name="T50" fmla="*/ 86 w 159"/>
                <a:gd name="T51" fmla="*/ 400 h 522"/>
                <a:gd name="T52" fmla="*/ 97 w 159"/>
                <a:gd name="T53" fmla="*/ 350 h 522"/>
                <a:gd name="T54" fmla="*/ 103 w 159"/>
                <a:gd name="T55" fmla="*/ 296 h 522"/>
                <a:gd name="T56" fmla="*/ 103 w 159"/>
                <a:gd name="T57" fmla="*/ 240 h 522"/>
                <a:gd name="T58" fmla="*/ 98 w 159"/>
                <a:gd name="T59" fmla="*/ 185 h 522"/>
                <a:gd name="T60" fmla="*/ 90 w 159"/>
                <a:gd name="T61" fmla="*/ 142 h 522"/>
                <a:gd name="T62" fmla="*/ 82 w 159"/>
                <a:gd name="T63" fmla="*/ 111 h 522"/>
                <a:gd name="T64" fmla="*/ 70 w 159"/>
                <a:gd name="T65" fmla="*/ 86 h 522"/>
                <a:gd name="T66" fmla="*/ 56 w 159"/>
                <a:gd name="T67" fmla="*/ 63 h 522"/>
                <a:gd name="T68" fmla="*/ 37 w 159"/>
                <a:gd name="T69" fmla="*/ 42 h 522"/>
                <a:gd name="T70" fmla="*/ 14 w 159"/>
                <a:gd name="T71" fmla="*/ 2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522">
                  <a:moveTo>
                    <a:pt x="0" y="12"/>
                  </a:moveTo>
                  <a:lnTo>
                    <a:pt x="0" y="0"/>
                  </a:lnTo>
                  <a:lnTo>
                    <a:pt x="21" y="11"/>
                  </a:lnTo>
                  <a:lnTo>
                    <a:pt x="40" y="23"/>
                  </a:lnTo>
                  <a:lnTo>
                    <a:pt x="57" y="35"/>
                  </a:lnTo>
                  <a:lnTo>
                    <a:pt x="73" y="49"/>
                  </a:lnTo>
                  <a:lnTo>
                    <a:pt x="83" y="60"/>
                  </a:lnTo>
                  <a:lnTo>
                    <a:pt x="93" y="71"/>
                  </a:lnTo>
                  <a:lnTo>
                    <a:pt x="101" y="83"/>
                  </a:lnTo>
                  <a:lnTo>
                    <a:pt x="109" y="95"/>
                  </a:lnTo>
                  <a:lnTo>
                    <a:pt x="117" y="107"/>
                  </a:lnTo>
                  <a:lnTo>
                    <a:pt x="125" y="120"/>
                  </a:lnTo>
                  <a:lnTo>
                    <a:pt x="131" y="132"/>
                  </a:lnTo>
                  <a:lnTo>
                    <a:pt x="137" y="145"/>
                  </a:lnTo>
                  <a:lnTo>
                    <a:pt x="142" y="159"/>
                  </a:lnTo>
                  <a:lnTo>
                    <a:pt x="147" y="173"/>
                  </a:lnTo>
                  <a:lnTo>
                    <a:pt x="150" y="188"/>
                  </a:lnTo>
                  <a:lnTo>
                    <a:pt x="153" y="202"/>
                  </a:lnTo>
                  <a:lnTo>
                    <a:pt x="156" y="216"/>
                  </a:lnTo>
                  <a:lnTo>
                    <a:pt x="158" y="232"/>
                  </a:lnTo>
                  <a:lnTo>
                    <a:pt x="159" y="246"/>
                  </a:lnTo>
                  <a:lnTo>
                    <a:pt x="159" y="261"/>
                  </a:lnTo>
                  <a:lnTo>
                    <a:pt x="159" y="282"/>
                  </a:lnTo>
                  <a:lnTo>
                    <a:pt x="157" y="304"/>
                  </a:lnTo>
                  <a:lnTo>
                    <a:pt x="153" y="324"/>
                  </a:lnTo>
                  <a:lnTo>
                    <a:pt x="148" y="344"/>
                  </a:lnTo>
                  <a:lnTo>
                    <a:pt x="142" y="364"/>
                  </a:lnTo>
                  <a:lnTo>
                    <a:pt x="135" y="382"/>
                  </a:lnTo>
                  <a:lnTo>
                    <a:pt x="126" y="402"/>
                  </a:lnTo>
                  <a:lnTo>
                    <a:pt x="115" y="420"/>
                  </a:lnTo>
                  <a:lnTo>
                    <a:pt x="104" y="437"/>
                  </a:lnTo>
                  <a:lnTo>
                    <a:pt x="92" y="452"/>
                  </a:lnTo>
                  <a:lnTo>
                    <a:pt x="78" y="467"/>
                  </a:lnTo>
                  <a:lnTo>
                    <a:pt x="64" y="481"/>
                  </a:lnTo>
                  <a:lnTo>
                    <a:pt x="49" y="493"/>
                  </a:lnTo>
                  <a:lnTo>
                    <a:pt x="34" y="504"/>
                  </a:lnTo>
                  <a:lnTo>
                    <a:pt x="17" y="514"/>
                  </a:lnTo>
                  <a:lnTo>
                    <a:pt x="0" y="522"/>
                  </a:lnTo>
                  <a:lnTo>
                    <a:pt x="0" y="512"/>
                  </a:lnTo>
                  <a:lnTo>
                    <a:pt x="9" y="507"/>
                  </a:lnTo>
                  <a:lnTo>
                    <a:pt x="16" y="501"/>
                  </a:lnTo>
                  <a:lnTo>
                    <a:pt x="25" y="495"/>
                  </a:lnTo>
                  <a:lnTo>
                    <a:pt x="32" y="489"/>
                  </a:lnTo>
                  <a:lnTo>
                    <a:pt x="40" y="483"/>
                  </a:lnTo>
                  <a:lnTo>
                    <a:pt x="46" y="475"/>
                  </a:lnTo>
                  <a:lnTo>
                    <a:pt x="53" y="467"/>
                  </a:lnTo>
                  <a:lnTo>
                    <a:pt x="58" y="460"/>
                  </a:lnTo>
                  <a:lnTo>
                    <a:pt x="64" y="451"/>
                  </a:lnTo>
                  <a:lnTo>
                    <a:pt x="69" y="442"/>
                  </a:lnTo>
                  <a:lnTo>
                    <a:pt x="74" y="432"/>
                  </a:lnTo>
                  <a:lnTo>
                    <a:pt x="78" y="422"/>
                  </a:lnTo>
                  <a:lnTo>
                    <a:pt x="86" y="400"/>
                  </a:lnTo>
                  <a:lnTo>
                    <a:pt x="93" y="376"/>
                  </a:lnTo>
                  <a:lnTo>
                    <a:pt x="97" y="350"/>
                  </a:lnTo>
                  <a:lnTo>
                    <a:pt x="100" y="323"/>
                  </a:lnTo>
                  <a:lnTo>
                    <a:pt x="103" y="296"/>
                  </a:lnTo>
                  <a:lnTo>
                    <a:pt x="104" y="269"/>
                  </a:lnTo>
                  <a:lnTo>
                    <a:pt x="103" y="240"/>
                  </a:lnTo>
                  <a:lnTo>
                    <a:pt x="101" y="212"/>
                  </a:lnTo>
                  <a:lnTo>
                    <a:pt x="98" y="185"/>
                  </a:lnTo>
                  <a:lnTo>
                    <a:pt x="94" y="160"/>
                  </a:lnTo>
                  <a:lnTo>
                    <a:pt x="90" y="142"/>
                  </a:lnTo>
                  <a:lnTo>
                    <a:pt x="86" y="125"/>
                  </a:lnTo>
                  <a:lnTo>
                    <a:pt x="82" y="111"/>
                  </a:lnTo>
                  <a:lnTo>
                    <a:pt x="76" y="98"/>
                  </a:lnTo>
                  <a:lnTo>
                    <a:pt x="70" y="86"/>
                  </a:lnTo>
                  <a:lnTo>
                    <a:pt x="64" y="75"/>
                  </a:lnTo>
                  <a:lnTo>
                    <a:pt x="56" y="63"/>
                  </a:lnTo>
                  <a:lnTo>
                    <a:pt x="47" y="53"/>
                  </a:lnTo>
                  <a:lnTo>
                    <a:pt x="37" y="42"/>
                  </a:lnTo>
                  <a:lnTo>
                    <a:pt x="26" y="32"/>
                  </a:lnTo>
                  <a:lnTo>
                    <a:pt x="14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1" name="Rectangle 1492"/>
            <p:cNvSpPr>
              <a:spLocks noChangeArrowheads="1"/>
            </p:cNvSpPr>
            <p:nvPr/>
          </p:nvSpPr>
          <p:spPr bwMode="auto">
            <a:xfrm>
              <a:off x="3918" y="1457"/>
              <a:ext cx="66" cy="2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700">
                  <a:solidFill>
                    <a:srgbClr val="000000"/>
                  </a:solidFill>
                  <a:effectLst/>
                </a:rPr>
                <a:t> </a:t>
              </a:r>
              <a:endParaRPr lang="de-DE" i="1" baseline="30000">
                <a:effectLst/>
              </a:endParaRPr>
            </a:p>
          </p:txBody>
        </p:sp>
        <p:sp>
          <p:nvSpPr>
            <p:cNvPr id="1542" name="Line 1493"/>
            <p:cNvSpPr>
              <a:spLocks noChangeShapeType="1"/>
            </p:cNvSpPr>
            <p:nvPr/>
          </p:nvSpPr>
          <p:spPr bwMode="auto">
            <a:xfrm flipH="1" flipV="1">
              <a:off x="5371" y="1796"/>
              <a:ext cx="5" cy="50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3" name="Line 1494"/>
            <p:cNvSpPr>
              <a:spLocks noChangeShapeType="1"/>
            </p:cNvSpPr>
            <p:nvPr/>
          </p:nvSpPr>
          <p:spPr bwMode="auto">
            <a:xfrm flipV="1">
              <a:off x="5371" y="1953"/>
              <a:ext cx="1" cy="2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4" name="Freeform 1495"/>
            <p:cNvSpPr>
              <a:spLocks/>
            </p:cNvSpPr>
            <p:nvPr/>
          </p:nvSpPr>
          <p:spPr bwMode="auto">
            <a:xfrm>
              <a:off x="5128" y="1725"/>
              <a:ext cx="7" cy="3"/>
            </a:xfrm>
            <a:custGeom>
              <a:avLst/>
              <a:gdLst>
                <a:gd name="T0" fmla="*/ 6 w 30"/>
                <a:gd name="T1" fmla="*/ 0 h 11"/>
                <a:gd name="T2" fmla="*/ 24 w 30"/>
                <a:gd name="T3" fmla="*/ 0 h 11"/>
                <a:gd name="T4" fmla="*/ 30 w 30"/>
                <a:gd name="T5" fmla="*/ 0 h 11"/>
                <a:gd name="T6" fmla="*/ 30 w 30"/>
                <a:gd name="T7" fmla="*/ 11 h 11"/>
                <a:gd name="T8" fmla="*/ 24 w 30"/>
                <a:gd name="T9" fmla="*/ 11 h 11"/>
                <a:gd name="T10" fmla="*/ 6 w 30"/>
                <a:gd name="T11" fmla="*/ 11 h 11"/>
                <a:gd name="T12" fmla="*/ 0 w 30"/>
                <a:gd name="T13" fmla="*/ 11 h 11"/>
                <a:gd name="T14" fmla="*/ 0 w 30"/>
                <a:gd name="T15" fmla="*/ 0 h 11"/>
                <a:gd name="T16" fmla="*/ 6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6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5" name="Rectangle 1496"/>
            <p:cNvSpPr>
              <a:spLocks noChangeArrowheads="1"/>
            </p:cNvSpPr>
            <p:nvPr/>
          </p:nvSpPr>
          <p:spPr bwMode="auto">
            <a:xfrm>
              <a:off x="2998" y="539"/>
              <a:ext cx="3" cy="98"/>
            </a:xfrm>
            <a:prstGeom prst="rect">
              <a:avLst/>
            </a:prstGeom>
            <a:solidFill>
              <a:srgbClr val="1F1A1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6" name="Rectangle 1497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7" name="Rectangle 1498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8" name="Rectangle 1499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9" name="Rectangle 1500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550" name="Picture 1501" descr="vertex_z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202"/>
          <a:stretch>
            <a:fillRect/>
          </a:stretch>
        </p:blipFill>
        <p:spPr bwMode="auto">
          <a:xfrm>
            <a:off x="840581" y="1989138"/>
            <a:ext cx="116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1" name="Date Placeholder 15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27/09/2013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612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29632</TotalTime>
  <Words>3230</Words>
  <Application>Microsoft Office PowerPoint</Application>
  <PresentationFormat>On-screen Show (4:3)</PresentationFormat>
  <Paragraphs>718</Paragraphs>
  <Slides>55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Modèle par défaut</vt:lpstr>
      <vt:lpstr>Формула</vt:lpstr>
      <vt:lpstr>Equation</vt:lpstr>
      <vt:lpstr>Formel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Outline</vt:lpstr>
      <vt:lpstr>Outline</vt:lpstr>
      <vt:lpstr>Outline</vt:lpstr>
      <vt:lpstr>Outline</vt:lpstr>
      <vt:lpstr>Outline</vt:lpstr>
      <vt:lpstr>Outline</vt:lpstr>
      <vt:lpstr>Outline</vt:lpstr>
      <vt:lpstr>Part I: nucleon spin structure</vt:lpstr>
      <vt:lpstr>Slide 19</vt:lpstr>
      <vt:lpstr>Gluon polarisation Δg/g from m N scattering</vt:lpstr>
      <vt:lpstr>Slide 21</vt:lpstr>
      <vt:lpstr>Slide 22</vt:lpstr>
      <vt:lpstr>Slide 23</vt:lpstr>
      <vt:lpstr>Slide 24</vt:lpstr>
      <vt:lpstr>g1p spin structure function</vt:lpstr>
      <vt:lpstr>g1p world data</vt:lpstr>
      <vt:lpstr>High pT hadron photo production cross-section</vt:lpstr>
      <vt:lpstr>(1385) and (1321) hyperon and antihyperon production in DIS (1)</vt:lpstr>
      <vt:lpstr> (1385) and (1321) hyperon and antihyperon production in DIS (2)</vt:lpstr>
      <vt:lpstr>Part II: Hadron reactions</vt:lpstr>
      <vt:lpstr>Mesons in the Constituent Quark Model</vt:lpstr>
      <vt:lpstr>From old experiments: hybrids with JPC = 1−+</vt:lpstr>
      <vt:lpstr>Hadron reactions: processes &amp; beam &amp; statistics </vt:lpstr>
      <vt:lpstr>Slide 34</vt:lpstr>
      <vt:lpstr>Slide 35</vt:lpstr>
      <vt:lpstr>Slide 36</vt:lpstr>
      <vt:lpstr>Diffractive pion dissociation   exotic 1(1600) state</vt:lpstr>
      <vt:lpstr>Diffractive dissociation: 3p final states</vt:lpstr>
      <vt:lpstr>Difractive dissociation: - p  - - + p </vt:lpstr>
      <vt:lpstr>Slide 40</vt:lpstr>
      <vt:lpstr>2004 data Pb target  vs 2008 proton target</vt:lpstr>
      <vt:lpstr> 2008 proton target:  + - -  vs 00 - </vt:lpstr>
      <vt:lpstr> 2008 proton target:  + - -  vs 00 - </vt:lpstr>
      <vt:lpstr>Final states with strangeness:  &amp; K beams</vt:lpstr>
      <vt:lpstr>First Measurement of Chiral Dynamics in </vt:lpstr>
      <vt:lpstr>Part III: COMPASS II phase </vt:lpstr>
      <vt:lpstr>Polarized Drell-Yan measurements</vt:lpstr>
      <vt:lpstr>Feasibility of the measurement (DY test 2009)</vt:lpstr>
      <vt:lpstr>Slide 49</vt:lpstr>
      <vt:lpstr>Slide 50</vt:lpstr>
      <vt:lpstr>Slide 51</vt:lpstr>
      <vt:lpstr>Slide 52</vt:lpstr>
      <vt:lpstr>DVCS 2012 pilot run - projection  for  t-slope</vt:lpstr>
      <vt:lpstr>Conclusion </vt:lpstr>
      <vt:lpstr>Slide 55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Ballade, épitaphe et rondeau</dc:title>
  <dc:creator>bugeon</dc:creator>
  <cp:lastModifiedBy>1</cp:lastModifiedBy>
  <cp:revision>1192</cp:revision>
  <cp:lastPrinted>2012-06-23T14:11:21Z</cp:lastPrinted>
  <dcterms:created xsi:type="dcterms:W3CDTF">2005-03-08T09:39:40Z</dcterms:created>
  <dcterms:modified xsi:type="dcterms:W3CDTF">2013-10-17T04:10:52Z</dcterms:modified>
</cp:coreProperties>
</file>