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image145.wmf" ContentType="image/x-em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  <p:sldMasterId id="2147483673" r:id="rId3"/>
    <p:sldMasterId id="2147483687" r:id="rId4"/>
    <p:sldMasterId id="2147483699" r:id="rId5"/>
    <p:sldMasterId id="2147483711" r:id="rId6"/>
  </p:sldMasterIdLst>
  <p:notesMasterIdLst>
    <p:notesMasterId r:id="rId105"/>
  </p:notesMasterIdLst>
  <p:sldIdLst>
    <p:sldId id="339" r:id="rId7"/>
    <p:sldId id="341" r:id="rId8"/>
    <p:sldId id="259" r:id="rId9"/>
    <p:sldId id="258" r:id="rId10"/>
    <p:sldId id="260" r:id="rId11"/>
    <p:sldId id="261" r:id="rId12"/>
    <p:sldId id="294" r:id="rId13"/>
    <p:sldId id="295" r:id="rId14"/>
    <p:sldId id="272" r:id="rId15"/>
    <p:sldId id="293" r:id="rId16"/>
    <p:sldId id="343" r:id="rId17"/>
    <p:sldId id="263" r:id="rId18"/>
    <p:sldId id="298" r:id="rId19"/>
    <p:sldId id="264" r:id="rId20"/>
    <p:sldId id="265" r:id="rId21"/>
    <p:sldId id="266" r:id="rId22"/>
    <p:sldId id="274" r:id="rId23"/>
    <p:sldId id="269" r:id="rId24"/>
    <p:sldId id="268" r:id="rId25"/>
    <p:sldId id="273" r:id="rId26"/>
    <p:sldId id="271" r:id="rId27"/>
    <p:sldId id="275" r:id="rId28"/>
    <p:sldId id="300" r:id="rId29"/>
    <p:sldId id="276" r:id="rId30"/>
    <p:sldId id="278" r:id="rId31"/>
    <p:sldId id="279" r:id="rId32"/>
    <p:sldId id="280" r:id="rId33"/>
    <p:sldId id="281" r:id="rId34"/>
    <p:sldId id="309" r:id="rId35"/>
    <p:sldId id="313" r:id="rId36"/>
    <p:sldId id="308" r:id="rId37"/>
    <p:sldId id="282" r:id="rId38"/>
    <p:sldId id="283" r:id="rId39"/>
    <p:sldId id="284" r:id="rId40"/>
    <p:sldId id="285" r:id="rId41"/>
    <p:sldId id="286" r:id="rId42"/>
    <p:sldId id="344" r:id="rId43"/>
    <p:sldId id="314" r:id="rId44"/>
    <p:sldId id="317" r:id="rId45"/>
    <p:sldId id="316" r:id="rId46"/>
    <p:sldId id="318" r:id="rId47"/>
    <p:sldId id="320" r:id="rId48"/>
    <p:sldId id="319" r:id="rId49"/>
    <p:sldId id="310" r:id="rId50"/>
    <p:sldId id="311" r:id="rId51"/>
    <p:sldId id="345" r:id="rId52"/>
    <p:sldId id="346" r:id="rId53"/>
    <p:sldId id="347" r:id="rId54"/>
    <p:sldId id="348" r:id="rId55"/>
    <p:sldId id="349" r:id="rId56"/>
    <p:sldId id="350" r:id="rId57"/>
    <p:sldId id="351" r:id="rId58"/>
    <p:sldId id="352" r:id="rId59"/>
    <p:sldId id="353" r:id="rId60"/>
    <p:sldId id="354" r:id="rId61"/>
    <p:sldId id="355" r:id="rId62"/>
    <p:sldId id="356" r:id="rId63"/>
    <p:sldId id="357" r:id="rId64"/>
    <p:sldId id="358" r:id="rId65"/>
    <p:sldId id="359" r:id="rId66"/>
    <p:sldId id="360" r:id="rId67"/>
    <p:sldId id="361" r:id="rId68"/>
    <p:sldId id="362" r:id="rId69"/>
    <p:sldId id="363" r:id="rId70"/>
    <p:sldId id="364" r:id="rId71"/>
    <p:sldId id="365" r:id="rId72"/>
    <p:sldId id="366" r:id="rId73"/>
    <p:sldId id="338" r:id="rId74"/>
    <p:sldId id="322" r:id="rId75"/>
    <p:sldId id="323" r:id="rId76"/>
    <p:sldId id="325" r:id="rId77"/>
    <p:sldId id="312" r:id="rId78"/>
    <p:sldId id="329" r:id="rId79"/>
    <p:sldId id="332" r:id="rId80"/>
    <p:sldId id="330" r:id="rId81"/>
    <p:sldId id="337" r:id="rId82"/>
    <p:sldId id="333" r:id="rId83"/>
    <p:sldId id="368" r:id="rId84"/>
    <p:sldId id="367" r:id="rId85"/>
    <p:sldId id="335" r:id="rId86"/>
    <p:sldId id="384" r:id="rId87"/>
    <p:sldId id="371" r:id="rId88"/>
    <p:sldId id="375" r:id="rId89"/>
    <p:sldId id="372" r:id="rId90"/>
    <p:sldId id="382" r:id="rId91"/>
    <p:sldId id="383" r:id="rId92"/>
    <p:sldId id="287" r:id="rId93"/>
    <p:sldId id="290" r:id="rId94"/>
    <p:sldId id="373" r:id="rId95"/>
    <p:sldId id="374" r:id="rId96"/>
    <p:sldId id="376" r:id="rId97"/>
    <p:sldId id="377" r:id="rId98"/>
    <p:sldId id="378" r:id="rId99"/>
    <p:sldId id="379" r:id="rId100"/>
    <p:sldId id="380" r:id="rId101"/>
    <p:sldId id="381" r:id="rId102"/>
    <p:sldId id="369" r:id="rId103"/>
    <p:sldId id="370" r:id="rId10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504D"/>
    <a:srgbClr val="FF0066"/>
    <a:srgbClr val="FF7D7D"/>
    <a:srgbClr val="149029"/>
    <a:srgbClr val="C7C7C7"/>
    <a:srgbClr val="C5C5C5"/>
    <a:srgbClr val="CDCDCD"/>
    <a:srgbClr val="CFCF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4" autoAdjust="0"/>
    <p:restoredTop sz="94747" autoAdjust="0"/>
  </p:normalViewPr>
  <p:slideViewPr>
    <p:cSldViewPr>
      <p:cViewPr varScale="1">
        <p:scale>
          <a:sx n="55" d="100"/>
          <a:sy n="55" d="100"/>
        </p:scale>
        <p:origin x="-228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8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slide" Target="slides/slide78.xml"/><Relationship Id="rId89" Type="http://schemas.openxmlformats.org/officeDocument/2006/relationships/slide" Target="slides/slide8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07" Type="http://schemas.openxmlformats.org/officeDocument/2006/relationships/viewProps" Target="viewProps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87" Type="http://schemas.openxmlformats.org/officeDocument/2006/relationships/slide" Target="slides/slide81.xml"/><Relationship Id="rId102" Type="http://schemas.openxmlformats.org/officeDocument/2006/relationships/slide" Target="slides/slide96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90" Type="http://schemas.openxmlformats.org/officeDocument/2006/relationships/slide" Target="slides/slide84.xml"/><Relationship Id="rId95" Type="http://schemas.openxmlformats.org/officeDocument/2006/relationships/slide" Target="slides/slide89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slide" Target="slides/slide71.xml"/><Relationship Id="rId100" Type="http://schemas.openxmlformats.org/officeDocument/2006/relationships/slide" Target="slides/slide94.xml"/><Relationship Id="rId105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93" Type="http://schemas.openxmlformats.org/officeDocument/2006/relationships/slide" Target="slides/slide87.xml"/><Relationship Id="rId98" Type="http://schemas.openxmlformats.org/officeDocument/2006/relationships/slide" Target="slides/slide9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103" Type="http://schemas.openxmlformats.org/officeDocument/2006/relationships/slide" Target="slides/slide97.xml"/><Relationship Id="rId108" Type="http://schemas.openxmlformats.org/officeDocument/2006/relationships/theme" Target="theme/theme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91" Type="http://schemas.openxmlformats.org/officeDocument/2006/relationships/slide" Target="slides/slide85.xml"/><Relationship Id="rId96" Type="http://schemas.openxmlformats.org/officeDocument/2006/relationships/slide" Target="slides/slide9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6" Type="http://schemas.openxmlformats.org/officeDocument/2006/relationships/presProps" Target="presProps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94" Type="http://schemas.openxmlformats.org/officeDocument/2006/relationships/slide" Target="slides/slide88.xml"/><Relationship Id="rId99" Type="http://schemas.openxmlformats.org/officeDocument/2006/relationships/slide" Target="slides/slide93.xml"/><Relationship Id="rId101" Type="http://schemas.openxmlformats.org/officeDocument/2006/relationships/slide" Target="slides/slide9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109" Type="http://schemas.openxmlformats.org/officeDocument/2006/relationships/tableStyles" Target="tableStyles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slide" Target="slides/slide91.xml"/><Relationship Id="rId104" Type="http://schemas.openxmlformats.org/officeDocument/2006/relationships/slide" Target="slides/slide98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slide" Target="slides/slide8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wmf"/><Relationship Id="rId2" Type="http://schemas.openxmlformats.org/officeDocument/2006/relationships/image" Target="../media/image147.wmf"/><Relationship Id="rId1" Type="http://schemas.openxmlformats.org/officeDocument/2006/relationships/image" Target="../media/image14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D4E09F-DA86-41EA-AB69-6FFED4EBF34F}" type="datetimeFigureOut">
              <a:rPr lang="en-GB" smtClean="0"/>
              <a:t>19/06/2012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EA6F50-2D16-4CC9-B2A6-1E024ABE18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3718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1045694" y="4352400"/>
            <a:ext cx="4771059" cy="3478582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1045694" y="4352400"/>
            <a:ext cx="4771059" cy="3478582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1045694" y="4352400"/>
            <a:ext cx="4771059" cy="3478582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1045694" y="4352400"/>
            <a:ext cx="4771059" cy="3478582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1045694" y="4352400"/>
            <a:ext cx="4771059" cy="3478582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1045694" y="4352400"/>
            <a:ext cx="4771059" cy="3478582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1045694" y="4352400"/>
            <a:ext cx="4771059" cy="3478582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1045694" y="4352400"/>
            <a:ext cx="4771059" cy="3478582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1045694" y="4352400"/>
            <a:ext cx="4771059" cy="3478582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1400" smtClean="0">
                <a:latin typeface="Arial" pitchFamily="34" charset="0"/>
              </a:rPr>
              <a:t>s</a:t>
            </a: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E0C9F6-C4D4-4A63-9F2D-E13F2A4576CB}" type="slidenum">
              <a:rPr lang="en-US" smtClean="0">
                <a:latin typeface="Arial" pitchFamily="34" charset="0"/>
              </a:rPr>
              <a:pPr/>
              <a:t>10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1045694" y="4352400"/>
            <a:ext cx="4771059" cy="3478582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1045694" y="4352400"/>
            <a:ext cx="4771059" cy="3478582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1045694" y="4352400"/>
            <a:ext cx="4771059" cy="3478582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464" y="4343322"/>
            <a:ext cx="5485674" cy="4037593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1045694" y="4352400"/>
            <a:ext cx="4771059" cy="3478582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1045694" y="4352400"/>
            <a:ext cx="4771059" cy="3478582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G.K. Mallot 20/06/2012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CERN Academic Training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E917-4444-451D-95E8-8163D756EB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7819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G.K. Mallot 20/06/2012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CERN Academic Training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E917-4444-451D-95E8-8163D756EB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9379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G.K. Mallot 20/06/2012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CERN Academic Training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E917-4444-451D-95E8-8163D756EB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48667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G.K. Mallot 20/06/2012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CERN Academic Training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39EE7-DF34-4A97-9C59-2E730BAF10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1991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0"/>
            <a:ext cx="7162800" cy="9906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G.K. Mallot 20/06/2012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CERN Academic Training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39EE7-DF34-4A97-9C59-2E730BAF10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9890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G.K. Mallot 20/06/2012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CERN Academic Training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39EE7-DF34-4A97-9C59-2E730BAF10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5024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G.K. Mallot 20/06/2012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CERN Academic Training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39EE7-DF34-4A97-9C59-2E730BAF10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7597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G.K. Mallot 20/06/2012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CERN Academic Training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39EE7-DF34-4A97-9C59-2E730BAF10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1525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G.K. Mallot 20/06/2012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CERN Academic Training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39EE7-DF34-4A97-9C59-2E730BAF10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3666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G.K. Mallot 20/06/2012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CERN Academic Training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39EE7-DF34-4A97-9C59-2E730BAF10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806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G.K. Mallot 20/06/2012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CERN Academic Training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39EE7-DF34-4A97-9C59-2E730BAF10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9565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G.K. Mallot 20/06/2012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CERN Academic Training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E917-4444-451D-95E8-8163D756EB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7093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G.K. Mallot 20/06/2012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CERN Academic Training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39EE7-DF34-4A97-9C59-2E730BAF10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2792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G.K. Mallot 20/06/2012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CERN Academic Training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39EE7-DF34-4A97-9C59-2E730BAF10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7852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G.K. Mallot 20/06/2012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CERN Academic Training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39EE7-DF34-4A97-9C59-2E730BAF10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2975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90843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G.K. Mallot 20/06/2012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CERN Academic Training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97C9F-3A62-448A-917C-001783C00E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7300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G.K. Mallot 20/06/2012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CERN Academic Training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97C9F-3A62-448A-917C-001783C00E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7976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G.K. Mallot 20/06/2012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CERN Academic Training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97C9F-3A62-448A-917C-001783C00E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8739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G.K. Mallot 20/06/2012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CERN Academic Training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97C9F-3A62-448A-917C-001783C00E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2933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G.K. Mallot 20/06/2012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CERN Academic Training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97C9F-3A62-448A-917C-001783C00E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1506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G.K. Mallot 20/06/2012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CERN Academic Training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97C9F-3A62-448A-917C-001783C00E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867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G.K. Mallot 20/06/2012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CERN Academic Training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E917-4444-451D-95E8-8163D756EB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43175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G.K. Mallot 20/06/2012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CERN Academic Training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97C9F-3A62-448A-917C-001783C00E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1752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G.K. Mallot 20/06/2012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CERN Academic Training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97C9F-3A62-448A-917C-001783C00E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8488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G.K. Mallot 20/06/2012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CERN Academic Training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97C9F-3A62-448A-917C-001783C00E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1939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G.K. Mallot 20/06/2012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CERN Academic Training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97C9F-3A62-448A-917C-001783C00E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829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G.K. Mallot 20/06/2012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CERN Academic Training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97C9F-3A62-448A-917C-001783C00E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2258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G.K. Mallot 20/06/2012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CERN Academic Training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84855A-E454-4EF7-95D2-FAE7AD9F9BC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5219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G.K. Mallot 20/06/2012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CERN Academic Training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5E4249-60DB-4B84-8B22-2CBAABD814A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8935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G. Mallot/CERN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Tübingen, 26 November 2009</a:t>
            </a:r>
          </a:p>
        </p:txBody>
      </p:sp>
    </p:spTree>
    <p:extLst>
      <p:ext uri="{BB962C8B-B14F-4D97-AF65-F5344CB8AC3E}">
        <p14:creationId xmlns:p14="http://schemas.microsoft.com/office/powerpoint/2010/main" val="3851473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 baseline="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G. Mallot/CERN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716713" y="6496050"/>
            <a:ext cx="2427287" cy="3619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Tübingen, 26 November 2009</a:t>
            </a:r>
          </a:p>
        </p:txBody>
      </p:sp>
    </p:spTree>
    <p:extLst>
      <p:ext uri="{BB962C8B-B14F-4D97-AF65-F5344CB8AC3E}">
        <p14:creationId xmlns:p14="http://schemas.microsoft.com/office/powerpoint/2010/main" val="40000678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G. Mallot/CERN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Tübingen, 26 November 2009</a:t>
            </a:r>
          </a:p>
        </p:txBody>
      </p:sp>
    </p:spTree>
    <p:extLst>
      <p:ext uri="{BB962C8B-B14F-4D97-AF65-F5344CB8AC3E}">
        <p14:creationId xmlns:p14="http://schemas.microsoft.com/office/powerpoint/2010/main" val="1290691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G.K. Mallot 20/06/2012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CERN Academic Training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E917-4444-451D-95E8-8163D756EB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67387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G. Mallot/CERN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Tübingen, 26 November 2009</a:t>
            </a:r>
          </a:p>
        </p:txBody>
      </p:sp>
    </p:spTree>
    <p:extLst>
      <p:ext uri="{BB962C8B-B14F-4D97-AF65-F5344CB8AC3E}">
        <p14:creationId xmlns:p14="http://schemas.microsoft.com/office/powerpoint/2010/main" val="9953120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G. Mallot/CERN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Tübingen, 26 November 2009</a:t>
            </a:r>
          </a:p>
        </p:txBody>
      </p:sp>
    </p:spTree>
    <p:extLst>
      <p:ext uri="{BB962C8B-B14F-4D97-AF65-F5344CB8AC3E}">
        <p14:creationId xmlns:p14="http://schemas.microsoft.com/office/powerpoint/2010/main" val="14705523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G. Mallot/CERN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Tübingen, 26 November 2009</a:t>
            </a:r>
          </a:p>
        </p:txBody>
      </p:sp>
    </p:spTree>
    <p:extLst>
      <p:ext uri="{BB962C8B-B14F-4D97-AF65-F5344CB8AC3E}">
        <p14:creationId xmlns:p14="http://schemas.microsoft.com/office/powerpoint/2010/main" val="21397087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G. Mallot/CERN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Tübingen, 26 November 2009</a:t>
            </a:r>
          </a:p>
        </p:txBody>
      </p:sp>
    </p:spTree>
    <p:extLst>
      <p:ext uri="{BB962C8B-B14F-4D97-AF65-F5344CB8AC3E}">
        <p14:creationId xmlns:p14="http://schemas.microsoft.com/office/powerpoint/2010/main" val="9402856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G. Mallot/CERN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Tübingen, 26 November 2009</a:t>
            </a:r>
          </a:p>
        </p:txBody>
      </p:sp>
    </p:spTree>
    <p:extLst>
      <p:ext uri="{BB962C8B-B14F-4D97-AF65-F5344CB8AC3E}">
        <p14:creationId xmlns:p14="http://schemas.microsoft.com/office/powerpoint/2010/main" val="25289529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G. Mallot/CERN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Tübingen, 26 November 2009</a:t>
            </a:r>
          </a:p>
        </p:txBody>
      </p:sp>
    </p:spTree>
    <p:extLst>
      <p:ext uri="{BB962C8B-B14F-4D97-AF65-F5344CB8AC3E}">
        <p14:creationId xmlns:p14="http://schemas.microsoft.com/office/powerpoint/2010/main" val="31210737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G. Mallot/CERN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Tübingen, 26 November 2009</a:t>
            </a:r>
          </a:p>
        </p:txBody>
      </p:sp>
    </p:spTree>
    <p:extLst>
      <p:ext uri="{BB962C8B-B14F-4D97-AF65-F5344CB8AC3E}">
        <p14:creationId xmlns:p14="http://schemas.microsoft.com/office/powerpoint/2010/main" val="25744218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G. Mallot/CERN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5994400" y="6534150"/>
            <a:ext cx="2895600" cy="3238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Tübingen, 26 November 2009</a:t>
            </a:r>
          </a:p>
        </p:txBody>
      </p:sp>
    </p:spTree>
    <p:extLst>
      <p:ext uri="{BB962C8B-B14F-4D97-AF65-F5344CB8AC3E}">
        <p14:creationId xmlns:p14="http://schemas.microsoft.com/office/powerpoint/2010/main" val="40635246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G. Mallot/CERN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Tübingen, 26 November 2009</a:t>
            </a:r>
          </a:p>
        </p:txBody>
      </p:sp>
    </p:spTree>
    <p:extLst>
      <p:ext uri="{BB962C8B-B14F-4D97-AF65-F5344CB8AC3E}">
        <p14:creationId xmlns:p14="http://schemas.microsoft.com/office/powerpoint/2010/main" val="33876207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 baseline="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G. Mallot/CERN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716713" y="6496050"/>
            <a:ext cx="2427287" cy="3619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Tübingen, 26 November 2009</a:t>
            </a:r>
          </a:p>
        </p:txBody>
      </p:sp>
    </p:spTree>
    <p:extLst>
      <p:ext uri="{BB962C8B-B14F-4D97-AF65-F5344CB8AC3E}">
        <p14:creationId xmlns:p14="http://schemas.microsoft.com/office/powerpoint/2010/main" val="120681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G.K. Mallot 20/06/2012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CERN Academic Training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E917-4444-451D-95E8-8163D756EB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03704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G. Mallot/CERN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Tübingen, 26 November 2009</a:t>
            </a:r>
          </a:p>
        </p:txBody>
      </p:sp>
    </p:spTree>
    <p:extLst>
      <p:ext uri="{BB962C8B-B14F-4D97-AF65-F5344CB8AC3E}">
        <p14:creationId xmlns:p14="http://schemas.microsoft.com/office/powerpoint/2010/main" val="20052672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G. Mallot/CERN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Tübingen, 26 November 2009</a:t>
            </a:r>
          </a:p>
        </p:txBody>
      </p:sp>
    </p:spTree>
    <p:extLst>
      <p:ext uri="{BB962C8B-B14F-4D97-AF65-F5344CB8AC3E}">
        <p14:creationId xmlns:p14="http://schemas.microsoft.com/office/powerpoint/2010/main" val="22924123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G. Mallot/CERN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Tübingen, 26 November 2009</a:t>
            </a:r>
          </a:p>
        </p:txBody>
      </p:sp>
    </p:spTree>
    <p:extLst>
      <p:ext uri="{BB962C8B-B14F-4D97-AF65-F5344CB8AC3E}">
        <p14:creationId xmlns:p14="http://schemas.microsoft.com/office/powerpoint/2010/main" val="86999823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G. Mallot/CERN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Tübingen, 26 November 2009</a:t>
            </a:r>
          </a:p>
        </p:txBody>
      </p:sp>
    </p:spTree>
    <p:extLst>
      <p:ext uri="{BB962C8B-B14F-4D97-AF65-F5344CB8AC3E}">
        <p14:creationId xmlns:p14="http://schemas.microsoft.com/office/powerpoint/2010/main" val="226325579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G. Mallot/CERN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Tübingen, 26 November 2009</a:t>
            </a:r>
          </a:p>
        </p:txBody>
      </p:sp>
    </p:spTree>
    <p:extLst>
      <p:ext uri="{BB962C8B-B14F-4D97-AF65-F5344CB8AC3E}">
        <p14:creationId xmlns:p14="http://schemas.microsoft.com/office/powerpoint/2010/main" val="36045399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G. Mallot/CERN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Tübingen, 26 November 2009</a:t>
            </a:r>
          </a:p>
        </p:txBody>
      </p:sp>
    </p:spTree>
    <p:extLst>
      <p:ext uri="{BB962C8B-B14F-4D97-AF65-F5344CB8AC3E}">
        <p14:creationId xmlns:p14="http://schemas.microsoft.com/office/powerpoint/2010/main" val="71306079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G. Mallot/CERN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Tübingen, 26 November 2009</a:t>
            </a:r>
          </a:p>
        </p:txBody>
      </p:sp>
    </p:spTree>
    <p:extLst>
      <p:ext uri="{BB962C8B-B14F-4D97-AF65-F5344CB8AC3E}">
        <p14:creationId xmlns:p14="http://schemas.microsoft.com/office/powerpoint/2010/main" val="65097465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G. Mallot/CERN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Tübingen, 26 November 2009</a:t>
            </a:r>
          </a:p>
        </p:txBody>
      </p:sp>
    </p:spTree>
    <p:extLst>
      <p:ext uri="{BB962C8B-B14F-4D97-AF65-F5344CB8AC3E}">
        <p14:creationId xmlns:p14="http://schemas.microsoft.com/office/powerpoint/2010/main" val="133797996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G. Mallot/CERN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5994400" y="6534150"/>
            <a:ext cx="2895600" cy="3238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Tübingen, 26 November 2009</a:t>
            </a:r>
          </a:p>
        </p:txBody>
      </p:sp>
    </p:spTree>
    <p:extLst>
      <p:ext uri="{BB962C8B-B14F-4D97-AF65-F5344CB8AC3E}">
        <p14:creationId xmlns:p14="http://schemas.microsoft.com/office/powerpoint/2010/main" val="422904174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G.K. Mallot 20/06/2012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CERN Academic Training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E917-4444-451D-95E8-8163D756EB3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050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G.K. Mallot 20/06/2012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CERN Academic Training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E917-4444-451D-95E8-8163D756EB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21052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G.K. Mallot 20/06/2012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CERN Academic Training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E917-4444-451D-95E8-8163D756EB3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6756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G.K. Mallot 20/06/2012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CERN Academic Training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E917-4444-451D-95E8-8163D756EB3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7319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G.K. Mallot 20/06/2012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CERN Academic Training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E917-4444-451D-95E8-8163D756EB3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39332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G.K. Mallot 20/06/2012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CERN Academic Training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E917-4444-451D-95E8-8163D756EB3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06499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G.K. Mallot 20/06/2012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CERN Academic Training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E917-4444-451D-95E8-8163D756EB3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975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G.K. Mallot 20/06/2012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CERN Academic Training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E917-4444-451D-95E8-8163D756EB3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5320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G.K. Mallot 20/06/2012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CERN Academic Training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E917-4444-451D-95E8-8163D756EB3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04164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G.K. Mallot 20/06/2012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CERN Academic Training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E917-4444-451D-95E8-8163D756EB3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96848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G.K. Mallot 20/06/2012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CERN Academic Training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E917-4444-451D-95E8-8163D756EB3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13759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G.K. Mallot 20/06/2012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CERN Academic Training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E917-4444-451D-95E8-8163D756EB3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481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G.K. Mallot 20/06/2012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CERN Academic Training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E917-4444-451D-95E8-8163D756EB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4666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G.K. Mallot 20/06/2012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CERN Academic Training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E917-4444-451D-95E8-8163D756EB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5299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G.K. Mallot 20/06/2012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CERN Academic Training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E917-4444-451D-95E8-8163D756EB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6345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5456" y="6648"/>
            <a:ext cx="8229600" cy="902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smtClean="0"/>
              <a:t>G.K. Mallot 20/06/2012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GB" smtClean="0"/>
              <a:t>CERN Academic Training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90BDE917-4444-451D-95E8-8163D756EB3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8606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sldNum="0" hdr="0"/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0"/>
            <a:ext cx="80010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G.K. Mallot 20/06/2012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CERN Academic Training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39EE7-DF34-4A97-9C59-2E730BAF10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6" descr="D:\talks\icons\compass_logo_125x125.png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90600" cy="990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11023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G.K. Mallot 20/06/2012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CERN Academic Training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D97C9F-3A62-448A-917C-001783C00E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897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hf sldNum="0"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22288" y="6489700"/>
            <a:ext cx="1905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G. Mallot/CERN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967413" y="6534150"/>
            <a:ext cx="28956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Tübingen, 26 November 2009</a:t>
            </a:r>
          </a:p>
        </p:txBody>
      </p:sp>
      <p:sp>
        <p:nvSpPr>
          <p:cNvPr id="33799" name="AutoShape 7"/>
          <p:cNvSpPr>
            <a:spLocks noChangeArrowheads="1"/>
          </p:cNvSpPr>
          <p:nvPr userDrawn="1"/>
        </p:nvSpPr>
        <p:spPr bwMode="auto">
          <a:xfrm>
            <a:off x="457200" y="381000"/>
            <a:ext cx="8534400" cy="8382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6666FF">
                  <a:gamma/>
                  <a:shade val="66275"/>
                  <a:invGamma/>
                </a:srgbClr>
              </a:gs>
              <a:gs pos="100000">
                <a:srgbClr val="6666FF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3800" name="AutoShape 8"/>
          <p:cNvSpPr>
            <a:spLocks noChangeArrowheads="1"/>
          </p:cNvSpPr>
          <p:nvPr userDrawn="1"/>
        </p:nvSpPr>
        <p:spPr bwMode="auto">
          <a:xfrm>
            <a:off x="266700" y="279400"/>
            <a:ext cx="8610600" cy="8207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6152" name="Picture 8" descr="cern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516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6444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22288" y="6489700"/>
            <a:ext cx="1905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G. Mallot/CERN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967413" y="6534150"/>
            <a:ext cx="28956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Tübingen, 26 November 2009</a:t>
            </a:r>
          </a:p>
        </p:txBody>
      </p:sp>
      <p:sp>
        <p:nvSpPr>
          <p:cNvPr id="33799" name="AutoShape 7"/>
          <p:cNvSpPr>
            <a:spLocks noChangeArrowheads="1"/>
          </p:cNvSpPr>
          <p:nvPr userDrawn="1"/>
        </p:nvSpPr>
        <p:spPr bwMode="auto">
          <a:xfrm>
            <a:off x="457200" y="381000"/>
            <a:ext cx="8534400" cy="8382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6666FF">
                  <a:gamma/>
                  <a:shade val="66275"/>
                  <a:invGamma/>
                </a:srgbClr>
              </a:gs>
              <a:gs pos="100000">
                <a:srgbClr val="6666FF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3800" name="AutoShape 8"/>
          <p:cNvSpPr>
            <a:spLocks noChangeArrowheads="1"/>
          </p:cNvSpPr>
          <p:nvPr userDrawn="1"/>
        </p:nvSpPr>
        <p:spPr bwMode="auto">
          <a:xfrm>
            <a:off x="266700" y="279400"/>
            <a:ext cx="8610600" cy="8207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6152" name="Picture 8" descr="cern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516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9335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5456" y="6648"/>
            <a:ext cx="8229600" cy="902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G.K. Mallot 20/06/2012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CERN Academic Training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90BDE917-4444-451D-95E8-8163D756EB3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781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iming>
    <p:tnLst>
      <p:par>
        <p:cTn id="1" dur="indefinite" restart="never" nodeType="tmRoot"/>
      </p:par>
    </p:tnLst>
  </p:timing>
  <p:hf sldNum="0" hdr="0"/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tags" Target="../tags/tag3.xml"/><Relationship Id="rId7" Type="http://schemas.openxmlformats.org/officeDocument/2006/relationships/image" Target="../media/image29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8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32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tags" Target="../tags/tag7.xml"/><Relationship Id="rId7" Type="http://schemas.openxmlformats.org/officeDocument/2006/relationships/image" Target="../media/image38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gif"/><Relationship Id="rId5" Type="http://schemas.openxmlformats.org/officeDocument/2006/relationships/image" Target="../media/image50.wmf"/><Relationship Id="rId4" Type="http://schemas.openxmlformats.org/officeDocument/2006/relationships/oleObject" Target="../embeddings/oleObject1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compass.cern.ch/compass/proposal/compass-II_proposal/compass-II_proposal.pdf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e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2" Type="http://schemas.openxmlformats.org/officeDocument/2006/relationships/image" Target="../media/image5.jpeg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5" Type="http://schemas.openxmlformats.org/officeDocument/2006/relationships/image" Target="../media/image1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Relationship Id="rId14" Type="http://schemas.openxmlformats.org/officeDocument/2006/relationships/image" Target="../media/image1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70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Relationship Id="rId9" Type="http://schemas.openxmlformats.org/officeDocument/2006/relationships/image" Target="../media/image10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Relationship Id="rId9" Type="http://schemas.openxmlformats.org/officeDocument/2006/relationships/image" Target="../media/image11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gif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29.png"/><Relationship Id="rId4" Type="http://schemas.openxmlformats.org/officeDocument/2006/relationships/image" Target="../media/image128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4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1.jp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jp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g"/><Relationship Id="rId4" Type="http://schemas.openxmlformats.org/officeDocument/2006/relationships/image" Target="../media/image144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image" Target="../media/image145.wmf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wmf"/><Relationship Id="rId3" Type="http://schemas.openxmlformats.org/officeDocument/2006/relationships/notesSlide" Target="../notesSlides/notesSlide8.xml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46.w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48.wmf"/><Relationship Id="rId4" Type="http://schemas.openxmlformats.org/officeDocument/2006/relationships/image" Target="../media/image149.png"/><Relationship Id="rId9" Type="http://schemas.openxmlformats.org/officeDocument/2006/relationships/oleObject" Target="../embeddings/oleObject4.bin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gi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1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56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55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4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1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g"/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0.png"/><Relationship Id="rId5" Type="http://schemas.microsoft.com/office/2007/relationships/hdphoto" Target="../media/hdphoto1.wdp"/><Relationship Id="rId4" Type="http://schemas.openxmlformats.org/officeDocument/2006/relationships/image" Target="../media/image12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4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3" Type="http://schemas.openxmlformats.org/officeDocument/2006/relationships/image" Target="../media/image165.png"/><Relationship Id="rId7" Type="http://schemas.openxmlformats.org/officeDocument/2006/relationships/image" Target="../media/image169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68.png"/><Relationship Id="rId5" Type="http://schemas.openxmlformats.org/officeDocument/2006/relationships/image" Target="../media/image167.png"/><Relationship Id="rId10" Type="http://schemas.openxmlformats.org/officeDocument/2006/relationships/image" Target="../media/image172.wmf"/><Relationship Id="rId4" Type="http://schemas.openxmlformats.org/officeDocument/2006/relationships/image" Target="../media/image166.png"/><Relationship Id="rId9" Type="http://schemas.openxmlformats.org/officeDocument/2006/relationships/image" Target="../media/image171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wmf"/><Relationship Id="rId3" Type="http://schemas.openxmlformats.org/officeDocument/2006/relationships/image" Target="../media/image176.png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79.png"/><Relationship Id="rId5" Type="http://schemas.openxmlformats.org/officeDocument/2006/relationships/image" Target="../media/image178.png"/><Relationship Id="rId4" Type="http://schemas.openxmlformats.org/officeDocument/2006/relationships/image" Target="../media/image177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6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185.png"/><Relationship Id="rId5" Type="http://schemas.openxmlformats.org/officeDocument/2006/relationships/image" Target="../media/image184.png"/><Relationship Id="rId4" Type="http://schemas.openxmlformats.org/officeDocument/2006/relationships/image" Target="../media/image183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3" Type="http://schemas.openxmlformats.org/officeDocument/2006/relationships/tags" Target="../tags/tag12.xml"/><Relationship Id="rId7" Type="http://schemas.openxmlformats.org/officeDocument/2006/relationships/image" Target="../media/image189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188.png"/><Relationship Id="rId5" Type="http://schemas.openxmlformats.org/officeDocument/2006/relationships/image" Target="../media/image187.png"/><Relationship Id="rId4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5" Type="http://schemas.openxmlformats.org/officeDocument/2006/relationships/image" Target="../media/image192.png"/><Relationship Id="rId4" Type="http://schemas.openxmlformats.org/officeDocument/2006/relationships/image" Target="../media/image191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g"/><Relationship Id="rId2" Type="http://schemas.openxmlformats.org/officeDocument/2006/relationships/slideLayout" Target="../slideLayouts/slideLayout60.xml"/><Relationship Id="rId1" Type="http://schemas.openxmlformats.org/officeDocument/2006/relationships/tags" Target="../tags/tag15.xml"/><Relationship Id="rId5" Type="http://schemas.openxmlformats.org/officeDocument/2006/relationships/image" Target="../media/image195.jpeg"/><Relationship Id="rId4" Type="http://schemas.openxmlformats.org/officeDocument/2006/relationships/image" Target="../media/image194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198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197.png"/><Relationship Id="rId5" Type="http://schemas.openxmlformats.org/officeDocument/2006/relationships/image" Target="../media/image196.png"/><Relationship Id="rId4" Type="http://schemas.openxmlformats.org/officeDocument/2006/relationships/image" Target="../media/image56.png"/><Relationship Id="rId9" Type="http://schemas.openxmlformats.org/officeDocument/2006/relationships/image" Target="../media/image25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5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5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49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49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49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208.pn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49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49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ern_accelerator"/>
          <p:cNvPicPr>
            <a:picLocks noChangeAspect="1"/>
          </p:cNvPicPr>
          <p:nvPr/>
        </p:nvPicPr>
        <p:blipFill>
          <a:blip r:embed="rId3">
            <a:lum/>
            <a:alphaModFix amt="85000"/>
          </a:blip>
          <a:srcRect/>
          <a:stretch>
            <a:fillRect/>
          </a:stretch>
        </p:blipFill>
        <p:spPr>
          <a:xfrm>
            <a:off x="-19887" y="0"/>
            <a:ext cx="9143433" cy="685829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604925" y="1675056"/>
            <a:ext cx="610324" cy="32234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 compatLnSpc="0">
            <a:spAutoFit/>
          </a:bodyPr>
          <a:lstStyle/>
          <a:p>
            <a:pPr hangingPunct="0"/>
            <a:r>
              <a:rPr lang="en-US" sz="2200" b="1">
                <a:solidFill>
                  <a:srgbClr val="FFFFFF"/>
                </a:solidFill>
                <a:latin typeface="Bitstream Vera Sans" pitchFamily="18"/>
                <a:ea typeface="Gothic" pitchFamily="2"/>
                <a:cs typeface="Tahoma" pitchFamily="2"/>
              </a:rPr>
              <a:t>LHC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52124" y="4671805"/>
            <a:ext cx="602160" cy="32234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 compatLnSpc="0">
            <a:spAutoFit/>
          </a:bodyPr>
          <a:lstStyle/>
          <a:p>
            <a:pPr hangingPunct="0"/>
            <a:r>
              <a:rPr lang="en-US" sz="2200" b="1">
                <a:solidFill>
                  <a:srgbClr val="FFFFFF"/>
                </a:solidFill>
                <a:latin typeface="Bitstream Vera Sans" pitchFamily="18"/>
                <a:ea typeface="Gothic" pitchFamily="2"/>
                <a:cs typeface="Tahoma" pitchFamily="2"/>
              </a:rPr>
              <a:t>SPS</a:t>
            </a:r>
          </a:p>
        </p:txBody>
      </p:sp>
      <p:pic>
        <p:nvPicPr>
          <p:cNvPr id="8" name="Content Placeholder 10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107466" y="4913410"/>
            <a:ext cx="1046818" cy="734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D:\talks\icons\experiments_labs\compass_logo_125x12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709" y="4867211"/>
            <a:ext cx="973615" cy="973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51201" y="5095841"/>
            <a:ext cx="1315184" cy="369332"/>
          </a:xfrm>
          <a:prstGeom prst="rect">
            <a:avLst/>
          </a:prstGeom>
          <a:solidFill>
            <a:schemeClr val="bg1">
              <a:alpha val="4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DIRAC</a:t>
            </a:r>
            <a:endParaRPr lang="en-GB" b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472667" y="332656"/>
            <a:ext cx="8316416" cy="3693319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3600" b="1" dirty="0" smtClean="0">
                <a:solidFill>
                  <a:schemeClr val="bg1">
                    <a:lumMod val="75000"/>
                  </a:schemeClr>
                </a:solidFill>
              </a:rPr>
              <a:t>CERN Academic training lecture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3600" b="1" dirty="0" smtClean="0">
                <a:solidFill>
                  <a:schemeClr val="bg1">
                    <a:lumMod val="75000"/>
                  </a:schemeClr>
                </a:solidFill>
              </a:rPr>
              <a:t>Physics </a:t>
            </a:r>
            <a:r>
              <a:rPr lang="en-GB" sz="3600" b="1" dirty="0">
                <a:solidFill>
                  <a:schemeClr val="bg1">
                    <a:lumMod val="75000"/>
                  </a:schemeClr>
                </a:solidFill>
              </a:rPr>
              <a:t>at the </a:t>
            </a:r>
            <a:r>
              <a:rPr lang="en-GB" sz="3600" b="1" dirty="0" smtClean="0">
                <a:solidFill>
                  <a:schemeClr val="bg1">
                    <a:lumMod val="75000"/>
                  </a:schemeClr>
                </a:solidFill>
              </a:rPr>
              <a:t>AD/PS/SPS (2/4)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3600" b="1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QCD and hadron physics: COMPASS, NA61, DIRAC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36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Gerhard K.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Mallot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/CERN</a:t>
            </a:r>
          </a:p>
        </p:txBody>
      </p:sp>
    </p:spTree>
    <p:extLst>
      <p:ext uri="{BB962C8B-B14F-4D97-AF65-F5344CB8AC3E}">
        <p14:creationId xmlns:p14="http://schemas.microsoft.com/office/powerpoint/2010/main" val="306261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391400" cy="792163"/>
          </a:xfrm>
        </p:spPr>
        <p:txBody>
          <a:bodyPr/>
          <a:lstStyle/>
          <a:p>
            <a:r>
              <a:rPr lang="en-US" dirty="0" smtClean="0"/>
              <a:t>Spin: Static </a:t>
            </a:r>
            <a:r>
              <a:rPr lang="en-US" dirty="0" smtClean="0"/>
              <a:t>Quark model</a:t>
            </a:r>
          </a:p>
        </p:txBody>
      </p:sp>
      <p:sp>
        <p:nvSpPr>
          <p:cNvPr id="9219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G.K. Mallot 20/06/2012</a:t>
            </a:r>
            <a:endParaRPr lang="en-US"/>
          </a:p>
        </p:txBody>
      </p:sp>
      <p:sp>
        <p:nvSpPr>
          <p:cNvPr id="922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CERN Academic Training</a:t>
            </a:r>
            <a:endParaRPr lang="en-US"/>
          </a:p>
        </p:txBody>
      </p:sp>
      <p:sp>
        <p:nvSpPr>
          <p:cNvPr id="9221" name="Rounded Rectangle 100"/>
          <p:cNvSpPr>
            <a:spLocks noChangeArrowheads="1"/>
          </p:cNvSpPr>
          <p:nvPr/>
        </p:nvSpPr>
        <p:spPr bwMode="auto">
          <a:xfrm>
            <a:off x="685800" y="3886200"/>
            <a:ext cx="5245100" cy="75565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13319" name="TextBox 10"/>
          <p:cNvSpPr txBox="1">
            <a:spLocks noChangeArrowheads="1"/>
          </p:cNvSpPr>
          <p:nvPr/>
        </p:nvSpPr>
        <p:spPr bwMode="auto">
          <a:xfrm>
            <a:off x="420993" y="4978568"/>
            <a:ext cx="666560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36538" indent="-236538">
              <a:defRPr/>
            </a:pPr>
            <a:r>
              <a:rPr lang="en-US" sz="2000" dirty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SQM: up and down quarks carry the nucleon spin</a:t>
            </a:r>
            <a:r>
              <a:rPr lang="en-US" sz="2000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!</a:t>
            </a:r>
            <a:endParaRPr lang="en-US" sz="2000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36538" indent="-236538">
              <a:defRPr/>
            </a:pPr>
            <a:r>
              <a:rPr lang="en-US" sz="2000" dirty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EMC: Quarks spins contribute little (1987/88</a:t>
            </a:r>
            <a:r>
              <a:rPr lang="en-US" sz="2000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  <a:br>
              <a:rPr lang="en-US" sz="2000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2000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</a:t>
            </a:r>
            <a:r>
              <a:rPr lang="el-GR" sz="20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ΔΣ</a:t>
            </a:r>
            <a:r>
              <a:rPr lang="en-US" sz="20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= 0.12</a:t>
            </a:r>
            <a:endParaRPr lang="en-US" sz="2000" b="1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9223" name="Picture 33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000" y="1447800"/>
            <a:ext cx="7677150" cy="113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38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08100" y="4064000"/>
            <a:ext cx="3606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5" name="Picture 39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000" y="2590800"/>
            <a:ext cx="5499100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6" name="Picture 1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86600" y="2895600"/>
            <a:ext cx="1530350" cy="164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7" name="Picture 9" descr="nucleon_1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4B6B94"/>
              </a:clrFrom>
              <a:clrTo>
                <a:srgbClr val="4B6B94">
                  <a:alpha val="0"/>
                </a:srgbClr>
              </a:clrTo>
            </a:clrChange>
            <a:lum bright="20000" contrast="30000"/>
          </a:blip>
          <a:srcRect/>
          <a:stretch>
            <a:fillRect/>
          </a:stretch>
        </p:blipFill>
        <p:spPr bwMode="auto">
          <a:xfrm>
            <a:off x="7215188" y="4724400"/>
            <a:ext cx="1533525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89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G.K. Mallot 20/06/2012</a:t>
            </a:r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CERN Academic Training</a:t>
            </a:r>
            <a:endParaRPr lang="en-US"/>
          </a:p>
        </p:txBody>
      </p:sp>
      <p:sp>
        <p:nvSpPr>
          <p:cNvPr id="297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Where is the proton spin?</a:t>
            </a:r>
          </a:p>
        </p:txBody>
      </p:sp>
      <p:sp>
        <p:nvSpPr>
          <p:cNvPr id="29701" name="AutoShape 4"/>
          <p:cNvSpPr>
            <a:spLocks noChangeArrowheads="1"/>
          </p:cNvSpPr>
          <p:nvPr/>
        </p:nvSpPr>
        <p:spPr bwMode="auto">
          <a:xfrm>
            <a:off x="1398588" y="1898650"/>
            <a:ext cx="6345237" cy="1214438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2" name="AutoShape 6"/>
          <p:cNvSpPr>
            <a:spLocks noChangeArrowheads="1"/>
          </p:cNvSpPr>
          <p:nvPr/>
        </p:nvSpPr>
        <p:spPr bwMode="auto">
          <a:xfrm>
            <a:off x="3402013" y="3743325"/>
            <a:ext cx="485775" cy="976313"/>
          </a:xfrm>
          <a:prstGeom prst="upArrow">
            <a:avLst>
              <a:gd name="adj1" fmla="val 50000"/>
              <a:gd name="adj2" fmla="val 50245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3" name="AutoShape 7"/>
          <p:cNvSpPr>
            <a:spLocks noChangeArrowheads="1"/>
          </p:cNvSpPr>
          <p:nvPr/>
        </p:nvSpPr>
        <p:spPr bwMode="auto">
          <a:xfrm>
            <a:off x="5021263" y="3698875"/>
            <a:ext cx="485775" cy="976313"/>
          </a:xfrm>
          <a:prstGeom prst="upArrow">
            <a:avLst>
              <a:gd name="adj1" fmla="val 50000"/>
              <a:gd name="adj2" fmla="val 50245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4" name="AutoShape 8"/>
          <p:cNvSpPr>
            <a:spLocks noChangeArrowheads="1"/>
          </p:cNvSpPr>
          <p:nvPr/>
        </p:nvSpPr>
        <p:spPr bwMode="auto">
          <a:xfrm>
            <a:off x="6327775" y="3743325"/>
            <a:ext cx="485775" cy="976313"/>
          </a:xfrm>
          <a:prstGeom prst="upArrow">
            <a:avLst>
              <a:gd name="adj1" fmla="val 50000"/>
              <a:gd name="adj2" fmla="val 50245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5" name="Text Box 9"/>
          <p:cNvSpPr txBox="1">
            <a:spLocks noChangeArrowheads="1"/>
          </p:cNvSpPr>
          <p:nvPr/>
        </p:nvSpPr>
        <p:spPr bwMode="auto">
          <a:xfrm>
            <a:off x="3222625" y="5041900"/>
            <a:ext cx="717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/>
              <a:t>small</a:t>
            </a:r>
          </a:p>
        </p:txBody>
      </p:sp>
      <p:sp>
        <p:nvSpPr>
          <p:cNvPr id="29706" name="Text Box 10"/>
          <p:cNvSpPr txBox="1">
            <a:spLocks noChangeArrowheads="1"/>
          </p:cNvSpPr>
          <p:nvPr/>
        </p:nvSpPr>
        <p:spPr bwMode="auto">
          <a:xfrm>
            <a:off x="4243925" y="5041900"/>
            <a:ext cx="182614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dirty="0" smtClean="0"/>
              <a:t>smallish, </a:t>
            </a:r>
            <a:br>
              <a:rPr lang="en-US" dirty="0" smtClean="0"/>
            </a:br>
            <a:r>
              <a:rPr lang="en-US" dirty="0" smtClean="0"/>
              <a:t>till </a:t>
            </a:r>
            <a:r>
              <a:rPr lang="en-US" dirty="0"/>
              <a:t>poorly </a:t>
            </a:r>
            <a:r>
              <a:rPr lang="en-US" dirty="0" smtClean="0"/>
              <a:t>known</a:t>
            </a:r>
            <a:endParaRPr lang="en-US" dirty="0"/>
          </a:p>
        </p:txBody>
      </p:sp>
      <p:sp>
        <p:nvSpPr>
          <p:cNvPr id="29707" name="Text Box 11"/>
          <p:cNvSpPr txBox="1">
            <a:spLocks noChangeArrowheads="1"/>
          </p:cNvSpPr>
          <p:nvPr/>
        </p:nvSpPr>
        <p:spPr bwMode="auto">
          <a:xfrm>
            <a:off x="6192838" y="5041900"/>
            <a:ext cx="1108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/>
              <a:t>unknown</a:t>
            </a:r>
            <a:endParaRPr lang="en-US" baseline="30000"/>
          </a:p>
        </p:txBody>
      </p:sp>
      <p:pic>
        <p:nvPicPr>
          <p:cNvPr id="29708" name="Picture 15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938" y="2178050"/>
            <a:ext cx="3976687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2092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1" name="Title 1"/>
          <p:cNvSpPr>
            <a:spLocks noGrp="1"/>
          </p:cNvSpPr>
          <p:nvPr>
            <p:ph type="title"/>
          </p:nvPr>
        </p:nvSpPr>
        <p:spPr>
          <a:xfrm>
            <a:off x="457200" y="143635"/>
            <a:ext cx="8001000" cy="792163"/>
          </a:xfrm>
        </p:spPr>
        <p:txBody>
          <a:bodyPr/>
          <a:lstStyle/>
          <a:p>
            <a:r>
              <a:rPr lang="en-GB" dirty="0" err="1" smtClean="0"/>
              <a:t>Asymmerties</a:t>
            </a:r>
            <a:r>
              <a:rPr lang="en-GB" dirty="0" smtClean="0"/>
              <a:t> &amp; SF</a:t>
            </a:r>
            <a:endParaRPr lang="en-GB" dirty="0" smtClean="0"/>
          </a:p>
        </p:txBody>
      </p:sp>
      <p:sp>
        <p:nvSpPr>
          <p:cNvPr id="45063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CERN Academic Training</a:t>
            </a:r>
            <a:endParaRPr lang="fr-FR" sz="1800" smtClean="0"/>
          </a:p>
        </p:txBody>
      </p:sp>
      <p:sp>
        <p:nvSpPr>
          <p:cNvPr id="45071" name="Date Placeholder 2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G.K. Mallot 20/06/2012</a:t>
            </a:r>
            <a:endParaRPr lang="fr-FR" smtClean="0"/>
          </a:p>
        </p:txBody>
      </p:sp>
      <p:sp>
        <p:nvSpPr>
          <p:cNvPr id="15" name="TextBox 14"/>
          <p:cNvSpPr txBox="1"/>
          <p:nvPr/>
        </p:nvSpPr>
        <p:spPr>
          <a:xfrm>
            <a:off x="556229" y="1493785"/>
            <a:ext cx="7167860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longitudinal double-spin x-sect. asymmetries</a:t>
            </a:r>
            <a:endParaRPr lang="en-US" sz="2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7170" y="6889437"/>
            <a:ext cx="3298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inclusive scattering: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336432" y="2038667"/>
            <a:ext cx="1533388" cy="872828"/>
            <a:chOff x="357691" y="2450914"/>
            <a:chExt cx="1533388" cy="872828"/>
          </a:xfrm>
        </p:grpSpPr>
        <p:pic>
          <p:nvPicPr>
            <p:cNvPr id="17" name="Picture 13" descr="g_el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57691" y="2450914"/>
              <a:ext cx="1533387" cy="360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13" descr="g_el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57692" y="2963528"/>
              <a:ext cx="1533387" cy="360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TextBox 2"/>
            <p:cNvSpPr txBox="1"/>
            <p:nvPr/>
          </p:nvSpPr>
          <p:spPr>
            <a:xfrm>
              <a:off x="991764" y="2929142"/>
              <a:ext cx="19586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chemeClr val="tx2">
                      <a:lumMod val="75000"/>
                    </a:schemeClr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+</a:t>
              </a:r>
              <a:endParaRPr lang="en-GB" b="1" dirty="0" smtClean="0">
                <a:solidFill>
                  <a:schemeClr val="tx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</p:grp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20" y="2001604"/>
            <a:ext cx="5884666" cy="112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8720" y="3449782"/>
            <a:ext cx="2716392" cy="1033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92498" y="4869160"/>
            <a:ext cx="346473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42913">
              <a:tabLst>
                <a:tab pos="633413" algn="l"/>
              </a:tabLst>
            </a:pPr>
            <a:r>
              <a:rPr lang="en-GB" sz="2000" i="1" dirty="0">
                <a:latin typeface="Verdana" pitchFamily="34" charset="0"/>
                <a:ea typeface="Verdana" pitchFamily="34" charset="0"/>
                <a:cs typeface="Verdana" pitchFamily="34" charset="0"/>
              </a:rPr>
              <a:t>f</a:t>
            </a:r>
            <a:r>
              <a:rPr lang="en-GB" sz="2000" dirty="0">
                <a:latin typeface="Verdana" pitchFamily="34" charset="0"/>
                <a:ea typeface="Verdana" pitchFamily="34" charset="0"/>
                <a:cs typeface="Verdana" pitchFamily="34" charset="0"/>
              </a:rPr>
              <a:t>:	dilution factor</a:t>
            </a:r>
          </a:p>
          <a:p>
            <a:pPr defTabSz="442913">
              <a:tabLst>
                <a:tab pos="633413" algn="l"/>
              </a:tabLst>
            </a:pPr>
            <a:r>
              <a:rPr lang="en-GB" sz="20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D</a:t>
            </a:r>
            <a:r>
              <a:rPr lang="en-GB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:</a:t>
            </a:r>
            <a:r>
              <a:rPr lang="en-GB" sz="2000" dirty="0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en-GB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depolarisation factor</a:t>
            </a:r>
            <a:endParaRPr lang="en-GB" sz="2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defTabSz="442913">
              <a:tabLst>
                <a:tab pos="633413" algn="l"/>
              </a:tabLst>
            </a:pPr>
            <a:r>
              <a:rPr lang="en-GB" sz="20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</a:t>
            </a:r>
            <a:r>
              <a:rPr lang="el-GR" sz="2000" baseline="-25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μ</a:t>
            </a:r>
            <a:r>
              <a:rPr lang="en-GB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:	beam polarisation</a:t>
            </a:r>
          </a:p>
          <a:p>
            <a:pPr defTabSz="442913">
              <a:tabLst>
                <a:tab pos="633413" algn="l"/>
              </a:tabLst>
            </a:pPr>
            <a:r>
              <a:rPr lang="en-GB" sz="20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</a:t>
            </a:r>
            <a:r>
              <a:rPr lang="en-GB" sz="2000" baseline="-25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</a:t>
            </a:r>
            <a:r>
              <a:rPr lang="en-GB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:	target polarisation</a:t>
            </a:r>
            <a:endParaRPr lang="en-GB" sz="20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12520" y="5156529"/>
            <a:ext cx="46635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4988" indent="-534988" defTabSz="442913">
              <a:tabLst>
                <a:tab pos="633413" algn="l"/>
              </a:tabLst>
            </a:pPr>
            <a:r>
              <a:rPr lang="en-GB" sz="20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x</a:t>
            </a:r>
            <a:r>
              <a:rPr lang="en-GB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:</a:t>
            </a:r>
            <a:r>
              <a:rPr lang="en-GB" sz="2000" dirty="0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en-GB" sz="20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Bjorken</a:t>
            </a:r>
            <a:r>
              <a:rPr lang="en-GB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x, fraction of nucleon           momentum carried by struck </a:t>
            </a:r>
            <a:br>
              <a:rPr lang="en-GB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GB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quark in inf. mom. frame</a:t>
            </a:r>
            <a:endParaRPr lang="en-GB" sz="2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5" name="Picture 5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71118" b="23186"/>
          <a:stretch/>
        </p:blipFill>
        <p:spPr bwMode="auto">
          <a:xfrm>
            <a:off x="1235897" y="2856812"/>
            <a:ext cx="2304256" cy="2137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209180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25"/>
          <p:cNvSpPr>
            <a:spLocks noChangeArrowheads="1"/>
          </p:cNvSpPr>
          <p:nvPr/>
        </p:nvSpPr>
        <p:spPr bwMode="auto">
          <a:xfrm>
            <a:off x="4217963" y="5373216"/>
            <a:ext cx="4344435" cy="864096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G.K. Mallot 20/06/2012</a:t>
            </a:r>
            <a:endParaRPr lang="en-US"/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CERN Academic Training</a:t>
            </a:r>
            <a:endParaRPr lang="en-US"/>
          </a:p>
        </p:txBody>
      </p:sp>
      <p:pic>
        <p:nvPicPr>
          <p:cNvPr id="23557" name="Picture 21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1385888"/>
            <a:ext cx="2281238" cy="66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482600" y="1517650"/>
            <a:ext cx="3716338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indent="231775"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chemeClr val="accent2"/>
                </a:solidFill>
                <a:latin typeface="+mn-lt"/>
              </a:rPr>
              <a:t>first moment </a:t>
            </a:r>
            <a:r>
              <a:rPr lang="en-US" sz="2400" i="1" dirty="0">
                <a:latin typeface="+mn-lt"/>
                <a:sym typeface="Symbol"/>
              </a:rPr>
              <a:t></a:t>
            </a:r>
            <a:r>
              <a:rPr lang="en-US" sz="2400" baseline="-25000" dirty="0">
                <a:latin typeface="+mn-lt"/>
                <a:sym typeface="Symbol"/>
              </a:rPr>
              <a:t>1</a:t>
            </a:r>
            <a:r>
              <a:rPr lang="en-US" sz="2400" i="1" dirty="0">
                <a:latin typeface="+mn-lt"/>
              </a:rPr>
              <a:t> </a:t>
            </a:r>
            <a:r>
              <a:rPr lang="en-US" sz="2400" dirty="0">
                <a:latin typeface="+mn-lt"/>
              </a:rPr>
              <a:t>of </a:t>
            </a:r>
            <a:r>
              <a:rPr lang="en-US" sz="2400" i="1" dirty="0">
                <a:cs typeface="Arial" pitchFamily="34" charset="0"/>
              </a:rPr>
              <a:t>g</a:t>
            </a:r>
            <a:r>
              <a:rPr lang="en-US" sz="2400" baseline="-25000" dirty="0">
                <a:cs typeface="Arial" pitchFamily="34" charset="0"/>
              </a:rPr>
              <a:t>1 </a:t>
            </a:r>
            <a:r>
              <a:rPr lang="en-US" sz="2400" dirty="0">
                <a:cs typeface="Arial" pitchFamily="34" charset="0"/>
              </a:rPr>
              <a:t>with</a:t>
            </a:r>
            <a:endParaRPr lang="en-US" sz="2400" dirty="0">
              <a:latin typeface="+mn-lt"/>
              <a:cs typeface="Arial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93750" y="2228850"/>
            <a:ext cx="8112125" cy="844550"/>
            <a:chOff x="793750" y="2228850"/>
            <a:chExt cx="8112125" cy="844550"/>
          </a:xfrm>
        </p:grpSpPr>
        <p:sp>
          <p:nvSpPr>
            <p:cNvPr id="23569" name="Rounded Rectangle 25"/>
            <p:cNvSpPr>
              <a:spLocks noChangeArrowheads="1"/>
            </p:cNvSpPr>
            <p:nvPr/>
          </p:nvSpPr>
          <p:spPr bwMode="auto">
            <a:xfrm>
              <a:off x="793750" y="2228850"/>
              <a:ext cx="8112125" cy="844550"/>
            </a:xfrm>
            <a:prstGeom prst="roundRect">
              <a:avLst>
                <a:gd name="adj" fmla="val 16667"/>
              </a:avLst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23570" name="Picture 30" descr="txp_fig.png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250" y="2228850"/>
              <a:ext cx="7434480" cy="818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560" name="Group 34"/>
          <p:cNvGrpSpPr>
            <a:grpSpLocks/>
          </p:cNvGrpSpPr>
          <p:nvPr/>
        </p:nvGrpSpPr>
        <p:grpSpPr bwMode="auto">
          <a:xfrm>
            <a:off x="927100" y="3473450"/>
            <a:ext cx="7577138" cy="1462088"/>
            <a:chOff x="612083" y="3675159"/>
            <a:chExt cx="7577827" cy="1461991"/>
          </a:xfrm>
        </p:grpSpPr>
        <p:sp>
          <p:nvSpPr>
            <p:cNvPr id="23562" name="AutoShape 11"/>
            <p:cNvSpPr>
              <a:spLocks noChangeArrowheads="1"/>
            </p:cNvSpPr>
            <p:nvPr/>
          </p:nvSpPr>
          <p:spPr bwMode="auto">
            <a:xfrm rot="10800000" flipV="1">
              <a:off x="2964961" y="4485347"/>
              <a:ext cx="1644650" cy="570167"/>
            </a:xfrm>
            <a:prstGeom prst="wedgeRoundRectCallout">
              <a:avLst>
                <a:gd name="adj1" fmla="val 77139"/>
                <a:gd name="adj2" fmla="val -70977"/>
                <a:gd name="adj3" fmla="val 16667"/>
              </a:avLst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/>
            <a:lstStyle/>
            <a:p>
              <a:pPr algn="ctr"/>
              <a:endParaRPr lang="en-US"/>
            </a:p>
          </p:txBody>
        </p:sp>
        <p:sp>
          <p:nvSpPr>
            <p:cNvPr id="23563" name="AutoShape 12"/>
            <p:cNvSpPr>
              <a:spLocks noChangeArrowheads="1"/>
            </p:cNvSpPr>
            <p:nvPr/>
          </p:nvSpPr>
          <p:spPr bwMode="auto">
            <a:xfrm rot="10800000" flipH="1" flipV="1">
              <a:off x="5283200" y="4495800"/>
              <a:ext cx="1712913" cy="577850"/>
            </a:xfrm>
            <a:prstGeom prst="wedgeRoundRectCallout">
              <a:avLst>
                <a:gd name="adj1" fmla="val -65324"/>
                <a:gd name="adj2" fmla="val -58731"/>
                <a:gd name="adj3" fmla="val 16667"/>
              </a:avLst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lang="en-US"/>
            </a:p>
          </p:txBody>
        </p:sp>
        <p:sp>
          <p:nvSpPr>
            <p:cNvPr id="23564" name="Text Box 13"/>
            <p:cNvSpPr txBox="1">
              <a:spLocks noChangeArrowheads="1"/>
            </p:cNvSpPr>
            <p:nvPr/>
          </p:nvSpPr>
          <p:spPr bwMode="auto">
            <a:xfrm>
              <a:off x="2927350" y="4422749"/>
              <a:ext cx="1690040" cy="646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dirty="0"/>
                <a:t>Neutron decay</a:t>
              </a:r>
            </a:p>
            <a:p>
              <a:pPr eaLnBrk="1" hangingPunct="1"/>
              <a:r>
                <a:rPr lang="en-US" dirty="0"/>
                <a:t>      </a:t>
              </a:r>
              <a:r>
                <a:rPr lang="en-US" b="1" dirty="0"/>
                <a:t>a</a:t>
              </a:r>
              <a:r>
                <a:rPr lang="en-US" b="1" baseline="-25000" dirty="0"/>
                <a:t>3</a:t>
              </a:r>
              <a:r>
                <a:rPr lang="en-US" b="1" dirty="0"/>
                <a:t> = </a:t>
              </a:r>
              <a:r>
                <a:rPr lang="en-US" b="1" dirty="0" smtClean="0"/>
                <a:t>|</a:t>
              </a:r>
              <a:r>
                <a:rPr lang="en-US" b="1" dirty="0" err="1" smtClean="0"/>
                <a:t>g</a:t>
              </a:r>
              <a:r>
                <a:rPr lang="en-US" b="1" baseline="-25000" dirty="0" err="1" smtClean="0"/>
                <a:t>a</a:t>
              </a:r>
              <a:r>
                <a:rPr lang="en-US" b="1" dirty="0" smtClean="0"/>
                <a:t>/</a:t>
              </a:r>
              <a:r>
                <a:rPr lang="en-US" b="1" dirty="0" err="1" smtClean="0"/>
                <a:t>g</a:t>
              </a:r>
              <a:r>
                <a:rPr lang="en-US" b="1" baseline="-25000" dirty="0" err="1" smtClean="0"/>
                <a:t>v</a:t>
              </a:r>
              <a:r>
                <a:rPr lang="en-US" b="1" dirty="0" smtClean="0"/>
                <a:t>|</a:t>
              </a:r>
              <a:endParaRPr lang="en-US" b="1" dirty="0"/>
            </a:p>
          </p:txBody>
        </p:sp>
        <p:sp>
          <p:nvSpPr>
            <p:cNvPr id="23565" name="Text Box 14"/>
            <p:cNvSpPr txBox="1">
              <a:spLocks noChangeArrowheads="1"/>
            </p:cNvSpPr>
            <p:nvPr/>
          </p:nvSpPr>
          <p:spPr bwMode="auto">
            <a:xfrm>
              <a:off x="5327650" y="4495800"/>
              <a:ext cx="1720850" cy="64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/>
                <a:t>Hyperon decay</a:t>
              </a:r>
            </a:p>
            <a:p>
              <a:pPr eaLnBrk="1" hangingPunct="1"/>
              <a:r>
                <a:rPr lang="en-US"/>
                <a:t>       (</a:t>
              </a:r>
              <a:r>
                <a:rPr lang="en-US" b="1"/>
                <a:t>3F-D)/3</a:t>
              </a:r>
            </a:p>
          </p:txBody>
        </p:sp>
        <p:sp>
          <p:nvSpPr>
            <p:cNvPr id="23566" name="AutoShape 15"/>
            <p:cNvSpPr>
              <a:spLocks noChangeArrowheads="1"/>
            </p:cNvSpPr>
            <p:nvPr/>
          </p:nvSpPr>
          <p:spPr bwMode="auto">
            <a:xfrm rot="5400000" flipH="1" flipV="1">
              <a:off x="7521574" y="4435476"/>
              <a:ext cx="563562" cy="773110"/>
            </a:xfrm>
            <a:prstGeom prst="wedgeRoundRectCallout">
              <a:avLst>
                <a:gd name="adj1" fmla="val 84222"/>
                <a:gd name="adj2" fmla="val -57963"/>
                <a:gd name="adj3" fmla="val 16667"/>
              </a:avLst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/>
            <a:lstStyle/>
            <a:p>
              <a:pPr algn="ctr"/>
              <a:endParaRPr lang="en-US"/>
            </a:p>
          </p:txBody>
        </p:sp>
        <p:sp>
          <p:nvSpPr>
            <p:cNvPr id="23567" name="Text Box 16"/>
            <p:cNvSpPr txBox="1">
              <a:spLocks noChangeArrowheads="1"/>
            </p:cNvSpPr>
            <p:nvPr/>
          </p:nvSpPr>
          <p:spPr bwMode="auto">
            <a:xfrm>
              <a:off x="7550150" y="4629150"/>
              <a:ext cx="460375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cs typeface="Arial" pitchFamily="34" charset="0"/>
                </a:rPr>
                <a:t>∆</a:t>
              </a:r>
              <a:r>
                <a:rPr lang="el-GR" b="1">
                  <a:cs typeface="Arial" pitchFamily="34" charset="0"/>
                </a:rPr>
                <a:t>Σ</a:t>
              </a:r>
            </a:p>
          </p:txBody>
        </p:sp>
        <p:pic>
          <p:nvPicPr>
            <p:cNvPr id="23568" name="Picture 32" descr="txp_fig.png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083" y="3675159"/>
              <a:ext cx="7373732" cy="815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Sum rules for </a:t>
            </a:r>
            <a:r>
              <a:rPr lang="en-US" i="1" dirty="0" smtClean="0"/>
              <a:t>g</a:t>
            </a:r>
            <a:r>
              <a:rPr lang="en-US" baseline="-25000" dirty="0" smtClean="0"/>
              <a:t>1</a:t>
            </a:r>
            <a:endParaRPr lang="en-US" dirty="0" smtClean="0"/>
          </a:p>
        </p:txBody>
      </p:sp>
      <p:sp>
        <p:nvSpPr>
          <p:cNvPr id="30" name="TextBox 29"/>
          <p:cNvSpPr txBox="1"/>
          <p:nvPr/>
        </p:nvSpPr>
        <p:spPr>
          <a:xfrm>
            <a:off x="501625" y="5569373"/>
            <a:ext cx="2670539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indent="231775"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2400" b="1" dirty="0" err="1">
                <a:solidFill>
                  <a:schemeClr val="accent2"/>
                </a:solidFill>
              </a:rPr>
              <a:t>B</a:t>
            </a:r>
            <a:r>
              <a:rPr lang="en-US" sz="2400" b="1" dirty="0" err="1" smtClean="0">
                <a:solidFill>
                  <a:schemeClr val="accent2"/>
                </a:solidFill>
              </a:rPr>
              <a:t>jorken</a:t>
            </a:r>
            <a:r>
              <a:rPr lang="en-US" sz="2400" b="1" dirty="0" smtClean="0">
                <a:solidFill>
                  <a:schemeClr val="accent2"/>
                </a:solidFill>
              </a:rPr>
              <a:t> sum rule:</a:t>
            </a:r>
            <a:endParaRPr lang="en-US" sz="2400" b="1" dirty="0">
              <a:cs typeface="Arial" pitchFamily="34" charset="0"/>
            </a:endParaRP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000" y="5254741"/>
            <a:ext cx="3655715" cy="990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995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2"/>
          <p:cNvSpPr>
            <a:spLocks noChangeArrowheads="1"/>
          </p:cNvSpPr>
          <p:nvPr/>
        </p:nvSpPr>
        <p:spPr bwMode="auto">
          <a:xfrm>
            <a:off x="152400" y="3733800"/>
            <a:ext cx="3733800" cy="1295400"/>
          </a:xfrm>
          <a:prstGeom prst="rect">
            <a:avLst/>
          </a:prstGeom>
          <a:solidFill>
            <a:srgbClr val="DDDDDD"/>
          </a:solidFill>
          <a:ln w="15875" algn="ctr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lang="en-US"/>
          </a:p>
        </p:txBody>
      </p:sp>
      <p:sp>
        <p:nvSpPr>
          <p:cNvPr id="15363" name="Title 1"/>
          <p:cNvSpPr>
            <a:spLocks noGrp="1"/>
          </p:cNvSpPr>
          <p:nvPr>
            <p:ph type="title"/>
          </p:nvPr>
        </p:nvSpPr>
        <p:spPr>
          <a:xfrm>
            <a:off x="1106214" y="110359"/>
            <a:ext cx="7391400" cy="792163"/>
          </a:xfrm>
        </p:spPr>
        <p:txBody>
          <a:bodyPr/>
          <a:lstStyle/>
          <a:p>
            <a:r>
              <a:rPr lang="en-GB" dirty="0" smtClean="0"/>
              <a:t>Structure </a:t>
            </a:r>
            <a:r>
              <a:rPr lang="en-GB" dirty="0" smtClean="0"/>
              <a:t>function g</a:t>
            </a:r>
            <a:r>
              <a:rPr lang="en-GB" baseline="-25000" dirty="0" smtClean="0"/>
              <a:t>1</a:t>
            </a:r>
            <a:r>
              <a:rPr lang="en-GB" dirty="0" smtClean="0"/>
              <a:t>(x,Q</a:t>
            </a:r>
            <a:r>
              <a:rPr lang="en-GB" baseline="30000" dirty="0" smtClean="0"/>
              <a:t>2</a:t>
            </a:r>
            <a:r>
              <a:rPr lang="en-GB" dirty="0" smtClean="0"/>
              <a:t>)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3581400" cy="4525963"/>
          </a:xfrm>
        </p:spPr>
        <p:txBody>
          <a:bodyPr>
            <a:normAutofit/>
          </a:bodyPr>
          <a:lstStyle/>
          <a:p>
            <a:pPr>
              <a:buFontTx/>
              <a:buChar char="•"/>
              <a:defRPr/>
            </a:pPr>
            <a:r>
              <a:rPr lang="en-GB" sz="2400" dirty="0" smtClean="0">
                <a:cs typeface="Arial" charset="0"/>
              </a:rPr>
              <a:t>very precise data</a:t>
            </a:r>
          </a:p>
          <a:p>
            <a:pPr>
              <a:buFontTx/>
              <a:buChar char="•"/>
              <a:defRPr/>
            </a:pPr>
            <a:r>
              <a:rPr lang="en-GB" sz="2400" dirty="0" smtClean="0">
                <a:cs typeface="Arial" charset="0"/>
              </a:rPr>
              <a:t>only COMPASS for </a:t>
            </a:r>
            <a:br>
              <a:rPr lang="en-GB" sz="2400" dirty="0" smtClean="0">
                <a:cs typeface="Arial" charset="0"/>
              </a:rPr>
            </a:br>
            <a:r>
              <a:rPr lang="en-GB" sz="2400" dirty="0" smtClean="0">
                <a:cs typeface="Arial" charset="0"/>
              </a:rPr>
              <a:t>x &lt; 0.01 (Q</a:t>
            </a:r>
            <a:r>
              <a:rPr lang="en-GB" sz="2400" baseline="30000" dirty="0" smtClean="0">
                <a:cs typeface="Arial" charset="0"/>
              </a:rPr>
              <a:t>2 </a:t>
            </a:r>
            <a:r>
              <a:rPr lang="en-GB" sz="2400" dirty="0" smtClean="0">
                <a:cs typeface="Arial" charset="0"/>
              </a:rPr>
              <a:t>&gt; 1)</a:t>
            </a:r>
          </a:p>
          <a:p>
            <a:pPr>
              <a:buFontTx/>
              <a:buChar char="•"/>
              <a:defRPr/>
            </a:pPr>
            <a:endParaRPr lang="en-GB" sz="2400" dirty="0" smtClean="0">
              <a:cs typeface="Arial" charset="0"/>
            </a:endParaRPr>
          </a:p>
          <a:p>
            <a:pPr>
              <a:buFontTx/>
              <a:buChar char="•"/>
              <a:defRPr/>
            </a:pPr>
            <a:r>
              <a:rPr lang="en-GB" sz="2400" dirty="0" smtClean="0">
                <a:cs typeface="Arial" charset="0"/>
              </a:rPr>
              <a:t>deuteron data:</a:t>
            </a:r>
          </a:p>
          <a:p>
            <a:pPr marL="457200" lvl="1" indent="0">
              <a:buNone/>
              <a:defRPr/>
            </a:pPr>
            <a:r>
              <a:rPr lang="en-US" sz="2000" dirty="0" smtClean="0">
                <a:solidFill>
                  <a:srgbClr val="FF0000"/>
                </a:solidFill>
                <a:cs typeface="Times New Roman"/>
              </a:rPr>
              <a:t>Δ</a:t>
            </a:r>
            <a:r>
              <a:rPr lang="el-GR" sz="2000" dirty="0" smtClean="0">
                <a:solidFill>
                  <a:srgbClr val="FF0000"/>
                </a:solidFill>
                <a:cs typeface="Times New Roman"/>
              </a:rPr>
              <a:t>Σ</a:t>
            </a:r>
            <a:r>
              <a:rPr lang="en-US" sz="2000" dirty="0" smtClean="0">
                <a:solidFill>
                  <a:srgbClr val="FF0000"/>
                </a:solidFill>
                <a:cs typeface="Arial" charset="0"/>
              </a:rPr>
              <a:t>=</a:t>
            </a:r>
            <a:br>
              <a:rPr lang="en-US" sz="2000" dirty="0" smtClean="0">
                <a:solidFill>
                  <a:srgbClr val="FF0000"/>
                </a:solidFill>
                <a:cs typeface="Arial" charset="0"/>
              </a:rPr>
            </a:br>
            <a:r>
              <a:rPr lang="en-US" sz="2000" dirty="0" smtClean="0">
                <a:solidFill>
                  <a:srgbClr val="FF0000"/>
                </a:solidFill>
                <a:cs typeface="Arial" charset="0"/>
              </a:rPr>
              <a:t>    0.33</a:t>
            </a:r>
            <a:r>
              <a:rPr lang="en-US" sz="2000" dirty="0" smtClean="0">
                <a:solidFill>
                  <a:srgbClr val="FF0000"/>
                </a:solidFill>
                <a:cs typeface="Times New Roman"/>
              </a:rPr>
              <a:t>±0.03±0.05</a:t>
            </a:r>
          </a:p>
          <a:p>
            <a:pPr marL="457200" lvl="1" indent="0">
              <a:buNone/>
              <a:defRPr/>
            </a:pPr>
            <a:r>
              <a:rPr lang="en-US" sz="2000" dirty="0" err="1" smtClean="0">
                <a:cs typeface="Times New Roman"/>
              </a:rPr>
              <a:t>Δs+Δs</a:t>
            </a:r>
            <a:r>
              <a:rPr lang="en-US" sz="2000" dirty="0" smtClean="0">
                <a:cs typeface="Times New Roman"/>
              </a:rPr>
              <a:t>=</a:t>
            </a:r>
            <a:br>
              <a:rPr lang="en-US" sz="2000" dirty="0" smtClean="0">
                <a:cs typeface="Times New Roman"/>
              </a:rPr>
            </a:br>
            <a:r>
              <a:rPr lang="en-US" sz="2000" dirty="0" smtClean="0">
                <a:cs typeface="Times New Roman"/>
              </a:rPr>
              <a:t>   −</a:t>
            </a:r>
            <a:r>
              <a:rPr lang="en-US" sz="2000" dirty="0" smtClean="0">
                <a:cs typeface="Times New Roman"/>
              </a:rPr>
              <a:t>0.08±0.01±0.02</a:t>
            </a:r>
          </a:p>
          <a:p>
            <a:pPr marL="0" indent="0">
              <a:buNone/>
              <a:defRPr/>
            </a:pPr>
            <a:endParaRPr lang="en-GB" sz="2400" dirty="0" smtClean="0">
              <a:cs typeface="Arial" charset="0"/>
            </a:endParaRPr>
          </a:p>
        </p:txBody>
      </p:sp>
      <p:sp>
        <p:nvSpPr>
          <p:cNvPr id="1536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CERN Academic Training</a:t>
            </a:r>
            <a:endParaRPr lang="fr-FR" sz="1800" smtClean="0"/>
          </a:p>
        </p:txBody>
      </p:sp>
      <p:grpSp>
        <p:nvGrpSpPr>
          <p:cNvPr id="16" name="Group 15"/>
          <p:cNvGrpSpPr/>
          <p:nvPr/>
        </p:nvGrpSpPr>
        <p:grpSpPr>
          <a:xfrm>
            <a:off x="3868738" y="1219200"/>
            <a:ext cx="5275262" cy="5421313"/>
            <a:chOff x="3868738" y="1219200"/>
            <a:chExt cx="5275262" cy="5421313"/>
          </a:xfrm>
        </p:grpSpPr>
        <p:pic>
          <p:nvPicPr>
            <p:cNvPr id="15374" name="Picture 4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868738" y="1219200"/>
              <a:ext cx="5248275" cy="3028950"/>
            </a:xfrm>
            <a:prstGeom prst="rect">
              <a:avLst/>
            </a:prstGeom>
            <a:noFill/>
            <a:ln w="15875" algn="ctr">
              <a:noFill/>
              <a:miter lim="800000"/>
              <a:headEnd/>
              <a:tailEnd/>
            </a:ln>
          </p:spPr>
        </p:pic>
        <p:pic>
          <p:nvPicPr>
            <p:cNvPr id="15370" name="Picture 5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933825" y="3649663"/>
              <a:ext cx="5210175" cy="2990850"/>
            </a:xfrm>
            <a:prstGeom prst="rect">
              <a:avLst/>
            </a:prstGeom>
            <a:noFill/>
            <a:ln w="15875" algn="ctr">
              <a:noFill/>
              <a:miter lim="800000"/>
              <a:headEnd/>
              <a:tailEnd/>
            </a:ln>
          </p:spPr>
        </p:pic>
        <p:sp>
          <p:nvSpPr>
            <p:cNvPr id="8" name="Rectangle 7"/>
            <p:cNvSpPr/>
            <p:nvPr/>
          </p:nvSpPr>
          <p:spPr bwMode="auto">
            <a:xfrm>
              <a:off x="6400800" y="1447800"/>
              <a:ext cx="571500" cy="457200"/>
            </a:xfrm>
            <a:prstGeom prst="rect">
              <a:avLst/>
            </a:prstGeom>
            <a:solidFill>
              <a:schemeClr val="accent6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GB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p</a:t>
              </a:r>
              <a:endParaRPr lang="en-GB" baseline="30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6448425" y="3825875"/>
              <a:ext cx="571500" cy="457200"/>
            </a:xfrm>
            <a:prstGeom prst="rect">
              <a:avLst/>
            </a:prstGeom>
            <a:solidFill>
              <a:schemeClr val="accent6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GB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d</a:t>
              </a:r>
              <a:endParaRPr lang="en-GB" baseline="30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5367" name="Date Placeholder 15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G.K. Mallot 20/06/2012</a:t>
            </a:r>
            <a:endParaRPr lang="fr-FR" smtClean="0"/>
          </a:p>
        </p:txBody>
      </p:sp>
      <p:cxnSp>
        <p:nvCxnSpPr>
          <p:cNvPr id="3" name="Straight Connector 2"/>
          <p:cNvCxnSpPr/>
          <p:nvPr/>
        </p:nvCxnSpPr>
        <p:spPr>
          <a:xfrm>
            <a:off x="1475656" y="4509120"/>
            <a:ext cx="108012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6421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Bjorken sum rule</a:t>
            </a:r>
          </a:p>
        </p:txBody>
      </p:sp>
      <p:sp>
        <p:nvSpPr>
          <p:cNvPr id="18435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CERN Academic Training</a:t>
            </a:r>
            <a:endParaRPr lang="fr-FR" sz="1800" smtClean="0"/>
          </a:p>
        </p:txBody>
      </p:sp>
      <p:pic>
        <p:nvPicPr>
          <p:cNvPr id="1843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04800" y="2057400"/>
            <a:ext cx="4125913" cy="3246438"/>
          </a:xfrm>
        </p:spPr>
      </p:pic>
      <p:pic>
        <p:nvPicPr>
          <p:cNvPr id="1843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057400"/>
            <a:ext cx="42672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Date Placeholder 6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G.K. Mallot 20/06/2012</a:t>
            </a:r>
            <a:endParaRPr lang="fr-FR" smtClean="0"/>
          </a:p>
        </p:txBody>
      </p:sp>
      <p:pic>
        <p:nvPicPr>
          <p:cNvPr id="18439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05400" y="1447800"/>
            <a:ext cx="382746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1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8600" y="1219200"/>
            <a:ext cx="4408488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2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76400" y="5410200"/>
            <a:ext cx="4705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3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28800" y="5943600"/>
            <a:ext cx="177482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3810000" y="5943600"/>
            <a:ext cx="2693988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800" dirty="0">
                <a:latin typeface="+mn-lt"/>
              </a:rPr>
              <a:t>from neutron </a:t>
            </a:r>
            <a:r>
              <a:rPr lang="el-GR" sz="1800" dirty="0">
                <a:latin typeface="+mn-lt"/>
              </a:rPr>
              <a:t>β</a:t>
            </a:r>
            <a:r>
              <a:rPr lang="en-US" sz="1800" dirty="0">
                <a:latin typeface="+mn-lt"/>
              </a:rPr>
              <a:t> decay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81800" y="5715000"/>
            <a:ext cx="2133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 smtClean="0">
                <a:solidFill>
                  <a:srgbClr val="C00000"/>
                </a:solidFill>
              </a:rPr>
              <a:t>PLB 690 (2010) 466</a:t>
            </a:r>
            <a:endParaRPr lang="en-US" sz="1400" dirty="0">
              <a:solidFill>
                <a:srgbClr val="C00000"/>
              </a:solidFill>
            </a:endParaRPr>
          </a:p>
        </p:txBody>
      </p:sp>
      <p:pic>
        <p:nvPicPr>
          <p:cNvPr id="15" name="Picture 14" descr="compass-logo_125x125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60692" y="0"/>
            <a:ext cx="908720" cy="90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165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G.K. Mallot 20/06/2012</a:t>
            </a:r>
            <a:endParaRPr lang="en-US" smtClean="0"/>
          </a:p>
        </p:txBody>
      </p:sp>
      <p:sp>
        <p:nvSpPr>
          <p:cNvPr id="4710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CERN Academic Training</a:t>
            </a:r>
          </a:p>
        </p:txBody>
      </p:sp>
      <p:sp>
        <p:nvSpPr>
          <p:cNvPr id="47108" name="Rectangle 3"/>
          <p:cNvSpPr>
            <a:spLocks noGrp="1" noChangeArrowheads="1"/>
          </p:cNvSpPr>
          <p:nvPr>
            <p:ph type="title"/>
          </p:nvPr>
        </p:nvSpPr>
        <p:spPr>
          <a:xfrm>
            <a:off x="791580" y="204952"/>
            <a:ext cx="1907561" cy="6096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i="1" kern="0" dirty="0">
                <a:solidFill>
                  <a:schemeClr val="tx2"/>
                </a:solidFill>
              </a:rPr>
              <a:t>F</a:t>
            </a:r>
            <a:r>
              <a:rPr lang="en-US" sz="3200" i="1" kern="0" baseline="-25000" dirty="0">
                <a:solidFill>
                  <a:schemeClr val="tx2"/>
                </a:solidFill>
              </a:rPr>
              <a:t>2</a:t>
            </a:r>
            <a:r>
              <a:rPr lang="en-US" sz="3200" i="1" kern="0" dirty="0">
                <a:solidFill>
                  <a:schemeClr val="tx2"/>
                </a:solidFill>
              </a:rPr>
              <a:t>(x,Q</a:t>
            </a:r>
            <a:r>
              <a:rPr lang="en-US" sz="3200" i="1" kern="0" baseline="30000" dirty="0">
                <a:solidFill>
                  <a:schemeClr val="tx2"/>
                </a:solidFill>
              </a:rPr>
              <a:t>2</a:t>
            </a:r>
            <a:r>
              <a:rPr lang="en-US" sz="3200" i="1" kern="0" dirty="0">
                <a:solidFill>
                  <a:schemeClr val="tx2"/>
                </a:solidFill>
              </a:rPr>
              <a:t>)</a:t>
            </a:r>
            <a:r>
              <a:rPr lang="en-US" i="1" dirty="0" smtClean="0"/>
              <a:t>      </a:t>
            </a:r>
          </a:p>
        </p:txBody>
      </p:sp>
      <p:pic>
        <p:nvPicPr>
          <p:cNvPr id="47109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38700" y="1206500"/>
            <a:ext cx="3962400" cy="542290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sp>
        <p:nvSpPr>
          <p:cNvPr id="47110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527050" y="1206500"/>
            <a:ext cx="4516438" cy="5264150"/>
            <a:chOff x="4527550" y="1223963"/>
            <a:chExt cx="4516438" cy="5264150"/>
          </a:xfrm>
        </p:grpSpPr>
        <p:pic>
          <p:nvPicPr>
            <p:cNvPr id="47113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l="-1987" r="-6667"/>
            <a:stretch>
              <a:fillRect/>
            </a:stretch>
          </p:blipFill>
          <p:spPr bwMode="auto">
            <a:xfrm>
              <a:off x="4527550" y="1223963"/>
              <a:ext cx="4516438" cy="5264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7114" name="Isosceles Triangle 8"/>
            <p:cNvSpPr>
              <a:spLocks noChangeArrowheads="1"/>
            </p:cNvSpPr>
            <p:nvPr/>
          </p:nvSpPr>
          <p:spPr bwMode="auto">
            <a:xfrm>
              <a:off x="5060950" y="3784600"/>
              <a:ext cx="1466850" cy="2355850"/>
            </a:xfrm>
            <a:prstGeom prst="triangle">
              <a:avLst>
                <a:gd name="adj" fmla="val 0"/>
              </a:avLst>
            </a:prstGeom>
            <a:solidFill>
              <a:srgbClr val="00B050">
                <a:alpha val="47842"/>
              </a:srgbClr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ctr"/>
              <a:endParaRPr lang="en-US"/>
            </a:p>
          </p:txBody>
        </p:sp>
      </p:grpSp>
      <p:sp>
        <p:nvSpPr>
          <p:cNvPr id="11" name="Rectangle 10"/>
          <p:cNvSpPr/>
          <p:nvPr/>
        </p:nvSpPr>
        <p:spPr bwMode="auto">
          <a:xfrm>
            <a:off x="7061200" y="1339850"/>
            <a:ext cx="571500" cy="457200"/>
          </a:xfrm>
          <a:prstGeom prst="rect">
            <a:avLst/>
          </a:prstGeom>
          <a:solidFill>
            <a:schemeClr val="accent6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bg1"/>
                </a:solidFill>
                <a:cs typeface="Arial" pitchFamily="34" charset="0"/>
              </a:rPr>
              <a:t>p</a:t>
            </a:r>
            <a:endParaRPr lang="en-GB" baseline="300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5043488" y="228600"/>
            <a:ext cx="2043722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g</a:t>
            </a:r>
            <a:r>
              <a:rPr kumimoji="0" lang="en-US" sz="3200" b="0" i="1" u="none" strike="noStrike" kern="0" cap="none" spc="0" normalizeH="0" baseline="-2500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1</a:t>
            </a:r>
            <a:r>
              <a:rPr kumimoji="0" lang="en-US" sz="32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(x,Q</a:t>
            </a:r>
            <a:r>
              <a:rPr kumimoji="0" lang="en-US" sz="3200" b="0" i="1" u="none" strike="noStrike" kern="0" cap="none" spc="0" normalizeH="0" baseline="3000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2</a:t>
            </a:r>
            <a:r>
              <a:rPr kumimoji="0" lang="en-US" sz="32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</a:p>
        </p:txBody>
      </p:sp>
      <p:grpSp>
        <p:nvGrpSpPr>
          <p:cNvPr id="3" name="Group 15"/>
          <p:cNvGrpSpPr/>
          <p:nvPr/>
        </p:nvGrpSpPr>
        <p:grpSpPr>
          <a:xfrm>
            <a:off x="2743200" y="304800"/>
            <a:ext cx="1700524" cy="399477"/>
            <a:chOff x="2057400" y="457200"/>
            <a:chExt cx="2209800" cy="519113"/>
          </a:xfrm>
        </p:grpSpPr>
        <p:pic>
          <p:nvPicPr>
            <p:cNvPr id="12" name="Picture 13" descr="g_el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057400" y="457200"/>
              <a:ext cx="2209800" cy="519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Rectangle 13"/>
            <p:cNvSpPr/>
            <p:nvPr/>
          </p:nvSpPr>
          <p:spPr bwMode="auto">
            <a:xfrm>
              <a:off x="3133726" y="638176"/>
              <a:ext cx="45719" cy="157162"/>
            </a:xfrm>
            <a:prstGeom prst="rect">
              <a:avLst/>
            </a:prstGeom>
            <a:solidFill>
              <a:srgbClr val="3B2B8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pic>
        <p:nvPicPr>
          <p:cNvPr id="15" name="Picture 13" descr="g_el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62800" y="304800"/>
            <a:ext cx="1700524" cy="399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0869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187" y="6381328"/>
            <a:ext cx="2133600" cy="365125"/>
          </a:xfrm>
        </p:spPr>
        <p:txBody>
          <a:bodyPr/>
          <a:lstStyle/>
          <a:p>
            <a:r>
              <a:rPr lang="en-US" smtClean="0"/>
              <a:t>G.K. Mallot 20/06/2012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CERN Academic Training</a:t>
            </a:r>
            <a:endParaRPr lang="en-GB"/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Gluon </a:t>
            </a:r>
            <a:r>
              <a:rPr lang="en-US" dirty="0" err="1" smtClean="0"/>
              <a:t>polarisation</a:t>
            </a:r>
            <a:r>
              <a:rPr lang="en-US" dirty="0" smtClean="0"/>
              <a:t> from PGF</a:t>
            </a:r>
            <a:endParaRPr lang="en-US" i="1" baseline="-25000" dirty="0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686800" cy="4876800"/>
          </a:xfrm>
          <a:noFill/>
        </p:spPr>
        <p:txBody>
          <a:bodyPr>
            <a:noAutofit/>
          </a:bodyPr>
          <a:lstStyle/>
          <a:p>
            <a:pPr marL="514350" indent="-457200">
              <a:lnSpc>
                <a:spcPct val="90000"/>
              </a:lnSpc>
            </a:pPr>
            <a:r>
              <a:rPr lang="en-US" sz="1800" dirty="0" smtClean="0">
                <a:solidFill>
                  <a:schemeClr val="accent2"/>
                </a:solidFill>
              </a:rPr>
              <a:t>open </a:t>
            </a:r>
            <a:r>
              <a:rPr lang="en-US" sz="1800" dirty="0">
                <a:solidFill>
                  <a:schemeClr val="accent2"/>
                </a:solidFill>
              </a:rPr>
              <a:t>charm</a:t>
            </a:r>
            <a:r>
              <a:rPr lang="en-US" sz="1800" dirty="0"/>
              <a:t>: single </a:t>
            </a:r>
            <a:r>
              <a:rPr lang="en-US" sz="1800" i="1" dirty="0"/>
              <a:t>D</a:t>
            </a:r>
            <a:r>
              <a:rPr lang="en-US" sz="1800" dirty="0"/>
              <a:t> </a:t>
            </a:r>
            <a:r>
              <a:rPr lang="en-US" sz="1800" dirty="0" smtClean="0"/>
              <a:t>meson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 smtClean="0"/>
              <a:t>cleanest process </a:t>
            </a:r>
            <a:r>
              <a:rPr lang="en-US" sz="1800" dirty="0" err="1" smtClean="0"/>
              <a:t>wrt</a:t>
            </a:r>
            <a:r>
              <a:rPr lang="en-US" sz="1800" dirty="0" smtClean="0"/>
              <a:t> physics background</a:t>
            </a:r>
          </a:p>
          <a:p>
            <a:pPr marL="895350" lvl="1" indent="-381000">
              <a:lnSpc>
                <a:spcPct val="90000"/>
              </a:lnSpc>
              <a:buFontTx/>
              <a:buNone/>
            </a:pPr>
            <a:endParaRPr lang="en-US" sz="1800" dirty="0" smtClean="0"/>
          </a:p>
          <a:p>
            <a:pPr marL="895350" lvl="1" indent="-381000">
              <a:lnSpc>
                <a:spcPct val="90000"/>
              </a:lnSpc>
              <a:buFontTx/>
              <a:buNone/>
            </a:pPr>
            <a:endParaRPr lang="en-US" sz="1800" dirty="0" smtClean="0"/>
          </a:p>
          <a:p>
            <a:pPr marL="895350" lvl="1" indent="-381000">
              <a:lnSpc>
                <a:spcPct val="90000"/>
              </a:lnSpc>
              <a:buFontTx/>
              <a:buNone/>
            </a:pPr>
            <a:endParaRPr lang="en-US" sz="1800" dirty="0" smtClean="0"/>
          </a:p>
          <a:p>
            <a:pPr marL="895350" lvl="1" indent="-381000">
              <a:lnSpc>
                <a:spcPct val="90000"/>
              </a:lnSpc>
              <a:buFontTx/>
              <a:buNone/>
            </a:pPr>
            <a:endParaRPr lang="en-US" sz="1800" dirty="0" smtClean="0"/>
          </a:p>
          <a:p>
            <a:pPr marL="895350" lvl="1" indent="-381000">
              <a:lnSpc>
                <a:spcPct val="90000"/>
              </a:lnSpc>
              <a:buFontTx/>
              <a:buNone/>
            </a:pPr>
            <a:endParaRPr lang="en-US" sz="1800" dirty="0" smtClean="0"/>
          </a:p>
          <a:p>
            <a:pPr marL="895350" lvl="1" indent="-381000">
              <a:lnSpc>
                <a:spcPct val="90000"/>
              </a:lnSpc>
              <a:buFontTx/>
              <a:buNone/>
            </a:pPr>
            <a:endParaRPr lang="en-US" sz="1800" dirty="0"/>
          </a:p>
          <a:p>
            <a:pPr marL="895350" lvl="1" indent="-381000">
              <a:lnSpc>
                <a:spcPct val="90000"/>
              </a:lnSpc>
              <a:buFontTx/>
              <a:buNone/>
            </a:pPr>
            <a:endParaRPr lang="en-US" sz="1800" dirty="0" smtClean="0"/>
          </a:p>
          <a:p>
            <a:pPr marL="895350" lvl="1" indent="-381000">
              <a:lnSpc>
                <a:spcPct val="90000"/>
              </a:lnSpc>
              <a:buFontTx/>
              <a:buNone/>
            </a:pPr>
            <a:endParaRPr lang="en-US" sz="1800" dirty="0"/>
          </a:p>
          <a:p>
            <a:pPr marL="895350" lvl="1" indent="-381000">
              <a:lnSpc>
                <a:spcPct val="90000"/>
              </a:lnSpc>
              <a:buFontTx/>
              <a:buNone/>
            </a:pPr>
            <a:endParaRPr lang="en-US" sz="1800" dirty="0" smtClean="0"/>
          </a:p>
          <a:p>
            <a:pPr marL="895350" lvl="1" indent="-381000">
              <a:lnSpc>
                <a:spcPct val="90000"/>
              </a:lnSpc>
              <a:buFontTx/>
              <a:buNone/>
            </a:pPr>
            <a:endParaRPr lang="en-US" sz="1800" dirty="0" smtClean="0"/>
          </a:p>
          <a:p>
            <a:pPr marL="895350" lvl="1" indent="-381000">
              <a:lnSpc>
                <a:spcPct val="90000"/>
              </a:lnSpc>
              <a:buFontTx/>
              <a:buNone/>
            </a:pPr>
            <a:endParaRPr lang="en-US" sz="1800" dirty="0"/>
          </a:p>
          <a:p>
            <a:pPr marL="514350" indent="-457200">
              <a:lnSpc>
                <a:spcPct val="90000"/>
              </a:lnSpc>
            </a:pPr>
            <a:r>
              <a:rPr lang="en-US" sz="1800" dirty="0">
                <a:solidFill>
                  <a:schemeClr val="accent2"/>
                </a:solidFill>
              </a:rPr>
              <a:t>high-</a:t>
            </a:r>
            <a:r>
              <a:rPr lang="en-US" sz="1800" i="1" dirty="0" err="1">
                <a:solidFill>
                  <a:schemeClr val="accent2"/>
                </a:solidFill>
              </a:rPr>
              <a:t>p</a:t>
            </a:r>
            <a:r>
              <a:rPr lang="en-US" sz="1800" i="1" baseline="-25000" dirty="0" err="1">
                <a:solidFill>
                  <a:schemeClr val="accent2"/>
                </a:solidFill>
              </a:rPr>
              <a:t>T</a:t>
            </a:r>
            <a:r>
              <a:rPr lang="en-US" sz="1800" i="1" dirty="0">
                <a:solidFill>
                  <a:schemeClr val="accent2"/>
                </a:solidFill>
              </a:rPr>
              <a:t> </a:t>
            </a:r>
            <a:r>
              <a:rPr lang="en-US" sz="1800" dirty="0"/>
              <a:t>hadron pairs with </a:t>
            </a:r>
            <a:r>
              <a:rPr lang="en-US" sz="1800" i="1" dirty="0"/>
              <a:t>Q</a:t>
            </a:r>
            <a:r>
              <a:rPr lang="en-US" sz="1800" baseline="30000" dirty="0"/>
              <a:t>2</a:t>
            </a:r>
            <a:r>
              <a:rPr lang="en-US" sz="1800" i="1" dirty="0"/>
              <a:t> &gt; </a:t>
            </a:r>
            <a:r>
              <a:rPr lang="en-US" sz="1800" dirty="0"/>
              <a:t>1 </a:t>
            </a:r>
            <a:r>
              <a:rPr lang="en-US" sz="1800" dirty="0" smtClean="0"/>
              <a:t>GeV</a:t>
            </a:r>
            <a:r>
              <a:rPr lang="en-US" sz="1800" baseline="30000" dirty="0" smtClean="0"/>
              <a:t>2</a:t>
            </a:r>
            <a:r>
              <a:rPr lang="en-US" sz="1800" i="1" baseline="30000" dirty="0"/>
              <a:t/>
            </a:r>
            <a:br>
              <a:rPr lang="en-US" sz="1800" i="1" baseline="30000" dirty="0"/>
            </a:br>
            <a:r>
              <a:rPr lang="en-US" sz="1800" dirty="0" smtClean="0">
                <a:solidFill>
                  <a:schemeClr val="accent2"/>
                </a:solidFill>
              </a:rPr>
              <a:t>high-</a:t>
            </a:r>
            <a:r>
              <a:rPr lang="en-US" sz="1800" i="1" dirty="0" err="1" smtClean="0">
                <a:solidFill>
                  <a:schemeClr val="accent2"/>
                </a:solidFill>
              </a:rPr>
              <a:t>p</a:t>
            </a:r>
            <a:r>
              <a:rPr lang="en-US" sz="1800" i="1" baseline="-25000" dirty="0" err="1" smtClean="0">
                <a:solidFill>
                  <a:schemeClr val="accent2"/>
                </a:solidFill>
              </a:rPr>
              <a:t>T</a:t>
            </a:r>
            <a:r>
              <a:rPr lang="en-US" sz="1800" i="1" dirty="0" smtClean="0"/>
              <a:t> </a:t>
            </a:r>
            <a:r>
              <a:rPr lang="en-US" sz="1800" dirty="0"/>
              <a:t>hadron pairs with </a:t>
            </a:r>
            <a:r>
              <a:rPr lang="en-US" sz="1800" i="1" dirty="0"/>
              <a:t>Q</a:t>
            </a:r>
            <a:r>
              <a:rPr lang="en-US" sz="1800" baseline="30000" dirty="0"/>
              <a:t>2</a:t>
            </a:r>
            <a:r>
              <a:rPr lang="en-US" sz="1800" i="1" dirty="0"/>
              <a:t> &lt; </a:t>
            </a:r>
            <a:r>
              <a:rPr lang="en-US" sz="1800" dirty="0"/>
              <a:t>1 </a:t>
            </a:r>
            <a:r>
              <a:rPr lang="en-US" sz="1800" dirty="0" smtClean="0"/>
              <a:t>GeV</a:t>
            </a:r>
            <a:r>
              <a:rPr lang="en-US" sz="1800" baseline="30000" dirty="0" smtClean="0"/>
              <a:t>2</a:t>
            </a:r>
            <a:r>
              <a:rPr lang="en-US" sz="1800" i="1" baseline="30000" dirty="0"/>
              <a:t/>
            </a:r>
            <a:br>
              <a:rPr lang="en-US" sz="1800" i="1" baseline="30000" dirty="0"/>
            </a:br>
            <a:r>
              <a:rPr lang="en-US" sz="1800" dirty="0" smtClean="0">
                <a:solidFill>
                  <a:schemeClr val="accent2"/>
                </a:solidFill>
              </a:rPr>
              <a:t>Single </a:t>
            </a:r>
            <a:r>
              <a:rPr lang="en-US" sz="1800" dirty="0" smtClean="0">
                <a:solidFill>
                  <a:schemeClr val="accent2"/>
                </a:solidFill>
              </a:rPr>
              <a:t>hadron </a:t>
            </a:r>
            <a:r>
              <a:rPr lang="en-US" sz="1800" dirty="0" smtClean="0"/>
              <a:t>production </a:t>
            </a:r>
            <a:r>
              <a:rPr lang="en-US" sz="1800" i="1" dirty="0" smtClean="0"/>
              <a:t>Q</a:t>
            </a:r>
            <a:r>
              <a:rPr lang="en-US" sz="1800" baseline="30000" dirty="0" smtClean="0"/>
              <a:t>2</a:t>
            </a:r>
            <a:r>
              <a:rPr lang="en-US" sz="1800" i="1" dirty="0" smtClean="0"/>
              <a:t> </a:t>
            </a:r>
            <a:r>
              <a:rPr lang="en-US" sz="1800" i="1" dirty="0" smtClean="0"/>
              <a:t>&lt; </a:t>
            </a:r>
            <a:r>
              <a:rPr lang="en-US" sz="1800" dirty="0" smtClean="0"/>
              <a:t>0.1 </a:t>
            </a:r>
            <a:r>
              <a:rPr lang="en-US" sz="1800" dirty="0" smtClean="0"/>
              <a:t>GeV</a:t>
            </a:r>
            <a:r>
              <a:rPr lang="en-US" sz="1800" baseline="30000" dirty="0" smtClean="0"/>
              <a:t>2</a:t>
            </a:r>
            <a:endParaRPr lang="en-US" sz="1600" dirty="0" smtClean="0">
              <a:solidFill>
                <a:srgbClr val="660033"/>
              </a:solidFill>
              <a:latin typeface="Microsoft Sans Serif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104237" y="2163073"/>
            <a:ext cx="4040436" cy="2590800"/>
            <a:chOff x="1447800" y="2514600"/>
            <a:chExt cx="4040436" cy="2590800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524000" y="2514600"/>
              <a:ext cx="3964236" cy="2590800"/>
            </a:xfrm>
            <a:prstGeom prst="rect">
              <a:avLst/>
            </a:prstGeom>
            <a:noFill/>
            <a:ln w="15875" algn="ctr">
              <a:noFill/>
              <a:miter lim="800000"/>
              <a:headEnd/>
              <a:tailEnd/>
            </a:ln>
          </p:spPr>
        </p:pic>
        <p:graphicFrame>
          <p:nvGraphicFramePr>
            <p:cNvPr id="10" name="Object 2"/>
            <p:cNvGraphicFramePr>
              <a:graphicFrameLocks noChangeAspect="1"/>
            </p:cNvGraphicFramePr>
            <p:nvPr/>
          </p:nvGraphicFramePr>
          <p:xfrm>
            <a:off x="2438400" y="2590800"/>
            <a:ext cx="1322694" cy="3264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459" name="Equation" r:id="rId4" imgW="927000" imgH="228600" progId="Equation.3">
                    <p:embed/>
                  </p:oleObj>
                </mc:Choice>
                <mc:Fallback>
                  <p:oleObj name="Equation" r:id="rId4" imgW="9270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38400" y="2590800"/>
                          <a:ext cx="1322694" cy="3264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AutoShape 6"/>
            <p:cNvSpPr>
              <a:spLocks noChangeArrowheads="1"/>
            </p:cNvSpPr>
            <p:nvPr/>
          </p:nvSpPr>
          <p:spPr bwMode="auto">
            <a:xfrm>
              <a:off x="1447800" y="4267200"/>
              <a:ext cx="1509550" cy="403107"/>
            </a:xfrm>
            <a:prstGeom prst="wedgeRoundRectCallout">
              <a:avLst>
                <a:gd name="adj1" fmla="val 51042"/>
                <a:gd name="adj2" fmla="val -157551"/>
                <a:gd name="adj3" fmla="val 16667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spcBef>
                  <a:spcPct val="20000"/>
                </a:spcBef>
              </a:pPr>
              <a:r>
                <a:rPr lang="en-US" i="1" dirty="0">
                  <a:solidFill>
                    <a:schemeClr val="accent2"/>
                  </a:solidFill>
                  <a:latin typeface="Times New Roman" pitchFamily="18" charset="0"/>
                </a:rPr>
                <a:t>D</a:t>
              </a:r>
              <a:r>
                <a:rPr lang="en-US" i="1" baseline="30000" dirty="0">
                  <a:solidFill>
                    <a:schemeClr val="accent2"/>
                  </a:solidFill>
                  <a:latin typeface="Times New Roman" pitchFamily="18" charset="0"/>
                </a:rPr>
                <a:t>0</a:t>
              </a:r>
              <a:r>
                <a:rPr lang="en-US" i="1" dirty="0">
                  <a:solidFill>
                    <a:schemeClr val="accent2"/>
                  </a:solidFill>
                  <a:latin typeface="Times New Roman" pitchFamily="18" charset="0"/>
                </a:rPr>
                <a:t> → K </a:t>
              </a:r>
              <a:r>
                <a:rPr lang="el-GR" i="1" dirty="0">
                  <a:solidFill>
                    <a:schemeClr val="accent2"/>
                  </a:solidFill>
                  <a:latin typeface="Times New Roman" pitchFamily="18" charset="0"/>
                </a:rPr>
                <a:t>π</a:t>
              </a:r>
              <a:r>
                <a:rPr lang="en-US" i="1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l-GR" i="1" dirty="0">
                  <a:solidFill>
                    <a:schemeClr val="accent2"/>
                  </a:solidFill>
                  <a:latin typeface="Times New Roman" pitchFamily="18" charset="0"/>
                </a:rPr>
                <a:t>π</a:t>
              </a:r>
              <a:r>
                <a:rPr lang="en-US" i="1" baseline="30000" dirty="0">
                  <a:solidFill>
                    <a:schemeClr val="accent2"/>
                  </a:solidFill>
                  <a:latin typeface="Times New Roman" pitchFamily="18" charset="0"/>
                </a:rPr>
                <a:t>0</a:t>
              </a:r>
              <a:endParaRPr lang="en-US" baseline="30000" dirty="0">
                <a:latin typeface="Times New Roman" pitchFamily="18" charset="0"/>
              </a:endParaRPr>
            </a:p>
          </p:txBody>
        </p:sp>
        <p:sp>
          <p:nvSpPr>
            <p:cNvPr id="13" name="AutoShape 9"/>
            <p:cNvSpPr>
              <a:spLocks noChangeArrowheads="1"/>
            </p:cNvSpPr>
            <p:nvPr/>
          </p:nvSpPr>
          <p:spPr bwMode="auto">
            <a:xfrm>
              <a:off x="3733800" y="3200400"/>
              <a:ext cx="1410873" cy="403107"/>
            </a:xfrm>
            <a:prstGeom prst="wedgeRoundRectCallout">
              <a:avLst>
                <a:gd name="adj1" fmla="val -58704"/>
                <a:gd name="adj2" fmla="val 131301"/>
                <a:gd name="adj3" fmla="val 16667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spcBef>
                  <a:spcPct val="20000"/>
                </a:spcBef>
              </a:pPr>
              <a:r>
                <a:rPr lang="en-US" i="1" dirty="0">
                  <a:solidFill>
                    <a:schemeClr val="accent2"/>
                  </a:solidFill>
                  <a:latin typeface="Times New Roman" pitchFamily="18" charset="0"/>
                </a:rPr>
                <a:t>D</a:t>
              </a:r>
              <a:r>
                <a:rPr lang="en-US" i="1" baseline="30000" dirty="0">
                  <a:solidFill>
                    <a:schemeClr val="accent2"/>
                  </a:solidFill>
                  <a:latin typeface="Times New Roman" pitchFamily="18" charset="0"/>
                </a:rPr>
                <a:t>0</a:t>
              </a:r>
              <a:r>
                <a:rPr lang="en-US" i="1" dirty="0">
                  <a:solidFill>
                    <a:schemeClr val="accent2"/>
                  </a:solidFill>
                  <a:latin typeface="Times New Roman" pitchFamily="18" charset="0"/>
                </a:rPr>
                <a:t> → K </a:t>
              </a:r>
              <a:r>
                <a:rPr lang="el-GR" i="1" dirty="0">
                  <a:solidFill>
                    <a:schemeClr val="accent2"/>
                  </a:solidFill>
                  <a:latin typeface="Times New Roman" pitchFamily="18" charset="0"/>
                </a:rPr>
                <a:t>π</a:t>
              </a:r>
              <a:endParaRPr lang="en-US" baseline="30000" dirty="0">
                <a:latin typeface="Times New Roman" pitchFamily="18" charset="0"/>
              </a:endParaRPr>
            </a:p>
          </p:txBody>
        </p:sp>
      </p:grpSp>
      <p:pic>
        <p:nvPicPr>
          <p:cNvPr id="15" name="Picture 14" descr="compass-logo_125x125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60692" y="0"/>
            <a:ext cx="908720" cy="908720"/>
          </a:xfrm>
          <a:prstGeom prst="rect">
            <a:avLst/>
          </a:prstGeom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1" t="28494" r="20833" b="17404"/>
          <a:stretch>
            <a:fillRect/>
          </a:stretch>
        </p:blipFill>
        <p:spPr bwMode="auto">
          <a:xfrm>
            <a:off x="5720540" y="2205876"/>
            <a:ext cx="2621272" cy="2112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Oval 8"/>
          <p:cNvSpPr>
            <a:spLocks noChangeArrowheads="1"/>
          </p:cNvSpPr>
          <p:nvPr/>
        </p:nvSpPr>
        <p:spPr bwMode="auto">
          <a:xfrm>
            <a:off x="7572931" y="3275836"/>
            <a:ext cx="95612" cy="169499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7092280" y="3262328"/>
            <a:ext cx="93738" cy="277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FF0066"/>
                </a:solidFill>
                <a:latin typeface="Times New Roman" pitchFamily="18" charset="0"/>
              </a:rPr>
              <a:t>g</a:t>
            </a:r>
          </a:p>
        </p:txBody>
      </p:sp>
      <p:sp>
        <p:nvSpPr>
          <p:cNvPr id="2" name="Rectangle 1"/>
          <p:cNvSpPr/>
          <p:nvPr/>
        </p:nvSpPr>
        <p:spPr>
          <a:xfrm>
            <a:off x="7399927" y="3577997"/>
            <a:ext cx="144016" cy="1777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788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</a:t>
            </a:r>
            <a:r>
              <a:rPr lang="en-US" i="1" dirty="0" smtClean="0"/>
              <a:t>g</a:t>
            </a:r>
            <a:r>
              <a:rPr lang="en-US" dirty="0" smtClean="0"/>
              <a:t>/</a:t>
            </a:r>
            <a:r>
              <a:rPr lang="en-US" i="1" dirty="0" smtClean="0"/>
              <a:t>g</a:t>
            </a:r>
            <a:r>
              <a:rPr lang="en-US" dirty="0" smtClean="0"/>
              <a:t> </a:t>
            </a:r>
            <a:r>
              <a:rPr lang="en-US" dirty="0" smtClean="0"/>
              <a:t>from PGF (LO)</a:t>
            </a:r>
            <a:endParaRPr lang="en-GB" dirty="0" smtClean="0"/>
          </a:p>
        </p:txBody>
      </p:sp>
      <p:sp>
        <p:nvSpPr>
          <p:cNvPr id="63491" name="Content Placeholder 2"/>
          <p:cNvSpPr>
            <a:spLocks noGrp="1"/>
          </p:cNvSpPr>
          <p:nvPr>
            <p:ph idx="1"/>
          </p:nvPr>
        </p:nvSpPr>
        <p:spPr>
          <a:xfrm>
            <a:off x="685799" y="5157192"/>
            <a:ext cx="7772400" cy="1137020"/>
          </a:xfrm>
        </p:spPr>
        <p:txBody>
          <a:bodyPr/>
          <a:lstStyle/>
          <a:p>
            <a:r>
              <a:rPr lang="en-GB" dirty="0" smtClean="0"/>
              <a:t>The gluon polarisation is rather small</a:t>
            </a:r>
          </a:p>
          <a:p>
            <a:r>
              <a:rPr lang="en-GB" dirty="0" smtClean="0"/>
              <a:t>confirmed by polarised </a:t>
            </a:r>
            <a:r>
              <a:rPr lang="en-GB" i="1" dirty="0" err="1" smtClean="0"/>
              <a:t>pp</a:t>
            </a:r>
            <a:r>
              <a:rPr lang="en-GB" dirty="0" smtClean="0"/>
              <a:t> at RHIC</a:t>
            </a:r>
            <a:endParaRPr lang="en-GB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G.K. Mallot 20/06/2012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CERN Academic Training</a:t>
            </a:r>
            <a:endParaRPr lang="fr-FR" sz="18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905670"/>
            <a:ext cx="5349140" cy="439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compass-logo_125x125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60692" y="0"/>
            <a:ext cx="908720" cy="90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752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ounded Rectangle 18"/>
          <p:cNvSpPr>
            <a:spLocks noChangeArrowheads="1"/>
          </p:cNvSpPr>
          <p:nvPr/>
        </p:nvSpPr>
        <p:spPr bwMode="auto">
          <a:xfrm>
            <a:off x="381000" y="2362200"/>
            <a:ext cx="4768850" cy="533400"/>
          </a:xfrm>
          <a:prstGeom prst="roundRect">
            <a:avLst>
              <a:gd name="adj" fmla="val 16667"/>
            </a:avLst>
          </a:prstGeom>
          <a:solidFill>
            <a:schemeClr val="bg1">
              <a:lumMod val="75000"/>
            </a:schemeClr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marL="342900" lvl="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2400" kern="0" dirty="0">
                <a:solidFill>
                  <a:prstClr val="black"/>
                </a:solidFill>
              </a:rPr>
              <a:t>I</a:t>
            </a:r>
            <a:r>
              <a:rPr lang="en-GB" sz="2400" kern="0" dirty="0" smtClean="0">
                <a:solidFill>
                  <a:prstClr val="black"/>
                </a:solidFill>
              </a:rPr>
              <a:t>nclusive </a:t>
            </a:r>
            <a:r>
              <a:rPr lang="en-GB" sz="2400" kern="0" dirty="0">
                <a:solidFill>
                  <a:prstClr val="black"/>
                </a:solidFill>
              </a:rPr>
              <a:t>scattering</a:t>
            </a:r>
          </a:p>
        </p:txBody>
      </p:sp>
      <p:pic>
        <p:nvPicPr>
          <p:cNvPr id="45059" name="Picture 2" descr="D:\talks\icons\sidis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36096" y="1295400"/>
            <a:ext cx="3707904" cy="2890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0" name="Rounded Rectangle 18"/>
          <p:cNvSpPr>
            <a:spLocks noChangeArrowheads="1"/>
          </p:cNvSpPr>
          <p:nvPr/>
        </p:nvSpPr>
        <p:spPr bwMode="auto">
          <a:xfrm>
            <a:off x="381000" y="4267200"/>
            <a:ext cx="4768850" cy="533400"/>
          </a:xfrm>
          <a:prstGeom prst="roundRect">
            <a:avLst>
              <a:gd name="adj" fmla="val 19622"/>
            </a:avLst>
          </a:prstGeom>
          <a:solidFill>
            <a:schemeClr val="bg1">
              <a:lumMod val="75000"/>
            </a:schemeClr>
          </a:solidFill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lang="en-US"/>
          </a:p>
        </p:txBody>
      </p:sp>
      <p:sp>
        <p:nvSpPr>
          <p:cNvPr id="45061" name="Title 1"/>
          <p:cNvSpPr>
            <a:spLocks noGrp="1"/>
          </p:cNvSpPr>
          <p:nvPr>
            <p:ph type="title"/>
          </p:nvPr>
        </p:nvSpPr>
        <p:spPr>
          <a:xfrm>
            <a:off x="1095703" y="94594"/>
            <a:ext cx="8001000" cy="792163"/>
          </a:xfrm>
        </p:spPr>
        <p:txBody>
          <a:bodyPr/>
          <a:lstStyle/>
          <a:p>
            <a:r>
              <a:rPr lang="en-GB" dirty="0" smtClean="0"/>
              <a:t>X-sect. asymmetries</a:t>
            </a:r>
          </a:p>
        </p:txBody>
      </p:sp>
      <p:sp>
        <p:nvSpPr>
          <p:cNvPr id="45063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CERN Academic Training</a:t>
            </a:r>
            <a:endParaRPr lang="fr-FR" sz="1800" smtClean="0"/>
          </a:p>
        </p:txBody>
      </p:sp>
      <p:sp>
        <p:nvSpPr>
          <p:cNvPr id="23" name="Content Placeholder 2"/>
          <p:cNvSpPr txBox="1">
            <a:spLocks/>
          </p:cNvSpPr>
          <p:nvPr/>
        </p:nvSpPr>
        <p:spPr bwMode="auto">
          <a:xfrm>
            <a:off x="457200" y="4267200"/>
            <a:ext cx="4800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2400" kern="0" dirty="0">
                <a:latin typeface="+mn-lt"/>
              </a:rPr>
              <a:t>Semi-inclusive scattering</a:t>
            </a:r>
          </a:p>
        </p:txBody>
      </p:sp>
      <p:pic>
        <p:nvPicPr>
          <p:cNvPr id="45066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5181600"/>
            <a:ext cx="1404938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71" name="Date Placeholder 2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G.K. Mallot 20/06/2012</a:t>
            </a:r>
            <a:endParaRPr lang="fr-FR" smtClean="0"/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1219200"/>
            <a:ext cx="2438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66800" y="2971800"/>
            <a:ext cx="31432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4800600"/>
            <a:ext cx="5153025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908514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Study of non-</a:t>
            </a:r>
            <a:r>
              <a:rPr lang="en-GB" dirty="0" err="1" smtClean="0"/>
              <a:t>perturbative</a:t>
            </a:r>
            <a:r>
              <a:rPr lang="en-GB" dirty="0" smtClean="0"/>
              <a:t> QCD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196753"/>
            <a:ext cx="8229600" cy="3744416"/>
          </a:xfrm>
        </p:spPr>
        <p:txBody>
          <a:bodyPr/>
          <a:lstStyle/>
          <a:p>
            <a:r>
              <a:rPr lang="en-GB" dirty="0" smtClean="0"/>
              <a:t>Properties of hadrons</a:t>
            </a:r>
          </a:p>
          <a:p>
            <a:pPr lvl="1"/>
            <a:r>
              <a:rPr lang="en-GB" dirty="0" smtClean="0"/>
              <a:t>structure functions</a:t>
            </a:r>
          </a:p>
          <a:p>
            <a:pPr lvl="1"/>
            <a:r>
              <a:rPr lang="en-GB" dirty="0" smtClean="0"/>
              <a:t>hadron spectrum</a:t>
            </a:r>
          </a:p>
          <a:p>
            <a:r>
              <a:rPr lang="en-GB" dirty="0" smtClean="0"/>
              <a:t>Properties of quark matter</a:t>
            </a:r>
          </a:p>
          <a:p>
            <a:pPr lvl="1"/>
            <a:r>
              <a:rPr lang="en-GB" dirty="0" err="1" smtClean="0"/>
              <a:t>deconfinement</a:t>
            </a:r>
            <a:endParaRPr lang="en-GB" dirty="0" smtClean="0"/>
          </a:p>
          <a:p>
            <a:pPr lvl="1"/>
            <a:r>
              <a:rPr lang="en-GB" dirty="0" smtClean="0"/>
              <a:t>critical point</a:t>
            </a:r>
          </a:p>
          <a:p>
            <a:r>
              <a:rPr lang="en-GB" dirty="0"/>
              <a:t>L</a:t>
            </a:r>
            <a:r>
              <a:rPr lang="en-GB" dirty="0" smtClean="0"/>
              <a:t>ow energy QCD – chiral perturbation theory</a:t>
            </a:r>
          </a:p>
          <a:p>
            <a:pPr lvl="1"/>
            <a:r>
              <a:rPr lang="en-GB" dirty="0" smtClean="0"/>
              <a:t>pion/kaon </a:t>
            </a:r>
            <a:r>
              <a:rPr lang="en-GB" dirty="0" err="1" smtClean="0"/>
              <a:t>polarisability</a:t>
            </a:r>
            <a:endParaRPr lang="en-GB" dirty="0"/>
          </a:p>
          <a:p>
            <a:pPr lvl="1"/>
            <a:r>
              <a:rPr lang="en-GB" dirty="0" smtClean="0">
                <a:sym typeface="Symbol"/>
              </a:rPr>
              <a:t> </a:t>
            </a:r>
            <a:r>
              <a:rPr lang="en-GB" dirty="0" smtClean="0"/>
              <a:t>scattering length</a:t>
            </a:r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G.K. Mallot 20/06/2012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CERN Academic Training</a:t>
            </a:r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823045" y="5148481"/>
            <a:ext cx="73368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COMPASS       SHINE          DIRAC</a:t>
            </a:r>
            <a:endParaRPr lang="en-GB" sz="3200" dirty="0" smtClean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5038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Flavour</a:t>
            </a:r>
            <a:r>
              <a:rPr lang="en-US" dirty="0" smtClean="0"/>
              <a:t> distributions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G.K. Mallot 20/06/2012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CERN Academic Training</a:t>
            </a:r>
            <a:endParaRPr lang="en-US"/>
          </a:p>
        </p:txBody>
      </p:sp>
      <p:pic>
        <p:nvPicPr>
          <p:cNvPr id="6" name="Picture 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752600"/>
            <a:ext cx="6323064" cy="4419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6705600" y="990600"/>
            <a:ext cx="2438400" cy="7848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C00000"/>
                </a:solidFill>
              </a:rPr>
              <a:t>PLB693 (2010) 227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PRD80 (2009)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dirty="0">
                <a:solidFill>
                  <a:srgbClr val="C00000"/>
                </a:solidFill>
              </a:rPr>
              <a:t>034030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9600" y="990600"/>
            <a:ext cx="617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LO analysis of 5p+5d  asymmetries, DSS FF</a:t>
            </a:r>
          </a:p>
          <a:p>
            <a:r>
              <a:rPr lang="en-US" sz="2400" dirty="0" smtClean="0"/>
              <a:t>Line: NLO DSSV not including these data</a:t>
            </a:r>
            <a:endParaRPr lang="en-US" sz="24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4419600" y="4953000"/>
            <a:ext cx="4114800" cy="400110"/>
            <a:chOff x="4171949" y="4976813"/>
            <a:chExt cx="4114800" cy="400110"/>
          </a:xfrm>
        </p:grpSpPr>
        <p:sp>
          <p:nvSpPr>
            <p:cNvPr id="7" name="TextBox 6"/>
            <p:cNvSpPr txBox="1">
              <a:spLocks noChangeArrowheads="1"/>
            </p:cNvSpPr>
            <p:nvPr/>
          </p:nvSpPr>
          <p:spPr bwMode="auto">
            <a:xfrm>
              <a:off x="4171949" y="4976813"/>
              <a:ext cx="411480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2000" dirty="0" smtClean="0"/>
                <a:t>5-flavour fit, assuming </a:t>
              </a:r>
              <a:r>
                <a:rPr lang="el-GR" sz="2000" dirty="0" smtClean="0"/>
                <a:t>Δ</a:t>
              </a:r>
              <a:r>
                <a:rPr lang="en-US" sz="2000" dirty="0" smtClean="0"/>
                <a:t>s = </a:t>
              </a:r>
              <a:r>
                <a:rPr lang="el-GR" sz="2000" dirty="0" smtClean="0"/>
                <a:t>Δ</a:t>
              </a:r>
              <a:r>
                <a:rPr lang="en-US" sz="2000" dirty="0" smtClean="0"/>
                <a:t>s</a:t>
              </a:r>
              <a:endParaRPr lang="en-US" sz="2000" dirty="0"/>
            </a:p>
          </p:txBody>
        </p:sp>
        <p:sp>
          <p:nvSpPr>
            <p:cNvPr id="12" name="Minus 11"/>
            <p:cNvSpPr/>
            <p:nvPr/>
          </p:nvSpPr>
          <p:spPr>
            <a:xfrm>
              <a:off x="7200898" y="4991100"/>
              <a:ext cx="152400" cy="228600"/>
            </a:xfrm>
            <a:prstGeom prst="mathMinus">
              <a:avLst>
                <a:gd name="adj1" fmla="val 8333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428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</a:t>
            </a:r>
            <a:r>
              <a:rPr lang="en-US" dirty="0" smtClean="0"/>
              <a:t>ransverse </a:t>
            </a:r>
            <a:r>
              <a:rPr lang="en-US" dirty="0" smtClean="0"/>
              <a:t>spin structure</a:t>
            </a:r>
          </a:p>
        </p:txBody>
      </p:sp>
      <p:sp>
        <p:nvSpPr>
          <p:cNvPr id="22531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CERN Academic Training</a:t>
            </a:r>
            <a:endParaRPr lang="fr-FR" sz="1800" smtClean="0"/>
          </a:p>
        </p:txBody>
      </p:sp>
      <p:pic>
        <p:nvPicPr>
          <p:cNvPr id="22532" name="Picture 1"/>
          <p:cNvPicPr>
            <a:picLocks noChangeAspect="1" noChangeArrowheads="1"/>
          </p:cNvPicPr>
          <p:nvPr/>
        </p:nvPicPr>
        <p:blipFill>
          <a:blip r:embed="rId2" cstate="print"/>
          <a:srcRect r="829"/>
          <a:stretch>
            <a:fillRect/>
          </a:stretch>
        </p:blipFill>
        <p:spPr bwMode="auto">
          <a:xfrm>
            <a:off x="1143000" y="1524000"/>
            <a:ext cx="6858000" cy="461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Rectangle 6"/>
          <p:cNvSpPr>
            <a:spLocks noChangeArrowheads="1"/>
          </p:cNvSpPr>
          <p:nvPr/>
        </p:nvSpPr>
        <p:spPr bwMode="auto">
          <a:xfrm>
            <a:off x="1143000" y="1524000"/>
            <a:ext cx="3657600" cy="4572000"/>
          </a:xfrm>
          <a:prstGeom prst="rect">
            <a:avLst/>
          </a:prstGeom>
          <a:solidFill>
            <a:srgbClr val="DDDDDD">
              <a:alpha val="61960"/>
            </a:srgbClr>
          </a:solidFill>
          <a:ln w="15875" algn="ctr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lang="en-US"/>
          </a:p>
        </p:txBody>
      </p:sp>
      <p:sp>
        <p:nvSpPr>
          <p:cNvPr id="22534" name="Date Placeholder 5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G.K. Mallot 20/06/2012</a:t>
            </a:r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422976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TMD parton distributions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G.K. Mallot 20/06/2012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CERN Academic Training</a:t>
            </a:r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60648" y="1052736"/>
            <a:ext cx="8229600" cy="838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8 intrinsic-transverse-momentum dependent PDFs at 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leading twist</a:t>
            </a:r>
            <a:endParaRPr kumimoji="0" lang="en-GB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Azimuthal asymmetries with different angular modulations in the hadron and spin azimuthal angles, </a:t>
            </a:r>
            <a:r>
              <a:rPr kumimoji="0" lang="el-GR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Φ</a:t>
            </a:r>
            <a:r>
              <a:rPr kumimoji="0" lang="en-GB" sz="2000" b="0" i="1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h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 and </a:t>
            </a:r>
            <a:r>
              <a:rPr kumimoji="0" lang="el-GR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Φ</a:t>
            </a:r>
            <a:r>
              <a:rPr kumimoji="0" lang="en-GB" sz="2000" b="0" i="1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lang="en-GB" sz="2000" noProof="0" dirty="0" smtClean="0">
                <a:cs typeface="Arial" pitchFamily="34" charset="0"/>
              </a:rPr>
              <a:t>Vanish upon integration </a:t>
            </a:r>
            <a:r>
              <a:rPr lang="en-GB" sz="2000" noProof="0" dirty="0" err="1" smtClean="0">
                <a:cs typeface="Arial" pitchFamily="34" charset="0"/>
              </a:rPr>
              <a:t>ove</a:t>
            </a:r>
            <a:r>
              <a:rPr lang="en-GB" sz="2000" dirty="0" smtClean="0">
                <a:cs typeface="Arial" pitchFamily="34" charset="0"/>
              </a:rPr>
              <a:t>r </a:t>
            </a:r>
            <a:r>
              <a:rPr lang="en-GB" sz="2000" i="1" dirty="0" err="1" smtClean="0">
                <a:cs typeface="Arial" pitchFamily="34" charset="0"/>
              </a:rPr>
              <a:t>k</a:t>
            </a:r>
            <a:r>
              <a:rPr lang="en-GB" sz="2000" i="1" baseline="-25000" dirty="0" err="1" smtClean="0">
                <a:cs typeface="Arial" pitchFamily="34" charset="0"/>
              </a:rPr>
              <a:t>T</a:t>
            </a:r>
            <a:r>
              <a:rPr lang="en-GB" sz="2000" dirty="0" smtClean="0">
                <a:cs typeface="Arial" pitchFamily="34" charset="0"/>
              </a:rPr>
              <a:t> except </a:t>
            </a:r>
            <a:r>
              <a:rPr lang="en-GB" sz="2000" i="1" dirty="0" smtClean="0">
                <a:cs typeface="Arial" pitchFamily="34" charset="0"/>
              </a:rPr>
              <a:t>f</a:t>
            </a:r>
            <a:r>
              <a:rPr lang="en-GB" sz="2000" baseline="-25000" dirty="0" smtClean="0">
                <a:cs typeface="Arial" pitchFamily="34" charset="0"/>
              </a:rPr>
              <a:t>1 </a:t>
            </a:r>
            <a:r>
              <a:rPr lang="en-GB" sz="2000" i="1" dirty="0" smtClean="0">
                <a:cs typeface="Arial" pitchFamily="34" charset="0"/>
              </a:rPr>
              <a:t>, g</a:t>
            </a:r>
            <a:r>
              <a:rPr lang="en-GB" sz="2000" baseline="-25000" dirty="0" smtClean="0">
                <a:cs typeface="Arial" pitchFamily="34" charset="0"/>
              </a:rPr>
              <a:t>1 </a:t>
            </a:r>
            <a:r>
              <a:rPr lang="en-GB" sz="2000" dirty="0" smtClean="0">
                <a:cs typeface="Arial" pitchFamily="34" charset="0"/>
              </a:rPr>
              <a:t>, and </a:t>
            </a:r>
            <a:r>
              <a:rPr lang="en-GB" sz="2000" i="1" dirty="0" smtClean="0">
                <a:cs typeface="Arial" pitchFamily="34" charset="0"/>
              </a:rPr>
              <a:t>h</a:t>
            </a:r>
            <a:r>
              <a:rPr lang="en-GB" sz="2000" baseline="-25000" dirty="0" smtClean="0">
                <a:cs typeface="Arial" pitchFamily="34" charset="0"/>
              </a:rPr>
              <a:t>1</a:t>
            </a:r>
            <a:endParaRPr kumimoji="0" lang="en-GB" sz="2000" u="none" strike="noStrike" kern="1200" cap="none" spc="0" normalizeH="0" baseline="-2500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Arial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4800" y="2514600"/>
            <a:ext cx="6038850" cy="384810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400800" y="3429000"/>
            <a:ext cx="825500" cy="36988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1800" dirty="0" err="1">
                <a:latin typeface="Arial" pitchFamily="34" charset="0"/>
                <a:cs typeface="Arial" pitchFamily="34" charset="0"/>
              </a:rPr>
              <a:t>Sivers</a:t>
            </a:r>
            <a:endParaRPr lang="en-GB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3400" y="5410200"/>
            <a:ext cx="1004888" cy="64611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800" dirty="0">
                <a:latin typeface="Arial" pitchFamily="34" charset="0"/>
                <a:cs typeface="Arial" pitchFamily="34" charset="0"/>
              </a:rPr>
              <a:t>Boer–</a:t>
            </a:r>
          </a:p>
          <a:p>
            <a:pPr>
              <a:defRPr/>
            </a:pPr>
            <a:r>
              <a:rPr lang="en-GB" sz="1800" dirty="0" err="1">
                <a:latin typeface="Arial" pitchFamily="34" charset="0"/>
                <a:cs typeface="Arial" pitchFamily="34" charset="0"/>
              </a:rPr>
              <a:t>Mulders</a:t>
            </a:r>
            <a:endParaRPr lang="en-GB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00800" y="5181600"/>
            <a:ext cx="1433513" cy="36988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1800" dirty="0">
                <a:latin typeface="Arial" pitchFamily="34" charset="0"/>
                <a:cs typeface="Arial" pitchFamily="34" charset="0"/>
              </a:rPr>
              <a:t>Transversity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01000" y="3429000"/>
            <a:ext cx="719138" cy="457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8001000" y="2667000"/>
            <a:ext cx="736600" cy="4619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aka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62913" y="5146675"/>
            <a:ext cx="700087" cy="4159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2212216" y="5138618"/>
            <a:ext cx="4032448" cy="1208255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Left Arrow 14"/>
          <p:cNvSpPr/>
          <p:nvPr/>
        </p:nvSpPr>
        <p:spPr>
          <a:xfrm>
            <a:off x="6400800" y="5602245"/>
            <a:ext cx="978408" cy="484632"/>
          </a:xfrm>
          <a:prstGeom prst="leftArrow">
            <a:avLst/>
          </a:prstGeom>
          <a:solidFill>
            <a:srgbClr val="FF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/>
          <p:cNvSpPr txBox="1"/>
          <p:nvPr/>
        </p:nvSpPr>
        <p:spPr>
          <a:xfrm>
            <a:off x="7623829" y="5659895"/>
            <a:ext cx="1473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6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chiral odd</a:t>
            </a:r>
            <a:endParaRPr lang="en-GB" b="1" dirty="0" smtClean="0">
              <a:solidFill>
                <a:srgbClr val="FF0066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1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SSA: </a:t>
            </a:r>
            <a:r>
              <a:rPr lang="en-GB" dirty="0" err="1" smtClean="0"/>
              <a:t>transversity</a:t>
            </a:r>
            <a:r>
              <a:rPr lang="en-GB" dirty="0" smtClean="0"/>
              <a:t> (Collins) and Sivers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412776"/>
            <a:ext cx="8610704" cy="4525963"/>
          </a:xfrm>
        </p:spPr>
        <p:txBody>
          <a:bodyPr>
            <a:normAutofit/>
          </a:bodyPr>
          <a:lstStyle/>
          <a:p>
            <a:r>
              <a:rPr lang="en-GB" dirty="0" err="1" smtClean="0"/>
              <a:t>transversity</a:t>
            </a:r>
            <a:endParaRPr lang="en-GB" dirty="0"/>
          </a:p>
          <a:p>
            <a:pPr lvl="1"/>
            <a:r>
              <a:rPr lang="en-GB" dirty="0" smtClean="0"/>
              <a:t>chiral odd, can be measured </a:t>
            </a:r>
            <a:br>
              <a:rPr lang="en-GB" dirty="0" smtClean="0"/>
            </a:br>
            <a:r>
              <a:rPr lang="en-GB" dirty="0" smtClean="0"/>
              <a:t>in SIDIS (not in incl. DIS)</a:t>
            </a:r>
          </a:p>
          <a:p>
            <a:pPr lvl="1"/>
            <a:r>
              <a:rPr lang="en-GB" dirty="0" smtClean="0"/>
              <a:t>leads </a:t>
            </a:r>
            <a:r>
              <a:rPr lang="en-GB" dirty="0"/>
              <a:t>to </a:t>
            </a:r>
            <a:r>
              <a:rPr lang="en-GB" dirty="0" smtClean="0"/>
              <a:t>an azimuthal asymmetry </a:t>
            </a:r>
            <a:r>
              <a:rPr lang="en-GB" dirty="0"/>
              <a:t>if the </a:t>
            </a:r>
            <a:r>
              <a:rPr lang="en-GB" dirty="0" smtClean="0"/>
              <a:t>chiral-odd Collins </a:t>
            </a:r>
            <a:r>
              <a:rPr lang="en-GB" dirty="0"/>
              <a:t>fragmentation function is non-zero</a:t>
            </a: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r>
              <a:rPr lang="en-GB" dirty="0" smtClean="0"/>
              <a:t>Sivers function</a:t>
            </a:r>
          </a:p>
          <a:p>
            <a:pPr lvl="1"/>
            <a:r>
              <a:rPr lang="en-GB" dirty="0"/>
              <a:t>leads to a azimuthal asymmetry</a:t>
            </a:r>
          </a:p>
          <a:p>
            <a:pPr lvl="1"/>
            <a:r>
              <a:rPr lang="en-GB" dirty="0" smtClean="0"/>
              <a:t>naive T-odd</a:t>
            </a:r>
          </a:p>
          <a:p>
            <a:pPr lvl="1"/>
            <a:r>
              <a:rPr lang="en-GB" dirty="0" smtClean="0"/>
              <a:t>final/initial state interaction</a:t>
            </a:r>
            <a:r>
              <a:rPr lang="en-GB" dirty="0"/>
              <a:t> </a:t>
            </a:r>
            <a:endParaRPr lang="en-GB" dirty="0" smtClean="0"/>
          </a:p>
          <a:p>
            <a:pPr lvl="1"/>
            <a:r>
              <a:rPr lang="en-GB" dirty="0" smtClean="0"/>
              <a:t>should change sign for SIDIS/DY</a:t>
            </a:r>
          </a:p>
          <a:p>
            <a:pPr lvl="1"/>
            <a:r>
              <a:rPr lang="en-GB" dirty="0" smtClean="0"/>
              <a:t>related to </a:t>
            </a:r>
            <a:r>
              <a:rPr lang="en-GB" b="1" dirty="0" smtClean="0">
                <a:solidFill>
                  <a:schemeClr val="tx2"/>
                </a:solidFill>
              </a:rPr>
              <a:t>orbital angular momentum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G.K. Mallot 20/06/2012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CERN Academic Training</a:t>
            </a:r>
            <a:endParaRPr lang="en-GB"/>
          </a:p>
        </p:txBody>
      </p:sp>
      <p:pic>
        <p:nvPicPr>
          <p:cNvPr id="6" name="Picture 5" descr="odd.png"/>
          <p:cNvPicPr>
            <a:picLocks noChangeAspect="1"/>
          </p:cNvPicPr>
          <p:nvPr/>
        </p:nvPicPr>
        <p:blipFill>
          <a:blip r:embed="rId2"/>
          <a:srcRect b="39619"/>
          <a:stretch>
            <a:fillRect/>
          </a:stretch>
        </p:blipFill>
        <p:spPr>
          <a:xfrm>
            <a:off x="4727316" y="836712"/>
            <a:ext cx="4146208" cy="1746320"/>
          </a:xfrm>
          <a:prstGeom prst="rect">
            <a:avLst/>
          </a:prstGeom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416167"/>
            <a:ext cx="3275640" cy="2595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6315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12"/>
          <p:cNvSpPr>
            <a:spLocks noChangeArrowheads="1"/>
          </p:cNvSpPr>
          <p:nvPr/>
        </p:nvSpPr>
        <p:spPr bwMode="auto">
          <a:xfrm>
            <a:off x="5181600" y="4191000"/>
            <a:ext cx="2097088" cy="246063"/>
          </a:xfrm>
          <a:prstGeom prst="rect">
            <a:avLst/>
          </a:prstGeom>
          <a:solidFill>
            <a:schemeClr val="bg1"/>
          </a:solidFill>
          <a:ln w="15875" algn="ctr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lang="en-US"/>
          </a:p>
        </p:txBody>
      </p:sp>
      <p:sp>
        <p:nvSpPr>
          <p:cNvPr id="25605" name="Content Placeholder 2"/>
          <p:cNvSpPr>
            <a:spLocks noGrp="1"/>
          </p:cNvSpPr>
          <p:nvPr>
            <p:ph idx="1"/>
          </p:nvPr>
        </p:nvSpPr>
        <p:spPr>
          <a:xfrm>
            <a:off x="774700" y="3303588"/>
            <a:ext cx="7307263" cy="3662362"/>
          </a:xfrm>
        </p:spPr>
        <p:txBody>
          <a:bodyPr/>
          <a:lstStyle/>
          <a:p>
            <a:endParaRPr lang="en-US" sz="1600" smtClean="0"/>
          </a:p>
          <a:p>
            <a:endParaRPr lang="en-GB" smtClean="0"/>
          </a:p>
          <a:p>
            <a:endParaRPr lang="en-GB" smtClean="0"/>
          </a:p>
        </p:txBody>
      </p:sp>
      <p:sp>
        <p:nvSpPr>
          <p:cNvPr id="256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Collins Asymmetries</a:t>
            </a:r>
          </a:p>
        </p:txBody>
      </p:sp>
      <p:sp>
        <p:nvSpPr>
          <p:cNvPr id="2560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CERN Academic Training</a:t>
            </a:r>
            <a:endParaRPr lang="fr-FR" sz="1800" smtClean="0"/>
          </a:p>
        </p:txBody>
      </p:sp>
      <p:sp>
        <p:nvSpPr>
          <p:cNvPr id="27655" name="Rectangle 6"/>
          <p:cNvSpPr>
            <a:spLocks noChangeArrowheads="1"/>
          </p:cNvSpPr>
          <p:nvPr/>
        </p:nvSpPr>
        <p:spPr bwMode="auto">
          <a:xfrm>
            <a:off x="7737475" y="3057316"/>
            <a:ext cx="622300" cy="369888"/>
          </a:xfrm>
          <a:prstGeom prst="rect">
            <a:avLst/>
          </a:prstGeom>
          <a:solidFill>
            <a:srgbClr val="DDDDDD"/>
          </a:solidFill>
          <a:ln w="15875" algn="ctr">
            <a:noFill/>
            <a:round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GB" dirty="0" smtClean="0">
                <a:latin typeface="+mn-lt"/>
              </a:rPr>
              <a:t>h</a:t>
            </a:r>
            <a:r>
              <a:rPr lang="en-GB" baseline="30000" dirty="0"/>
              <a:t>-</a:t>
            </a:r>
            <a:endParaRPr lang="en-GB" baseline="30000" dirty="0">
              <a:latin typeface="+mn-lt"/>
            </a:endParaRPr>
          </a:p>
        </p:txBody>
      </p:sp>
      <p:sp>
        <p:nvSpPr>
          <p:cNvPr id="27656" name="Rectangle 7"/>
          <p:cNvSpPr>
            <a:spLocks noChangeArrowheads="1"/>
          </p:cNvSpPr>
          <p:nvPr/>
        </p:nvSpPr>
        <p:spPr bwMode="auto">
          <a:xfrm>
            <a:off x="7737475" y="4266272"/>
            <a:ext cx="622300" cy="369888"/>
          </a:xfrm>
          <a:prstGeom prst="rect">
            <a:avLst/>
          </a:prstGeom>
          <a:solidFill>
            <a:srgbClr val="DDDDDD"/>
          </a:solidFill>
          <a:ln w="15875" algn="ctr">
            <a:noFill/>
            <a:round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GB" dirty="0" smtClean="0">
                <a:solidFill>
                  <a:srgbClr val="FF0000"/>
                </a:solidFill>
                <a:latin typeface="+mn-lt"/>
              </a:rPr>
              <a:t>h</a:t>
            </a:r>
            <a:r>
              <a:rPr lang="en-GB" baseline="30000" dirty="0">
                <a:solidFill>
                  <a:srgbClr val="FF0000"/>
                </a:solidFill>
              </a:rPr>
              <a:t>+</a:t>
            </a:r>
            <a:endParaRPr lang="en-GB" baseline="30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5610" name="Rectangle 13"/>
          <p:cNvSpPr>
            <a:spLocks noChangeArrowheads="1"/>
          </p:cNvSpPr>
          <p:nvPr/>
        </p:nvSpPr>
        <p:spPr bwMode="auto">
          <a:xfrm>
            <a:off x="1104900" y="4287838"/>
            <a:ext cx="1893888" cy="246062"/>
          </a:xfrm>
          <a:prstGeom prst="rect">
            <a:avLst/>
          </a:prstGeom>
          <a:solidFill>
            <a:schemeClr val="bg1"/>
          </a:solidFill>
          <a:ln w="15875" algn="ctr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7793289" y="2578390"/>
            <a:ext cx="1028700" cy="46037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GB" dirty="0">
                <a:solidFill>
                  <a:schemeClr val="bg1"/>
                </a:solidFill>
              </a:rPr>
              <a:t>proton</a:t>
            </a:r>
          </a:p>
        </p:txBody>
      </p:sp>
      <p:sp>
        <p:nvSpPr>
          <p:cNvPr id="25615" name="Date Placeholder 18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G.K. Mallot 20/06/2012</a:t>
            </a:r>
            <a:endParaRPr lang="fr-FR" smtClean="0"/>
          </a:p>
        </p:txBody>
      </p:sp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211389" y="1219200"/>
            <a:ext cx="8075361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GB" sz="2000" kern="0" dirty="0">
                <a:latin typeface="Verdana" pitchFamily="34" charset="0"/>
                <a:ea typeface="Verdana" pitchFamily="34" charset="0"/>
                <a:cs typeface="Verdana" pitchFamily="34" charset="0"/>
              </a:rPr>
              <a:t>large asymmetry for proton  ~10% 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GB" sz="2000" kern="0" dirty="0">
                <a:latin typeface="Verdana" pitchFamily="34" charset="0"/>
                <a:ea typeface="Verdana" pitchFamily="34" charset="0"/>
                <a:cs typeface="Verdana" pitchFamily="34" charset="0"/>
              </a:rPr>
              <a:t>zero deuteron result important </a:t>
            </a:r>
            <a:r>
              <a:rPr lang="en-GB" sz="2000" kern="0" dirty="0">
                <a:latin typeface="Verdana" pitchFamily="34" charset="0"/>
                <a:ea typeface="Verdana" pitchFamily="34" charset="0"/>
                <a:cs typeface="Verdana" pitchFamily="34" charset="0"/>
                <a:sym typeface="Symbol" pitchFamily="18" charset="2"/>
              </a:rPr>
              <a:t></a:t>
            </a:r>
            <a:r>
              <a:rPr lang="en-GB" sz="2000" kern="0" dirty="0">
                <a:latin typeface="Verdana" pitchFamily="34" charset="0"/>
                <a:ea typeface="Verdana" pitchFamily="34" charset="0"/>
                <a:cs typeface="Verdana" pitchFamily="34" charset="0"/>
              </a:rPr>
              <a:t> opposite sign of u and d</a:t>
            </a:r>
            <a:r>
              <a:rPr lang="en-GB" sz="2000" kern="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17412" name="Picture 4" descr="http://wwwcompass.cern.ch/compass/results/2011/august_transv_1h/collin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89" y="2276872"/>
            <a:ext cx="7581900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compass-logo_125x125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60692" y="0"/>
            <a:ext cx="908720" cy="90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71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Proton Sivers Asymmetry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pPr>
              <a:buFontTx/>
              <a:buChar char="•"/>
            </a:pPr>
            <a:r>
              <a:rPr lang="en-GB" sz="2400" dirty="0" smtClean="0"/>
              <a:t>compatible with zero for the deuteron</a:t>
            </a:r>
          </a:p>
          <a:p>
            <a:pPr>
              <a:buFontTx/>
              <a:buChar char="•"/>
            </a:pPr>
            <a:r>
              <a:rPr lang="en-GB" sz="2400" dirty="0" smtClean="0"/>
              <a:t>non-zero asymmetry for pos. hadrons</a:t>
            </a:r>
          </a:p>
        </p:txBody>
      </p:sp>
      <p:sp>
        <p:nvSpPr>
          <p:cNvPr id="28676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CERN Academic Training</a:t>
            </a:r>
            <a:endParaRPr lang="fr-FR" sz="1800" smtClean="0"/>
          </a:p>
        </p:txBody>
      </p:sp>
      <p:sp>
        <p:nvSpPr>
          <p:cNvPr id="28677" name="Date Placeholder 1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G.K. Mallot 20/06/2012</a:t>
            </a:r>
            <a:endParaRPr lang="fr-FR" smtClean="0"/>
          </a:p>
        </p:txBody>
      </p:sp>
      <p:pic>
        <p:nvPicPr>
          <p:cNvPr id="11" name="Picture 10" descr="compass-logo_125x125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60692" y="0"/>
            <a:ext cx="908720" cy="908720"/>
          </a:xfrm>
          <a:prstGeom prst="rect">
            <a:avLst/>
          </a:prstGeom>
        </p:spPr>
      </p:pic>
      <p:pic>
        <p:nvPicPr>
          <p:cNvPr id="10" name="Picture 2" descr="http://wwwcompass.cern.ch/compass/results/2011/august_transv_1h/siver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51" y="2204864"/>
            <a:ext cx="7581900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7537450" y="4221088"/>
            <a:ext cx="622300" cy="369888"/>
          </a:xfrm>
          <a:prstGeom prst="rect">
            <a:avLst/>
          </a:prstGeom>
          <a:solidFill>
            <a:srgbClr val="DDDDDD"/>
          </a:solidFill>
          <a:ln w="15875" algn="ctr">
            <a:noFill/>
            <a:round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GB" dirty="0" smtClean="0">
                <a:latin typeface="+mn-lt"/>
              </a:rPr>
              <a:t>h</a:t>
            </a:r>
            <a:r>
              <a:rPr lang="en-GB" baseline="30000" dirty="0"/>
              <a:t>-</a:t>
            </a:r>
            <a:endParaRPr lang="en-GB" baseline="30000" dirty="0">
              <a:latin typeface="+mn-lt"/>
            </a:endParaRP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7562056" y="3062139"/>
            <a:ext cx="622300" cy="369888"/>
          </a:xfrm>
          <a:prstGeom prst="rect">
            <a:avLst/>
          </a:prstGeom>
          <a:solidFill>
            <a:srgbClr val="DDDDDD"/>
          </a:solidFill>
          <a:ln w="15875" algn="ctr">
            <a:noFill/>
            <a:round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GB" dirty="0" smtClean="0">
                <a:solidFill>
                  <a:srgbClr val="FF0000"/>
                </a:solidFill>
                <a:latin typeface="+mn-lt"/>
              </a:rPr>
              <a:t>h</a:t>
            </a:r>
            <a:r>
              <a:rPr lang="en-GB" baseline="30000" dirty="0">
                <a:solidFill>
                  <a:srgbClr val="FF0000"/>
                </a:solidFill>
              </a:rPr>
              <a:t>+</a:t>
            </a:r>
            <a:endParaRPr lang="en-GB" baseline="300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72136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G.K. Mallot 20/06/2012</a:t>
            </a:r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CERN Academic Training</a:t>
            </a:r>
            <a:endParaRPr lang="fr-FR" sz="180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523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124744"/>
            <a:ext cx="8262456" cy="499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04800" y="2924944"/>
            <a:ext cx="8659688" cy="1569660"/>
          </a:xfrm>
          <a:prstGeom prst="rect">
            <a:avLst/>
          </a:prstGeom>
          <a:solidFill>
            <a:srgbClr val="DDDDDD"/>
          </a:solidFill>
        </p:spPr>
        <p:txBody>
          <a:bodyPr wrap="square" rtlCol="0">
            <a:spAutoFit/>
          </a:bodyPr>
          <a:lstStyle/>
          <a:p>
            <a:pPr marL="265113" indent="-265113"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Generalized </a:t>
            </a:r>
            <a:r>
              <a:rPr lang="en-US" sz="2400" dirty="0">
                <a:solidFill>
                  <a:prstClr val="black"/>
                </a:solidFill>
              </a:rPr>
              <a:t>Parton Distributions (</a:t>
            </a:r>
            <a:r>
              <a:rPr lang="en-US" sz="2400" dirty="0">
                <a:solidFill>
                  <a:srgbClr val="C0504D"/>
                </a:solidFill>
              </a:rPr>
              <a:t>GPD</a:t>
            </a:r>
            <a:r>
              <a:rPr lang="en-US" sz="2400" dirty="0" smtClean="0">
                <a:solidFill>
                  <a:prstClr val="black"/>
                </a:solidFill>
              </a:rPr>
              <a:t>):</a:t>
            </a:r>
            <a:br>
              <a:rPr lang="en-US" sz="2400" dirty="0" smtClean="0">
                <a:solidFill>
                  <a:prstClr val="black"/>
                </a:solidFill>
              </a:rPr>
            </a:br>
            <a:r>
              <a:rPr lang="en-US" sz="2400" dirty="0" smtClean="0">
                <a:solidFill>
                  <a:prstClr val="black"/>
                </a:solidFill>
              </a:rPr>
              <a:t>simultaneously </a:t>
            </a:r>
            <a:r>
              <a:rPr lang="en-US" sz="2400" dirty="0" smtClean="0">
                <a:solidFill>
                  <a:prstClr val="black"/>
                </a:solidFill>
              </a:rPr>
              <a:t>SIDIS on proton:	</a:t>
            </a:r>
            <a:r>
              <a:rPr lang="en-US" sz="2400" dirty="0">
                <a:solidFill>
                  <a:prstClr val="black"/>
                </a:solidFill>
              </a:rPr>
              <a:t>	</a:t>
            </a:r>
            <a:r>
              <a:rPr lang="en-US" sz="2400" dirty="0" smtClean="0">
                <a:solidFill>
                  <a:prstClr val="black"/>
                </a:solidFill>
              </a:rPr>
              <a:t>(</a:t>
            </a:r>
            <a:r>
              <a:rPr lang="en-US" sz="2400" dirty="0">
                <a:solidFill>
                  <a:prstClr val="black"/>
                </a:solidFill>
              </a:rPr>
              <a:t>2012), 2015/16, ...</a:t>
            </a:r>
            <a:endParaRPr lang="en-US" sz="2400" dirty="0">
              <a:solidFill>
                <a:prstClr val="black"/>
              </a:solidFill>
            </a:endParaRPr>
          </a:p>
          <a:p>
            <a:pPr indent="236538">
              <a:buClr>
                <a:prstClr val="black"/>
              </a:buClr>
              <a:buFont typeface="Arial" pitchFamily="34" charset="0"/>
              <a:buChar char="•"/>
            </a:pPr>
            <a:r>
              <a:rPr lang="en-GB" sz="2400" dirty="0" smtClean="0">
                <a:solidFill>
                  <a:srgbClr val="C0504D"/>
                </a:solidFill>
              </a:rPr>
              <a:t>TMD </a:t>
            </a:r>
            <a:r>
              <a:rPr lang="en-GB" sz="2400" dirty="0" smtClean="0"/>
              <a:t>in</a:t>
            </a:r>
            <a:r>
              <a:rPr lang="en-GB" sz="2400" dirty="0" smtClean="0">
                <a:solidFill>
                  <a:srgbClr val="C0504D"/>
                </a:solidFill>
              </a:rPr>
              <a:t> </a:t>
            </a:r>
            <a:r>
              <a:rPr lang="el-GR" sz="2400" dirty="0" smtClean="0">
                <a:solidFill>
                  <a:srgbClr val="C0504D"/>
                </a:solidFill>
              </a:rPr>
              <a:t>π</a:t>
            </a:r>
            <a:r>
              <a:rPr lang="el-GR" sz="2400" baseline="30000" dirty="0" smtClean="0">
                <a:solidFill>
                  <a:srgbClr val="C0504D"/>
                </a:solidFill>
              </a:rPr>
              <a:t>─</a:t>
            </a:r>
            <a:r>
              <a:rPr lang="en-GB" sz="2400" dirty="0" smtClean="0">
                <a:solidFill>
                  <a:srgbClr val="C0504D"/>
                </a:solidFill>
              </a:rPr>
              <a:t> + </a:t>
            </a:r>
            <a:r>
              <a:rPr lang="en-GB" sz="2400" i="1" dirty="0" smtClean="0">
                <a:solidFill>
                  <a:srgbClr val="C0504D"/>
                </a:solidFill>
              </a:rPr>
              <a:t>p</a:t>
            </a:r>
            <a:r>
              <a:rPr lang="en-GB" sz="2400" dirty="0" smtClean="0">
                <a:solidFill>
                  <a:srgbClr val="C0504D"/>
                </a:solidFill>
              </a:rPr>
              <a:t>   </a:t>
            </a:r>
            <a:r>
              <a:rPr lang="en-US" sz="2400" dirty="0" err="1" smtClean="0">
                <a:solidFill>
                  <a:srgbClr val="C0504D"/>
                </a:solidFill>
              </a:rPr>
              <a:t>Drell</a:t>
            </a:r>
            <a:r>
              <a:rPr lang="en-US" sz="2400" dirty="0" smtClean="0">
                <a:solidFill>
                  <a:srgbClr val="C0504D"/>
                </a:solidFill>
              </a:rPr>
              <a:t>-Yan:			</a:t>
            </a:r>
            <a:r>
              <a:rPr lang="en-US" sz="2400" dirty="0" smtClean="0"/>
              <a:t>2014, ...</a:t>
            </a:r>
            <a:endParaRPr lang="en-US" sz="2400" dirty="0" smtClean="0"/>
          </a:p>
          <a:p>
            <a:pPr indent="236538">
              <a:buClr>
                <a:prstClr val="black"/>
              </a:buClr>
              <a:buFont typeface="Arial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Pion (and kaon) </a:t>
            </a:r>
            <a:r>
              <a:rPr lang="en-US" sz="2400" dirty="0" err="1">
                <a:solidFill>
                  <a:srgbClr val="C0504D"/>
                </a:solidFill>
              </a:rPr>
              <a:t>p</a:t>
            </a:r>
            <a:r>
              <a:rPr lang="en-US" sz="2400" dirty="0" err="1" smtClean="0">
                <a:solidFill>
                  <a:srgbClr val="C0504D"/>
                </a:solidFill>
              </a:rPr>
              <a:t>olarizabilities</a:t>
            </a:r>
            <a:r>
              <a:rPr lang="en-US" sz="2400" dirty="0" smtClean="0">
                <a:solidFill>
                  <a:srgbClr val="C0504D"/>
                </a:solidFill>
              </a:rPr>
              <a:t> 		</a:t>
            </a:r>
            <a:r>
              <a:rPr lang="en-US" sz="2400" dirty="0" smtClean="0"/>
              <a:t>2012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1925464" y="5050971"/>
            <a:ext cx="5159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Approved December </a:t>
            </a:r>
            <a:r>
              <a:rPr lang="en-US" b="1" dirty="0" smtClean="0">
                <a:solidFill>
                  <a:srgbClr val="FF0000"/>
                </a:solidFill>
              </a:rPr>
              <a:t>2010, first measurements 2012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" y="5815697"/>
            <a:ext cx="85672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990000"/>
                </a:solidFill>
                <a:hlinkClick r:id="rId3"/>
              </a:rPr>
              <a:t>wwwcompass.cern.ch/compass/proposal/compass-</a:t>
            </a:r>
            <a:r>
              <a:rPr lang="en-US" dirty="0" err="1">
                <a:solidFill>
                  <a:srgbClr val="990000"/>
                </a:solidFill>
                <a:hlinkClick r:id="rId3"/>
              </a:rPr>
              <a:t>II_proposal</a:t>
            </a:r>
            <a:r>
              <a:rPr lang="en-US" dirty="0">
                <a:solidFill>
                  <a:srgbClr val="990000"/>
                </a:solidFill>
                <a:hlinkClick r:id="rId3"/>
              </a:rPr>
              <a:t>/compass-II_proposal.pdf</a:t>
            </a:r>
            <a:endParaRPr lang="en-US" dirty="0">
              <a:solidFill>
                <a:schemeClr val="accent2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380532" y="3782434"/>
            <a:ext cx="0" cy="128308"/>
          </a:xfrm>
          <a:prstGeom prst="straightConnector1">
            <a:avLst/>
          </a:prstGeom>
          <a:ln w="19050">
            <a:solidFill>
              <a:srgbClr val="C0504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COMPASS-II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783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99644" y="5234037"/>
            <a:ext cx="7543767" cy="1002697"/>
            <a:chOff x="628632" y="4154495"/>
            <a:chExt cx="7543767" cy="1002697"/>
          </a:xfrm>
        </p:grpSpPr>
        <p:sp>
          <p:nvSpPr>
            <p:cNvPr id="20" name="Rounded Rectangle 19"/>
            <p:cNvSpPr/>
            <p:nvPr/>
          </p:nvSpPr>
          <p:spPr>
            <a:xfrm>
              <a:off x="628632" y="4241205"/>
              <a:ext cx="7543767" cy="915987"/>
            </a:xfrm>
            <a:prstGeom prst="roundRect">
              <a:avLst/>
            </a:prstGeom>
            <a:solidFill>
              <a:schemeClr val="bg1">
                <a:lumMod val="75000"/>
                <a:alpha val="2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00354" name="Picture 2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67895" y="4154495"/>
              <a:ext cx="3124200" cy="8624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0355" name="Picture 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84356" y="4284702"/>
              <a:ext cx="4181475" cy="6317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GPD’s</a:t>
            </a:r>
            <a:endParaRPr lang="en-GB" dirty="0"/>
          </a:p>
        </p:txBody>
      </p:sp>
      <p:sp>
        <p:nvSpPr>
          <p:cNvPr id="32773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G.K. Mallot 20/06/2012</a:t>
            </a:r>
            <a:endParaRPr lang="fr-FR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77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CERN Academic Training</a:t>
            </a:r>
            <a:endParaRPr lang="fr-FR" sz="180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772" name="Content Placeholder 2"/>
          <p:cNvSpPr>
            <a:spLocks noGrp="1"/>
          </p:cNvSpPr>
          <p:nvPr>
            <p:ph idx="4294967295"/>
          </p:nvPr>
        </p:nvSpPr>
        <p:spPr>
          <a:xfrm>
            <a:off x="5141243" y="5931934"/>
            <a:ext cx="2895600" cy="3048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1400" dirty="0" smtClean="0">
                <a:solidFill>
                  <a:srgbClr val="C00000"/>
                </a:solidFill>
              </a:rPr>
              <a:t>X.-D. </a:t>
            </a:r>
            <a:r>
              <a:rPr lang="en-US" sz="1400" dirty="0" err="1" smtClean="0">
                <a:solidFill>
                  <a:srgbClr val="C00000"/>
                </a:solidFill>
              </a:rPr>
              <a:t>Ji</a:t>
            </a:r>
            <a:r>
              <a:rPr lang="en-US" sz="1400" dirty="0" smtClean="0">
                <a:solidFill>
                  <a:srgbClr val="C00000"/>
                </a:solidFill>
              </a:rPr>
              <a:t>, PRL 78 (1997) 610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90484" y="4772372"/>
            <a:ext cx="3382401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1F497D"/>
                </a:solidFill>
              </a:rPr>
              <a:t>Total orbital momentum: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1330" y="2551559"/>
            <a:ext cx="8563158" cy="163121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38138" indent="-338138">
              <a:buFont typeface="Arial" pitchFamily="34" charset="0"/>
              <a:buChar char="•"/>
              <a:defRPr/>
            </a:pPr>
            <a:r>
              <a:rPr lang="en-US" sz="2000" i="1" dirty="0" smtClean="0">
                <a:solidFill>
                  <a:prstClr val="black"/>
                </a:solidFill>
              </a:rPr>
              <a:t>H </a:t>
            </a:r>
            <a:r>
              <a:rPr lang="en-US" sz="2000" i="1" dirty="0">
                <a:solidFill>
                  <a:prstClr val="black"/>
                </a:solidFill>
              </a:rPr>
              <a:t>(E)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smtClean="0">
                <a:solidFill>
                  <a:prstClr val="black"/>
                </a:solidFill>
              </a:rPr>
              <a:t>for nucleon </a:t>
            </a:r>
            <a:r>
              <a:rPr lang="en-US" sz="2000" dirty="0">
                <a:solidFill>
                  <a:prstClr val="black"/>
                </a:solidFill>
              </a:rPr>
              <a:t>helicity (</a:t>
            </a:r>
            <a:r>
              <a:rPr lang="en-US" sz="2000" dirty="0" smtClean="0">
                <a:solidFill>
                  <a:prstClr val="black"/>
                </a:solidFill>
              </a:rPr>
              <a:t>non)conservation</a:t>
            </a:r>
          </a:p>
          <a:p>
            <a:pPr marL="338138" indent="-338138"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</a:rPr>
              <a:t>PDFs and elastic </a:t>
            </a:r>
            <a:r>
              <a:rPr lang="en-US" sz="2000" dirty="0" smtClean="0">
                <a:solidFill>
                  <a:prstClr val="black"/>
                </a:solidFill>
              </a:rPr>
              <a:t>FF as </a:t>
            </a:r>
            <a:r>
              <a:rPr lang="en-US" sz="2000" dirty="0">
                <a:solidFill>
                  <a:prstClr val="black"/>
                </a:solidFill>
              </a:rPr>
              <a:t>limiting </a:t>
            </a:r>
            <a:r>
              <a:rPr lang="en-US" sz="2000" dirty="0" smtClean="0">
                <a:solidFill>
                  <a:prstClr val="black"/>
                </a:solidFill>
              </a:rPr>
              <a:t>cases</a:t>
            </a:r>
          </a:p>
          <a:p>
            <a:pPr marL="338138" indent="-338138">
              <a:buFont typeface="Arial" pitchFamily="34" charset="0"/>
              <a:buChar char="•"/>
              <a:defRPr/>
            </a:pPr>
            <a:r>
              <a:rPr lang="en-US" sz="2000" i="1" dirty="0">
                <a:solidFill>
                  <a:prstClr val="black"/>
                </a:solidFill>
              </a:rPr>
              <a:t>H, </a:t>
            </a:r>
            <a:r>
              <a:rPr lang="en-US" sz="2000" i="1" dirty="0" smtClean="0">
                <a:solidFill>
                  <a:prstClr val="black"/>
                </a:solidFill>
              </a:rPr>
              <a:t>H </a:t>
            </a:r>
            <a:r>
              <a:rPr lang="en-US" sz="2000" dirty="0" smtClean="0">
                <a:solidFill>
                  <a:prstClr val="black"/>
                </a:solidFill>
                <a:sym typeface="Symbol"/>
              </a:rPr>
              <a:t></a:t>
            </a:r>
            <a:r>
              <a:rPr lang="en-US" sz="2000" i="1" dirty="0" smtClean="0">
                <a:solidFill>
                  <a:prstClr val="black"/>
                </a:solidFill>
                <a:sym typeface="Symbol"/>
              </a:rPr>
              <a:t> f</a:t>
            </a:r>
            <a:r>
              <a:rPr lang="en-US" sz="2000" baseline="-25000" dirty="0" smtClean="0">
                <a:solidFill>
                  <a:prstClr val="black"/>
                </a:solidFill>
                <a:sym typeface="Symbol"/>
              </a:rPr>
              <a:t>1 </a:t>
            </a:r>
            <a:r>
              <a:rPr lang="en-US" sz="2000" i="1" dirty="0" smtClean="0">
                <a:solidFill>
                  <a:prstClr val="black"/>
                </a:solidFill>
                <a:sym typeface="Symbol"/>
              </a:rPr>
              <a:t>, g</a:t>
            </a:r>
            <a:r>
              <a:rPr lang="en-US" sz="2000" baseline="-25000" dirty="0" smtClean="0">
                <a:solidFill>
                  <a:prstClr val="black"/>
                </a:solidFill>
                <a:sym typeface="Symbol"/>
              </a:rPr>
              <a:t>1 </a:t>
            </a:r>
            <a:r>
              <a:rPr lang="en-US" sz="2000" dirty="0" smtClean="0">
                <a:solidFill>
                  <a:prstClr val="black"/>
                </a:solidFill>
                <a:sym typeface="Symbol"/>
              </a:rPr>
              <a:t>for    0; </a:t>
            </a:r>
            <a:endParaRPr lang="en-US" sz="2000" dirty="0">
              <a:solidFill>
                <a:prstClr val="black"/>
              </a:solidFill>
            </a:endParaRPr>
          </a:p>
          <a:p>
            <a:pPr marL="338138" indent="-338138"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prstClr val="black"/>
                </a:solidFill>
              </a:rPr>
              <a:t>Correlating </a:t>
            </a:r>
            <a:r>
              <a:rPr lang="en-US" sz="2000" dirty="0">
                <a:solidFill>
                  <a:srgbClr val="C0504D"/>
                </a:solidFill>
              </a:rPr>
              <a:t>transverse spatial</a:t>
            </a:r>
            <a:r>
              <a:rPr lang="en-US" sz="2000" dirty="0">
                <a:solidFill>
                  <a:prstClr val="black"/>
                </a:solidFill>
              </a:rPr>
              <a:t> and </a:t>
            </a:r>
            <a:r>
              <a:rPr lang="en-US" sz="2000" dirty="0">
                <a:solidFill>
                  <a:srgbClr val="C0504D"/>
                </a:solidFill>
              </a:rPr>
              <a:t>longitudinal </a:t>
            </a:r>
            <a:r>
              <a:rPr lang="en-US" sz="2000" dirty="0" smtClean="0">
                <a:solidFill>
                  <a:srgbClr val="C0504D"/>
                </a:solidFill>
              </a:rPr>
              <a:t>momentum </a:t>
            </a:r>
            <a:r>
              <a:rPr lang="en-US" sz="2000" dirty="0" err="1" smtClean="0"/>
              <a:t>DoF</a:t>
            </a:r>
            <a:endParaRPr lang="en-US" sz="2000" dirty="0" smtClean="0"/>
          </a:p>
          <a:p>
            <a:pPr marL="338138" indent="-338138"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prstClr val="black"/>
                </a:solidFill>
              </a:rPr>
              <a:t>tools:  DVCS,  HEMP (vector &amp; </a:t>
            </a:r>
            <a:r>
              <a:rPr lang="en-US" sz="2000" dirty="0" err="1" smtClean="0">
                <a:solidFill>
                  <a:prstClr val="black"/>
                </a:solidFill>
              </a:rPr>
              <a:t>pseudoscalar</a:t>
            </a:r>
            <a:r>
              <a:rPr lang="en-US" sz="2000" dirty="0" smtClean="0">
                <a:solidFill>
                  <a:prstClr val="black"/>
                </a:solidFill>
              </a:rPr>
              <a:t>)</a:t>
            </a:r>
            <a:endParaRPr lang="en-US" sz="2000" dirty="0" smtClean="0">
              <a:solidFill>
                <a:srgbClr val="C0504D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74515" y="3073184"/>
            <a:ext cx="454258" cy="42297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prstClr val="black"/>
                </a:solidFill>
              </a:rPr>
              <a:t>~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926" y="442712"/>
            <a:ext cx="3745074" cy="299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124"/>
          <a:stretch/>
        </p:blipFill>
        <p:spPr bwMode="auto">
          <a:xfrm>
            <a:off x="371868" y="1046389"/>
            <a:ext cx="5203190" cy="115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661469" y="1939943"/>
            <a:ext cx="737253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2000" dirty="0" smtClean="0"/>
              <a:t>DVCS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726636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391400" cy="792163"/>
          </a:xfrm>
        </p:spPr>
        <p:txBody>
          <a:bodyPr/>
          <a:lstStyle/>
          <a:p>
            <a:r>
              <a:rPr lang="en-US" dirty="0" smtClean="0"/>
              <a:t>`Tomography’   </a:t>
            </a:r>
          </a:p>
        </p:txBody>
      </p:sp>
      <p:sp>
        <p:nvSpPr>
          <p:cNvPr id="34820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686800" cy="2057400"/>
          </a:xfrm>
        </p:spPr>
        <p:txBody>
          <a:bodyPr>
            <a:noAutofit/>
          </a:bodyPr>
          <a:lstStyle/>
          <a:p>
            <a:r>
              <a:rPr lang="el-GR" sz="2000" i="1" dirty="0" smtClean="0"/>
              <a:t>ξ</a:t>
            </a:r>
            <a:r>
              <a:rPr lang="en-US" sz="2000" dirty="0" smtClean="0"/>
              <a:t>=0 </a:t>
            </a:r>
            <a:r>
              <a:rPr lang="en-US" sz="2000" dirty="0" smtClean="0">
                <a:sym typeface="Symbol"/>
              </a:rPr>
              <a:t> </a:t>
            </a:r>
            <a:r>
              <a:rPr lang="en-US" sz="2000" i="1" dirty="0" smtClean="0"/>
              <a:t>t</a:t>
            </a:r>
            <a:r>
              <a:rPr lang="en-US" sz="2000" dirty="0" smtClean="0"/>
              <a:t> = −</a:t>
            </a:r>
            <a:r>
              <a:rPr lang="el-GR" sz="2000" dirty="0" smtClean="0"/>
              <a:t>Δ</a:t>
            </a:r>
            <a:r>
              <a:rPr lang="en-US" sz="2000" baseline="-25000" dirty="0" smtClean="0"/>
              <a:t>T</a:t>
            </a:r>
            <a:r>
              <a:rPr lang="en-US" sz="2000" baseline="30000" dirty="0" smtClean="0"/>
              <a:t>2 </a:t>
            </a:r>
            <a:r>
              <a:rPr lang="en-US" sz="2000" dirty="0" smtClean="0"/>
              <a:t>, no long. transfer</a:t>
            </a: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 smtClean="0"/>
          </a:p>
          <a:p>
            <a:endParaRPr lang="en-US" sz="2400" dirty="0" smtClean="0"/>
          </a:p>
          <a:p>
            <a:endParaRPr lang="en-US" sz="2000" dirty="0" smtClean="0"/>
          </a:p>
          <a:p>
            <a:r>
              <a:rPr lang="en-US" sz="2000" dirty="0" smtClean="0"/>
              <a:t>Transverse </a:t>
            </a:r>
            <a:r>
              <a:rPr lang="en-US" sz="2000" dirty="0" smtClean="0"/>
              <a:t>size as function of longitudinal momentum fraction</a:t>
            </a:r>
          </a:p>
          <a:p>
            <a:endParaRPr lang="en-US" sz="2000" baseline="30000" dirty="0" smtClean="0"/>
          </a:p>
          <a:p>
            <a:endParaRPr lang="en-US" sz="2400" baseline="30000" dirty="0" smtClean="0"/>
          </a:p>
        </p:txBody>
      </p:sp>
      <p:sp>
        <p:nvSpPr>
          <p:cNvPr id="34821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G.K. Mallot 20/06/2012</a:t>
            </a:r>
            <a:endParaRPr lang="fr-FR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4822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CERN Academic Training</a:t>
            </a:r>
            <a:endParaRPr lang="fr-FR" sz="1800" smtClean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002" y="2924944"/>
            <a:ext cx="7190390" cy="335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258672" y="6306906"/>
            <a:ext cx="29035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adapted from JLAB 12 GeV CDR</a:t>
            </a:r>
            <a:endParaRPr lang="en-GB" sz="1600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482" y="4441388"/>
            <a:ext cx="133350" cy="16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44824"/>
            <a:ext cx="6831426" cy="874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546" y="302639"/>
            <a:ext cx="2483768" cy="1985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804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ounded Rectangle 61"/>
          <p:cNvSpPr/>
          <p:nvPr/>
        </p:nvSpPr>
        <p:spPr>
          <a:xfrm>
            <a:off x="228600" y="4876800"/>
            <a:ext cx="5410200" cy="1295400"/>
          </a:xfrm>
          <a:prstGeom prst="roundRect">
            <a:avLst/>
          </a:prstGeom>
          <a:solidFill>
            <a:schemeClr val="bg1">
              <a:lumMod val="75000"/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5791200" y="4876800"/>
            <a:ext cx="3192379" cy="1295400"/>
          </a:xfrm>
          <a:prstGeom prst="roundRect">
            <a:avLst/>
          </a:prstGeom>
          <a:solidFill>
            <a:schemeClr val="bg1">
              <a:lumMod val="75000"/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7162800" cy="1020763"/>
          </a:xfrm>
        </p:spPr>
        <p:txBody>
          <a:bodyPr/>
          <a:lstStyle/>
          <a:p>
            <a:r>
              <a:rPr lang="en-US" dirty="0" smtClean="0"/>
              <a:t>DVCS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>
          <a:xfrm>
            <a:off x="228599" y="1066800"/>
            <a:ext cx="5085347" cy="1570112"/>
          </a:xfrm>
        </p:spPr>
        <p:txBody>
          <a:bodyPr>
            <a:noAutofit/>
          </a:bodyPr>
          <a:lstStyle/>
          <a:p>
            <a:pPr>
              <a:buFontTx/>
              <a:buChar char="•"/>
            </a:pPr>
            <a:r>
              <a:rPr lang="en-US" sz="2400" dirty="0" smtClean="0"/>
              <a:t>DVCS</a:t>
            </a:r>
            <a:r>
              <a:rPr lang="en-US" sz="2400" i="1" dirty="0" smtClean="0"/>
              <a:t> </a:t>
            </a:r>
            <a:r>
              <a:rPr lang="en-US" sz="2400" dirty="0" smtClean="0"/>
              <a:t>can be separated from BH and constrain the GPD </a:t>
            </a:r>
            <a:r>
              <a:rPr lang="en-US" sz="2400" i="1" dirty="0" smtClean="0"/>
              <a:t>H </a:t>
            </a:r>
            <a:r>
              <a:rPr lang="en-US" sz="2400" dirty="0" smtClean="0"/>
              <a:t>e.g. </a:t>
            </a:r>
            <a:r>
              <a:rPr lang="en-US" sz="2400" dirty="0" smtClean="0"/>
              <a:t>using cross-</a:t>
            </a:r>
            <a:r>
              <a:rPr lang="en-US" sz="2400" dirty="0" smtClean="0"/>
              <a:t>sections for  </a:t>
            </a:r>
            <a:r>
              <a:rPr lang="en-US" sz="2400" dirty="0" smtClean="0"/>
              <a:t>different </a:t>
            </a:r>
            <a:r>
              <a:rPr lang="el-GR" sz="2400" dirty="0" smtClean="0"/>
              <a:t>μ</a:t>
            </a:r>
            <a:r>
              <a:rPr lang="en-GB" sz="2400" dirty="0"/>
              <a:t> </a:t>
            </a:r>
            <a:r>
              <a:rPr lang="en-US" sz="2400" dirty="0" smtClean="0"/>
              <a:t>beam charge </a:t>
            </a:r>
            <a:r>
              <a:rPr lang="en-US" sz="2400" dirty="0" smtClean="0"/>
              <a:t>&amp; spin (</a:t>
            </a:r>
            <a:r>
              <a:rPr lang="en-US" sz="2400" b="1" dirty="0" smtClean="0">
                <a:solidFill>
                  <a:srgbClr val="FF00FF"/>
                </a:solidFill>
              </a:rPr>
              <a:t>e</a:t>
            </a:r>
            <a:r>
              <a:rPr lang="el-GR" sz="2400" b="1" baseline="-25000" dirty="0" smtClean="0">
                <a:solidFill>
                  <a:srgbClr val="FF00FF"/>
                </a:solidFill>
              </a:rPr>
              <a:t>μ</a:t>
            </a:r>
            <a:r>
              <a:rPr lang="en-US" sz="2400" dirty="0" smtClean="0"/>
              <a:t>&amp; </a:t>
            </a:r>
            <a:r>
              <a:rPr lang="en-US" sz="2400" b="1" dirty="0" smtClean="0">
                <a:solidFill>
                  <a:srgbClr val="0000FF"/>
                </a:solidFill>
              </a:rPr>
              <a:t>P</a:t>
            </a:r>
            <a:r>
              <a:rPr lang="el-GR" sz="2400" b="1" baseline="-25000" dirty="0" smtClean="0">
                <a:solidFill>
                  <a:srgbClr val="0000FF"/>
                </a:solidFill>
              </a:rPr>
              <a:t>μ</a:t>
            </a:r>
            <a:r>
              <a:rPr lang="en-US" sz="2400" dirty="0" smtClean="0"/>
              <a:t>)</a:t>
            </a:r>
            <a:endParaRPr lang="en-US" sz="2400" dirty="0" smtClean="0"/>
          </a:p>
        </p:txBody>
      </p:sp>
      <p:sp>
        <p:nvSpPr>
          <p:cNvPr id="33796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G.K. Mallot 20/06/2012</a:t>
            </a:r>
            <a:endParaRPr lang="fr-FR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379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CERN Academic Training</a:t>
            </a:r>
            <a:endParaRPr lang="fr-FR" sz="1800" smtClean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2" name="Grouper 26"/>
          <p:cNvGrpSpPr/>
          <p:nvPr/>
        </p:nvGrpSpPr>
        <p:grpSpPr>
          <a:xfrm>
            <a:off x="5562600" y="1295400"/>
            <a:ext cx="3248025" cy="1127125"/>
            <a:chOff x="561975" y="1082675"/>
            <a:chExt cx="3248025" cy="1127125"/>
          </a:xfrm>
        </p:grpSpPr>
        <p:grpSp>
          <p:nvGrpSpPr>
            <p:cNvPr id="23" name="Group 14"/>
            <p:cNvGrpSpPr>
              <a:grpSpLocks/>
            </p:cNvGrpSpPr>
            <p:nvPr/>
          </p:nvGrpSpPr>
          <p:grpSpPr bwMode="auto">
            <a:xfrm>
              <a:off x="561974" y="1136921"/>
              <a:ext cx="1284895" cy="762000"/>
              <a:chOff x="1104" y="1584"/>
              <a:chExt cx="1104" cy="672"/>
            </a:xfrm>
          </p:grpSpPr>
          <p:sp>
            <p:nvSpPr>
              <p:cNvPr id="32" name="Freeform 15"/>
              <p:cNvSpPr>
                <a:spLocks/>
              </p:cNvSpPr>
              <p:nvPr/>
            </p:nvSpPr>
            <p:spPr bwMode="auto">
              <a:xfrm rot="-34070222">
                <a:off x="1632" y="1968"/>
                <a:ext cx="432" cy="83"/>
              </a:xfrm>
              <a:custGeom>
                <a:avLst/>
                <a:gdLst/>
                <a:ahLst/>
                <a:cxnLst>
                  <a:cxn ang="0">
                    <a:pos x="0" y="183"/>
                  </a:cxn>
                  <a:cxn ang="0">
                    <a:pos x="248" y="475"/>
                  </a:cxn>
                  <a:cxn ang="0">
                    <a:pos x="510" y="38"/>
                  </a:cxn>
                  <a:cxn ang="0">
                    <a:pos x="758" y="490"/>
                  </a:cxn>
                  <a:cxn ang="0">
                    <a:pos x="1013" y="23"/>
                  </a:cxn>
                  <a:cxn ang="0">
                    <a:pos x="1276" y="490"/>
                  </a:cxn>
                  <a:cxn ang="0">
                    <a:pos x="1524" y="16"/>
                  </a:cxn>
                  <a:cxn ang="0">
                    <a:pos x="1742" y="504"/>
                  </a:cxn>
                  <a:cxn ang="0">
                    <a:pos x="2012" y="30"/>
                  </a:cxn>
                  <a:cxn ang="0">
                    <a:pos x="2231" y="490"/>
                  </a:cxn>
                  <a:cxn ang="0">
                    <a:pos x="2501" y="30"/>
                  </a:cxn>
                  <a:cxn ang="0">
                    <a:pos x="2698" y="307"/>
                  </a:cxn>
                  <a:cxn ang="0">
                    <a:pos x="2800" y="322"/>
                  </a:cxn>
                </a:cxnLst>
                <a:rect l="0" t="0" r="r" b="b"/>
                <a:pathLst>
                  <a:path w="2800" h="506">
                    <a:moveTo>
                      <a:pt x="0" y="183"/>
                    </a:moveTo>
                    <a:cubicBezTo>
                      <a:pt x="41" y="231"/>
                      <a:pt x="163" y="499"/>
                      <a:pt x="248" y="475"/>
                    </a:cubicBezTo>
                    <a:cubicBezTo>
                      <a:pt x="333" y="451"/>
                      <a:pt x="425" y="36"/>
                      <a:pt x="510" y="38"/>
                    </a:cubicBezTo>
                    <a:cubicBezTo>
                      <a:pt x="595" y="40"/>
                      <a:pt x="674" y="492"/>
                      <a:pt x="758" y="490"/>
                    </a:cubicBezTo>
                    <a:cubicBezTo>
                      <a:pt x="842" y="488"/>
                      <a:pt x="927" y="23"/>
                      <a:pt x="1013" y="23"/>
                    </a:cubicBezTo>
                    <a:cubicBezTo>
                      <a:pt x="1099" y="23"/>
                      <a:pt x="1191" y="491"/>
                      <a:pt x="1276" y="490"/>
                    </a:cubicBezTo>
                    <a:cubicBezTo>
                      <a:pt x="1361" y="489"/>
                      <a:pt x="1446" y="14"/>
                      <a:pt x="1524" y="16"/>
                    </a:cubicBezTo>
                    <a:cubicBezTo>
                      <a:pt x="1602" y="18"/>
                      <a:pt x="1661" y="502"/>
                      <a:pt x="1742" y="504"/>
                    </a:cubicBezTo>
                    <a:cubicBezTo>
                      <a:pt x="1823" y="506"/>
                      <a:pt x="1931" y="32"/>
                      <a:pt x="2012" y="30"/>
                    </a:cubicBezTo>
                    <a:cubicBezTo>
                      <a:pt x="2093" y="28"/>
                      <a:pt x="2150" y="490"/>
                      <a:pt x="2231" y="490"/>
                    </a:cubicBezTo>
                    <a:cubicBezTo>
                      <a:pt x="2312" y="490"/>
                      <a:pt x="2423" y="60"/>
                      <a:pt x="2501" y="30"/>
                    </a:cubicBezTo>
                    <a:cubicBezTo>
                      <a:pt x="2579" y="0"/>
                      <a:pt x="2648" y="258"/>
                      <a:pt x="2698" y="307"/>
                    </a:cubicBezTo>
                    <a:cubicBezTo>
                      <a:pt x="2748" y="356"/>
                      <a:pt x="2779" y="319"/>
                      <a:pt x="2800" y="322"/>
                    </a:cubicBezTo>
                  </a:path>
                </a:pathLst>
              </a:cu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Line 16"/>
              <p:cNvSpPr>
                <a:spLocks noChangeShapeType="1"/>
              </p:cNvSpPr>
              <p:nvPr/>
            </p:nvSpPr>
            <p:spPr bwMode="auto">
              <a:xfrm>
                <a:off x="1104" y="2160"/>
                <a:ext cx="1104" cy="0"/>
              </a:xfrm>
              <a:prstGeom prst="line">
                <a:avLst/>
              </a:prstGeom>
              <a:noFill/>
              <a:ln w="28575">
                <a:solidFill>
                  <a:srgbClr val="3366FF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Line 17"/>
              <p:cNvSpPr>
                <a:spLocks noChangeShapeType="1"/>
              </p:cNvSpPr>
              <p:nvPr/>
            </p:nvSpPr>
            <p:spPr bwMode="auto">
              <a:xfrm>
                <a:off x="1200" y="1632"/>
                <a:ext cx="432" cy="96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" name="Line 18"/>
              <p:cNvSpPr>
                <a:spLocks noChangeShapeType="1"/>
              </p:cNvSpPr>
              <p:nvPr/>
            </p:nvSpPr>
            <p:spPr bwMode="auto">
              <a:xfrm flipV="1">
                <a:off x="1632" y="1584"/>
                <a:ext cx="432" cy="144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Freeform 19"/>
              <p:cNvSpPr>
                <a:spLocks/>
              </p:cNvSpPr>
              <p:nvPr/>
            </p:nvSpPr>
            <p:spPr bwMode="auto">
              <a:xfrm rot="-37790826">
                <a:off x="1389" y="1923"/>
                <a:ext cx="477" cy="87"/>
              </a:xfrm>
              <a:custGeom>
                <a:avLst/>
                <a:gdLst/>
                <a:ahLst/>
                <a:cxnLst>
                  <a:cxn ang="0">
                    <a:pos x="0" y="183"/>
                  </a:cxn>
                  <a:cxn ang="0">
                    <a:pos x="248" y="475"/>
                  </a:cxn>
                  <a:cxn ang="0">
                    <a:pos x="510" y="38"/>
                  </a:cxn>
                  <a:cxn ang="0">
                    <a:pos x="758" y="490"/>
                  </a:cxn>
                  <a:cxn ang="0">
                    <a:pos x="1013" y="23"/>
                  </a:cxn>
                  <a:cxn ang="0">
                    <a:pos x="1276" y="490"/>
                  </a:cxn>
                  <a:cxn ang="0">
                    <a:pos x="1524" y="16"/>
                  </a:cxn>
                  <a:cxn ang="0">
                    <a:pos x="1742" y="504"/>
                  </a:cxn>
                  <a:cxn ang="0">
                    <a:pos x="2012" y="30"/>
                  </a:cxn>
                  <a:cxn ang="0">
                    <a:pos x="2231" y="490"/>
                  </a:cxn>
                  <a:cxn ang="0">
                    <a:pos x="2501" y="30"/>
                  </a:cxn>
                  <a:cxn ang="0">
                    <a:pos x="2698" y="307"/>
                  </a:cxn>
                  <a:cxn ang="0">
                    <a:pos x="2800" y="322"/>
                  </a:cxn>
                </a:cxnLst>
                <a:rect l="0" t="0" r="r" b="b"/>
                <a:pathLst>
                  <a:path w="2800" h="506">
                    <a:moveTo>
                      <a:pt x="0" y="183"/>
                    </a:moveTo>
                    <a:cubicBezTo>
                      <a:pt x="41" y="231"/>
                      <a:pt x="163" y="499"/>
                      <a:pt x="248" y="475"/>
                    </a:cubicBezTo>
                    <a:cubicBezTo>
                      <a:pt x="333" y="451"/>
                      <a:pt x="425" y="36"/>
                      <a:pt x="510" y="38"/>
                    </a:cubicBezTo>
                    <a:cubicBezTo>
                      <a:pt x="595" y="40"/>
                      <a:pt x="674" y="492"/>
                      <a:pt x="758" y="490"/>
                    </a:cubicBezTo>
                    <a:cubicBezTo>
                      <a:pt x="842" y="488"/>
                      <a:pt x="927" y="23"/>
                      <a:pt x="1013" y="23"/>
                    </a:cubicBezTo>
                    <a:cubicBezTo>
                      <a:pt x="1099" y="23"/>
                      <a:pt x="1191" y="491"/>
                      <a:pt x="1276" y="490"/>
                    </a:cubicBezTo>
                    <a:cubicBezTo>
                      <a:pt x="1361" y="489"/>
                      <a:pt x="1446" y="14"/>
                      <a:pt x="1524" y="16"/>
                    </a:cubicBezTo>
                    <a:cubicBezTo>
                      <a:pt x="1602" y="18"/>
                      <a:pt x="1661" y="502"/>
                      <a:pt x="1742" y="504"/>
                    </a:cubicBezTo>
                    <a:cubicBezTo>
                      <a:pt x="1823" y="506"/>
                      <a:pt x="1931" y="32"/>
                      <a:pt x="2012" y="30"/>
                    </a:cubicBezTo>
                    <a:cubicBezTo>
                      <a:pt x="2093" y="28"/>
                      <a:pt x="2150" y="490"/>
                      <a:pt x="2231" y="490"/>
                    </a:cubicBezTo>
                    <a:cubicBezTo>
                      <a:pt x="2312" y="490"/>
                      <a:pt x="2423" y="60"/>
                      <a:pt x="2501" y="30"/>
                    </a:cubicBezTo>
                    <a:cubicBezTo>
                      <a:pt x="2579" y="0"/>
                      <a:pt x="2648" y="258"/>
                      <a:pt x="2698" y="307"/>
                    </a:cubicBezTo>
                    <a:cubicBezTo>
                      <a:pt x="2748" y="356"/>
                      <a:pt x="2779" y="319"/>
                      <a:pt x="2800" y="322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Oval 20"/>
              <p:cNvSpPr>
                <a:spLocks noChangeArrowheads="1"/>
              </p:cNvSpPr>
              <p:nvPr/>
            </p:nvSpPr>
            <p:spPr bwMode="auto">
              <a:xfrm>
                <a:off x="1536" y="2064"/>
                <a:ext cx="144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4" name="Freeform 21"/>
            <p:cNvSpPr>
              <a:spLocks/>
            </p:cNvSpPr>
            <p:nvPr/>
          </p:nvSpPr>
          <p:spPr bwMode="auto">
            <a:xfrm rot="9129778">
              <a:off x="2741936" y="1082675"/>
              <a:ext cx="502418" cy="93928"/>
            </a:xfrm>
            <a:custGeom>
              <a:avLst/>
              <a:gdLst/>
              <a:ahLst/>
              <a:cxnLst>
                <a:cxn ang="0">
                  <a:pos x="0" y="183"/>
                </a:cxn>
                <a:cxn ang="0">
                  <a:pos x="248" y="475"/>
                </a:cxn>
                <a:cxn ang="0">
                  <a:pos x="510" y="38"/>
                </a:cxn>
                <a:cxn ang="0">
                  <a:pos x="758" y="490"/>
                </a:cxn>
                <a:cxn ang="0">
                  <a:pos x="1013" y="23"/>
                </a:cxn>
                <a:cxn ang="0">
                  <a:pos x="1276" y="490"/>
                </a:cxn>
                <a:cxn ang="0">
                  <a:pos x="1524" y="16"/>
                </a:cxn>
                <a:cxn ang="0">
                  <a:pos x="1742" y="504"/>
                </a:cxn>
                <a:cxn ang="0">
                  <a:pos x="2012" y="30"/>
                </a:cxn>
                <a:cxn ang="0">
                  <a:pos x="2231" y="490"/>
                </a:cxn>
                <a:cxn ang="0">
                  <a:pos x="2501" y="30"/>
                </a:cxn>
                <a:cxn ang="0">
                  <a:pos x="2698" y="307"/>
                </a:cxn>
                <a:cxn ang="0">
                  <a:pos x="2800" y="322"/>
                </a:cxn>
              </a:cxnLst>
              <a:rect l="0" t="0" r="r" b="b"/>
              <a:pathLst>
                <a:path w="2800" h="506">
                  <a:moveTo>
                    <a:pt x="0" y="183"/>
                  </a:moveTo>
                  <a:cubicBezTo>
                    <a:pt x="41" y="231"/>
                    <a:pt x="163" y="499"/>
                    <a:pt x="248" y="475"/>
                  </a:cubicBezTo>
                  <a:cubicBezTo>
                    <a:pt x="333" y="451"/>
                    <a:pt x="425" y="36"/>
                    <a:pt x="510" y="38"/>
                  </a:cubicBezTo>
                  <a:cubicBezTo>
                    <a:pt x="595" y="40"/>
                    <a:pt x="674" y="492"/>
                    <a:pt x="758" y="490"/>
                  </a:cubicBezTo>
                  <a:cubicBezTo>
                    <a:pt x="842" y="488"/>
                    <a:pt x="927" y="23"/>
                    <a:pt x="1013" y="23"/>
                  </a:cubicBezTo>
                  <a:cubicBezTo>
                    <a:pt x="1099" y="23"/>
                    <a:pt x="1191" y="491"/>
                    <a:pt x="1276" y="490"/>
                  </a:cubicBezTo>
                  <a:cubicBezTo>
                    <a:pt x="1361" y="489"/>
                    <a:pt x="1446" y="14"/>
                    <a:pt x="1524" y="16"/>
                  </a:cubicBezTo>
                  <a:cubicBezTo>
                    <a:pt x="1602" y="18"/>
                    <a:pt x="1661" y="502"/>
                    <a:pt x="1742" y="504"/>
                  </a:cubicBezTo>
                  <a:cubicBezTo>
                    <a:pt x="1823" y="506"/>
                    <a:pt x="1931" y="32"/>
                    <a:pt x="2012" y="30"/>
                  </a:cubicBezTo>
                  <a:cubicBezTo>
                    <a:pt x="2093" y="28"/>
                    <a:pt x="2150" y="490"/>
                    <a:pt x="2231" y="490"/>
                  </a:cubicBezTo>
                  <a:cubicBezTo>
                    <a:pt x="2312" y="490"/>
                    <a:pt x="2423" y="60"/>
                    <a:pt x="2501" y="30"/>
                  </a:cubicBezTo>
                  <a:cubicBezTo>
                    <a:pt x="2579" y="0"/>
                    <a:pt x="2648" y="258"/>
                    <a:pt x="2698" y="307"/>
                  </a:cubicBezTo>
                  <a:cubicBezTo>
                    <a:pt x="2748" y="356"/>
                    <a:pt x="2779" y="319"/>
                    <a:pt x="2800" y="322"/>
                  </a:cubicBezTo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" name="Line 22"/>
            <p:cNvSpPr>
              <a:spLocks noChangeShapeType="1"/>
            </p:cNvSpPr>
            <p:nvPr/>
          </p:nvSpPr>
          <p:spPr bwMode="auto">
            <a:xfrm>
              <a:off x="2406990" y="1790436"/>
              <a:ext cx="1284895" cy="0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Line 23"/>
            <p:cNvSpPr>
              <a:spLocks noChangeShapeType="1"/>
            </p:cNvSpPr>
            <p:nvPr/>
          </p:nvSpPr>
          <p:spPr bwMode="auto">
            <a:xfrm>
              <a:off x="2518169" y="1192478"/>
              <a:ext cx="503826" cy="108479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Line 24"/>
            <p:cNvSpPr>
              <a:spLocks noChangeShapeType="1"/>
            </p:cNvSpPr>
            <p:nvPr/>
          </p:nvSpPr>
          <p:spPr bwMode="auto">
            <a:xfrm flipV="1">
              <a:off x="3021995" y="1136915"/>
              <a:ext cx="502419" cy="164042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5"/>
            <p:cNvSpPr>
              <a:spLocks/>
            </p:cNvSpPr>
            <p:nvPr/>
          </p:nvSpPr>
          <p:spPr bwMode="auto">
            <a:xfrm rot="5409174">
              <a:off x="2745829" y="1520829"/>
              <a:ext cx="541073" cy="101328"/>
            </a:xfrm>
            <a:custGeom>
              <a:avLst/>
              <a:gdLst/>
              <a:ahLst/>
              <a:cxnLst>
                <a:cxn ang="0">
                  <a:pos x="0" y="183"/>
                </a:cxn>
                <a:cxn ang="0">
                  <a:pos x="248" y="475"/>
                </a:cxn>
                <a:cxn ang="0">
                  <a:pos x="510" y="38"/>
                </a:cxn>
                <a:cxn ang="0">
                  <a:pos x="758" y="490"/>
                </a:cxn>
                <a:cxn ang="0">
                  <a:pos x="1013" y="23"/>
                </a:cxn>
                <a:cxn ang="0">
                  <a:pos x="1276" y="490"/>
                </a:cxn>
                <a:cxn ang="0">
                  <a:pos x="1524" y="16"/>
                </a:cxn>
                <a:cxn ang="0">
                  <a:pos x="1742" y="504"/>
                </a:cxn>
                <a:cxn ang="0">
                  <a:pos x="2012" y="30"/>
                </a:cxn>
                <a:cxn ang="0">
                  <a:pos x="2231" y="490"/>
                </a:cxn>
                <a:cxn ang="0">
                  <a:pos x="2501" y="30"/>
                </a:cxn>
                <a:cxn ang="0">
                  <a:pos x="2698" y="307"/>
                </a:cxn>
                <a:cxn ang="0">
                  <a:pos x="2800" y="322"/>
                </a:cxn>
              </a:cxnLst>
              <a:rect l="0" t="0" r="r" b="b"/>
              <a:pathLst>
                <a:path w="2800" h="506">
                  <a:moveTo>
                    <a:pt x="0" y="183"/>
                  </a:moveTo>
                  <a:cubicBezTo>
                    <a:pt x="41" y="231"/>
                    <a:pt x="163" y="499"/>
                    <a:pt x="248" y="475"/>
                  </a:cubicBezTo>
                  <a:cubicBezTo>
                    <a:pt x="333" y="451"/>
                    <a:pt x="425" y="36"/>
                    <a:pt x="510" y="38"/>
                  </a:cubicBezTo>
                  <a:cubicBezTo>
                    <a:pt x="595" y="40"/>
                    <a:pt x="674" y="492"/>
                    <a:pt x="758" y="490"/>
                  </a:cubicBezTo>
                  <a:cubicBezTo>
                    <a:pt x="842" y="488"/>
                    <a:pt x="927" y="23"/>
                    <a:pt x="1013" y="23"/>
                  </a:cubicBezTo>
                  <a:cubicBezTo>
                    <a:pt x="1099" y="23"/>
                    <a:pt x="1191" y="491"/>
                    <a:pt x="1276" y="490"/>
                  </a:cubicBezTo>
                  <a:cubicBezTo>
                    <a:pt x="1361" y="489"/>
                    <a:pt x="1446" y="14"/>
                    <a:pt x="1524" y="16"/>
                  </a:cubicBezTo>
                  <a:cubicBezTo>
                    <a:pt x="1602" y="18"/>
                    <a:pt x="1661" y="502"/>
                    <a:pt x="1742" y="504"/>
                  </a:cubicBezTo>
                  <a:cubicBezTo>
                    <a:pt x="1823" y="506"/>
                    <a:pt x="1931" y="32"/>
                    <a:pt x="2012" y="30"/>
                  </a:cubicBezTo>
                  <a:cubicBezTo>
                    <a:pt x="2093" y="28"/>
                    <a:pt x="2150" y="490"/>
                    <a:pt x="2231" y="490"/>
                  </a:cubicBezTo>
                  <a:cubicBezTo>
                    <a:pt x="2312" y="490"/>
                    <a:pt x="2423" y="60"/>
                    <a:pt x="2501" y="30"/>
                  </a:cubicBezTo>
                  <a:cubicBezTo>
                    <a:pt x="2579" y="0"/>
                    <a:pt x="2648" y="258"/>
                    <a:pt x="2698" y="307"/>
                  </a:cubicBezTo>
                  <a:cubicBezTo>
                    <a:pt x="2748" y="356"/>
                    <a:pt x="2779" y="319"/>
                    <a:pt x="2800" y="32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9" name="Oval 26"/>
            <p:cNvSpPr>
              <a:spLocks noChangeArrowheads="1"/>
            </p:cNvSpPr>
            <p:nvPr/>
          </p:nvSpPr>
          <p:spPr bwMode="auto">
            <a:xfrm>
              <a:off x="2909408" y="1681957"/>
              <a:ext cx="167473" cy="21695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0" name="Text Box 33"/>
            <p:cNvSpPr txBox="1">
              <a:spLocks noChangeArrowheads="1"/>
            </p:cNvSpPr>
            <p:nvPr/>
          </p:nvSpPr>
          <p:spPr bwMode="auto">
            <a:xfrm>
              <a:off x="673155" y="1893358"/>
              <a:ext cx="1052686" cy="3148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76805" tIns="38402" rIns="76805" bIns="38402">
              <a:prstTxWarp prst="textNoShape">
                <a:avLst/>
              </a:prstTxWarp>
              <a:spAutoFit/>
            </a:bodyPr>
            <a:lstStyle/>
            <a:p>
              <a:pPr defTabSz="768350"/>
              <a:r>
                <a:rPr lang="en-GB" sz="1700" b="1">
                  <a:solidFill>
                    <a:prstClr val="black"/>
                  </a:solidFill>
                </a:rPr>
                <a:t>Deep VCS</a:t>
              </a:r>
              <a:endParaRPr lang="fr-FR" sz="1700" b="1" dirty="0">
                <a:solidFill>
                  <a:prstClr val="black"/>
                </a:solidFill>
              </a:endParaRPr>
            </a:p>
          </p:txBody>
        </p:sp>
        <p:sp>
          <p:nvSpPr>
            <p:cNvPr id="31" name="Text Box 34"/>
            <p:cNvSpPr txBox="1">
              <a:spLocks noChangeArrowheads="1"/>
            </p:cNvSpPr>
            <p:nvPr/>
          </p:nvSpPr>
          <p:spPr bwMode="auto">
            <a:xfrm>
              <a:off x="2373112" y="1894946"/>
              <a:ext cx="1436888" cy="3148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76805" tIns="38402" rIns="76805" bIns="38402">
              <a:prstTxWarp prst="textNoShape">
                <a:avLst/>
              </a:prstTxWarp>
              <a:spAutoFit/>
            </a:bodyPr>
            <a:lstStyle/>
            <a:p>
              <a:pPr defTabSz="768350"/>
              <a:r>
                <a:rPr lang="en-GB" sz="1700" b="1" dirty="0">
                  <a:solidFill>
                    <a:prstClr val="black"/>
                  </a:solidFill>
                </a:rPr>
                <a:t>Bethe-Heitler</a:t>
              </a:r>
              <a:endParaRPr lang="fr-FR" sz="1700" b="1" dirty="0">
                <a:solidFill>
                  <a:prstClr val="black"/>
                </a:solidFill>
              </a:endParaRPr>
            </a:p>
          </p:txBody>
        </p:sp>
      </p:grpSp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429000"/>
            <a:ext cx="701833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" name="Content Placeholder 2"/>
          <p:cNvSpPr txBox="1">
            <a:spLocks/>
          </p:cNvSpPr>
          <p:nvPr/>
        </p:nvSpPr>
        <p:spPr>
          <a:xfrm>
            <a:off x="199706" y="2819400"/>
            <a:ext cx="80772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400" dirty="0">
                <a:solidFill>
                  <a:prstClr val="black"/>
                </a:solidFill>
              </a:rPr>
              <a:t>Note: </a:t>
            </a:r>
            <a:r>
              <a:rPr lang="el-GR" sz="2400" dirty="0">
                <a:solidFill>
                  <a:prstClr val="black"/>
                </a:solidFill>
              </a:rPr>
              <a:t>μ</a:t>
            </a:r>
            <a:r>
              <a:rPr lang="el-GR" sz="2400" baseline="30000" dirty="0">
                <a:solidFill>
                  <a:prstClr val="black"/>
                </a:solidFill>
              </a:rPr>
              <a:t>±</a:t>
            </a:r>
            <a:r>
              <a:rPr lang="en-US" sz="2400" baseline="30000" dirty="0">
                <a:solidFill>
                  <a:prstClr val="black"/>
                </a:solidFill>
              </a:rPr>
              <a:t> </a:t>
            </a:r>
            <a:r>
              <a:rPr lang="en-US" sz="2400" baseline="30000" dirty="0" smtClean="0">
                <a:solidFill>
                  <a:prstClr val="black"/>
                </a:solidFill>
              </a:rPr>
              <a:t> </a:t>
            </a:r>
            <a:r>
              <a:rPr lang="en-US" sz="2400" dirty="0" smtClean="0">
                <a:solidFill>
                  <a:prstClr val="black"/>
                </a:solidFill>
              </a:rPr>
              <a:t>have </a:t>
            </a:r>
            <a:r>
              <a:rPr lang="en-US" sz="2400" dirty="0">
                <a:solidFill>
                  <a:prstClr val="black"/>
                </a:solidFill>
              </a:rPr>
              <a:t>opposite </a:t>
            </a:r>
            <a:r>
              <a:rPr lang="en-US" sz="2400" dirty="0" err="1" smtClean="0">
                <a:solidFill>
                  <a:prstClr val="black"/>
                </a:solidFill>
              </a:rPr>
              <a:t>polarisation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>
                <a:solidFill>
                  <a:prstClr val="black"/>
                </a:solidFill>
              </a:rPr>
              <a:t>at COMPASS</a:t>
            </a:r>
            <a:endParaRPr lang="en-US" sz="2400" baseline="30000" dirty="0">
              <a:solidFill>
                <a:prstClr val="black"/>
              </a:solidFill>
            </a:endParaRPr>
          </a:p>
        </p:txBody>
      </p:sp>
      <p:sp>
        <p:nvSpPr>
          <p:cNvPr id="56" name="Content Placeholder 2"/>
          <p:cNvSpPr txBox="1">
            <a:spLocks/>
          </p:cNvSpPr>
          <p:nvPr/>
        </p:nvSpPr>
        <p:spPr>
          <a:xfrm>
            <a:off x="360947" y="4299284"/>
            <a:ext cx="4953000" cy="1905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2400" dirty="0">
                <a:solidFill>
                  <a:prstClr val="black"/>
                </a:solidFill>
              </a:rPr>
              <a:t>Charge &amp; Spin difference and sum: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943599" y="4343400"/>
            <a:ext cx="28670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prstClr val="black"/>
                </a:solidFill>
              </a:rPr>
              <a:t>Im</a:t>
            </a:r>
            <a:r>
              <a:rPr lang="en-US" sz="2400" dirty="0" smtClean="0">
                <a:solidFill>
                  <a:prstClr val="black"/>
                </a:solidFill>
              </a:rPr>
              <a:t> and Re related to</a:t>
            </a:r>
            <a:endParaRPr lang="en-US" sz="2400" dirty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3" name="Rounded Rectangle 62"/>
          <p:cNvSpPr/>
          <p:nvPr/>
        </p:nvSpPr>
        <p:spPr>
          <a:xfrm>
            <a:off x="304800" y="3352800"/>
            <a:ext cx="7543800" cy="762000"/>
          </a:xfrm>
          <a:prstGeom prst="roundRect">
            <a:avLst/>
          </a:prstGeom>
          <a:solidFill>
            <a:schemeClr val="bg1">
              <a:lumMod val="75000"/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2598" y="5071890"/>
            <a:ext cx="1606196" cy="436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410200"/>
            <a:ext cx="3092244" cy="670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47" y="5432333"/>
            <a:ext cx="4394902" cy="626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19" y="4963461"/>
            <a:ext cx="5267561" cy="550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168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ChangeArrowheads="1"/>
          </p:cNvSpPr>
          <p:nvPr>
            <p:ph type="title"/>
          </p:nvPr>
        </p:nvSpPr>
        <p:spPr>
          <a:xfrm>
            <a:off x="1258888" y="0"/>
            <a:ext cx="7885112" cy="914400"/>
          </a:xfrm>
        </p:spPr>
        <p:txBody>
          <a:bodyPr/>
          <a:lstStyle/>
          <a:p>
            <a:r>
              <a:rPr lang="en-US" sz="2800" b="1" dirty="0">
                <a:solidFill>
                  <a:schemeClr val="bg1"/>
                </a:solidFill>
              </a:rPr>
              <a:t>COMPASS:</a:t>
            </a:r>
            <a:r>
              <a:rPr lang="en-US" sz="2800" b="1" dirty="0"/>
              <a:t> </a:t>
            </a:r>
            <a:r>
              <a:rPr lang="en-US" sz="2800" b="1" dirty="0">
                <a:solidFill>
                  <a:srgbClr val="FF0000"/>
                </a:solidFill>
              </a:rPr>
              <a:t>Q</a:t>
            </a:r>
            <a:r>
              <a:rPr lang="en-US" sz="2800" b="1" dirty="0">
                <a:solidFill>
                  <a:srgbClr val="009900"/>
                </a:solidFill>
              </a:rPr>
              <a:t>C</a:t>
            </a:r>
            <a:r>
              <a:rPr lang="en-US" sz="2800" b="1" dirty="0">
                <a:solidFill>
                  <a:schemeClr val="accent2"/>
                </a:solidFill>
              </a:rPr>
              <a:t>D </a:t>
            </a:r>
            <a:r>
              <a:rPr lang="en-US" sz="2800" b="1" dirty="0">
                <a:solidFill>
                  <a:schemeClr val="tx1"/>
                </a:solidFill>
              </a:rPr>
              <a:t>structure of </a:t>
            </a:r>
            <a:r>
              <a:rPr lang="en-US" sz="2800" b="1" dirty="0" smtClean="0">
                <a:solidFill>
                  <a:schemeClr val="tx1"/>
                </a:solidFill>
              </a:rPr>
              <a:t>hadrons</a:t>
            </a:r>
            <a:br>
              <a:rPr lang="en-US" sz="28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data taking since 2002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2498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065768"/>
            <a:ext cx="4967288" cy="5581511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 defTabSz="169863"/>
            <a:r>
              <a:rPr lang="en-US" sz="2800" dirty="0">
                <a:solidFill>
                  <a:schemeClr val="accent2"/>
                </a:solidFill>
                <a:latin typeface="+mj-lt"/>
              </a:rPr>
              <a:t>nucleon </a:t>
            </a:r>
            <a:r>
              <a:rPr lang="en-US" sz="2800" dirty="0" smtClean="0">
                <a:solidFill>
                  <a:schemeClr val="accent2"/>
                </a:solidFill>
                <a:latin typeface="+mj-lt"/>
              </a:rPr>
              <a:t>spin-structure (</a:t>
            </a:r>
            <a:r>
              <a:rPr lang="el-GR" sz="2800" dirty="0" smtClean="0">
                <a:solidFill>
                  <a:schemeClr val="accent2"/>
                </a:solidFill>
                <a:latin typeface="+mj-lt"/>
              </a:rPr>
              <a:t>μ</a:t>
            </a:r>
            <a:r>
              <a:rPr lang="en-GB" sz="2800" dirty="0" smtClean="0">
                <a:solidFill>
                  <a:schemeClr val="accent2"/>
                </a:solidFill>
                <a:latin typeface="+mj-lt"/>
              </a:rPr>
              <a:t>)</a:t>
            </a:r>
            <a:endParaRPr lang="en-US" sz="2800" dirty="0">
              <a:solidFill>
                <a:schemeClr val="accent2"/>
              </a:solidFill>
              <a:latin typeface="+mj-lt"/>
            </a:endParaRPr>
          </a:p>
          <a:p>
            <a:pPr lvl="1" defTabSz="169863">
              <a:buFont typeface="Arial" pitchFamily="34" charset="0"/>
              <a:buChar char="•"/>
            </a:pPr>
            <a:r>
              <a:rPr lang="en-US" sz="2400" dirty="0">
                <a:latin typeface="+mj-lt"/>
              </a:rPr>
              <a:t>helicity distributions of </a:t>
            </a:r>
            <a:r>
              <a:rPr lang="en-US" sz="2400" dirty="0" err="1">
                <a:latin typeface="+mj-lt"/>
              </a:rPr>
              <a:t>qluons</a:t>
            </a:r>
            <a:r>
              <a:rPr lang="en-US" sz="2400" dirty="0">
                <a:latin typeface="+mj-lt"/>
              </a:rPr>
              <a:t> and quarks</a:t>
            </a:r>
          </a:p>
          <a:p>
            <a:pPr lvl="1" defTabSz="169863">
              <a:buFont typeface="Arial" pitchFamily="34" charset="0"/>
              <a:buChar char="•"/>
            </a:pPr>
            <a:r>
              <a:rPr lang="en-US" sz="2400" dirty="0" smtClean="0">
                <a:latin typeface="+mj-lt"/>
              </a:rPr>
              <a:t>transverse spin </a:t>
            </a:r>
            <a:r>
              <a:rPr lang="en-US" sz="2400" dirty="0">
                <a:latin typeface="+mj-lt"/>
              </a:rPr>
              <a:t>structure</a:t>
            </a:r>
          </a:p>
          <a:p>
            <a:pPr lvl="1" defTabSz="169863">
              <a:buFont typeface="Arial" pitchFamily="34" charset="0"/>
              <a:buChar char="•"/>
            </a:pPr>
            <a:r>
              <a:rPr lang="en-US" sz="2400" dirty="0" smtClean="0">
                <a:latin typeface="+mj-lt"/>
              </a:rPr>
              <a:t>3D structure of the nucleon</a:t>
            </a:r>
            <a:endParaRPr lang="en-US" sz="2400" dirty="0">
              <a:latin typeface="+mj-lt"/>
            </a:endParaRPr>
          </a:p>
          <a:p>
            <a:pPr defTabSz="169863"/>
            <a:r>
              <a:rPr lang="en-US" sz="2800" dirty="0">
                <a:solidFill>
                  <a:schemeClr val="accent2"/>
                </a:solidFill>
                <a:latin typeface="+mj-lt"/>
              </a:rPr>
              <a:t>hadron </a:t>
            </a:r>
            <a:r>
              <a:rPr lang="en-US" sz="2800" dirty="0" smtClean="0">
                <a:solidFill>
                  <a:schemeClr val="accent2"/>
                </a:solidFill>
                <a:latin typeface="+mj-lt"/>
              </a:rPr>
              <a:t>spectroscopy (p, </a:t>
            </a:r>
            <a:r>
              <a:rPr lang="el-GR" sz="2800" dirty="0" smtClean="0">
                <a:solidFill>
                  <a:schemeClr val="accent2"/>
                </a:solidFill>
                <a:latin typeface="+mj-lt"/>
              </a:rPr>
              <a:t>π</a:t>
            </a:r>
            <a:r>
              <a:rPr lang="en-GB" sz="2800" dirty="0" smtClean="0">
                <a:solidFill>
                  <a:schemeClr val="accent2"/>
                </a:solidFill>
                <a:latin typeface="+mj-lt"/>
              </a:rPr>
              <a:t>, K)</a:t>
            </a:r>
            <a:endParaRPr lang="en-US" sz="2800" dirty="0" smtClean="0">
              <a:solidFill>
                <a:schemeClr val="accent2"/>
              </a:solidFill>
              <a:latin typeface="+mj-lt"/>
            </a:endParaRPr>
          </a:p>
          <a:p>
            <a:pPr lvl="1" defTabSz="169863">
              <a:buFont typeface="Arial" pitchFamily="34" charset="0"/>
              <a:buChar char="•"/>
            </a:pPr>
            <a:r>
              <a:rPr lang="en-US" sz="2400" dirty="0" smtClean="0">
                <a:latin typeface="+mj-lt"/>
              </a:rPr>
              <a:t>light mesons,  glue-balls </a:t>
            </a:r>
          </a:p>
          <a:p>
            <a:pPr lvl="1" defTabSz="169863">
              <a:buFont typeface="Arial" pitchFamily="34" charset="0"/>
              <a:buChar char="•"/>
            </a:pPr>
            <a:r>
              <a:rPr lang="en-US" sz="2400" dirty="0" smtClean="0">
                <a:latin typeface="+mj-lt"/>
              </a:rPr>
              <a:t>exotic mesons</a:t>
            </a:r>
            <a:endParaRPr lang="en-US" sz="2400" dirty="0">
              <a:latin typeface="+mj-lt"/>
            </a:endParaRPr>
          </a:p>
          <a:p>
            <a:pPr lvl="1" defTabSz="169863">
              <a:buFont typeface="Arial" pitchFamily="34" charset="0"/>
              <a:buChar char="•"/>
            </a:pPr>
            <a:r>
              <a:rPr lang="en-US" sz="2400" dirty="0" err="1">
                <a:latin typeface="+mj-lt"/>
              </a:rPr>
              <a:t>polarisability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smtClean="0">
                <a:latin typeface="+mj-lt"/>
              </a:rPr>
              <a:t>of pion </a:t>
            </a:r>
            <a:r>
              <a:rPr lang="en-US" sz="2400" dirty="0">
                <a:latin typeface="+mj-lt"/>
              </a:rPr>
              <a:t>and </a:t>
            </a:r>
            <a:r>
              <a:rPr lang="en-US" sz="2400" dirty="0" smtClean="0">
                <a:latin typeface="+mj-lt"/>
              </a:rPr>
              <a:t>kaon</a:t>
            </a:r>
          </a:p>
          <a:p>
            <a:pPr defTabSz="169863"/>
            <a:r>
              <a:rPr lang="en-US" sz="2800" dirty="0">
                <a:solidFill>
                  <a:schemeClr val="accent2"/>
                </a:solidFill>
                <a:latin typeface="+mj-lt"/>
              </a:rPr>
              <a:t>m</a:t>
            </a:r>
            <a:r>
              <a:rPr lang="en-US" sz="2800" dirty="0" smtClean="0">
                <a:solidFill>
                  <a:schemeClr val="accent2"/>
                </a:solidFill>
                <a:latin typeface="+mj-lt"/>
              </a:rPr>
              <a:t>embers:</a:t>
            </a:r>
          </a:p>
          <a:p>
            <a:pPr lvl="1" defTabSz="169863">
              <a:buFont typeface="Arial" pitchFamily="34" charset="0"/>
              <a:buChar char="•"/>
            </a:pPr>
            <a:r>
              <a:rPr lang="en-US" sz="2400" dirty="0" smtClean="0">
                <a:latin typeface="+mj-lt"/>
              </a:rPr>
              <a:t>210 </a:t>
            </a:r>
            <a:r>
              <a:rPr lang="en-US" sz="2400" dirty="0">
                <a:latin typeface="+mj-lt"/>
              </a:rPr>
              <a:t>physicists,  </a:t>
            </a:r>
            <a:r>
              <a:rPr lang="en-US" sz="2400" dirty="0" smtClean="0">
                <a:latin typeface="+mj-lt"/>
              </a:rPr>
              <a:t/>
            </a:r>
            <a:br>
              <a:rPr lang="en-US" sz="2400" dirty="0" smtClean="0">
                <a:latin typeface="+mj-lt"/>
              </a:rPr>
            </a:br>
            <a:r>
              <a:rPr lang="en-US" sz="2400" dirty="0" smtClean="0">
                <a:latin typeface="+mj-lt"/>
              </a:rPr>
              <a:t>29 </a:t>
            </a:r>
            <a:r>
              <a:rPr lang="en-US" sz="2400" dirty="0">
                <a:latin typeface="+mj-lt"/>
              </a:rPr>
              <a:t>institutes, 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11 </a:t>
            </a:r>
            <a:r>
              <a:rPr lang="en-US" sz="2400" dirty="0" smtClean="0">
                <a:latin typeface="+mj-lt"/>
              </a:rPr>
              <a:t>countries</a:t>
            </a:r>
            <a:endParaRPr lang="en-US" sz="2800" dirty="0">
              <a:solidFill>
                <a:schemeClr val="accent2"/>
              </a:solidFill>
              <a:latin typeface="+mj-lt"/>
            </a:endParaRPr>
          </a:p>
          <a:p>
            <a:pPr lvl="1" defTabSz="169863">
              <a:buFont typeface="Arial" pitchFamily="34" charset="0"/>
              <a:buChar char="•"/>
            </a:pPr>
            <a:endParaRPr lang="en-US" sz="2800" dirty="0">
              <a:solidFill>
                <a:schemeClr val="accent2"/>
              </a:solidFill>
              <a:latin typeface="+mj-lt"/>
            </a:endParaRPr>
          </a:p>
        </p:txBody>
      </p:sp>
      <p:pic>
        <p:nvPicPr>
          <p:cNvPr id="249860" name="Picture 4" descr="rich"/>
          <p:cNvPicPr>
            <a:picLocks noChangeAspect="1" noChangeArrowheads="1"/>
          </p:cNvPicPr>
          <p:nvPr/>
        </p:nvPicPr>
        <p:blipFill>
          <a:blip r:embed="rId2">
            <a:lum bright="36000"/>
          </a:blip>
          <a:srcRect/>
          <a:stretch>
            <a:fillRect/>
          </a:stretch>
        </p:blipFill>
        <p:spPr bwMode="auto">
          <a:xfrm>
            <a:off x="5441042" y="914400"/>
            <a:ext cx="3702957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9863" name="Picture 7" descr="COMPASS_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58" t="5420" b="4866"/>
          <a:stretch>
            <a:fillRect/>
          </a:stretch>
        </p:blipFill>
        <p:spPr bwMode="auto">
          <a:xfrm>
            <a:off x="3352800" y="3257550"/>
            <a:ext cx="641032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9864" name="Text Box 8"/>
          <p:cNvSpPr txBox="1">
            <a:spLocks noChangeArrowheads="1"/>
          </p:cNvSpPr>
          <p:nvPr/>
        </p:nvSpPr>
        <p:spPr bwMode="auto">
          <a:xfrm>
            <a:off x="7010254" y="6308725"/>
            <a:ext cx="1967205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chemeClr val="bg1"/>
                </a:solidFill>
                <a:latin typeface="+mj-lt"/>
              </a:rPr>
              <a:t>COMPASS RICH</a:t>
            </a:r>
          </a:p>
        </p:txBody>
      </p:sp>
      <p:pic>
        <p:nvPicPr>
          <p:cNvPr id="20" name="Picture 5" descr="D:\talks\icons\experiments_labs\cer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77200" y="1371600"/>
            <a:ext cx="862013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2" name="Group 21"/>
          <p:cNvGrpSpPr/>
          <p:nvPr/>
        </p:nvGrpSpPr>
        <p:grpSpPr>
          <a:xfrm>
            <a:off x="4259943" y="899886"/>
            <a:ext cx="4752975" cy="304800"/>
            <a:chOff x="4138613" y="838200"/>
            <a:chExt cx="4752975" cy="304800"/>
          </a:xfrm>
        </p:grpSpPr>
        <p:pic>
          <p:nvPicPr>
            <p:cNvPr id="249866" name="Picture 10" descr="Czech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424363" y="838200"/>
              <a:ext cx="447675" cy="301625"/>
            </a:xfrm>
            <a:prstGeom prst="rect">
              <a:avLst/>
            </a:prstGeom>
            <a:noFill/>
          </p:spPr>
        </p:pic>
        <p:pic>
          <p:nvPicPr>
            <p:cNvPr id="249868" name="Picture 12" descr="France"/>
            <p:cNvPicPr>
              <a:picLocks noChangeAspect="1" noChangeArrowheads="1"/>
            </p:cNvPicPr>
            <p:nvPr/>
          </p:nvPicPr>
          <p:blipFill>
            <a:blip r:embed="rId6">
              <a:lum bright="20000"/>
            </a:blip>
            <a:srcRect/>
            <a:stretch>
              <a:fillRect/>
            </a:stretch>
          </p:blipFill>
          <p:spPr bwMode="auto">
            <a:xfrm>
              <a:off x="4872038" y="838200"/>
              <a:ext cx="447675" cy="301625"/>
            </a:xfrm>
            <a:prstGeom prst="rect">
              <a:avLst/>
            </a:prstGeom>
            <a:noFill/>
          </p:spPr>
        </p:pic>
        <p:pic>
          <p:nvPicPr>
            <p:cNvPr id="249869" name="Picture 13" descr="Germany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319713" y="838200"/>
              <a:ext cx="490538" cy="301625"/>
            </a:xfrm>
            <a:prstGeom prst="rect">
              <a:avLst/>
            </a:prstGeom>
            <a:noFill/>
          </p:spPr>
        </p:pic>
        <p:pic>
          <p:nvPicPr>
            <p:cNvPr id="249870" name="Picture 14" descr="India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7110413" y="838200"/>
              <a:ext cx="446088" cy="301625"/>
            </a:xfrm>
            <a:prstGeom prst="rect">
              <a:avLst/>
            </a:prstGeom>
            <a:noFill/>
          </p:spPr>
        </p:pic>
        <p:pic>
          <p:nvPicPr>
            <p:cNvPr id="249871" name="Picture 15" descr="Israel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5810250" y="838200"/>
              <a:ext cx="404813" cy="301625"/>
            </a:xfrm>
            <a:prstGeom prst="rect">
              <a:avLst/>
            </a:prstGeom>
            <a:noFill/>
          </p:spPr>
        </p:pic>
        <p:pic>
          <p:nvPicPr>
            <p:cNvPr id="249872" name="Picture 16" descr="Italy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6215063" y="838200"/>
              <a:ext cx="447675" cy="301625"/>
            </a:xfrm>
            <a:prstGeom prst="rect">
              <a:avLst/>
            </a:prstGeom>
            <a:noFill/>
          </p:spPr>
        </p:pic>
        <p:pic>
          <p:nvPicPr>
            <p:cNvPr id="249873" name="Picture 17" descr="Japan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6662738" y="838200"/>
              <a:ext cx="447675" cy="301625"/>
            </a:xfrm>
            <a:prstGeom prst="rect">
              <a:avLst/>
            </a:prstGeom>
            <a:noFill/>
          </p:spPr>
        </p:pic>
        <p:pic>
          <p:nvPicPr>
            <p:cNvPr id="249874" name="Picture 18" descr="Poland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7546975" y="838200"/>
              <a:ext cx="466725" cy="301625"/>
            </a:xfrm>
            <a:prstGeom prst="rect">
              <a:avLst/>
            </a:prstGeom>
            <a:noFill/>
          </p:spPr>
        </p:pic>
        <p:pic>
          <p:nvPicPr>
            <p:cNvPr id="249875" name="Picture 19" descr="Portugal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8008938" y="838200"/>
              <a:ext cx="436563" cy="301625"/>
            </a:xfrm>
            <a:prstGeom prst="rect">
              <a:avLst/>
            </a:prstGeom>
            <a:noFill/>
          </p:spPr>
        </p:pic>
        <p:pic>
          <p:nvPicPr>
            <p:cNvPr id="249876" name="Picture 20" descr="Russia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8445500" y="838200"/>
              <a:ext cx="446088" cy="301625"/>
            </a:xfrm>
            <a:prstGeom prst="rect">
              <a:avLst/>
            </a:prstGeom>
            <a:noFill/>
          </p:spPr>
        </p:pic>
        <p:pic>
          <p:nvPicPr>
            <p:cNvPr id="21" name="Picture 5" descr="D:\talks\icons\experiments_labs\cern.jpg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4138613" y="838201"/>
              <a:ext cx="304799" cy="304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G.K. Mallot 20/06/2012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CERN Academic Training</a:t>
            </a:r>
            <a:endParaRPr lang="en-GB"/>
          </a:p>
        </p:txBody>
      </p:sp>
      <p:pic>
        <p:nvPicPr>
          <p:cNvPr id="23" name="Picture 22" descr="D:\talks\icons\compass_logo_125x125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6951"/>
            <a:ext cx="990600" cy="990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19733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7162800" cy="1020763"/>
          </a:xfrm>
        </p:spPr>
        <p:txBody>
          <a:bodyPr/>
          <a:lstStyle/>
          <a:p>
            <a:r>
              <a:rPr lang="en-US" dirty="0" smtClean="0"/>
              <a:t>DVCS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3505200" cy="2362199"/>
          </a:xfrm>
        </p:spPr>
        <p:txBody>
          <a:bodyPr>
            <a:noAutofit/>
          </a:bodyPr>
          <a:lstStyle/>
          <a:p>
            <a:pPr>
              <a:buFontTx/>
              <a:buChar char="•"/>
            </a:pPr>
            <a:r>
              <a:rPr lang="en-US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DVCS is the cleanest process to determine GPDs</a:t>
            </a:r>
          </a:p>
          <a:p>
            <a:pPr>
              <a:buFontTx/>
              <a:buChar char="•"/>
            </a:pPr>
            <a:r>
              <a:rPr lang="en-US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need </a:t>
            </a:r>
            <a:r>
              <a:rPr lang="en-US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 world-wide effort</a:t>
            </a:r>
          </a:p>
          <a:p>
            <a:pPr>
              <a:buFontTx/>
              <a:buChar char="•"/>
            </a:pPr>
            <a:r>
              <a:rPr lang="en-US" sz="2000" dirty="0">
                <a:latin typeface="Verdana" pitchFamily="34" charset="0"/>
                <a:ea typeface="Verdana" pitchFamily="34" charset="0"/>
                <a:cs typeface="Verdana" pitchFamily="34" charset="0"/>
              </a:rPr>
              <a:t>g</a:t>
            </a:r>
            <a:r>
              <a:rPr lang="en-US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lobal </a:t>
            </a:r>
            <a:r>
              <a:rPr lang="en-US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analysis over large kinematic range mandatory</a:t>
            </a:r>
          </a:p>
          <a:p>
            <a:pPr>
              <a:buFontTx/>
              <a:buChar char="•"/>
            </a:pPr>
            <a:r>
              <a:rPr lang="en-US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COMPASS-II: from HERA to JLAB 12 GeV kinematics</a:t>
            </a:r>
          </a:p>
        </p:txBody>
      </p:sp>
      <p:sp>
        <p:nvSpPr>
          <p:cNvPr id="33796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G.K. Mallot 20/06/2012</a:t>
            </a:r>
            <a:endParaRPr lang="fr-FR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379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CERN Academic Training</a:t>
            </a:r>
            <a:endParaRPr lang="fr-FR" sz="1800" smtClean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860936" y="1214403"/>
            <a:ext cx="5277993" cy="5233009"/>
            <a:chOff x="107504" y="1148319"/>
            <a:chExt cx="5786382" cy="5737065"/>
          </a:xfrm>
        </p:grpSpPr>
        <p:grpSp>
          <p:nvGrpSpPr>
            <p:cNvPr id="10" name="Groupe 8"/>
            <p:cNvGrpSpPr/>
            <p:nvPr/>
          </p:nvGrpSpPr>
          <p:grpSpPr>
            <a:xfrm>
              <a:off x="107504" y="1148319"/>
              <a:ext cx="5786382" cy="5737065"/>
              <a:chOff x="-32" y="785794"/>
              <a:chExt cx="5786382" cy="5737065"/>
            </a:xfrm>
          </p:grpSpPr>
          <p:pic>
            <p:nvPicPr>
              <p:cNvPr id="17" name="Image 5" descr="kinplane2.png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-32" y="785794"/>
                <a:ext cx="5629275" cy="5629275"/>
              </a:xfrm>
              <a:prstGeom prst="rect">
                <a:avLst/>
              </a:prstGeom>
            </p:spPr>
          </p:pic>
          <p:sp>
            <p:nvSpPr>
              <p:cNvPr id="18" name="ZoneTexte 6"/>
              <p:cNvSpPr txBox="1"/>
              <p:nvPr/>
            </p:nvSpPr>
            <p:spPr>
              <a:xfrm>
                <a:off x="5500694" y="6215082"/>
                <a:ext cx="28565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b="1" dirty="0" smtClean="0">
                    <a:solidFill>
                      <a:prstClr val="black"/>
                    </a:solidFill>
                  </a:rPr>
                  <a:t>B</a:t>
                </a:r>
                <a:endParaRPr lang="fr-FR" sz="1400" b="1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1" name="ZoneTexte 7"/>
            <p:cNvSpPr txBox="1"/>
            <p:nvPr/>
          </p:nvSpPr>
          <p:spPr>
            <a:xfrm>
              <a:off x="2077462" y="1484784"/>
              <a:ext cx="2451761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prstClr val="black"/>
                  </a:solidFill>
                </a:rPr>
                <a:t>                </a:t>
              </a:r>
              <a:r>
                <a:rPr lang="fr-FR" sz="2400" dirty="0" err="1" smtClean="0">
                  <a:solidFill>
                    <a:prstClr val="black"/>
                  </a:solidFill>
                </a:rPr>
                <a:t>fixed</a:t>
              </a:r>
              <a:r>
                <a:rPr lang="fr-FR" sz="2400" dirty="0" smtClean="0">
                  <a:solidFill>
                    <a:prstClr val="black"/>
                  </a:solidFill>
                </a:rPr>
                <a:t> </a:t>
              </a:r>
              <a:r>
                <a:rPr lang="fr-FR" sz="2400" dirty="0" err="1" smtClean="0">
                  <a:solidFill>
                    <a:prstClr val="black"/>
                  </a:solidFill>
                </a:rPr>
                <a:t>target</a:t>
              </a:r>
              <a:endParaRPr lang="fr-FR" sz="2400" dirty="0" smtClean="0">
                <a:solidFill>
                  <a:prstClr val="black"/>
                </a:solidFill>
              </a:endParaRPr>
            </a:p>
            <a:p>
              <a:endParaRPr lang="fr-FR" sz="800" dirty="0" smtClean="0">
                <a:solidFill>
                  <a:prstClr val="black"/>
                </a:solidFill>
              </a:endParaRPr>
            </a:p>
            <a:p>
              <a:r>
                <a:rPr lang="fr-FR" sz="2400" dirty="0" err="1" smtClean="0">
                  <a:solidFill>
                    <a:prstClr val="black"/>
                  </a:solidFill>
                </a:rPr>
                <a:t>collider</a:t>
              </a:r>
              <a:endParaRPr lang="fr-FR" sz="2400" dirty="0">
                <a:solidFill>
                  <a:prstClr val="black"/>
                </a:solidFill>
              </a:endParaRPr>
            </a:p>
          </p:txBody>
        </p:sp>
        <p:sp>
          <p:nvSpPr>
            <p:cNvPr id="12" name="ZoneTexte 8"/>
            <p:cNvSpPr txBox="1"/>
            <p:nvPr/>
          </p:nvSpPr>
          <p:spPr>
            <a:xfrm>
              <a:off x="2581518" y="1196752"/>
              <a:ext cx="51648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5400" dirty="0" smtClean="0">
                  <a:solidFill>
                    <a:prstClr val="black"/>
                  </a:solidFill>
                  <a:sym typeface="Symbol"/>
                </a:rPr>
                <a:t></a:t>
              </a:r>
              <a:endParaRPr lang="fr-FR" sz="5400" dirty="0">
                <a:solidFill>
                  <a:prstClr val="black"/>
                </a:solidFill>
              </a:endParaRPr>
            </a:p>
          </p:txBody>
        </p:sp>
        <p:sp>
          <p:nvSpPr>
            <p:cNvPr id="13" name="ZoneTexte 9"/>
            <p:cNvSpPr txBox="1"/>
            <p:nvPr/>
          </p:nvSpPr>
          <p:spPr>
            <a:xfrm rot="17762236">
              <a:off x="1454148" y="4000128"/>
              <a:ext cx="177644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dirty="0" smtClean="0">
                  <a:solidFill>
                    <a:prstClr val="black"/>
                  </a:solidFill>
                </a:rPr>
                <a:t>E=160 </a:t>
              </a:r>
              <a:r>
                <a:rPr lang="fr-FR" sz="2800" dirty="0" err="1" smtClean="0">
                  <a:solidFill>
                    <a:prstClr val="black"/>
                  </a:solidFill>
                </a:rPr>
                <a:t>GeV</a:t>
              </a:r>
              <a:endParaRPr lang="fr-FR" sz="2800" dirty="0">
                <a:solidFill>
                  <a:prstClr val="black"/>
                </a:solidFill>
              </a:endParaRPr>
            </a:p>
          </p:txBody>
        </p:sp>
        <p:sp>
          <p:nvSpPr>
            <p:cNvPr id="14" name="ZoneTexte 10"/>
            <p:cNvSpPr txBox="1"/>
            <p:nvPr/>
          </p:nvSpPr>
          <p:spPr>
            <a:xfrm rot="17762236">
              <a:off x="2856007" y="4142221"/>
              <a:ext cx="159370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dirty="0" smtClean="0">
                  <a:solidFill>
                    <a:prstClr val="black"/>
                  </a:solidFill>
                </a:rPr>
                <a:t>E=27 </a:t>
              </a:r>
              <a:r>
                <a:rPr lang="fr-FR" sz="2800" dirty="0" err="1" smtClean="0">
                  <a:solidFill>
                    <a:prstClr val="black"/>
                  </a:solidFill>
                </a:rPr>
                <a:t>GeV</a:t>
              </a:r>
              <a:endParaRPr lang="fr-FR" sz="2800" dirty="0">
                <a:solidFill>
                  <a:prstClr val="black"/>
                </a:solidFill>
              </a:endParaRPr>
            </a:p>
          </p:txBody>
        </p:sp>
        <p:sp>
          <p:nvSpPr>
            <p:cNvPr id="15" name="ZoneTexte 11"/>
            <p:cNvSpPr txBox="1"/>
            <p:nvPr/>
          </p:nvSpPr>
          <p:spPr>
            <a:xfrm rot="17762236">
              <a:off x="3449627" y="4214229"/>
              <a:ext cx="159370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dirty="0" smtClean="0">
                  <a:solidFill>
                    <a:prstClr val="black"/>
                  </a:solidFill>
                </a:rPr>
                <a:t>E=11 </a:t>
              </a:r>
              <a:r>
                <a:rPr lang="fr-FR" sz="2800" dirty="0" err="1" smtClean="0">
                  <a:solidFill>
                    <a:prstClr val="black"/>
                  </a:solidFill>
                </a:rPr>
                <a:t>GeV</a:t>
              </a:r>
              <a:endParaRPr lang="fr-FR" sz="2800" dirty="0">
                <a:solidFill>
                  <a:prstClr val="black"/>
                </a:solidFill>
              </a:endParaRPr>
            </a:p>
          </p:txBody>
        </p:sp>
        <p:sp>
          <p:nvSpPr>
            <p:cNvPr id="16" name="ZoneTexte 12"/>
            <p:cNvSpPr txBox="1"/>
            <p:nvPr/>
          </p:nvSpPr>
          <p:spPr>
            <a:xfrm rot="17295696">
              <a:off x="4380696" y="5202538"/>
              <a:ext cx="11208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prstClr val="black"/>
                  </a:solidFill>
                </a:rPr>
                <a:t>W &gt; 2GeV</a:t>
              </a:r>
              <a:endParaRPr lang="fr-FR" dirty="0">
                <a:solidFill>
                  <a:prstClr val="black"/>
                </a:solidFill>
              </a:endParaRPr>
            </a:p>
          </p:txBody>
        </p:sp>
      </p:grpSp>
      <p:pic>
        <p:nvPicPr>
          <p:cNvPr id="21" name="Picture 6" descr="D:\talks\icons\compass_logo_125x12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694" y="2567841"/>
            <a:ext cx="685800" cy="685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82334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29585" y="2229126"/>
            <a:ext cx="7542815" cy="923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4819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391400" cy="792163"/>
          </a:xfrm>
        </p:spPr>
        <p:txBody>
          <a:bodyPr/>
          <a:lstStyle/>
          <a:p>
            <a:r>
              <a:rPr lang="en-US" dirty="0" smtClean="0"/>
              <a:t>transverse proton size</a:t>
            </a:r>
          </a:p>
        </p:txBody>
      </p:sp>
      <p:sp>
        <p:nvSpPr>
          <p:cNvPr id="34820" name="Content Placeholder 2"/>
          <p:cNvSpPr>
            <a:spLocks noGrp="1"/>
          </p:cNvSpPr>
          <p:nvPr>
            <p:ph idx="1"/>
          </p:nvPr>
        </p:nvSpPr>
        <p:spPr>
          <a:xfrm>
            <a:off x="160058" y="1297750"/>
            <a:ext cx="8686800" cy="1927405"/>
          </a:xfrm>
        </p:spPr>
        <p:txBody>
          <a:bodyPr>
            <a:noAutofit/>
          </a:bodyPr>
          <a:lstStyle/>
          <a:p>
            <a:r>
              <a:rPr lang="en-US" sz="2400" dirty="0">
                <a:sym typeface="Symbol"/>
              </a:rPr>
              <a:t>T</a:t>
            </a:r>
            <a:r>
              <a:rPr lang="en-US" sz="2400" dirty="0" smtClean="0">
                <a:sym typeface="Symbol"/>
              </a:rPr>
              <a:t>he </a:t>
            </a:r>
            <a:r>
              <a:rPr lang="en-US" sz="2400" dirty="0">
                <a:sym typeface="Symbol"/>
              </a:rPr>
              <a:t>distance </a:t>
            </a:r>
            <a:r>
              <a:rPr lang="en-US" sz="2400" dirty="0">
                <a:solidFill>
                  <a:srgbClr val="FF0000"/>
                </a:solidFill>
                <a:sym typeface="Symbol"/>
              </a:rPr>
              <a:t>r</a:t>
            </a:r>
            <a:r>
              <a:rPr lang="en-US" sz="2400" baseline="-25000" dirty="0">
                <a:solidFill>
                  <a:srgbClr val="FF0000"/>
                </a:solidFill>
                <a:sym typeface="Symbol"/>
              </a:rPr>
              <a:t></a:t>
            </a:r>
            <a:r>
              <a:rPr lang="en-US" sz="2400" baseline="30000" dirty="0">
                <a:solidFill>
                  <a:srgbClr val="FF0000"/>
                </a:solidFill>
                <a:sym typeface="Symbol"/>
              </a:rPr>
              <a:t>2</a:t>
            </a:r>
            <a:r>
              <a:rPr lang="en-US" sz="2400" baseline="-25000" dirty="0">
                <a:solidFill>
                  <a:srgbClr val="FF0000"/>
                </a:solidFill>
                <a:sym typeface="Symbol"/>
              </a:rPr>
              <a:t> </a:t>
            </a:r>
            <a:r>
              <a:rPr lang="en-US" sz="2400" dirty="0">
                <a:solidFill>
                  <a:srgbClr val="FF0000"/>
                </a:solidFill>
                <a:sym typeface="Symbol"/>
              </a:rPr>
              <a:t> </a:t>
            </a:r>
            <a:r>
              <a:rPr lang="en-US" sz="2400" dirty="0">
                <a:sym typeface="Symbol"/>
              </a:rPr>
              <a:t>between struck quark and spectator </a:t>
            </a:r>
            <a:r>
              <a:rPr lang="en-US" sz="2400" dirty="0" err="1">
                <a:sym typeface="Symbol"/>
              </a:rPr>
              <a:t>c.m</a:t>
            </a:r>
            <a:r>
              <a:rPr lang="en-US" sz="2400" dirty="0">
                <a:sym typeface="Symbol"/>
              </a:rPr>
              <a:t>. </a:t>
            </a:r>
            <a:br>
              <a:rPr lang="en-US" sz="2400" dirty="0">
                <a:sym typeface="Symbol"/>
              </a:rPr>
            </a:br>
            <a:r>
              <a:rPr lang="en-US" sz="2400" dirty="0" smtClean="0">
                <a:sym typeface="Symbol"/>
              </a:rPr>
              <a:t>given by </a:t>
            </a:r>
            <a:r>
              <a:rPr lang="en-US" sz="2400" i="1" dirty="0" smtClean="0">
                <a:solidFill>
                  <a:srgbClr val="FF0000"/>
                </a:solidFill>
                <a:sym typeface="Symbol"/>
              </a:rPr>
              <a:t>t</a:t>
            </a:r>
            <a:r>
              <a:rPr lang="en-US" sz="2400" dirty="0">
                <a:solidFill>
                  <a:srgbClr val="FF0000"/>
                </a:solidFill>
                <a:sym typeface="Symbol"/>
              </a:rPr>
              <a:t>-</a:t>
            </a:r>
            <a:r>
              <a:rPr lang="en-US" sz="2400" dirty="0" smtClean="0">
                <a:solidFill>
                  <a:srgbClr val="FF0000"/>
                </a:solidFill>
                <a:sym typeface="Symbol"/>
              </a:rPr>
              <a:t>slope</a:t>
            </a:r>
            <a:r>
              <a:rPr lang="en-US" sz="2400" dirty="0" smtClean="0">
                <a:sym typeface="Symbol"/>
              </a:rPr>
              <a:t> of DVCS  cross-section </a:t>
            </a:r>
            <a:r>
              <a:rPr lang="en-US" sz="2400" dirty="0">
                <a:solidFill>
                  <a:srgbClr val="FF0000"/>
                </a:solidFill>
                <a:sym typeface="Symbol"/>
              </a:rPr>
              <a:t></a:t>
            </a:r>
            <a:r>
              <a:rPr lang="en-US" sz="2400" baseline="-25000" dirty="0" smtClean="0">
                <a:solidFill>
                  <a:srgbClr val="FF0000"/>
                </a:solidFill>
                <a:sym typeface="Symbol"/>
              </a:rPr>
              <a:t>0 </a:t>
            </a:r>
            <a:r>
              <a:rPr lang="en-US" sz="2400" dirty="0" smtClean="0">
                <a:sym typeface="Symbol"/>
              </a:rPr>
              <a:t>(as function of </a:t>
            </a:r>
            <a:r>
              <a:rPr lang="en-US" sz="2400" dirty="0" err="1" smtClean="0"/>
              <a:t>x</a:t>
            </a:r>
            <a:r>
              <a:rPr lang="en-US" sz="2400" baseline="-25000" dirty="0" err="1" smtClean="0"/>
              <a:t>Bj</a:t>
            </a:r>
            <a:r>
              <a:rPr lang="en-US" sz="2400" dirty="0" smtClean="0"/>
              <a:t>, LO)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Reminder</a:t>
            </a:r>
          </a:p>
          <a:p>
            <a:r>
              <a:rPr lang="en-US" sz="2400" dirty="0"/>
              <a:t>Subtract BH from     , integrate over </a:t>
            </a:r>
            <a:r>
              <a:rPr lang="el-GR" sz="2400" dirty="0"/>
              <a:t>φ</a:t>
            </a:r>
            <a:r>
              <a:rPr lang="en-US" sz="2400" dirty="0"/>
              <a:t> </a:t>
            </a:r>
            <a:r>
              <a:rPr lang="en-US" sz="2400" dirty="0">
                <a:sym typeface="Symbol"/>
              </a:rPr>
              <a:t>   </a:t>
            </a:r>
            <a:r>
              <a:rPr lang="en-US" sz="2400" dirty="0">
                <a:solidFill>
                  <a:srgbClr val="FF0000"/>
                </a:solidFill>
                <a:sym typeface="Symbol"/>
              </a:rPr>
              <a:t></a:t>
            </a:r>
            <a:r>
              <a:rPr lang="en-US" sz="2400" baseline="-25000" dirty="0" smtClean="0">
                <a:solidFill>
                  <a:srgbClr val="FF0000"/>
                </a:solidFill>
                <a:sym typeface="Symbol"/>
              </a:rPr>
              <a:t>0</a:t>
            </a:r>
          </a:p>
          <a:p>
            <a:r>
              <a:rPr lang="en-US" sz="2400" dirty="0" smtClean="0">
                <a:sym typeface="Symbol"/>
              </a:rPr>
              <a:t>H1  found 0.65  0.02 </a:t>
            </a:r>
            <a:r>
              <a:rPr lang="en-US" sz="2400" dirty="0" err="1" smtClean="0">
                <a:sym typeface="Symbol"/>
              </a:rPr>
              <a:t>fm</a:t>
            </a:r>
            <a:r>
              <a:rPr lang="en-US" sz="2400" dirty="0" smtClean="0">
                <a:sym typeface="Symbol"/>
              </a:rPr>
              <a:t> at </a:t>
            </a:r>
            <a:r>
              <a:rPr lang="en-US" sz="2400" dirty="0" err="1"/>
              <a:t>x</a:t>
            </a:r>
            <a:r>
              <a:rPr lang="en-US" sz="2400" baseline="-25000" dirty="0" err="1"/>
              <a:t>Bj</a:t>
            </a:r>
            <a:r>
              <a:rPr lang="en-US" sz="2400" baseline="-25000" dirty="0"/>
              <a:t> </a:t>
            </a:r>
            <a:r>
              <a:rPr lang="en-US" sz="2400" dirty="0" smtClean="0">
                <a:sym typeface="Symbol"/>
              </a:rPr>
              <a:t> 10</a:t>
            </a:r>
            <a:r>
              <a:rPr lang="en-US" sz="2400" baseline="30000" dirty="0" smtClean="0">
                <a:sym typeface="Symbol"/>
              </a:rPr>
              <a:t>-3</a:t>
            </a:r>
          </a:p>
          <a:p>
            <a:endParaRPr lang="en-US" sz="2400" baseline="30000" dirty="0">
              <a:sym typeface="Symbol"/>
            </a:endParaRPr>
          </a:p>
          <a:p>
            <a:r>
              <a:rPr lang="en-US" sz="2400" dirty="0" err="1" smtClean="0">
                <a:sym typeface="Symbol"/>
              </a:rPr>
              <a:t>Parametrisation</a:t>
            </a:r>
            <a:endParaRPr lang="en-US" sz="2400" dirty="0">
              <a:sym typeface="Symbol"/>
            </a:endParaRPr>
          </a:p>
          <a:p>
            <a:endParaRPr lang="en-US" sz="2400" baseline="30000" dirty="0"/>
          </a:p>
          <a:p>
            <a:endParaRPr lang="en-US" sz="2400" dirty="0"/>
          </a:p>
          <a:p>
            <a:endParaRPr lang="en-US" sz="2400" dirty="0" smtClean="0">
              <a:sym typeface="Symbol"/>
            </a:endParaRPr>
          </a:p>
          <a:p>
            <a:endParaRPr lang="en-US" sz="2400" dirty="0">
              <a:sym typeface="Symbol"/>
            </a:endParaRPr>
          </a:p>
          <a:p>
            <a:endParaRPr lang="en-US" sz="2400" dirty="0">
              <a:sym typeface="Symbol"/>
            </a:endParaRPr>
          </a:p>
          <a:p>
            <a:endParaRPr lang="en-US" sz="2400" dirty="0" smtClean="0"/>
          </a:p>
          <a:p>
            <a:r>
              <a:rPr lang="en-US" sz="2400" dirty="0" smtClean="0"/>
              <a:t>Transverse size as function of </a:t>
            </a:r>
            <a:r>
              <a:rPr lang="en-US" sz="2400" dirty="0" err="1" smtClean="0"/>
              <a:t>x</a:t>
            </a:r>
            <a:r>
              <a:rPr lang="en-US" sz="2400" baseline="-25000" dirty="0" err="1" smtClean="0"/>
              <a:t>Bj</a:t>
            </a:r>
            <a:endParaRPr lang="en-US" sz="2400" dirty="0" smtClean="0"/>
          </a:p>
          <a:p>
            <a:r>
              <a:rPr lang="en-US" sz="2400" dirty="0" smtClean="0"/>
              <a:t>Reminder</a:t>
            </a:r>
          </a:p>
          <a:p>
            <a:endParaRPr lang="en-US" sz="2400" baseline="30000" dirty="0" smtClean="0"/>
          </a:p>
        </p:txBody>
      </p:sp>
      <p:sp>
        <p:nvSpPr>
          <p:cNvPr id="34821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G.K. Mallot 20/06/2012</a:t>
            </a:r>
            <a:endParaRPr lang="fr-FR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4822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CERN Academic Training</a:t>
            </a:r>
            <a:endParaRPr lang="fr-FR" sz="1800" smtClean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18842" y="3789040"/>
            <a:ext cx="409074" cy="536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379473"/>
            <a:ext cx="3881990" cy="590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27916" y="4941168"/>
            <a:ext cx="368617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9585" y="2229126"/>
            <a:ext cx="3857625" cy="92392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36" name="Picture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91821" y="2433913"/>
            <a:ext cx="2514600" cy="51435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373" y="3471123"/>
            <a:ext cx="2490328" cy="1991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339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G.K. Mallot 20/06/2012</a:t>
            </a:r>
            <a:endParaRPr lang="fr-FR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584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CERN Academic Training</a:t>
            </a:r>
            <a:endParaRPr lang="fr-FR" sz="180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5843" name="Content Placeholder 2"/>
          <p:cNvSpPr>
            <a:spLocks noGrp="1"/>
          </p:cNvSpPr>
          <p:nvPr>
            <p:ph idx="4294967295"/>
          </p:nvPr>
        </p:nvSpPr>
        <p:spPr>
          <a:xfrm>
            <a:off x="407988" y="1219200"/>
            <a:ext cx="8736012" cy="4525963"/>
          </a:xfrm>
        </p:spPr>
        <p:txBody>
          <a:bodyPr/>
          <a:lstStyle/>
          <a:p>
            <a:pPr marL="225425" indent="-225425">
              <a:buFontTx/>
              <a:buChar char="•"/>
            </a:pPr>
            <a:r>
              <a:rPr lang="en-US" sz="2400" dirty="0" smtClean="0">
                <a:latin typeface="+mj-lt"/>
              </a:rPr>
              <a:t>COMPASS-II projection, 2 years of data taking      </a:t>
            </a:r>
            <a:r>
              <a:rPr lang="en-US" sz="2400" dirty="0" smtClean="0">
                <a:latin typeface="+mj-lt"/>
              </a:rPr>
              <a:t>, </a:t>
            </a:r>
            <a:r>
              <a:rPr lang="en-US" sz="2400" dirty="0" smtClean="0">
                <a:latin typeface="+mj-lt"/>
              </a:rPr>
              <a:t>pilot run 2012 </a:t>
            </a:r>
          </a:p>
          <a:p>
            <a:pPr marL="225425" indent="-225425">
              <a:buFontTx/>
              <a:buChar char="•"/>
            </a:pPr>
            <a:r>
              <a:rPr lang="en-US" dirty="0" err="1">
                <a:latin typeface="+mj-lt"/>
              </a:rPr>
              <a:t>x</a:t>
            </a:r>
            <a:r>
              <a:rPr lang="en-US" baseline="-25000" dirty="0" err="1">
                <a:latin typeface="+mj-lt"/>
              </a:rPr>
              <a:t>B</a:t>
            </a:r>
            <a:r>
              <a:rPr lang="en-US" dirty="0">
                <a:latin typeface="+mj-lt"/>
              </a:rPr>
              <a:t> region unique to COMPASS</a:t>
            </a:r>
          </a:p>
          <a:p>
            <a:pPr marL="225425" indent="-225425">
              <a:buFontTx/>
              <a:buChar char="•"/>
            </a:pPr>
            <a:r>
              <a:rPr lang="en-US" dirty="0">
                <a:latin typeface="+mj-lt"/>
              </a:rPr>
              <a:t>transition from HERA </a:t>
            </a:r>
            <a:r>
              <a:rPr lang="en-US" dirty="0">
                <a:latin typeface="+mj-lt"/>
                <a:sym typeface="Symbol"/>
              </a:rPr>
              <a:t> HERMES/</a:t>
            </a:r>
            <a:r>
              <a:rPr lang="en-US" dirty="0" err="1">
                <a:latin typeface="+mj-lt"/>
                <a:sym typeface="Symbol"/>
              </a:rPr>
              <a:t>JLab</a:t>
            </a:r>
            <a:endParaRPr lang="en-US" dirty="0">
              <a:latin typeface="+mj-lt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6444208" y="1412776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8750696" y="1412776"/>
            <a:ext cx="152400" cy="1524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323528" y="2564904"/>
            <a:ext cx="5990765" cy="3822887"/>
            <a:chOff x="914399" y="3048001"/>
            <a:chExt cx="5399894" cy="3339790"/>
          </a:xfrm>
        </p:grpSpPr>
        <p:grpSp>
          <p:nvGrpSpPr>
            <p:cNvPr id="21" name="Groupe 12"/>
            <p:cNvGrpSpPr/>
            <p:nvPr/>
          </p:nvGrpSpPr>
          <p:grpSpPr>
            <a:xfrm>
              <a:off x="914399" y="3048001"/>
              <a:ext cx="5399894" cy="3339790"/>
              <a:chOff x="514285" y="1760572"/>
              <a:chExt cx="7592391" cy="4695825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5372144" y="2794013"/>
                <a:ext cx="428628" cy="13573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</a:endParaRPr>
              </a:p>
            </p:txBody>
          </p:sp>
          <p:pic>
            <p:nvPicPr>
              <p:cNvPr id="24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514285" y="1760572"/>
                <a:ext cx="7592391" cy="46958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22" name="Image 40" descr="point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71338" y="4968521"/>
              <a:ext cx="1580206" cy="312140"/>
            </a:xfrm>
            <a:prstGeom prst="rect">
              <a:avLst/>
            </a:prstGeom>
          </p:spPr>
        </p:pic>
      </p:grpSp>
      <p:sp>
        <p:nvSpPr>
          <p:cNvPr id="1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projected </a:t>
            </a:r>
            <a:r>
              <a:rPr lang="en-US" i="1" dirty="0" smtClean="0"/>
              <a:t>t</a:t>
            </a:r>
            <a:r>
              <a:rPr lang="en-US" dirty="0" smtClean="0"/>
              <a:t>-slope &amp; </a:t>
            </a:r>
            <a:r>
              <a:rPr lang="en-US" dirty="0" err="1" smtClean="0"/>
              <a:t>transv</a:t>
            </a:r>
            <a:r>
              <a:rPr lang="en-US" dirty="0" smtClean="0"/>
              <a:t>. size </a:t>
            </a:r>
            <a:endParaRPr lang="en-US" dirty="0" smtClean="0"/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9" y="3212976"/>
            <a:ext cx="2458888" cy="418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62540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auto">
          <a:xfrm>
            <a:off x="681637" y="4613472"/>
            <a:ext cx="3581400" cy="1143000"/>
          </a:xfrm>
          <a:prstGeom prst="rect">
            <a:avLst/>
          </a:prstGeom>
          <a:solidFill>
            <a:schemeClr val="bg1">
              <a:lumMod val="95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391400" cy="792163"/>
          </a:xfrm>
        </p:spPr>
        <p:txBody>
          <a:bodyPr/>
          <a:lstStyle/>
          <a:p>
            <a:r>
              <a:rPr lang="en-US" dirty="0" err="1" smtClean="0"/>
              <a:t>Drell</a:t>
            </a:r>
            <a:r>
              <a:rPr lang="en-US" dirty="0" smtClean="0"/>
              <a:t>−Yan 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5029200" cy="4525963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/>
              <a:t>No fragmentation function involved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Convolution of two PDFs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Best: pol. </a:t>
            </a:r>
            <a:r>
              <a:rPr lang="en-US" sz="2000" dirty="0" smtClean="0">
                <a:solidFill>
                  <a:schemeClr val="accent2"/>
                </a:solidFill>
              </a:rPr>
              <a:t>antiproton−proton </a:t>
            </a:r>
            <a:r>
              <a:rPr lang="en-US" sz="2000" dirty="0" smtClean="0"/>
              <a:t>(long-term)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Simpler: </a:t>
            </a:r>
            <a:r>
              <a:rPr lang="en-US" sz="2000" dirty="0" smtClean="0">
                <a:solidFill>
                  <a:schemeClr val="accent2"/>
                </a:solidFill>
              </a:rPr>
              <a:t>negative pion </a:t>
            </a:r>
            <a:r>
              <a:rPr lang="en-US" sz="2000" dirty="0" smtClean="0"/>
              <a:t>on pol. </a:t>
            </a:r>
            <a:r>
              <a:rPr lang="en-US" sz="2000" dirty="0" smtClean="0">
                <a:solidFill>
                  <a:schemeClr val="accent2"/>
                </a:solidFill>
              </a:rPr>
              <a:t>proton</a:t>
            </a:r>
            <a:r>
              <a:rPr lang="en-US" sz="2000" dirty="0" smtClean="0"/>
              <a:t> (short-term)</a:t>
            </a:r>
          </a:p>
          <a:p>
            <a:r>
              <a:rPr lang="en-US" sz="2000" dirty="0" smtClean="0"/>
              <a:t>Pion valence anti-u annihilates with proton u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G.K. Mallot 20/06/2012</a:t>
            </a:r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CERN Academic Training</a:t>
            </a:r>
            <a:endParaRPr lang="fr-FR" sz="180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1371600"/>
            <a:ext cx="3613785" cy="210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e 15"/>
          <p:cNvGrpSpPr/>
          <p:nvPr/>
        </p:nvGrpSpPr>
        <p:grpSpPr>
          <a:xfrm>
            <a:off x="755576" y="4757153"/>
            <a:ext cx="3433522" cy="838200"/>
            <a:chOff x="4752993" y="5702874"/>
            <a:chExt cx="2390775" cy="583642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752993" y="5715016"/>
              <a:ext cx="2390775" cy="57150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</p:pic>
        <p:sp>
          <p:nvSpPr>
            <p:cNvPr id="9" name="ZoneTexte 17"/>
            <p:cNvSpPr txBox="1"/>
            <p:nvPr/>
          </p:nvSpPr>
          <p:spPr>
            <a:xfrm>
              <a:off x="6782706" y="5702874"/>
              <a:ext cx="2375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prstClr val="black"/>
                  </a:solidFill>
                  <a:latin typeface="Comic Sans MS" pitchFamily="66" charset="0"/>
                  <a:cs typeface="Times New Roman" pitchFamily="18" charset="0"/>
                </a:rPr>
                <a:t>‘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415945" y="3667369"/>
            <a:ext cx="3455640" cy="2747781"/>
            <a:chOff x="3653397" y="1443219"/>
            <a:chExt cx="3455640" cy="2747781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653397" y="1443219"/>
              <a:ext cx="3455640" cy="27477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Left-Right Arrow 12"/>
            <p:cNvSpPr/>
            <p:nvPr/>
          </p:nvSpPr>
          <p:spPr bwMode="auto">
            <a:xfrm>
              <a:off x="5411491" y="3550490"/>
              <a:ext cx="1439888" cy="228600"/>
            </a:xfrm>
            <a:prstGeom prst="leftRightArrow">
              <a:avLst>
                <a:gd name="adj1" fmla="val 53731"/>
                <a:gd name="adj2" fmla="val 71429"/>
              </a:avLst>
            </a:prstGeom>
            <a:solidFill>
              <a:srgbClr val="FF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fr-FR" sz="2000" b="1" dirty="0">
                <a:solidFill>
                  <a:srgbClr val="C0504D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2314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 bwMode="auto">
          <a:xfrm>
            <a:off x="2493579" y="5210503"/>
            <a:ext cx="304800" cy="304800"/>
          </a:xfrm>
          <a:prstGeom prst="rect">
            <a:avLst/>
          </a:prstGeom>
          <a:solidFill>
            <a:srgbClr val="FF0000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323529" y="144379"/>
            <a:ext cx="8635988" cy="7921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Restricted universality in SIDIS and </a:t>
            </a:r>
            <a:r>
              <a:rPr lang="en-US" dirty="0" smtClean="0">
                <a:solidFill>
                  <a:srgbClr val="FF0000"/>
                </a:solidFill>
              </a:rPr>
              <a:t>pol.</a:t>
            </a:r>
            <a:r>
              <a:rPr lang="en-US" dirty="0" smtClean="0"/>
              <a:t> DY</a:t>
            </a:r>
            <a:endParaRPr lang="en-US" dirty="0" smtClean="0"/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>
          <a:xfrm>
            <a:off x="5715000" y="4191000"/>
            <a:ext cx="3429000" cy="457200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fr-FR" sz="1800" dirty="0" smtClean="0">
                <a:solidFill>
                  <a:srgbClr val="CC0000"/>
                </a:solidFill>
              </a:rPr>
              <a:t>J.C. Collins, PLB536 (2002) 43</a:t>
            </a:r>
            <a:endParaRPr lang="en-US" sz="1800" dirty="0" smtClean="0">
              <a:solidFill>
                <a:srgbClr val="CC0000"/>
              </a:solidFill>
            </a:endParaRPr>
          </a:p>
        </p:txBody>
      </p:sp>
      <p:sp>
        <p:nvSpPr>
          <p:cNvPr id="3686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G.K. Mallot 20/06/2012</a:t>
            </a:r>
            <a:endParaRPr lang="fr-FR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6869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CERN Academic Training</a:t>
            </a:r>
            <a:endParaRPr lang="fr-FR" sz="180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52268" y="3048000"/>
            <a:ext cx="3649663" cy="1016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prstClr val="black"/>
                </a:solidFill>
              </a:rPr>
              <a:t>`gauge link changes sign</a:t>
            </a:r>
            <a:br>
              <a:rPr lang="en-US" sz="2000" dirty="0">
                <a:solidFill>
                  <a:prstClr val="black"/>
                </a:solidFill>
              </a:rPr>
            </a:br>
            <a:r>
              <a:rPr lang="en-US" sz="2000" dirty="0">
                <a:solidFill>
                  <a:prstClr val="black"/>
                </a:solidFill>
              </a:rPr>
              <a:t>for T-odd TMD’, restricted </a:t>
            </a:r>
            <a:br>
              <a:rPr lang="en-US" sz="2000" dirty="0">
                <a:solidFill>
                  <a:prstClr val="black"/>
                </a:solidFill>
              </a:rPr>
            </a:br>
            <a:r>
              <a:rPr lang="en-US" sz="2000" dirty="0">
                <a:solidFill>
                  <a:prstClr val="black"/>
                </a:solidFill>
              </a:rPr>
              <a:t>universality of T-odd TMDs</a:t>
            </a:r>
          </a:p>
        </p:txBody>
      </p:sp>
      <p:pic>
        <p:nvPicPr>
          <p:cNvPr id="36876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295400"/>
            <a:ext cx="4962525" cy="171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2133600" y="5791200"/>
            <a:ext cx="11341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</a:rPr>
              <a:t>Sivers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15000" y="5867400"/>
            <a:ext cx="22415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Boer-</a:t>
            </a:r>
            <a:r>
              <a:rPr lang="en-US" dirty="0" err="1">
                <a:solidFill>
                  <a:prstClr val="black"/>
                </a:solidFill>
              </a:rPr>
              <a:t>Mulders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48400" y="1676400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T-odd TMD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6858000" y="5181600"/>
            <a:ext cx="304800" cy="304800"/>
          </a:xfrm>
          <a:prstGeom prst="rect">
            <a:avLst/>
          </a:prstGeom>
          <a:solidFill>
            <a:srgbClr val="FF0000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 New Roman" pitchFamily="18" charset="0"/>
            </a:endParaRPr>
          </a:p>
        </p:txBody>
      </p:sp>
      <p:pic>
        <p:nvPicPr>
          <p:cNvPr id="36875" name="Picture 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43000" y="4953000"/>
            <a:ext cx="690245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71" y="2973257"/>
            <a:ext cx="4553229" cy="1778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9840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0" y="1196752"/>
            <a:ext cx="4464496" cy="50659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779" y="112295"/>
            <a:ext cx="8610600" cy="792163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+mn-lt"/>
              </a:rPr>
              <a:t>P</a:t>
            </a:r>
            <a:r>
              <a:rPr lang="en-US" dirty="0" smtClean="0">
                <a:latin typeface="+mn-lt"/>
              </a:rPr>
              <a:t>rojected measurement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G.K. Mallot 20/06/2012</a:t>
            </a:r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CERN Academic Training</a:t>
            </a:r>
            <a:endParaRPr lang="fr-FR" sz="180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6" name="Groupe 34"/>
          <p:cNvGrpSpPr/>
          <p:nvPr/>
        </p:nvGrpSpPr>
        <p:grpSpPr>
          <a:xfrm>
            <a:off x="-53752" y="1196752"/>
            <a:ext cx="4572000" cy="5065960"/>
            <a:chOff x="0" y="892612"/>
            <a:chExt cx="4572000" cy="5065960"/>
          </a:xfrm>
        </p:grpSpPr>
        <p:pic>
          <p:nvPicPr>
            <p:cNvPr id="8" name="Immagine 13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>
            <a:xfrm>
              <a:off x="853795" y="892612"/>
              <a:ext cx="3426273" cy="469900"/>
            </a:xfrm>
            <a:prstGeom prst="rect">
              <a:avLst/>
            </a:prstGeom>
          </p:spPr>
        </p:pic>
        <p:pic>
          <p:nvPicPr>
            <p:cNvPr id="9" name="Immagine 22" descr="dy_measurements_merging_IMR.pn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0" y="1412776"/>
              <a:ext cx="4572000" cy="4434450"/>
            </a:xfrm>
            <a:prstGeom prst="rect">
              <a:avLst/>
            </a:prstGeom>
          </p:spPr>
        </p:pic>
        <p:pic>
          <p:nvPicPr>
            <p:cNvPr id="10" name="Immagine 15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71514" y="1707086"/>
              <a:ext cx="1036190" cy="497778"/>
            </a:xfrm>
            <a:prstGeom prst="rect">
              <a:avLst/>
            </a:prstGeom>
          </p:spPr>
        </p:pic>
        <p:pic>
          <p:nvPicPr>
            <p:cNvPr id="11" name="Immagine 20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95536" y="3959652"/>
              <a:ext cx="1584762" cy="477460"/>
            </a:xfrm>
            <a:prstGeom prst="rect">
              <a:avLst/>
            </a:prstGeom>
          </p:spPr>
        </p:pic>
        <p:pic>
          <p:nvPicPr>
            <p:cNvPr id="12" name="Immagine 21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699792" y="3990128"/>
              <a:ext cx="1503492" cy="446984"/>
            </a:xfrm>
            <a:prstGeom prst="rect">
              <a:avLst/>
            </a:prstGeom>
          </p:spPr>
        </p:pic>
        <p:pic>
          <p:nvPicPr>
            <p:cNvPr id="13" name="Immagine 19"/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36722" y="1726506"/>
              <a:ext cx="975238" cy="406350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3271771" y="5661248"/>
              <a:ext cx="1080120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15" name="ZoneTexte 24"/>
            <p:cNvSpPr txBox="1"/>
            <p:nvPr/>
          </p:nvSpPr>
          <p:spPr>
            <a:xfrm>
              <a:off x="3199763" y="5579948"/>
              <a:ext cx="1243417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fr-FR" dirty="0" err="1">
                  <a:solidFill>
                    <a:prstClr val="black"/>
                  </a:solidFill>
                </a:rPr>
                <a:t>x</a:t>
              </a:r>
              <a:r>
                <a:rPr lang="fr-FR" baseline="-25000" dirty="0" err="1">
                  <a:solidFill>
                    <a:prstClr val="black"/>
                  </a:solidFill>
                </a:rPr>
                <a:t>F</a:t>
              </a:r>
              <a:r>
                <a:rPr lang="fr-FR" dirty="0">
                  <a:solidFill>
                    <a:prstClr val="black"/>
                  </a:solidFill>
                </a:rPr>
                <a:t>=x</a:t>
              </a:r>
              <a:r>
                <a:rPr lang="fr-FR" baseline="-25000" dirty="0">
                  <a:solidFill>
                    <a:prstClr val="black"/>
                  </a:solidFill>
                  <a:sym typeface="Symbol"/>
                </a:rPr>
                <a:t></a:t>
              </a:r>
              <a:r>
                <a:rPr lang="fr-FR" dirty="0">
                  <a:solidFill>
                    <a:prstClr val="black"/>
                  </a:solidFill>
                  <a:sym typeface="Symbol"/>
                </a:rPr>
                <a:t>-x</a:t>
              </a:r>
              <a:r>
                <a:rPr lang="fr-FR" baseline="-25000" dirty="0">
                  <a:solidFill>
                    <a:prstClr val="black"/>
                  </a:solidFill>
                  <a:sym typeface="Symbol"/>
                </a:rPr>
                <a:t>p</a:t>
              </a:r>
              <a:endParaRPr lang="fr-FR" baseline="-25000" dirty="0">
                <a:solidFill>
                  <a:prstClr val="black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971600" y="5670540"/>
              <a:ext cx="1080120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17" name="ZoneTexte 26"/>
            <p:cNvSpPr txBox="1"/>
            <p:nvPr/>
          </p:nvSpPr>
          <p:spPr>
            <a:xfrm>
              <a:off x="899592" y="5589240"/>
              <a:ext cx="1243417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fr-FR" dirty="0" err="1">
                  <a:solidFill>
                    <a:prstClr val="black"/>
                  </a:solidFill>
                </a:rPr>
                <a:t>x</a:t>
              </a:r>
              <a:r>
                <a:rPr lang="fr-FR" baseline="-25000" dirty="0" err="1">
                  <a:solidFill>
                    <a:prstClr val="black"/>
                  </a:solidFill>
                </a:rPr>
                <a:t>F</a:t>
              </a:r>
              <a:r>
                <a:rPr lang="fr-FR" dirty="0">
                  <a:solidFill>
                    <a:prstClr val="black"/>
                  </a:solidFill>
                </a:rPr>
                <a:t>=x</a:t>
              </a:r>
              <a:r>
                <a:rPr lang="fr-FR" baseline="-25000" dirty="0">
                  <a:solidFill>
                    <a:prstClr val="black"/>
                  </a:solidFill>
                  <a:sym typeface="Symbol"/>
                </a:rPr>
                <a:t></a:t>
              </a:r>
              <a:r>
                <a:rPr lang="fr-FR" dirty="0">
                  <a:solidFill>
                    <a:prstClr val="black"/>
                  </a:solidFill>
                  <a:sym typeface="Symbol"/>
                </a:rPr>
                <a:t>-x</a:t>
              </a:r>
              <a:r>
                <a:rPr lang="fr-FR" baseline="-25000" dirty="0">
                  <a:solidFill>
                    <a:prstClr val="black"/>
                  </a:solidFill>
                  <a:sym typeface="Symbol"/>
                </a:rPr>
                <a:t>p</a:t>
              </a:r>
              <a:endParaRPr lang="fr-FR" baseline="-250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7" name="Groupe 33"/>
          <p:cNvGrpSpPr/>
          <p:nvPr/>
        </p:nvGrpSpPr>
        <p:grpSpPr>
          <a:xfrm>
            <a:off x="4464496" y="1304692"/>
            <a:ext cx="4572000" cy="5040560"/>
            <a:chOff x="4464496" y="908720"/>
            <a:chExt cx="4572000" cy="5040560"/>
          </a:xfrm>
        </p:grpSpPr>
        <p:pic>
          <p:nvPicPr>
            <p:cNvPr id="19" name="Immagine 14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>
            <a:xfrm>
              <a:off x="5148064" y="908720"/>
              <a:ext cx="3225166" cy="444500"/>
            </a:xfrm>
            <a:prstGeom prst="rect">
              <a:avLst/>
            </a:prstGeom>
          </p:spPr>
        </p:pic>
        <p:pic>
          <p:nvPicPr>
            <p:cNvPr id="20" name="Immagine 17" descr="dy_measurements_merging_HMR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464496" y="1370814"/>
              <a:ext cx="4572000" cy="443445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5436096" y="5661248"/>
              <a:ext cx="1080120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22" name="ZoneTexte 22"/>
            <p:cNvSpPr txBox="1"/>
            <p:nvPr/>
          </p:nvSpPr>
          <p:spPr>
            <a:xfrm>
              <a:off x="5364088" y="5579948"/>
              <a:ext cx="12434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>
                  <a:solidFill>
                    <a:prstClr val="black"/>
                  </a:solidFill>
                </a:rPr>
                <a:t>x</a:t>
              </a:r>
              <a:r>
                <a:rPr lang="fr-FR" baseline="-25000" dirty="0" err="1">
                  <a:solidFill>
                    <a:prstClr val="black"/>
                  </a:solidFill>
                </a:rPr>
                <a:t>F</a:t>
              </a:r>
              <a:r>
                <a:rPr lang="fr-FR" dirty="0">
                  <a:solidFill>
                    <a:prstClr val="black"/>
                  </a:solidFill>
                </a:rPr>
                <a:t>=x</a:t>
              </a:r>
              <a:r>
                <a:rPr lang="fr-FR" baseline="-25000" dirty="0">
                  <a:solidFill>
                    <a:prstClr val="black"/>
                  </a:solidFill>
                  <a:sym typeface="Symbol"/>
                </a:rPr>
                <a:t></a:t>
              </a:r>
              <a:r>
                <a:rPr lang="fr-FR" dirty="0">
                  <a:solidFill>
                    <a:prstClr val="black"/>
                  </a:solidFill>
                  <a:sym typeface="Symbol"/>
                </a:rPr>
                <a:t>-x</a:t>
              </a:r>
              <a:r>
                <a:rPr lang="fr-FR" baseline="-25000" dirty="0">
                  <a:solidFill>
                    <a:prstClr val="black"/>
                  </a:solidFill>
                  <a:sym typeface="Symbol"/>
                </a:rPr>
                <a:t>p</a:t>
              </a:r>
              <a:endParaRPr lang="fr-FR" baseline="-25000" dirty="0">
                <a:solidFill>
                  <a:prstClr val="black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7736267" y="5661248"/>
              <a:ext cx="1080120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24" name="ZoneTexte 28"/>
            <p:cNvSpPr txBox="1"/>
            <p:nvPr/>
          </p:nvSpPr>
          <p:spPr>
            <a:xfrm>
              <a:off x="7664259" y="5579948"/>
              <a:ext cx="12434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>
                  <a:solidFill>
                    <a:prstClr val="black"/>
                  </a:solidFill>
                </a:rPr>
                <a:t>x</a:t>
              </a:r>
              <a:r>
                <a:rPr lang="fr-FR" baseline="-25000" dirty="0" err="1">
                  <a:solidFill>
                    <a:prstClr val="black"/>
                  </a:solidFill>
                </a:rPr>
                <a:t>F</a:t>
              </a:r>
              <a:r>
                <a:rPr lang="fr-FR" dirty="0">
                  <a:solidFill>
                    <a:prstClr val="black"/>
                  </a:solidFill>
                </a:rPr>
                <a:t>=x</a:t>
              </a:r>
              <a:r>
                <a:rPr lang="fr-FR" baseline="-25000" dirty="0">
                  <a:solidFill>
                    <a:prstClr val="black"/>
                  </a:solidFill>
                  <a:sym typeface="Symbol"/>
                </a:rPr>
                <a:t></a:t>
              </a:r>
              <a:r>
                <a:rPr lang="fr-FR" dirty="0">
                  <a:solidFill>
                    <a:prstClr val="black"/>
                  </a:solidFill>
                  <a:sym typeface="Symbol"/>
                </a:rPr>
                <a:t>-x</a:t>
              </a:r>
              <a:r>
                <a:rPr lang="fr-FR" baseline="-25000" dirty="0">
                  <a:solidFill>
                    <a:prstClr val="black"/>
                  </a:solidFill>
                  <a:sym typeface="Symbol"/>
                </a:rPr>
                <a:t>p</a:t>
              </a:r>
              <a:endParaRPr lang="fr-FR" baseline="-25000" dirty="0">
                <a:solidFill>
                  <a:prstClr val="black"/>
                </a:solidFill>
              </a:endParaRPr>
            </a:p>
          </p:txBody>
        </p:sp>
        <p:pic>
          <p:nvPicPr>
            <p:cNvPr id="25" name="Immagine 20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59446" y="3933056"/>
              <a:ext cx="1584762" cy="477460"/>
            </a:xfrm>
            <a:prstGeom prst="rect">
              <a:avLst/>
            </a:prstGeom>
          </p:spPr>
        </p:pic>
        <p:pic>
          <p:nvPicPr>
            <p:cNvPr id="26" name="Immagine 21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172964" y="3933056"/>
              <a:ext cx="1503492" cy="446984"/>
            </a:xfrm>
            <a:prstGeom prst="rect">
              <a:avLst/>
            </a:prstGeom>
          </p:spPr>
        </p:pic>
        <p:pic>
          <p:nvPicPr>
            <p:cNvPr id="27" name="Immagine 15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36010" y="1484784"/>
              <a:ext cx="1036190" cy="497778"/>
            </a:xfrm>
            <a:prstGeom prst="rect">
              <a:avLst/>
            </a:prstGeom>
          </p:spPr>
        </p:pic>
        <p:pic>
          <p:nvPicPr>
            <p:cNvPr id="28" name="Immagine 19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989250" y="1700808"/>
              <a:ext cx="975238" cy="406350"/>
            </a:xfrm>
            <a:prstGeom prst="rect">
              <a:avLst/>
            </a:prstGeom>
          </p:spPr>
        </p:pic>
      </p:grpSp>
      <p:sp>
        <p:nvSpPr>
          <p:cNvPr id="18" name="TextBox 17"/>
          <p:cNvSpPr txBox="1"/>
          <p:nvPr/>
        </p:nvSpPr>
        <p:spPr>
          <a:xfrm>
            <a:off x="853795" y="3323284"/>
            <a:ext cx="726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S</a:t>
            </a:r>
            <a:r>
              <a:rPr lang="en-GB" dirty="0" smtClean="0">
                <a:solidFill>
                  <a:srgbClr val="0070C0"/>
                </a:solidFill>
              </a:rPr>
              <a:t>ivers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266875" y="3323284"/>
            <a:ext cx="726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S</a:t>
            </a:r>
            <a:r>
              <a:rPr lang="en-GB" dirty="0" smtClean="0">
                <a:solidFill>
                  <a:srgbClr val="0070C0"/>
                </a:solidFill>
              </a:rPr>
              <a:t>ivers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739249" y="3323284"/>
            <a:ext cx="1472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70C0"/>
                </a:solidFill>
              </a:rPr>
              <a:t>Boer-Mulders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172964" y="3323284"/>
            <a:ext cx="1472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70C0"/>
                </a:solidFill>
              </a:rPr>
              <a:t>Boer-Mulders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62935" y="4883416"/>
            <a:ext cx="1331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>
                <a:solidFill>
                  <a:srgbClr val="0070C0"/>
                </a:solidFill>
              </a:rPr>
              <a:t>BM</a:t>
            </a:r>
            <a:r>
              <a:rPr lang="en-GB" dirty="0" err="1" smtClean="0">
                <a:solidFill>
                  <a:srgbClr val="0070C0"/>
                </a:solidFill>
                <a:sym typeface="Symbol"/>
              </a:rPr>
              <a:t>Pretze</a:t>
            </a:r>
            <a:r>
              <a:rPr lang="en-GB" dirty="0" smtClean="0">
                <a:solidFill>
                  <a:srgbClr val="0070C0"/>
                </a:solidFill>
                <a:sym typeface="Symbol"/>
              </a:rPr>
              <a:t>.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699792" y="4867291"/>
            <a:ext cx="1260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>
                <a:solidFill>
                  <a:srgbClr val="0070C0"/>
                </a:solidFill>
              </a:rPr>
              <a:t>BM</a:t>
            </a:r>
            <a:r>
              <a:rPr lang="en-GB" dirty="0" err="1" smtClean="0">
                <a:solidFill>
                  <a:srgbClr val="0070C0"/>
                </a:solidFill>
                <a:sym typeface="Symbol"/>
              </a:rPr>
              <a:t>transv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859446" y="4813104"/>
            <a:ext cx="1331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>
                <a:solidFill>
                  <a:srgbClr val="0070C0"/>
                </a:solidFill>
              </a:rPr>
              <a:t>BM</a:t>
            </a:r>
            <a:r>
              <a:rPr lang="en-GB" dirty="0" err="1" smtClean="0">
                <a:solidFill>
                  <a:srgbClr val="0070C0"/>
                </a:solidFill>
                <a:sym typeface="Symbol"/>
              </a:rPr>
              <a:t>Pretze</a:t>
            </a:r>
            <a:r>
              <a:rPr lang="en-GB" dirty="0" smtClean="0">
                <a:solidFill>
                  <a:srgbClr val="0070C0"/>
                </a:solidFill>
                <a:sym typeface="Symbol"/>
              </a:rPr>
              <a:t>.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226371" y="4776012"/>
            <a:ext cx="1260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>
                <a:solidFill>
                  <a:srgbClr val="0070C0"/>
                </a:solidFill>
              </a:rPr>
              <a:t>BM</a:t>
            </a:r>
            <a:r>
              <a:rPr lang="en-GB" dirty="0" err="1" smtClean="0">
                <a:solidFill>
                  <a:srgbClr val="0070C0"/>
                </a:solidFill>
                <a:sym typeface="Symbol"/>
              </a:rPr>
              <a:t>transv</a:t>
            </a:r>
            <a:endParaRPr lang="en-GB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510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COMPASS hadron programme: </a:t>
            </a:r>
            <a:r>
              <a:rPr lang="en-GB" dirty="0" smtClean="0"/>
              <a:t>Tests </a:t>
            </a:r>
            <a:r>
              <a:rPr lang="en-GB" dirty="0" smtClean="0"/>
              <a:t>of </a:t>
            </a:r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χ</a:t>
            </a:r>
            <a:r>
              <a:rPr lang="en-GB" dirty="0" smtClean="0"/>
              <a:t>PT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2967347"/>
            <a:ext cx="8229600" cy="1726739"/>
          </a:xfrm>
        </p:spPr>
        <p:txBody>
          <a:bodyPr>
            <a:normAutofit fontScale="92500" lnSpcReduction="10000"/>
          </a:bodyPr>
          <a:lstStyle/>
          <a:p>
            <a:r>
              <a:rPr lang="en-GB" sz="2800" dirty="0" smtClean="0"/>
              <a:t>Pion (and kaon) </a:t>
            </a:r>
            <a:r>
              <a:rPr lang="en-GB" sz="2800" dirty="0" err="1" smtClean="0"/>
              <a:t>polarisability</a:t>
            </a:r>
            <a:r>
              <a:rPr lang="en-GB" sz="2800" dirty="0" smtClean="0"/>
              <a:t> via </a:t>
            </a:r>
            <a:r>
              <a:rPr lang="en-GB" sz="2800" dirty="0" err="1" smtClean="0"/>
              <a:t>Primakoff</a:t>
            </a:r>
            <a:r>
              <a:rPr lang="en-GB" sz="2800" dirty="0" smtClean="0"/>
              <a:t> scattering</a:t>
            </a:r>
          </a:p>
          <a:p>
            <a:r>
              <a:rPr lang="en-GB" sz="2800" dirty="0" smtClean="0"/>
              <a:t>control measurement with muons</a:t>
            </a:r>
            <a:endParaRPr lang="en-GB" sz="2800" dirty="0"/>
          </a:p>
          <a:p>
            <a:r>
              <a:rPr lang="en-GB" sz="2800" dirty="0" smtClean="0"/>
              <a:t>present exp. situation confused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G.K. Mallot 20/06/2012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CERN Academic Training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1" r="42489"/>
          <a:stretch/>
        </p:blipFill>
        <p:spPr bwMode="auto">
          <a:xfrm>
            <a:off x="5704114" y="943401"/>
            <a:ext cx="3439886" cy="199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133" y="1160917"/>
            <a:ext cx="3877085" cy="1628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1206133" y="4694086"/>
            <a:ext cx="6997831" cy="1749458"/>
            <a:chOff x="1206133" y="4221088"/>
            <a:chExt cx="6997831" cy="1749458"/>
          </a:xfrm>
        </p:grpSpPr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6133" y="4221088"/>
              <a:ext cx="6997831" cy="17494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1206133" y="4221088"/>
              <a:ext cx="2973981" cy="8298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44176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COMPASS-II major new equipment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3898776" cy="1684784"/>
          </a:xfrm>
        </p:spPr>
        <p:txBody>
          <a:bodyPr>
            <a:normAutofit/>
          </a:bodyPr>
          <a:lstStyle/>
          <a:p>
            <a:r>
              <a:rPr lang="en-GB" sz="2000" dirty="0" smtClean="0"/>
              <a:t>CAMERA recoil for GPD</a:t>
            </a:r>
          </a:p>
          <a:p>
            <a:r>
              <a:rPr lang="en-GB" sz="2000" dirty="0" smtClean="0"/>
              <a:t>ECAL0, RICH upgrade</a:t>
            </a:r>
            <a:endParaRPr lang="en-GB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G.K. Mallot 20/06/2012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CERN Academic Training</a:t>
            </a:r>
            <a:endParaRPr lang="en-GB"/>
          </a:p>
        </p:txBody>
      </p:sp>
      <p:pic>
        <p:nvPicPr>
          <p:cNvPr id="6" name="Immagin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862" y="3241576"/>
            <a:ext cx="4695588" cy="2919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2" descr="SC_2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29562" y="2892826"/>
            <a:ext cx="4018990" cy="3268564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4832899" y="1556792"/>
            <a:ext cx="3898776" cy="1684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 smtClean="0"/>
              <a:t>Hadron absorber for DY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4321508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COMPASS-I spectroscopy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pPr marL="0" indent="0">
              <a:buNone/>
            </a:pPr>
            <a:r>
              <a:rPr lang="en-GB" b="1" dirty="0" smtClean="0"/>
              <a:t>Mesons</a:t>
            </a:r>
          </a:p>
          <a:p>
            <a:r>
              <a:rPr lang="en-GB" sz="2000" dirty="0" smtClean="0"/>
              <a:t>quantum numbers in CQM</a:t>
            </a:r>
          </a:p>
          <a:p>
            <a:endParaRPr lang="en-GB" sz="2000" dirty="0" smtClean="0"/>
          </a:p>
          <a:p>
            <a:endParaRPr lang="en-GB" sz="2000" dirty="0"/>
          </a:p>
          <a:p>
            <a:r>
              <a:rPr lang="en-GB" sz="2000" dirty="0" smtClean="0"/>
              <a:t>forbidden (exotic QN’s)</a:t>
            </a:r>
          </a:p>
          <a:p>
            <a:endParaRPr lang="en-GB" sz="2000" dirty="0"/>
          </a:p>
          <a:p>
            <a:endParaRPr lang="en-GB" sz="2000" dirty="0" smtClean="0"/>
          </a:p>
          <a:p>
            <a:r>
              <a:rPr lang="en-GB" sz="2000" dirty="0" smtClean="0"/>
              <a:t>more states in QCD: </a:t>
            </a:r>
            <a:br>
              <a:rPr lang="en-GB" sz="2000" dirty="0" smtClean="0"/>
            </a:br>
            <a:r>
              <a:rPr lang="en-GB" sz="2000" dirty="0" smtClean="0"/>
              <a:t>hybrids        , </a:t>
            </a:r>
            <a:r>
              <a:rPr lang="en-GB" sz="2000" dirty="0" err="1" smtClean="0"/>
              <a:t>glueballs</a:t>
            </a:r>
            <a:r>
              <a:rPr lang="en-GB" sz="2000" dirty="0" smtClean="0"/>
              <a:t>      , </a:t>
            </a:r>
            <a:r>
              <a:rPr lang="en-GB" sz="2000" dirty="0" err="1" smtClean="0"/>
              <a:t>multiquark</a:t>
            </a:r>
            <a:r>
              <a:rPr lang="en-GB" sz="2000" dirty="0" smtClean="0"/>
              <a:t> states</a:t>
            </a:r>
          </a:p>
          <a:p>
            <a:endParaRPr lang="en-GB" sz="2000" dirty="0"/>
          </a:p>
          <a:p>
            <a:r>
              <a:rPr lang="en-GB" sz="2000" dirty="0" smtClean="0"/>
              <a:t>Diffractive dissociation: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pPr marL="457200" lvl="1" indent="0">
              <a:buNone/>
            </a:pPr>
            <a:endParaRPr lang="en-GB" dirty="0" smtClean="0"/>
          </a:p>
          <a:p>
            <a:pPr marL="457200" lvl="1" indent="0">
              <a:buNone/>
            </a:pP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G.K. Mallot 20/06/2012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CERN Academic Training</a:t>
            </a:r>
            <a:endParaRPr lang="en-GB" dirty="0"/>
          </a:p>
        </p:txBody>
      </p:sp>
      <p:pic>
        <p:nvPicPr>
          <p:cNvPr id="6" name="Picture 5" descr="compass-logo_125x125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60692" y="0"/>
            <a:ext cx="908720" cy="908720"/>
          </a:xfrm>
          <a:prstGeom prst="rect">
            <a:avLst/>
          </a:prstGeom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D1D6E9"/>
              </a:clrFrom>
              <a:clrTo>
                <a:srgbClr val="D1D6E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673" y="2466628"/>
            <a:ext cx="1661044" cy="1239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12" y="1951590"/>
            <a:ext cx="6091038" cy="536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028" y="3005138"/>
            <a:ext cx="4941620" cy="507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005064"/>
            <a:ext cx="678156" cy="372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6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031" y="4005064"/>
            <a:ext cx="479553" cy="358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61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550" y="4005064"/>
            <a:ext cx="731440" cy="40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62" name="Picture 10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3F4F9"/>
              </a:clrFrom>
              <a:clrTo>
                <a:srgbClr val="F3F4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776" y="4725144"/>
            <a:ext cx="3962941" cy="1548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2700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1. Example:</a:t>
            </a:r>
            <a:r>
              <a:rPr lang="en-GB" dirty="0" smtClean="0">
                <a:latin typeface="Times New Roman" pitchFamily="18" charset="0"/>
              </a:rPr>
              <a:t>    </a:t>
            </a:r>
            <a:r>
              <a:rPr lang="el-GR" dirty="0" smtClean="0">
                <a:latin typeface="Times New Roman" pitchFamily="18" charset="0"/>
              </a:rPr>
              <a:t>π</a:t>
            </a:r>
            <a:r>
              <a:rPr lang="en-GB" baseline="30000" dirty="0" smtClean="0"/>
              <a:t>−</a:t>
            </a:r>
            <a:r>
              <a:rPr lang="en-GB" i="1" dirty="0" smtClean="0">
                <a:latin typeface="Times New Roman" pitchFamily="18" charset="0"/>
              </a:rPr>
              <a:t>p </a:t>
            </a:r>
            <a:r>
              <a:rPr lang="en-GB" dirty="0">
                <a:latin typeface="Times New Roman" pitchFamily="18" charset="0"/>
                <a:sym typeface="Symbol"/>
              </a:rPr>
              <a:t> </a:t>
            </a:r>
            <a:r>
              <a:rPr lang="el-GR" dirty="0" smtClean="0">
                <a:latin typeface="Times New Roman" pitchFamily="18" charset="0"/>
              </a:rPr>
              <a:t>π</a:t>
            </a:r>
            <a:r>
              <a:rPr lang="en-GB" baseline="30000" dirty="0" smtClean="0"/>
              <a:t>−</a:t>
            </a:r>
            <a:r>
              <a:rPr lang="el-GR" dirty="0" smtClean="0">
                <a:latin typeface="Times New Roman" pitchFamily="18" charset="0"/>
              </a:rPr>
              <a:t>π</a:t>
            </a:r>
            <a:r>
              <a:rPr lang="en-GB" baseline="30000" dirty="0">
                <a:latin typeface="Times New Roman" pitchFamily="18" charset="0"/>
              </a:rPr>
              <a:t>+</a:t>
            </a:r>
            <a:r>
              <a:rPr lang="el-GR" dirty="0" smtClean="0">
                <a:latin typeface="Times New Roman" pitchFamily="18" charset="0"/>
              </a:rPr>
              <a:t>π</a:t>
            </a:r>
            <a:r>
              <a:rPr lang="en-GB" baseline="30000" dirty="0" smtClean="0"/>
              <a:t>−</a:t>
            </a:r>
            <a:r>
              <a:rPr lang="en-GB" i="1" dirty="0" smtClean="0">
                <a:latin typeface="Times New Roman" pitchFamily="18" charset="0"/>
              </a:rPr>
              <a:t>p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183" y="1268760"/>
            <a:ext cx="8229600" cy="4525963"/>
          </a:xfrm>
        </p:spPr>
        <p:txBody>
          <a:bodyPr/>
          <a:lstStyle/>
          <a:p>
            <a:r>
              <a:rPr lang="en-GB" dirty="0" smtClean="0"/>
              <a:t>sample with 96 </a:t>
            </a:r>
            <a:r>
              <a:rPr lang="en-GB" dirty="0" err="1" smtClean="0"/>
              <a:t>Mevents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G.K. Mallot 20/06/2012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CERN Academic Training</a:t>
            </a:r>
            <a:endParaRPr lang="en-GB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5F6F9"/>
              </a:clrFrom>
              <a:clrTo>
                <a:srgbClr val="F5F6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21602"/>
            <a:ext cx="4608512" cy="3113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5F6F9"/>
              </a:clrFrom>
              <a:clrTo>
                <a:srgbClr val="F5F6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1"/>
          <a:stretch/>
        </p:blipFill>
        <p:spPr bwMode="auto">
          <a:xfrm>
            <a:off x="5004048" y="2095499"/>
            <a:ext cx="3631928" cy="3410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580112" y="1689911"/>
            <a:ext cx="2015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around</a:t>
            </a:r>
            <a:r>
              <a:rPr lang="el-GR" dirty="0">
                <a:latin typeface="Times New Roman" pitchFamily="18" charset="0"/>
              </a:rPr>
              <a:t> </a:t>
            </a:r>
            <a:r>
              <a:rPr lang="el-GR" dirty="0" smtClean="0">
                <a:latin typeface="Times New Roman" pitchFamily="18" charset="0"/>
              </a:rPr>
              <a:t>π</a:t>
            </a:r>
            <a:r>
              <a:rPr lang="en-GB" baseline="-25000" dirty="0" smtClean="0">
                <a:latin typeface="Times New Roman" pitchFamily="18" charset="0"/>
              </a:rPr>
              <a:t>2</a:t>
            </a:r>
            <a:r>
              <a:rPr lang="en-GB" dirty="0" smtClean="0">
                <a:latin typeface="Times New Roman" pitchFamily="18" charset="0"/>
              </a:rPr>
              <a:t> region</a:t>
            </a:r>
            <a:r>
              <a:rPr lang="en-GB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en-GB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00392" y="5310720"/>
            <a:ext cx="535584" cy="1916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64292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ern_accelerator"/>
          <p:cNvPicPr>
            <a:picLocks noChangeAspect="1"/>
          </p:cNvPicPr>
          <p:nvPr/>
        </p:nvPicPr>
        <p:blipFill>
          <a:blip r:embed="rId3">
            <a:lum/>
            <a:alphaModFix amt="85000"/>
          </a:blip>
          <a:srcRect/>
          <a:stretch>
            <a:fillRect/>
          </a:stretch>
        </p:blipFill>
        <p:spPr>
          <a:xfrm>
            <a:off x="0" y="0"/>
            <a:ext cx="9143433" cy="685829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604925" y="1675056"/>
            <a:ext cx="610324" cy="32234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 compatLnSpc="0">
            <a:spAutoFit/>
          </a:bodyPr>
          <a:lstStyle/>
          <a:p>
            <a:pPr hangingPunct="0"/>
            <a:r>
              <a:rPr lang="en-US" sz="2200" b="1">
                <a:solidFill>
                  <a:srgbClr val="FFFFFF"/>
                </a:solidFill>
                <a:latin typeface="Bitstream Vera Sans" pitchFamily="18"/>
                <a:ea typeface="Gothic" pitchFamily="2"/>
                <a:cs typeface="Tahoma" pitchFamily="2"/>
              </a:rPr>
              <a:t>LHC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52124" y="4671805"/>
            <a:ext cx="602160" cy="32234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 compatLnSpc="0">
            <a:spAutoFit/>
          </a:bodyPr>
          <a:lstStyle/>
          <a:p>
            <a:pPr hangingPunct="0"/>
            <a:r>
              <a:rPr lang="en-US" sz="2200" b="1">
                <a:solidFill>
                  <a:srgbClr val="FFFFFF"/>
                </a:solidFill>
                <a:latin typeface="Bitstream Vera Sans" pitchFamily="18"/>
                <a:ea typeface="Gothic" pitchFamily="2"/>
                <a:cs typeface="Tahoma" pitchFamily="2"/>
              </a:rPr>
              <a:t>SPS</a:t>
            </a:r>
          </a:p>
        </p:txBody>
      </p:sp>
      <p:sp>
        <p:nvSpPr>
          <p:cNvPr id="6" name="Straight Connector 5"/>
          <p:cNvSpPr/>
          <p:nvPr/>
        </p:nvSpPr>
        <p:spPr>
          <a:xfrm>
            <a:off x="4163200" y="3096357"/>
            <a:ext cx="388923" cy="553562"/>
          </a:xfrm>
          <a:prstGeom prst="line">
            <a:avLst/>
          </a:prstGeom>
          <a:noFill/>
          <a:ln w="36720">
            <a:solidFill>
              <a:srgbClr val="FFFFFF"/>
            </a:solidFill>
            <a:prstDash val="solid"/>
            <a:tailEnd type="arrow"/>
          </a:ln>
        </p:spPr>
        <p:txBody>
          <a:bodyPr vert="horz" lIns="16654" tIns="16654" rIns="16654" bIns="16654" anchor="ctr" anchorCtr="1" compatLnSpc="0"/>
          <a:lstStyle/>
          <a:p>
            <a:pPr hangingPunct="0"/>
            <a:endParaRPr lang="en-US" sz="2200">
              <a:latin typeface="Bitstream Vera Sans" pitchFamily="18"/>
              <a:ea typeface="Gothic" pitchFamily="2"/>
              <a:cs typeface="Tahoma" pitchFamily="2"/>
            </a:endParaRPr>
          </a:p>
        </p:txBody>
      </p:sp>
      <p:pic>
        <p:nvPicPr>
          <p:cNvPr id="8" name="Content Placeholder 10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574429" y="2533334"/>
            <a:ext cx="802762" cy="56302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traight Connector 9"/>
          <p:cNvSpPr/>
          <p:nvPr/>
        </p:nvSpPr>
        <p:spPr>
          <a:xfrm flipH="1">
            <a:off x="4788024" y="2793009"/>
            <a:ext cx="864096" cy="580130"/>
          </a:xfrm>
          <a:prstGeom prst="line">
            <a:avLst/>
          </a:prstGeom>
          <a:noFill/>
          <a:ln w="36720">
            <a:solidFill>
              <a:srgbClr val="FFFFFF"/>
            </a:solidFill>
            <a:prstDash val="solid"/>
            <a:tailEnd type="arrow"/>
          </a:ln>
        </p:spPr>
        <p:txBody>
          <a:bodyPr vert="horz" lIns="16654" tIns="16654" rIns="16654" bIns="16654" anchor="ctr" anchorCtr="1" compatLnSpc="0"/>
          <a:lstStyle/>
          <a:p>
            <a:pPr hangingPunct="0"/>
            <a:endParaRPr lang="en-US" sz="2200">
              <a:latin typeface="Bitstream Vera Sans" pitchFamily="18"/>
              <a:ea typeface="Gothic" pitchFamily="2"/>
              <a:cs typeface="Tahoma" pitchFamily="2"/>
            </a:endParaRPr>
          </a:p>
        </p:txBody>
      </p:sp>
      <p:pic>
        <p:nvPicPr>
          <p:cNvPr id="2050" name="Picture 2" descr="D:\talks\icons\experiments_labs\compass_logo_125x12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634" y="2286677"/>
            <a:ext cx="973615" cy="973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CERN Academic Training</a:t>
            </a:r>
            <a:endParaRPr lang="en-GB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G.K. Mallot 20/06/2012</a:t>
            </a:r>
            <a:endParaRPr lang="en-GB"/>
          </a:p>
        </p:txBody>
      </p:sp>
      <p:sp>
        <p:nvSpPr>
          <p:cNvPr id="11" name="Straight Connector 10"/>
          <p:cNvSpPr/>
          <p:nvPr/>
        </p:nvSpPr>
        <p:spPr>
          <a:xfrm flipH="1">
            <a:off x="6228184" y="4869160"/>
            <a:ext cx="864096" cy="580130"/>
          </a:xfrm>
          <a:prstGeom prst="line">
            <a:avLst/>
          </a:prstGeom>
          <a:noFill/>
          <a:ln w="36720">
            <a:solidFill>
              <a:schemeClr val="tx1"/>
            </a:solidFill>
            <a:prstDash val="solid"/>
            <a:tailEnd type="arrow"/>
          </a:ln>
        </p:spPr>
        <p:txBody>
          <a:bodyPr vert="horz" lIns="16654" tIns="16654" rIns="16654" bIns="16654" anchor="ctr" anchorCtr="1" compatLnSpc="0"/>
          <a:lstStyle/>
          <a:p>
            <a:pPr hangingPunct="0"/>
            <a:endParaRPr lang="en-US" sz="2200">
              <a:latin typeface="Bitstream Vera Sans" pitchFamily="18"/>
              <a:ea typeface="Gothic" pitchFamily="2"/>
              <a:cs typeface="Tahoma" pitchFamily="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88381" y="4602142"/>
            <a:ext cx="1031051" cy="369332"/>
          </a:xfrm>
          <a:prstGeom prst="rect">
            <a:avLst/>
          </a:prstGeom>
          <a:solidFill>
            <a:schemeClr val="bg1">
              <a:alpha val="44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DIRAC</a:t>
            </a:r>
            <a:endParaRPr lang="en-GB" b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52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latin typeface="Times New Roman" pitchFamily="18" charset="0"/>
              </a:rPr>
              <a:t>π</a:t>
            </a:r>
            <a:r>
              <a:rPr lang="en-GB" baseline="30000" dirty="0" smtClean="0"/>
              <a:t>−</a:t>
            </a:r>
            <a:r>
              <a:rPr lang="en-GB" i="1" dirty="0" smtClean="0">
                <a:latin typeface="Times New Roman" pitchFamily="18" charset="0"/>
              </a:rPr>
              <a:t>p </a:t>
            </a:r>
            <a:r>
              <a:rPr lang="en-GB" dirty="0" smtClean="0">
                <a:latin typeface="Times New Roman" pitchFamily="18" charset="0"/>
                <a:sym typeface="Symbol"/>
              </a:rPr>
              <a:t> </a:t>
            </a:r>
            <a:r>
              <a:rPr lang="el-GR" dirty="0" smtClean="0">
                <a:latin typeface="Times New Roman" pitchFamily="18" charset="0"/>
              </a:rPr>
              <a:t>π</a:t>
            </a:r>
            <a:r>
              <a:rPr lang="en-GB" baseline="30000" dirty="0" smtClean="0"/>
              <a:t>−</a:t>
            </a:r>
            <a:r>
              <a:rPr lang="el-GR" dirty="0" smtClean="0">
                <a:latin typeface="Times New Roman" pitchFamily="18" charset="0"/>
              </a:rPr>
              <a:t>π</a:t>
            </a:r>
            <a:r>
              <a:rPr lang="en-GB" baseline="30000" dirty="0" smtClean="0">
                <a:latin typeface="Times New Roman" pitchFamily="18" charset="0"/>
              </a:rPr>
              <a:t>+</a:t>
            </a:r>
            <a:r>
              <a:rPr lang="el-GR" dirty="0" smtClean="0">
                <a:latin typeface="Times New Roman" pitchFamily="18" charset="0"/>
              </a:rPr>
              <a:t>π</a:t>
            </a:r>
            <a:r>
              <a:rPr lang="en-GB" baseline="30000" dirty="0" smtClean="0"/>
              <a:t>−</a:t>
            </a:r>
            <a:r>
              <a:rPr lang="en-GB" i="1" dirty="0" smtClean="0">
                <a:latin typeface="Times New Roman" pitchFamily="18" charset="0"/>
              </a:rPr>
              <a:t>p</a:t>
            </a:r>
            <a:endParaRPr lang="en-GB" i="1" dirty="0">
              <a:latin typeface="Times New Roman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G.K. Mallot 20/06/2012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CERN Academic Training</a:t>
            </a:r>
            <a:endParaRPr lang="en-GB" dirty="0"/>
          </a:p>
        </p:txBody>
      </p:sp>
      <p:pic>
        <p:nvPicPr>
          <p:cNvPr id="6" name="Picture 5" descr="compass-logo_125x125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60692" y="0"/>
            <a:ext cx="908720" cy="908720"/>
          </a:xfrm>
          <a:prstGeom prst="rect">
            <a:avLst/>
          </a:prstGeom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3F4F9"/>
              </a:clrFrom>
              <a:clrTo>
                <a:srgbClr val="F3F4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052736"/>
            <a:ext cx="4432511" cy="2022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393668" y="1351390"/>
            <a:ext cx="842680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GB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Isobar model: </a:t>
            </a:r>
            <a:endParaRPr lang="en-GB" sz="2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en-GB" sz="2400" i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en-GB" sz="2400" i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en-GB" sz="2400" i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en-GB" sz="2400" i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GB" sz="20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	X</a:t>
            </a:r>
            <a:r>
              <a:rPr lang="en-GB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GB" sz="2000" dirty="0">
                <a:latin typeface="Verdana" pitchFamily="34" charset="0"/>
                <a:ea typeface="Verdana" pitchFamily="34" charset="0"/>
                <a:cs typeface="Verdana" pitchFamily="34" charset="0"/>
              </a:rPr>
              <a:t>decay is chain </a:t>
            </a:r>
            <a:r>
              <a:rPr lang="en-GB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of successive </a:t>
            </a:r>
            <a:r>
              <a:rPr lang="en-GB" sz="2000" dirty="0">
                <a:latin typeface="Verdana" pitchFamily="34" charset="0"/>
                <a:ea typeface="Verdana" pitchFamily="34" charset="0"/>
                <a:cs typeface="Verdana" pitchFamily="34" charset="0"/>
              </a:rPr>
              <a:t>two-body </a:t>
            </a:r>
            <a:r>
              <a:rPr lang="en-GB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decays</a:t>
            </a:r>
          </a:p>
          <a:p>
            <a:endParaRPr lang="en-GB" sz="2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GB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Analysis: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GB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Partial </a:t>
            </a:r>
            <a:r>
              <a:rPr lang="en-GB" sz="2000" dirty="0">
                <a:latin typeface="Verdana" pitchFamily="34" charset="0"/>
                <a:ea typeface="Verdana" pitchFamily="34" charset="0"/>
                <a:cs typeface="Verdana" pitchFamily="34" charset="0"/>
              </a:rPr>
              <a:t>w</a:t>
            </a:r>
            <a:r>
              <a:rPr lang="en-GB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ave analysis (PWA) in mass bins with up to 53 waves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GB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fit of spin-density matrix for major waves with </a:t>
            </a:r>
            <a:r>
              <a:rPr lang="en-GB" sz="20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Breit</a:t>
            </a:r>
            <a:r>
              <a:rPr lang="en-GB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-Wigner </a:t>
            </a:r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664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Major waves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G.K. Mallot 20/06/2012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CERN Academic Training</a:t>
            </a:r>
            <a:endParaRPr lang="en-GB"/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3F4F9"/>
              </a:clrFrom>
              <a:clrTo>
                <a:srgbClr val="F3F4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8"/>
          <a:stretch/>
        </p:blipFill>
        <p:spPr bwMode="auto">
          <a:xfrm>
            <a:off x="729567" y="980728"/>
            <a:ext cx="8214507" cy="537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 descr="compass-logo_125x125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60692" y="0"/>
            <a:ext cx="908720" cy="90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865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Exotic </a:t>
            </a:r>
            <a:r>
              <a:rPr lang="en-GB" i="1" dirty="0" smtClean="0"/>
              <a:t>J</a:t>
            </a:r>
            <a:r>
              <a:rPr lang="en-GB" i="1" baseline="30000" dirty="0" smtClean="0"/>
              <a:t>PC</a:t>
            </a:r>
            <a:r>
              <a:rPr lang="en-GB" dirty="0" smtClean="0"/>
              <a:t>=1</a:t>
            </a:r>
            <a:r>
              <a:rPr lang="en-GB" baseline="30000" dirty="0" smtClean="0"/>
              <a:t>−+</a:t>
            </a:r>
            <a:r>
              <a:rPr lang="en-GB" dirty="0" smtClean="0"/>
              <a:t> wave   [</a:t>
            </a:r>
            <a:r>
              <a:rPr lang="en-GB" dirty="0" smtClean="0">
                <a:sym typeface="Symbol"/>
              </a:rPr>
              <a:t></a:t>
            </a:r>
            <a:r>
              <a:rPr lang="en-GB" baseline="-25000" dirty="0" smtClean="0">
                <a:sym typeface="Symbol"/>
              </a:rPr>
              <a:t>1</a:t>
            </a:r>
            <a:r>
              <a:rPr lang="en-GB" dirty="0" smtClean="0">
                <a:sym typeface="Symbol"/>
              </a:rPr>
              <a:t>(1600)]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G.K. Mallot 20/06/2012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CERN Academic Training</a:t>
            </a:r>
            <a:endParaRPr lang="en-GB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182" y="1412776"/>
            <a:ext cx="3675408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641" y="3938716"/>
            <a:ext cx="3881550" cy="2680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74" y="1403688"/>
            <a:ext cx="3536964" cy="2591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97" y="3912727"/>
            <a:ext cx="3816828" cy="2517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59355" y="1060325"/>
            <a:ext cx="1188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2004 </a:t>
            </a:r>
            <a:r>
              <a:rPr lang="en-GB" b="1" dirty="0" err="1" smtClean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Pb</a:t>
            </a:r>
            <a:endParaRPr lang="en-GB" b="1" dirty="0" smtClean="0">
              <a:solidFill>
                <a:schemeClr val="tx2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16216" y="1063682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2008 </a:t>
            </a:r>
            <a:r>
              <a:rPr lang="en-GB" b="1" dirty="0" smtClean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</a:t>
            </a:r>
            <a:endParaRPr lang="en-GB" b="1" dirty="0" smtClean="0">
              <a:solidFill>
                <a:schemeClr val="tx2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76572" y="4509120"/>
            <a:ext cx="9893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phase</a:t>
            </a:r>
          </a:p>
          <a:p>
            <a:r>
              <a:rPr lang="en-GB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motion</a:t>
            </a:r>
          </a:p>
          <a:p>
            <a:r>
              <a:rPr lang="en-GB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wrt</a:t>
            </a:r>
            <a:r>
              <a:rPr lang="en-GB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GB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</a:t>
            </a:r>
            <a:r>
              <a:rPr lang="en-GB" baseline="-25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1</a:t>
            </a:r>
            <a:endParaRPr lang="en-GB" baseline="-250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Down Arrow 7"/>
          <p:cNvSpPr/>
          <p:nvPr/>
        </p:nvSpPr>
        <p:spPr>
          <a:xfrm rot="10800000">
            <a:off x="7204321" y="2924944"/>
            <a:ext cx="220080" cy="581724"/>
          </a:xfrm>
          <a:prstGeom prst="downArrow">
            <a:avLst>
              <a:gd name="adj1" fmla="val 31741"/>
              <a:gd name="adj2" fmla="val 91946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Down Arrow 15"/>
          <p:cNvSpPr/>
          <p:nvPr/>
        </p:nvSpPr>
        <p:spPr>
          <a:xfrm rot="10800000">
            <a:off x="2627784" y="2924944"/>
            <a:ext cx="220080" cy="581724"/>
          </a:xfrm>
          <a:prstGeom prst="downArrow">
            <a:avLst>
              <a:gd name="adj1" fmla="val 31741"/>
              <a:gd name="adj2" fmla="val 91946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 rot="16200000">
            <a:off x="-1348608" y="3784827"/>
            <a:ext cx="34890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Phys. Rev. </a:t>
            </a:r>
            <a:r>
              <a:rPr lang="en-GB" sz="1400" dirty="0" err="1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Lett</a:t>
            </a:r>
            <a:r>
              <a:rPr lang="en-GB" sz="1400" dirty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 104, 241803 (2010)</a:t>
            </a:r>
            <a:endParaRPr lang="en-GB" sz="1400" dirty="0" smtClean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8" name="Picture 17" descr="compass-logo_125x125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60692" y="0"/>
            <a:ext cx="908720" cy="9087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99600" y="1034356"/>
            <a:ext cx="2332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`work in progress’</a:t>
            </a:r>
            <a:endParaRPr lang="en-GB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67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2. Example</a:t>
            </a:r>
            <a:r>
              <a:rPr lang="en-GB" dirty="0"/>
              <a:t>:</a:t>
            </a:r>
            <a:r>
              <a:rPr lang="en-GB" dirty="0">
                <a:latin typeface="Times New Roman" pitchFamily="18" charset="0"/>
              </a:rPr>
              <a:t>    </a:t>
            </a:r>
            <a:r>
              <a:rPr lang="el-GR" dirty="0" smtClean="0">
                <a:latin typeface="Times New Roman" pitchFamily="18" charset="0"/>
              </a:rPr>
              <a:t>π</a:t>
            </a:r>
            <a:r>
              <a:rPr lang="en-GB" baseline="30000" dirty="0" smtClean="0">
                <a:latin typeface="Times New Roman" pitchFamily="18" charset="0"/>
              </a:rPr>
              <a:t>−</a:t>
            </a:r>
            <a:r>
              <a:rPr lang="en-GB" dirty="0" err="1" smtClean="0">
                <a:latin typeface="Times New Roman" pitchFamily="18" charset="0"/>
              </a:rPr>
              <a:t>Pb</a:t>
            </a:r>
            <a:r>
              <a:rPr lang="en-GB" i="1" dirty="0" smtClean="0">
                <a:latin typeface="Times New Roman" pitchFamily="18" charset="0"/>
              </a:rPr>
              <a:t> </a:t>
            </a:r>
            <a:r>
              <a:rPr lang="en-GB" dirty="0">
                <a:latin typeface="Times New Roman" pitchFamily="18" charset="0"/>
                <a:sym typeface="Symbol"/>
              </a:rPr>
              <a:t> </a:t>
            </a:r>
            <a:r>
              <a:rPr lang="el-GR" dirty="0" smtClean="0">
                <a:latin typeface="Times New Roman" pitchFamily="18" charset="0"/>
              </a:rPr>
              <a:t>π</a:t>
            </a:r>
            <a:r>
              <a:rPr lang="en-GB" baseline="30000" dirty="0" smtClean="0">
                <a:latin typeface="Times New Roman" pitchFamily="18" charset="0"/>
              </a:rPr>
              <a:t>−</a:t>
            </a:r>
            <a:r>
              <a:rPr lang="el-GR" dirty="0" smtClean="0">
                <a:latin typeface="Times New Roman" pitchFamily="18" charset="0"/>
              </a:rPr>
              <a:t> </a:t>
            </a:r>
            <a:r>
              <a:rPr lang="el-GR" dirty="0">
                <a:latin typeface="Times New Roman" pitchFamily="18" charset="0"/>
              </a:rPr>
              <a:t>π</a:t>
            </a:r>
            <a:r>
              <a:rPr lang="en-GB" baseline="30000" dirty="0">
                <a:latin typeface="Times New Roman" pitchFamily="18" charset="0"/>
              </a:rPr>
              <a:t>+</a:t>
            </a:r>
            <a:r>
              <a:rPr lang="el-GR" dirty="0" smtClean="0">
                <a:latin typeface="Times New Roman" pitchFamily="18" charset="0"/>
              </a:rPr>
              <a:t>π</a:t>
            </a:r>
            <a:r>
              <a:rPr lang="en-GB" baseline="30000" dirty="0" smtClean="0">
                <a:latin typeface="Times New Roman" pitchFamily="18" charset="0"/>
              </a:rPr>
              <a:t>− </a:t>
            </a:r>
            <a:r>
              <a:rPr lang="el-GR" dirty="0">
                <a:latin typeface="Times New Roman" pitchFamily="18" charset="0"/>
              </a:rPr>
              <a:t>π</a:t>
            </a:r>
            <a:r>
              <a:rPr lang="en-GB" baseline="30000" dirty="0">
                <a:latin typeface="Times New Roman" pitchFamily="18" charset="0"/>
              </a:rPr>
              <a:t>+</a:t>
            </a:r>
            <a:r>
              <a:rPr lang="el-GR" dirty="0" smtClean="0">
                <a:latin typeface="Times New Roman" pitchFamily="18" charset="0"/>
              </a:rPr>
              <a:t>π</a:t>
            </a:r>
            <a:r>
              <a:rPr lang="en-GB" baseline="30000" dirty="0" smtClean="0">
                <a:latin typeface="Times New Roman" pitchFamily="18" charset="0"/>
              </a:rPr>
              <a:t>− </a:t>
            </a:r>
            <a:r>
              <a:rPr lang="en-GB" dirty="0" err="1">
                <a:latin typeface="Times New Roman" pitchFamily="18" charset="0"/>
              </a:rPr>
              <a:t>Pb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5 pion final state</a:t>
            </a:r>
          </a:p>
          <a:p>
            <a:r>
              <a:rPr lang="en-GB" dirty="0" smtClean="0"/>
              <a:t>access to higher mass </a:t>
            </a:r>
            <a:br>
              <a:rPr lang="en-GB" dirty="0" smtClean="0"/>
            </a:br>
            <a:r>
              <a:rPr lang="en-GB" dirty="0" smtClean="0"/>
              <a:t>region ~ 2 GeV</a:t>
            </a:r>
          </a:p>
          <a:p>
            <a:r>
              <a:rPr lang="en-GB" dirty="0" smtClean="0"/>
              <a:t>large number of possible </a:t>
            </a:r>
            <a:br>
              <a:rPr lang="en-GB" dirty="0" smtClean="0"/>
            </a:br>
            <a:r>
              <a:rPr lang="en-GB" dirty="0" smtClean="0"/>
              <a:t>waves</a:t>
            </a:r>
          </a:p>
          <a:p>
            <a:r>
              <a:rPr lang="en-GB" dirty="0" smtClean="0"/>
              <a:t>spin density sub-matrix </a:t>
            </a:r>
            <a:r>
              <a:rPr lang="en-GB" dirty="0" smtClean="0">
                <a:sym typeface="Symbol"/>
              </a:rPr>
              <a:t></a:t>
            </a:r>
          </a:p>
          <a:p>
            <a:r>
              <a:rPr lang="en-GB" dirty="0" smtClean="0">
                <a:sym typeface="Symbol"/>
              </a:rPr>
              <a:t>first </a:t>
            </a:r>
            <a:r>
              <a:rPr lang="en-GB" dirty="0">
                <a:sym typeface="Symbol"/>
              </a:rPr>
              <a:t>5-body final-state </a:t>
            </a:r>
            <a:r>
              <a:rPr lang="en-GB" dirty="0" smtClean="0">
                <a:sym typeface="Symbol"/>
              </a:rPr>
              <a:t>PWA</a:t>
            </a:r>
          </a:p>
          <a:p>
            <a:r>
              <a:rPr lang="en-GB" dirty="0">
                <a:sym typeface="Symbol"/>
              </a:rPr>
              <a:t>work in </a:t>
            </a:r>
            <a:r>
              <a:rPr lang="en-GB" dirty="0" smtClean="0">
                <a:sym typeface="Symbol"/>
              </a:rPr>
              <a:t>progress, </a:t>
            </a:r>
            <a:br>
              <a:rPr lang="en-GB" dirty="0" smtClean="0">
                <a:sym typeface="Symbol"/>
              </a:rPr>
            </a:br>
            <a:r>
              <a:rPr lang="en-GB" dirty="0" smtClean="0">
                <a:sym typeface="Symbol"/>
              </a:rPr>
              <a:t>still simple model</a:t>
            </a:r>
          </a:p>
          <a:p>
            <a:endParaRPr lang="en-GB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G.K. Mallot 20/06/2012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CERN Academic Training</a:t>
            </a:r>
            <a:endParaRPr lang="en-GB"/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3F4F9"/>
              </a:clrFrom>
              <a:clrTo>
                <a:srgbClr val="F3F4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389" y="1116474"/>
            <a:ext cx="3707904" cy="1677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389" y="2708920"/>
            <a:ext cx="3622905" cy="3450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5970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Times New Roman" pitchFamily="18" charset="0"/>
              </a:rPr>
              <a:t>Resonances in </a:t>
            </a:r>
            <a:r>
              <a:rPr lang="el-GR" dirty="0" smtClean="0">
                <a:latin typeface="Times New Roman" pitchFamily="18" charset="0"/>
              </a:rPr>
              <a:t>π</a:t>
            </a:r>
            <a:r>
              <a:rPr lang="en-GB" baseline="30000" dirty="0">
                <a:latin typeface="Times New Roman" pitchFamily="18" charset="0"/>
              </a:rPr>
              <a:t>−</a:t>
            </a:r>
            <a:r>
              <a:rPr lang="en-GB" dirty="0" err="1">
                <a:latin typeface="Times New Roman" pitchFamily="18" charset="0"/>
              </a:rPr>
              <a:t>Pb</a:t>
            </a:r>
            <a:r>
              <a:rPr lang="en-GB" i="1" dirty="0">
                <a:latin typeface="Times New Roman" pitchFamily="18" charset="0"/>
              </a:rPr>
              <a:t> </a:t>
            </a:r>
            <a:r>
              <a:rPr lang="en-GB" dirty="0">
                <a:latin typeface="Times New Roman" pitchFamily="18" charset="0"/>
                <a:sym typeface="Symbol"/>
              </a:rPr>
              <a:t> </a:t>
            </a:r>
            <a:r>
              <a:rPr lang="el-GR" dirty="0">
                <a:latin typeface="Times New Roman" pitchFamily="18" charset="0"/>
              </a:rPr>
              <a:t>π</a:t>
            </a:r>
            <a:r>
              <a:rPr lang="en-GB" baseline="30000" dirty="0">
                <a:latin typeface="Times New Roman" pitchFamily="18" charset="0"/>
              </a:rPr>
              <a:t>−</a:t>
            </a:r>
            <a:r>
              <a:rPr lang="el-GR" dirty="0">
                <a:latin typeface="Times New Roman" pitchFamily="18" charset="0"/>
              </a:rPr>
              <a:t> π</a:t>
            </a:r>
            <a:r>
              <a:rPr lang="en-GB" baseline="30000" dirty="0">
                <a:latin typeface="Times New Roman" pitchFamily="18" charset="0"/>
              </a:rPr>
              <a:t>+</a:t>
            </a:r>
            <a:r>
              <a:rPr lang="el-GR" dirty="0">
                <a:latin typeface="Times New Roman" pitchFamily="18" charset="0"/>
              </a:rPr>
              <a:t>π</a:t>
            </a:r>
            <a:r>
              <a:rPr lang="en-GB" baseline="30000" dirty="0">
                <a:latin typeface="Times New Roman" pitchFamily="18" charset="0"/>
              </a:rPr>
              <a:t>− </a:t>
            </a:r>
            <a:r>
              <a:rPr lang="el-GR" dirty="0">
                <a:latin typeface="Times New Roman" pitchFamily="18" charset="0"/>
              </a:rPr>
              <a:t>π</a:t>
            </a:r>
            <a:r>
              <a:rPr lang="en-GB" baseline="30000" dirty="0">
                <a:latin typeface="Times New Roman" pitchFamily="18" charset="0"/>
              </a:rPr>
              <a:t>+</a:t>
            </a:r>
            <a:r>
              <a:rPr lang="el-GR" dirty="0">
                <a:latin typeface="Times New Roman" pitchFamily="18" charset="0"/>
              </a:rPr>
              <a:t>π</a:t>
            </a:r>
            <a:r>
              <a:rPr lang="en-GB" baseline="30000" dirty="0">
                <a:latin typeface="Times New Roman" pitchFamily="18" charset="0"/>
              </a:rPr>
              <a:t>− </a:t>
            </a:r>
            <a:r>
              <a:rPr lang="en-GB" dirty="0" err="1">
                <a:latin typeface="Times New Roman" pitchFamily="18" charset="0"/>
              </a:rPr>
              <a:t>Pb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07904" y="5338335"/>
            <a:ext cx="4768056" cy="89897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1800" dirty="0" smtClean="0"/>
              <a:t>Boxes show systematic uncertainties from wave set variations, symbols values obtained in best fit</a:t>
            </a:r>
            <a:endParaRPr lang="en-GB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G.K. Mallot 20/06/2012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CERN Academic Training</a:t>
            </a:r>
            <a:endParaRPr lang="en-GB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6204" y="765123"/>
            <a:ext cx="6026505" cy="4464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7504" y="1484784"/>
            <a:ext cx="363753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GB" sz="2000" dirty="0">
                <a:latin typeface="Verdana" pitchFamily="34" charset="0"/>
                <a:ea typeface="Verdana" pitchFamily="34" charset="0"/>
                <a:cs typeface="Verdana" pitchFamily="34" charset="0"/>
              </a:rPr>
              <a:t>Known states: </a:t>
            </a:r>
            <a:r>
              <a:rPr lang="en-GB" sz="2000" dirty="0"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en-GB" sz="20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GB" sz="2000" dirty="0" smtClean="0">
                <a:latin typeface="Verdana" pitchFamily="34" charset="0"/>
                <a:ea typeface="Verdana" pitchFamily="34" charset="0"/>
                <a:cs typeface="Verdana" pitchFamily="34" charset="0"/>
                <a:sym typeface="Symbol"/>
              </a:rPr>
              <a:t></a:t>
            </a:r>
            <a:r>
              <a:rPr lang="en-GB" sz="2000" baseline="-25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2</a:t>
            </a:r>
            <a:r>
              <a:rPr lang="en-GB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(1670</a:t>
            </a:r>
            <a:r>
              <a:rPr lang="en-GB" sz="2000" dirty="0">
                <a:latin typeface="Verdana" pitchFamily="34" charset="0"/>
                <a:ea typeface="Verdana" pitchFamily="34" charset="0"/>
                <a:cs typeface="Verdana" pitchFamily="34" charset="0"/>
              </a:rPr>
              <a:t>); </a:t>
            </a:r>
            <a:r>
              <a:rPr lang="en-GB" sz="2000" dirty="0" smtClean="0">
                <a:latin typeface="Verdana" pitchFamily="34" charset="0"/>
                <a:ea typeface="Verdana" pitchFamily="34" charset="0"/>
                <a:cs typeface="Verdana" pitchFamily="34" charset="0"/>
                <a:sym typeface="Symbol"/>
              </a:rPr>
              <a:t></a:t>
            </a:r>
            <a:r>
              <a:rPr lang="en-GB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(</a:t>
            </a:r>
            <a:r>
              <a:rPr lang="en-GB" sz="2000" dirty="0">
                <a:latin typeface="Verdana" pitchFamily="34" charset="0"/>
                <a:ea typeface="Verdana" pitchFamily="34" charset="0"/>
                <a:cs typeface="Verdana" pitchFamily="34" charset="0"/>
              </a:rPr>
              <a:t>1800) </a:t>
            </a:r>
            <a:endParaRPr lang="en-GB" sz="20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GB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Elusive: </a:t>
            </a:r>
            <a:br>
              <a:rPr lang="en-GB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GB" sz="2000" dirty="0" smtClean="0">
                <a:latin typeface="Verdana" pitchFamily="34" charset="0"/>
                <a:ea typeface="Verdana" pitchFamily="34" charset="0"/>
                <a:cs typeface="Verdana" pitchFamily="34" charset="0"/>
                <a:sym typeface="Symbol"/>
              </a:rPr>
              <a:t></a:t>
            </a:r>
            <a:r>
              <a:rPr lang="en-GB" sz="2000" baseline="-25000" dirty="0">
                <a:latin typeface="Verdana" pitchFamily="34" charset="0"/>
                <a:ea typeface="Verdana" pitchFamily="34" charset="0"/>
                <a:cs typeface="Verdana" pitchFamily="34" charset="0"/>
              </a:rPr>
              <a:t>2 </a:t>
            </a:r>
            <a:r>
              <a:rPr lang="en-GB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(</a:t>
            </a:r>
            <a:r>
              <a:rPr lang="en-GB" sz="2000" dirty="0">
                <a:latin typeface="Verdana" pitchFamily="34" charset="0"/>
                <a:ea typeface="Verdana" pitchFamily="34" charset="0"/>
                <a:cs typeface="Verdana" pitchFamily="34" charset="0"/>
              </a:rPr>
              <a:t>1880) </a:t>
            </a:r>
            <a:r>
              <a:rPr lang="en-GB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in a</a:t>
            </a:r>
            <a:r>
              <a:rPr lang="en-GB" sz="2000" baseline="-25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1</a:t>
            </a:r>
            <a:r>
              <a:rPr lang="en-GB" sz="2000" dirty="0" smtClean="0">
                <a:latin typeface="Verdana" pitchFamily="34" charset="0"/>
                <a:ea typeface="Verdana" pitchFamily="34" charset="0"/>
                <a:cs typeface="Verdana" pitchFamily="34" charset="0"/>
                <a:sym typeface="Symbol"/>
              </a:rPr>
              <a:t> a</a:t>
            </a:r>
            <a:r>
              <a:rPr lang="en-GB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nd a</a:t>
            </a:r>
            <a:r>
              <a:rPr lang="en-GB" sz="2000" baseline="-25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2</a:t>
            </a:r>
            <a:r>
              <a:rPr lang="en-GB" sz="2000" dirty="0" smtClean="0">
                <a:latin typeface="Verdana" pitchFamily="34" charset="0"/>
                <a:ea typeface="Verdana" pitchFamily="34" charset="0"/>
                <a:cs typeface="Verdana" pitchFamily="34" charset="0"/>
                <a:sym typeface="Symbol"/>
              </a:rPr>
              <a:t>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Two </a:t>
            </a:r>
            <a:r>
              <a:rPr lang="en-GB" sz="2000" dirty="0">
                <a:latin typeface="Verdana" pitchFamily="34" charset="0"/>
                <a:ea typeface="Verdana" pitchFamily="34" charset="0"/>
                <a:cs typeface="Verdana" pitchFamily="34" charset="0"/>
              </a:rPr>
              <a:t>1</a:t>
            </a:r>
            <a:r>
              <a:rPr lang="en-GB" sz="2000" baseline="30000" dirty="0">
                <a:latin typeface="Verdana" pitchFamily="34" charset="0"/>
                <a:ea typeface="Verdana" pitchFamily="34" charset="0"/>
                <a:cs typeface="Verdana" pitchFamily="34" charset="0"/>
              </a:rPr>
              <a:t>++</a:t>
            </a:r>
            <a:r>
              <a:rPr lang="en-GB" sz="2000" dirty="0">
                <a:latin typeface="Verdana" pitchFamily="34" charset="0"/>
                <a:ea typeface="Verdana" pitchFamily="34" charset="0"/>
                <a:cs typeface="Verdana" pitchFamily="34" charset="0"/>
              </a:rPr>
              <a:t> resonances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000" dirty="0">
                <a:latin typeface="Verdana" pitchFamily="34" charset="0"/>
                <a:ea typeface="Verdana" pitchFamily="34" charset="0"/>
                <a:cs typeface="Verdana" pitchFamily="34" charset="0"/>
              </a:rPr>
              <a:t>Possible </a:t>
            </a:r>
            <a:r>
              <a:rPr lang="en-GB" sz="2000" dirty="0">
                <a:latin typeface="Verdana" pitchFamily="34" charset="0"/>
                <a:ea typeface="Verdana" pitchFamily="34" charset="0"/>
                <a:cs typeface="Verdana" pitchFamily="34" charset="0"/>
                <a:sym typeface="Symbol"/>
              </a:rPr>
              <a:t></a:t>
            </a:r>
            <a:r>
              <a:rPr lang="en-GB" sz="2000" baseline="-25000" dirty="0">
                <a:latin typeface="Verdana" pitchFamily="34" charset="0"/>
                <a:ea typeface="Verdana" pitchFamily="34" charset="0"/>
                <a:cs typeface="Verdana" pitchFamily="34" charset="0"/>
              </a:rPr>
              <a:t>2</a:t>
            </a:r>
            <a:r>
              <a:rPr lang="en-GB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(2200</a:t>
            </a:r>
            <a:r>
              <a:rPr lang="en-GB" sz="2000" dirty="0">
                <a:latin typeface="Verdana" pitchFamily="34" charset="0"/>
                <a:ea typeface="Verdana" pitchFamily="34" charset="0"/>
                <a:cs typeface="Verdana" pitchFamily="34" charset="0"/>
              </a:rPr>
              <a:t>) signal</a:t>
            </a:r>
            <a:endParaRPr lang="en-GB" sz="20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382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Further analysis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sym typeface="Symbol"/>
              </a:rPr>
              <a:t>Huge data </a:t>
            </a:r>
            <a:r>
              <a:rPr lang="en-GB" dirty="0" smtClean="0">
                <a:sym typeface="Symbol"/>
              </a:rPr>
              <a:t>set:</a:t>
            </a:r>
            <a:endParaRPr lang="en-GB" dirty="0">
              <a:sym typeface="Symbol"/>
            </a:endParaRPr>
          </a:p>
          <a:p>
            <a:r>
              <a:rPr lang="en-GB" dirty="0" smtClean="0"/>
              <a:t>neutral channels involving: </a:t>
            </a:r>
            <a:r>
              <a:rPr lang="en-GB" dirty="0" smtClean="0">
                <a:sym typeface="Symbol"/>
              </a:rPr>
              <a:t></a:t>
            </a:r>
            <a:r>
              <a:rPr lang="en-GB" baseline="30000" dirty="0" smtClean="0">
                <a:sym typeface="Symbol"/>
              </a:rPr>
              <a:t>0</a:t>
            </a:r>
            <a:r>
              <a:rPr lang="en-GB" dirty="0" smtClean="0">
                <a:sym typeface="Symbol"/>
              </a:rPr>
              <a:t>, , ’</a:t>
            </a:r>
            <a:endParaRPr lang="en-GB" dirty="0" smtClean="0"/>
          </a:p>
          <a:p>
            <a:r>
              <a:rPr lang="en-GB" dirty="0" smtClean="0"/>
              <a:t>glue balls searches in </a:t>
            </a:r>
            <a:r>
              <a:rPr lang="en-GB" i="1" dirty="0" err="1" smtClean="0"/>
              <a:t>pp</a:t>
            </a:r>
            <a:r>
              <a:rPr lang="en-GB" i="1" dirty="0" smtClean="0"/>
              <a:t> </a:t>
            </a:r>
            <a:r>
              <a:rPr lang="en-GB" dirty="0" smtClean="0">
                <a:sym typeface="Symbol"/>
              </a:rPr>
              <a:t> </a:t>
            </a:r>
            <a:r>
              <a:rPr lang="en-GB" i="1" dirty="0" err="1" smtClean="0">
                <a:sym typeface="Symbol"/>
              </a:rPr>
              <a:t>p</a:t>
            </a:r>
            <a:r>
              <a:rPr lang="en-GB" baseline="-25000" dirty="0" err="1" smtClean="0">
                <a:sym typeface="Symbol"/>
              </a:rPr>
              <a:t>fast</a:t>
            </a:r>
            <a:r>
              <a:rPr lang="en-GB" dirty="0" smtClean="0">
                <a:sym typeface="Symbol"/>
              </a:rPr>
              <a:t></a:t>
            </a:r>
            <a:r>
              <a:rPr lang="en-GB" baseline="30000" dirty="0" smtClean="0">
                <a:sym typeface="Symbol"/>
              </a:rPr>
              <a:t>+</a:t>
            </a:r>
            <a:r>
              <a:rPr lang="en-GB" dirty="0" smtClean="0">
                <a:sym typeface="Symbol"/>
              </a:rPr>
              <a:t></a:t>
            </a:r>
            <a:r>
              <a:rPr lang="en-GB" baseline="30000" dirty="0" smtClean="0">
                <a:sym typeface="Symbol"/>
              </a:rPr>
              <a:t>−</a:t>
            </a:r>
            <a:r>
              <a:rPr lang="en-GB" i="1" dirty="0" err="1" smtClean="0">
                <a:sym typeface="Symbol"/>
              </a:rPr>
              <a:t>p</a:t>
            </a:r>
            <a:r>
              <a:rPr lang="en-GB" baseline="-25000" dirty="0" err="1" smtClean="0">
                <a:sym typeface="Symbol"/>
              </a:rPr>
              <a:t>slow</a:t>
            </a:r>
            <a:r>
              <a:rPr lang="en-GB" dirty="0">
                <a:sym typeface="Symbol"/>
              </a:rPr>
              <a:t> </a:t>
            </a:r>
            <a:endParaRPr lang="en-GB" dirty="0" smtClean="0">
              <a:sym typeface="Symbol"/>
            </a:endParaRPr>
          </a:p>
          <a:p>
            <a:r>
              <a:rPr lang="en-GB" dirty="0" smtClean="0">
                <a:sym typeface="Symbol"/>
              </a:rPr>
              <a:t>different </a:t>
            </a:r>
            <a:r>
              <a:rPr lang="en-GB" i="1" dirty="0" smtClean="0">
                <a:sym typeface="Symbol"/>
              </a:rPr>
              <a:t>t</a:t>
            </a:r>
            <a:r>
              <a:rPr lang="en-GB" dirty="0" smtClean="0">
                <a:sym typeface="Symbol"/>
              </a:rPr>
              <a:t> ranges</a:t>
            </a:r>
          </a:p>
          <a:p>
            <a:r>
              <a:rPr lang="en-GB" dirty="0" smtClean="0">
                <a:sym typeface="Symbol"/>
              </a:rPr>
              <a:t>OZI rule</a:t>
            </a:r>
          </a:p>
          <a:p>
            <a:r>
              <a:rPr lang="en-GB" dirty="0" err="1" smtClean="0">
                <a:sym typeface="Symbol"/>
              </a:rPr>
              <a:t>etc</a:t>
            </a:r>
            <a:r>
              <a:rPr lang="en-GB" dirty="0" smtClean="0">
                <a:sym typeface="Symbol"/>
              </a:rPr>
              <a:t>, ...</a:t>
            </a:r>
          </a:p>
          <a:p>
            <a:endParaRPr lang="en-GB" dirty="0">
              <a:sym typeface="Symbol"/>
            </a:endParaRPr>
          </a:p>
          <a:p>
            <a:pPr marL="0" indent="0">
              <a:buNone/>
            </a:pPr>
            <a:r>
              <a:rPr lang="en-GB" dirty="0" smtClean="0">
                <a:sym typeface="Symbol"/>
              </a:rPr>
              <a:t>We are only at the beginning of the harvest</a:t>
            </a:r>
          </a:p>
          <a:p>
            <a:endParaRPr lang="en-GB" dirty="0">
              <a:sym typeface="Symbol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G.K. Mallot 20/06/2012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CERN Academic Training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943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SHINE (NA61)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lum/>
            <a:alphaModFix amt="85000"/>
          </a:blip>
          <a:srcRect b="55196"/>
          <a:stretch/>
        </p:blipFill>
        <p:spPr>
          <a:xfrm>
            <a:off x="6202117" y="1539237"/>
            <a:ext cx="2671677" cy="127918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6707034" y="2455098"/>
            <a:ext cx="1763875" cy="235962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1" i="0" u="none" strike="noStrike" dirty="0">
                <a:ln>
                  <a:noFill/>
                </a:ln>
                <a:solidFill>
                  <a:srgbClr val="FF7D7D"/>
                </a:solidFill>
                <a:latin typeface="Bitstream Vera Sans" pitchFamily="18"/>
                <a:ea typeface="Gothic" pitchFamily="2"/>
                <a:cs typeface="Tahoma" pitchFamily="2"/>
              </a:rPr>
              <a:t>quark-gluon plasma</a:t>
            </a: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-1" y="0"/>
            <a:ext cx="1295659" cy="90872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395536" y="1268760"/>
            <a:ext cx="4392488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Threefold programme:</a:t>
            </a:r>
            <a:br>
              <a:rPr lang="en-GB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en-GB" sz="2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search</a:t>
            </a:r>
            <a:r>
              <a:rPr lang="en-GB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for the </a:t>
            </a:r>
            <a:r>
              <a:rPr lang="en-GB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critical point </a:t>
            </a:r>
            <a:r>
              <a:rPr lang="en-GB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in strongly interacting matter &amp; </a:t>
            </a:r>
            <a:r>
              <a:rPr lang="en-GB" dirty="0" smtClean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precision study </a:t>
            </a:r>
            <a:r>
              <a:rPr lang="en-GB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of onset of </a:t>
            </a:r>
            <a:r>
              <a:rPr lang="en-GB" dirty="0" err="1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deconfinement</a:t>
            </a:r>
            <a:r>
              <a:rPr lang="en-GB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en-GB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GB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(A+A, </a:t>
            </a:r>
            <a:r>
              <a:rPr lang="en-GB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p+A</a:t>
            </a:r>
            <a:r>
              <a:rPr lang="en-GB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en-GB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p+p</a:t>
            </a:r>
            <a:r>
              <a:rPr lang="en-GB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  <a:br>
              <a:rPr lang="en-GB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en-GB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hadron production</a:t>
            </a:r>
            <a:r>
              <a:rPr lang="en-GB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for </a:t>
            </a:r>
            <a:r>
              <a:rPr lang="en-GB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neutrino</a:t>
            </a:r>
            <a:r>
              <a:rPr lang="en-GB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experiments (T2K target)</a:t>
            </a:r>
            <a:br>
              <a:rPr lang="en-GB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GB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(</a:t>
            </a:r>
            <a:r>
              <a:rPr lang="en-GB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p+C</a:t>
            </a:r>
            <a:r>
              <a:rPr lang="en-GB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el-GR" dirty="0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π</a:t>
            </a:r>
            <a:r>
              <a:rPr lang="en-GB" dirty="0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+</a:t>
            </a:r>
            <a:r>
              <a:rPr lang="en-GB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C, long target)</a:t>
            </a:r>
            <a:br>
              <a:rPr lang="en-GB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en-GB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hadron production</a:t>
            </a:r>
            <a:r>
              <a:rPr lang="en-GB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hadron production for </a:t>
            </a:r>
            <a:r>
              <a:rPr lang="en-GB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cosmic rays </a:t>
            </a:r>
            <a:br>
              <a:rPr lang="en-GB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GB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(Pierre Auger, </a:t>
            </a:r>
            <a:r>
              <a:rPr lang="en-GB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Kaskade</a:t>
            </a:r>
            <a:r>
              <a:rPr lang="en-GB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  <a:br>
              <a:rPr lang="en-GB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GB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(</a:t>
            </a:r>
            <a:r>
              <a:rPr lang="en-GB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p+C</a:t>
            </a:r>
            <a:r>
              <a:rPr lang="en-GB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el-GR" dirty="0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π</a:t>
            </a:r>
            <a:r>
              <a:rPr lang="en-GB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+</a:t>
            </a:r>
            <a:r>
              <a:rPr lang="en-GB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C)</a:t>
            </a:r>
          </a:p>
          <a:p>
            <a:endParaRPr lang="en-GB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lum/>
            <a:alphaModFix/>
          </a:blip>
          <a:srcRect t="14899"/>
          <a:stretch/>
        </p:blipFill>
        <p:spPr>
          <a:xfrm>
            <a:off x="6199676" y="3086100"/>
            <a:ext cx="2671500" cy="1331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lum/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1014" t="4907" r="5480" b="8153"/>
          <a:stretch/>
        </p:blipFill>
        <p:spPr>
          <a:xfrm>
            <a:off x="6202117" y="4650307"/>
            <a:ext cx="2669059" cy="169952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361537" y="6349836"/>
            <a:ext cx="47455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slides adapted from M. </a:t>
            </a:r>
            <a:r>
              <a:rPr lang="en-GB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Gazdzicki</a:t>
            </a:r>
            <a:r>
              <a:rPr lang="en-GB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&amp; Z. </a:t>
            </a:r>
            <a:r>
              <a:rPr lang="en-GB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Fodor</a:t>
            </a:r>
            <a:endParaRPr lang="en-GB" sz="16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CERN Academic Training</a:t>
            </a:r>
            <a:endParaRPr lang="en-GB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G.K. Mallot 20/06/2012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9670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ern_accelerator"/>
          <p:cNvPicPr>
            <a:picLocks noChangeAspect="1"/>
          </p:cNvPicPr>
          <p:nvPr/>
        </p:nvPicPr>
        <p:blipFill>
          <a:blip r:embed="rId3">
            <a:lum/>
            <a:alphaModFix amt="85000"/>
          </a:blip>
          <a:srcRect/>
          <a:stretch>
            <a:fillRect/>
          </a:stretch>
        </p:blipFill>
        <p:spPr>
          <a:xfrm>
            <a:off x="0" y="0"/>
            <a:ext cx="9143433" cy="685829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604925" y="1675056"/>
            <a:ext cx="610324" cy="32234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 compatLnSpc="0">
            <a:spAutoFit/>
          </a:bodyPr>
          <a:lstStyle/>
          <a:p>
            <a:pPr hangingPunct="0"/>
            <a:r>
              <a:rPr lang="en-US" sz="2200" b="1">
                <a:solidFill>
                  <a:srgbClr val="FFFFFF"/>
                </a:solidFill>
                <a:latin typeface="Bitstream Vera Sans" pitchFamily="18"/>
                <a:ea typeface="Gothic" pitchFamily="2"/>
                <a:cs typeface="Tahoma" pitchFamily="2"/>
              </a:rPr>
              <a:t>LHC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52124" y="4671805"/>
            <a:ext cx="602160" cy="32234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 compatLnSpc="0">
            <a:spAutoFit/>
          </a:bodyPr>
          <a:lstStyle/>
          <a:p>
            <a:pPr hangingPunct="0"/>
            <a:r>
              <a:rPr lang="en-US" sz="2200" b="1">
                <a:solidFill>
                  <a:srgbClr val="FFFFFF"/>
                </a:solidFill>
                <a:latin typeface="Bitstream Vera Sans" pitchFamily="18"/>
                <a:ea typeface="Gothic" pitchFamily="2"/>
                <a:cs typeface="Tahoma" pitchFamily="2"/>
              </a:rPr>
              <a:t>SPS</a:t>
            </a:r>
          </a:p>
        </p:txBody>
      </p:sp>
      <p:sp>
        <p:nvSpPr>
          <p:cNvPr id="6" name="Straight Connector 5"/>
          <p:cNvSpPr/>
          <p:nvPr/>
        </p:nvSpPr>
        <p:spPr>
          <a:xfrm>
            <a:off x="4163200" y="3096357"/>
            <a:ext cx="388923" cy="553562"/>
          </a:xfrm>
          <a:prstGeom prst="line">
            <a:avLst/>
          </a:prstGeom>
          <a:noFill/>
          <a:ln w="36720">
            <a:solidFill>
              <a:srgbClr val="FFFFFF"/>
            </a:solidFill>
            <a:prstDash val="solid"/>
            <a:tailEnd type="arrow"/>
          </a:ln>
        </p:spPr>
        <p:txBody>
          <a:bodyPr vert="horz" lIns="16654" tIns="16654" rIns="16654" bIns="16654" anchor="ctr" anchorCtr="1" compatLnSpc="0"/>
          <a:lstStyle/>
          <a:p>
            <a:pPr hangingPunct="0"/>
            <a:endParaRPr lang="en-US" sz="2200">
              <a:latin typeface="Bitstream Vera Sans" pitchFamily="18"/>
              <a:ea typeface="Gothic" pitchFamily="2"/>
              <a:cs typeface="Tahoma" pitchFamily="2"/>
            </a:endParaRPr>
          </a:p>
        </p:txBody>
      </p:sp>
      <p:pic>
        <p:nvPicPr>
          <p:cNvPr id="8" name="Content Placeholder 10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915816" y="2116024"/>
            <a:ext cx="1378826" cy="96705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traight Connector 9"/>
          <p:cNvSpPr/>
          <p:nvPr/>
        </p:nvSpPr>
        <p:spPr>
          <a:xfrm flipH="1">
            <a:off x="4788024" y="2793009"/>
            <a:ext cx="864096" cy="580130"/>
          </a:xfrm>
          <a:prstGeom prst="line">
            <a:avLst/>
          </a:prstGeom>
          <a:noFill/>
          <a:ln w="36720">
            <a:solidFill>
              <a:srgbClr val="FFFFFF"/>
            </a:solidFill>
            <a:prstDash val="solid"/>
            <a:tailEnd type="arrow"/>
          </a:ln>
        </p:spPr>
        <p:txBody>
          <a:bodyPr vert="horz" lIns="16654" tIns="16654" rIns="16654" bIns="16654" anchor="ctr" anchorCtr="1" compatLnSpc="0"/>
          <a:lstStyle/>
          <a:p>
            <a:pPr hangingPunct="0"/>
            <a:endParaRPr lang="en-US" sz="2200">
              <a:latin typeface="Bitstream Vera Sans" pitchFamily="18"/>
              <a:ea typeface="Gothic" pitchFamily="2"/>
              <a:cs typeface="Tahoma" pitchFamily="2"/>
            </a:endParaRPr>
          </a:p>
        </p:txBody>
      </p:sp>
      <p:pic>
        <p:nvPicPr>
          <p:cNvPr id="2050" name="Picture 2" descr="D:\talks\icons\experiments_labs\compass_logo_125x12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852" y="2286677"/>
            <a:ext cx="796397" cy="796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CERN Academic Training</a:t>
            </a:r>
            <a:endParaRPr lang="en-GB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G.K. Mallot 20/06/2012</a:t>
            </a:r>
            <a:endParaRPr lang="en-GB"/>
          </a:p>
        </p:txBody>
      </p:sp>
      <p:sp>
        <p:nvSpPr>
          <p:cNvPr id="11" name="Straight Connector 10"/>
          <p:cNvSpPr/>
          <p:nvPr/>
        </p:nvSpPr>
        <p:spPr>
          <a:xfrm flipH="1">
            <a:off x="6228184" y="4869160"/>
            <a:ext cx="864096" cy="580130"/>
          </a:xfrm>
          <a:prstGeom prst="line">
            <a:avLst/>
          </a:prstGeom>
          <a:noFill/>
          <a:ln w="36720">
            <a:solidFill>
              <a:schemeClr val="tx1"/>
            </a:solidFill>
            <a:prstDash val="solid"/>
            <a:tailEnd type="arrow"/>
          </a:ln>
        </p:spPr>
        <p:txBody>
          <a:bodyPr vert="horz" lIns="16654" tIns="16654" rIns="16654" bIns="16654" anchor="ctr" anchorCtr="1" compatLnSpc="0"/>
          <a:lstStyle/>
          <a:p>
            <a:pPr hangingPunct="0"/>
            <a:endParaRPr lang="en-US" sz="2200">
              <a:latin typeface="Bitstream Vera Sans" pitchFamily="18"/>
              <a:ea typeface="Gothic" pitchFamily="2"/>
              <a:cs typeface="Tahoma" pitchFamily="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88381" y="4602142"/>
            <a:ext cx="1031051" cy="369332"/>
          </a:xfrm>
          <a:prstGeom prst="rect">
            <a:avLst/>
          </a:prstGeom>
          <a:solidFill>
            <a:schemeClr val="bg1">
              <a:alpha val="44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DIRAC</a:t>
            </a:r>
            <a:endParaRPr lang="en-GB" b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69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53" y="0"/>
            <a:ext cx="9143433" cy="685829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050515" y="116632"/>
            <a:ext cx="6491184" cy="671132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 compatLnSpc="0">
            <a:spAutoFit/>
          </a:bodyPr>
          <a:lstStyle/>
          <a:p>
            <a:pPr hangingPunct="0"/>
            <a:r>
              <a:rPr lang="en-US" sz="2900" b="1" u="sng" dirty="0">
                <a:solidFill>
                  <a:srgbClr val="FFFFFF"/>
                </a:solidFill>
                <a:latin typeface="Bitstream Vera Sans" pitchFamily="18"/>
                <a:ea typeface="Gothic" pitchFamily="2"/>
                <a:cs typeface="Tahoma" pitchFamily="2"/>
              </a:rPr>
              <a:t>NA61:</a:t>
            </a:r>
          </a:p>
          <a:p>
            <a:pPr hangingPunct="0"/>
            <a:r>
              <a:rPr lang="en-US" sz="1600" b="1" u="sng" dirty="0">
                <a:solidFill>
                  <a:srgbClr val="FFFFFF"/>
                </a:solidFill>
                <a:latin typeface="Bitstream Vera Sans" pitchFamily="18"/>
                <a:ea typeface="Gothic" pitchFamily="2"/>
                <a:cs typeface="Tahoma" pitchFamily="2"/>
              </a:rPr>
              <a:t>136 physicists from 27 institutes and 14 countries: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06581" y="1911178"/>
            <a:ext cx="89148" cy="32234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 compatLnSpc="0">
            <a:spAutoFit/>
          </a:bodyPr>
          <a:lstStyle/>
          <a:p>
            <a:pPr hangingPunct="0"/>
            <a:r>
              <a:rPr lang="en-US" sz="2200">
                <a:latin typeface="Bitstream Vera Sans" pitchFamily="18"/>
                <a:ea typeface="Gothic" pitchFamily="2"/>
                <a:cs typeface="Tahoma" pitchFamily="2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50340" y="2057815"/>
            <a:ext cx="89148" cy="32234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 compatLnSpc="0">
            <a:spAutoFit/>
          </a:bodyPr>
          <a:lstStyle/>
          <a:p>
            <a:pPr hangingPunct="0"/>
            <a:r>
              <a:rPr lang="en-US" sz="2200">
                <a:latin typeface="Bitstream Vera Sans" pitchFamily="18"/>
                <a:ea typeface="Gothic" pitchFamily="2"/>
                <a:cs typeface="Tahoma" pitchFamily="2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37453" y="852857"/>
            <a:ext cx="6855941" cy="5574603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 compatLnSpc="0">
            <a:spAutoFit/>
          </a:bodyPr>
          <a:lstStyle/>
          <a:p>
            <a:pPr hangingPunct="0"/>
            <a:r>
              <a:rPr lang="en-US" sz="1400" b="1" dirty="0">
                <a:solidFill>
                  <a:srgbClr val="FFFFFF"/>
                </a:solidFill>
                <a:latin typeface="Bitstream Vera Sans" pitchFamily="18"/>
                <a:ea typeface="Gothic" pitchFamily="2"/>
                <a:cs typeface="Tahoma" pitchFamily="2"/>
              </a:rPr>
              <a:t>University of Athens, Athens, Greece</a:t>
            </a:r>
          </a:p>
          <a:p>
            <a:pPr hangingPunct="0"/>
            <a:r>
              <a:rPr lang="en-US" sz="1400" b="1" dirty="0">
                <a:solidFill>
                  <a:srgbClr val="FFFFFF"/>
                </a:solidFill>
                <a:latin typeface="Bitstream Vera Sans" pitchFamily="18"/>
                <a:ea typeface="Gothic" pitchFamily="2"/>
                <a:cs typeface="Tahoma" pitchFamily="2"/>
              </a:rPr>
              <a:t>University of Belgrade, Belgrade, Serbia</a:t>
            </a:r>
          </a:p>
          <a:p>
            <a:pPr hangingPunct="0"/>
            <a:r>
              <a:rPr lang="en-US" sz="1400" b="1" dirty="0">
                <a:solidFill>
                  <a:srgbClr val="FFFFFF"/>
                </a:solidFill>
                <a:latin typeface="Bitstream Vera Sans" pitchFamily="18"/>
                <a:ea typeface="Gothic" pitchFamily="2"/>
                <a:cs typeface="Tahoma" pitchFamily="2"/>
              </a:rPr>
              <a:t>University of Bergen, Bergen, Norway</a:t>
            </a:r>
          </a:p>
          <a:p>
            <a:pPr hangingPunct="0"/>
            <a:r>
              <a:rPr lang="en-US" sz="1400" b="1" dirty="0">
                <a:solidFill>
                  <a:srgbClr val="FFFFFF"/>
                </a:solidFill>
                <a:latin typeface="Bitstream Vera Sans" pitchFamily="18"/>
                <a:ea typeface="Gothic" pitchFamily="2"/>
                <a:cs typeface="Tahoma" pitchFamily="2"/>
              </a:rPr>
              <a:t>University of Bern, Bern, Switzerland</a:t>
            </a:r>
          </a:p>
          <a:p>
            <a:pPr hangingPunct="0"/>
            <a:r>
              <a:rPr lang="en-US" sz="1400" b="1" dirty="0">
                <a:solidFill>
                  <a:srgbClr val="FFFFFF"/>
                </a:solidFill>
                <a:latin typeface="Bitstream Vera Sans" pitchFamily="18"/>
                <a:ea typeface="Gothic" pitchFamily="2"/>
                <a:cs typeface="Tahoma" pitchFamily="2"/>
              </a:rPr>
              <a:t>KFKI  IPNP, Budapest, Hungary</a:t>
            </a:r>
          </a:p>
          <a:p>
            <a:pPr hangingPunct="0"/>
            <a:r>
              <a:rPr lang="en-US" sz="1400" b="1" dirty="0" err="1">
                <a:solidFill>
                  <a:srgbClr val="FFFFFF"/>
                </a:solidFill>
                <a:latin typeface="Bitstream Vera Sans" pitchFamily="18"/>
                <a:ea typeface="Gothic" pitchFamily="2"/>
                <a:cs typeface="Tahoma" pitchFamily="2"/>
              </a:rPr>
              <a:t>Jagiellonian</a:t>
            </a:r>
            <a:r>
              <a:rPr lang="en-US" sz="1400" b="1" dirty="0">
                <a:solidFill>
                  <a:srgbClr val="FFFFFF"/>
                </a:solidFill>
                <a:latin typeface="Bitstream Vera Sans" pitchFamily="18"/>
                <a:ea typeface="Gothic" pitchFamily="2"/>
                <a:cs typeface="Tahoma" pitchFamily="2"/>
              </a:rPr>
              <a:t> University, Cracow, Poland</a:t>
            </a:r>
          </a:p>
          <a:p>
            <a:pPr hangingPunct="0"/>
            <a:r>
              <a:rPr lang="en-US" sz="1400" b="1" dirty="0">
                <a:solidFill>
                  <a:srgbClr val="FFFFFF"/>
                </a:solidFill>
                <a:latin typeface="Bitstream Vera Sans" pitchFamily="18"/>
                <a:ea typeface="Gothic" pitchFamily="2"/>
                <a:cs typeface="Tahoma" pitchFamily="2"/>
              </a:rPr>
              <a:t>Joint Institute for Nuclear Research, </a:t>
            </a:r>
            <a:r>
              <a:rPr lang="en-US" sz="1400" b="1" dirty="0" err="1">
                <a:solidFill>
                  <a:srgbClr val="FFFFFF"/>
                </a:solidFill>
                <a:latin typeface="Bitstream Vera Sans" pitchFamily="18"/>
                <a:ea typeface="Gothic" pitchFamily="2"/>
                <a:cs typeface="Tahoma" pitchFamily="2"/>
              </a:rPr>
              <a:t>Dubna</a:t>
            </a:r>
            <a:r>
              <a:rPr lang="en-US" sz="1400" b="1" dirty="0">
                <a:solidFill>
                  <a:srgbClr val="FFFFFF"/>
                </a:solidFill>
                <a:latin typeface="Bitstream Vera Sans" pitchFamily="18"/>
                <a:ea typeface="Gothic" pitchFamily="2"/>
                <a:cs typeface="Tahoma" pitchFamily="2"/>
              </a:rPr>
              <a:t>, Russia</a:t>
            </a:r>
          </a:p>
          <a:p>
            <a:pPr hangingPunct="0"/>
            <a:r>
              <a:rPr lang="en-US" sz="1400" b="1" dirty="0" err="1">
                <a:solidFill>
                  <a:srgbClr val="FFFFFF"/>
                </a:solidFill>
                <a:latin typeface="Bitstream Vera Sans" pitchFamily="18"/>
                <a:ea typeface="Gothic" pitchFamily="2"/>
                <a:cs typeface="Tahoma" pitchFamily="2"/>
              </a:rPr>
              <a:t>Fachhochschule</a:t>
            </a:r>
            <a:r>
              <a:rPr lang="en-US" sz="1400" b="1" dirty="0">
                <a:solidFill>
                  <a:srgbClr val="FFFFFF"/>
                </a:solidFill>
                <a:latin typeface="Bitstream Vera Sans" pitchFamily="18"/>
                <a:ea typeface="Gothic" pitchFamily="2"/>
                <a:cs typeface="Tahoma" pitchFamily="2"/>
              </a:rPr>
              <a:t> Frankfurt, Frankfurt, Germany</a:t>
            </a:r>
          </a:p>
          <a:p>
            <a:pPr hangingPunct="0"/>
            <a:r>
              <a:rPr lang="en-US" sz="1400" b="1" dirty="0">
                <a:solidFill>
                  <a:srgbClr val="FFFFFF"/>
                </a:solidFill>
                <a:latin typeface="Bitstream Vera Sans" pitchFamily="18"/>
                <a:ea typeface="Gothic" pitchFamily="2"/>
                <a:cs typeface="Tahoma" pitchFamily="2"/>
              </a:rPr>
              <a:t>University of  Frankfurt, Frankfurt, Germany</a:t>
            </a:r>
          </a:p>
          <a:p>
            <a:pPr hangingPunct="0"/>
            <a:r>
              <a:rPr lang="en-US" sz="1400" b="1" dirty="0">
                <a:solidFill>
                  <a:srgbClr val="FFFFFF"/>
                </a:solidFill>
                <a:latin typeface="Bitstream Vera Sans" pitchFamily="18"/>
                <a:ea typeface="Gothic" pitchFamily="2"/>
                <a:cs typeface="Tahoma" pitchFamily="2"/>
              </a:rPr>
              <a:t>University of Geneva, Geneva, Switzerland</a:t>
            </a:r>
          </a:p>
          <a:p>
            <a:pPr hangingPunct="0"/>
            <a:r>
              <a:rPr lang="en-US" sz="1400" b="1" dirty="0" err="1">
                <a:solidFill>
                  <a:srgbClr val="FFFFFF"/>
                </a:solidFill>
                <a:latin typeface="Bitstream Vera Sans" pitchFamily="18"/>
                <a:ea typeface="Gothic" pitchFamily="2"/>
                <a:cs typeface="Tahoma" pitchFamily="2"/>
              </a:rPr>
              <a:t>Forschungszentrum</a:t>
            </a:r>
            <a:r>
              <a:rPr lang="en-US" sz="1400" b="1" dirty="0">
                <a:solidFill>
                  <a:srgbClr val="FFFFFF"/>
                </a:solidFill>
                <a:latin typeface="Bitstream Vera Sans" pitchFamily="18"/>
                <a:ea typeface="Gothic" pitchFamily="2"/>
                <a:cs typeface="Tahoma" pitchFamily="2"/>
              </a:rPr>
              <a:t> Karlsruhe, Karlsruhe, Germany</a:t>
            </a:r>
          </a:p>
          <a:p>
            <a:pPr hangingPunct="0"/>
            <a:r>
              <a:rPr lang="en-US" sz="1400" b="1" dirty="0">
                <a:solidFill>
                  <a:srgbClr val="FFFFFF"/>
                </a:solidFill>
                <a:latin typeface="Bitstream Vera Sans" pitchFamily="18"/>
                <a:ea typeface="Gothic" pitchFamily="2"/>
                <a:cs typeface="Tahoma" pitchFamily="2"/>
              </a:rPr>
              <a:t>Institute of Physics, University of Silesia, Katowice, Poland</a:t>
            </a:r>
          </a:p>
          <a:p>
            <a:pPr hangingPunct="0"/>
            <a:r>
              <a:rPr lang="en-US" sz="1400" b="1" dirty="0">
                <a:solidFill>
                  <a:srgbClr val="FFFFFF"/>
                </a:solidFill>
                <a:latin typeface="Bitstream Vera Sans" pitchFamily="18"/>
                <a:ea typeface="Gothic" pitchFamily="2"/>
                <a:cs typeface="Tahoma" pitchFamily="2"/>
              </a:rPr>
              <a:t>Jan </a:t>
            </a:r>
            <a:r>
              <a:rPr lang="en-US" sz="1400" b="1" dirty="0" err="1">
                <a:solidFill>
                  <a:srgbClr val="FFFFFF"/>
                </a:solidFill>
                <a:latin typeface="Bitstream Vera Sans" pitchFamily="18"/>
                <a:ea typeface="Gothic" pitchFamily="2"/>
                <a:cs typeface="Tahoma" pitchFamily="2"/>
              </a:rPr>
              <a:t>Kochanowski</a:t>
            </a:r>
            <a:r>
              <a:rPr lang="en-US" sz="1400" b="1" dirty="0">
                <a:solidFill>
                  <a:srgbClr val="FFFFFF"/>
                </a:solidFill>
                <a:latin typeface="Bitstream Vera Sans" pitchFamily="18"/>
                <a:ea typeface="Gothic" pitchFamily="2"/>
                <a:cs typeface="Tahoma" pitchFamily="2"/>
              </a:rPr>
              <a:t> </a:t>
            </a:r>
            <a:r>
              <a:rPr lang="en-US" sz="1400" b="1" dirty="0" err="1">
                <a:solidFill>
                  <a:srgbClr val="FFFFFF"/>
                </a:solidFill>
                <a:latin typeface="Bitstream Vera Sans" pitchFamily="18"/>
                <a:ea typeface="Gothic" pitchFamily="2"/>
                <a:cs typeface="Tahoma" pitchFamily="2"/>
              </a:rPr>
              <a:t>Univeristy</a:t>
            </a:r>
            <a:r>
              <a:rPr lang="en-US" sz="1400" b="1" dirty="0">
                <a:solidFill>
                  <a:srgbClr val="FFFFFF"/>
                </a:solidFill>
                <a:latin typeface="Bitstream Vera Sans" pitchFamily="18"/>
                <a:ea typeface="Gothic" pitchFamily="2"/>
                <a:cs typeface="Tahoma" pitchFamily="2"/>
              </a:rPr>
              <a:t>, Kielce, Poland</a:t>
            </a:r>
          </a:p>
          <a:p>
            <a:pPr hangingPunct="0"/>
            <a:r>
              <a:rPr lang="en-US" sz="1400" b="1" dirty="0">
                <a:solidFill>
                  <a:srgbClr val="FFFFFF"/>
                </a:solidFill>
                <a:latin typeface="Bitstream Vera Sans" pitchFamily="18"/>
                <a:ea typeface="Gothic" pitchFamily="2"/>
                <a:cs typeface="Tahoma" pitchFamily="2"/>
              </a:rPr>
              <a:t>Institute for Nuclear Research, Moscow, Russia</a:t>
            </a:r>
          </a:p>
          <a:p>
            <a:pPr hangingPunct="0"/>
            <a:r>
              <a:rPr lang="en-US" sz="1400" b="1" dirty="0">
                <a:solidFill>
                  <a:srgbClr val="FFFFFF"/>
                </a:solidFill>
                <a:latin typeface="Bitstream Vera Sans" pitchFamily="18"/>
                <a:ea typeface="Gothic" pitchFamily="2"/>
                <a:cs typeface="Tahoma" pitchFamily="2"/>
              </a:rPr>
              <a:t>University of Nova </a:t>
            </a:r>
            <a:r>
              <a:rPr lang="en-US" sz="1400" b="1" dirty="0" err="1">
                <a:solidFill>
                  <a:srgbClr val="FFFFFF"/>
                </a:solidFill>
                <a:latin typeface="Bitstream Vera Sans" pitchFamily="18"/>
                <a:ea typeface="Gothic" pitchFamily="2"/>
                <a:cs typeface="Tahoma" pitchFamily="2"/>
              </a:rPr>
              <a:t>Gorica</a:t>
            </a:r>
            <a:r>
              <a:rPr lang="en-US" sz="1400" b="1" dirty="0">
                <a:solidFill>
                  <a:srgbClr val="FFFFFF"/>
                </a:solidFill>
                <a:latin typeface="Bitstream Vera Sans" pitchFamily="18"/>
                <a:ea typeface="Gothic" pitchFamily="2"/>
                <a:cs typeface="Tahoma" pitchFamily="2"/>
              </a:rPr>
              <a:t>, Nova </a:t>
            </a:r>
            <a:r>
              <a:rPr lang="en-US" sz="1400" b="1" dirty="0" err="1">
                <a:solidFill>
                  <a:srgbClr val="FFFFFF"/>
                </a:solidFill>
                <a:latin typeface="Bitstream Vera Sans" pitchFamily="18"/>
                <a:ea typeface="Gothic" pitchFamily="2"/>
                <a:cs typeface="Tahoma" pitchFamily="2"/>
              </a:rPr>
              <a:t>Gorica</a:t>
            </a:r>
            <a:r>
              <a:rPr lang="en-US" sz="1400" b="1" dirty="0">
                <a:solidFill>
                  <a:srgbClr val="FFFFFF"/>
                </a:solidFill>
                <a:latin typeface="Bitstream Vera Sans" pitchFamily="18"/>
                <a:ea typeface="Gothic" pitchFamily="2"/>
                <a:cs typeface="Tahoma" pitchFamily="2"/>
              </a:rPr>
              <a:t>, Slovenia</a:t>
            </a:r>
          </a:p>
          <a:p>
            <a:pPr hangingPunct="0"/>
            <a:r>
              <a:rPr lang="en-US" sz="1400" b="1" dirty="0">
                <a:solidFill>
                  <a:srgbClr val="FFFFFF"/>
                </a:solidFill>
                <a:latin typeface="Bitstream Vera Sans" pitchFamily="18"/>
                <a:ea typeface="Gothic" pitchFamily="2"/>
                <a:cs typeface="Tahoma" pitchFamily="2"/>
              </a:rPr>
              <a:t>LPNHE, </a:t>
            </a:r>
            <a:r>
              <a:rPr lang="en-US" sz="1400" b="1" dirty="0" err="1">
                <a:solidFill>
                  <a:srgbClr val="FFFFFF"/>
                </a:solidFill>
                <a:latin typeface="Bitstream Vera Sans" pitchFamily="18"/>
                <a:ea typeface="Gothic" pitchFamily="2"/>
                <a:cs typeface="Tahoma" pitchFamily="2"/>
              </a:rPr>
              <a:t>Universites</a:t>
            </a:r>
            <a:r>
              <a:rPr lang="en-US" sz="1400" b="1" dirty="0">
                <a:solidFill>
                  <a:srgbClr val="FFFFFF"/>
                </a:solidFill>
                <a:latin typeface="Bitstream Vera Sans" pitchFamily="18"/>
                <a:ea typeface="Gothic" pitchFamily="2"/>
                <a:cs typeface="Tahoma" pitchFamily="2"/>
              </a:rPr>
              <a:t> de Paris VI et VII, Paris, France</a:t>
            </a:r>
          </a:p>
          <a:p>
            <a:pPr hangingPunct="0"/>
            <a:r>
              <a:rPr lang="en-US" sz="1400" b="1" dirty="0">
                <a:solidFill>
                  <a:srgbClr val="FFFFFF"/>
                </a:solidFill>
                <a:latin typeface="Bitstream Vera Sans" pitchFamily="18"/>
                <a:ea typeface="Gothic" pitchFamily="2"/>
                <a:cs typeface="Tahoma" pitchFamily="2"/>
              </a:rPr>
              <a:t>Faculty of Physics, University of Sofia, Sofia, Bulgaria</a:t>
            </a:r>
          </a:p>
          <a:p>
            <a:pPr hangingPunct="0"/>
            <a:r>
              <a:rPr lang="en-US" sz="1400" b="1" dirty="0">
                <a:solidFill>
                  <a:srgbClr val="FFFFFF"/>
                </a:solidFill>
                <a:latin typeface="Bitstream Vera Sans" pitchFamily="18"/>
                <a:ea typeface="Gothic" pitchFamily="2"/>
                <a:cs typeface="Tahoma" pitchFamily="2"/>
              </a:rPr>
              <a:t>St. Petersburg State University, St. Petersburg, Russia</a:t>
            </a:r>
          </a:p>
          <a:p>
            <a:pPr hangingPunct="0"/>
            <a:r>
              <a:rPr lang="en-US" sz="1400" b="1" dirty="0">
                <a:solidFill>
                  <a:srgbClr val="FFFFFF"/>
                </a:solidFill>
                <a:latin typeface="Bitstream Vera Sans" pitchFamily="18"/>
                <a:ea typeface="Gothic" pitchFamily="2"/>
                <a:cs typeface="Tahoma" pitchFamily="2"/>
              </a:rPr>
              <a:t>State University of New York, Stony Brook, USA</a:t>
            </a:r>
          </a:p>
          <a:p>
            <a:pPr hangingPunct="0"/>
            <a:r>
              <a:rPr lang="en-US" sz="1400" b="1" dirty="0">
                <a:solidFill>
                  <a:srgbClr val="FFFFFF"/>
                </a:solidFill>
                <a:latin typeface="Bitstream Vera Sans" pitchFamily="18"/>
                <a:ea typeface="Gothic" pitchFamily="2"/>
                <a:cs typeface="Tahoma" pitchFamily="2"/>
              </a:rPr>
              <a:t>KEK, Tsukuba, Japan</a:t>
            </a:r>
          </a:p>
          <a:p>
            <a:pPr hangingPunct="0"/>
            <a:r>
              <a:rPr lang="en-US" sz="1400" b="1" dirty="0" err="1">
                <a:solidFill>
                  <a:srgbClr val="FFFFFF"/>
                </a:solidFill>
                <a:latin typeface="Bitstream Vera Sans" pitchFamily="18"/>
                <a:ea typeface="Gothic" pitchFamily="2"/>
                <a:cs typeface="Tahoma" pitchFamily="2"/>
              </a:rPr>
              <a:t>Soltan</a:t>
            </a:r>
            <a:r>
              <a:rPr lang="en-US" sz="1400" b="1" dirty="0">
                <a:solidFill>
                  <a:srgbClr val="FFFFFF"/>
                </a:solidFill>
                <a:latin typeface="Bitstream Vera Sans" pitchFamily="18"/>
                <a:ea typeface="Gothic" pitchFamily="2"/>
                <a:cs typeface="Tahoma" pitchFamily="2"/>
              </a:rPr>
              <a:t> Institute for Nuclear Studies, Warsaw, Poland</a:t>
            </a:r>
          </a:p>
          <a:p>
            <a:pPr hangingPunct="0"/>
            <a:r>
              <a:rPr lang="en-US" sz="1400" b="1" dirty="0">
                <a:solidFill>
                  <a:srgbClr val="FFFFFF"/>
                </a:solidFill>
                <a:latin typeface="Bitstream Vera Sans" pitchFamily="18"/>
                <a:ea typeface="Gothic" pitchFamily="2"/>
                <a:cs typeface="Tahoma" pitchFamily="2"/>
              </a:rPr>
              <a:t>Warsaw University of Technology, Warsaw, Poland</a:t>
            </a:r>
          </a:p>
          <a:p>
            <a:pPr hangingPunct="0"/>
            <a:r>
              <a:rPr lang="en-US" sz="1400" b="1" dirty="0">
                <a:solidFill>
                  <a:srgbClr val="FFFFFF"/>
                </a:solidFill>
                <a:latin typeface="Bitstream Vera Sans" pitchFamily="18"/>
                <a:ea typeface="Gothic" pitchFamily="2"/>
                <a:cs typeface="Tahoma" pitchFamily="2"/>
              </a:rPr>
              <a:t>University of Warsaw, Warsaw, Poland</a:t>
            </a:r>
          </a:p>
          <a:p>
            <a:pPr hangingPunct="0"/>
            <a:r>
              <a:rPr lang="en-US" sz="1400" b="1" dirty="0" err="1">
                <a:solidFill>
                  <a:srgbClr val="FFFFFF"/>
                </a:solidFill>
                <a:latin typeface="Bitstream Vera Sans" pitchFamily="18"/>
                <a:ea typeface="Gothic" pitchFamily="2"/>
                <a:cs typeface="Tahoma" pitchFamily="2"/>
              </a:rPr>
              <a:t>Univeristy</a:t>
            </a:r>
            <a:r>
              <a:rPr lang="en-US" sz="1400" b="1" dirty="0">
                <a:solidFill>
                  <a:srgbClr val="FFFFFF"/>
                </a:solidFill>
                <a:latin typeface="Bitstream Vera Sans" pitchFamily="18"/>
                <a:ea typeface="Gothic" pitchFamily="2"/>
                <a:cs typeface="Tahoma" pitchFamily="2"/>
              </a:rPr>
              <a:t> of Wroclaw, Wroclaw, Poland</a:t>
            </a:r>
          </a:p>
          <a:p>
            <a:pPr hangingPunct="0"/>
            <a:r>
              <a:rPr lang="en-US" sz="1400" b="1" dirty="0">
                <a:solidFill>
                  <a:srgbClr val="FFFFFF"/>
                </a:solidFill>
                <a:latin typeface="Bitstream Vera Sans" pitchFamily="18"/>
                <a:ea typeface="Gothic" pitchFamily="2"/>
                <a:cs typeface="Tahoma" pitchFamily="2"/>
              </a:rPr>
              <a:t>Universidad </a:t>
            </a:r>
            <a:r>
              <a:rPr lang="en-US" sz="1400" b="1" dirty="0" err="1">
                <a:solidFill>
                  <a:srgbClr val="FFFFFF"/>
                </a:solidFill>
                <a:latin typeface="Bitstream Vera Sans" pitchFamily="18"/>
                <a:ea typeface="Gothic" pitchFamily="2"/>
                <a:cs typeface="Tahoma" pitchFamily="2"/>
              </a:rPr>
              <a:t>Tecnica</a:t>
            </a:r>
            <a:r>
              <a:rPr lang="en-US" sz="1400" b="1" dirty="0">
                <a:solidFill>
                  <a:srgbClr val="FFFFFF"/>
                </a:solidFill>
                <a:latin typeface="Bitstream Vera Sans" pitchFamily="18"/>
                <a:ea typeface="Gothic" pitchFamily="2"/>
                <a:cs typeface="Tahoma" pitchFamily="2"/>
              </a:rPr>
              <a:t> Federico Santa Maria, Valparaiso, Chile</a:t>
            </a:r>
          </a:p>
          <a:p>
            <a:pPr hangingPunct="0"/>
            <a:r>
              <a:rPr lang="en-US" sz="1400" b="1" dirty="0" err="1">
                <a:solidFill>
                  <a:srgbClr val="FFFFFF"/>
                </a:solidFill>
                <a:latin typeface="Bitstream Vera Sans" pitchFamily="18"/>
                <a:ea typeface="Gothic" pitchFamily="2"/>
                <a:cs typeface="Tahoma" pitchFamily="2"/>
              </a:rPr>
              <a:t>Rudjer</a:t>
            </a:r>
            <a:r>
              <a:rPr lang="en-US" sz="1400" b="1" dirty="0">
                <a:solidFill>
                  <a:srgbClr val="FFFFFF"/>
                </a:solidFill>
                <a:latin typeface="Bitstream Vera Sans" pitchFamily="18"/>
                <a:ea typeface="Gothic" pitchFamily="2"/>
                <a:cs typeface="Tahoma" pitchFamily="2"/>
              </a:rPr>
              <a:t> </a:t>
            </a:r>
            <a:r>
              <a:rPr lang="en-US" sz="1400" b="1" dirty="0" err="1">
                <a:solidFill>
                  <a:srgbClr val="FFFFFF"/>
                </a:solidFill>
                <a:latin typeface="Bitstream Vera Sans" pitchFamily="18"/>
                <a:ea typeface="Gothic" pitchFamily="2"/>
                <a:cs typeface="Tahoma" pitchFamily="2"/>
              </a:rPr>
              <a:t>Boskovic</a:t>
            </a:r>
            <a:r>
              <a:rPr lang="en-US" sz="1400" b="1" dirty="0">
                <a:solidFill>
                  <a:srgbClr val="FFFFFF"/>
                </a:solidFill>
                <a:latin typeface="Bitstream Vera Sans" pitchFamily="18"/>
                <a:ea typeface="Gothic" pitchFamily="2"/>
                <a:cs typeface="Tahoma" pitchFamily="2"/>
              </a:rPr>
              <a:t> Institute, Zagreb, Croatia</a:t>
            </a:r>
          </a:p>
          <a:p>
            <a:pPr hangingPunct="0"/>
            <a:r>
              <a:rPr lang="en-US" sz="1400" b="1" dirty="0">
                <a:solidFill>
                  <a:srgbClr val="FFFFFF"/>
                </a:solidFill>
                <a:latin typeface="Bitstream Vera Sans" pitchFamily="18"/>
                <a:ea typeface="Gothic" pitchFamily="2"/>
                <a:cs typeface="Tahoma" pitchFamily="2"/>
              </a:rPr>
              <a:t>ETH Zurich, Zurich, Switzerland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8087693" y="5806689"/>
            <a:ext cx="1069782" cy="106075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CERN Academic Training</a:t>
            </a:r>
            <a:endParaRPr lang="en-GB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G.K. Mallot 20/06/2012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166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65133" y="0"/>
            <a:ext cx="9240926" cy="6858000"/>
          </a:xfrm>
          <a:prstGeom prst="rect">
            <a:avLst/>
          </a:prstGeom>
          <a:solidFill>
            <a:srgbClr val="C7C7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lum/>
            <a:alphaModFix/>
          </a:blip>
          <a:srcRect l="8904" r="9052"/>
          <a:stretch/>
        </p:blipFill>
        <p:spPr>
          <a:xfrm>
            <a:off x="971600" y="-35157"/>
            <a:ext cx="750693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840658" y="407908"/>
            <a:ext cx="3234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(upgraded NA49 detector)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CERN Academic Training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G.K. Mallot 20/06/2012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2061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 descr="polarized_target_with_support_isometric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3400" y="533400"/>
            <a:ext cx="8077200" cy="6030976"/>
          </a:xfrm>
          <a:prstGeom prst="rect">
            <a:avLst/>
          </a:prstGeom>
        </p:spPr>
      </p:pic>
      <p:sp>
        <p:nvSpPr>
          <p:cNvPr id="41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G.K. Mallot 20/06/2012</a:t>
            </a:r>
            <a:endParaRPr lang="en-US"/>
          </a:p>
        </p:txBody>
      </p:sp>
      <p:sp>
        <p:nvSpPr>
          <p:cNvPr id="42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CERN Academic Training</a:t>
            </a:r>
            <a:endParaRPr lang="en-US"/>
          </a:p>
        </p:txBody>
      </p:sp>
      <p:sp>
        <p:nvSpPr>
          <p:cNvPr id="3686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7162800" cy="990600"/>
          </a:xfrm>
        </p:spPr>
        <p:txBody>
          <a:bodyPr/>
          <a:lstStyle/>
          <a:p>
            <a:pPr eaLnBrk="1" hangingPunct="1"/>
            <a:r>
              <a:rPr lang="en-US" sz="3200" dirty="0" smtClean="0">
                <a:latin typeface="Verdana" pitchFamily="34" charset="0"/>
              </a:rPr>
              <a:t>COMPASS spectrometer</a:t>
            </a:r>
            <a:endParaRPr lang="en-US" sz="3200" dirty="0">
              <a:latin typeface="Verdana" pitchFamily="34" charset="0"/>
            </a:endParaRPr>
          </a:p>
        </p:txBody>
      </p:sp>
      <p:sp>
        <p:nvSpPr>
          <p:cNvPr id="36870" name="Text Box 4"/>
          <p:cNvSpPr txBox="1">
            <a:spLocks noChangeArrowheads="1"/>
          </p:cNvSpPr>
          <p:nvPr/>
        </p:nvSpPr>
        <p:spPr bwMode="auto">
          <a:xfrm>
            <a:off x="762000" y="3505200"/>
            <a:ext cx="6778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>
                <a:solidFill>
                  <a:srgbClr val="FF0000"/>
                </a:solidFill>
                <a:latin typeface="Times New Roman" pitchFamily="18" charset="0"/>
              </a:rPr>
              <a:t>SM1</a:t>
            </a:r>
          </a:p>
        </p:txBody>
      </p:sp>
      <p:sp>
        <p:nvSpPr>
          <p:cNvPr id="36871" name="Text Box 5"/>
          <p:cNvSpPr txBox="1">
            <a:spLocks noChangeArrowheads="1"/>
          </p:cNvSpPr>
          <p:nvPr/>
        </p:nvSpPr>
        <p:spPr bwMode="auto">
          <a:xfrm>
            <a:off x="2895600" y="2590800"/>
            <a:ext cx="6778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 pitchFamily="18" charset="0"/>
              </a:rPr>
              <a:t>SM2</a:t>
            </a:r>
          </a:p>
        </p:txBody>
      </p:sp>
      <p:sp>
        <p:nvSpPr>
          <p:cNvPr id="36872" name="Text Box 6"/>
          <p:cNvSpPr txBox="1">
            <a:spLocks noChangeArrowheads="1"/>
          </p:cNvSpPr>
          <p:nvPr/>
        </p:nvSpPr>
        <p:spPr bwMode="auto">
          <a:xfrm>
            <a:off x="1143000" y="3048000"/>
            <a:ext cx="919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</a:rPr>
              <a:t>RICH1</a:t>
            </a:r>
          </a:p>
        </p:txBody>
      </p:sp>
      <p:sp>
        <p:nvSpPr>
          <p:cNvPr id="36873" name="Text Box 7"/>
          <p:cNvSpPr txBox="1">
            <a:spLocks noChangeArrowheads="1"/>
          </p:cNvSpPr>
          <p:nvPr/>
        </p:nvSpPr>
        <p:spPr bwMode="auto">
          <a:xfrm>
            <a:off x="0" y="4114800"/>
            <a:ext cx="18526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9900"/>
                </a:solidFill>
                <a:latin typeface="Times New Roman" pitchFamily="18" charset="0"/>
              </a:rPr>
              <a:t>Polarised Target</a:t>
            </a:r>
          </a:p>
        </p:txBody>
      </p:sp>
      <p:sp>
        <p:nvSpPr>
          <p:cNvPr id="36874" name="Text Box 8"/>
          <p:cNvSpPr txBox="1">
            <a:spLocks noChangeArrowheads="1"/>
          </p:cNvSpPr>
          <p:nvPr/>
        </p:nvSpPr>
        <p:spPr bwMode="auto">
          <a:xfrm>
            <a:off x="1371600" y="2438400"/>
            <a:ext cx="12303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33CC"/>
                </a:solidFill>
                <a:latin typeface="Times New Roman" pitchFamily="18" charset="0"/>
              </a:rPr>
              <a:t>E/</a:t>
            </a:r>
            <a:r>
              <a:rPr lang="en-US" sz="2000" dirty="0">
                <a:solidFill>
                  <a:srgbClr val="33CCCC"/>
                </a:solidFill>
                <a:latin typeface="Times New Roman" pitchFamily="18" charset="0"/>
              </a:rPr>
              <a:t>H</a:t>
            </a:r>
            <a:r>
              <a:rPr lang="en-US" sz="2000" dirty="0">
                <a:solidFill>
                  <a:srgbClr val="0033CC"/>
                </a:solidFill>
                <a:latin typeface="Times New Roman" pitchFamily="18" charset="0"/>
              </a:rPr>
              <a:t>CAL1</a:t>
            </a:r>
            <a:endParaRPr lang="en-US" sz="2000" dirty="0">
              <a:solidFill>
                <a:srgbClr val="33CCCC"/>
              </a:solidFill>
              <a:latin typeface="Times New Roman" pitchFamily="18" charset="0"/>
            </a:endParaRPr>
          </a:p>
        </p:txBody>
      </p:sp>
      <p:sp>
        <p:nvSpPr>
          <p:cNvPr id="36875" name="Line 9"/>
          <p:cNvSpPr>
            <a:spLocks noChangeShapeType="1"/>
          </p:cNvSpPr>
          <p:nvPr/>
        </p:nvSpPr>
        <p:spPr bwMode="auto">
          <a:xfrm>
            <a:off x="1447800" y="3733800"/>
            <a:ext cx="914400" cy="609600"/>
          </a:xfrm>
          <a:prstGeom prst="line">
            <a:avLst/>
          </a:prstGeom>
          <a:noFill/>
          <a:ln w="19050">
            <a:solidFill>
              <a:srgbClr val="292929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en-US"/>
          </a:p>
        </p:txBody>
      </p:sp>
      <p:sp>
        <p:nvSpPr>
          <p:cNvPr id="36876" name="Text Box 10"/>
          <p:cNvSpPr txBox="1">
            <a:spLocks noChangeArrowheads="1"/>
          </p:cNvSpPr>
          <p:nvPr/>
        </p:nvSpPr>
        <p:spPr bwMode="auto">
          <a:xfrm>
            <a:off x="5181600" y="5105400"/>
            <a:ext cx="15367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>
                <a:solidFill>
                  <a:srgbClr val="990000"/>
                </a:solidFill>
                <a:latin typeface="Times New Roman" pitchFamily="18" charset="0"/>
              </a:rPr>
              <a:t>Muon Wall 1</a:t>
            </a:r>
          </a:p>
        </p:txBody>
      </p:sp>
      <p:sp>
        <p:nvSpPr>
          <p:cNvPr id="36877" name="Text Box 11"/>
          <p:cNvSpPr txBox="1">
            <a:spLocks noChangeArrowheads="1"/>
          </p:cNvSpPr>
          <p:nvPr/>
        </p:nvSpPr>
        <p:spPr bwMode="auto">
          <a:xfrm>
            <a:off x="7315200" y="3200400"/>
            <a:ext cx="1600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rgbClr val="990000"/>
                </a:solidFill>
                <a:latin typeface="Times New Roman" pitchFamily="18" charset="0"/>
              </a:rPr>
              <a:t>Muon Wall 2,</a:t>
            </a:r>
          </a:p>
          <a:p>
            <a:pPr algn="ctr"/>
            <a:r>
              <a:rPr lang="en-US" sz="2000" dirty="0">
                <a:solidFill>
                  <a:schemeClr val="accent1"/>
                </a:solidFill>
                <a:latin typeface="Times New Roman" pitchFamily="18" charset="0"/>
              </a:rPr>
              <a:t>MWPC</a:t>
            </a:r>
          </a:p>
        </p:txBody>
      </p:sp>
      <p:sp>
        <p:nvSpPr>
          <p:cNvPr id="36878" name="Line 12"/>
          <p:cNvSpPr>
            <a:spLocks noChangeShapeType="1"/>
          </p:cNvSpPr>
          <p:nvPr/>
        </p:nvSpPr>
        <p:spPr bwMode="auto">
          <a:xfrm flipH="1" flipV="1">
            <a:off x="4724400" y="3581400"/>
            <a:ext cx="914400" cy="609600"/>
          </a:xfrm>
          <a:prstGeom prst="line">
            <a:avLst/>
          </a:prstGeom>
          <a:noFill/>
          <a:ln w="19050">
            <a:solidFill>
              <a:srgbClr val="292929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en-US"/>
          </a:p>
        </p:txBody>
      </p:sp>
      <p:sp>
        <p:nvSpPr>
          <p:cNvPr id="36879" name="Line 13"/>
          <p:cNvSpPr>
            <a:spLocks noChangeShapeType="1"/>
          </p:cNvSpPr>
          <p:nvPr/>
        </p:nvSpPr>
        <p:spPr bwMode="auto">
          <a:xfrm flipH="1" flipV="1">
            <a:off x="4114800" y="4724400"/>
            <a:ext cx="1035050" cy="422275"/>
          </a:xfrm>
          <a:prstGeom prst="line">
            <a:avLst/>
          </a:prstGeom>
          <a:noFill/>
          <a:ln w="19050">
            <a:solidFill>
              <a:srgbClr val="292929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en-US"/>
          </a:p>
        </p:txBody>
      </p:sp>
      <p:sp>
        <p:nvSpPr>
          <p:cNvPr id="36880" name="Line 14"/>
          <p:cNvSpPr>
            <a:spLocks noChangeShapeType="1"/>
          </p:cNvSpPr>
          <p:nvPr/>
        </p:nvSpPr>
        <p:spPr bwMode="auto">
          <a:xfrm>
            <a:off x="2362200" y="2971800"/>
            <a:ext cx="685800" cy="762000"/>
          </a:xfrm>
          <a:prstGeom prst="line">
            <a:avLst/>
          </a:prstGeom>
          <a:noFill/>
          <a:ln w="19050">
            <a:solidFill>
              <a:srgbClr val="292929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en-US"/>
          </a:p>
        </p:txBody>
      </p:sp>
      <p:sp>
        <p:nvSpPr>
          <p:cNvPr id="36881" name="Line 15"/>
          <p:cNvSpPr>
            <a:spLocks noChangeShapeType="1"/>
          </p:cNvSpPr>
          <p:nvPr/>
        </p:nvSpPr>
        <p:spPr bwMode="auto">
          <a:xfrm>
            <a:off x="762000" y="4572000"/>
            <a:ext cx="1219200" cy="304800"/>
          </a:xfrm>
          <a:prstGeom prst="line">
            <a:avLst/>
          </a:prstGeom>
          <a:noFill/>
          <a:ln w="19050">
            <a:solidFill>
              <a:srgbClr val="292929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en-US"/>
          </a:p>
        </p:txBody>
      </p:sp>
      <p:sp>
        <p:nvSpPr>
          <p:cNvPr id="36882" name="Line 16"/>
          <p:cNvSpPr>
            <a:spLocks noChangeShapeType="1"/>
          </p:cNvSpPr>
          <p:nvPr/>
        </p:nvSpPr>
        <p:spPr bwMode="auto">
          <a:xfrm flipH="1" flipV="1">
            <a:off x="2819400" y="4572000"/>
            <a:ext cx="1143000" cy="1066800"/>
          </a:xfrm>
          <a:prstGeom prst="line">
            <a:avLst/>
          </a:prstGeom>
          <a:noFill/>
          <a:ln w="19050">
            <a:solidFill>
              <a:srgbClr val="292929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en-US"/>
          </a:p>
        </p:txBody>
      </p:sp>
      <p:sp>
        <p:nvSpPr>
          <p:cNvPr id="36883" name="Line 17"/>
          <p:cNvSpPr>
            <a:spLocks noChangeShapeType="1"/>
          </p:cNvSpPr>
          <p:nvPr/>
        </p:nvSpPr>
        <p:spPr bwMode="auto">
          <a:xfrm>
            <a:off x="4572000" y="2286000"/>
            <a:ext cx="1447800" cy="76200"/>
          </a:xfrm>
          <a:prstGeom prst="line">
            <a:avLst/>
          </a:prstGeom>
          <a:noFill/>
          <a:ln w="19050">
            <a:solidFill>
              <a:srgbClr val="292929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en-US"/>
          </a:p>
        </p:txBody>
      </p:sp>
      <p:sp>
        <p:nvSpPr>
          <p:cNvPr id="36884" name="Line 18"/>
          <p:cNvSpPr>
            <a:spLocks noChangeShapeType="1"/>
          </p:cNvSpPr>
          <p:nvPr/>
        </p:nvSpPr>
        <p:spPr bwMode="auto">
          <a:xfrm flipH="1" flipV="1">
            <a:off x="7239000" y="2133600"/>
            <a:ext cx="304800" cy="1066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en-US"/>
          </a:p>
        </p:txBody>
      </p:sp>
      <p:sp>
        <p:nvSpPr>
          <p:cNvPr id="36885" name="Line 19"/>
          <p:cNvSpPr>
            <a:spLocks noChangeShapeType="1"/>
          </p:cNvSpPr>
          <p:nvPr/>
        </p:nvSpPr>
        <p:spPr bwMode="auto">
          <a:xfrm flipV="1">
            <a:off x="228600" y="5105400"/>
            <a:ext cx="1295400" cy="762000"/>
          </a:xfrm>
          <a:prstGeom prst="line">
            <a:avLst/>
          </a:prstGeom>
          <a:noFill/>
          <a:ln w="63500">
            <a:solidFill>
              <a:schemeClr val="tx2">
                <a:lumMod val="60000"/>
                <a:lumOff val="40000"/>
              </a:schemeClr>
            </a:solidFill>
            <a:round/>
            <a:headEnd/>
            <a:tailEnd type="stealth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86" name="Text Box 20"/>
          <p:cNvSpPr txBox="1">
            <a:spLocks noChangeArrowheads="1"/>
          </p:cNvSpPr>
          <p:nvPr/>
        </p:nvSpPr>
        <p:spPr bwMode="auto">
          <a:xfrm>
            <a:off x="192086" y="1111250"/>
            <a:ext cx="510381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806450">
              <a:tabLst>
                <a:tab pos="358775" algn="l"/>
                <a:tab pos="1165225" algn="l"/>
              </a:tabLst>
            </a:pPr>
            <a:r>
              <a:rPr lang="en-GB" sz="2000" b="1" dirty="0" smtClean="0"/>
              <a:t>h</a:t>
            </a:r>
            <a:r>
              <a:rPr lang="en-GB" sz="2000" b="1" baseline="30000" dirty="0" smtClean="0"/>
              <a:t>+</a:t>
            </a:r>
            <a:r>
              <a:rPr lang="en-GB" sz="2000" b="1" dirty="0" smtClean="0"/>
              <a:t>	beam:	190 GeV, p/</a:t>
            </a:r>
            <a:r>
              <a:rPr lang="el-GR" sz="2000" b="1" dirty="0" smtClean="0"/>
              <a:t>π</a:t>
            </a:r>
            <a:r>
              <a:rPr lang="en-GB" sz="2000" b="1" dirty="0" smtClean="0"/>
              <a:t>/K </a:t>
            </a:r>
            <a:r>
              <a:rPr lang="en-GB" sz="2000" dirty="0" smtClean="0"/>
              <a:t>75/24/1%</a:t>
            </a:r>
          </a:p>
          <a:p>
            <a:pPr defTabSz="806450">
              <a:tabLst>
                <a:tab pos="358775" algn="l"/>
                <a:tab pos="1165225" algn="l"/>
              </a:tabLst>
            </a:pPr>
            <a:r>
              <a:rPr lang="en-GB" sz="2000" b="1" dirty="0" smtClean="0"/>
              <a:t>h</a:t>
            </a:r>
            <a:r>
              <a:rPr lang="en-GB" sz="2000" b="1" baseline="30000" dirty="0" smtClean="0"/>
              <a:t>-</a:t>
            </a:r>
            <a:r>
              <a:rPr lang="en-GB" sz="2000" b="1" dirty="0"/>
              <a:t>	beam:	190 GeV, </a:t>
            </a:r>
            <a:r>
              <a:rPr lang="el-GR" sz="2000" b="1" dirty="0" smtClean="0"/>
              <a:t>π</a:t>
            </a:r>
            <a:r>
              <a:rPr lang="en-GB" sz="2000" b="1" dirty="0" smtClean="0"/>
              <a:t>/K/p </a:t>
            </a:r>
            <a:r>
              <a:rPr lang="en-GB" sz="2000" dirty="0" smtClean="0"/>
              <a:t>97/2/1%</a:t>
            </a:r>
            <a:endParaRPr lang="en-US" sz="2000" b="1" dirty="0"/>
          </a:p>
          <a:p>
            <a:pPr defTabSz="806450">
              <a:tabLst>
                <a:tab pos="358775" algn="l"/>
                <a:tab pos="1165225" algn="l"/>
              </a:tabLst>
            </a:pPr>
            <a:r>
              <a:rPr lang="el-GR" sz="2000" b="1" dirty="0" smtClean="0"/>
              <a:t>μ</a:t>
            </a:r>
            <a:r>
              <a:rPr lang="en-US" sz="2000" b="1" baseline="30000" dirty="0"/>
              <a:t>+</a:t>
            </a:r>
            <a:r>
              <a:rPr lang="en-US" sz="2000" b="1" dirty="0"/>
              <a:t>	</a:t>
            </a:r>
            <a:r>
              <a:rPr lang="en-US" sz="2000" b="1" dirty="0" smtClean="0"/>
              <a:t>beam:	1</a:t>
            </a:r>
            <a:r>
              <a:rPr lang="en-US" sz="2000" b="1" dirty="0" smtClean="0">
                <a:latin typeface="+mj-lt"/>
              </a:rPr>
              <a:t>60/200 GeV, 2</a:t>
            </a:r>
            <a:r>
              <a:rPr lang="en-US" sz="2000" b="1" dirty="0" smtClean="0">
                <a:latin typeface="+mj-lt"/>
                <a:sym typeface="Symbol"/>
              </a:rPr>
              <a:t></a:t>
            </a:r>
            <a:r>
              <a:rPr lang="en-US" sz="2000" b="1" dirty="0" smtClean="0">
                <a:latin typeface="+mj-lt"/>
              </a:rPr>
              <a:t>10</a:t>
            </a:r>
            <a:r>
              <a:rPr lang="en-US" sz="2000" b="1" baseline="30000" dirty="0" smtClean="0">
                <a:latin typeface="+mj-lt"/>
              </a:rPr>
              <a:t>7</a:t>
            </a:r>
            <a:r>
              <a:rPr lang="en-US" sz="2000" b="1" dirty="0" smtClean="0">
                <a:latin typeface="+mj-lt"/>
              </a:rPr>
              <a:t>/s</a:t>
            </a:r>
            <a:endParaRPr lang="en-US" sz="2000" b="1" dirty="0" smtClean="0">
              <a:latin typeface="+mj-lt"/>
            </a:endParaRPr>
          </a:p>
          <a:p>
            <a:pPr defTabSz="806450">
              <a:tabLst>
                <a:tab pos="358775" algn="l"/>
                <a:tab pos="1165225" algn="l"/>
              </a:tabLst>
            </a:pPr>
            <a:r>
              <a:rPr lang="en-US" sz="2000" b="1" dirty="0" smtClean="0">
                <a:latin typeface="+mj-lt"/>
              </a:rPr>
              <a:t> </a:t>
            </a:r>
            <a:endParaRPr lang="en-US" sz="2000" b="1" dirty="0">
              <a:latin typeface="+mj-lt"/>
            </a:endParaRPr>
          </a:p>
        </p:txBody>
      </p:sp>
      <p:sp>
        <p:nvSpPr>
          <p:cNvPr id="36887" name="Line 21"/>
          <p:cNvSpPr>
            <a:spLocks noChangeShapeType="1"/>
          </p:cNvSpPr>
          <p:nvPr/>
        </p:nvSpPr>
        <p:spPr bwMode="auto">
          <a:xfrm flipH="1" flipV="1">
            <a:off x="2514600" y="5105400"/>
            <a:ext cx="1295400" cy="914400"/>
          </a:xfrm>
          <a:prstGeom prst="line">
            <a:avLst/>
          </a:prstGeom>
          <a:noFill/>
          <a:ln w="19050">
            <a:solidFill>
              <a:srgbClr val="292929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en-US"/>
          </a:p>
        </p:txBody>
      </p:sp>
      <p:sp>
        <p:nvSpPr>
          <p:cNvPr id="36888" name="Text Box 22"/>
          <p:cNvSpPr txBox="1">
            <a:spLocks noChangeArrowheads="1"/>
          </p:cNvSpPr>
          <p:nvPr/>
        </p:nvSpPr>
        <p:spPr bwMode="auto">
          <a:xfrm>
            <a:off x="3810000" y="5867400"/>
            <a:ext cx="26244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chemeClr val="accent1"/>
                </a:solidFill>
                <a:latin typeface="Times New Roman" pitchFamily="18" charset="0"/>
              </a:rPr>
              <a:t>Micromegas</a:t>
            </a:r>
            <a:r>
              <a:rPr lang="en-US" sz="2000" dirty="0">
                <a:solidFill>
                  <a:schemeClr val="accent1"/>
                </a:solidFill>
                <a:latin typeface="Times New Roman" pitchFamily="18" charset="0"/>
              </a:rPr>
              <a:t>,  </a:t>
            </a:r>
            <a:r>
              <a:rPr lang="en-US" sz="2000" dirty="0" smtClean="0">
                <a:solidFill>
                  <a:schemeClr val="accent1"/>
                </a:solidFill>
                <a:latin typeface="Times New Roman" pitchFamily="18" charset="0"/>
              </a:rPr>
              <a:t>DC</a:t>
            </a:r>
            <a:r>
              <a:rPr lang="en-US" sz="2000" dirty="0">
                <a:solidFill>
                  <a:schemeClr val="accent1"/>
                </a:solidFill>
                <a:latin typeface="Times New Roman" pitchFamily="18" charset="0"/>
              </a:rPr>
              <a:t>, </a:t>
            </a:r>
            <a:r>
              <a:rPr lang="en-US" sz="2000" dirty="0" err="1">
                <a:solidFill>
                  <a:schemeClr val="accent1"/>
                </a:solidFill>
                <a:latin typeface="Times New Roman" pitchFamily="18" charset="0"/>
              </a:rPr>
              <a:t>Scifi</a:t>
            </a:r>
            <a:endParaRPr lang="en-US" sz="2000" dirty="0">
              <a:solidFill>
                <a:schemeClr val="accent1"/>
              </a:solidFill>
              <a:latin typeface="Times New Roman" pitchFamily="18" charset="0"/>
            </a:endParaRPr>
          </a:p>
        </p:txBody>
      </p:sp>
      <p:sp>
        <p:nvSpPr>
          <p:cNvPr id="36889" name="Line 23"/>
          <p:cNvSpPr>
            <a:spLocks noChangeShapeType="1"/>
          </p:cNvSpPr>
          <p:nvPr/>
        </p:nvSpPr>
        <p:spPr bwMode="auto">
          <a:xfrm>
            <a:off x="2133600" y="3352800"/>
            <a:ext cx="533400" cy="609600"/>
          </a:xfrm>
          <a:prstGeom prst="line">
            <a:avLst/>
          </a:prstGeom>
          <a:noFill/>
          <a:ln w="19050">
            <a:solidFill>
              <a:srgbClr val="292929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en-US"/>
          </a:p>
        </p:txBody>
      </p:sp>
      <p:sp>
        <p:nvSpPr>
          <p:cNvPr id="36890" name="Text Box 24"/>
          <p:cNvSpPr txBox="1">
            <a:spLocks noChangeArrowheads="1"/>
          </p:cNvSpPr>
          <p:nvPr/>
        </p:nvSpPr>
        <p:spPr bwMode="auto">
          <a:xfrm>
            <a:off x="4038600" y="5486400"/>
            <a:ext cx="1593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accent1"/>
                </a:solidFill>
                <a:latin typeface="Times New Roman" pitchFamily="18" charset="0"/>
              </a:rPr>
              <a:t>Straws, Gems</a:t>
            </a:r>
          </a:p>
        </p:txBody>
      </p:sp>
      <p:sp>
        <p:nvSpPr>
          <p:cNvPr id="36891" name="Line 25"/>
          <p:cNvSpPr>
            <a:spLocks noChangeShapeType="1"/>
          </p:cNvSpPr>
          <p:nvPr/>
        </p:nvSpPr>
        <p:spPr bwMode="auto">
          <a:xfrm>
            <a:off x="3352800" y="2971800"/>
            <a:ext cx="838200" cy="533400"/>
          </a:xfrm>
          <a:prstGeom prst="line">
            <a:avLst/>
          </a:prstGeom>
          <a:noFill/>
          <a:ln w="19050">
            <a:solidFill>
              <a:srgbClr val="292929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en-US"/>
          </a:p>
        </p:txBody>
      </p:sp>
      <p:sp>
        <p:nvSpPr>
          <p:cNvPr id="36892" name="Text Box 26"/>
          <p:cNvSpPr txBox="1">
            <a:spLocks noChangeArrowheads="1"/>
          </p:cNvSpPr>
          <p:nvPr/>
        </p:nvSpPr>
        <p:spPr bwMode="auto">
          <a:xfrm>
            <a:off x="5961063" y="4191000"/>
            <a:ext cx="24114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  <a:latin typeface="Times New Roman" pitchFamily="18" charset="0"/>
              </a:rPr>
              <a:t>MWPC, Gems, </a:t>
            </a:r>
            <a:r>
              <a:rPr lang="en-US" sz="2000" dirty="0" err="1">
                <a:solidFill>
                  <a:schemeClr val="accent1"/>
                </a:solidFill>
                <a:latin typeface="Times New Roman" pitchFamily="18" charset="0"/>
              </a:rPr>
              <a:t>Scifi</a:t>
            </a:r>
            <a:r>
              <a:rPr lang="en-US" sz="2000" dirty="0">
                <a:solidFill>
                  <a:schemeClr val="accent1"/>
                </a:solidFill>
                <a:latin typeface="Times New Roman" pitchFamily="18" charset="0"/>
              </a:rPr>
              <a:t>, </a:t>
            </a:r>
          </a:p>
          <a:p>
            <a:pPr algn="ctr"/>
            <a:r>
              <a:rPr lang="en-US" sz="2000" dirty="0">
                <a:solidFill>
                  <a:schemeClr val="accent1"/>
                </a:solidFill>
                <a:latin typeface="Times New Roman" pitchFamily="18" charset="0"/>
              </a:rPr>
              <a:t>       </a:t>
            </a:r>
            <a:r>
              <a:rPr lang="en-US" sz="2000" dirty="0" smtClean="0">
                <a:solidFill>
                  <a:schemeClr val="accent1"/>
                </a:solidFill>
                <a:latin typeface="Times New Roman" pitchFamily="18" charset="0"/>
              </a:rPr>
              <a:t>W45</a:t>
            </a:r>
            <a:endParaRPr lang="en-US" sz="2000" dirty="0">
              <a:solidFill>
                <a:schemeClr val="accent1"/>
              </a:solidFill>
              <a:latin typeface="Times New Roman" pitchFamily="18" charset="0"/>
            </a:endParaRPr>
          </a:p>
        </p:txBody>
      </p:sp>
      <p:sp>
        <p:nvSpPr>
          <p:cNvPr id="36893" name="Line 27"/>
          <p:cNvSpPr>
            <a:spLocks noChangeShapeType="1"/>
          </p:cNvSpPr>
          <p:nvPr/>
        </p:nvSpPr>
        <p:spPr bwMode="auto">
          <a:xfrm flipH="1" flipV="1">
            <a:off x="5638800" y="3276600"/>
            <a:ext cx="152400" cy="838200"/>
          </a:xfrm>
          <a:prstGeom prst="line">
            <a:avLst/>
          </a:prstGeom>
          <a:noFill/>
          <a:ln w="19050">
            <a:solidFill>
              <a:srgbClr val="292929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36894" name="Line 28"/>
          <p:cNvSpPr>
            <a:spLocks noChangeShapeType="1"/>
          </p:cNvSpPr>
          <p:nvPr/>
        </p:nvSpPr>
        <p:spPr bwMode="auto">
          <a:xfrm flipH="1" flipV="1">
            <a:off x="3810000" y="4114800"/>
            <a:ext cx="1828800" cy="152400"/>
          </a:xfrm>
          <a:prstGeom prst="line">
            <a:avLst/>
          </a:prstGeom>
          <a:noFill/>
          <a:ln w="19050">
            <a:solidFill>
              <a:srgbClr val="292929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en-US"/>
          </a:p>
        </p:txBody>
      </p:sp>
      <p:sp>
        <p:nvSpPr>
          <p:cNvPr id="36895" name="Text Box 29"/>
          <p:cNvSpPr txBox="1">
            <a:spLocks noChangeArrowheads="1"/>
          </p:cNvSpPr>
          <p:nvPr/>
        </p:nvSpPr>
        <p:spPr bwMode="auto">
          <a:xfrm>
            <a:off x="3200400" y="2142565"/>
            <a:ext cx="12303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33CC"/>
                </a:solidFill>
                <a:latin typeface="Times New Roman" pitchFamily="18" charset="0"/>
              </a:rPr>
              <a:t>E/</a:t>
            </a:r>
            <a:r>
              <a:rPr lang="en-US" sz="2000" dirty="0">
                <a:solidFill>
                  <a:srgbClr val="33CCCC"/>
                </a:solidFill>
                <a:latin typeface="Times New Roman" pitchFamily="18" charset="0"/>
              </a:rPr>
              <a:t>H</a:t>
            </a:r>
            <a:r>
              <a:rPr lang="en-US" sz="2000" dirty="0">
                <a:solidFill>
                  <a:srgbClr val="0033CC"/>
                </a:solidFill>
                <a:latin typeface="Times New Roman" pitchFamily="18" charset="0"/>
              </a:rPr>
              <a:t>CAL2</a:t>
            </a:r>
            <a:endParaRPr lang="en-US" sz="2000" dirty="0">
              <a:solidFill>
                <a:srgbClr val="33CCCC"/>
              </a:solidFill>
              <a:latin typeface="Times New Roman" pitchFamily="18" charset="0"/>
            </a:endParaRPr>
          </a:p>
        </p:txBody>
      </p:sp>
      <p:sp>
        <p:nvSpPr>
          <p:cNvPr id="36896" name="Text Box 30"/>
          <p:cNvSpPr txBox="1">
            <a:spLocks noChangeArrowheads="1"/>
          </p:cNvSpPr>
          <p:nvPr/>
        </p:nvSpPr>
        <p:spPr bwMode="auto">
          <a:xfrm>
            <a:off x="5013325" y="1462088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000">
              <a:latin typeface="Times New Roman" pitchFamily="18" charset="0"/>
            </a:endParaRPr>
          </a:p>
        </p:txBody>
      </p:sp>
      <p:sp>
        <p:nvSpPr>
          <p:cNvPr id="36897" name="Text Box 31"/>
          <p:cNvSpPr txBox="1">
            <a:spLocks noChangeArrowheads="1"/>
          </p:cNvSpPr>
          <p:nvPr/>
        </p:nvSpPr>
        <p:spPr bwMode="auto">
          <a:xfrm>
            <a:off x="4648200" y="1676400"/>
            <a:ext cx="1425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latin typeface="Times New Roman" pitchFamily="18" charset="0"/>
              </a:rPr>
              <a:t>Hodoscopes</a:t>
            </a:r>
          </a:p>
        </p:txBody>
      </p:sp>
      <p:sp>
        <p:nvSpPr>
          <p:cNvPr id="36898" name="Line 32"/>
          <p:cNvSpPr>
            <a:spLocks noChangeShapeType="1"/>
          </p:cNvSpPr>
          <p:nvPr/>
        </p:nvSpPr>
        <p:spPr bwMode="auto">
          <a:xfrm>
            <a:off x="5943600" y="1828800"/>
            <a:ext cx="685800" cy="76200"/>
          </a:xfrm>
          <a:prstGeom prst="line">
            <a:avLst/>
          </a:prstGeom>
          <a:noFill/>
          <a:ln w="19050">
            <a:solidFill>
              <a:srgbClr val="292929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en-US"/>
          </a:p>
        </p:txBody>
      </p:sp>
      <p:sp>
        <p:nvSpPr>
          <p:cNvPr id="36899" name="Line 33"/>
          <p:cNvSpPr>
            <a:spLocks noChangeShapeType="1"/>
          </p:cNvSpPr>
          <p:nvPr/>
        </p:nvSpPr>
        <p:spPr bwMode="auto">
          <a:xfrm flipH="1">
            <a:off x="4343400" y="2209800"/>
            <a:ext cx="685800" cy="1447800"/>
          </a:xfrm>
          <a:prstGeom prst="line">
            <a:avLst/>
          </a:prstGeom>
          <a:noFill/>
          <a:ln w="19050">
            <a:solidFill>
              <a:srgbClr val="292929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en-US"/>
          </a:p>
        </p:txBody>
      </p:sp>
      <p:sp>
        <p:nvSpPr>
          <p:cNvPr id="36900" name="Line 34"/>
          <p:cNvSpPr>
            <a:spLocks noChangeShapeType="1"/>
          </p:cNvSpPr>
          <p:nvPr/>
        </p:nvSpPr>
        <p:spPr bwMode="auto">
          <a:xfrm>
            <a:off x="6019800" y="1981200"/>
            <a:ext cx="304800" cy="228600"/>
          </a:xfrm>
          <a:prstGeom prst="line">
            <a:avLst/>
          </a:prstGeom>
          <a:noFill/>
          <a:ln w="19050">
            <a:solidFill>
              <a:srgbClr val="292929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en-US"/>
          </a:p>
        </p:txBody>
      </p:sp>
      <p:sp>
        <p:nvSpPr>
          <p:cNvPr id="36901" name="Text Box 35"/>
          <p:cNvSpPr txBox="1">
            <a:spLocks noChangeArrowheads="1"/>
          </p:cNvSpPr>
          <p:nvPr/>
        </p:nvSpPr>
        <p:spPr bwMode="auto">
          <a:xfrm>
            <a:off x="1828800" y="5943600"/>
            <a:ext cx="15065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chemeClr val="accent1"/>
                </a:solidFill>
                <a:latin typeface="Times New Roman" pitchFamily="18" charset="0"/>
              </a:rPr>
              <a:t>Scifi</a:t>
            </a:r>
            <a:r>
              <a:rPr lang="en-US" sz="2000" dirty="0">
                <a:solidFill>
                  <a:schemeClr val="accent1"/>
                </a:solidFill>
                <a:latin typeface="Times New Roman" pitchFamily="18" charset="0"/>
              </a:rPr>
              <a:t>, Silicon</a:t>
            </a:r>
          </a:p>
        </p:txBody>
      </p:sp>
      <p:sp>
        <p:nvSpPr>
          <p:cNvPr id="36902" name="Line 36"/>
          <p:cNvSpPr>
            <a:spLocks noChangeShapeType="1"/>
          </p:cNvSpPr>
          <p:nvPr/>
        </p:nvSpPr>
        <p:spPr bwMode="auto">
          <a:xfrm flipH="1" flipV="1">
            <a:off x="1295400" y="5334000"/>
            <a:ext cx="609600" cy="533400"/>
          </a:xfrm>
          <a:prstGeom prst="line">
            <a:avLst/>
          </a:prstGeom>
          <a:noFill/>
          <a:ln w="19050">
            <a:solidFill>
              <a:srgbClr val="292929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en-US"/>
          </a:p>
        </p:txBody>
      </p:sp>
      <p:sp>
        <p:nvSpPr>
          <p:cNvPr id="36905" name="AutoShape 39"/>
          <p:cNvSpPr>
            <a:spLocks noChangeArrowheads="1"/>
          </p:cNvSpPr>
          <p:nvPr/>
        </p:nvSpPr>
        <p:spPr bwMode="auto">
          <a:xfrm rot="5400000">
            <a:off x="-2505868" y="5934868"/>
            <a:ext cx="209550" cy="74613"/>
          </a:xfrm>
          <a:prstGeom prst="parallelogram">
            <a:avLst>
              <a:gd name="adj" fmla="val 83332"/>
            </a:avLst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7441077" y="5712767"/>
            <a:ext cx="13484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60m long</a:t>
            </a:r>
            <a:endParaRPr lang="en-US" sz="2400" dirty="0"/>
          </a:p>
        </p:txBody>
      </p:sp>
      <p:pic>
        <p:nvPicPr>
          <p:cNvPr id="43" name="Picture 42" descr="D:\talks\icons\compass_logo_125x12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951"/>
            <a:ext cx="990600" cy="990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11957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/>
            <a:alphaModFix/>
          </a:blip>
          <a:srcRect/>
          <a:stretch>
            <a:fillRect/>
          </a:stretch>
        </p:blipFill>
        <p:spPr>
          <a:xfrm rot="10800000" flipV="1">
            <a:off x="3338362" y="476672"/>
            <a:ext cx="5454989" cy="3350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200432"/>
            <a:ext cx="7740435" cy="3657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NA61 spectrometer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CERN Academic Training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G.K. Mallot 20/06/2012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471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 identification</a:t>
            </a:r>
            <a:endParaRPr lang="hu-HU" dirty="0" smtClean="0"/>
          </a:p>
        </p:txBody>
      </p:sp>
      <p:sp>
        <p:nvSpPr>
          <p:cNvPr id="113667" name="Rectangle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Momentum measured with 2 superconducting magnets and TPCs  (</a:t>
            </a:r>
            <a:r>
              <a:rPr lang="en-US" sz="2400" dirty="0" smtClean="0"/>
              <a:t>1.5 and 1.2 T) </a:t>
            </a:r>
          </a:p>
          <a:p>
            <a:r>
              <a:rPr lang="en-US" dirty="0" smtClean="0"/>
              <a:t>Energy loss measurements in the TPCs</a:t>
            </a:r>
          </a:p>
          <a:p>
            <a:r>
              <a:rPr lang="en-US" sz="2600" dirty="0" smtClean="0"/>
              <a:t>Time-of-flight counters at low </a:t>
            </a:r>
            <a:r>
              <a:rPr lang="en-US" sz="2600" i="1" dirty="0" smtClean="0"/>
              <a:t>p</a:t>
            </a:r>
            <a:endParaRPr lang="hu-HU" sz="2400" i="1" dirty="0" smtClean="0"/>
          </a:p>
        </p:txBody>
      </p:sp>
      <p:pic>
        <p:nvPicPr>
          <p:cNvPr id="6" name="Content Placeholder 10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-1" y="0"/>
            <a:ext cx="1295659" cy="908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1009"/>
            <a:ext cx="4528207" cy="3124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lum/>
            <a:alphaModFix/>
          </a:blip>
          <a:srcRect b="43963"/>
          <a:stretch/>
        </p:blipFill>
        <p:spPr>
          <a:xfrm>
            <a:off x="4427984" y="3606463"/>
            <a:ext cx="4627115" cy="291379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CERN Academic Training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G.K. Mallot 20/06/2012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3259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Onset of </a:t>
            </a:r>
            <a:r>
              <a:rPr lang="en-GB" dirty="0" err="1" smtClean="0"/>
              <a:t>deconfinement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4906888" cy="4525963"/>
          </a:xfrm>
        </p:spPr>
        <p:txBody>
          <a:bodyPr>
            <a:normAutofit fontScale="92500"/>
          </a:bodyPr>
          <a:lstStyle/>
          <a:p>
            <a:r>
              <a:rPr lang="en-GB" dirty="0" smtClean="0"/>
              <a:t>Phase transition from </a:t>
            </a:r>
            <a:r>
              <a:rPr lang="en-GB" dirty="0" smtClean="0">
                <a:solidFill>
                  <a:schemeClr val="tx2"/>
                </a:solidFill>
              </a:rPr>
              <a:t>hadron gas </a:t>
            </a:r>
            <a:r>
              <a:rPr lang="en-GB" dirty="0" smtClean="0"/>
              <a:t>to </a:t>
            </a:r>
            <a:r>
              <a:rPr lang="en-GB" dirty="0" smtClean="0">
                <a:solidFill>
                  <a:schemeClr val="tx2"/>
                </a:solidFill>
              </a:rPr>
              <a:t>Quark-Gluon-Plasma</a:t>
            </a:r>
          </a:p>
          <a:p>
            <a:r>
              <a:rPr lang="en-GB" dirty="0" smtClean="0">
                <a:solidFill>
                  <a:schemeClr val="tx2"/>
                </a:solidFill>
              </a:rPr>
              <a:t>Equilibrium</a:t>
            </a:r>
            <a:r>
              <a:rPr lang="en-GB" dirty="0" smtClean="0"/>
              <a:t> of early state (fire ball) reflected in produced hadron multiplicities </a:t>
            </a:r>
          </a:p>
          <a:p>
            <a:r>
              <a:rPr lang="en-GB" dirty="0" smtClean="0">
                <a:solidFill>
                  <a:schemeClr val="tx2"/>
                </a:solidFill>
              </a:rPr>
              <a:t>Rapid changes</a:t>
            </a:r>
            <a:r>
              <a:rPr lang="en-GB" dirty="0" smtClean="0"/>
              <a:t> of energy dependence of hadron production (discovery NA49)</a:t>
            </a:r>
          </a:p>
          <a:p>
            <a:r>
              <a:rPr lang="en-GB" dirty="0" smtClean="0"/>
              <a:t>Described by statistical model of the early stage </a:t>
            </a:r>
            <a:r>
              <a:rPr lang="en-GB" dirty="0" smtClean="0">
                <a:solidFill>
                  <a:schemeClr val="tx2"/>
                </a:solidFill>
              </a:rPr>
              <a:t>SMES</a:t>
            </a:r>
          </a:p>
          <a:p>
            <a:r>
              <a:rPr lang="en-GB" dirty="0" smtClean="0">
                <a:solidFill>
                  <a:schemeClr val="tx2"/>
                </a:solidFill>
              </a:rPr>
              <a:t>Endpoint (critical point) </a:t>
            </a:r>
            <a:r>
              <a:rPr lang="en-GB" dirty="0" smtClean="0"/>
              <a:t>of phase boundary in SPS range!</a:t>
            </a:r>
          </a:p>
          <a:p>
            <a:pPr marL="0" indent="0">
              <a:buNone/>
            </a:pPr>
            <a:endParaRPr lang="en-GB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 rot="5400000">
            <a:off x="4953983" y="2056284"/>
            <a:ext cx="4572000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5525483" y="6196662"/>
            <a:ext cx="2946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Pb</a:t>
            </a:r>
            <a:r>
              <a:rPr lang="en-GB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-</a:t>
            </a:r>
            <a:r>
              <a:rPr lang="en-GB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Pb</a:t>
            </a:r>
            <a:r>
              <a:rPr lang="en-GB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collision (</a:t>
            </a:r>
            <a:r>
              <a:rPr lang="en-GB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UrQMD</a:t>
            </a:r>
            <a:r>
              <a:rPr lang="en-GB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CERN Academic Training</a:t>
            </a:r>
            <a:endParaRPr lang="en-GB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G.K. Mallot 20/06/2012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4377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EM and strong phase diagrams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 rot="16200000">
            <a:off x="208342" y="1514929"/>
            <a:ext cx="3887260" cy="3682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5400000">
            <a:off x="4575261" y="1483729"/>
            <a:ext cx="4023206" cy="411389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 rot="16200000">
            <a:off x="3582158" y="3638215"/>
            <a:ext cx="2095372" cy="46756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lIns="0" tIns="0" rIns="0" bIns="0" anchorCtr="0" compatLnSpc="0">
            <a:spAutoFit/>
          </a:bodyPr>
          <a:lstStyle/>
          <a:p>
            <a:pPr hangingPunct="0"/>
            <a:r>
              <a:rPr lang="en-US" sz="1500" dirty="0">
                <a:latin typeface="Verdana" pitchFamily="34" charset="0"/>
                <a:ea typeface="Verdana" pitchFamily="34" charset="0"/>
                <a:cs typeface="Verdana" pitchFamily="34" charset="0"/>
              </a:rPr>
              <a:t>Temperature </a:t>
            </a:r>
          </a:p>
          <a:p>
            <a:pPr hangingPunct="0"/>
            <a:endParaRPr lang="en-US" sz="15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1370420" y="2035829"/>
            <a:ext cx="207360" cy="20738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200 f10 1"/>
              <a:gd name="f16" fmla="*/ 18400 f10 1"/>
              <a:gd name="f17" fmla="*/ 18400 f11 1"/>
              <a:gd name="f18" fmla="*/ 3200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3160 f10 1"/>
              <a:gd name="f25" fmla="*/ 3160 f11 1"/>
              <a:gd name="f26" fmla="*/ 0 f10 1"/>
              <a:gd name="f27" fmla="*/ 10800 f11 1"/>
              <a:gd name="f28" fmla="*/ 18440 f11 1"/>
              <a:gd name="f29" fmla="*/ 21600 f11 1"/>
              <a:gd name="f30" fmla="*/ 18440 f10 1"/>
              <a:gd name="f31" fmla="*/ 21600 f10 1"/>
              <a:gd name="f32" fmla="+- 0 0 f19"/>
              <a:gd name="f33" fmla="+- f20 0 f1"/>
              <a:gd name="f34" fmla="+- f21 0 f1"/>
              <a:gd name="f35" fmla="*/ f32 f0 1"/>
              <a:gd name="f36" fmla="+- f34 0 f33"/>
              <a:gd name="f37" fmla="*/ f35 1 f5"/>
              <a:gd name="f38" fmla="+- f37 0 f1"/>
              <a:gd name="f39" fmla="cos 1 f38"/>
              <a:gd name="f40" fmla="sin 1 f38"/>
              <a:gd name="f41" fmla="+- 0 0 f39"/>
              <a:gd name="f42" fmla="+- 0 0 f40"/>
              <a:gd name="f43" fmla="*/ 10800 f41 1"/>
              <a:gd name="f44" fmla="*/ 10800 f42 1"/>
              <a:gd name="f45" fmla="*/ f43 f43 1"/>
              <a:gd name="f46" fmla="*/ f44 f44 1"/>
              <a:gd name="f47" fmla="+- f45 f46 0"/>
              <a:gd name="f48" fmla="sqrt f47"/>
              <a:gd name="f49" fmla="*/ f6 1 f48"/>
              <a:gd name="f50" fmla="*/ f41 f49 1"/>
              <a:gd name="f51" fmla="*/ f42 f49 1"/>
              <a:gd name="f52" fmla="+- 10800 0 f50"/>
              <a:gd name="f53" fmla="+- 10800 0 f5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3">
                <a:pos x="f22" y="f23"/>
              </a:cxn>
              <a:cxn ang="f33">
                <a:pos x="f24" y="f25"/>
              </a:cxn>
              <a:cxn ang="f33">
                <a:pos x="f26" y="f27"/>
              </a:cxn>
              <a:cxn ang="f33">
                <a:pos x="f24" y="f28"/>
              </a:cxn>
              <a:cxn ang="f33">
                <a:pos x="f22" y="f29"/>
              </a:cxn>
              <a:cxn ang="f33">
                <a:pos x="f30" y="f28"/>
              </a:cxn>
              <a:cxn ang="f33">
                <a:pos x="f31" y="f27"/>
              </a:cxn>
              <a:cxn ang="f33">
                <a:pos x="f30" y="f25"/>
              </a:cxn>
            </a:cxnLst>
            <a:rect l="f15" t="f18" r="f16" b="f17"/>
            <a:pathLst>
              <a:path w="21600" h="21600">
                <a:moveTo>
                  <a:pt x="f52" y="f53"/>
                </a:moveTo>
                <a:arcTo wR="f9" hR="f9" stAng="f33" swAng="f36"/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prstDash val="solid"/>
          </a:ln>
        </p:spPr>
        <p:txBody>
          <a:bodyPr vert="horz" lIns="0" tIns="0" rIns="0" bIns="0" anchor="ctr" compatLnSpc="0"/>
          <a:lstStyle/>
          <a:p>
            <a:pPr hangingPunct="0"/>
            <a:endParaRPr lang="en-US" sz="220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6029114" y="2616929"/>
            <a:ext cx="207360" cy="20738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200 f10 1"/>
              <a:gd name="f16" fmla="*/ 18400 f10 1"/>
              <a:gd name="f17" fmla="*/ 18400 f11 1"/>
              <a:gd name="f18" fmla="*/ 3200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3160 f10 1"/>
              <a:gd name="f25" fmla="*/ 3160 f11 1"/>
              <a:gd name="f26" fmla="*/ 0 f10 1"/>
              <a:gd name="f27" fmla="*/ 10800 f11 1"/>
              <a:gd name="f28" fmla="*/ 18440 f11 1"/>
              <a:gd name="f29" fmla="*/ 21600 f11 1"/>
              <a:gd name="f30" fmla="*/ 18440 f10 1"/>
              <a:gd name="f31" fmla="*/ 21600 f10 1"/>
              <a:gd name="f32" fmla="+- 0 0 f19"/>
              <a:gd name="f33" fmla="+- f20 0 f1"/>
              <a:gd name="f34" fmla="+- f21 0 f1"/>
              <a:gd name="f35" fmla="*/ f32 f0 1"/>
              <a:gd name="f36" fmla="+- f34 0 f33"/>
              <a:gd name="f37" fmla="*/ f35 1 f5"/>
              <a:gd name="f38" fmla="+- f37 0 f1"/>
              <a:gd name="f39" fmla="cos 1 f38"/>
              <a:gd name="f40" fmla="sin 1 f38"/>
              <a:gd name="f41" fmla="+- 0 0 f39"/>
              <a:gd name="f42" fmla="+- 0 0 f40"/>
              <a:gd name="f43" fmla="*/ 10800 f41 1"/>
              <a:gd name="f44" fmla="*/ 10800 f42 1"/>
              <a:gd name="f45" fmla="*/ f43 f43 1"/>
              <a:gd name="f46" fmla="*/ f44 f44 1"/>
              <a:gd name="f47" fmla="+- f45 f46 0"/>
              <a:gd name="f48" fmla="sqrt f47"/>
              <a:gd name="f49" fmla="*/ f6 1 f48"/>
              <a:gd name="f50" fmla="*/ f41 f49 1"/>
              <a:gd name="f51" fmla="*/ f42 f49 1"/>
              <a:gd name="f52" fmla="+- 10800 0 f50"/>
              <a:gd name="f53" fmla="+- 10800 0 f5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3">
                <a:pos x="f22" y="f23"/>
              </a:cxn>
              <a:cxn ang="f33">
                <a:pos x="f24" y="f25"/>
              </a:cxn>
              <a:cxn ang="f33">
                <a:pos x="f26" y="f27"/>
              </a:cxn>
              <a:cxn ang="f33">
                <a:pos x="f24" y="f28"/>
              </a:cxn>
              <a:cxn ang="f33">
                <a:pos x="f22" y="f29"/>
              </a:cxn>
              <a:cxn ang="f33">
                <a:pos x="f30" y="f28"/>
              </a:cxn>
              <a:cxn ang="f33">
                <a:pos x="f31" y="f27"/>
              </a:cxn>
              <a:cxn ang="f33">
                <a:pos x="f30" y="f25"/>
              </a:cxn>
            </a:cxnLst>
            <a:rect l="f15" t="f18" r="f16" b="f17"/>
            <a:pathLst>
              <a:path w="21600" h="21600">
                <a:moveTo>
                  <a:pt x="f52" y="f53"/>
                </a:moveTo>
                <a:arcTo wR="f9" hR="f9" stAng="f33" swAng="f36"/>
                <a:close/>
              </a:path>
            </a:pathLst>
          </a:custGeom>
          <a:solidFill>
            <a:srgbClr val="0000FF"/>
          </a:solidFill>
          <a:ln w="36720">
            <a:solidFill>
              <a:srgbClr val="0000FF"/>
            </a:solidFill>
            <a:prstDash val="solid"/>
          </a:ln>
        </p:spPr>
        <p:txBody>
          <a:bodyPr vert="horz" lIns="16328" tIns="16328" rIns="16328" bIns="16328" anchor="ctr" compatLnSpc="0"/>
          <a:lstStyle/>
          <a:p>
            <a:pPr hangingPunct="0"/>
            <a:endParaRPr lang="en-US" sz="220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6048708" y="2375256"/>
            <a:ext cx="207360" cy="20738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lIns="0" tIns="0" rIns="0" bIns="0" anchor="ctr" anchorCtr="0" compatLnSpc="0"/>
          <a:lstStyle/>
          <a:p>
            <a:pPr hangingPunct="0"/>
            <a:endParaRPr lang="en-US" sz="220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52149" y="5877272"/>
            <a:ext cx="1721904" cy="2820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 compatLnSpc="0">
            <a:spAutoFit/>
          </a:bodyPr>
          <a:lstStyle/>
          <a:p>
            <a:pPr hangingPunct="0"/>
            <a:r>
              <a:rPr lang="en-US" dirty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critical point</a:t>
            </a:r>
          </a:p>
        </p:txBody>
      </p:sp>
      <p:sp>
        <p:nvSpPr>
          <p:cNvPr id="13" name="Freeform 12"/>
          <p:cNvSpPr/>
          <p:nvPr/>
        </p:nvSpPr>
        <p:spPr>
          <a:xfrm rot="20706807">
            <a:off x="2229497" y="3347757"/>
            <a:ext cx="225754" cy="2243360"/>
          </a:xfrm>
          <a:custGeom>
            <a:avLst>
              <a:gd name="f0" fmla="val 2906"/>
              <a:gd name="f1" fmla="val 7845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1 10800"/>
              <a:gd name="f10" fmla="pin 0 f0 21600"/>
              <a:gd name="f11" fmla="val f9"/>
              <a:gd name="f12" fmla="val f10"/>
              <a:gd name="f13" fmla="+- 21600 0 f9"/>
              <a:gd name="f14" fmla="*/ f9 f7 1"/>
              <a:gd name="f15" fmla="*/ f10 f8 1"/>
              <a:gd name="f16" fmla="*/ 21600 f8 1"/>
              <a:gd name="f17" fmla="*/ f12 f11 1"/>
              <a:gd name="f18" fmla="*/ f11 f7 1"/>
              <a:gd name="f19" fmla="*/ f13 f7 1"/>
              <a:gd name="f20" fmla="*/ f17 1 10800"/>
              <a:gd name="f21" fmla="+- f12 0 f20"/>
              <a:gd name="f22" fmla="*/ f21 f8 1"/>
            </a:gdLst>
            <a:ahLst>
              <a:ahXY gdRefX="f1" minX="f4" maxX="f6" gdRefY="f0" minY="f4" maxY="f5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" t="f22" r="f19" b="f16"/>
            <a:pathLst>
              <a:path w="21600" h="21600">
                <a:moveTo>
                  <a:pt x="f11" y="f5"/>
                </a:moveTo>
                <a:lnTo>
                  <a:pt x="f11" y="f12"/>
                </a:lnTo>
                <a:lnTo>
                  <a:pt x="f4" y="f12"/>
                </a:lnTo>
                <a:lnTo>
                  <a:pt x="f6" y="f4"/>
                </a:lnTo>
                <a:lnTo>
                  <a:pt x="f5" y="f12"/>
                </a:lnTo>
                <a:lnTo>
                  <a:pt x="f13" y="f12"/>
                </a:lnTo>
                <a:lnTo>
                  <a:pt x="f13" y="f5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000000"/>
            </a:solidFill>
            <a:prstDash val="solid"/>
          </a:ln>
        </p:spPr>
        <p:txBody>
          <a:bodyPr vert="horz" lIns="0" tIns="0" rIns="0" bIns="0" anchor="ctr" anchorCtr="0" compatLnSpc="0"/>
          <a:lstStyle/>
          <a:p>
            <a:pPr hangingPunct="0"/>
            <a:endParaRPr lang="en-US" sz="2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4" name="Freeform 13"/>
          <p:cNvSpPr/>
          <p:nvPr/>
        </p:nvSpPr>
        <p:spPr>
          <a:xfrm rot="1594800">
            <a:off x="6314265" y="2971885"/>
            <a:ext cx="242629" cy="2698928"/>
          </a:xfrm>
          <a:custGeom>
            <a:avLst>
              <a:gd name="f0" fmla="val 2906"/>
              <a:gd name="f1" fmla="val 7845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1 10800"/>
              <a:gd name="f10" fmla="pin 0 f0 21600"/>
              <a:gd name="f11" fmla="val f9"/>
              <a:gd name="f12" fmla="val f10"/>
              <a:gd name="f13" fmla="+- 21600 0 f9"/>
              <a:gd name="f14" fmla="*/ f9 f7 1"/>
              <a:gd name="f15" fmla="*/ f10 f8 1"/>
              <a:gd name="f16" fmla="*/ 21600 f8 1"/>
              <a:gd name="f17" fmla="*/ f12 f11 1"/>
              <a:gd name="f18" fmla="*/ f11 f7 1"/>
              <a:gd name="f19" fmla="*/ f13 f7 1"/>
              <a:gd name="f20" fmla="*/ f17 1 10800"/>
              <a:gd name="f21" fmla="+- f12 0 f20"/>
              <a:gd name="f22" fmla="*/ f21 f8 1"/>
            </a:gdLst>
            <a:ahLst>
              <a:ahXY gdRefX="f1" minX="f4" maxX="f6" gdRefY="f0" minY="f4" maxY="f5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" t="f22" r="f19" b="f16"/>
            <a:pathLst>
              <a:path w="21600" h="21600">
                <a:moveTo>
                  <a:pt x="f11" y="f5"/>
                </a:moveTo>
                <a:lnTo>
                  <a:pt x="f11" y="f12"/>
                </a:lnTo>
                <a:lnTo>
                  <a:pt x="f4" y="f12"/>
                </a:lnTo>
                <a:lnTo>
                  <a:pt x="f6" y="f4"/>
                </a:lnTo>
                <a:lnTo>
                  <a:pt x="f5" y="f12"/>
                </a:lnTo>
                <a:lnTo>
                  <a:pt x="f13" y="f12"/>
                </a:lnTo>
                <a:lnTo>
                  <a:pt x="f13" y="f5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000000"/>
            </a:solidFill>
            <a:prstDash val="solid"/>
          </a:ln>
        </p:spPr>
        <p:txBody>
          <a:bodyPr vert="horz" lIns="0" tIns="0" rIns="0" bIns="0" anchor="ctr" anchorCtr="0" compatLnSpc="0"/>
          <a:lstStyle/>
          <a:p>
            <a:pPr hangingPunct="0"/>
            <a:endParaRPr lang="en-US" sz="220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04083" y="5551595"/>
            <a:ext cx="3306003" cy="280526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 compatLnSpc="0">
            <a:spAutoFit/>
          </a:bodyPr>
          <a:lstStyle/>
          <a:p>
            <a:pPr hangingPunct="0"/>
            <a:r>
              <a:rPr lang="en-US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</a:t>
            </a:r>
            <a:r>
              <a:rPr lang="en-US" baseline="30000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st</a:t>
            </a:r>
            <a:r>
              <a:rPr lang="en-US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order phase transition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800278" y="1097817"/>
            <a:ext cx="749761" cy="280526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 compatLnSpc="0">
            <a:spAutoFit/>
          </a:bodyPr>
          <a:lstStyle/>
          <a:p>
            <a:pPr hangingPunct="0"/>
            <a:r>
              <a:rPr lang="en-US" dirty="0">
                <a:latin typeface="Verdana" pitchFamily="34" charset="0"/>
                <a:ea typeface="Verdana" pitchFamily="34" charset="0"/>
                <a:cs typeface="Verdana" pitchFamily="34" charset="0"/>
              </a:rPr>
              <a:t>water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216982" y="1097817"/>
            <a:ext cx="3564633" cy="280526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 compatLnSpc="0">
            <a:spAutoFit/>
          </a:bodyPr>
          <a:lstStyle/>
          <a:p>
            <a:pPr hangingPunct="0"/>
            <a:r>
              <a:rPr lang="en-US" dirty="0">
                <a:latin typeface="Verdana" pitchFamily="34" charset="0"/>
                <a:ea typeface="Verdana" pitchFamily="34" charset="0"/>
                <a:cs typeface="Verdana" pitchFamily="34" charset="0"/>
              </a:rPr>
              <a:t>strongly interacting matter</a:t>
            </a:r>
          </a:p>
        </p:txBody>
      </p:sp>
      <p:sp>
        <p:nvSpPr>
          <p:cNvPr id="18" name="Freeform 17"/>
          <p:cNvSpPr/>
          <p:nvPr/>
        </p:nvSpPr>
        <p:spPr>
          <a:xfrm>
            <a:off x="3151767" y="5928037"/>
            <a:ext cx="207360" cy="20738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200 f10 1"/>
              <a:gd name="f16" fmla="*/ 18400 f10 1"/>
              <a:gd name="f17" fmla="*/ 18400 f11 1"/>
              <a:gd name="f18" fmla="*/ 3200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3160 f10 1"/>
              <a:gd name="f25" fmla="*/ 3160 f11 1"/>
              <a:gd name="f26" fmla="*/ 0 f10 1"/>
              <a:gd name="f27" fmla="*/ 10800 f11 1"/>
              <a:gd name="f28" fmla="*/ 18440 f11 1"/>
              <a:gd name="f29" fmla="*/ 21600 f11 1"/>
              <a:gd name="f30" fmla="*/ 18440 f10 1"/>
              <a:gd name="f31" fmla="*/ 21600 f10 1"/>
              <a:gd name="f32" fmla="+- 0 0 f19"/>
              <a:gd name="f33" fmla="+- f20 0 f1"/>
              <a:gd name="f34" fmla="+- f21 0 f1"/>
              <a:gd name="f35" fmla="*/ f32 f0 1"/>
              <a:gd name="f36" fmla="+- f34 0 f33"/>
              <a:gd name="f37" fmla="*/ f35 1 f5"/>
              <a:gd name="f38" fmla="+- f37 0 f1"/>
              <a:gd name="f39" fmla="cos 1 f38"/>
              <a:gd name="f40" fmla="sin 1 f38"/>
              <a:gd name="f41" fmla="+- 0 0 f39"/>
              <a:gd name="f42" fmla="+- 0 0 f40"/>
              <a:gd name="f43" fmla="*/ 10800 f41 1"/>
              <a:gd name="f44" fmla="*/ 10800 f42 1"/>
              <a:gd name="f45" fmla="*/ f43 f43 1"/>
              <a:gd name="f46" fmla="*/ f44 f44 1"/>
              <a:gd name="f47" fmla="+- f45 f46 0"/>
              <a:gd name="f48" fmla="sqrt f47"/>
              <a:gd name="f49" fmla="*/ f6 1 f48"/>
              <a:gd name="f50" fmla="*/ f41 f49 1"/>
              <a:gd name="f51" fmla="*/ f42 f49 1"/>
              <a:gd name="f52" fmla="+- 10800 0 f50"/>
              <a:gd name="f53" fmla="+- 10800 0 f5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3">
                <a:pos x="f22" y="f23"/>
              </a:cxn>
              <a:cxn ang="f33">
                <a:pos x="f24" y="f25"/>
              </a:cxn>
              <a:cxn ang="f33">
                <a:pos x="f26" y="f27"/>
              </a:cxn>
              <a:cxn ang="f33">
                <a:pos x="f24" y="f28"/>
              </a:cxn>
              <a:cxn ang="f33">
                <a:pos x="f22" y="f29"/>
              </a:cxn>
              <a:cxn ang="f33">
                <a:pos x="f30" y="f28"/>
              </a:cxn>
              <a:cxn ang="f33">
                <a:pos x="f31" y="f27"/>
              </a:cxn>
              <a:cxn ang="f33">
                <a:pos x="f30" y="f25"/>
              </a:cxn>
            </a:cxnLst>
            <a:rect l="f15" t="f18" r="f16" b="f17"/>
            <a:pathLst>
              <a:path w="21600" h="21600">
                <a:moveTo>
                  <a:pt x="f52" y="f53"/>
                </a:moveTo>
                <a:arcTo wR="f9" hR="f9" stAng="f33" swAng="f36"/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prstDash val="solid"/>
          </a:ln>
        </p:spPr>
        <p:txBody>
          <a:bodyPr vert="horz" lIns="0" tIns="0" rIns="0" bIns="0" anchor="ctr" compatLnSpc="0"/>
          <a:lstStyle/>
          <a:p>
            <a:pPr hangingPunct="0"/>
            <a:endParaRPr lang="en-US" sz="220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82913" y="5210327"/>
            <a:ext cx="3333434" cy="233782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 compatLnSpc="0">
            <a:spAutoFit/>
          </a:bodyPr>
          <a:lstStyle/>
          <a:p>
            <a:pPr hangingPunct="0"/>
            <a:r>
              <a:rPr lang="en-US" sz="1500" dirty="0">
                <a:latin typeface="Verdana" pitchFamily="34" charset="0"/>
                <a:ea typeface="Verdana" pitchFamily="34" charset="0"/>
                <a:cs typeface="Verdana" pitchFamily="34" charset="0"/>
              </a:rPr>
              <a:t>  </a:t>
            </a:r>
            <a:r>
              <a:rPr lang="en-US" sz="15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Baryochemical</a:t>
            </a:r>
            <a:r>
              <a:rPr lang="en-US" sz="15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15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potential</a:t>
            </a:r>
            <a:endParaRPr lang="en-US" sz="16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CERN Academic Training</a:t>
            </a:r>
            <a:endParaRPr lang="en-GB" dirty="0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G.K. Mallot 20/06/2012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8314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</a:t>
            </a:r>
            <a:r>
              <a:rPr lang="en-GB" dirty="0" smtClean="0"/>
              <a:t>adron multiplicities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052737"/>
            <a:ext cx="8856984" cy="1944216"/>
          </a:xfrm>
        </p:spPr>
        <p:txBody>
          <a:bodyPr/>
          <a:lstStyle/>
          <a:p>
            <a:r>
              <a:rPr lang="en-GB" dirty="0" smtClean="0"/>
              <a:t>Fit chemical freeze-out temperature </a:t>
            </a:r>
            <a:r>
              <a:rPr lang="en-GB" i="1" dirty="0" smtClean="0">
                <a:solidFill>
                  <a:srgbClr val="FF0000"/>
                </a:solidFill>
              </a:rPr>
              <a:t>T</a:t>
            </a:r>
            <a:r>
              <a:rPr lang="en-GB" dirty="0" smtClean="0"/>
              <a:t> and chemical potential </a:t>
            </a:r>
            <a:r>
              <a:rPr lang="el-GR" i="1" dirty="0" smtClean="0">
                <a:solidFill>
                  <a:srgbClr val="FF0000"/>
                </a:solidFill>
              </a:rPr>
              <a:t>μ</a:t>
            </a:r>
            <a:r>
              <a:rPr lang="en-GB" baseline="-25000" dirty="0" smtClean="0">
                <a:solidFill>
                  <a:srgbClr val="FF0000"/>
                </a:solidFill>
              </a:rPr>
              <a:t>B </a:t>
            </a:r>
            <a:r>
              <a:rPr lang="en-GB" dirty="0" smtClean="0"/>
              <a:t>(Hadron gas model)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43"/>
          <a:stretch/>
        </p:blipFill>
        <p:spPr bwMode="auto">
          <a:xfrm>
            <a:off x="1653100" y="2132856"/>
            <a:ext cx="4926526" cy="3312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2485156" y="5666246"/>
            <a:ext cx="6261120" cy="633961"/>
            <a:chOff x="1066251" y="6149004"/>
            <a:chExt cx="6261120" cy="633961"/>
          </a:xfrm>
        </p:grpSpPr>
        <p:grpSp>
          <p:nvGrpSpPr>
            <p:cNvPr id="7" name="Group 6"/>
            <p:cNvGrpSpPr/>
            <p:nvPr/>
          </p:nvGrpSpPr>
          <p:grpSpPr>
            <a:xfrm>
              <a:off x="1066251" y="6151524"/>
              <a:ext cx="6261120" cy="625320"/>
              <a:chOff x="1813320" y="1040039"/>
              <a:chExt cx="6261120" cy="625320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3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1813320" y="1040039"/>
                <a:ext cx="6261120" cy="62532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4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1837080" y="1076400"/>
                <a:ext cx="6139080" cy="55116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0" name="Rectangle 9"/>
            <p:cNvSpPr/>
            <p:nvPr/>
          </p:nvSpPr>
          <p:spPr>
            <a:xfrm>
              <a:off x="6612410" y="6508645"/>
              <a:ext cx="206280" cy="237960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noFill/>
              <a:prstDash val="solid"/>
            </a:ln>
          </p:spPr>
          <p:txBody>
            <a:bodyPr vert="horz" lIns="0" tIns="0" rIns="0" bIns="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400" b="0" i="0" u="none" strike="noStrike">
                <a:ln>
                  <a:noFill/>
                </a:ln>
                <a:latin typeface="Bitstream Vera Sans" pitchFamily="18"/>
                <a:ea typeface="Gothic" pitchFamily="2"/>
                <a:cs typeface="Tahoma" pitchFamily="2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064771" y="6509004"/>
              <a:ext cx="206280" cy="237960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noFill/>
              <a:prstDash val="solid"/>
            </a:ln>
          </p:spPr>
          <p:txBody>
            <a:bodyPr vert="horz" lIns="0" tIns="0" rIns="0" bIns="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400" b="0" i="0" u="none" strike="noStrike">
                <a:ln>
                  <a:noFill/>
                </a:ln>
                <a:latin typeface="Bitstream Vera Sans" pitchFamily="18"/>
                <a:ea typeface="Gothic" pitchFamily="2"/>
                <a:cs typeface="Tahoma" pitchFamily="2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552771" y="6545005"/>
              <a:ext cx="206280" cy="237960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  <a:prstDash val="solid"/>
            </a:ln>
          </p:spPr>
          <p:txBody>
            <a:bodyPr vert="horz" lIns="0" tIns="0" rIns="0" bIns="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400" b="0" i="0" u="none" strike="noStrike">
                <a:ln>
                  <a:noFill/>
                </a:ln>
                <a:latin typeface="Bitstream Vera Sans" pitchFamily="18"/>
                <a:ea typeface="Gothic" pitchFamily="2"/>
                <a:cs typeface="Tahoma" pitchFamily="2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652770" y="6149004"/>
              <a:ext cx="206280" cy="237960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  <a:prstDash val="solid"/>
            </a:ln>
          </p:spPr>
          <p:txBody>
            <a:bodyPr vert="horz" lIns="0" tIns="0" rIns="0" bIns="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400" b="0" i="0" u="none" strike="noStrike">
                <a:ln>
                  <a:noFill/>
                </a:ln>
                <a:latin typeface="Bitstream Vera Sans" pitchFamily="18"/>
                <a:ea typeface="Gothic" pitchFamily="2"/>
                <a:cs typeface="Tahoma" pitchFamily="2"/>
              </a:endParaRPr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CERN Academic Training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G.K. Mallot 20/06/2012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854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116114" y="1746411"/>
            <a:ext cx="4660028" cy="4461756"/>
            <a:chOff x="116114" y="1746411"/>
            <a:chExt cx="4660028" cy="446175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>
              <a:lum/>
              <a:alphaModFix/>
            </a:blip>
            <a:srcRect b="7332"/>
            <a:stretch/>
          </p:blipFill>
          <p:spPr>
            <a:xfrm rot="5400000">
              <a:off x="215250" y="1647275"/>
              <a:ext cx="4461756" cy="46600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Freeform 2"/>
            <p:cNvSpPr/>
            <p:nvPr/>
          </p:nvSpPr>
          <p:spPr>
            <a:xfrm>
              <a:off x="1846662" y="3005421"/>
              <a:ext cx="181941" cy="168523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solidFill>
              <a:srgbClr val="FF00FF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lIns="0" tIns="0" rIns="0" bIns="0" anchor="ctr" anchorCtr="1" compatLnSpc="0"/>
            <a:lstStyle/>
            <a:p>
              <a:pPr hangingPunct="0"/>
              <a:endParaRPr lang="en-US" sz="2200">
                <a:latin typeface="Bitstream Vera Sans" pitchFamily="18"/>
                <a:ea typeface="Gothic" pitchFamily="2"/>
                <a:cs typeface="Tahoma" pitchFamily="2"/>
              </a:endParaRPr>
            </a:p>
          </p:txBody>
        </p:sp>
        <p:sp>
          <p:nvSpPr>
            <p:cNvPr id="4" name="Straight Connector 3"/>
            <p:cNvSpPr/>
            <p:nvPr/>
          </p:nvSpPr>
          <p:spPr>
            <a:xfrm>
              <a:off x="1926365" y="3176945"/>
              <a:ext cx="4947" cy="187610"/>
            </a:xfrm>
            <a:prstGeom prst="line">
              <a:avLst/>
            </a:prstGeom>
            <a:noFill/>
            <a:ln w="36720">
              <a:solidFill>
                <a:srgbClr val="808080"/>
              </a:solidFill>
              <a:prstDash val="solid"/>
            </a:ln>
          </p:spPr>
          <p:txBody>
            <a:bodyPr vert="horz" lIns="16328" tIns="16328" rIns="16328" bIns="16328" anchor="ctr" anchorCtr="1" compatLnSpc="0"/>
            <a:lstStyle/>
            <a:p>
              <a:pPr hangingPunct="0"/>
              <a:endParaRPr lang="en-US" sz="2200">
                <a:latin typeface="Bitstream Vera Sans" pitchFamily="18"/>
                <a:ea typeface="Gothic" pitchFamily="2"/>
                <a:cs typeface="Tahoma" pitchFamily="2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58917" y="3414730"/>
              <a:ext cx="181941" cy="168523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solidFill>
              <a:srgbClr val="944794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lIns="0" tIns="0" rIns="0" bIns="0" anchor="ctr" anchorCtr="1" compatLnSpc="0"/>
            <a:lstStyle/>
            <a:p>
              <a:pPr hangingPunct="0"/>
              <a:endParaRPr lang="en-US" sz="2200">
                <a:latin typeface="Bitstream Vera Sans" pitchFamily="18"/>
                <a:ea typeface="Gothic" pitchFamily="2"/>
                <a:cs typeface="Tahoma" pitchFamily="2"/>
              </a:endParaRPr>
            </a:p>
          </p:txBody>
        </p:sp>
        <p:sp>
          <p:nvSpPr>
            <p:cNvPr id="8" name="Straight Connector 7"/>
            <p:cNvSpPr/>
            <p:nvPr/>
          </p:nvSpPr>
          <p:spPr>
            <a:xfrm>
              <a:off x="2352911" y="3573709"/>
              <a:ext cx="29132" cy="122711"/>
            </a:xfrm>
            <a:prstGeom prst="line">
              <a:avLst/>
            </a:prstGeom>
            <a:noFill/>
            <a:ln w="36720">
              <a:solidFill>
                <a:srgbClr val="808080"/>
              </a:solidFill>
              <a:prstDash val="solid"/>
            </a:ln>
          </p:spPr>
          <p:txBody>
            <a:bodyPr vert="horz" lIns="16328" tIns="16328" rIns="16328" bIns="16328" anchor="ctr" anchorCtr="1" compatLnSpc="0"/>
            <a:lstStyle/>
            <a:p>
              <a:pPr hangingPunct="0"/>
              <a:endParaRPr lang="en-US" sz="2200">
                <a:latin typeface="Bitstream Vera Sans" pitchFamily="18"/>
                <a:ea typeface="Gothic" pitchFamily="2"/>
                <a:cs typeface="Tahoma" pitchFamily="2"/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1700174" y="1819219"/>
              <a:ext cx="181941" cy="168523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solidFill>
              <a:srgbClr val="FF3366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lIns="0" tIns="0" rIns="0" bIns="0" anchor="ctr" anchorCtr="1" compatLnSpc="0"/>
            <a:lstStyle/>
            <a:p>
              <a:pPr hangingPunct="0"/>
              <a:endParaRPr lang="en-US" sz="2200">
                <a:latin typeface="Bitstream Vera Sans" pitchFamily="18"/>
                <a:ea typeface="Gothic" pitchFamily="2"/>
                <a:cs typeface="Tahoma" pitchFamily="2"/>
              </a:endParaRPr>
            </a:p>
          </p:txBody>
        </p:sp>
        <p:sp>
          <p:nvSpPr>
            <p:cNvPr id="10" name="Straight Connector 9"/>
            <p:cNvSpPr/>
            <p:nvPr/>
          </p:nvSpPr>
          <p:spPr>
            <a:xfrm flipH="1">
              <a:off x="1400329" y="1983380"/>
              <a:ext cx="371578" cy="1117757"/>
            </a:xfrm>
            <a:prstGeom prst="line">
              <a:avLst/>
            </a:prstGeom>
            <a:noFill/>
            <a:ln w="36720">
              <a:solidFill>
                <a:srgbClr val="808080"/>
              </a:solidFill>
              <a:prstDash val="solid"/>
            </a:ln>
          </p:spPr>
          <p:txBody>
            <a:bodyPr vert="horz" lIns="16328" tIns="16328" rIns="16328" bIns="16328" anchor="ctr" anchorCtr="1" compatLnSpc="0"/>
            <a:lstStyle/>
            <a:p>
              <a:pPr hangingPunct="0"/>
              <a:endParaRPr lang="en-US" sz="2200">
                <a:latin typeface="Bitstream Vera Sans" pitchFamily="18"/>
                <a:ea typeface="Gothic" pitchFamily="2"/>
                <a:cs typeface="Tahoma" pitchFamily="2"/>
              </a:endParaRPr>
            </a:p>
          </p:txBody>
        </p:sp>
      </p:grp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Onset of </a:t>
            </a:r>
            <a:r>
              <a:rPr lang="en-GB" dirty="0" err="1" smtClean="0"/>
              <a:t>deconfinement</a:t>
            </a:r>
            <a:endParaRPr lang="en-GB" dirty="0"/>
          </a:p>
        </p:txBody>
      </p:sp>
      <p:sp>
        <p:nvSpPr>
          <p:cNvPr id="18" name="Freeform 17"/>
          <p:cNvSpPr/>
          <p:nvPr/>
        </p:nvSpPr>
        <p:spPr>
          <a:xfrm>
            <a:off x="5503617" y="1369797"/>
            <a:ext cx="168327" cy="151822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il" t="it" r="ir" b="ib"/>
            <a:pathLst>
              <a:path>
                <a:moveTo>
                  <a:pt x="l" y="vc"/>
                </a:moveTo>
                <a:arcTo wR="wd2" hR="hd2" stAng="cd2" swAng="cd4"/>
                <a:arcTo wR="wd2" hR="hd2" stAng="3cd4" swAng="cd4"/>
                <a:arcTo wR="wd2" hR="hd2" stAng="0" swAng="cd4"/>
                <a:arcTo wR="wd2" hR="hd2" stAng="cd4" swAng="cd4"/>
                <a:close/>
              </a:path>
            </a:pathLst>
          </a:custGeom>
          <a:solidFill>
            <a:srgbClr val="FF00FF"/>
          </a:solidFill>
          <a:ln w="0">
            <a:solidFill>
              <a:srgbClr val="000000"/>
            </a:solidFill>
            <a:prstDash val="solid"/>
          </a:ln>
        </p:spPr>
        <p:txBody>
          <a:bodyPr vert="horz" lIns="0" tIns="0" rIns="0" bIns="0" anchor="ctr" anchorCtr="1" compatLnSpc="0"/>
          <a:lstStyle/>
          <a:p>
            <a:pPr hangingPunct="0"/>
            <a:endParaRPr lang="en-US" sz="2200">
              <a:latin typeface="Bitstream Vera Sans" pitchFamily="18"/>
              <a:ea typeface="Gothic" pitchFamily="2"/>
              <a:cs typeface="Tahoma" pitchFamily="2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5743231" y="1369797"/>
            <a:ext cx="168327" cy="151822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il" t="it" r="ir" b="ib"/>
            <a:pathLst>
              <a:path>
                <a:moveTo>
                  <a:pt x="l" y="vc"/>
                </a:moveTo>
                <a:arcTo wR="wd2" hR="hd2" stAng="cd2" swAng="cd4"/>
                <a:arcTo wR="wd2" hR="hd2" stAng="3cd4" swAng="cd4"/>
                <a:arcTo wR="wd2" hR="hd2" stAng="0" swAng="cd4"/>
                <a:arcTo wR="wd2" hR="hd2" stAng="cd4" swAng="cd4"/>
                <a:close/>
              </a:path>
            </a:pathLst>
          </a:custGeom>
          <a:solidFill>
            <a:srgbClr val="944794"/>
          </a:solidFill>
          <a:ln w="0">
            <a:solidFill>
              <a:srgbClr val="000000"/>
            </a:solidFill>
            <a:prstDash val="solid"/>
          </a:ln>
        </p:spPr>
        <p:txBody>
          <a:bodyPr vert="horz" lIns="0" tIns="0" rIns="0" bIns="0" anchor="ctr" anchorCtr="1" compatLnSpc="0"/>
          <a:lstStyle/>
          <a:p>
            <a:pPr hangingPunct="0"/>
            <a:endParaRPr lang="en-US" sz="2200">
              <a:latin typeface="Bitstream Vera Sans" pitchFamily="18"/>
              <a:ea typeface="Gothic" pitchFamily="2"/>
              <a:cs typeface="Tahoma" pitchFamily="2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5239175" y="1369797"/>
            <a:ext cx="168327" cy="151822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il" t="it" r="ir" b="ib"/>
            <a:pathLst>
              <a:path>
                <a:moveTo>
                  <a:pt x="l" y="vc"/>
                </a:moveTo>
                <a:arcTo wR="wd2" hR="hd2" stAng="cd2" swAng="cd4"/>
                <a:arcTo wR="wd2" hR="hd2" stAng="3cd4" swAng="cd4"/>
                <a:arcTo wR="wd2" hR="hd2" stAng="0" swAng="cd4"/>
                <a:arcTo wR="wd2" hR="hd2" stAng="cd4" swAng="cd4"/>
                <a:close/>
              </a:path>
            </a:pathLst>
          </a:custGeom>
          <a:solidFill>
            <a:srgbClr val="FF3366"/>
          </a:solidFill>
          <a:ln w="0">
            <a:solidFill>
              <a:srgbClr val="000000"/>
            </a:solidFill>
            <a:prstDash val="solid"/>
          </a:ln>
        </p:spPr>
        <p:txBody>
          <a:bodyPr vert="horz" lIns="0" tIns="0" rIns="0" bIns="0" anchor="ctr" anchorCtr="1" compatLnSpc="0"/>
          <a:lstStyle/>
          <a:p>
            <a:pPr hangingPunct="0"/>
            <a:endParaRPr lang="en-US" sz="2200">
              <a:latin typeface="Bitstream Vera Sans" pitchFamily="18"/>
              <a:ea typeface="Gothic" pitchFamily="2"/>
              <a:cs typeface="Tahoma" pitchFamily="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99590" y="1261042"/>
            <a:ext cx="26693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early-stage </a:t>
            </a:r>
            <a:r>
              <a:rPr lang="en-GB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fire ball</a:t>
            </a:r>
          </a:p>
        </p:txBody>
      </p:sp>
      <p:sp>
        <p:nvSpPr>
          <p:cNvPr id="22" name="Rectangle 21"/>
          <p:cNvSpPr/>
          <p:nvPr/>
        </p:nvSpPr>
        <p:spPr>
          <a:xfrm flipH="1">
            <a:off x="5443653" y="1873263"/>
            <a:ext cx="132175" cy="14401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Isosceles Triangle 22"/>
          <p:cNvSpPr/>
          <p:nvPr/>
        </p:nvSpPr>
        <p:spPr>
          <a:xfrm>
            <a:off x="5864793" y="1851265"/>
            <a:ext cx="184765" cy="169018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6-Point Star 23"/>
          <p:cNvSpPr/>
          <p:nvPr/>
        </p:nvSpPr>
        <p:spPr>
          <a:xfrm>
            <a:off x="5628791" y="1840472"/>
            <a:ext cx="182165" cy="209597"/>
          </a:xfrm>
          <a:prstGeom prst="star6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6" name="6-Point Star 25"/>
          <p:cNvSpPr/>
          <p:nvPr/>
        </p:nvSpPr>
        <p:spPr>
          <a:xfrm>
            <a:off x="5225337" y="1844137"/>
            <a:ext cx="182165" cy="209597"/>
          </a:xfrm>
          <a:prstGeom prst="star6">
            <a:avLst/>
          </a:prstGeom>
          <a:solidFill>
            <a:srgbClr val="1490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7" name="TextBox 26"/>
          <p:cNvSpPr txBox="1"/>
          <p:nvPr/>
        </p:nvSpPr>
        <p:spPr>
          <a:xfrm>
            <a:off x="6199590" y="1751108"/>
            <a:ext cx="27239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chemical freeze-out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004048" y="2360960"/>
            <a:ext cx="405979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GB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SPS energies in region of hypothetical </a:t>
            </a:r>
            <a:r>
              <a:rPr lang="en-GB" sz="2000" dirty="0" smtClean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critical point E</a:t>
            </a:r>
            <a:br>
              <a:rPr lang="en-GB" sz="2000" dirty="0" smtClean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GB" sz="2000" dirty="0" smtClean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en-GB" sz="16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GB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With increasing energy crossing transition region,</a:t>
            </a:r>
            <a:r>
              <a:rPr lang="en-GB" sz="2000" dirty="0" smtClean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onset of </a:t>
            </a:r>
            <a:r>
              <a:rPr lang="en-GB" sz="2000" dirty="0" err="1" smtClean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deconfinement</a:t>
            </a:r>
            <a:r>
              <a:rPr lang="en-GB" sz="2000" dirty="0" smtClean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en-GB" sz="2000" dirty="0" smtClean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en-GB" sz="16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GB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Critical point search by freeze-out point close to it</a:t>
            </a:r>
            <a:br>
              <a:rPr lang="en-GB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en-GB" sz="20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GB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2D scan in </a:t>
            </a:r>
            <a:r>
              <a:rPr lang="en-GB" sz="2000" dirty="0" smtClean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system size </a:t>
            </a:r>
            <a:r>
              <a:rPr lang="en-GB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and </a:t>
            </a:r>
            <a:r>
              <a:rPr lang="en-GB" sz="2000" dirty="0" smtClean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energy</a:t>
            </a:r>
            <a:r>
              <a:rPr lang="en-GB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needed to study CP</a:t>
            </a:r>
          </a:p>
          <a:p>
            <a:pPr marL="285750" indent="-285750">
              <a:buFont typeface="Verdana" pitchFamily="34" charset="0"/>
              <a:buChar char="-"/>
            </a:pPr>
            <a:endParaRPr lang="en-GB" sz="16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0625" y="1346300"/>
            <a:ext cx="13356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 (MeV)</a:t>
            </a:r>
          </a:p>
        </p:txBody>
      </p:sp>
      <p:sp>
        <p:nvSpPr>
          <p:cNvPr id="33" name="Footer Placeholder 3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CERN Academic Training</a:t>
            </a:r>
            <a:endParaRPr lang="en-GB"/>
          </a:p>
        </p:txBody>
      </p:sp>
      <p:sp>
        <p:nvSpPr>
          <p:cNvPr id="34" name="Date Placeholder 3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G.K. Mallot 20/06/2012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111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2D scan in size and energy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lum/>
            <a:alphaModFix/>
          </a:blip>
          <a:srcRect l="5985"/>
          <a:stretch/>
        </p:blipFill>
        <p:spPr>
          <a:xfrm>
            <a:off x="124137" y="2276872"/>
            <a:ext cx="4786334" cy="345016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323527" y="5728455"/>
            <a:ext cx="38010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Beccatini</a:t>
            </a:r>
            <a:r>
              <a:rPr lang="en-US" sz="1000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en-US" sz="1000" dirty="0" err="1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Manninen</a:t>
            </a:r>
            <a:r>
              <a:rPr lang="en-US" sz="1000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en-US" sz="1000" dirty="0" err="1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Gaździcki</a:t>
            </a:r>
            <a:r>
              <a:rPr lang="en-US" sz="1000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 PRC73, 044905 (2006)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9552" y="1124744"/>
            <a:ext cx="58575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GB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SPS energies </a:t>
            </a:r>
            <a:r>
              <a:rPr lang="en-US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13</a:t>
            </a:r>
            <a:r>
              <a:rPr lang="en-US" sz="24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</a:t>
            </a:r>
            <a:r>
              <a:rPr lang="en-US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-158</a:t>
            </a:r>
            <a:r>
              <a:rPr lang="en-US" sz="24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</a:t>
            </a:r>
            <a:r>
              <a:rPr lang="en-US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GeV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from </a:t>
            </a:r>
            <a:r>
              <a:rPr lang="en-US" sz="2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p+p</a:t>
            </a:r>
            <a:r>
              <a:rPr lang="en-US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to </a:t>
            </a:r>
            <a:r>
              <a:rPr lang="en-US" sz="2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Pb+Pb</a:t>
            </a:r>
            <a:r>
              <a:rPr lang="en-GB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</a:t>
            </a:r>
            <a:r>
              <a:rPr lang="en-GB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(system size</a:t>
            </a:r>
            <a:r>
              <a:rPr lang="en-GB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</a:p>
        </p:txBody>
      </p:sp>
      <p:pic>
        <p:nvPicPr>
          <p:cNvPr id="10" name="Picture 2" descr="&lt;p&gt;Fig. 2. The NA61 data-taking status and plans. For comparison, data collected by NA49 and STAR are also indicated.&lt;/p&g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523" y="2564902"/>
            <a:ext cx="4444477" cy="3230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11556776" y="2598340"/>
            <a:ext cx="778960" cy="1719635"/>
            <a:chOff x="1385379" y="3206767"/>
            <a:chExt cx="778960" cy="1719635"/>
          </a:xfrm>
        </p:grpSpPr>
        <p:sp>
          <p:nvSpPr>
            <p:cNvPr id="12" name="Up Arrow 11"/>
            <p:cNvSpPr/>
            <p:nvPr/>
          </p:nvSpPr>
          <p:spPr>
            <a:xfrm rot="18997961">
              <a:off x="1385379" y="3206767"/>
              <a:ext cx="484632" cy="978408"/>
            </a:xfrm>
            <a:prstGeom prst="up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13" name="Up Arrow 12"/>
            <p:cNvSpPr/>
            <p:nvPr/>
          </p:nvSpPr>
          <p:spPr>
            <a:xfrm rot="10800000">
              <a:off x="1679707" y="3947994"/>
              <a:ext cx="484632" cy="978408"/>
            </a:xfrm>
            <a:prstGeom prst="up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24137" y="2141688"/>
            <a:ext cx="1218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 (MeV)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980624" y="4797152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13</a:t>
            </a:r>
            <a:r>
              <a:rPr lang="en-GB" b="1" i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</a:t>
            </a:r>
            <a:r>
              <a:rPr lang="en-GB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GeV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95715" y="4797152"/>
            <a:ext cx="1451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158</a:t>
            </a:r>
            <a:r>
              <a:rPr lang="en-GB" b="1" i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</a:t>
            </a:r>
            <a:r>
              <a:rPr lang="en-GB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GeV</a:t>
            </a:r>
          </a:p>
        </p:txBody>
      </p:sp>
      <p:pic>
        <p:nvPicPr>
          <p:cNvPr id="17" name="Content Placeholder 10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-1" y="0"/>
            <a:ext cx="1295659" cy="90872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CERN Academic Training</a:t>
            </a:r>
            <a:endParaRPr lang="en-GB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G.K. Mallot 20/06/2012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144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Signals of </a:t>
            </a:r>
            <a:r>
              <a:rPr lang="en-GB" dirty="0" err="1" smtClean="0"/>
              <a:t>deconfinement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5902057" y="1124744"/>
            <a:ext cx="2376647" cy="547283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6099806" y="6254664"/>
            <a:ext cx="2728486" cy="34291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Ctr="0" compatLnSpc="0">
            <a:spAutoFit/>
          </a:bodyPr>
          <a:lstStyle/>
          <a:p>
            <a:pPr hangingPunct="0"/>
            <a:r>
              <a:rPr lang="en-US" sz="2200" dirty="0">
                <a:latin typeface="Verdana" pitchFamily="34" charset="0"/>
                <a:ea typeface="Verdana" pitchFamily="34" charset="0"/>
                <a:cs typeface="Verdana" pitchFamily="34" charset="0"/>
              </a:rPr>
              <a:t>collision energy</a:t>
            </a:r>
          </a:p>
        </p:txBody>
      </p:sp>
      <p:sp>
        <p:nvSpPr>
          <p:cNvPr id="6" name="Straight Connector 5"/>
          <p:cNvSpPr/>
          <p:nvPr/>
        </p:nvSpPr>
        <p:spPr>
          <a:xfrm>
            <a:off x="2133898" y="5404663"/>
            <a:ext cx="1853831" cy="0"/>
          </a:xfrm>
          <a:prstGeom prst="line">
            <a:avLst/>
          </a:prstGeom>
          <a:noFill/>
          <a:ln w="73080">
            <a:solidFill>
              <a:srgbClr val="FF0000"/>
            </a:solidFill>
            <a:prstDash val="solid"/>
          </a:ln>
        </p:spPr>
        <p:txBody>
          <a:bodyPr vert="horz" lIns="32982" tIns="32982" rIns="32982" bIns="32982" anchor="ctr" anchorCtr="1" compatLnSpc="0"/>
          <a:lstStyle/>
          <a:p>
            <a:pPr hangingPunct="0"/>
            <a:endParaRPr lang="en-US" sz="220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68135" y="5624454"/>
            <a:ext cx="2220875" cy="342914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 compatLnSpc="0">
            <a:spAutoFit/>
          </a:bodyPr>
          <a:lstStyle/>
          <a:p>
            <a:pPr hangingPunct="0"/>
            <a:r>
              <a:rPr lang="en-US" sz="2200">
                <a:latin typeface="Verdana" pitchFamily="34" charset="0"/>
                <a:ea typeface="Verdana" pitchFamily="34" charset="0"/>
                <a:cs typeface="Verdana" pitchFamily="34" charset="0"/>
              </a:rPr>
              <a:t>collision energy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1511" y="1398439"/>
            <a:ext cx="4138057" cy="685829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 compatLnSpc="0">
            <a:spAutoFit/>
          </a:bodyPr>
          <a:lstStyle/>
          <a:p>
            <a:pPr hangingPunct="0"/>
            <a:r>
              <a:rPr lang="en-US" sz="2200" b="1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hadrons      </a:t>
            </a:r>
            <a:r>
              <a:rPr lang="en-US" sz="2200" b="1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mixed </a:t>
            </a:r>
            <a:r>
              <a:rPr lang="en-US" sz="2200" b="1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</a:t>
            </a:r>
            <a:r>
              <a:rPr lang="en-US" sz="2200" b="1">
                <a:solidFill>
                  <a:srgbClr val="00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QGP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3705027" y="3107866"/>
            <a:ext cx="3755421" cy="34291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Ctr="0" compatLnSpc="0">
            <a:spAutoFit/>
          </a:bodyPr>
          <a:lstStyle/>
          <a:p>
            <a:pPr hangingPunct="0"/>
            <a:r>
              <a:rPr lang="en-US" sz="22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hadronic</a:t>
            </a:r>
            <a:r>
              <a:rPr lang="en-US" sz="2200" dirty="0">
                <a:latin typeface="Verdana" pitchFamily="34" charset="0"/>
                <a:ea typeface="Verdana" pitchFamily="34" charset="0"/>
                <a:cs typeface="Verdana" pitchFamily="34" charset="0"/>
              </a:rPr>
              <a:t> observables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5400000">
            <a:off x="921086" y="1199938"/>
            <a:ext cx="3150896" cy="429969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traight Connector 10"/>
          <p:cNvSpPr/>
          <p:nvPr/>
        </p:nvSpPr>
        <p:spPr>
          <a:xfrm>
            <a:off x="471540" y="5404663"/>
            <a:ext cx="1681085" cy="0"/>
          </a:xfrm>
          <a:prstGeom prst="line">
            <a:avLst/>
          </a:prstGeom>
          <a:noFill/>
          <a:ln w="73080">
            <a:solidFill>
              <a:srgbClr val="000080"/>
            </a:solidFill>
            <a:prstDash val="solid"/>
          </a:ln>
        </p:spPr>
        <p:txBody>
          <a:bodyPr vert="horz" lIns="32982" tIns="32982" rIns="32982" bIns="32982" anchor="ctr" anchorCtr="1" compatLnSpc="0"/>
          <a:lstStyle/>
          <a:p>
            <a:pPr hangingPunct="0"/>
            <a:endParaRPr lang="en-US" sz="220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21452" y="4949403"/>
            <a:ext cx="650490" cy="342914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 compatLnSpc="0">
            <a:spAutoFit/>
          </a:bodyPr>
          <a:lstStyle/>
          <a:p>
            <a:pPr hangingPunct="0"/>
            <a:r>
              <a:rPr lang="en-US" sz="2200" b="1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AGS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92490" y="4965079"/>
            <a:ext cx="958101" cy="342914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 compatLnSpc="0">
            <a:spAutoFit/>
          </a:bodyPr>
          <a:lstStyle/>
          <a:p>
            <a:pPr hangingPunct="0"/>
            <a:r>
              <a:rPr lang="en-US" sz="2200" b="1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SPS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80735" y="4965079"/>
            <a:ext cx="841195" cy="342914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 compatLnSpc="0">
            <a:spAutoFit/>
          </a:bodyPr>
          <a:lstStyle/>
          <a:p>
            <a:pPr hangingPunct="0"/>
            <a:r>
              <a:rPr lang="en-US" sz="2200" b="1">
                <a:solidFill>
                  <a:srgbClr val="00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RHIC</a:t>
            </a:r>
          </a:p>
        </p:txBody>
      </p:sp>
      <p:sp>
        <p:nvSpPr>
          <p:cNvPr id="15" name="Straight Connector 14"/>
          <p:cNvSpPr/>
          <p:nvPr/>
        </p:nvSpPr>
        <p:spPr>
          <a:xfrm>
            <a:off x="3977394" y="5404335"/>
            <a:ext cx="672041" cy="0"/>
          </a:xfrm>
          <a:prstGeom prst="line">
            <a:avLst/>
          </a:prstGeom>
          <a:noFill/>
          <a:ln w="73080">
            <a:solidFill>
              <a:srgbClr val="00FF00"/>
            </a:solidFill>
            <a:prstDash val="solid"/>
          </a:ln>
        </p:spPr>
        <p:txBody>
          <a:bodyPr vert="horz" lIns="32982" tIns="32982" rIns="32982" bIns="32982" anchor="ctr" anchorCtr="1" compatLnSpc="0"/>
          <a:lstStyle/>
          <a:p>
            <a:pPr hangingPunct="0"/>
            <a:endParaRPr lang="en-US" sz="220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100919" y="1916832"/>
            <a:ext cx="738985" cy="342914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 compatLnSpc="0">
            <a:spAutoFit/>
          </a:bodyPr>
          <a:lstStyle/>
          <a:p>
            <a:pPr hangingPunct="0"/>
            <a:r>
              <a:rPr lang="en-US" sz="2200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Kink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121818" y="3217522"/>
            <a:ext cx="791234" cy="325606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compatLnSpc="0"/>
          <a:lstStyle/>
          <a:p>
            <a:pPr hangingPunct="0"/>
            <a:r>
              <a:rPr lang="en-US" sz="2200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Horn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121818" y="5174318"/>
            <a:ext cx="718086" cy="342914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 compatLnSpc="0">
            <a:spAutoFit/>
          </a:bodyPr>
          <a:lstStyle/>
          <a:p>
            <a:pPr hangingPunct="0"/>
            <a:r>
              <a:rPr lang="en-US" sz="2200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Step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25612" y="943120"/>
            <a:ext cx="1975307" cy="23378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Ctr="0" compatLnSpc="0">
            <a:spAutoFit/>
          </a:bodyPr>
          <a:lstStyle/>
          <a:p>
            <a:pPr hangingPunct="0"/>
            <a:r>
              <a:rPr lang="en-US" sz="1500" b="1" dirty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AGS </a:t>
            </a:r>
            <a:r>
              <a:rPr lang="en-US" sz="15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1500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SPS</a:t>
            </a:r>
            <a:r>
              <a:rPr lang="en-US" sz="15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   </a:t>
            </a:r>
            <a:r>
              <a:rPr lang="en-US" sz="1500" b="1" dirty="0">
                <a:solidFill>
                  <a:srgbClr val="00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RHIC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CERN Academic Training</a:t>
            </a:r>
            <a:endParaRPr lang="en-GB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G.K. Mallot 20/06/2012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2337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-55323" y="1142070"/>
            <a:ext cx="4722257" cy="416821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812786" y="5017986"/>
            <a:ext cx="27430" cy="32234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compatLnSpc="0">
            <a:spAutoFit/>
          </a:bodyPr>
          <a:lstStyle/>
          <a:p>
            <a:pPr hangingPunct="0"/>
            <a:endParaRPr lang="en-US" sz="2200">
              <a:latin typeface="Bitstream Vera Sans" pitchFamily="18"/>
              <a:ea typeface="Gothic" pitchFamily="2"/>
              <a:cs typeface="Tahoma" pitchFamily="2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194112" y="1392750"/>
            <a:ext cx="3419317" cy="1973532"/>
            <a:chOff x="5745240" y="2056680"/>
            <a:chExt cx="3769560" cy="2175454"/>
          </a:xfrm>
        </p:grpSpPr>
        <p:sp>
          <p:nvSpPr>
            <p:cNvPr id="12" name="TextBox 11"/>
            <p:cNvSpPr txBox="1"/>
            <p:nvPr/>
          </p:nvSpPr>
          <p:spPr>
            <a:xfrm>
              <a:off x="5745240" y="2797200"/>
              <a:ext cx="3769560" cy="309228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0" tIns="0" rIns="0" bIns="0" anchorCtr="0" compatLnSpc="0">
              <a:spAutoFit/>
            </a:bodyPr>
            <a:lstStyle/>
            <a:p>
              <a:pPr hangingPunct="0"/>
              <a:r>
                <a:rPr lang="en-US" dirty="0">
                  <a:latin typeface="Verdana" pitchFamily="34" charset="0"/>
                  <a:ea typeface="Verdana" pitchFamily="34" charset="0"/>
                  <a:cs typeface="Verdana" pitchFamily="34" charset="0"/>
                </a:rPr>
                <a:t>Increased entropy production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851080" y="3613679"/>
              <a:ext cx="3432600" cy="618455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0" tIns="0" rIns="0" bIns="0" anchorCtr="0" compatLnSpc="0">
              <a:spAutoFit/>
            </a:bodyPr>
            <a:lstStyle/>
            <a:p>
              <a:pPr hangingPunct="0"/>
              <a:r>
                <a:rPr lang="en-US" dirty="0">
                  <a:solidFill>
                    <a:srgbClr val="FF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Steepening of the increase</a:t>
              </a:r>
            </a:p>
            <a:p>
              <a:pPr hangingPunct="0"/>
              <a:r>
                <a:rPr lang="en-US" dirty="0">
                  <a:solidFill>
                    <a:srgbClr val="FF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     of pion production</a:t>
              </a:r>
            </a:p>
          </p:txBody>
        </p:sp>
        <p:sp>
          <p:nvSpPr>
            <p:cNvPr id="14" name="Straight Connector 13"/>
            <p:cNvSpPr/>
            <p:nvPr/>
          </p:nvSpPr>
          <p:spPr>
            <a:xfrm>
              <a:off x="7332479" y="2464920"/>
              <a:ext cx="0" cy="332280"/>
            </a:xfrm>
            <a:prstGeom prst="line">
              <a:avLst/>
            </a:prstGeom>
            <a:noFill/>
            <a:ln w="18360">
              <a:solidFill>
                <a:srgbClr val="FF0000"/>
              </a:solidFill>
              <a:prstDash val="solid"/>
              <a:tailEnd type="arrow"/>
            </a:ln>
          </p:spPr>
          <p:txBody>
            <a:bodyPr vert="horz" lIns="9000" tIns="9000" rIns="9000" bIns="9000" anchor="ctr" anchorCtr="1" compatLnSpc="0"/>
            <a:lstStyle/>
            <a:p>
              <a:pPr hangingPunct="0"/>
              <a:endParaRPr lang="en-US" sz="2200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5" name="Straight Connector 14"/>
            <p:cNvSpPr/>
            <p:nvPr/>
          </p:nvSpPr>
          <p:spPr>
            <a:xfrm>
              <a:off x="7347600" y="3220919"/>
              <a:ext cx="0" cy="332281"/>
            </a:xfrm>
            <a:prstGeom prst="line">
              <a:avLst/>
            </a:prstGeom>
            <a:noFill/>
            <a:ln w="18360">
              <a:solidFill>
                <a:srgbClr val="FF0000"/>
              </a:solidFill>
              <a:prstDash val="solid"/>
              <a:tailEnd type="arrow"/>
            </a:ln>
          </p:spPr>
          <p:txBody>
            <a:bodyPr vert="horz" lIns="9000" tIns="9000" rIns="9000" bIns="9000" anchor="ctr" anchorCtr="1" compatLnSpc="0"/>
            <a:lstStyle/>
            <a:p>
              <a:pPr hangingPunct="0"/>
              <a:endParaRPr lang="en-US" sz="2200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425280" y="2056680"/>
              <a:ext cx="1955880" cy="309228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0" tIns="0" rIns="0" bIns="0" anchorCtr="0" compatLnSpc="0">
              <a:spAutoFit/>
            </a:bodyPr>
            <a:lstStyle/>
            <a:p>
              <a:pPr hangingPunct="0"/>
              <a:r>
                <a:rPr lang="en-US" dirty="0" err="1">
                  <a:solidFill>
                    <a:srgbClr val="FF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Deconfinement</a:t>
              </a:r>
              <a:endParaRPr lang="en-US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</p:grpSp>
      <p:sp>
        <p:nvSpPr>
          <p:cNvPr id="18" name="Freeform 17"/>
          <p:cNvSpPr/>
          <p:nvPr/>
        </p:nvSpPr>
        <p:spPr>
          <a:xfrm>
            <a:off x="4866907" y="1082820"/>
            <a:ext cx="3963025" cy="2972253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il" t="it" r="ir" b="ib"/>
            <a:pathLst>
              <a:path>
                <a:moveTo>
                  <a:pt x="l" y="vc"/>
                </a:moveTo>
                <a:arcTo wR="wd2" hR="hd2" stAng="cd2" swAng="cd4"/>
                <a:arcTo wR="wd2" hR="hd2" stAng="3cd4" swAng="cd4"/>
                <a:arcTo wR="wd2" hR="hd2" stAng="0" swAng="cd4"/>
                <a:arcTo wR="wd2" hR="hd2" stAng="cd4" swAng="cd4"/>
                <a:close/>
              </a:path>
            </a:pathLst>
          </a:custGeom>
          <a:noFill/>
          <a:ln w="73080">
            <a:solidFill>
              <a:srgbClr val="C0C0C0"/>
            </a:solidFill>
            <a:prstDash val="solid"/>
          </a:ln>
        </p:spPr>
        <p:txBody>
          <a:bodyPr vert="horz" lIns="32982" tIns="32982" rIns="32982" bIns="32982" anchor="ctr" anchorCtr="1" compatLnSpc="0"/>
          <a:lstStyle/>
          <a:p>
            <a:pPr hangingPunct="0"/>
            <a:endParaRPr lang="en-US" sz="2200">
              <a:latin typeface="Bitstream Vera Sans" pitchFamily="18"/>
              <a:ea typeface="Gothic" pitchFamily="2"/>
              <a:cs typeface="Tahoma" pitchFamily="2"/>
            </a:endParaRPr>
          </a:p>
        </p:txBody>
      </p:sp>
      <p:sp>
        <p:nvSpPr>
          <p:cNvPr id="19" name="Straight Connector 18"/>
          <p:cNvSpPr/>
          <p:nvPr/>
        </p:nvSpPr>
        <p:spPr>
          <a:xfrm flipH="1">
            <a:off x="4499992" y="3789040"/>
            <a:ext cx="1152128" cy="641745"/>
          </a:xfrm>
          <a:prstGeom prst="line">
            <a:avLst/>
          </a:prstGeom>
          <a:noFill/>
          <a:ln w="72000">
            <a:solidFill>
              <a:srgbClr val="C0C0C0"/>
            </a:solidFill>
            <a:prstDash val="solid"/>
            <a:tailEnd type="arrow"/>
          </a:ln>
        </p:spPr>
        <p:txBody>
          <a:bodyPr vert="horz" lIns="32656" tIns="32656" rIns="32656" bIns="32656" anchor="ctr" anchorCtr="1" compatLnSpc="0"/>
          <a:lstStyle/>
          <a:p>
            <a:pPr hangingPunct="0"/>
            <a:endParaRPr lang="en-US" sz="2200">
              <a:latin typeface="Bitstream Vera Sans" pitchFamily="18"/>
              <a:ea typeface="Gothic" pitchFamily="2"/>
              <a:cs typeface="Tahoma" pitchFamily="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11997" y="972245"/>
            <a:ext cx="3447074" cy="221151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 compatLnSpc="0">
            <a:spAutoFit/>
          </a:bodyPr>
          <a:lstStyle/>
          <a:p>
            <a:pPr hangingPunct="0"/>
            <a:r>
              <a:rPr lang="en-US" sz="1500" b="1" dirty="0">
                <a:solidFill>
                  <a:srgbClr val="0000FF"/>
                </a:solidFill>
                <a:latin typeface="Bitstream Vera Sans" pitchFamily="18"/>
                <a:ea typeface="Gothic" pitchFamily="2"/>
                <a:cs typeface="Tahoma" pitchFamily="2"/>
              </a:rPr>
              <a:t>AGS</a:t>
            </a:r>
            <a:r>
              <a:rPr lang="en-US" sz="1500" b="1" dirty="0">
                <a:solidFill>
                  <a:srgbClr val="FF0000"/>
                </a:solidFill>
                <a:latin typeface="Bitstream Vera Sans" pitchFamily="18"/>
                <a:ea typeface="Gothic" pitchFamily="2"/>
                <a:cs typeface="Tahoma" pitchFamily="2"/>
              </a:rPr>
              <a:t>SPS</a:t>
            </a:r>
            <a:r>
              <a:rPr lang="en-US" sz="1500" b="1" dirty="0">
                <a:solidFill>
                  <a:srgbClr val="0000FF"/>
                </a:solidFill>
                <a:latin typeface="Bitstream Vera Sans" pitchFamily="18"/>
                <a:ea typeface="Gothic" pitchFamily="2"/>
                <a:cs typeface="Tahoma" pitchFamily="2"/>
              </a:rPr>
              <a:t>RHIC                           </a:t>
            </a:r>
            <a:r>
              <a:rPr lang="en-US" sz="1500" b="1" dirty="0">
                <a:solidFill>
                  <a:srgbClr val="FF0000"/>
                </a:solidFill>
                <a:latin typeface="Bitstream Vera Sans" pitchFamily="18"/>
                <a:ea typeface="Gothic" pitchFamily="2"/>
                <a:cs typeface="Tahoma" pitchFamily="2"/>
              </a:rPr>
              <a:t>LHC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01148" y="0"/>
            <a:ext cx="8229600" cy="90207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Bitstream Vera Sans" pitchFamily="18"/>
                <a:ea typeface="Gothic" pitchFamily="2"/>
                <a:cs typeface="Tahoma" pitchFamily="2"/>
              </a:rPr>
              <a:t>The </a:t>
            </a:r>
            <a:r>
              <a:rPr lang="en-US" dirty="0" smtClean="0">
                <a:solidFill>
                  <a:srgbClr val="FF0000"/>
                </a:solidFill>
                <a:latin typeface="Bitstream Vera Sans" pitchFamily="18"/>
                <a:ea typeface="Gothic" pitchFamily="2"/>
                <a:cs typeface="Tahoma" pitchFamily="2"/>
              </a:rPr>
              <a:t>kink</a:t>
            </a:r>
            <a:r>
              <a:rPr lang="en-US" dirty="0" smtClean="0">
                <a:solidFill>
                  <a:srgbClr val="000000"/>
                </a:solidFill>
                <a:latin typeface="Bitstream Vera Sans" pitchFamily="18"/>
                <a:ea typeface="Gothic" pitchFamily="2"/>
                <a:cs typeface="Tahoma" pitchFamily="2"/>
              </a:rPr>
              <a:t> in pion multiplicity</a:t>
            </a:r>
            <a:endParaRPr lang="en-GB" dirty="0"/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9610521"/>
              </p:ext>
            </p:extLst>
          </p:nvPr>
        </p:nvGraphicFramePr>
        <p:xfrm>
          <a:off x="811997" y="4827680"/>
          <a:ext cx="92075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01" name="Equation" r:id="rId5" imgW="507960" imgH="266400" progId="Equation.3">
                  <p:embed/>
                </p:oleObj>
              </mc:Choice>
              <mc:Fallback>
                <p:oleObj name="Equation" r:id="rId5" imgW="507960" imgH="26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11997" y="4827680"/>
                        <a:ext cx="920750" cy="48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8848981"/>
              </p:ext>
            </p:extLst>
          </p:nvPr>
        </p:nvGraphicFramePr>
        <p:xfrm>
          <a:off x="755456" y="5340326"/>
          <a:ext cx="401106" cy="3377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02" name="Equation" r:id="rId7" imgW="241200" imgH="203040" progId="Equation.3">
                  <p:embed/>
                </p:oleObj>
              </mc:Choice>
              <mc:Fallback>
                <p:oleObj name="Equation" r:id="rId7" imgW="241200" imgH="2030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55456" y="5340326"/>
                        <a:ext cx="401106" cy="3377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9697055"/>
              </p:ext>
            </p:extLst>
          </p:nvPr>
        </p:nvGraphicFramePr>
        <p:xfrm>
          <a:off x="735091" y="5700366"/>
          <a:ext cx="537482" cy="349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03" name="Equation" r:id="rId9" imgW="380880" imgH="228600" progId="Equation.3">
                  <p:embed/>
                </p:oleObj>
              </mc:Choice>
              <mc:Fallback>
                <p:oleObj name="Equation" r:id="rId9" imgW="3808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5091" y="5700366"/>
                        <a:ext cx="537482" cy="3491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1476619" y="5268318"/>
            <a:ext cx="18235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pion multiplicity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476619" y="5654110"/>
            <a:ext cx="34015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number of interacting nucleons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alphaModFix/>
          </a:blip>
          <a:srcRect l="23437" t="24765" r="37625" b="50162"/>
          <a:stretch/>
        </p:blipFill>
        <p:spPr>
          <a:xfrm>
            <a:off x="4984237" y="4259451"/>
            <a:ext cx="4051878" cy="2303018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Straight Connector 27"/>
          <p:cNvSpPr/>
          <p:nvPr/>
        </p:nvSpPr>
        <p:spPr>
          <a:xfrm>
            <a:off x="5771792" y="3789041"/>
            <a:ext cx="39175" cy="2203624"/>
          </a:xfrm>
          <a:prstGeom prst="line">
            <a:avLst/>
          </a:prstGeom>
          <a:noFill/>
          <a:ln w="72000">
            <a:solidFill>
              <a:srgbClr val="C0C0C0"/>
            </a:solidFill>
            <a:prstDash val="solid"/>
            <a:tailEnd type="arrow"/>
          </a:ln>
        </p:spPr>
        <p:txBody>
          <a:bodyPr vert="horz" lIns="32656" tIns="32656" rIns="32656" bIns="32656" anchor="ctr" anchorCtr="1" compatLnSpc="0"/>
          <a:lstStyle/>
          <a:p>
            <a:pPr hangingPunct="0"/>
            <a:endParaRPr lang="en-US" sz="2200">
              <a:latin typeface="Bitstream Vera Sans" pitchFamily="18"/>
              <a:ea typeface="Gothic" pitchFamily="2"/>
              <a:cs typeface="Tahoma" pitchFamily="2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245952" y="4833320"/>
            <a:ext cx="1266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F &lt; 1.85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658349" y="4259451"/>
            <a:ext cx="1024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F &gt;3.2</a:t>
            </a:r>
          </a:p>
        </p:txBody>
      </p:sp>
      <p:sp>
        <p:nvSpPr>
          <p:cNvPr id="32" name="Footer Placeholder 3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CERN Academic Training</a:t>
            </a:r>
            <a:endParaRPr lang="en-GB"/>
          </a:p>
        </p:txBody>
      </p:sp>
      <p:sp>
        <p:nvSpPr>
          <p:cNvPr id="33" name="Date Placeholder 3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G.K. Mallot 20/06/2012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725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02554" y="5517232"/>
            <a:ext cx="3894784" cy="56329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Ctr="0" compatLnSpc="0">
            <a:spAutoFit/>
          </a:bodyPr>
          <a:lstStyle/>
          <a:p>
            <a:pPr hangingPunct="0"/>
            <a:r>
              <a:rPr lang="en-US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</a:t>
            </a:r>
            <a:r>
              <a:rPr lang="en-US" baseline="30000" dirty="0" smtClean="0">
                <a:latin typeface="Verdana" pitchFamily="34" charset="0"/>
                <a:ea typeface="Verdana" pitchFamily="34" charset="0"/>
                <a:cs typeface="Verdana" pitchFamily="34" charset="0"/>
                <a:sym typeface="Symbol"/>
              </a:rPr>
              <a:t></a:t>
            </a:r>
            <a:r>
              <a:rPr lang="en-US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dirty="0">
                <a:latin typeface="Verdana" pitchFamily="34" charset="0"/>
                <a:ea typeface="Verdana" pitchFamily="34" charset="0"/>
                <a:cs typeface="Verdana" pitchFamily="34" charset="0"/>
              </a:rPr>
              <a:t>– </a:t>
            </a:r>
            <a:r>
              <a:rPr lang="en-US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inverse </a:t>
            </a:r>
            <a:r>
              <a:rPr lang="en-US" dirty="0">
                <a:latin typeface="Verdana" pitchFamily="34" charset="0"/>
                <a:ea typeface="Verdana" pitchFamily="34" charset="0"/>
                <a:cs typeface="Verdana" pitchFamily="34" charset="0"/>
              </a:rPr>
              <a:t>slope parameter</a:t>
            </a:r>
          </a:p>
          <a:p>
            <a:pPr hangingPunct="0"/>
            <a:r>
              <a:rPr lang="en-US" dirty="0">
                <a:latin typeface="Verdana" pitchFamily="34" charset="0"/>
                <a:ea typeface="Verdana" pitchFamily="34" charset="0"/>
                <a:cs typeface="Verdana" pitchFamily="34" charset="0"/>
              </a:rPr>
              <a:t>      </a:t>
            </a:r>
            <a:r>
              <a:rPr lang="en-US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of </a:t>
            </a:r>
            <a:r>
              <a:rPr lang="en-US" dirty="0">
                <a:latin typeface="Verdana" pitchFamily="34" charset="0"/>
                <a:ea typeface="Verdana" pitchFamily="34" charset="0"/>
                <a:cs typeface="Verdana" pitchFamily="34" charset="0"/>
              </a:rPr>
              <a:t>transverse mass spectra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34401" y="1333121"/>
            <a:ext cx="1774153" cy="280526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 compatLnSpc="0">
            <a:spAutoFit/>
          </a:bodyPr>
          <a:lstStyle/>
          <a:p>
            <a:pPr hangingPunct="0"/>
            <a:r>
              <a:rPr lang="en-US" dirty="0" err="1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Deconfinement</a:t>
            </a:r>
            <a:endParaRPr lang="en-US" dirty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90116" y="2114967"/>
            <a:ext cx="3303065" cy="841577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 compatLnSpc="0">
            <a:spAutoFit/>
          </a:bodyPr>
          <a:lstStyle/>
          <a:p>
            <a:pPr hangingPunct="0"/>
            <a:r>
              <a:rPr lang="en-US" dirty="0">
                <a:latin typeface="Verdana" pitchFamily="34" charset="0"/>
                <a:ea typeface="Verdana" pitchFamily="34" charset="0"/>
                <a:cs typeface="Verdana" pitchFamily="34" charset="0"/>
              </a:rPr>
              <a:t> Constant temperature and</a:t>
            </a:r>
          </a:p>
          <a:p>
            <a:pPr hangingPunct="0"/>
            <a:r>
              <a:rPr lang="en-US" dirty="0">
                <a:latin typeface="Verdana" pitchFamily="34" charset="0"/>
                <a:ea typeface="Verdana" pitchFamily="34" charset="0"/>
                <a:cs typeface="Verdana" pitchFamily="34" charset="0"/>
              </a:rPr>
              <a:t>pressure in the mixed phase</a:t>
            </a:r>
          </a:p>
          <a:p>
            <a:pPr hangingPunct="0"/>
            <a:r>
              <a:rPr lang="en-US" dirty="0">
                <a:latin typeface="Verdana" pitchFamily="34" charset="0"/>
                <a:ea typeface="Verdana" pitchFamily="34" charset="0"/>
                <a:cs typeface="Verdana" pitchFamily="34" charset="0"/>
              </a:rPr>
              <a:t>                region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48969" y="3376567"/>
            <a:ext cx="3565939" cy="841577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 compatLnSpc="0">
            <a:spAutoFit/>
          </a:bodyPr>
          <a:lstStyle/>
          <a:p>
            <a:pPr hangingPunct="0"/>
            <a:r>
              <a:rPr lang="en-US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Weaker transverse expansion</a:t>
            </a:r>
          </a:p>
          <a:p>
            <a:pPr hangingPunct="0"/>
            <a:r>
              <a:rPr lang="en-US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and thus weaker energy</a:t>
            </a:r>
          </a:p>
          <a:p>
            <a:pPr hangingPunct="0"/>
            <a:r>
              <a:rPr lang="en-US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   dependence of </a:t>
            </a:r>
            <a:r>
              <a:rPr lang="en-US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</a:t>
            </a:r>
            <a:r>
              <a:rPr lang="en-US" baseline="30000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Symbol"/>
              </a:rPr>
              <a:t></a:t>
            </a:r>
            <a:endParaRPr lang="en-US" baseline="30000" dirty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Straight Connector 6"/>
          <p:cNvSpPr/>
          <p:nvPr/>
        </p:nvSpPr>
        <p:spPr>
          <a:xfrm>
            <a:off x="6849663" y="2993482"/>
            <a:ext cx="0" cy="301438"/>
          </a:xfrm>
          <a:prstGeom prst="line">
            <a:avLst/>
          </a:prstGeom>
          <a:noFill/>
          <a:ln w="18360">
            <a:solidFill>
              <a:srgbClr val="FF0000"/>
            </a:solidFill>
            <a:prstDash val="solid"/>
            <a:tailEnd type="arrow"/>
          </a:ln>
        </p:spPr>
        <p:txBody>
          <a:bodyPr vert="horz" lIns="8164" tIns="8164" rIns="8164" bIns="8164" anchor="ctr" anchorCtr="1" compatLnSpc="0"/>
          <a:lstStyle/>
          <a:p>
            <a:pPr hangingPunct="0"/>
            <a:endParaRPr lang="en-US" sz="2200">
              <a:latin typeface="Bitstream Vera Sans" pitchFamily="18"/>
              <a:ea typeface="Gothic" pitchFamily="2"/>
              <a:cs typeface="Tahoma" pitchFamily="2"/>
            </a:endParaRPr>
          </a:p>
        </p:txBody>
      </p:sp>
      <p:sp>
        <p:nvSpPr>
          <p:cNvPr id="8" name="Straight Connector 7"/>
          <p:cNvSpPr/>
          <p:nvPr/>
        </p:nvSpPr>
        <p:spPr>
          <a:xfrm>
            <a:off x="6835948" y="1704449"/>
            <a:ext cx="0" cy="301438"/>
          </a:xfrm>
          <a:prstGeom prst="line">
            <a:avLst/>
          </a:prstGeom>
          <a:noFill/>
          <a:ln w="18360">
            <a:solidFill>
              <a:srgbClr val="FF0000"/>
            </a:solidFill>
            <a:prstDash val="solid"/>
            <a:tailEnd type="arrow"/>
          </a:ln>
        </p:spPr>
        <p:txBody>
          <a:bodyPr vert="horz" lIns="8164" tIns="8164" rIns="8164" bIns="8164" anchor="ctr" anchorCtr="1" compatLnSpc="0"/>
          <a:lstStyle/>
          <a:p>
            <a:pPr hangingPunct="0"/>
            <a:endParaRPr lang="en-US" sz="2200">
              <a:latin typeface="Bitstream Vera Sans" pitchFamily="18"/>
              <a:ea typeface="Gothic" pitchFamily="2"/>
              <a:cs typeface="Tahoma" pitchFamily="2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4649435" y="1012415"/>
            <a:ext cx="4388521" cy="3662002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il" t="it" r="ir" b="ib"/>
            <a:pathLst>
              <a:path>
                <a:moveTo>
                  <a:pt x="l" y="vc"/>
                </a:moveTo>
                <a:arcTo wR="wd2" hR="hd2" stAng="cd2" swAng="cd4"/>
                <a:arcTo wR="wd2" hR="hd2" stAng="3cd4" swAng="cd4"/>
                <a:arcTo wR="wd2" hR="hd2" stAng="0" swAng="cd4"/>
                <a:arcTo wR="wd2" hR="hd2" stAng="cd4" swAng="cd4"/>
                <a:close/>
              </a:path>
            </a:pathLst>
          </a:custGeom>
          <a:noFill/>
          <a:ln w="73080">
            <a:solidFill>
              <a:srgbClr val="C0C0C0"/>
            </a:solidFill>
            <a:prstDash val="solid"/>
          </a:ln>
        </p:spPr>
        <p:txBody>
          <a:bodyPr vert="horz" lIns="32982" tIns="32982" rIns="32982" bIns="32982" anchor="ctr" anchorCtr="1" compatLnSpc="0"/>
          <a:lstStyle/>
          <a:p>
            <a:pPr hangingPunct="0"/>
            <a:endParaRPr lang="en-US" sz="2200">
              <a:latin typeface="Bitstream Vera Sans" pitchFamily="18"/>
              <a:ea typeface="Gothic" pitchFamily="2"/>
              <a:cs typeface="Tahoma" pitchFamily="2"/>
            </a:endParaRPr>
          </a:p>
        </p:txBody>
      </p:sp>
      <p:sp>
        <p:nvSpPr>
          <p:cNvPr id="14" name="Title 13"/>
          <p:cNvSpPr txBox="1">
            <a:spLocks noGrp="1"/>
          </p:cNvSpPr>
          <p:nvPr>
            <p:ph type="title"/>
          </p:nvPr>
        </p:nvSpPr>
        <p:spPr>
          <a:xfrm>
            <a:off x="475456" y="208321"/>
            <a:ext cx="8229600" cy="498726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 compatLnSpc="0">
            <a:spAutoFit/>
          </a:bodyPr>
          <a:lstStyle/>
          <a:p>
            <a:pPr hangingPunct="0"/>
            <a:r>
              <a:rPr lang="en-US" dirty="0">
                <a:solidFill>
                  <a:srgbClr val="000000"/>
                </a:solidFill>
              </a:rPr>
              <a:t>The step in </a:t>
            </a:r>
            <a:r>
              <a:rPr lang="en-US" i="1" dirty="0" err="1">
                <a:solidFill>
                  <a:srgbClr val="000000"/>
                </a:solidFill>
              </a:rPr>
              <a:t>m</a:t>
            </a:r>
            <a:r>
              <a:rPr lang="en-US" baseline="-25000" dirty="0" err="1">
                <a:solidFill>
                  <a:srgbClr val="000000"/>
                </a:solidFill>
              </a:rPr>
              <a:t>T</a:t>
            </a:r>
            <a:r>
              <a:rPr lang="en-US" dirty="0">
                <a:solidFill>
                  <a:srgbClr val="000000"/>
                </a:solidFill>
              </a:rPr>
              <a:t> slopes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38533" y="1068914"/>
            <a:ext cx="4763728" cy="4237446"/>
            <a:chOff x="38533" y="1068914"/>
            <a:chExt cx="4763728" cy="4237446"/>
          </a:xfrm>
        </p:grpSpPr>
        <p:sp>
          <p:nvSpPr>
            <p:cNvPr id="10" name="Straight Connector 9"/>
            <p:cNvSpPr/>
            <p:nvPr/>
          </p:nvSpPr>
          <p:spPr>
            <a:xfrm flipH="1">
              <a:off x="4397338" y="3546718"/>
              <a:ext cx="404923" cy="28739"/>
            </a:xfrm>
            <a:prstGeom prst="line">
              <a:avLst/>
            </a:prstGeom>
            <a:noFill/>
            <a:ln w="72000">
              <a:solidFill>
                <a:srgbClr val="C0C0C0"/>
              </a:solidFill>
              <a:prstDash val="solid"/>
              <a:tailEnd type="arrow"/>
            </a:ln>
          </p:spPr>
          <p:txBody>
            <a:bodyPr vert="horz" lIns="32656" tIns="32656" rIns="32656" bIns="32656" anchor="ctr" anchorCtr="1" compatLnSpc="0"/>
            <a:lstStyle/>
            <a:p>
              <a:pPr hangingPunct="0"/>
              <a:endParaRPr lang="en-US" sz="2200">
                <a:latin typeface="Bitstream Vera Sans" pitchFamily="18"/>
                <a:ea typeface="Gothic" pitchFamily="2"/>
                <a:cs typeface="Tahoma" pitchFamily="2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54585" y="1068914"/>
              <a:ext cx="2810952" cy="221151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0" tIns="0" rIns="0" bIns="0" anchorCtr="0" compatLnSpc="0">
              <a:spAutoFit/>
            </a:bodyPr>
            <a:lstStyle/>
            <a:p>
              <a:pPr hangingPunct="0"/>
              <a:r>
                <a:rPr lang="en-US" sz="1500" b="1">
                  <a:solidFill>
                    <a:srgbClr val="0000FF"/>
                  </a:solidFill>
                  <a:latin typeface="Bitstream Vera Sans" pitchFamily="18"/>
                  <a:ea typeface="Gothic" pitchFamily="2"/>
                  <a:cs typeface="Tahoma" pitchFamily="2"/>
                </a:rPr>
                <a:t>AGS</a:t>
              </a:r>
              <a:r>
                <a:rPr lang="en-US" sz="1500" b="1">
                  <a:latin typeface="Bitstream Vera Sans" pitchFamily="18"/>
                  <a:ea typeface="Gothic" pitchFamily="2"/>
                  <a:cs typeface="Tahoma" pitchFamily="2"/>
                </a:rPr>
                <a:t> </a:t>
              </a:r>
              <a:r>
                <a:rPr lang="en-US" sz="1500" b="1">
                  <a:solidFill>
                    <a:srgbClr val="FF0000"/>
                  </a:solidFill>
                  <a:latin typeface="Bitstream Vera Sans" pitchFamily="18"/>
                  <a:ea typeface="Gothic" pitchFamily="2"/>
                  <a:cs typeface="Tahoma" pitchFamily="2"/>
                </a:rPr>
                <a:t>SPS</a:t>
              </a:r>
              <a:r>
                <a:rPr lang="en-US" sz="1500" b="1">
                  <a:latin typeface="Bitstream Vera Sans" pitchFamily="18"/>
                  <a:ea typeface="Gothic" pitchFamily="2"/>
                  <a:cs typeface="Tahoma" pitchFamily="2"/>
                </a:rPr>
                <a:t>  </a:t>
              </a:r>
              <a:r>
                <a:rPr lang="en-US" sz="1500" b="1">
                  <a:solidFill>
                    <a:srgbClr val="0000FF"/>
                  </a:solidFill>
                  <a:latin typeface="Bitstream Vera Sans" pitchFamily="18"/>
                  <a:ea typeface="Gothic" pitchFamily="2"/>
                  <a:cs typeface="Tahoma" pitchFamily="2"/>
                </a:rPr>
                <a:t>RHIC              </a:t>
              </a:r>
              <a:r>
                <a:rPr lang="en-US" sz="1500" b="1">
                  <a:solidFill>
                    <a:srgbClr val="FF0000"/>
                  </a:solidFill>
                  <a:latin typeface="Bitstream Vera Sans" pitchFamily="18"/>
                  <a:ea typeface="Gothic" pitchFamily="2"/>
                  <a:cs typeface="Tahoma" pitchFamily="2"/>
                </a:rPr>
                <a:t>LHC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8533" y="1349450"/>
              <a:ext cx="4420849" cy="39569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Freeform 14"/>
            <p:cNvSpPr/>
            <p:nvPr/>
          </p:nvSpPr>
          <p:spPr>
            <a:xfrm>
              <a:off x="1238250" y="3923752"/>
              <a:ext cx="1415697" cy="495848"/>
            </a:xfrm>
            <a:custGeom>
              <a:avLst/>
              <a:gdLst>
                <a:gd name="connsiteX0" fmla="*/ 0 w 1415697"/>
                <a:gd name="connsiteY0" fmla="*/ 495848 h 495848"/>
                <a:gd name="connsiteX1" fmla="*/ 104775 w 1415697"/>
                <a:gd name="connsiteY1" fmla="*/ 381548 h 495848"/>
                <a:gd name="connsiteX2" fmla="*/ 390525 w 1415697"/>
                <a:gd name="connsiteY2" fmla="*/ 257723 h 495848"/>
                <a:gd name="connsiteX3" fmla="*/ 638175 w 1415697"/>
                <a:gd name="connsiteY3" fmla="*/ 181523 h 495848"/>
                <a:gd name="connsiteX4" fmla="*/ 838200 w 1415697"/>
                <a:gd name="connsiteY4" fmla="*/ 143423 h 495848"/>
                <a:gd name="connsiteX5" fmla="*/ 1362075 w 1415697"/>
                <a:gd name="connsiteY5" fmla="*/ 10073 h 495848"/>
                <a:gd name="connsiteX6" fmla="*/ 1371600 w 1415697"/>
                <a:gd name="connsiteY6" fmla="*/ 19598 h 49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15697" h="495848">
                  <a:moveTo>
                    <a:pt x="0" y="495848"/>
                  </a:moveTo>
                  <a:cubicBezTo>
                    <a:pt x="19844" y="458541"/>
                    <a:pt x="39688" y="421235"/>
                    <a:pt x="104775" y="381548"/>
                  </a:cubicBezTo>
                  <a:cubicBezTo>
                    <a:pt x="169862" y="341861"/>
                    <a:pt x="301625" y="291061"/>
                    <a:pt x="390525" y="257723"/>
                  </a:cubicBezTo>
                  <a:cubicBezTo>
                    <a:pt x="479425" y="224385"/>
                    <a:pt x="563563" y="200573"/>
                    <a:pt x="638175" y="181523"/>
                  </a:cubicBezTo>
                  <a:cubicBezTo>
                    <a:pt x="712787" y="162473"/>
                    <a:pt x="717550" y="171998"/>
                    <a:pt x="838200" y="143423"/>
                  </a:cubicBezTo>
                  <a:cubicBezTo>
                    <a:pt x="958850" y="114848"/>
                    <a:pt x="1273175" y="30710"/>
                    <a:pt x="1362075" y="10073"/>
                  </a:cubicBezTo>
                  <a:cubicBezTo>
                    <a:pt x="1450975" y="-10564"/>
                    <a:pt x="1411287" y="4517"/>
                    <a:pt x="1371600" y="19598"/>
                  </a:cubicBezTo>
                </a:path>
              </a:pathLst>
            </a:cu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972499" y="3987010"/>
              <a:ext cx="8707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rgbClr val="C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  <a:sym typeface="Symbol"/>
                </a:rPr>
                <a:t> </a:t>
              </a:r>
              <a:r>
                <a:rPr lang="en-GB" dirty="0" err="1" smtClean="0">
                  <a:solidFill>
                    <a:srgbClr val="C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p+p</a:t>
              </a:r>
              <a:endParaRPr lang="en-GB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</p:grpSp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485" y="5261391"/>
            <a:ext cx="3659998" cy="8656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</p:pic>
      <p:sp>
        <p:nvSpPr>
          <p:cNvPr id="19" name="TextBox 18"/>
          <p:cNvSpPr txBox="1"/>
          <p:nvPr/>
        </p:nvSpPr>
        <p:spPr>
          <a:xfrm rot="16200000">
            <a:off x="-37792" y="1774099"/>
            <a:ext cx="2487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latin typeface="Verdana" pitchFamily="34" charset="0"/>
                <a:ea typeface="Verdana" pitchFamily="34" charset="0"/>
                <a:cs typeface="Verdana" pitchFamily="34" charset="0"/>
                <a:sym typeface="Symbol"/>
              </a:rPr>
              <a:t></a:t>
            </a:r>
            <a:endParaRPr lang="en-GB" sz="10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CERN Academic Training</a:t>
            </a:r>
            <a:endParaRPr lang="en-GB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G.K. </a:t>
            </a:r>
            <a:r>
              <a:rPr lang="en-US" dirty="0" err="1" smtClean="0"/>
              <a:t>Mallot</a:t>
            </a:r>
            <a:r>
              <a:rPr lang="en-US" dirty="0" smtClean="0"/>
              <a:t> 20/06/2012</a:t>
            </a:r>
            <a:endParaRPr lang="en-GB" dirty="0"/>
          </a:p>
        </p:txBody>
      </p:sp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918735"/>
            <a:ext cx="2419248" cy="521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1214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33600" y="1066800"/>
            <a:ext cx="7553325" cy="472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7" name="Date Placeholder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G.K. Mallot 20/06/2012</a:t>
            </a:r>
            <a:endParaRPr lang="en-US"/>
          </a:p>
        </p:txBody>
      </p:sp>
      <p:sp>
        <p:nvSpPr>
          <p:cNvPr id="52228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CERN Academic Training</a:t>
            </a:r>
            <a:endParaRPr lang="en-US"/>
          </a:p>
        </p:txBody>
      </p:sp>
      <p:sp>
        <p:nvSpPr>
          <p:cNvPr id="5222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Arial Unicode MS" pitchFamily="34" charset="-128"/>
              </a:rPr>
              <a:t>Polarized target system</a:t>
            </a:r>
          </a:p>
        </p:txBody>
      </p:sp>
      <p:sp>
        <p:nvSpPr>
          <p:cNvPr id="45062" name="Text Box 4"/>
          <p:cNvSpPr txBox="1">
            <a:spLocks noChangeArrowheads="1"/>
          </p:cNvSpPr>
          <p:nvPr/>
        </p:nvSpPr>
        <p:spPr bwMode="auto">
          <a:xfrm>
            <a:off x="5181600" y="1219200"/>
            <a:ext cx="3733800" cy="1016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latin typeface="+mn-lt"/>
              </a:rPr>
              <a:t>solenoid          </a:t>
            </a:r>
            <a:r>
              <a:rPr lang="en-US" sz="2000" dirty="0" smtClean="0">
                <a:latin typeface="+mn-lt"/>
              </a:rPr>
              <a:t>   2.5T</a:t>
            </a:r>
            <a:endParaRPr lang="en-US" sz="2000" dirty="0">
              <a:latin typeface="+mn-lt"/>
            </a:endParaRPr>
          </a:p>
          <a:p>
            <a:pPr>
              <a:defRPr/>
            </a:pPr>
            <a:r>
              <a:rPr lang="en-US" sz="2000" dirty="0">
                <a:latin typeface="+mn-lt"/>
              </a:rPr>
              <a:t>dipole magnet </a:t>
            </a:r>
            <a:r>
              <a:rPr lang="en-US" sz="2000" dirty="0" smtClean="0">
                <a:latin typeface="+mn-lt"/>
              </a:rPr>
              <a:t> 0.6T</a:t>
            </a:r>
            <a:endParaRPr lang="en-US" sz="2000" dirty="0">
              <a:latin typeface="+mn-lt"/>
            </a:endParaRPr>
          </a:p>
          <a:p>
            <a:pPr>
              <a:defRPr/>
            </a:pPr>
            <a:r>
              <a:rPr lang="en-US" sz="2000" dirty="0">
                <a:latin typeface="+mn-lt"/>
              </a:rPr>
              <a:t>acceptance      ± 180 </a:t>
            </a:r>
            <a:r>
              <a:rPr lang="en-US" sz="2000" dirty="0" err="1">
                <a:latin typeface="+mn-lt"/>
              </a:rPr>
              <a:t>mrad</a:t>
            </a:r>
            <a:endParaRPr lang="en-US" sz="2000" dirty="0">
              <a:latin typeface="+mn-lt"/>
            </a:endParaRPr>
          </a:p>
        </p:txBody>
      </p:sp>
      <p:sp>
        <p:nvSpPr>
          <p:cNvPr id="45063" name="Text Box 7"/>
          <p:cNvSpPr txBox="1">
            <a:spLocks noChangeArrowheads="1"/>
          </p:cNvSpPr>
          <p:nvPr/>
        </p:nvSpPr>
        <p:spPr bwMode="auto">
          <a:xfrm>
            <a:off x="152400" y="1524000"/>
            <a:ext cx="3121025" cy="76993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000" baseline="30000" dirty="0">
                <a:latin typeface="+mn-lt"/>
              </a:rPr>
              <a:t>3</a:t>
            </a:r>
            <a:r>
              <a:rPr lang="en-US" sz="2000" dirty="0">
                <a:latin typeface="+mn-lt"/>
              </a:rPr>
              <a:t>He – </a:t>
            </a:r>
            <a:r>
              <a:rPr lang="en-US" sz="2000" baseline="30000" dirty="0">
                <a:latin typeface="+mn-lt"/>
              </a:rPr>
              <a:t>4</a:t>
            </a:r>
            <a:r>
              <a:rPr lang="en-US" sz="2000" dirty="0">
                <a:latin typeface="+mn-lt"/>
              </a:rPr>
              <a:t>He dilution</a:t>
            </a:r>
          </a:p>
          <a:p>
            <a:pPr eaLnBrk="0" hangingPunct="0">
              <a:defRPr/>
            </a:pPr>
            <a:r>
              <a:rPr lang="en-US" sz="2000" dirty="0">
                <a:latin typeface="+mn-lt"/>
              </a:rPr>
              <a:t>refrigerator (T~50mK</a:t>
            </a:r>
            <a:r>
              <a:rPr lang="en-US" dirty="0">
                <a:latin typeface="+mn-lt"/>
              </a:rPr>
              <a:t>)</a:t>
            </a:r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2067910" y="3833648"/>
            <a:ext cx="938213" cy="630238"/>
            <a:chOff x="147638" y="3340100"/>
            <a:chExt cx="938212" cy="630238"/>
          </a:xfrm>
        </p:grpSpPr>
        <p:sp>
          <p:nvSpPr>
            <p:cNvPr id="52238" name="AutoShape 8"/>
            <p:cNvSpPr>
              <a:spLocks noChangeArrowheads="1"/>
            </p:cNvSpPr>
            <p:nvPr/>
          </p:nvSpPr>
          <p:spPr bwMode="auto">
            <a:xfrm>
              <a:off x="147638" y="3700463"/>
              <a:ext cx="938212" cy="269875"/>
            </a:xfrm>
            <a:custGeom>
              <a:avLst/>
              <a:gdLst>
                <a:gd name="T0" fmla="*/ 2147483647 w 21600"/>
                <a:gd name="T1" fmla="*/ 0 h 21600"/>
                <a:gd name="T2" fmla="*/ 0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39" name="Text Box 9"/>
            <p:cNvSpPr txBox="1">
              <a:spLocks noChangeArrowheads="1"/>
            </p:cNvSpPr>
            <p:nvPr/>
          </p:nvSpPr>
          <p:spPr bwMode="auto">
            <a:xfrm>
              <a:off x="215900" y="3340100"/>
              <a:ext cx="34766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solidFill>
                    <a:schemeClr val="accent1"/>
                  </a:solidFill>
                  <a:cs typeface="Times New Roman" pitchFamily="18" charset="0"/>
                </a:rPr>
                <a:t>μ</a:t>
              </a:r>
              <a:endParaRPr lang="en-US">
                <a:solidFill>
                  <a:schemeClr val="accent1"/>
                </a:solidFill>
              </a:endParaRPr>
            </a:p>
          </p:txBody>
        </p:sp>
      </p:grpSp>
      <p:sp>
        <p:nvSpPr>
          <p:cNvPr id="38923" name="AutoShape 11"/>
          <p:cNvSpPr>
            <a:spLocks noChangeArrowheads="1"/>
          </p:cNvSpPr>
          <p:nvPr/>
        </p:nvSpPr>
        <p:spPr bwMode="auto">
          <a:xfrm rot="10800000">
            <a:off x="7182343" y="4166366"/>
            <a:ext cx="512762" cy="319088"/>
          </a:xfrm>
          <a:prstGeom prst="rightArrow">
            <a:avLst>
              <a:gd name="adj1" fmla="val 50000"/>
              <a:gd name="adj2" fmla="val 67634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0" name="AutoShape 11"/>
          <p:cNvSpPr>
            <a:spLocks noChangeArrowheads="1"/>
          </p:cNvSpPr>
          <p:nvPr/>
        </p:nvSpPr>
        <p:spPr bwMode="auto">
          <a:xfrm rot="10800000">
            <a:off x="5540868" y="4156841"/>
            <a:ext cx="511175" cy="325438"/>
          </a:xfrm>
          <a:prstGeom prst="rightArrow">
            <a:avLst>
              <a:gd name="adj1" fmla="val 50000"/>
              <a:gd name="adj2" fmla="val 67549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1" name="AutoShape 11"/>
          <p:cNvSpPr>
            <a:spLocks noChangeArrowheads="1"/>
          </p:cNvSpPr>
          <p:nvPr/>
        </p:nvSpPr>
        <p:spPr bwMode="auto">
          <a:xfrm>
            <a:off x="6101255" y="4156841"/>
            <a:ext cx="1031875" cy="339725"/>
          </a:xfrm>
          <a:prstGeom prst="rightArrow">
            <a:avLst>
              <a:gd name="adj1" fmla="val 50000"/>
              <a:gd name="adj2" fmla="val 67638"/>
            </a:avLst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152400" y="2895600"/>
            <a:ext cx="2978150" cy="1016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36538" indent="-236538">
              <a:defRPr/>
            </a:pPr>
            <a:r>
              <a:rPr lang="en-US" sz="2000" baseline="30000" dirty="0">
                <a:latin typeface="+mn-lt"/>
              </a:rPr>
              <a:t> </a:t>
            </a:r>
            <a:r>
              <a:rPr lang="en-US" sz="2000" baseline="30000" dirty="0" smtClean="0">
                <a:latin typeface="+mn-lt"/>
              </a:rPr>
              <a:t>6</a:t>
            </a:r>
            <a:r>
              <a:rPr lang="en-US" sz="2000" dirty="0" smtClean="0">
                <a:latin typeface="+mn-lt"/>
              </a:rPr>
              <a:t>LiD/NH</a:t>
            </a:r>
            <a:r>
              <a:rPr lang="en-US" sz="2000" baseline="-25000" dirty="0" smtClean="0">
                <a:latin typeface="+mn-lt"/>
              </a:rPr>
              <a:t>3</a:t>
            </a:r>
            <a:r>
              <a:rPr lang="en-US" sz="2000" dirty="0" smtClean="0">
                <a:latin typeface="+mn-lt"/>
              </a:rPr>
              <a:t> (d/p)</a:t>
            </a:r>
            <a:endParaRPr lang="en-US" sz="2000" baseline="-25000" dirty="0">
              <a:latin typeface="+mn-lt"/>
            </a:endParaRPr>
          </a:p>
          <a:p>
            <a:pPr marL="236538" indent="-236538">
              <a:defRPr/>
            </a:pPr>
            <a:r>
              <a:rPr lang="en-US" sz="2000" dirty="0">
                <a:latin typeface="+mn-lt"/>
              </a:rPr>
              <a:t> </a:t>
            </a:r>
            <a:r>
              <a:rPr lang="en-US" sz="2000" dirty="0">
                <a:latin typeface="+mn-lt"/>
                <a:cs typeface="Times New Roman" pitchFamily="18" charset="0"/>
              </a:rPr>
              <a:t>50/90% pol.</a:t>
            </a:r>
            <a:endParaRPr lang="en-US" sz="2000" dirty="0">
              <a:latin typeface="+mn-lt"/>
            </a:endParaRPr>
          </a:p>
          <a:p>
            <a:pPr marL="236538" indent="-236538">
              <a:defRPr/>
            </a:pPr>
            <a:r>
              <a:rPr lang="en-US" sz="2000" dirty="0">
                <a:latin typeface="+mn-lt"/>
              </a:rPr>
              <a:t> 40/16% dil. </a:t>
            </a:r>
            <a:r>
              <a:rPr lang="en-US" sz="2000" dirty="0" smtClean="0">
                <a:latin typeface="+mn-lt"/>
              </a:rPr>
              <a:t>factor</a:t>
            </a:r>
            <a:endParaRPr lang="en-US" sz="2000" dirty="0">
              <a:latin typeface="+mn-lt"/>
            </a:endParaRPr>
          </a:p>
        </p:txBody>
      </p:sp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43400" y="5486400"/>
            <a:ext cx="4134249" cy="1117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Right Arrow 18"/>
          <p:cNvSpPr/>
          <p:nvPr/>
        </p:nvSpPr>
        <p:spPr>
          <a:xfrm>
            <a:off x="457200" y="5638800"/>
            <a:ext cx="3657600" cy="637032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 smtClean="0">
                <a:solidFill>
                  <a:schemeClr val="tx1"/>
                </a:solidFill>
              </a:rPr>
              <a:t>Recontructed</a:t>
            </a:r>
            <a:r>
              <a:rPr lang="en-US" dirty="0" smtClean="0">
                <a:solidFill>
                  <a:schemeClr val="tx1"/>
                </a:solidFill>
              </a:rPr>
              <a:t> interaction vertices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8" name="Picture 17" descr="compass-logo_125x125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60692" y="0"/>
            <a:ext cx="908720" cy="90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985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2000" fill="hold"/>
                                        <p:tgtEl>
                                          <p:spTgt spid="389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23" grpId="0" animBg="1"/>
      <p:bldP spid="20" grpId="0" animBg="1"/>
      <p:bldP spid="21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71164" y="1303076"/>
            <a:ext cx="1774153" cy="280526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 compatLnSpc="0">
            <a:spAutoFit/>
          </a:bodyPr>
          <a:lstStyle/>
          <a:p>
            <a:pPr hangingPunct="0"/>
            <a:r>
              <a:rPr lang="en-US" dirty="0" err="1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Deconfinement</a:t>
            </a:r>
            <a:endParaRPr lang="en-US" dirty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99449" y="2043445"/>
            <a:ext cx="3210651" cy="1402628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 compatLnSpc="0">
            <a:spAutoFit/>
          </a:bodyPr>
          <a:lstStyle/>
          <a:p>
            <a:pPr hangingPunct="0"/>
            <a:r>
              <a:rPr lang="en-US" dirty="0">
                <a:latin typeface="Verdana" pitchFamily="34" charset="0"/>
                <a:ea typeface="Verdana" pitchFamily="34" charset="0"/>
                <a:cs typeface="Verdana" pitchFamily="34" charset="0"/>
              </a:rPr>
              <a:t>   Decrease of masses of</a:t>
            </a:r>
          </a:p>
          <a:p>
            <a:pPr hangingPunct="0"/>
            <a:r>
              <a:rPr lang="en-US" dirty="0">
                <a:latin typeface="Verdana" pitchFamily="34" charset="0"/>
                <a:ea typeface="Verdana" pitchFamily="34" charset="0"/>
                <a:cs typeface="Verdana" pitchFamily="34" charset="0"/>
              </a:rPr>
              <a:t>  strangeness carriers and</a:t>
            </a:r>
          </a:p>
          <a:p>
            <a:pPr hangingPunct="0"/>
            <a:r>
              <a:rPr lang="en-US" dirty="0">
                <a:latin typeface="Verdana" pitchFamily="34" charset="0"/>
                <a:ea typeface="Verdana" pitchFamily="34" charset="0"/>
                <a:cs typeface="Verdana" pitchFamily="34" charset="0"/>
              </a:rPr>
              <a:t>the number ratio of strange</a:t>
            </a:r>
          </a:p>
          <a:p>
            <a:pPr hangingPunct="0"/>
            <a:r>
              <a:rPr lang="en-US" dirty="0">
                <a:latin typeface="Verdana" pitchFamily="34" charset="0"/>
                <a:ea typeface="Verdana" pitchFamily="34" charset="0"/>
                <a:cs typeface="Verdana" pitchFamily="34" charset="0"/>
              </a:rPr>
              <a:t> to non-strange degrees of</a:t>
            </a:r>
          </a:p>
          <a:p>
            <a:pPr hangingPunct="0"/>
            <a:r>
              <a:rPr lang="en-US" dirty="0">
                <a:latin typeface="Verdana" pitchFamily="34" charset="0"/>
                <a:ea typeface="Verdana" pitchFamily="34" charset="0"/>
                <a:cs typeface="Verdana" pitchFamily="34" charset="0"/>
              </a:rPr>
              <a:t>              freedom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50315" y="3799168"/>
            <a:ext cx="2891284" cy="561051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 compatLnSpc="0">
            <a:spAutoFit/>
          </a:bodyPr>
          <a:lstStyle/>
          <a:p>
            <a:pPr hangingPunct="0"/>
            <a:r>
              <a:rPr lang="en-US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 sharp maximum in the</a:t>
            </a:r>
          </a:p>
          <a:p>
            <a:pPr hangingPunct="0"/>
            <a:r>
              <a:rPr lang="en-US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strangeness to pion ratio</a:t>
            </a:r>
          </a:p>
        </p:txBody>
      </p:sp>
      <p:sp>
        <p:nvSpPr>
          <p:cNvPr id="7" name="Straight Connector 6"/>
          <p:cNvSpPr/>
          <p:nvPr/>
        </p:nvSpPr>
        <p:spPr>
          <a:xfrm>
            <a:off x="7048933" y="1632928"/>
            <a:ext cx="0" cy="301438"/>
          </a:xfrm>
          <a:prstGeom prst="line">
            <a:avLst/>
          </a:prstGeom>
          <a:noFill/>
          <a:ln w="18360">
            <a:solidFill>
              <a:srgbClr val="FF0000"/>
            </a:solidFill>
            <a:prstDash val="solid"/>
            <a:tailEnd type="arrow"/>
          </a:ln>
        </p:spPr>
        <p:txBody>
          <a:bodyPr vert="horz" lIns="8164" tIns="8164" rIns="8164" bIns="8164" anchor="ctr" anchorCtr="1" compatLnSpc="0"/>
          <a:lstStyle/>
          <a:p>
            <a:pPr hangingPunct="0"/>
            <a:endParaRPr lang="en-US" sz="2200">
              <a:latin typeface="Bitstream Vera Sans" pitchFamily="18"/>
              <a:ea typeface="Gothic" pitchFamily="2"/>
              <a:cs typeface="Tahoma" pitchFamily="2"/>
            </a:endParaRPr>
          </a:p>
        </p:txBody>
      </p:sp>
      <p:sp>
        <p:nvSpPr>
          <p:cNvPr id="8" name="Straight Connector 7"/>
          <p:cNvSpPr/>
          <p:nvPr/>
        </p:nvSpPr>
        <p:spPr>
          <a:xfrm>
            <a:off x="7076364" y="3498056"/>
            <a:ext cx="0" cy="301438"/>
          </a:xfrm>
          <a:prstGeom prst="line">
            <a:avLst/>
          </a:prstGeom>
          <a:noFill/>
          <a:ln w="18360">
            <a:solidFill>
              <a:srgbClr val="FF0000"/>
            </a:solidFill>
            <a:prstDash val="solid"/>
            <a:tailEnd type="arrow"/>
          </a:ln>
        </p:spPr>
        <p:txBody>
          <a:bodyPr vert="horz" lIns="8164" tIns="8164" rIns="8164" bIns="8164" anchor="ctr" anchorCtr="1" compatLnSpc="0"/>
          <a:lstStyle/>
          <a:p>
            <a:pPr hangingPunct="0"/>
            <a:endParaRPr lang="en-US" sz="2200">
              <a:latin typeface="Bitstream Vera Sans" pitchFamily="18"/>
              <a:ea typeface="Gothic" pitchFamily="2"/>
              <a:cs typeface="Tahoma" pitchFamily="2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5129140" y="1007418"/>
            <a:ext cx="3907356" cy="4059882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il" t="it" r="ir" b="ib"/>
            <a:pathLst>
              <a:path>
                <a:moveTo>
                  <a:pt x="l" y="vc"/>
                </a:moveTo>
                <a:arcTo wR="wd2" hR="hd2" stAng="cd2" swAng="cd4"/>
                <a:arcTo wR="wd2" hR="hd2" stAng="3cd4" swAng="cd4"/>
                <a:arcTo wR="wd2" hR="hd2" stAng="0" swAng="cd4"/>
                <a:arcTo wR="wd2" hR="hd2" stAng="cd4" swAng="cd4"/>
                <a:close/>
              </a:path>
            </a:pathLst>
          </a:custGeom>
          <a:noFill/>
          <a:ln w="73080">
            <a:solidFill>
              <a:srgbClr val="C0C0C0"/>
            </a:solidFill>
            <a:prstDash val="solid"/>
          </a:ln>
        </p:spPr>
        <p:txBody>
          <a:bodyPr vert="horz" lIns="32982" tIns="32982" rIns="32982" bIns="32982" anchor="ctr" anchorCtr="1" compatLnSpc="0"/>
          <a:lstStyle/>
          <a:p>
            <a:pPr hangingPunct="0"/>
            <a:endParaRPr lang="en-US" sz="2200">
              <a:latin typeface="Bitstream Vera Sans" pitchFamily="18"/>
              <a:ea typeface="Gothic" pitchFamily="2"/>
              <a:cs typeface="Tahoma" pitchFamily="2"/>
            </a:endParaRPr>
          </a:p>
        </p:txBody>
      </p:sp>
      <p:sp>
        <p:nvSpPr>
          <p:cNvPr id="13" name="Title 12"/>
          <p:cNvSpPr txBox="1">
            <a:spLocks noGrp="1"/>
          </p:cNvSpPr>
          <p:nvPr>
            <p:ph type="title"/>
          </p:nvPr>
        </p:nvSpPr>
        <p:spPr>
          <a:xfrm>
            <a:off x="475456" y="208321"/>
            <a:ext cx="8229600" cy="498726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 compatLnSpc="0">
            <a:spAutoFit/>
          </a:bodyPr>
          <a:lstStyle/>
          <a:p>
            <a:pPr hangingPunct="0"/>
            <a:r>
              <a:rPr lang="en-US" dirty="0">
                <a:solidFill>
                  <a:srgbClr val="000000"/>
                </a:solidFill>
              </a:rPr>
              <a:t>The </a:t>
            </a:r>
            <a:r>
              <a:rPr lang="en-US" dirty="0">
                <a:solidFill>
                  <a:srgbClr val="FF0000"/>
                </a:solidFill>
              </a:rPr>
              <a:t>horn</a:t>
            </a:r>
            <a:r>
              <a:rPr lang="en-US" dirty="0">
                <a:solidFill>
                  <a:srgbClr val="000000"/>
                </a:solidFill>
              </a:rPr>
              <a:t> in strangeness yield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65963" y="1298176"/>
            <a:ext cx="5414413" cy="4474222"/>
            <a:chOff x="65963" y="1298176"/>
            <a:chExt cx="5414413" cy="447422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/>
              <a:alphaModFix/>
            </a:blip>
            <a:srcRect/>
            <a:stretch>
              <a:fillRect/>
            </a:stretch>
          </p:blipFill>
          <p:spPr>
            <a:xfrm>
              <a:off x="65963" y="1466042"/>
              <a:ext cx="4921126" cy="43063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Straight Connector 9"/>
            <p:cNvSpPr/>
            <p:nvPr/>
          </p:nvSpPr>
          <p:spPr>
            <a:xfrm flipH="1">
              <a:off x="4773392" y="1947756"/>
              <a:ext cx="706984" cy="91444"/>
            </a:xfrm>
            <a:prstGeom prst="line">
              <a:avLst/>
            </a:prstGeom>
            <a:noFill/>
            <a:ln w="72000">
              <a:solidFill>
                <a:srgbClr val="C0C0C0"/>
              </a:solidFill>
              <a:prstDash val="solid"/>
              <a:tailEnd type="arrow"/>
            </a:ln>
          </p:spPr>
          <p:txBody>
            <a:bodyPr vert="horz" lIns="32656" tIns="32656" rIns="32656" bIns="32656" anchor="ctr" anchorCtr="1" compatLnSpc="0"/>
            <a:lstStyle/>
            <a:p>
              <a:pPr hangingPunct="0"/>
              <a:endParaRPr lang="en-US" sz="2200">
                <a:latin typeface="Bitstream Vera Sans" pitchFamily="18"/>
                <a:ea typeface="Gothic" pitchFamily="2"/>
                <a:cs typeface="Tahoma" pitchFamily="2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52550" y="1298176"/>
              <a:ext cx="3129013" cy="221151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0" tIns="0" rIns="0" bIns="0" anchorCtr="0" compatLnSpc="0">
              <a:spAutoFit/>
            </a:bodyPr>
            <a:lstStyle/>
            <a:p>
              <a:pPr hangingPunct="0"/>
              <a:r>
                <a:rPr lang="en-US" sz="1500" b="1" dirty="0">
                  <a:solidFill>
                    <a:srgbClr val="0000FF"/>
                  </a:solidFill>
                  <a:latin typeface="Bitstream Vera Sans" pitchFamily="18"/>
                  <a:ea typeface="Gothic" pitchFamily="2"/>
                  <a:cs typeface="Tahoma" pitchFamily="2"/>
                </a:rPr>
                <a:t>AGS</a:t>
              </a:r>
              <a:r>
                <a:rPr lang="en-US" sz="1500" b="1" dirty="0">
                  <a:latin typeface="Bitstream Vera Sans" pitchFamily="18"/>
                  <a:ea typeface="Gothic" pitchFamily="2"/>
                  <a:cs typeface="Tahoma" pitchFamily="2"/>
                </a:rPr>
                <a:t>   </a:t>
              </a:r>
              <a:r>
                <a:rPr lang="en-US" sz="1500" b="1" dirty="0">
                  <a:solidFill>
                    <a:srgbClr val="FF0000"/>
                  </a:solidFill>
                  <a:latin typeface="Bitstream Vera Sans" pitchFamily="18"/>
                  <a:ea typeface="Gothic" pitchFamily="2"/>
                  <a:cs typeface="Tahoma" pitchFamily="2"/>
                </a:rPr>
                <a:t>SPS</a:t>
              </a:r>
              <a:r>
                <a:rPr lang="en-US" sz="1500" b="1" dirty="0">
                  <a:latin typeface="Bitstream Vera Sans" pitchFamily="18"/>
                  <a:ea typeface="Gothic" pitchFamily="2"/>
                  <a:cs typeface="Tahoma" pitchFamily="2"/>
                </a:rPr>
                <a:t>      </a:t>
              </a:r>
              <a:r>
                <a:rPr lang="en-US" sz="1500" b="1" dirty="0">
                  <a:solidFill>
                    <a:srgbClr val="0000FF"/>
                  </a:solidFill>
                  <a:latin typeface="Bitstream Vera Sans" pitchFamily="18"/>
                  <a:ea typeface="Gothic" pitchFamily="2"/>
                  <a:cs typeface="Tahoma" pitchFamily="2"/>
                </a:rPr>
                <a:t>RHIC             </a:t>
              </a:r>
              <a:r>
                <a:rPr lang="en-US" sz="1500" b="1" dirty="0">
                  <a:solidFill>
                    <a:srgbClr val="FF0000"/>
                  </a:solidFill>
                  <a:latin typeface="Bitstream Vera Sans" pitchFamily="18"/>
                  <a:ea typeface="Gothic" pitchFamily="2"/>
                  <a:cs typeface="Tahoma" pitchFamily="2"/>
                </a:rPr>
                <a:t>LHC</a:t>
              </a:r>
            </a:p>
          </p:txBody>
        </p:sp>
        <p:sp>
          <p:nvSpPr>
            <p:cNvPr id="20" name="Freeform 19"/>
            <p:cNvSpPr/>
            <p:nvPr/>
          </p:nvSpPr>
          <p:spPr>
            <a:xfrm>
              <a:off x="1219200" y="3933825"/>
              <a:ext cx="1214454" cy="1133475"/>
            </a:xfrm>
            <a:custGeom>
              <a:avLst/>
              <a:gdLst>
                <a:gd name="connsiteX0" fmla="*/ 0 w 1214454"/>
                <a:gd name="connsiteY0" fmla="*/ 1133475 h 1133475"/>
                <a:gd name="connsiteX1" fmla="*/ 161925 w 1214454"/>
                <a:gd name="connsiteY1" fmla="*/ 1028700 h 1133475"/>
                <a:gd name="connsiteX2" fmla="*/ 257175 w 1214454"/>
                <a:gd name="connsiteY2" fmla="*/ 695325 h 1133475"/>
                <a:gd name="connsiteX3" fmla="*/ 381000 w 1214454"/>
                <a:gd name="connsiteY3" fmla="*/ 342900 h 1133475"/>
                <a:gd name="connsiteX4" fmla="*/ 590550 w 1214454"/>
                <a:gd name="connsiteY4" fmla="*/ 85725 h 1133475"/>
                <a:gd name="connsiteX5" fmla="*/ 942975 w 1214454"/>
                <a:gd name="connsiteY5" fmla="*/ 19050 h 1133475"/>
                <a:gd name="connsiteX6" fmla="*/ 1190625 w 1214454"/>
                <a:gd name="connsiteY6" fmla="*/ 9525 h 1133475"/>
                <a:gd name="connsiteX7" fmla="*/ 1190625 w 1214454"/>
                <a:gd name="connsiteY7" fmla="*/ 0 h 1133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4454" h="1133475">
                  <a:moveTo>
                    <a:pt x="0" y="1133475"/>
                  </a:moveTo>
                  <a:cubicBezTo>
                    <a:pt x="59531" y="1117600"/>
                    <a:pt x="119063" y="1101725"/>
                    <a:pt x="161925" y="1028700"/>
                  </a:cubicBezTo>
                  <a:cubicBezTo>
                    <a:pt x="204787" y="955675"/>
                    <a:pt x="220663" y="809625"/>
                    <a:pt x="257175" y="695325"/>
                  </a:cubicBezTo>
                  <a:cubicBezTo>
                    <a:pt x="293687" y="581025"/>
                    <a:pt x="325438" y="444500"/>
                    <a:pt x="381000" y="342900"/>
                  </a:cubicBezTo>
                  <a:cubicBezTo>
                    <a:pt x="436562" y="241300"/>
                    <a:pt x="496888" y="139700"/>
                    <a:pt x="590550" y="85725"/>
                  </a:cubicBezTo>
                  <a:cubicBezTo>
                    <a:pt x="684212" y="31750"/>
                    <a:pt x="842963" y="31750"/>
                    <a:pt x="942975" y="19050"/>
                  </a:cubicBezTo>
                  <a:cubicBezTo>
                    <a:pt x="1042987" y="6350"/>
                    <a:pt x="1149350" y="12700"/>
                    <a:pt x="1190625" y="9525"/>
                  </a:cubicBezTo>
                  <a:cubicBezTo>
                    <a:pt x="1231900" y="6350"/>
                    <a:pt x="1211262" y="3175"/>
                    <a:pt x="1190625" y="0"/>
                  </a:cubicBezTo>
                </a:path>
              </a:pathLst>
            </a:cu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972499" y="3933825"/>
              <a:ext cx="8707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rgbClr val="C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  <a:sym typeface="Symbol"/>
                </a:rPr>
                <a:t> </a:t>
              </a:r>
              <a:r>
                <a:rPr lang="en-GB" dirty="0" err="1" smtClean="0">
                  <a:solidFill>
                    <a:srgbClr val="C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p+p</a:t>
              </a:r>
              <a:endParaRPr lang="en-GB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</p:grpSp>
      <p:sp>
        <p:nvSpPr>
          <p:cNvPr id="22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CERN Academic Training</a:t>
            </a:r>
            <a:endParaRPr lang="en-GB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G.K. Mallot 20/06/2012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726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419525" y="1855251"/>
            <a:ext cx="6196961" cy="3484471"/>
            <a:chOff x="1034188" y="808625"/>
            <a:chExt cx="7217107" cy="420560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/>
              <a:alphaModFix/>
            </a:blip>
            <a:srcRect/>
            <a:stretch>
              <a:fillRect/>
            </a:stretch>
          </p:blipFill>
          <p:spPr>
            <a:xfrm>
              <a:off x="2918061" y="808625"/>
              <a:ext cx="5333234" cy="386546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Freeform 3"/>
            <p:cNvSpPr/>
            <p:nvPr/>
          </p:nvSpPr>
          <p:spPr>
            <a:xfrm>
              <a:off x="2441623" y="2154158"/>
              <a:ext cx="1451520" cy="829527"/>
            </a:xfrm>
            <a:custGeom>
              <a:avLst>
                <a:gd name="f0" fmla="val 13200"/>
                <a:gd name="f1" fmla="val 6400"/>
              </a:avLst>
              <a:gdLst>
                <a:gd name="f2" fmla="val 10800000"/>
                <a:gd name="f3" fmla="val 5400000"/>
                <a:gd name="f4" fmla="val 180"/>
                <a:gd name="f5" fmla="val w"/>
                <a:gd name="f6" fmla="val h"/>
                <a:gd name="f7" fmla="val 0"/>
                <a:gd name="f8" fmla="val 21600"/>
                <a:gd name="f9" fmla="val 4000"/>
                <a:gd name="f10" fmla="val 10800"/>
                <a:gd name="f11" fmla="val 21800"/>
                <a:gd name="f12" fmla="val 1000"/>
                <a:gd name="f13" fmla="val 2000"/>
                <a:gd name="f14" fmla="val 3000"/>
                <a:gd name="f15" fmla="+- 0 0 0"/>
                <a:gd name="f16" fmla="*/ f5 1 21600"/>
                <a:gd name="f17" fmla="*/ f6 1 21600"/>
                <a:gd name="f18" fmla="pin 4000 f0 21600"/>
                <a:gd name="f19" fmla="pin 0 f1 10800"/>
                <a:gd name="f20" fmla="*/ f15 f2 1"/>
                <a:gd name="f21" fmla="val f18"/>
                <a:gd name="f22" fmla="val f19"/>
                <a:gd name="f23" fmla="+- f8 0 f19"/>
                <a:gd name="f24" fmla="+- f8 0 f18"/>
                <a:gd name="f25" fmla="*/ f18 f16 1"/>
                <a:gd name="f26" fmla="*/ f19 f17 1"/>
                <a:gd name="f27" fmla="*/ 4000 f16 1"/>
                <a:gd name="f28" fmla="*/ 0 f16 1"/>
                <a:gd name="f29" fmla="*/ 10800 f17 1"/>
                <a:gd name="f30" fmla="*/ f20 1 f4"/>
                <a:gd name="f31" fmla="*/ 21600 f16 1"/>
                <a:gd name="f32" fmla="*/ 0 f17 1"/>
                <a:gd name="f33" fmla="*/ 21600 f17 1"/>
                <a:gd name="f34" fmla="*/ f24 f19 1"/>
                <a:gd name="f35" fmla="*/ f23 f17 1"/>
                <a:gd name="f36" fmla="*/ f22 f17 1"/>
                <a:gd name="f37" fmla="+- f30 0 f3"/>
                <a:gd name="f38" fmla="*/ f21 f16 1"/>
                <a:gd name="f39" fmla="*/ f34 1 10800"/>
                <a:gd name="f40" fmla="+- f18 f39 0"/>
                <a:gd name="f41" fmla="*/ f40 f16 1"/>
              </a:gdLst>
              <a:ahLst>
                <a:ahXY gdRefX="f0" minX="f9" maxX="f8" gdRefY="f1" minY="f7" maxY="f10">
                  <a:pos x="f25" y="f26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7">
                  <a:pos x="f28" y="f29"/>
                </a:cxn>
                <a:cxn ang="f37">
                  <a:pos x="f31" y="f29"/>
                </a:cxn>
                <a:cxn ang="f37">
                  <a:pos x="f38" y="f32"/>
                </a:cxn>
                <a:cxn ang="f37">
                  <a:pos x="f38" y="f33"/>
                </a:cxn>
              </a:cxnLst>
              <a:rect l="f27" t="f36" r="f41" b="f35"/>
              <a:pathLst>
                <a:path w="21600" h="21600">
                  <a:moveTo>
                    <a:pt x="f21" y="f7"/>
                  </a:moveTo>
                  <a:lnTo>
                    <a:pt x="f8" y="f10"/>
                  </a:lnTo>
                  <a:lnTo>
                    <a:pt x="f21" y="f11"/>
                  </a:lnTo>
                  <a:lnTo>
                    <a:pt x="f21" y="f23"/>
                  </a:lnTo>
                  <a:lnTo>
                    <a:pt x="f9" y="f23"/>
                  </a:lnTo>
                  <a:lnTo>
                    <a:pt x="f9" y="f22"/>
                  </a:lnTo>
                  <a:lnTo>
                    <a:pt x="f21" y="f22"/>
                  </a:lnTo>
                  <a:lnTo>
                    <a:pt x="f21" y="f7"/>
                  </a:lnTo>
                  <a:moveTo>
                    <a:pt x="f7" y="f22"/>
                  </a:moveTo>
                  <a:lnTo>
                    <a:pt x="f7" y="f23"/>
                  </a:lnTo>
                  <a:lnTo>
                    <a:pt x="f12" y="f23"/>
                  </a:lnTo>
                  <a:lnTo>
                    <a:pt x="f12" y="f22"/>
                  </a:lnTo>
                  <a:lnTo>
                    <a:pt x="f7" y="f22"/>
                  </a:lnTo>
                  <a:moveTo>
                    <a:pt x="f13" y="f22"/>
                  </a:moveTo>
                  <a:lnTo>
                    <a:pt x="f13" y="f23"/>
                  </a:lnTo>
                  <a:lnTo>
                    <a:pt x="f14" y="f23"/>
                  </a:lnTo>
                  <a:lnTo>
                    <a:pt x="f14" y="f22"/>
                  </a:lnTo>
                  <a:lnTo>
                    <a:pt x="f13" y="f22"/>
                  </a:lnTo>
                  <a:close/>
                </a:path>
              </a:pathLst>
            </a:custGeom>
            <a:solidFill>
              <a:srgbClr val="C0C0C0"/>
            </a:solidFill>
            <a:ln w="0">
              <a:solidFill>
                <a:srgbClr val="000000"/>
              </a:solidFill>
              <a:prstDash val="solid"/>
            </a:ln>
            <a:effectLst>
              <a:outerShdw dist="152735" dir="2700000" algn="tl">
                <a:srgbClr val="808080"/>
              </a:outerShdw>
            </a:effectLst>
          </p:spPr>
          <p:txBody>
            <a:bodyPr vert="horz" lIns="0" tIns="0" rIns="0" bIns="0" anchor="ctr" compatLnSpc="0"/>
            <a:lstStyle/>
            <a:p>
              <a:pPr hangingPunct="0"/>
              <a:endParaRPr lang="en-US" sz="2200">
                <a:latin typeface="Bitstream Vera Sans" pitchFamily="18"/>
                <a:ea typeface="Gothic" pitchFamily="2"/>
                <a:cs typeface="Tahoma" pitchFamily="2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815424" y="4390288"/>
              <a:ext cx="3452626" cy="2263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lIns="0" tIns="0" rIns="0" bIns="0" anchorCtr="0" compatLnSpc="0">
              <a:spAutoFit/>
            </a:bodyPr>
            <a:lstStyle/>
            <a:p>
              <a:pPr hangingPunct="0"/>
              <a:r>
                <a:rPr lang="en-US" sz="1500" b="1">
                  <a:solidFill>
                    <a:srgbClr val="666666"/>
                  </a:solidFill>
                  <a:latin typeface="Bitstream Vera Sans" pitchFamily="18"/>
                  <a:ea typeface="Gothic" pitchFamily="2"/>
                  <a:cs typeface="Tahoma" pitchFamily="2"/>
                </a:rPr>
                <a:t>13 20 30 40 80 158                       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683950" y="4778271"/>
              <a:ext cx="2100377" cy="235962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0" tIns="0" rIns="0" bIns="0" anchorCtr="0" compatLnSpc="0">
              <a:spAutoFit/>
            </a:bodyPr>
            <a:lstStyle/>
            <a:p>
              <a:pPr hangingPunct="0"/>
              <a:r>
                <a:rPr lang="en-US" sz="1600" b="1">
                  <a:solidFill>
                    <a:srgbClr val="666666"/>
                  </a:solidFill>
                  <a:latin typeface="Bitstream Vera Sans" pitchFamily="18"/>
                  <a:ea typeface="Gothic" pitchFamily="2"/>
                  <a:cs typeface="Tahoma" pitchFamily="2"/>
                </a:rPr>
                <a:t>energy (</a:t>
              </a:r>
              <a:r>
                <a:rPr lang="en-US" sz="1600" b="1" i="1">
                  <a:solidFill>
                    <a:srgbClr val="666666"/>
                  </a:solidFill>
                  <a:latin typeface="Bitstream Vera Sans" pitchFamily="18"/>
                  <a:ea typeface="Gothic" pitchFamily="2"/>
                  <a:cs typeface="Tahoma" pitchFamily="2"/>
                </a:rPr>
                <a:t>A</a:t>
              </a:r>
              <a:r>
                <a:rPr lang="en-US" sz="1600" b="1">
                  <a:solidFill>
                    <a:srgbClr val="666666"/>
                  </a:solidFill>
                  <a:latin typeface="Bitstream Vera Sans" pitchFamily="18"/>
                  <a:ea typeface="Gothic" pitchFamily="2"/>
                  <a:cs typeface="Tahoma" pitchFamily="2"/>
                </a:rPr>
                <a:t> GeV)</a:t>
              </a:r>
            </a:p>
          </p:txBody>
        </p:sp>
        <p:sp>
          <p:nvSpPr>
            <p:cNvPr id="7" name="Straight Connector 6"/>
            <p:cNvSpPr/>
            <p:nvPr/>
          </p:nvSpPr>
          <p:spPr>
            <a:xfrm flipV="1">
              <a:off x="4127607" y="1375578"/>
              <a:ext cx="829440" cy="929136"/>
            </a:xfrm>
            <a:prstGeom prst="line">
              <a:avLst/>
            </a:prstGeom>
            <a:noFill/>
            <a:ln w="73080">
              <a:solidFill>
                <a:srgbClr val="800000"/>
              </a:solidFill>
              <a:custDash>
                <a:ds d="0" sp="0"/>
              </a:custDash>
            </a:ln>
          </p:spPr>
          <p:txBody>
            <a:bodyPr vert="horz" lIns="32656" tIns="32656" rIns="32656" bIns="32656" anchor="ctr" anchorCtr="1" compatLnSpc="0"/>
            <a:lstStyle/>
            <a:p>
              <a:pPr hangingPunct="0"/>
              <a:endParaRPr lang="en-US" sz="2200">
                <a:latin typeface="Bitstream Vera Sans" pitchFamily="18"/>
                <a:ea typeface="Gothic" pitchFamily="2"/>
                <a:cs typeface="Tahoma" pitchFamily="2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891184" y="2147952"/>
              <a:ext cx="267445" cy="536907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0" tIns="0" rIns="0" bIns="0" anchorCtr="0" compatLnSpc="0">
              <a:spAutoFit/>
            </a:bodyPr>
            <a:lstStyle/>
            <a:p>
              <a:pPr hangingPunct="0"/>
              <a:r>
                <a:rPr lang="en-US" sz="3600" b="1">
                  <a:solidFill>
                    <a:srgbClr val="800000"/>
                  </a:solidFill>
                  <a:latin typeface="Bitstream Vera Sans" pitchFamily="18"/>
                  <a:ea typeface="Gothic" pitchFamily="2"/>
                  <a:cs typeface="Tahoma" pitchFamily="2"/>
                </a:rPr>
                <a:t>?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1034188" y="2071858"/>
              <a:ext cx="1020146" cy="9621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6946070" y="2981724"/>
              <a:ext cx="565913" cy="294907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0" tIns="0" rIns="0" bIns="0" anchorCtr="0" compatLnSpc="0">
              <a:spAutoFit/>
            </a:bodyPr>
            <a:lstStyle/>
            <a:p>
              <a:pPr hangingPunct="0"/>
              <a:r>
                <a:rPr lang="en-US" sz="2000">
                  <a:solidFill>
                    <a:srgbClr val="808080"/>
                  </a:solidFill>
                  <a:latin typeface="Bitstream Vera Sans" pitchFamily="18"/>
                  <a:ea typeface="Gothic" pitchFamily="2"/>
                  <a:cs typeface="Tahoma" pitchFamily="2"/>
                </a:rPr>
                <a:t>C+C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142327" y="2655465"/>
              <a:ext cx="674002" cy="294907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0" tIns="0" rIns="0" bIns="0" anchorCtr="0" compatLnSpc="0">
              <a:spAutoFit/>
            </a:bodyPr>
            <a:lstStyle/>
            <a:p>
              <a:pPr hangingPunct="0"/>
              <a:r>
                <a:rPr lang="en-US" sz="2000">
                  <a:solidFill>
                    <a:srgbClr val="808080"/>
                  </a:solidFill>
                  <a:latin typeface="Bitstream Vera Sans" pitchFamily="18"/>
                  <a:ea typeface="Gothic" pitchFamily="2"/>
                  <a:cs typeface="Tahoma" pitchFamily="2"/>
                </a:rPr>
                <a:t>Si+Si</a:t>
              </a:r>
            </a:p>
          </p:txBody>
        </p:sp>
      </p:grp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107504" y="6648"/>
            <a:ext cx="8928992" cy="902072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Systematic study of the onset of </a:t>
            </a:r>
            <a:r>
              <a:rPr lang="en-US" sz="2800" dirty="0" err="1" smtClean="0">
                <a:solidFill>
                  <a:srgbClr val="000000"/>
                </a:solidFill>
              </a:rPr>
              <a:t>deconfinement</a:t>
            </a:r>
            <a:endParaRPr lang="en-GB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251520" y="2054437"/>
            <a:ext cx="26524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study transition with </a:t>
            </a:r>
            <a:br>
              <a:rPr lang="en-GB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GB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light nuclei</a:t>
            </a: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CERN Academic Training</a:t>
            </a:r>
            <a:endParaRPr lang="en-GB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G.K. Mallot 20/06/2012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335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66065" y="177989"/>
            <a:ext cx="653" cy="32234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 compatLnSpc="0">
            <a:spAutoFit/>
          </a:bodyPr>
          <a:lstStyle/>
          <a:p>
            <a:pPr hangingPunct="0"/>
            <a:endParaRPr lang="en-US" sz="2200">
              <a:latin typeface="Bitstream Vera Sans" pitchFamily="18"/>
              <a:ea typeface="Gothic" pitchFamily="2"/>
              <a:cs typeface="Tahoma" pitchFamily="2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729097" y="3474548"/>
            <a:ext cx="2673022" cy="2737143"/>
            <a:chOff x="856690" y="3098327"/>
            <a:chExt cx="2673022" cy="2737143"/>
          </a:xfrm>
        </p:grpSpPr>
        <p:sp>
          <p:nvSpPr>
            <p:cNvPr id="6" name="Straight Connector 5"/>
            <p:cNvSpPr/>
            <p:nvPr/>
          </p:nvSpPr>
          <p:spPr>
            <a:xfrm flipV="1">
              <a:off x="1085865" y="3098327"/>
              <a:ext cx="0" cy="2318358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prstDash val="solid"/>
              <a:tailEnd type="arrow"/>
            </a:ln>
          </p:spPr>
          <p:txBody>
            <a:bodyPr vert="horz" lIns="8164" tIns="8164" rIns="8164" bIns="8164" anchor="ctr" anchorCtr="1" compatLnSpc="0"/>
            <a:lstStyle/>
            <a:p>
              <a:pPr hangingPunct="0"/>
              <a:endParaRPr lang="en-US" sz="2200">
                <a:latin typeface="Bitstream Vera Sans" pitchFamily="18"/>
                <a:ea typeface="Gothic" pitchFamily="2"/>
                <a:cs typeface="Tahoma" pitchFamily="2"/>
              </a:endParaRPr>
            </a:p>
          </p:txBody>
        </p:sp>
        <p:sp>
          <p:nvSpPr>
            <p:cNvPr id="7" name="Straight Connector 6"/>
            <p:cNvSpPr/>
            <p:nvPr/>
          </p:nvSpPr>
          <p:spPr>
            <a:xfrm>
              <a:off x="1079579" y="3937235"/>
              <a:ext cx="1823665" cy="203"/>
            </a:xfrm>
            <a:prstGeom prst="line">
              <a:avLst/>
            </a:prstGeom>
            <a:noFill/>
            <a:ln w="36720">
              <a:solidFill>
                <a:srgbClr val="C0C0C0"/>
              </a:solidFill>
              <a:custDash>
                <a:ds d="498039" sp="498039"/>
                <a:ds d="498039" sp="498039"/>
              </a:custDash>
            </a:ln>
          </p:spPr>
          <p:txBody>
            <a:bodyPr vert="horz" lIns="16328" tIns="16328" rIns="16328" bIns="16328" anchor="ctr" anchorCtr="1" compatLnSpc="0"/>
            <a:lstStyle/>
            <a:p>
              <a:pPr hangingPunct="0"/>
              <a:endParaRPr lang="en-US" sz="2200">
                <a:latin typeface="Bitstream Vera Sans" pitchFamily="18"/>
                <a:ea typeface="Gothic" pitchFamily="2"/>
                <a:cs typeface="Tahoma" pitchFamily="2"/>
              </a:endParaRPr>
            </a:p>
          </p:txBody>
        </p:sp>
        <p:sp>
          <p:nvSpPr>
            <p:cNvPr id="8" name="Straight Connector 7"/>
            <p:cNvSpPr/>
            <p:nvPr/>
          </p:nvSpPr>
          <p:spPr>
            <a:xfrm flipV="1">
              <a:off x="1085865" y="3098327"/>
              <a:ext cx="0" cy="2318358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prstDash val="solid"/>
              <a:tailEnd type="arrow"/>
            </a:ln>
          </p:spPr>
          <p:txBody>
            <a:bodyPr vert="horz" lIns="8164" tIns="8164" rIns="8164" bIns="8164" anchor="ctr" anchorCtr="1" compatLnSpc="0"/>
            <a:lstStyle/>
            <a:p>
              <a:pPr hangingPunct="0"/>
              <a:endParaRPr lang="en-US" sz="2200">
                <a:latin typeface="Bitstream Vera Sans" pitchFamily="18"/>
                <a:ea typeface="Gothic" pitchFamily="2"/>
                <a:cs typeface="Tahoma" pitchFamily="2"/>
              </a:endParaRPr>
            </a:p>
          </p:txBody>
        </p:sp>
        <p:sp>
          <p:nvSpPr>
            <p:cNvPr id="9" name="Straight Connector 8"/>
            <p:cNvSpPr/>
            <p:nvPr/>
          </p:nvSpPr>
          <p:spPr>
            <a:xfrm>
              <a:off x="1082012" y="5416077"/>
              <a:ext cx="2318116" cy="0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prstDash val="solid"/>
              <a:tailEnd type="arrow"/>
            </a:ln>
          </p:spPr>
          <p:txBody>
            <a:bodyPr vert="horz" lIns="8164" tIns="8164" rIns="8164" bIns="8164" anchor="ctr" anchorCtr="1" compatLnSpc="0"/>
            <a:lstStyle/>
            <a:p>
              <a:pPr hangingPunct="0"/>
              <a:endParaRPr lang="en-US" sz="2200">
                <a:latin typeface="Bitstream Vera Sans" pitchFamily="18"/>
                <a:ea typeface="Gothic" pitchFamily="2"/>
                <a:cs typeface="Tahoma" pitchFamily="2"/>
              </a:endParaRPr>
            </a:p>
          </p:txBody>
        </p:sp>
        <p:sp>
          <p:nvSpPr>
            <p:cNvPr id="10" name="Straight Connector 9"/>
            <p:cNvSpPr/>
            <p:nvPr/>
          </p:nvSpPr>
          <p:spPr>
            <a:xfrm>
              <a:off x="1954905" y="3947174"/>
              <a:ext cx="1030273" cy="0"/>
            </a:xfrm>
            <a:prstGeom prst="line">
              <a:avLst/>
            </a:prstGeom>
            <a:noFill/>
            <a:ln w="109800">
              <a:solidFill>
                <a:srgbClr val="808080"/>
              </a:solidFill>
              <a:prstDash val="solid"/>
            </a:ln>
          </p:spPr>
          <p:txBody>
            <a:bodyPr vert="horz" lIns="48983" tIns="48983" rIns="48983" bIns="48983" anchor="ctr" anchorCtr="1" compatLnSpc="0"/>
            <a:lstStyle/>
            <a:p>
              <a:pPr hangingPunct="0"/>
              <a:endParaRPr lang="en-US" sz="2200">
                <a:latin typeface="Bitstream Vera Sans" pitchFamily="18"/>
                <a:ea typeface="Gothic" pitchFamily="2"/>
                <a:cs typeface="Tahoma" pitchFamily="2"/>
              </a:endParaRPr>
            </a:p>
          </p:txBody>
        </p:sp>
        <p:sp>
          <p:nvSpPr>
            <p:cNvPr id="11" name="Straight Connector 10"/>
            <p:cNvSpPr/>
            <p:nvPr/>
          </p:nvSpPr>
          <p:spPr>
            <a:xfrm flipH="1" flipV="1">
              <a:off x="2959218" y="3907623"/>
              <a:ext cx="0" cy="1512308"/>
            </a:xfrm>
            <a:prstGeom prst="line">
              <a:avLst/>
            </a:prstGeom>
            <a:noFill/>
            <a:ln w="128160">
              <a:solidFill>
                <a:srgbClr val="808080"/>
              </a:solidFill>
              <a:prstDash val="solid"/>
            </a:ln>
          </p:spPr>
          <p:txBody>
            <a:bodyPr vert="horz" lIns="57147" tIns="57147" rIns="57147" bIns="57147" anchor="ctr" anchorCtr="1" compatLnSpc="0"/>
            <a:lstStyle/>
            <a:p>
              <a:pPr hangingPunct="0"/>
              <a:endParaRPr lang="en-US" sz="2200">
                <a:latin typeface="Bitstream Vera Sans" pitchFamily="18"/>
                <a:ea typeface="Gothic" pitchFamily="2"/>
                <a:cs typeface="Tahoma" pitchFamily="2"/>
              </a:endParaRPr>
            </a:p>
          </p:txBody>
        </p:sp>
        <p:sp>
          <p:nvSpPr>
            <p:cNvPr id="12" name="Straight Connector 11"/>
            <p:cNvSpPr/>
            <p:nvPr/>
          </p:nvSpPr>
          <p:spPr>
            <a:xfrm flipH="1" flipV="1">
              <a:off x="1927526" y="3659966"/>
              <a:ext cx="202" cy="260841"/>
            </a:xfrm>
            <a:prstGeom prst="line">
              <a:avLst/>
            </a:prstGeom>
            <a:noFill/>
            <a:ln w="36720">
              <a:solidFill>
                <a:srgbClr val="000000"/>
              </a:solidFill>
              <a:prstDash val="solid"/>
            </a:ln>
          </p:spPr>
          <p:txBody>
            <a:bodyPr vert="horz" lIns="16654" tIns="16654" rIns="16654" bIns="16654" anchor="ctr" anchorCtr="1" compatLnSpc="0"/>
            <a:lstStyle/>
            <a:p>
              <a:pPr hangingPunct="0"/>
              <a:endParaRPr lang="en-US" sz="2200">
                <a:latin typeface="Bitstream Vera Sans" pitchFamily="18"/>
                <a:ea typeface="Gothic" pitchFamily="2"/>
                <a:cs typeface="Tahoma" pitchFamily="2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859787" y="3907623"/>
              <a:ext cx="154541" cy="154557"/>
            </a:xfrm>
            <a:prstGeom prst="rect">
              <a:avLst/>
            </a:prstGeom>
            <a:solidFill>
              <a:srgbClr val="0000FF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lIns="0" tIns="0" rIns="0" bIns="0" anchor="ctr" anchorCtr="1" compatLnSpc="0"/>
            <a:lstStyle/>
            <a:p>
              <a:pPr hangingPunct="0"/>
              <a:endParaRPr lang="en-US" sz="2200">
                <a:latin typeface="Bitstream Vera Sans" pitchFamily="18"/>
                <a:ea typeface="Gothic" pitchFamily="2"/>
                <a:cs typeface="Tahoma" pitchFamily="2"/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1862830" y="3577819"/>
              <a:ext cx="128784" cy="128798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lIns="0" tIns="0" rIns="0" bIns="0" anchor="ctr" anchorCtr="1" compatLnSpc="0"/>
            <a:lstStyle/>
            <a:p>
              <a:pPr hangingPunct="0"/>
              <a:endParaRPr lang="en-US" sz="2200">
                <a:latin typeface="Bitstream Vera Sans" pitchFamily="18"/>
                <a:ea typeface="Gothic" pitchFamily="2"/>
                <a:cs typeface="Tahoma" pitchFamily="2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56690" y="3197714"/>
              <a:ext cx="127568" cy="219782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0" tIns="0" rIns="0" bIns="0" anchorCtr="0" compatLnSpc="0">
              <a:spAutoFit/>
            </a:bodyPr>
            <a:lstStyle/>
            <a:p>
              <a:pPr hangingPunct="0"/>
              <a:r>
                <a:rPr lang="en-US" sz="2400" b="1">
                  <a:latin typeface="Bitstream Vera Sans" pitchFamily="18"/>
                  <a:ea typeface="Gothic" pitchFamily="2"/>
                  <a:cs typeface="Tahoma" pitchFamily="2"/>
                </a:rPr>
                <a:t>T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080499" y="5481591"/>
              <a:ext cx="449213" cy="353879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anchorCtr="0" compatLnSpc="0">
              <a:spAutoFit/>
            </a:bodyPr>
            <a:lstStyle/>
            <a:p>
              <a:pPr hangingPunct="0"/>
              <a:r>
                <a:rPr lang="en-US" sz="2400" b="1" dirty="0" smtClean="0">
                  <a:latin typeface="Bitstream Vera Sans" pitchFamily="34"/>
                  <a:ea typeface="Bitstream Vera Sans" pitchFamily="34"/>
                  <a:cs typeface="Bitstream Vera Sans" pitchFamily="34"/>
                </a:rPr>
                <a:t>µ</a:t>
              </a:r>
              <a:r>
                <a:rPr lang="en-US" sz="2400" b="1" baseline="-25000" dirty="0" smtClean="0">
                  <a:latin typeface="Bitstream Vera Sans" pitchFamily="18"/>
                  <a:ea typeface="Bitstream Vera Sans" pitchFamily="34"/>
                  <a:cs typeface="Bitstream Vera Sans" pitchFamily="34"/>
                </a:rPr>
                <a:t>B</a:t>
              </a:r>
              <a:endParaRPr lang="en-US" sz="2400" b="1" baseline="-25000" dirty="0">
                <a:latin typeface="Bitstream Vera Sans" pitchFamily="18"/>
                <a:ea typeface="Bitstream Vera Sans" pitchFamily="34"/>
                <a:cs typeface="Bitstream Vera Sans" pitchFamily="34"/>
              </a:endParaRPr>
            </a:p>
          </p:txBody>
        </p:sp>
        <p:sp>
          <p:nvSpPr>
            <p:cNvPr id="18" name="Straight Connector 17"/>
            <p:cNvSpPr/>
            <p:nvPr/>
          </p:nvSpPr>
          <p:spPr>
            <a:xfrm>
              <a:off x="1882299" y="3975773"/>
              <a:ext cx="758103" cy="442983"/>
            </a:xfrm>
            <a:prstGeom prst="line">
              <a:avLst/>
            </a:prstGeom>
            <a:noFill/>
            <a:ln w="36720">
              <a:solidFill>
                <a:srgbClr val="C0C0C0"/>
              </a:solidFill>
              <a:prstDash val="solid"/>
              <a:headEnd type="arrow"/>
            </a:ln>
          </p:spPr>
          <p:txBody>
            <a:bodyPr vert="horz" lIns="16654" tIns="16654" rIns="16654" bIns="16654" anchor="ctr" anchorCtr="1" compatLnSpc="0"/>
            <a:lstStyle/>
            <a:p>
              <a:pPr hangingPunct="0"/>
              <a:endParaRPr lang="en-US" sz="2200">
                <a:latin typeface="Bitstream Vera Sans" pitchFamily="18"/>
                <a:ea typeface="Gothic" pitchFamily="2"/>
                <a:cs typeface="Tahoma" pitchFamily="2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1800000">
              <a:off x="1932276" y="4245754"/>
              <a:ext cx="642077" cy="206467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anchorCtr="0" compatLnSpc="0">
              <a:spAutoFit/>
            </a:bodyPr>
            <a:lstStyle/>
            <a:p>
              <a:pPr hangingPunct="0"/>
              <a:r>
                <a:rPr lang="en-US" sz="1400" b="1" dirty="0">
                  <a:solidFill>
                    <a:srgbClr val="808080"/>
                  </a:solidFill>
                  <a:latin typeface="Bitstream Vera Sans" pitchFamily="18"/>
                  <a:ea typeface="Gothic" pitchFamily="2"/>
                  <a:cs typeface="Tahoma" pitchFamily="2"/>
                </a:rPr>
                <a:t>energy</a:t>
              </a:r>
            </a:p>
          </p:txBody>
        </p:sp>
        <p:sp>
          <p:nvSpPr>
            <p:cNvPr id="20" name="Straight Connector 19"/>
            <p:cNvSpPr/>
            <p:nvPr/>
          </p:nvSpPr>
          <p:spPr>
            <a:xfrm flipH="1" flipV="1">
              <a:off x="2641416" y="4410441"/>
              <a:ext cx="2434" cy="449271"/>
            </a:xfrm>
            <a:prstGeom prst="line">
              <a:avLst/>
            </a:prstGeom>
            <a:noFill/>
            <a:ln w="36720">
              <a:solidFill>
                <a:srgbClr val="C0C0C0"/>
              </a:solidFill>
              <a:prstDash val="solid"/>
              <a:headEnd type="arrow"/>
            </a:ln>
          </p:spPr>
          <p:txBody>
            <a:bodyPr vert="horz" lIns="16654" tIns="16654" rIns="16654" bIns="16654" anchor="ctr" anchorCtr="1" compatLnSpc="0"/>
            <a:lstStyle/>
            <a:p>
              <a:pPr hangingPunct="0"/>
              <a:endParaRPr lang="en-US" sz="2200">
                <a:latin typeface="Bitstream Vera Sans" pitchFamily="18"/>
                <a:ea typeface="Gothic" pitchFamily="2"/>
                <a:cs typeface="Tahoma" pitchFamily="2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5400000">
              <a:off x="2286795" y="4672811"/>
              <a:ext cx="166118" cy="149674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0" tIns="0" rIns="0" bIns="0" anchorCtr="0" compatLnSpc="0">
              <a:spAutoFit/>
            </a:bodyPr>
            <a:lstStyle/>
            <a:p>
              <a:pPr hangingPunct="0"/>
              <a:r>
                <a:rPr lang="en-US" sz="1600" b="1" dirty="0">
                  <a:solidFill>
                    <a:srgbClr val="808080"/>
                  </a:solidFill>
                  <a:latin typeface="Bitstream Vera Sans" pitchFamily="18"/>
                  <a:ea typeface="Gothic" pitchFamily="2"/>
                  <a:cs typeface="Tahoma" pitchFamily="2"/>
                </a:rPr>
                <a:t>A</a:t>
              </a:r>
            </a:p>
          </p:txBody>
        </p:sp>
      </p:grpSp>
      <p:sp>
        <p:nvSpPr>
          <p:cNvPr id="30" name="Title 29"/>
          <p:cNvSpPr txBox="1">
            <a:spLocks noGrp="1"/>
          </p:cNvSpPr>
          <p:nvPr>
            <p:ph type="title"/>
          </p:nvPr>
        </p:nvSpPr>
        <p:spPr>
          <a:xfrm>
            <a:off x="475456" y="208321"/>
            <a:ext cx="8229600" cy="498726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 compatLnSpc="0">
            <a:spAutoFit/>
          </a:bodyPr>
          <a:lstStyle/>
          <a:p>
            <a:pPr hangingPunct="0"/>
            <a:r>
              <a:rPr lang="en-US" dirty="0" smtClean="0"/>
              <a:t>Search </a:t>
            </a:r>
            <a:r>
              <a:rPr lang="en-US" dirty="0"/>
              <a:t>for the critical point</a:t>
            </a:r>
          </a:p>
        </p:txBody>
      </p:sp>
      <p:pic>
        <p:nvPicPr>
          <p:cNvPr id="32" name="Content Placeholder 10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-1" y="0"/>
            <a:ext cx="1295659" cy="90872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TextBox 33"/>
          <p:cNvSpPr txBox="1"/>
          <p:nvPr/>
        </p:nvSpPr>
        <p:spPr>
          <a:xfrm>
            <a:off x="234570" y="1052736"/>
            <a:ext cx="84418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GB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Signal: increased </a:t>
            </a:r>
            <a:r>
              <a:rPr lang="en-GB" sz="2400" dirty="0" smtClean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fluctuations </a:t>
            </a:r>
            <a:r>
              <a:rPr lang="en-GB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due to </a:t>
            </a:r>
            <a:br>
              <a:rPr lang="en-GB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GB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long-range correlations, e.g. in </a:t>
            </a:r>
            <a:br>
              <a:rPr lang="en-GB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GB" sz="2400" dirty="0" smtClean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multiplicities (</a:t>
            </a:r>
            <a:r>
              <a:rPr lang="en-GB" sz="2400" dirty="0" smtClean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Symbol"/>
              </a:rPr>
              <a:t>)</a:t>
            </a:r>
            <a:r>
              <a:rPr lang="en-GB" sz="2400" dirty="0" smtClean="0">
                <a:latin typeface="Verdana" pitchFamily="34" charset="0"/>
                <a:ea typeface="Verdana" pitchFamily="34" charset="0"/>
                <a:cs typeface="Verdana" pitchFamily="34" charset="0"/>
                <a:sym typeface="Symbol"/>
              </a:rPr>
              <a:t>, particle ratios, ...</a:t>
            </a:r>
            <a:r>
              <a:rPr lang="en-GB" sz="2400" dirty="0" smtClean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Symbol"/>
              </a:rPr>
              <a:t> </a:t>
            </a:r>
            <a:endParaRPr lang="en-GB" sz="2400" dirty="0" smtClean="0">
              <a:solidFill>
                <a:schemeClr val="tx2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GB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Hill of fluctuations for freeze-out close to CP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2D scan in not too small systems with E &gt; 30</a:t>
            </a:r>
            <a:r>
              <a:rPr lang="en-GB" sz="24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</a:t>
            </a:r>
            <a:r>
              <a:rPr lang="en-GB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GeV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Discovery potential</a:t>
            </a:r>
          </a:p>
        </p:txBody>
      </p:sp>
      <p:graphicFrame>
        <p:nvGraphicFramePr>
          <p:cNvPr id="37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6954060"/>
              </p:ext>
            </p:extLst>
          </p:nvPr>
        </p:nvGraphicFramePr>
        <p:xfrm>
          <a:off x="6793354" y="1196752"/>
          <a:ext cx="2059429" cy="792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15" name="Equation" r:id="rId5" imgW="1155600" imgH="444240" progId="Equation.3">
                  <p:embed/>
                </p:oleObj>
              </mc:Choice>
              <mc:Fallback>
                <p:oleObj name="Equation" r:id="rId5" imgW="1155600" imgH="4442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793354" y="1196752"/>
                        <a:ext cx="2059429" cy="792088"/>
                      </a:xfrm>
                      <a:prstGeom prst="rect">
                        <a:avLst/>
                      </a:prstGeom>
                      <a:solidFill>
                        <a:schemeClr val="bg1">
                          <a:lumMod val="95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3" name="Group 42"/>
          <p:cNvGrpSpPr/>
          <p:nvPr/>
        </p:nvGrpSpPr>
        <p:grpSpPr>
          <a:xfrm>
            <a:off x="3851920" y="2929844"/>
            <a:ext cx="4849952" cy="3367749"/>
            <a:chOff x="3851920" y="2929844"/>
            <a:chExt cx="4849952" cy="3367749"/>
          </a:xfrm>
        </p:grpSpPr>
        <p:sp>
          <p:nvSpPr>
            <p:cNvPr id="23" name="TextBox 22"/>
            <p:cNvSpPr txBox="1"/>
            <p:nvPr/>
          </p:nvSpPr>
          <p:spPr>
            <a:xfrm>
              <a:off x="3851920" y="4510795"/>
              <a:ext cx="751557" cy="233782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anchorCtr="0" compatLnSpc="0">
              <a:spAutoFit/>
            </a:bodyPr>
            <a:lstStyle/>
            <a:p>
              <a:pPr hangingPunct="0"/>
              <a:r>
                <a:rPr lang="en-US" sz="1500" b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Pb+Pb</a:t>
              </a:r>
              <a:endParaRPr lang="en-US" sz="15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/>
              <a:alphaModFix/>
            </a:blip>
            <a:srcRect/>
            <a:stretch>
              <a:fillRect/>
            </a:stretch>
          </p:blipFill>
          <p:spPr>
            <a:xfrm>
              <a:off x="4114536" y="2929844"/>
              <a:ext cx="4561920" cy="33677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Freeform 25"/>
            <p:cNvSpPr/>
            <p:nvPr/>
          </p:nvSpPr>
          <p:spPr>
            <a:xfrm>
              <a:off x="6443944" y="5848482"/>
              <a:ext cx="349410" cy="207382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  <a:prstDash val="solid"/>
            </a:ln>
          </p:spPr>
          <p:txBody>
            <a:bodyPr vert="horz" lIns="0" tIns="0" rIns="0" bIns="0" anchor="ctr" anchorCtr="0" compatLnSpc="0"/>
            <a:lstStyle/>
            <a:p>
              <a:pPr algn="ctr" hangingPunct="0"/>
              <a:r>
                <a:rPr lang="en-US" sz="1600" b="1" dirty="0">
                  <a:solidFill>
                    <a:srgbClr val="666666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13</a:t>
              </a:r>
            </a:p>
          </p:txBody>
        </p:sp>
        <p:sp>
          <p:nvSpPr>
            <p:cNvPr id="27" name="Freeform 26"/>
            <p:cNvSpPr/>
            <p:nvPr/>
          </p:nvSpPr>
          <p:spPr>
            <a:xfrm>
              <a:off x="4752052" y="5515644"/>
              <a:ext cx="846589" cy="207382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  <a:prstDash val="solid"/>
            </a:ln>
          </p:spPr>
          <p:txBody>
            <a:bodyPr vert="horz" lIns="0" tIns="0" rIns="0" bIns="0" anchor="ctr" anchorCtr="0" compatLnSpc="0"/>
            <a:lstStyle/>
            <a:p>
              <a:pPr algn="ctr" hangingPunct="0"/>
              <a:r>
                <a:rPr lang="en-US" sz="1600" b="1" dirty="0" err="1">
                  <a:solidFill>
                    <a:srgbClr val="666666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Be+Be</a:t>
              </a:r>
              <a:endParaRPr lang="en-US" sz="1600" b="1" dirty="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8244408" y="3538440"/>
              <a:ext cx="457464" cy="4906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</p:grpSp>
      <p:sp>
        <p:nvSpPr>
          <p:cNvPr id="40" name="Footer Placeholder 3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CERN Academic Training</a:t>
            </a:r>
            <a:endParaRPr lang="en-GB"/>
          </a:p>
        </p:txBody>
      </p:sp>
      <p:sp>
        <p:nvSpPr>
          <p:cNvPr id="41" name="Date Placeholder 4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G.K. Mallot 20/06/2012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7198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97553" y="1916832"/>
            <a:ext cx="9046447" cy="2477804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alphaModFix/>
          </a:blip>
          <a:srcRect/>
          <a:stretch>
            <a:fillRect/>
          </a:stretch>
        </p:blipFill>
        <p:spPr>
          <a:xfrm>
            <a:off x="6660232" y="1071561"/>
            <a:ext cx="732114" cy="690472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" name="Straight Connector 9"/>
          <p:cNvSpPr/>
          <p:nvPr/>
        </p:nvSpPr>
        <p:spPr>
          <a:xfrm flipH="1">
            <a:off x="6571102" y="1700808"/>
            <a:ext cx="317433" cy="557751"/>
          </a:xfrm>
          <a:prstGeom prst="line">
            <a:avLst/>
          </a:prstGeom>
          <a:noFill/>
          <a:ln w="57150">
            <a:solidFill>
              <a:srgbClr val="FF0000"/>
            </a:solidFill>
            <a:prstDash val="solid"/>
            <a:tailEnd type="arrow"/>
          </a:ln>
        </p:spPr>
        <p:txBody>
          <a:bodyPr vert="horz" lIns="0" tIns="0" rIns="0" bIns="0" anchor="ctr" anchorCtr="1" compatLnSpc="0"/>
          <a:lstStyle/>
          <a:p>
            <a:pPr hangingPunct="0"/>
            <a:endParaRPr lang="en-US" sz="2200">
              <a:latin typeface="Bitstream Vera Sans" pitchFamily="18"/>
              <a:ea typeface="Gothic" pitchFamily="2"/>
              <a:cs typeface="Tahoma" pitchFamily="2"/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Hadron production data for T2K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323528" y="4725144"/>
            <a:ext cx="84249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hangingPunct="0">
              <a:buFont typeface="Arial" pitchFamily="34" charset="0"/>
              <a:buChar char="•"/>
            </a:pPr>
            <a:r>
              <a:rPr lang="en-US" sz="2000" i="0" u="none" strike="noStrike" dirty="0" smtClean="0">
                <a:ln>
                  <a:noFill/>
                </a:ln>
                <a:latin typeface="Verdana" pitchFamily="34" charset="0"/>
                <a:ea typeface="Verdana" pitchFamily="34" charset="0"/>
                <a:cs typeface="Verdana" pitchFamily="34" charset="0"/>
              </a:rPr>
              <a:t>High precision data on pion and kaon production on the T2K target needed to get the initial neutrino flux</a:t>
            </a:r>
            <a:endParaRPr lang="en-US" sz="2000" i="0" u="none" strike="noStrike" dirty="0">
              <a:ln>
                <a:noFill/>
              </a:ln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CERN Academic Training</a:t>
            </a:r>
            <a:endParaRPr lang="en-GB"/>
          </a:p>
        </p:txBody>
      </p: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G.K. Mallot 20/06/2012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557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14720" y="908720"/>
            <a:ext cx="7757680" cy="550853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4"/>
          <p:cNvSpPr txBox="1">
            <a:spLocks noGrp="1"/>
          </p:cNvSpPr>
          <p:nvPr>
            <p:ph type="title"/>
          </p:nvPr>
        </p:nvSpPr>
        <p:spPr>
          <a:xfrm>
            <a:off x="475456" y="208321"/>
            <a:ext cx="8229600" cy="498726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 compatLnSpc="0">
            <a:spAutoFit/>
          </a:bodyPr>
          <a:lstStyle/>
          <a:p>
            <a:pPr hangingPunct="0"/>
            <a:r>
              <a:rPr lang="en-US" dirty="0">
                <a:solidFill>
                  <a:srgbClr val="000000"/>
                </a:solidFill>
              </a:rPr>
              <a:t>Precise data for T2K</a:t>
            </a:r>
          </a:p>
        </p:txBody>
      </p:sp>
      <p:pic>
        <p:nvPicPr>
          <p:cNvPr id="6" name="Content Placeholder 10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-1" y="0"/>
            <a:ext cx="1295659" cy="90872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CERN Academic Training</a:t>
            </a:r>
            <a:endParaRPr lang="en-GB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G.K. Mallot 20/06/2012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481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5336268" y="2943473"/>
            <a:ext cx="728342" cy="68684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580540" y="2850159"/>
            <a:ext cx="1532297" cy="15569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6" name="Straight Connector 5"/>
          <p:cNvSpPr/>
          <p:nvPr/>
        </p:nvSpPr>
        <p:spPr>
          <a:xfrm>
            <a:off x="6059674" y="3272438"/>
            <a:ext cx="1152127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vert="horz" lIns="0" tIns="0" rIns="0" bIns="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400" b="0" i="0" u="none" strike="noStrike">
              <a:ln>
                <a:noFill/>
              </a:ln>
              <a:latin typeface="Bitstream Vera Sans" pitchFamily="18"/>
              <a:ea typeface="Gothic" pitchFamily="2"/>
              <a:cs typeface="Tahoma" pitchFamily="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lum/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1014" t="4907" r="5480" b="8153"/>
          <a:stretch/>
        </p:blipFill>
        <p:spPr>
          <a:xfrm>
            <a:off x="6012160" y="1225415"/>
            <a:ext cx="2669059" cy="169952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Extensive air showers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683568" y="1300200"/>
            <a:ext cx="48453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GB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e.g. Pierre Auger Observatory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last interaction before </a:t>
            </a:r>
            <a:r>
              <a:rPr lang="en-GB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muoproduction</a:t>
            </a:r>
            <a:r>
              <a:rPr lang="en-GB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en-GB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GB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in SPS range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important input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683568" y="3501008"/>
            <a:ext cx="3764160" cy="2971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CERN Academic Training</a:t>
            </a:r>
            <a:endParaRPr lang="en-GB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G.K. Mallot 20/06/2012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0136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39552" y="980728"/>
            <a:ext cx="7509080" cy="543570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4"/>
          <p:cNvSpPr txBox="1">
            <a:spLocks noGrp="1"/>
          </p:cNvSpPr>
          <p:nvPr>
            <p:ph type="title"/>
          </p:nvPr>
        </p:nvSpPr>
        <p:spPr>
          <a:xfrm>
            <a:off x="475456" y="208321"/>
            <a:ext cx="8229600" cy="498726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 compatLnSpc="0">
            <a:spAutoFit/>
          </a:bodyPr>
          <a:lstStyle/>
          <a:p>
            <a:pPr hangingPunct="0"/>
            <a:r>
              <a:rPr lang="en-US" dirty="0"/>
              <a:t>Precise spectra in </a:t>
            </a:r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en-US" dirty="0" smtClean="0"/>
              <a:t>+C </a:t>
            </a:r>
            <a:r>
              <a:rPr lang="en-US" dirty="0"/>
              <a:t>for PAO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5576" y="1556792"/>
            <a:ext cx="2351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also for 158 GeV/c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CERN Academic Training</a:t>
            </a:r>
            <a:endParaRPr lang="en-GB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G.K. Mallot 20/06/2012</a:t>
            </a:r>
            <a:endParaRPr lang="en-GB"/>
          </a:p>
        </p:txBody>
      </p:sp>
      <p:pic>
        <p:nvPicPr>
          <p:cNvPr id="9" name="Content Placeholder 10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1295659" cy="9087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945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SHINE summary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CERN Academic Training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G.K. Mallot 20/06/2012</a:t>
            </a:r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827584" y="1484784"/>
            <a:ext cx="734481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GB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T</a:t>
            </a:r>
            <a:r>
              <a:rPr lang="en-GB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he onset of </a:t>
            </a:r>
            <a:r>
              <a:rPr lang="en-GB" sz="2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deconfinement</a:t>
            </a:r>
            <a:r>
              <a:rPr lang="en-GB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(OD) and the likely location of the critical point (CP) are at SPS energies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GB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Precise mapping of OD and potential discovery of CP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GB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I</a:t>
            </a:r>
            <a:r>
              <a:rPr lang="en-GB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mportant supporting measurements for neutrino and cosmic ray experiments</a:t>
            </a:r>
          </a:p>
        </p:txBody>
      </p:sp>
      <p:pic>
        <p:nvPicPr>
          <p:cNvPr id="6" name="Content Placeholder 10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1295659" cy="9087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6805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ern_accelerator"/>
          <p:cNvPicPr>
            <a:picLocks noChangeAspect="1"/>
          </p:cNvPicPr>
          <p:nvPr/>
        </p:nvPicPr>
        <p:blipFill>
          <a:blip r:embed="rId3">
            <a:lum/>
            <a:alphaModFix amt="85000"/>
          </a:blip>
          <a:srcRect/>
          <a:stretch>
            <a:fillRect/>
          </a:stretch>
        </p:blipFill>
        <p:spPr>
          <a:xfrm>
            <a:off x="0" y="0"/>
            <a:ext cx="9143433" cy="685829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604925" y="1675056"/>
            <a:ext cx="610324" cy="32234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 compatLnSpc="0">
            <a:spAutoFit/>
          </a:bodyPr>
          <a:lstStyle/>
          <a:p>
            <a:pPr hangingPunct="0"/>
            <a:r>
              <a:rPr lang="en-US" sz="2200" b="1">
                <a:solidFill>
                  <a:srgbClr val="FFFFFF"/>
                </a:solidFill>
                <a:latin typeface="Bitstream Vera Sans" pitchFamily="18"/>
                <a:ea typeface="Gothic" pitchFamily="2"/>
                <a:cs typeface="Tahoma" pitchFamily="2"/>
              </a:rPr>
              <a:t>LHC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52124" y="4671805"/>
            <a:ext cx="602160" cy="32234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 compatLnSpc="0">
            <a:spAutoFit/>
          </a:bodyPr>
          <a:lstStyle/>
          <a:p>
            <a:pPr hangingPunct="0"/>
            <a:r>
              <a:rPr lang="en-US" sz="2200" b="1">
                <a:solidFill>
                  <a:srgbClr val="FFFFFF"/>
                </a:solidFill>
                <a:latin typeface="Bitstream Vera Sans" pitchFamily="18"/>
                <a:ea typeface="Gothic" pitchFamily="2"/>
                <a:cs typeface="Tahoma" pitchFamily="2"/>
              </a:rPr>
              <a:t>SPS</a:t>
            </a:r>
          </a:p>
        </p:txBody>
      </p:sp>
      <p:sp>
        <p:nvSpPr>
          <p:cNvPr id="6" name="Straight Connector 5"/>
          <p:cNvSpPr/>
          <p:nvPr/>
        </p:nvSpPr>
        <p:spPr>
          <a:xfrm>
            <a:off x="4163200" y="3096357"/>
            <a:ext cx="388923" cy="553562"/>
          </a:xfrm>
          <a:prstGeom prst="line">
            <a:avLst/>
          </a:prstGeom>
          <a:noFill/>
          <a:ln w="36720">
            <a:solidFill>
              <a:srgbClr val="FFFFFF"/>
            </a:solidFill>
            <a:prstDash val="solid"/>
            <a:tailEnd type="arrow"/>
          </a:ln>
        </p:spPr>
        <p:txBody>
          <a:bodyPr vert="horz" lIns="16654" tIns="16654" rIns="16654" bIns="16654" anchor="ctr" anchorCtr="1" compatLnSpc="0"/>
          <a:lstStyle/>
          <a:p>
            <a:pPr hangingPunct="0"/>
            <a:endParaRPr lang="en-US" sz="2200">
              <a:latin typeface="Bitstream Vera Sans" pitchFamily="18"/>
              <a:ea typeface="Gothic" pitchFamily="2"/>
              <a:cs typeface="Tahoma" pitchFamily="2"/>
            </a:endParaRPr>
          </a:p>
        </p:txBody>
      </p:sp>
      <p:pic>
        <p:nvPicPr>
          <p:cNvPr id="8" name="Content Placeholder 10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247824" y="2348880"/>
            <a:ext cx="1046818" cy="73419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traight Connector 9"/>
          <p:cNvSpPr/>
          <p:nvPr/>
        </p:nvSpPr>
        <p:spPr>
          <a:xfrm flipH="1">
            <a:off x="4788024" y="2793009"/>
            <a:ext cx="864096" cy="580130"/>
          </a:xfrm>
          <a:prstGeom prst="line">
            <a:avLst/>
          </a:prstGeom>
          <a:noFill/>
          <a:ln w="36720">
            <a:solidFill>
              <a:srgbClr val="FFFFFF"/>
            </a:solidFill>
            <a:prstDash val="solid"/>
            <a:tailEnd type="arrow"/>
          </a:ln>
        </p:spPr>
        <p:txBody>
          <a:bodyPr vert="horz" lIns="16654" tIns="16654" rIns="16654" bIns="16654" anchor="ctr" anchorCtr="1" compatLnSpc="0"/>
          <a:lstStyle/>
          <a:p>
            <a:pPr hangingPunct="0"/>
            <a:endParaRPr lang="en-US" sz="2200">
              <a:latin typeface="Bitstream Vera Sans" pitchFamily="18"/>
              <a:ea typeface="Gothic" pitchFamily="2"/>
              <a:cs typeface="Tahoma" pitchFamily="2"/>
            </a:endParaRPr>
          </a:p>
        </p:txBody>
      </p:sp>
      <p:pic>
        <p:nvPicPr>
          <p:cNvPr id="2050" name="Picture 2" descr="D:\talks\icons\experiments_labs\compass_logo_125x12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635" y="2564904"/>
            <a:ext cx="695388" cy="69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CERN Academic Training</a:t>
            </a:r>
            <a:endParaRPr lang="en-GB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G.K. Mallot 20/06/2012</a:t>
            </a:r>
            <a:endParaRPr lang="en-GB"/>
          </a:p>
        </p:txBody>
      </p:sp>
      <p:sp>
        <p:nvSpPr>
          <p:cNvPr id="11" name="Straight Connector 10"/>
          <p:cNvSpPr/>
          <p:nvPr/>
        </p:nvSpPr>
        <p:spPr>
          <a:xfrm flipH="1">
            <a:off x="6228184" y="4869160"/>
            <a:ext cx="864096" cy="580130"/>
          </a:xfrm>
          <a:prstGeom prst="line">
            <a:avLst/>
          </a:prstGeom>
          <a:noFill/>
          <a:ln w="36720">
            <a:solidFill>
              <a:schemeClr val="tx1"/>
            </a:solidFill>
            <a:prstDash val="solid"/>
            <a:tailEnd type="arrow"/>
          </a:ln>
        </p:spPr>
        <p:txBody>
          <a:bodyPr vert="horz" lIns="16654" tIns="16654" rIns="16654" bIns="16654" anchor="ctr" anchorCtr="1" compatLnSpc="0"/>
          <a:lstStyle/>
          <a:p>
            <a:pPr hangingPunct="0"/>
            <a:endParaRPr lang="en-US" sz="2200">
              <a:latin typeface="Bitstream Vera Sans" pitchFamily="18"/>
              <a:ea typeface="Gothic" pitchFamily="2"/>
              <a:cs typeface="Tahoma" pitchFamily="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88381" y="4602142"/>
            <a:ext cx="1309974" cy="461665"/>
          </a:xfrm>
          <a:prstGeom prst="rect">
            <a:avLst/>
          </a:prstGeom>
          <a:solidFill>
            <a:schemeClr val="bg1">
              <a:alpha val="44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DIRAC</a:t>
            </a:r>
            <a:endParaRPr lang="en-GB" sz="2400" b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62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 descr="http://bullarchive.web.cern.ch/bullarchive/9848/art1/Photo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573016"/>
            <a:ext cx="4048125" cy="2733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DIRAC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G.K. Mallot 20/06/2012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CERN Academic Training</a:t>
            </a:r>
            <a:endParaRPr lang="en-GB"/>
          </a:p>
        </p:txBody>
      </p:sp>
      <p:pic>
        <p:nvPicPr>
          <p:cNvPr id="38914" name="Picture 2" descr="DIRAC experim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68760"/>
            <a:ext cx="5105607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948264" y="4542573"/>
            <a:ext cx="10631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1998</a:t>
            </a:r>
            <a:endParaRPr lang="en-GB" sz="2400" b="1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8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CERN Academic Training</a:t>
            </a:r>
            <a:endParaRPr lang="fr-FR" sz="1800"/>
          </a:p>
        </p:txBody>
      </p:sp>
      <p:sp>
        <p:nvSpPr>
          <p:cNvPr id="7172" name="Text Box 2"/>
          <p:cNvSpPr txBox="1">
            <a:spLocks noChangeArrowheads="1"/>
          </p:cNvSpPr>
          <p:nvPr/>
        </p:nvSpPr>
        <p:spPr bwMode="auto">
          <a:xfrm>
            <a:off x="533400" y="1295400"/>
            <a:ext cx="83058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Three twist-2 PDFs</a:t>
            </a:r>
            <a:endParaRPr lang="en-US" sz="2400" dirty="0">
              <a:solidFill>
                <a:srgbClr val="80008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0" y="304800"/>
            <a:ext cx="8077200" cy="51911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Structure: Parton </a:t>
            </a:r>
            <a:r>
              <a:rPr lang="en-US" dirty="0" smtClean="0"/>
              <a:t>Distribution Functions</a:t>
            </a:r>
          </a:p>
        </p:txBody>
      </p:sp>
      <p:sp>
        <p:nvSpPr>
          <p:cNvPr id="10245" name="Rectangle 4"/>
          <p:cNvSpPr>
            <a:spLocks noChangeArrowheads="1"/>
          </p:cNvSpPr>
          <p:nvPr/>
        </p:nvSpPr>
        <p:spPr bwMode="auto">
          <a:xfrm>
            <a:off x="533400" y="3200400"/>
            <a:ext cx="3733800" cy="1066800"/>
          </a:xfrm>
          <a:prstGeom prst="rect">
            <a:avLst/>
          </a:prstGeom>
          <a:solidFill>
            <a:srgbClr val="FFFFFF"/>
          </a:solidFill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0246" name="Rectangle 5"/>
          <p:cNvSpPr>
            <a:spLocks noChangeArrowheads="1"/>
          </p:cNvSpPr>
          <p:nvPr/>
        </p:nvSpPr>
        <p:spPr bwMode="auto">
          <a:xfrm>
            <a:off x="533400" y="2044700"/>
            <a:ext cx="3733800" cy="990600"/>
          </a:xfrm>
          <a:prstGeom prst="rect">
            <a:avLst/>
          </a:prstGeom>
          <a:solidFill>
            <a:srgbClr val="FFFFFF"/>
          </a:solidFill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0247" name="Text Box 6"/>
          <p:cNvSpPr txBox="1">
            <a:spLocks noChangeArrowheads="1"/>
          </p:cNvSpPr>
          <p:nvPr/>
        </p:nvSpPr>
        <p:spPr bwMode="auto">
          <a:xfrm>
            <a:off x="838200" y="2044700"/>
            <a:ext cx="1295400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200" b="1">
                <a:solidFill>
                  <a:srgbClr val="006600"/>
                </a:solidFill>
                <a:latin typeface="Arial" pitchFamily="34" charset="0"/>
              </a:rPr>
              <a:t> q(x)</a:t>
            </a:r>
          </a:p>
          <a:p>
            <a:pPr>
              <a:lnSpc>
                <a:spcPct val="110000"/>
              </a:lnSpc>
            </a:pPr>
            <a:r>
              <a:rPr lang="en-US" sz="2200">
                <a:solidFill>
                  <a:srgbClr val="006600"/>
                </a:solidFill>
                <a:latin typeface="Arial" pitchFamily="34" charset="0"/>
              </a:rPr>
              <a:t>f</a:t>
            </a:r>
            <a:r>
              <a:rPr lang="en-US" sz="2200" baseline="-25000">
                <a:solidFill>
                  <a:srgbClr val="006600"/>
                </a:solidFill>
                <a:latin typeface="Arial" pitchFamily="34" charset="0"/>
              </a:rPr>
              <a:t>1</a:t>
            </a:r>
            <a:r>
              <a:rPr lang="en-US" sz="2200" baseline="30000">
                <a:solidFill>
                  <a:srgbClr val="006600"/>
                </a:solidFill>
                <a:latin typeface="Arial" pitchFamily="34" charset="0"/>
              </a:rPr>
              <a:t>q</a:t>
            </a:r>
            <a:r>
              <a:rPr lang="en-US" sz="2200">
                <a:solidFill>
                  <a:srgbClr val="006600"/>
                </a:solidFill>
                <a:latin typeface="Arial" pitchFamily="34" charset="0"/>
              </a:rPr>
              <a:t> (x)</a:t>
            </a:r>
          </a:p>
        </p:txBody>
      </p:sp>
      <p:sp>
        <p:nvSpPr>
          <p:cNvPr id="10248" name="Text Box 7"/>
          <p:cNvSpPr txBox="1">
            <a:spLocks noChangeArrowheads="1"/>
          </p:cNvSpPr>
          <p:nvPr/>
        </p:nvSpPr>
        <p:spPr bwMode="auto">
          <a:xfrm>
            <a:off x="762000" y="3316288"/>
            <a:ext cx="1295400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200" b="1">
                <a:solidFill>
                  <a:srgbClr val="006600"/>
                </a:solidFill>
                <a:latin typeface="Symbol" pitchFamily="18" charset="2"/>
              </a:rPr>
              <a:t>D</a:t>
            </a:r>
            <a:r>
              <a:rPr lang="en-US" sz="2200" b="1">
                <a:solidFill>
                  <a:srgbClr val="006600"/>
                </a:solidFill>
                <a:latin typeface="Arial" pitchFamily="34" charset="0"/>
              </a:rPr>
              <a:t>q(x)       </a:t>
            </a:r>
          </a:p>
          <a:p>
            <a:pPr>
              <a:lnSpc>
                <a:spcPct val="110000"/>
              </a:lnSpc>
            </a:pPr>
            <a:r>
              <a:rPr lang="en-US" sz="2200">
                <a:solidFill>
                  <a:srgbClr val="006600"/>
                </a:solidFill>
                <a:latin typeface="Arial" pitchFamily="34" charset="0"/>
              </a:rPr>
              <a:t>g</a:t>
            </a:r>
            <a:r>
              <a:rPr lang="en-US" sz="2200" baseline="-25000">
                <a:solidFill>
                  <a:srgbClr val="006600"/>
                </a:solidFill>
                <a:latin typeface="Arial" pitchFamily="34" charset="0"/>
              </a:rPr>
              <a:t>1</a:t>
            </a:r>
            <a:r>
              <a:rPr lang="en-US" sz="2200" baseline="30000">
                <a:solidFill>
                  <a:srgbClr val="006600"/>
                </a:solidFill>
                <a:latin typeface="Arial" pitchFamily="34" charset="0"/>
              </a:rPr>
              <a:t>q</a:t>
            </a:r>
            <a:r>
              <a:rPr lang="en-US" sz="2200">
                <a:solidFill>
                  <a:srgbClr val="006600"/>
                </a:solidFill>
                <a:latin typeface="Arial" pitchFamily="34" charset="0"/>
              </a:rPr>
              <a:t>(x)</a:t>
            </a:r>
          </a:p>
        </p:txBody>
      </p:sp>
      <p:sp>
        <p:nvSpPr>
          <p:cNvPr id="10249" name="Rectangle 8"/>
          <p:cNvSpPr>
            <a:spLocks noChangeArrowheads="1"/>
          </p:cNvSpPr>
          <p:nvPr/>
        </p:nvSpPr>
        <p:spPr bwMode="auto">
          <a:xfrm>
            <a:off x="533400" y="4724400"/>
            <a:ext cx="3733800" cy="1295400"/>
          </a:xfrm>
          <a:prstGeom prst="rect">
            <a:avLst/>
          </a:prstGeom>
          <a:solidFill>
            <a:srgbClr val="FFFFFF"/>
          </a:solidFill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0250" name="Text Box 9"/>
          <p:cNvSpPr txBox="1">
            <a:spLocks noChangeArrowheads="1"/>
          </p:cNvSpPr>
          <p:nvPr/>
        </p:nvSpPr>
        <p:spPr bwMode="auto">
          <a:xfrm>
            <a:off x="762000" y="4953000"/>
            <a:ext cx="1143000" cy="8397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200" b="1">
                <a:solidFill>
                  <a:srgbClr val="006600"/>
                </a:solidFill>
                <a:latin typeface="Symbol" pitchFamily="18" charset="2"/>
              </a:rPr>
              <a:t>D</a:t>
            </a:r>
            <a:r>
              <a:rPr lang="en-US" sz="2200" b="1" baseline="-25000">
                <a:solidFill>
                  <a:srgbClr val="006600"/>
                </a:solidFill>
                <a:latin typeface="Arial" pitchFamily="34" charset="0"/>
              </a:rPr>
              <a:t>T</a:t>
            </a:r>
            <a:r>
              <a:rPr lang="en-US" sz="2200" b="1">
                <a:solidFill>
                  <a:srgbClr val="006600"/>
                </a:solidFill>
                <a:latin typeface="Arial" pitchFamily="34" charset="0"/>
              </a:rPr>
              <a:t>q(x)</a:t>
            </a:r>
          </a:p>
          <a:p>
            <a:pPr>
              <a:lnSpc>
                <a:spcPct val="110000"/>
              </a:lnSpc>
            </a:pPr>
            <a:r>
              <a:rPr lang="en-US" sz="2200">
                <a:solidFill>
                  <a:srgbClr val="006600"/>
                </a:solidFill>
                <a:latin typeface="Arial" pitchFamily="34" charset="0"/>
              </a:rPr>
              <a:t>h</a:t>
            </a:r>
            <a:r>
              <a:rPr lang="en-US" sz="2200" baseline="-25000">
                <a:solidFill>
                  <a:srgbClr val="006600"/>
                </a:solidFill>
                <a:latin typeface="Arial" pitchFamily="34" charset="0"/>
              </a:rPr>
              <a:t>1</a:t>
            </a:r>
            <a:r>
              <a:rPr lang="en-US" sz="2200" baseline="30000">
                <a:solidFill>
                  <a:srgbClr val="006600"/>
                </a:solidFill>
                <a:latin typeface="Arial" pitchFamily="34" charset="0"/>
              </a:rPr>
              <a:t>q</a:t>
            </a:r>
            <a:r>
              <a:rPr lang="en-US" sz="2200">
                <a:solidFill>
                  <a:srgbClr val="006600"/>
                </a:solidFill>
                <a:latin typeface="Arial" pitchFamily="34" charset="0"/>
              </a:rPr>
              <a:t>(x)</a:t>
            </a:r>
          </a:p>
        </p:txBody>
      </p:sp>
      <p:sp>
        <p:nvSpPr>
          <p:cNvPr id="7180" name="Text Box 11"/>
          <p:cNvSpPr txBox="1">
            <a:spLocks noChangeArrowheads="1"/>
          </p:cNvSpPr>
          <p:nvPr/>
        </p:nvSpPr>
        <p:spPr bwMode="auto">
          <a:xfrm>
            <a:off x="5867400" y="5724071"/>
            <a:ext cx="2607102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marL="176213" indent="-176213">
              <a:defRPr/>
            </a:pPr>
            <a:r>
              <a:rPr lang="en-US" sz="1600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chiral odd, </a:t>
            </a:r>
            <a:r>
              <a:rPr lang="en-US" sz="1600" i="1" dirty="0" smtClean="0">
                <a:solidFill>
                  <a:srgbClr val="0066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fairly known</a:t>
            </a:r>
            <a:endParaRPr lang="en-US" sz="1600" i="1" dirty="0">
              <a:solidFill>
                <a:srgbClr val="0066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0252" name="Picture 12" descr="g_transv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4876800"/>
            <a:ext cx="1524000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3" name="Picture 13" descr="g_e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5666" y="3471068"/>
            <a:ext cx="2209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4" name="Picture 14" descr="g_n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3866" y="2279650"/>
            <a:ext cx="533400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84" name="Text Box 15"/>
          <p:cNvSpPr txBox="1">
            <a:spLocks noChangeArrowheads="1"/>
          </p:cNvSpPr>
          <p:nvPr/>
        </p:nvSpPr>
        <p:spPr bwMode="auto">
          <a:xfrm>
            <a:off x="4572000" y="1981200"/>
            <a:ext cx="4343400" cy="1140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>
              <a:defRPr/>
            </a:pPr>
            <a:r>
              <a:rPr lang="en-US" sz="2000" b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unpolarised</a:t>
            </a:r>
            <a:r>
              <a:rPr lang="en-US" sz="2000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PDF</a:t>
            </a:r>
          </a:p>
          <a:p>
            <a:pPr>
              <a:defRPr/>
            </a:pPr>
            <a:r>
              <a:rPr lang="en-US" sz="1600" dirty="0" smtClean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quark/gluon </a:t>
            </a:r>
            <a:r>
              <a:rPr lang="en-US" sz="1600" dirty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with momentum</a:t>
            </a:r>
            <a:r>
              <a:rPr lang="en-US" sz="1600" i="1" dirty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1600" i="1" dirty="0" err="1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xP</a:t>
            </a:r>
            <a:r>
              <a:rPr lang="en-US" sz="1600" i="1" dirty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</a:t>
            </a:r>
            <a:r>
              <a:rPr lang="en-US" sz="1600" dirty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 a nucleon</a:t>
            </a:r>
          </a:p>
          <a:p>
            <a:pPr>
              <a:defRPr/>
            </a:pPr>
            <a:r>
              <a:rPr lang="en-US" sz="1600" dirty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 </a:t>
            </a:r>
            <a:r>
              <a:rPr lang="en-US" sz="1600" dirty="0" smtClean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</a:t>
            </a:r>
            <a:r>
              <a:rPr lang="en-US" sz="1600" i="1" dirty="0" smtClean="0">
                <a:solidFill>
                  <a:srgbClr val="0066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well </a:t>
            </a:r>
            <a:r>
              <a:rPr lang="en-US" sz="1600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known – </a:t>
            </a:r>
            <a:r>
              <a:rPr lang="en-US" sz="1600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unpolarized</a:t>
            </a:r>
            <a:r>
              <a:rPr lang="en-US" sz="1600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DIS</a:t>
            </a:r>
          </a:p>
        </p:txBody>
      </p:sp>
      <p:sp>
        <p:nvSpPr>
          <p:cNvPr id="7185" name="Text Box 16"/>
          <p:cNvSpPr txBox="1">
            <a:spLocks noChangeArrowheads="1"/>
          </p:cNvSpPr>
          <p:nvPr/>
        </p:nvSpPr>
        <p:spPr bwMode="auto">
          <a:xfrm>
            <a:off x="4572000" y="3200400"/>
            <a:ext cx="4343400" cy="1387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helicity PDF</a:t>
            </a:r>
          </a:p>
          <a:p>
            <a:pPr>
              <a:defRPr/>
            </a:pPr>
            <a:r>
              <a:rPr lang="en-US" sz="1600" dirty="0" smtClean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quark/gluon </a:t>
            </a:r>
            <a:r>
              <a:rPr lang="en-US" sz="1600" dirty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with spin parallel to the nucleon spin</a:t>
            </a:r>
            <a:r>
              <a:rPr lang="en-US" sz="1600" i="1" dirty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1600" dirty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 a longitudinally </a:t>
            </a:r>
            <a:r>
              <a:rPr lang="en-US" sz="1600" dirty="0" err="1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polarised</a:t>
            </a:r>
            <a:r>
              <a:rPr lang="en-US" sz="1600" dirty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nucleon</a:t>
            </a:r>
          </a:p>
          <a:p>
            <a:pPr>
              <a:defRPr/>
            </a:pPr>
            <a:r>
              <a:rPr lang="en-US" sz="1600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          </a:t>
            </a:r>
            <a:r>
              <a:rPr lang="en-US" sz="1600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known – polarized DIS</a:t>
            </a:r>
            <a:endParaRPr lang="en-US" sz="1600" dirty="0">
              <a:solidFill>
                <a:srgbClr val="0000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186" name="Text Box 17"/>
          <p:cNvSpPr txBox="1">
            <a:spLocks noChangeArrowheads="1"/>
          </p:cNvSpPr>
          <p:nvPr/>
        </p:nvSpPr>
        <p:spPr bwMode="auto">
          <a:xfrm>
            <a:off x="4572000" y="4724400"/>
            <a:ext cx="4343400" cy="894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defRPr/>
            </a:pPr>
            <a:r>
              <a:rPr lang="en-US" sz="2000" b="1" dirty="0" err="1" smtClean="0">
                <a:solidFill>
                  <a:srgbClr val="0066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transversity</a:t>
            </a:r>
            <a:r>
              <a:rPr lang="en-US" sz="2000" b="1" dirty="0" smtClean="0">
                <a:solidFill>
                  <a:srgbClr val="0066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PDF </a:t>
            </a:r>
            <a:endParaRPr lang="en-US" sz="2000" b="1" dirty="0">
              <a:solidFill>
                <a:srgbClr val="0066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defRPr/>
            </a:pPr>
            <a:r>
              <a:rPr lang="en-US" sz="1600" dirty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quark with spin parallel to the nucleon spin in a transversely </a:t>
            </a:r>
            <a:r>
              <a:rPr lang="en-US" sz="1600" dirty="0" err="1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polarised</a:t>
            </a:r>
            <a:r>
              <a:rPr lang="en-US" sz="1600" dirty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nucleon</a:t>
            </a:r>
          </a:p>
        </p:txBody>
      </p:sp>
      <p:sp>
        <p:nvSpPr>
          <p:cNvPr id="10258" name="Date Placeholder 17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G.K. Mallot 20/06/2012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60510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24"/>
          <p:cNvSpPr>
            <a:spLocks noChangeArrowheads="1"/>
          </p:cNvSpPr>
          <p:nvPr/>
        </p:nvSpPr>
        <p:spPr bwMode="auto">
          <a:xfrm>
            <a:off x="4535488" y="914401"/>
            <a:ext cx="376175" cy="404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2813">
              <a:spcBef>
                <a:spcPct val="20000"/>
              </a:spcBef>
            </a:pPr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3315" name="Rectangle 123"/>
          <p:cNvSpPr>
            <a:spLocks noChangeArrowheads="1"/>
          </p:cNvSpPr>
          <p:nvPr/>
        </p:nvSpPr>
        <p:spPr bwMode="auto">
          <a:xfrm>
            <a:off x="619125" y="831851"/>
            <a:ext cx="3055339" cy="459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2813">
              <a:lnSpc>
                <a:spcPct val="80000"/>
              </a:lnSpc>
            </a:pPr>
            <a:r>
              <a:rPr lang="en-US" sz="1200" b="1" dirty="0">
                <a:solidFill>
                  <a:prstClr val="black"/>
                </a:solidFill>
                <a:latin typeface="Times New Roman" pitchFamily="18" charset="0"/>
              </a:rPr>
              <a:t>CERN</a:t>
            </a:r>
          </a:p>
          <a:p>
            <a:pPr defTabSz="912813">
              <a:lnSpc>
                <a:spcPct val="80000"/>
              </a:lnSpc>
            </a:pPr>
            <a:r>
              <a:rPr lang="en-US" sz="1200" b="1" i="1" dirty="0">
                <a:solidFill>
                  <a:srgbClr val="9900CC"/>
                </a:solidFill>
                <a:latin typeface="Times New Roman" pitchFamily="18" charset="0"/>
              </a:rPr>
              <a:t>                           Geneva, </a:t>
            </a:r>
            <a:r>
              <a:rPr lang="en-US" sz="1200" b="1" dirty="0">
                <a:solidFill>
                  <a:srgbClr val="9900CC"/>
                </a:solidFill>
                <a:latin typeface="Times New Roman" pitchFamily="18" charset="0"/>
              </a:rPr>
              <a:t>Switzerland</a:t>
            </a:r>
            <a:endParaRPr lang="ru-RU" sz="1200" b="1" dirty="0">
              <a:solidFill>
                <a:srgbClr val="9900CC"/>
              </a:solidFill>
              <a:latin typeface="Times New Roman" pitchFamily="18" charset="0"/>
            </a:endParaRPr>
          </a:p>
        </p:txBody>
      </p:sp>
      <p:sp>
        <p:nvSpPr>
          <p:cNvPr id="13316" name="Rectangle 122"/>
          <p:cNvSpPr>
            <a:spLocks noChangeArrowheads="1"/>
          </p:cNvSpPr>
          <p:nvPr/>
        </p:nvSpPr>
        <p:spPr bwMode="auto">
          <a:xfrm>
            <a:off x="1" y="914401"/>
            <a:ext cx="369968" cy="404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2813">
              <a:spcBef>
                <a:spcPct val="20000"/>
              </a:spcBef>
            </a:pPr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4535488" y="5599114"/>
            <a:ext cx="376175" cy="404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2813">
              <a:spcBef>
                <a:spcPct val="20000"/>
              </a:spcBef>
            </a:pPr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623888" y="4591670"/>
            <a:ext cx="3066513" cy="371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2813">
              <a:lnSpc>
                <a:spcPct val="80000"/>
              </a:lnSpc>
            </a:pPr>
            <a:r>
              <a:rPr lang="en-US" sz="1200" b="1" dirty="0">
                <a:solidFill>
                  <a:prstClr val="black"/>
                </a:solidFill>
                <a:latin typeface="Times New Roman" pitchFamily="18" charset="0"/>
              </a:rPr>
              <a:t>Kyoto University</a:t>
            </a:r>
            <a:br>
              <a:rPr lang="en-US" sz="1200" b="1" dirty="0">
                <a:solidFill>
                  <a:prstClr val="black"/>
                </a:solidFill>
                <a:latin typeface="Times New Roman" pitchFamily="18" charset="0"/>
              </a:rPr>
            </a:br>
            <a:r>
              <a:rPr lang="en-US" sz="1200" b="1" dirty="0">
                <a:solidFill>
                  <a:prstClr val="black"/>
                </a:solidFill>
                <a:latin typeface="Times New Roman" pitchFamily="18" charset="0"/>
              </a:rPr>
              <a:t>                                       </a:t>
            </a:r>
            <a:r>
              <a:rPr lang="en-US" sz="1200" b="1" i="1" dirty="0">
                <a:solidFill>
                  <a:srgbClr val="9900CC"/>
                </a:solidFill>
                <a:latin typeface="Times New Roman" pitchFamily="18" charset="0"/>
              </a:rPr>
              <a:t>Kyoto, </a:t>
            </a:r>
            <a:r>
              <a:rPr lang="en-US" sz="12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1200" b="1" dirty="0">
                <a:solidFill>
                  <a:srgbClr val="9900CC"/>
                </a:solidFill>
                <a:latin typeface="Times New Roman" pitchFamily="18" charset="0"/>
              </a:rPr>
              <a:t>Japan</a:t>
            </a:r>
            <a:endParaRPr lang="ru-RU" sz="1200" b="1" dirty="0">
              <a:solidFill>
                <a:srgbClr val="9900CC"/>
              </a:solidFill>
              <a:latin typeface="Times New Roman" pitchFamily="18" charset="0"/>
            </a:endParaRPr>
          </a:p>
        </p:txBody>
      </p:sp>
      <p:sp>
        <p:nvSpPr>
          <p:cNvPr id="13319" name="Rectangle 8"/>
          <p:cNvSpPr>
            <a:spLocks noChangeArrowheads="1"/>
          </p:cNvSpPr>
          <p:nvPr/>
        </p:nvSpPr>
        <p:spPr bwMode="auto">
          <a:xfrm>
            <a:off x="5016500" y="4372926"/>
            <a:ext cx="3227908" cy="404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2813">
              <a:lnSpc>
                <a:spcPct val="80000"/>
              </a:lnSpc>
            </a:pPr>
            <a:r>
              <a:rPr lang="en-US" sz="1200" b="1" dirty="0">
                <a:solidFill>
                  <a:prstClr val="black"/>
                </a:solidFill>
                <a:latin typeface="Times New Roman" pitchFamily="18" charset="0"/>
              </a:rPr>
              <a:t>Bern University </a:t>
            </a:r>
          </a:p>
          <a:p>
            <a:pPr defTabSz="912813">
              <a:lnSpc>
                <a:spcPct val="80000"/>
              </a:lnSpc>
            </a:pPr>
            <a:r>
              <a:rPr lang="en-US" sz="1200" b="1" dirty="0">
                <a:solidFill>
                  <a:prstClr val="black"/>
                </a:solidFill>
                <a:latin typeface="Times New Roman" pitchFamily="18" charset="0"/>
              </a:rPr>
              <a:t>                              </a:t>
            </a:r>
            <a:r>
              <a:rPr lang="en-US" sz="1200" b="1" i="1" dirty="0">
                <a:solidFill>
                  <a:srgbClr val="9900CC"/>
                </a:solidFill>
                <a:latin typeface="Times New Roman" pitchFamily="18" charset="0"/>
              </a:rPr>
              <a:t>Bern,</a:t>
            </a:r>
            <a:r>
              <a:rPr lang="en-US" sz="12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1200" b="1" dirty="0">
                <a:solidFill>
                  <a:srgbClr val="9900CC"/>
                </a:solidFill>
                <a:latin typeface="Times New Roman" pitchFamily="18" charset="0"/>
              </a:rPr>
              <a:t>Switzerland</a:t>
            </a:r>
            <a:endParaRPr lang="ru-RU" sz="1200" b="1" dirty="0">
              <a:solidFill>
                <a:srgbClr val="9900CC"/>
              </a:solidFill>
              <a:latin typeface="Times New Roman" pitchFamily="18" charset="0"/>
            </a:endParaRPr>
          </a:p>
        </p:txBody>
      </p:sp>
      <p:sp>
        <p:nvSpPr>
          <p:cNvPr id="13320" name="Rectangle 9"/>
          <p:cNvSpPr>
            <a:spLocks noChangeArrowheads="1"/>
          </p:cNvSpPr>
          <p:nvPr/>
        </p:nvSpPr>
        <p:spPr bwMode="auto">
          <a:xfrm>
            <a:off x="4535488" y="5081589"/>
            <a:ext cx="376175" cy="404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2813">
              <a:spcBef>
                <a:spcPct val="20000"/>
              </a:spcBef>
            </a:pPr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3321" name="Rectangle 10"/>
          <p:cNvSpPr>
            <a:spLocks noChangeArrowheads="1"/>
          </p:cNvSpPr>
          <p:nvPr/>
        </p:nvSpPr>
        <p:spPr bwMode="auto">
          <a:xfrm>
            <a:off x="631825" y="4167091"/>
            <a:ext cx="3045407" cy="350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2813">
              <a:lnSpc>
                <a:spcPct val="80000"/>
              </a:lnSpc>
            </a:pPr>
            <a:r>
              <a:rPr lang="en-US" sz="1200" b="1" dirty="0">
                <a:solidFill>
                  <a:prstClr val="black"/>
                </a:solidFill>
                <a:latin typeface="Times New Roman" pitchFamily="18" charset="0"/>
              </a:rPr>
              <a:t>KEK</a:t>
            </a:r>
            <a:br>
              <a:rPr lang="en-US" sz="1200" b="1" dirty="0">
                <a:solidFill>
                  <a:prstClr val="black"/>
                </a:solidFill>
                <a:latin typeface="Times New Roman" pitchFamily="18" charset="0"/>
              </a:rPr>
            </a:br>
            <a:r>
              <a:rPr lang="en-US" sz="1200" b="1" dirty="0">
                <a:solidFill>
                  <a:prstClr val="black"/>
                </a:solidFill>
                <a:latin typeface="Times New Roman" pitchFamily="18" charset="0"/>
              </a:rPr>
              <a:t>                                   </a:t>
            </a:r>
            <a:r>
              <a:rPr lang="en-US" sz="1200" b="1" i="1" dirty="0">
                <a:solidFill>
                  <a:srgbClr val="9900CC"/>
                </a:solidFill>
                <a:latin typeface="Times New Roman" pitchFamily="18" charset="0"/>
              </a:rPr>
              <a:t>Tsukuba</a:t>
            </a:r>
            <a:r>
              <a:rPr lang="en-US" sz="1200" b="1" dirty="0">
                <a:solidFill>
                  <a:srgbClr val="9900CC"/>
                </a:solidFill>
                <a:latin typeface="Times New Roman" pitchFamily="18" charset="0"/>
              </a:rPr>
              <a:t>, Japan</a:t>
            </a:r>
            <a:endParaRPr lang="ru-RU" sz="1200" b="1" dirty="0">
              <a:solidFill>
                <a:prstClr val="black"/>
              </a:solidFill>
            </a:endParaRPr>
          </a:p>
        </p:txBody>
      </p:sp>
      <p:sp>
        <p:nvSpPr>
          <p:cNvPr id="13322" name="Rectangle 11"/>
          <p:cNvSpPr>
            <a:spLocks noChangeArrowheads="1"/>
          </p:cNvSpPr>
          <p:nvPr/>
        </p:nvSpPr>
        <p:spPr bwMode="auto">
          <a:xfrm>
            <a:off x="1" y="5081589"/>
            <a:ext cx="369968" cy="404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2813">
              <a:spcBef>
                <a:spcPct val="20000"/>
              </a:spcBef>
            </a:pPr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3323" name="Rectangle 13"/>
          <p:cNvSpPr>
            <a:spLocks noChangeArrowheads="1"/>
          </p:cNvSpPr>
          <p:nvPr/>
        </p:nvSpPr>
        <p:spPr bwMode="auto">
          <a:xfrm>
            <a:off x="4535488" y="4564064"/>
            <a:ext cx="376175" cy="404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2813">
              <a:spcBef>
                <a:spcPct val="20000"/>
              </a:spcBef>
            </a:pPr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3324" name="Rectangle 15"/>
          <p:cNvSpPr>
            <a:spLocks noChangeArrowheads="1"/>
          </p:cNvSpPr>
          <p:nvPr/>
        </p:nvSpPr>
        <p:spPr bwMode="auto">
          <a:xfrm>
            <a:off x="1" y="4564064"/>
            <a:ext cx="369968" cy="404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2813">
              <a:spcBef>
                <a:spcPct val="20000"/>
              </a:spcBef>
            </a:pPr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3325" name="Rectangle 16"/>
          <p:cNvSpPr>
            <a:spLocks noChangeArrowheads="1"/>
          </p:cNvSpPr>
          <p:nvPr/>
        </p:nvSpPr>
        <p:spPr bwMode="auto">
          <a:xfrm>
            <a:off x="5016500" y="3724807"/>
            <a:ext cx="3227908" cy="404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2813">
              <a:lnSpc>
                <a:spcPct val="80000"/>
              </a:lnSpc>
            </a:pPr>
            <a:r>
              <a:rPr lang="en-US" sz="1200" b="1">
                <a:solidFill>
                  <a:prstClr val="black"/>
                </a:solidFill>
                <a:latin typeface="Times New Roman" pitchFamily="18" charset="0"/>
              </a:rPr>
              <a:t>Santiago de Compostela University</a:t>
            </a:r>
            <a:br>
              <a:rPr lang="en-US" sz="1200" b="1">
                <a:solidFill>
                  <a:prstClr val="black"/>
                </a:solidFill>
                <a:latin typeface="Times New Roman" pitchFamily="18" charset="0"/>
              </a:rPr>
            </a:br>
            <a:r>
              <a:rPr lang="en-US" sz="1200" b="1">
                <a:solidFill>
                  <a:prstClr val="black"/>
                </a:solidFill>
                <a:latin typeface="Times New Roman" pitchFamily="18" charset="0"/>
              </a:rPr>
              <a:t>         </a:t>
            </a:r>
            <a:r>
              <a:rPr lang="en-US" sz="1200" b="1" i="1">
                <a:solidFill>
                  <a:srgbClr val="9900CC"/>
                </a:solidFill>
                <a:latin typeface="Times New Roman" pitchFamily="18" charset="0"/>
              </a:rPr>
              <a:t>Santiago de Compostela,</a:t>
            </a:r>
            <a:r>
              <a:rPr lang="en-US" sz="1200" b="1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1200" b="1">
                <a:solidFill>
                  <a:srgbClr val="9900CC"/>
                </a:solidFill>
                <a:latin typeface="Times New Roman" pitchFamily="18" charset="0"/>
              </a:rPr>
              <a:t>Spain</a:t>
            </a:r>
            <a:endParaRPr lang="ru-RU" sz="1200" b="1">
              <a:solidFill>
                <a:srgbClr val="9900CC"/>
              </a:solidFill>
              <a:latin typeface="Times New Roman" pitchFamily="18" charset="0"/>
            </a:endParaRPr>
          </a:p>
        </p:txBody>
      </p:sp>
      <p:sp>
        <p:nvSpPr>
          <p:cNvPr id="13326" name="Rectangle 17"/>
          <p:cNvSpPr>
            <a:spLocks noChangeArrowheads="1"/>
          </p:cNvSpPr>
          <p:nvPr/>
        </p:nvSpPr>
        <p:spPr bwMode="auto">
          <a:xfrm>
            <a:off x="4535488" y="4046539"/>
            <a:ext cx="376175" cy="404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2813">
              <a:spcBef>
                <a:spcPct val="20000"/>
              </a:spcBef>
            </a:pPr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3327" name="Rectangle 18"/>
          <p:cNvSpPr>
            <a:spLocks noChangeArrowheads="1"/>
          </p:cNvSpPr>
          <p:nvPr/>
        </p:nvSpPr>
        <p:spPr bwMode="auto">
          <a:xfrm>
            <a:off x="565150" y="3531793"/>
            <a:ext cx="3126105" cy="404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2813">
              <a:lnSpc>
                <a:spcPct val="80000"/>
              </a:lnSpc>
              <a:tabLst>
                <a:tab pos="1622425" algn="l"/>
              </a:tabLst>
            </a:pPr>
            <a:r>
              <a:rPr lang="en-US" sz="1200" b="1" dirty="0">
                <a:solidFill>
                  <a:prstClr val="black"/>
                </a:solidFill>
                <a:latin typeface="Times New Roman" pitchFamily="18" charset="0"/>
              </a:rPr>
              <a:t>University of Messina</a:t>
            </a:r>
            <a:r>
              <a:rPr lang="en-US" sz="1200" dirty="0">
                <a:solidFill>
                  <a:prstClr val="black"/>
                </a:solidFill>
                <a:latin typeface="Times New Roman" pitchFamily="18" charset="0"/>
              </a:rPr>
              <a:t/>
            </a:r>
            <a:br>
              <a:rPr lang="en-US" sz="1200" dirty="0">
                <a:solidFill>
                  <a:prstClr val="black"/>
                </a:solidFill>
                <a:latin typeface="Times New Roman" pitchFamily="18" charset="0"/>
              </a:rPr>
            </a:br>
            <a:r>
              <a:rPr lang="en-US" sz="1200" dirty="0">
                <a:solidFill>
                  <a:prstClr val="black"/>
                </a:solidFill>
                <a:latin typeface="Times New Roman" pitchFamily="18" charset="0"/>
              </a:rPr>
              <a:t>                                       </a:t>
            </a:r>
            <a:r>
              <a:rPr lang="en-US" sz="1200" dirty="0" smtClean="0">
                <a:solidFill>
                  <a:prstClr val="black"/>
                </a:solidFill>
                <a:latin typeface="Times New Roman" pitchFamily="18" charset="0"/>
              </a:rPr>
              <a:t>    </a:t>
            </a:r>
            <a:r>
              <a:rPr lang="en-US" sz="1200" b="1" i="1" dirty="0" err="1" smtClean="0">
                <a:solidFill>
                  <a:srgbClr val="9900CC"/>
                </a:solidFill>
                <a:latin typeface="Times New Roman" pitchFamily="18" charset="0"/>
              </a:rPr>
              <a:t>Messina</a:t>
            </a:r>
            <a:r>
              <a:rPr lang="en-US" sz="1200" b="1" dirty="0">
                <a:solidFill>
                  <a:srgbClr val="9900CC"/>
                </a:solidFill>
                <a:latin typeface="Times New Roman" pitchFamily="18" charset="0"/>
              </a:rPr>
              <a:t>,  Italy</a:t>
            </a:r>
            <a:r>
              <a:rPr lang="en-US" sz="1200" b="1" dirty="0">
                <a:solidFill>
                  <a:srgbClr val="0033CC"/>
                </a:solidFill>
              </a:rPr>
              <a:t> </a:t>
            </a:r>
            <a:endParaRPr lang="ru-RU" sz="1200" b="1" dirty="0">
              <a:solidFill>
                <a:srgbClr val="0033CC"/>
              </a:solidFill>
            </a:endParaRPr>
          </a:p>
        </p:txBody>
      </p:sp>
      <p:sp>
        <p:nvSpPr>
          <p:cNvPr id="13328" name="Rectangle 19"/>
          <p:cNvSpPr>
            <a:spLocks noChangeArrowheads="1"/>
          </p:cNvSpPr>
          <p:nvPr/>
        </p:nvSpPr>
        <p:spPr bwMode="auto">
          <a:xfrm>
            <a:off x="1" y="4046539"/>
            <a:ext cx="369968" cy="404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2813">
              <a:spcBef>
                <a:spcPct val="20000"/>
              </a:spcBef>
            </a:pPr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3329" name="Rectangle 20"/>
          <p:cNvSpPr>
            <a:spLocks noChangeArrowheads="1"/>
          </p:cNvSpPr>
          <p:nvPr/>
        </p:nvSpPr>
        <p:spPr bwMode="auto">
          <a:xfrm>
            <a:off x="5016500" y="3073513"/>
            <a:ext cx="3227908" cy="336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2813">
              <a:lnSpc>
                <a:spcPct val="80000"/>
              </a:lnSpc>
            </a:pPr>
            <a:r>
              <a:rPr lang="en-US" sz="1200" b="1">
                <a:solidFill>
                  <a:prstClr val="black"/>
                </a:solidFill>
                <a:latin typeface="Times New Roman" pitchFamily="18" charset="0"/>
              </a:rPr>
              <a:t>IHEP</a:t>
            </a:r>
            <a:br>
              <a:rPr lang="en-US" sz="1200" b="1">
                <a:solidFill>
                  <a:prstClr val="black"/>
                </a:solidFill>
                <a:latin typeface="Times New Roman" pitchFamily="18" charset="0"/>
              </a:rPr>
            </a:br>
            <a:r>
              <a:rPr lang="en-US" sz="1200" b="1">
                <a:solidFill>
                  <a:prstClr val="black"/>
                </a:solidFill>
                <a:latin typeface="Times New Roman" pitchFamily="18" charset="0"/>
              </a:rPr>
              <a:t>                                </a:t>
            </a:r>
            <a:r>
              <a:rPr lang="en-US" sz="1200" b="1" i="1">
                <a:solidFill>
                  <a:srgbClr val="9900CC"/>
                </a:solidFill>
                <a:latin typeface="Times New Roman" pitchFamily="18" charset="0"/>
              </a:rPr>
              <a:t>Protvino</a:t>
            </a:r>
            <a:r>
              <a:rPr lang="en-US" sz="1200" b="1">
                <a:solidFill>
                  <a:srgbClr val="9900CC"/>
                </a:solidFill>
                <a:latin typeface="Times New Roman" pitchFamily="18" charset="0"/>
              </a:rPr>
              <a:t>,  Russia</a:t>
            </a:r>
            <a:endParaRPr lang="ru-RU" sz="1200" b="1">
              <a:solidFill>
                <a:prstClr val="black"/>
              </a:solidFill>
            </a:endParaRPr>
          </a:p>
        </p:txBody>
      </p:sp>
      <p:sp>
        <p:nvSpPr>
          <p:cNvPr id="13331" name="Rectangle 22"/>
          <p:cNvSpPr>
            <a:spLocks noChangeArrowheads="1"/>
          </p:cNvSpPr>
          <p:nvPr/>
        </p:nvSpPr>
        <p:spPr bwMode="auto">
          <a:xfrm>
            <a:off x="574675" y="3003486"/>
            <a:ext cx="3126105" cy="404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2813">
              <a:lnSpc>
                <a:spcPct val="80000"/>
              </a:lnSpc>
            </a:pPr>
            <a:r>
              <a:rPr lang="ro-RO" sz="1200" b="1" dirty="0">
                <a:solidFill>
                  <a:prstClr val="black"/>
                </a:solidFill>
                <a:latin typeface="Times New Roman" pitchFamily="18" charset="0"/>
              </a:rPr>
              <a:t>INFN-Laboratori Nazionali di Frascati</a:t>
            </a:r>
            <a:br>
              <a:rPr lang="ro-RO" sz="1200" b="1" dirty="0">
                <a:solidFill>
                  <a:prstClr val="black"/>
                </a:solidFill>
                <a:latin typeface="Times New Roman" pitchFamily="18" charset="0"/>
              </a:rPr>
            </a:br>
            <a:r>
              <a:rPr lang="ro-RO" sz="1200" b="1" dirty="0">
                <a:solidFill>
                  <a:prstClr val="black"/>
                </a:solidFill>
                <a:latin typeface="Times New Roman" pitchFamily="18" charset="0"/>
              </a:rPr>
              <a:t>                                          </a:t>
            </a:r>
            <a:r>
              <a:rPr lang="ro-RO" sz="1200" b="1" i="1" dirty="0">
                <a:solidFill>
                  <a:srgbClr val="9900CC"/>
                </a:solidFill>
                <a:latin typeface="Times New Roman" pitchFamily="18" charset="0"/>
              </a:rPr>
              <a:t>Frascati,</a:t>
            </a:r>
            <a:r>
              <a:rPr lang="ro-RO" sz="12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ro-RO" sz="1200" b="1" dirty="0">
                <a:solidFill>
                  <a:srgbClr val="9900CC"/>
                </a:solidFill>
                <a:latin typeface="Times New Roman" pitchFamily="18" charset="0"/>
              </a:rPr>
              <a:t>Italy</a:t>
            </a:r>
          </a:p>
        </p:txBody>
      </p:sp>
      <p:sp>
        <p:nvSpPr>
          <p:cNvPr id="13332" name="Rectangle 23"/>
          <p:cNvSpPr>
            <a:spLocks noChangeArrowheads="1"/>
          </p:cNvSpPr>
          <p:nvPr/>
        </p:nvSpPr>
        <p:spPr bwMode="auto">
          <a:xfrm>
            <a:off x="1" y="3529014"/>
            <a:ext cx="369968" cy="404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2813">
              <a:spcBef>
                <a:spcPct val="20000"/>
              </a:spcBef>
            </a:pPr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3333" name="Rectangle 24"/>
          <p:cNvSpPr>
            <a:spLocks noChangeArrowheads="1"/>
          </p:cNvSpPr>
          <p:nvPr/>
        </p:nvSpPr>
        <p:spPr bwMode="auto">
          <a:xfrm>
            <a:off x="5016500" y="2497372"/>
            <a:ext cx="3227908" cy="404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2813">
              <a:lnSpc>
                <a:spcPct val="80000"/>
              </a:lnSpc>
            </a:pPr>
            <a:r>
              <a:rPr lang="en-US" sz="1200" b="1">
                <a:solidFill>
                  <a:prstClr val="black"/>
                </a:solidFill>
                <a:latin typeface="Times New Roman" pitchFamily="18" charset="0"/>
              </a:rPr>
              <a:t>SINP of Moscow State University</a:t>
            </a:r>
            <a:br>
              <a:rPr lang="en-US" sz="1200" b="1">
                <a:solidFill>
                  <a:prstClr val="black"/>
                </a:solidFill>
                <a:latin typeface="Times New Roman" pitchFamily="18" charset="0"/>
              </a:rPr>
            </a:br>
            <a:r>
              <a:rPr lang="en-US" sz="1200" b="1">
                <a:solidFill>
                  <a:prstClr val="black"/>
                </a:solidFill>
                <a:latin typeface="Times New Roman" pitchFamily="18" charset="0"/>
              </a:rPr>
              <a:t>                                </a:t>
            </a:r>
            <a:r>
              <a:rPr lang="en-US" sz="1200" b="1" i="1">
                <a:solidFill>
                  <a:srgbClr val="9900CC"/>
                </a:solidFill>
                <a:latin typeface="Times New Roman" pitchFamily="18" charset="0"/>
              </a:rPr>
              <a:t>Moscow</a:t>
            </a:r>
            <a:r>
              <a:rPr lang="en-US" sz="1200" b="1">
                <a:solidFill>
                  <a:srgbClr val="9900CC"/>
                </a:solidFill>
                <a:latin typeface="Times New Roman" pitchFamily="18" charset="0"/>
              </a:rPr>
              <a:t>,  Russia</a:t>
            </a:r>
            <a:endParaRPr lang="ru-RU" sz="1200" b="1">
              <a:solidFill>
                <a:srgbClr val="9900CC"/>
              </a:solidFill>
              <a:latin typeface="Times New Roman" pitchFamily="18" charset="0"/>
            </a:endParaRPr>
          </a:p>
        </p:txBody>
      </p:sp>
      <p:sp>
        <p:nvSpPr>
          <p:cNvPr id="13334" name="Rectangle 25"/>
          <p:cNvSpPr>
            <a:spLocks noChangeArrowheads="1"/>
          </p:cNvSpPr>
          <p:nvPr/>
        </p:nvSpPr>
        <p:spPr bwMode="auto">
          <a:xfrm>
            <a:off x="4535488" y="3011489"/>
            <a:ext cx="376175" cy="404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2813">
              <a:spcBef>
                <a:spcPct val="20000"/>
              </a:spcBef>
            </a:pPr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3335" name="Rectangle 27"/>
          <p:cNvSpPr>
            <a:spLocks noChangeArrowheads="1"/>
          </p:cNvSpPr>
          <p:nvPr/>
        </p:nvSpPr>
        <p:spPr bwMode="auto">
          <a:xfrm>
            <a:off x="1" y="3011489"/>
            <a:ext cx="369968" cy="404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2813">
              <a:spcBef>
                <a:spcPct val="20000"/>
              </a:spcBef>
            </a:pPr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3336" name="Rectangle 28"/>
          <p:cNvSpPr>
            <a:spLocks noChangeArrowheads="1"/>
          </p:cNvSpPr>
          <p:nvPr/>
        </p:nvSpPr>
        <p:spPr bwMode="auto">
          <a:xfrm>
            <a:off x="5045075" y="2034063"/>
            <a:ext cx="3205561" cy="371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2813">
              <a:lnSpc>
                <a:spcPct val="80000"/>
              </a:lnSpc>
            </a:pPr>
            <a:r>
              <a:rPr lang="en-US" sz="1200" b="1">
                <a:solidFill>
                  <a:prstClr val="black"/>
                </a:solidFill>
                <a:latin typeface="Times New Roman" pitchFamily="18" charset="0"/>
              </a:rPr>
              <a:t>JINR</a:t>
            </a:r>
            <a:br>
              <a:rPr lang="en-US" sz="1200" b="1">
                <a:solidFill>
                  <a:prstClr val="black"/>
                </a:solidFill>
                <a:latin typeface="Times New Roman" pitchFamily="18" charset="0"/>
              </a:rPr>
            </a:br>
            <a:r>
              <a:rPr lang="en-US" sz="1200" b="1">
                <a:solidFill>
                  <a:prstClr val="black"/>
                </a:solidFill>
                <a:latin typeface="Times New Roman" pitchFamily="18" charset="0"/>
              </a:rPr>
              <a:t>                                  </a:t>
            </a:r>
            <a:r>
              <a:rPr lang="en-US" sz="1200" b="1" i="1">
                <a:solidFill>
                  <a:srgbClr val="9900CC"/>
                </a:solidFill>
                <a:latin typeface="Times New Roman" pitchFamily="18" charset="0"/>
              </a:rPr>
              <a:t>Dubna</a:t>
            </a:r>
            <a:r>
              <a:rPr lang="en-US" sz="1200" b="1">
                <a:solidFill>
                  <a:srgbClr val="9900CC"/>
                </a:solidFill>
                <a:latin typeface="Times New Roman" pitchFamily="18" charset="0"/>
              </a:rPr>
              <a:t>,  Russia</a:t>
            </a:r>
            <a:endParaRPr lang="ru-RU" sz="1200" b="1">
              <a:solidFill>
                <a:prstClr val="black"/>
              </a:solidFill>
            </a:endParaRPr>
          </a:p>
        </p:txBody>
      </p:sp>
      <p:sp>
        <p:nvSpPr>
          <p:cNvPr id="13337" name="Rectangle 29"/>
          <p:cNvSpPr>
            <a:spLocks noChangeArrowheads="1"/>
          </p:cNvSpPr>
          <p:nvPr/>
        </p:nvSpPr>
        <p:spPr bwMode="auto">
          <a:xfrm>
            <a:off x="4535488" y="2466976"/>
            <a:ext cx="376175" cy="425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2813">
              <a:spcBef>
                <a:spcPct val="20000"/>
              </a:spcBef>
            </a:pPr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3338" name="Rectangle 30"/>
          <p:cNvSpPr>
            <a:spLocks noChangeArrowheads="1"/>
          </p:cNvSpPr>
          <p:nvPr/>
        </p:nvSpPr>
        <p:spPr bwMode="auto">
          <a:xfrm>
            <a:off x="603250" y="2389663"/>
            <a:ext cx="3103758" cy="425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2813">
              <a:lnSpc>
                <a:spcPct val="80000"/>
              </a:lnSpc>
            </a:pPr>
            <a:r>
              <a:rPr lang="en-US" sz="1200" b="1" dirty="0">
                <a:solidFill>
                  <a:prstClr val="black"/>
                </a:solidFill>
                <a:latin typeface="Times New Roman" pitchFamily="18" charset="0"/>
              </a:rPr>
              <a:t>Nuclear Physics Institute ASCR </a:t>
            </a:r>
            <a:br>
              <a:rPr lang="en-US" sz="1200" b="1" dirty="0">
                <a:solidFill>
                  <a:prstClr val="black"/>
                </a:solidFill>
                <a:latin typeface="Times New Roman" pitchFamily="18" charset="0"/>
              </a:rPr>
            </a:br>
            <a:r>
              <a:rPr lang="en-US" sz="1200" b="1" dirty="0">
                <a:solidFill>
                  <a:prstClr val="black"/>
                </a:solidFill>
                <a:latin typeface="Times New Roman" pitchFamily="18" charset="0"/>
              </a:rPr>
              <a:t>                           </a:t>
            </a:r>
            <a:r>
              <a:rPr lang="en-US" sz="1200" b="1" dirty="0">
                <a:solidFill>
                  <a:prstClr val="black"/>
                </a:solidFill>
              </a:rPr>
              <a:t> </a:t>
            </a:r>
            <a:r>
              <a:rPr lang="en-US" sz="1200" b="1" dirty="0" smtClean="0">
                <a:solidFill>
                  <a:prstClr val="black"/>
                </a:solidFill>
              </a:rPr>
              <a:t>   </a:t>
            </a:r>
            <a:r>
              <a:rPr lang="en-US" sz="1200" b="1" i="1" dirty="0" err="1" smtClean="0">
                <a:solidFill>
                  <a:srgbClr val="9900CC"/>
                </a:solidFill>
                <a:latin typeface="Times New Roman" pitchFamily="18" charset="0"/>
              </a:rPr>
              <a:t>Rez</a:t>
            </a:r>
            <a:r>
              <a:rPr lang="en-US" sz="1200" b="1" dirty="0">
                <a:solidFill>
                  <a:srgbClr val="9900CC"/>
                </a:solidFill>
                <a:latin typeface="Times New Roman" pitchFamily="18" charset="0"/>
              </a:rPr>
              <a:t>, Czech Republic</a:t>
            </a:r>
            <a:endParaRPr lang="ru-RU" sz="1200" b="1" dirty="0">
              <a:solidFill>
                <a:prstClr val="black"/>
              </a:solidFill>
            </a:endParaRPr>
          </a:p>
        </p:txBody>
      </p:sp>
      <p:sp>
        <p:nvSpPr>
          <p:cNvPr id="13339" name="Rectangle 31"/>
          <p:cNvSpPr>
            <a:spLocks noChangeArrowheads="1"/>
          </p:cNvSpPr>
          <p:nvPr/>
        </p:nvSpPr>
        <p:spPr bwMode="auto">
          <a:xfrm>
            <a:off x="1" y="2466976"/>
            <a:ext cx="369968" cy="425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2813">
              <a:spcBef>
                <a:spcPct val="20000"/>
              </a:spcBef>
            </a:pPr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3340" name="Rectangle 32"/>
          <p:cNvSpPr>
            <a:spLocks noChangeArrowheads="1"/>
          </p:cNvSpPr>
          <p:nvPr/>
        </p:nvSpPr>
        <p:spPr bwMode="auto">
          <a:xfrm>
            <a:off x="5030788" y="1457712"/>
            <a:ext cx="3216734" cy="327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2813">
              <a:lnSpc>
                <a:spcPct val="80000"/>
              </a:lnSpc>
            </a:pPr>
            <a:r>
              <a:rPr lang="en-US" sz="1200" b="1" dirty="0">
                <a:solidFill>
                  <a:prstClr val="black"/>
                </a:solidFill>
                <a:latin typeface="Times New Roman" pitchFamily="18" charset="0"/>
              </a:rPr>
              <a:t>IFIN-HH</a:t>
            </a:r>
            <a:br>
              <a:rPr lang="en-US" sz="1200" b="1" dirty="0">
                <a:solidFill>
                  <a:prstClr val="black"/>
                </a:solidFill>
                <a:latin typeface="Times New Roman" pitchFamily="18" charset="0"/>
              </a:rPr>
            </a:br>
            <a:r>
              <a:rPr lang="en-US" sz="1200" b="1" dirty="0">
                <a:solidFill>
                  <a:prstClr val="black"/>
                </a:solidFill>
                <a:latin typeface="Times New Roman" pitchFamily="18" charset="0"/>
              </a:rPr>
              <a:t>                        </a:t>
            </a:r>
            <a:r>
              <a:rPr lang="en-US" sz="1200" b="1" i="1" dirty="0">
                <a:solidFill>
                  <a:srgbClr val="9900CC"/>
                </a:solidFill>
                <a:latin typeface="Times New Roman" pitchFamily="18" charset="0"/>
              </a:rPr>
              <a:t>Bucharest</a:t>
            </a:r>
            <a:r>
              <a:rPr lang="en-US" sz="1200" b="1" dirty="0">
                <a:solidFill>
                  <a:srgbClr val="9900CC"/>
                </a:solidFill>
                <a:latin typeface="Times New Roman" pitchFamily="18" charset="0"/>
              </a:rPr>
              <a:t>,  Romania</a:t>
            </a:r>
            <a:endParaRPr lang="ru-RU" sz="1200" b="1" dirty="0">
              <a:solidFill>
                <a:prstClr val="black"/>
              </a:solidFill>
            </a:endParaRPr>
          </a:p>
        </p:txBody>
      </p:sp>
      <p:sp>
        <p:nvSpPr>
          <p:cNvPr id="13341" name="Rectangle 33"/>
          <p:cNvSpPr>
            <a:spLocks noChangeArrowheads="1"/>
          </p:cNvSpPr>
          <p:nvPr/>
        </p:nvSpPr>
        <p:spPr bwMode="auto">
          <a:xfrm>
            <a:off x="4535488" y="1949451"/>
            <a:ext cx="376175" cy="404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2813">
              <a:spcBef>
                <a:spcPct val="20000"/>
              </a:spcBef>
            </a:pPr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3342" name="Rectangle 34"/>
          <p:cNvSpPr>
            <a:spLocks noChangeArrowheads="1"/>
          </p:cNvSpPr>
          <p:nvPr/>
        </p:nvSpPr>
        <p:spPr bwMode="auto">
          <a:xfrm>
            <a:off x="608013" y="1835957"/>
            <a:ext cx="3100033" cy="404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2813">
              <a:lnSpc>
                <a:spcPct val="80000"/>
              </a:lnSpc>
            </a:pPr>
            <a:r>
              <a:rPr lang="en-US" sz="1200" b="1" dirty="0">
                <a:solidFill>
                  <a:prstClr val="black"/>
                </a:solidFill>
                <a:latin typeface="Times New Roman" pitchFamily="18" charset="0"/>
              </a:rPr>
              <a:t>Institute of Physics ASCR </a:t>
            </a:r>
            <a:br>
              <a:rPr lang="en-US" sz="1200" b="1" dirty="0">
                <a:solidFill>
                  <a:prstClr val="black"/>
                </a:solidFill>
                <a:latin typeface="Times New Roman" pitchFamily="18" charset="0"/>
              </a:rPr>
            </a:br>
            <a:r>
              <a:rPr lang="en-US" sz="1200" b="1" dirty="0">
                <a:solidFill>
                  <a:prstClr val="black"/>
                </a:solidFill>
                <a:latin typeface="Times New Roman" pitchFamily="18" charset="0"/>
              </a:rPr>
              <a:t>                       </a:t>
            </a:r>
            <a:r>
              <a:rPr lang="en-US" sz="1200" b="1" i="1" dirty="0">
                <a:solidFill>
                  <a:srgbClr val="9900CC"/>
                </a:solidFill>
                <a:latin typeface="Times New Roman" pitchFamily="18" charset="0"/>
              </a:rPr>
              <a:t>Prague</a:t>
            </a:r>
            <a:r>
              <a:rPr lang="en-US" sz="1200" b="1" dirty="0">
                <a:solidFill>
                  <a:srgbClr val="9900CC"/>
                </a:solidFill>
                <a:latin typeface="Times New Roman" pitchFamily="18" charset="0"/>
              </a:rPr>
              <a:t>, Czech Republic</a:t>
            </a:r>
            <a:endParaRPr lang="ru-RU" sz="1200" b="1" dirty="0">
              <a:solidFill>
                <a:srgbClr val="9900CC"/>
              </a:solidFill>
              <a:latin typeface="Times New Roman" pitchFamily="18" charset="0"/>
            </a:endParaRPr>
          </a:p>
        </p:txBody>
      </p:sp>
      <p:sp>
        <p:nvSpPr>
          <p:cNvPr id="13343" name="Rectangle 35"/>
          <p:cNvSpPr>
            <a:spLocks noChangeArrowheads="1"/>
          </p:cNvSpPr>
          <p:nvPr/>
        </p:nvSpPr>
        <p:spPr bwMode="auto">
          <a:xfrm>
            <a:off x="1" y="1949451"/>
            <a:ext cx="369968" cy="404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2813">
              <a:spcBef>
                <a:spcPct val="20000"/>
              </a:spcBef>
            </a:pPr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3344" name="Rectangle 36"/>
          <p:cNvSpPr>
            <a:spLocks noChangeArrowheads="1"/>
          </p:cNvSpPr>
          <p:nvPr/>
        </p:nvSpPr>
        <p:spPr bwMode="auto">
          <a:xfrm>
            <a:off x="5016500" y="1052514"/>
            <a:ext cx="3227908" cy="404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2813">
              <a:lnSpc>
                <a:spcPct val="80000"/>
              </a:lnSpc>
            </a:pPr>
            <a:r>
              <a:rPr lang="en-US" sz="1200" b="1">
                <a:solidFill>
                  <a:prstClr val="black"/>
                </a:solidFill>
                <a:latin typeface="Times New Roman" pitchFamily="18" charset="0"/>
              </a:rPr>
              <a:t>Tokyo Metropolitan University </a:t>
            </a:r>
          </a:p>
          <a:p>
            <a:pPr defTabSz="912813">
              <a:lnSpc>
                <a:spcPct val="80000"/>
              </a:lnSpc>
            </a:pPr>
            <a:r>
              <a:rPr lang="en-US" sz="1200" b="1">
                <a:solidFill>
                  <a:prstClr val="black"/>
                </a:solidFill>
                <a:latin typeface="Times New Roman" pitchFamily="18" charset="0"/>
              </a:rPr>
              <a:t>                                  </a:t>
            </a:r>
            <a:r>
              <a:rPr lang="en-US" sz="1200" b="1" i="1">
                <a:solidFill>
                  <a:srgbClr val="9900CC"/>
                </a:solidFill>
                <a:latin typeface="Times New Roman" pitchFamily="18" charset="0"/>
              </a:rPr>
              <a:t>Tokyo,</a:t>
            </a:r>
            <a:r>
              <a:rPr lang="en-US" sz="1200" b="1">
                <a:solidFill>
                  <a:prstClr val="black"/>
                </a:solidFill>
                <a:latin typeface="Times New Roman" pitchFamily="18" charset="0"/>
              </a:rPr>
              <a:t>  </a:t>
            </a:r>
            <a:r>
              <a:rPr lang="en-US" sz="1200" b="1">
                <a:solidFill>
                  <a:srgbClr val="9900CC"/>
                </a:solidFill>
                <a:latin typeface="Times New Roman" pitchFamily="18" charset="0"/>
              </a:rPr>
              <a:t>Japan</a:t>
            </a:r>
          </a:p>
        </p:txBody>
      </p:sp>
      <p:sp>
        <p:nvSpPr>
          <p:cNvPr id="13345" name="Rectangle 37"/>
          <p:cNvSpPr>
            <a:spLocks noChangeArrowheads="1"/>
          </p:cNvSpPr>
          <p:nvPr/>
        </p:nvSpPr>
        <p:spPr bwMode="auto">
          <a:xfrm>
            <a:off x="4535488" y="1431926"/>
            <a:ext cx="376175" cy="404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2813">
              <a:spcBef>
                <a:spcPct val="20000"/>
              </a:spcBef>
            </a:pPr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3346" name="Rectangle 38"/>
          <p:cNvSpPr>
            <a:spLocks noChangeArrowheads="1"/>
          </p:cNvSpPr>
          <p:nvPr/>
        </p:nvSpPr>
        <p:spPr bwMode="auto">
          <a:xfrm>
            <a:off x="608013" y="1312743"/>
            <a:ext cx="3100033" cy="404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2813">
              <a:lnSpc>
                <a:spcPct val="80000"/>
              </a:lnSpc>
            </a:pPr>
            <a:r>
              <a:rPr lang="en-US" sz="1200" b="1" dirty="0">
                <a:solidFill>
                  <a:prstClr val="black"/>
                </a:solidFill>
                <a:latin typeface="Times New Roman" pitchFamily="18" charset="0"/>
              </a:rPr>
              <a:t>Czech Technical University </a:t>
            </a:r>
            <a:br>
              <a:rPr lang="en-US" sz="1200" b="1" dirty="0">
                <a:solidFill>
                  <a:prstClr val="black"/>
                </a:solidFill>
                <a:latin typeface="Times New Roman" pitchFamily="18" charset="0"/>
              </a:rPr>
            </a:br>
            <a:r>
              <a:rPr lang="en-US" sz="1200" b="1" dirty="0">
                <a:solidFill>
                  <a:prstClr val="black"/>
                </a:solidFill>
                <a:latin typeface="Times New Roman" pitchFamily="18" charset="0"/>
              </a:rPr>
              <a:t>                       </a:t>
            </a:r>
            <a:r>
              <a:rPr lang="en-US" sz="1200" b="1" i="1" dirty="0">
                <a:solidFill>
                  <a:srgbClr val="9900CC"/>
                </a:solidFill>
                <a:latin typeface="Times New Roman" pitchFamily="18" charset="0"/>
              </a:rPr>
              <a:t>Prague</a:t>
            </a:r>
            <a:r>
              <a:rPr lang="en-US" sz="1200" b="1" dirty="0">
                <a:solidFill>
                  <a:srgbClr val="9900CC"/>
                </a:solidFill>
                <a:latin typeface="Times New Roman" pitchFamily="18" charset="0"/>
              </a:rPr>
              <a:t>, Czech Republic</a:t>
            </a:r>
            <a:endParaRPr lang="ru-RU" sz="1200" b="1" dirty="0">
              <a:solidFill>
                <a:srgbClr val="9900CC"/>
              </a:solidFill>
              <a:latin typeface="Times New Roman" pitchFamily="18" charset="0"/>
            </a:endParaRPr>
          </a:p>
        </p:txBody>
      </p:sp>
      <p:sp>
        <p:nvSpPr>
          <p:cNvPr id="13347" name="Rectangle 39"/>
          <p:cNvSpPr>
            <a:spLocks noChangeArrowheads="1"/>
          </p:cNvSpPr>
          <p:nvPr/>
        </p:nvSpPr>
        <p:spPr bwMode="auto">
          <a:xfrm>
            <a:off x="1" y="1431926"/>
            <a:ext cx="369968" cy="404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2813">
              <a:spcBef>
                <a:spcPct val="20000"/>
              </a:spcBef>
            </a:pPr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3348" name="Line 41"/>
          <p:cNvSpPr>
            <a:spLocks noChangeShapeType="1"/>
          </p:cNvSpPr>
          <p:nvPr/>
        </p:nvSpPr>
        <p:spPr bwMode="auto">
          <a:xfrm>
            <a:off x="0" y="1949449"/>
            <a:ext cx="7151058" cy="1"/>
          </a:xfrm>
          <a:prstGeom prst="line">
            <a:avLst/>
          </a:prstGeom>
          <a:noFill/>
          <a:ln w="12700">
            <a:noFill/>
            <a:round/>
            <a:headEnd/>
            <a:tailEnd/>
          </a:ln>
        </p:spPr>
        <p:txBody>
          <a:bodyPr/>
          <a:lstStyle/>
          <a:p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3349" name="Line 42"/>
          <p:cNvSpPr>
            <a:spLocks noChangeShapeType="1"/>
          </p:cNvSpPr>
          <p:nvPr/>
        </p:nvSpPr>
        <p:spPr bwMode="auto">
          <a:xfrm>
            <a:off x="0" y="2035649"/>
            <a:ext cx="7151058" cy="1"/>
          </a:xfrm>
          <a:prstGeom prst="line">
            <a:avLst/>
          </a:prstGeom>
          <a:noFill/>
          <a:ln w="12700">
            <a:noFill/>
            <a:round/>
            <a:headEnd/>
            <a:tailEnd/>
          </a:ln>
        </p:spPr>
        <p:txBody>
          <a:bodyPr/>
          <a:lstStyle/>
          <a:p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3350" name="Line 43"/>
          <p:cNvSpPr>
            <a:spLocks noChangeShapeType="1"/>
          </p:cNvSpPr>
          <p:nvPr/>
        </p:nvSpPr>
        <p:spPr bwMode="auto">
          <a:xfrm>
            <a:off x="0" y="3011487"/>
            <a:ext cx="7151058" cy="1"/>
          </a:xfrm>
          <a:prstGeom prst="line">
            <a:avLst/>
          </a:prstGeom>
          <a:noFill/>
          <a:ln w="12700">
            <a:noFill/>
            <a:round/>
            <a:headEnd/>
            <a:tailEnd/>
          </a:ln>
        </p:spPr>
        <p:txBody>
          <a:bodyPr/>
          <a:lstStyle/>
          <a:p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3351" name="Line 44"/>
          <p:cNvSpPr>
            <a:spLocks noChangeShapeType="1"/>
          </p:cNvSpPr>
          <p:nvPr/>
        </p:nvSpPr>
        <p:spPr bwMode="auto">
          <a:xfrm>
            <a:off x="0" y="3428999"/>
            <a:ext cx="7151058" cy="1"/>
          </a:xfrm>
          <a:prstGeom prst="line">
            <a:avLst/>
          </a:prstGeom>
          <a:noFill/>
          <a:ln w="12700">
            <a:noFill/>
            <a:round/>
            <a:headEnd/>
            <a:tailEnd/>
          </a:ln>
        </p:spPr>
        <p:txBody>
          <a:bodyPr/>
          <a:lstStyle/>
          <a:p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3352" name="Line 45"/>
          <p:cNvSpPr>
            <a:spLocks noChangeShapeType="1"/>
          </p:cNvSpPr>
          <p:nvPr/>
        </p:nvSpPr>
        <p:spPr bwMode="auto">
          <a:xfrm>
            <a:off x="0" y="4029284"/>
            <a:ext cx="7151058" cy="1"/>
          </a:xfrm>
          <a:prstGeom prst="line">
            <a:avLst/>
          </a:prstGeom>
          <a:noFill/>
          <a:ln w="12700">
            <a:noFill/>
            <a:round/>
            <a:headEnd/>
            <a:tailEnd/>
          </a:ln>
        </p:spPr>
        <p:txBody>
          <a:bodyPr/>
          <a:lstStyle/>
          <a:p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3353" name="Line 46"/>
          <p:cNvSpPr>
            <a:spLocks noChangeShapeType="1"/>
          </p:cNvSpPr>
          <p:nvPr/>
        </p:nvSpPr>
        <p:spPr bwMode="auto">
          <a:xfrm>
            <a:off x="0" y="4431759"/>
            <a:ext cx="7151058" cy="1"/>
          </a:xfrm>
          <a:prstGeom prst="line">
            <a:avLst/>
          </a:prstGeom>
          <a:noFill/>
          <a:ln w="12700">
            <a:noFill/>
            <a:round/>
            <a:headEnd/>
            <a:tailEnd/>
          </a:ln>
        </p:spPr>
        <p:txBody>
          <a:bodyPr/>
          <a:lstStyle/>
          <a:p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3354" name="Line 47"/>
          <p:cNvSpPr>
            <a:spLocks noChangeShapeType="1"/>
          </p:cNvSpPr>
          <p:nvPr/>
        </p:nvSpPr>
        <p:spPr bwMode="auto">
          <a:xfrm>
            <a:off x="0" y="5081587"/>
            <a:ext cx="7151058" cy="1"/>
          </a:xfrm>
          <a:prstGeom prst="line">
            <a:avLst/>
          </a:prstGeom>
          <a:noFill/>
          <a:ln w="12700">
            <a:noFill/>
            <a:round/>
            <a:headEnd/>
            <a:tailEnd/>
          </a:ln>
        </p:spPr>
        <p:txBody>
          <a:bodyPr/>
          <a:lstStyle/>
          <a:p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3355" name="Line 48"/>
          <p:cNvSpPr>
            <a:spLocks noChangeShapeType="1"/>
          </p:cNvSpPr>
          <p:nvPr/>
        </p:nvSpPr>
        <p:spPr bwMode="auto">
          <a:xfrm>
            <a:off x="52270" y="5580489"/>
            <a:ext cx="7151058" cy="1"/>
          </a:xfrm>
          <a:prstGeom prst="line">
            <a:avLst/>
          </a:prstGeom>
          <a:noFill/>
          <a:ln w="12700">
            <a:noFill/>
            <a:round/>
            <a:headEnd/>
            <a:tailEnd/>
          </a:ln>
        </p:spPr>
        <p:txBody>
          <a:bodyPr/>
          <a:lstStyle/>
          <a:p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3357" name="Line 50"/>
          <p:cNvSpPr>
            <a:spLocks noChangeShapeType="1"/>
          </p:cNvSpPr>
          <p:nvPr/>
        </p:nvSpPr>
        <p:spPr bwMode="auto">
          <a:xfrm>
            <a:off x="0" y="1052512"/>
            <a:ext cx="0" cy="1270125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3358" name="Line 51"/>
          <p:cNvSpPr>
            <a:spLocks noChangeShapeType="1"/>
          </p:cNvSpPr>
          <p:nvPr/>
        </p:nvSpPr>
        <p:spPr bwMode="auto">
          <a:xfrm>
            <a:off x="473075" y="914400"/>
            <a:ext cx="0" cy="1304764"/>
          </a:xfrm>
          <a:prstGeom prst="line">
            <a:avLst/>
          </a:prstGeom>
          <a:noFill/>
          <a:ln w="12700">
            <a:noFill/>
            <a:round/>
            <a:headEnd/>
            <a:tailEnd/>
          </a:ln>
        </p:spPr>
        <p:txBody>
          <a:bodyPr/>
          <a:lstStyle/>
          <a:p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3359" name="Line 52"/>
          <p:cNvSpPr>
            <a:spLocks noChangeShapeType="1"/>
          </p:cNvSpPr>
          <p:nvPr/>
        </p:nvSpPr>
        <p:spPr bwMode="auto">
          <a:xfrm>
            <a:off x="4535488" y="914400"/>
            <a:ext cx="0" cy="1304764"/>
          </a:xfrm>
          <a:prstGeom prst="line">
            <a:avLst/>
          </a:prstGeom>
          <a:noFill/>
          <a:ln w="12700">
            <a:noFill/>
            <a:round/>
            <a:headEnd/>
            <a:tailEnd/>
          </a:ln>
        </p:spPr>
        <p:txBody>
          <a:bodyPr/>
          <a:lstStyle/>
          <a:p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3360" name="Line 53"/>
          <p:cNvSpPr>
            <a:spLocks noChangeShapeType="1"/>
          </p:cNvSpPr>
          <p:nvPr/>
        </p:nvSpPr>
        <p:spPr bwMode="auto">
          <a:xfrm>
            <a:off x="5016500" y="914400"/>
            <a:ext cx="0" cy="1304764"/>
          </a:xfrm>
          <a:prstGeom prst="line">
            <a:avLst/>
          </a:prstGeom>
          <a:noFill/>
          <a:ln w="12700">
            <a:noFill/>
            <a:round/>
            <a:headEnd/>
            <a:tailEnd/>
          </a:ln>
        </p:spPr>
        <p:txBody>
          <a:bodyPr/>
          <a:lstStyle/>
          <a:p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3361" name="Line 54"/>
          <p:cNvSpPr>
            <a:spLocks noChangeShapeType="1"/>
          </p:cNvSpPr>
          <p:nvPr/>
        </p:nvSpPr>
        <p:spPr bwMode="auto">
          <a:xfrm>
            <a:off x="9144000" y="914400"/>
            <a:ext cx="0" cy="1304764"/>
          </a:xfrm>
          <a:prstGeom prst="line">
            <a:avLst/>
          </a:prstGeom>
          <a:noFill/>
          <a:ln w="12700">
            <a:noFill/>
            <a:round/>
            <a:headEnd/>
            <a:tailEnd/>
          </a:ln>
        </p:spPr>
        <p:txBody>
          <a:bodyPr/>
          <a:lstStyle/>
          <a:p>
            <a:endParaRPr lang="en-US" sz="1200">
              <a:solidFill>
                <a:prstClr val="black"/>
              </a:solidFill>
            </a:endParaRPr>
          </a:p>
        </p:txBody>
      </p:sp>
      <p:pic>
        <p:nvPicPr>
          <p:cNvPr id="13362" name="Picture 59" descr="jap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564" y="5199562"/>
            <a:ext cx="324032" cy="201124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363" name="Picture 60" descr="jap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022350"/>
            <a:ext cx="304169" cy="228437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364" name="Picture 61" descr="spa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718456"/>
            <a:ext cx="302927" cy="19988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3365" name="Picture 63" descr="c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403088"/>
            <a:ext cx="198640" cy="19739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3366" name="Picture 66" descr="ru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1" y="2503721"/>
            <a:ext cx="300444" cy="197399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367" name="Picture 67" descr="ru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1" y="3054672"/>
            <a:ext cx="300444" cy="197399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368" name="Picture 68" descr="r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1" y="1459300"/>
            <a:ext cx="300444" cy="1974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3369" name="Picture 69" descr="jinr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1" y="1949925"/>
            <a:ext cx="356312" cy="248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70" name="Picture 70" descr="c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933401"/>
            <a:ext cx="198640" cy="19739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3371" name="Picture 55" descr="czech_republic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0500" y="1910568"/>
            <a:ext cx="302927" cy="194917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372" name="Picture 56" descr="czech_republic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388" y="2519839"/>
            <a:ext cx="302927" cy="19615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373" name="Picture 58" descr="jap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150" y="4230590"/>
            <a:ext cx="309135" cy="223471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374" name="Picture 65" descr="it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4151" y="3734993"/>
            <a:ext cx="300444" cy="1974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375" name="Picture 71" descr="Logo_CERN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8764" y="869950"/>
            <a:ext cx="275614" cy="273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76" name="Picture 72" descr="it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5739" y="3152711"/>
            <a:ext cx="300444" cy="1974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377" name="Picture 135" descr="czech_republic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1613" y="1417518"/>
            <a:ext cx="311617" cy="201124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2" name="Rectangle 11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gradFill rotWithShape="1">
            <a:gsLst>
              <a:gs pos="0">
                <a:srgbClr val="475E00"/>
              </a:gs>
              <a:gs pos="50000">
                <a:schemeClr val="folHlink"/>
              </a:gs>
              <a:gs pos="100000">
                <a:srgbClr val="475E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rgbClr val="FDFD2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DIRAC </a:t>
            </a:r>
            <a:r>
              <a:rPr lang="en-US" sz="4000" b="1" dirty="0" smtClean="0">
                <a:solidFill>
                  <a:srgbClr val="FDFD2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Collaboration</a:t>
            </a:r>
            <a:endParaRPr lang="ru-RU" sz="4000" b="1" dirty="0">
              <a:solidFill>
                <a:srgbClr val="FDFD2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3379" name="Rectangle 4"/>
          <p:cNvSpPr>
            <a:spLocks noChangeArrowheads="1"/>
          </p:cNvSpPr>
          <p:nvPr/>
        </p:nvSpPr>
        <p:spPr bwMode="auto">
          <a:xfrm>
            <a:off x="5016500" y="4936576"/>
            <a:ext cx="3227908" cy="38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2813">
              <a:lnSpc>
                <a:spcPct val="80000"/>
              </a:lnSpc>
            </a:pPr>
            <a:r>
              <a:rPr lang="en-US" sz="1200" b="1" dirty="0">
                <a:solidFill>
                  <a:prstClr val="black"/>
                </a:solidFill>
                <a:latin typeface="Times New Roman" pitchFamily="18" charset="0"/>
              </a:rPr>
              <a:t>Zurich University </a:t>
            </a:r>
          </a:p>
          <a:p>
            <a:pPr defTabSz="912813">
              <a:lnSpc>
                <a:spcPct val="80000"/>
              </a:lnSpc>
            </a:pPr>
            <a:r>
              <a:rPr lang="en-US" sz="1200" b="1" dirty="0">
                <a:solidFill>
                  <a:prstClr val="black"/>
                </a:solidFill>
                <a:latin typeface="Times New Roman" pitchFamily="18" charset="0"/>
              </a:rPr>
              <a:t>                           </a:t>
            </a:r>
            <a:r>
              <a:rPr lang="en-US" sz="1200" b="1" i="1" dirty="0">
                <a:solidFill>
                  <a:srgbClr val="9900CC"/>
                </a:solidFill>
                <a:latin typeface="Times New Roman" pitchFamily="18" charset="0"/>
              </a:rPr>
              <a:t>Zurich,</a:t>
            </a:r>
            <a:r>
              <a:rPr lang="en-US" sz="12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1200" b="1" dirty="0">
                <a:solidFill>
                  <a:srgbClr val="9900CC"/>
                </a:solidFill>
                <a:latin typeface="Times New Roman" pitchFamily="18" charset="0"/>
              </a:rPr>
              <a:t>Switzerland</a:t>
            </a:r>
            <a:endParaRPr lang="ru-RU" sz="1200" b="1" dirty="0">
              <a:solidFill>
                <a:srgbClr val="9900CC"/>
              </a:solidFill>
              <a:latin typeface="Times New Roman" pitchFamily="18" charset="0"/>
            </a:endParaRPr>
          </a:p>
        </p:txBody>
      </p:sp>
      <p:pic>
        <p:nvPicPr>
          <p:cNvPr id="13380" name="Picture 59" descr="jap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514" y="4656758"/>
            <a:ext cx="324032" cy="201124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381" name="Rectangle 6"/>
          <p:cNvSpPr>
            <a:spLocks noChangeArrowheads="1"/>
          </p:cNvSpPr>
          <p:nvPr/>
        </p:nvSpPr>
        <p:spPr bwMode="auto">
          <a:xfrm>
            <a:off x="631825" y="5121774"/>
            <a:ext cx="3066513" cy="371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2813">
              <a:lnSpc>
                <a:spcPct val="80000"/>
              </a:lnSpc>
            </a:pPr>
            <a:r>
              <a:rPr lang="en-US" sz="1200" b="1" dirty="0">
                <a:solidFill>
                  <a:prstClr val="black"/>
                </a:solidFill>
                <a:latin typeface="Times New Roman" pitchFamily="18" charset="0"/>
              </a:rPr>
              <a:t>Kyoto </a:t>
            </a:r>
            <a:r>
              <a:rPr lang="en-US" sz="1200" b="1" dirty="0" err="1">
                <a:solidFill>
                  <a:prstClr val="black"/>
                </a:solidFill>
                <a:latin typeface="Times New Roman" pitchFamily="18" charset="0"/>
              </a:rPr>
              <a:t>Sangyo</a:t>
            </a:r>
            <a:r>
              <a:rPr lang="en-US" sz="1200" dirty="0" err="1">
                <a:solidFill>
                  <a:prstClr val="black"/>
                </a:solidFill>
                <a:latin typeface="Times New Roman" pitchFamily="18" charset="0"/>
              </a:rPr>
              <a:t>u</a:t>
            </a:r>
            <a:r>
              <a:rPr lang="en-US" sz="1200" b="1" dirty="0">
                <a:solidFill>
                  <a:prstClr val="black"/>
                </a:solidFill>
                <a:latin typeface="Times New Roman" pitchFamily="18" charset="0"/>
              </a:rPr>
              <a:t> University</a:t>
            </a:r>
            <a:br>
              <a:rPr lang="en-US" sz="1200" b="1" dirty="0">
                <a:solidFill>
                  <a:prstClr val="black"/>
                </a:solidFill>
                <a:latin typeface="Times New Roman" pitchFamily="18" charset="0"/>
              </a:rPr>
            </a:br>
            <a:r>
              <a:rPr lang="en-US" sz="1200" b="1" dirty="0">
                <a:solidFill>
                  <a:prstClr val="black"/>
                </a:solidFill>
                <a:latin typeface="Times New Roman" pitchFamily="18" charset="0"/>
              </a:rPr>
              <a:t>                                       </a:t>
            </a:r>
            <a:r>
              <a:rPr lang="en-US" sz="1200" b="1" i="1" dirty="0">
                <a:solidFill>
                  <a:srgbClr val="9900CC"/>
                </a:solidFill>
                <a:latin typeface="Times New Roman" pitchFamily="18" charset="0"/>
              </a:rPr>
              <a:t>Kyoto, </a:t>
            </a:r>
            <a:r>
              <a:rPr lang="en-US" sz="12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1200" b="1" dirty="0">
                <a:solidFill>
                  <a:srgbClr val="9900CC"/>
                </a:solidFill>
                <a:latin typeface="Times New Roman" pitchFamily="18" charset="0"/>
              </a:rPr>
              <a:t>Japan</a:t>
            </a:r>
            <a:endParaRPr lang="ru-RU" sz="1200" b="1" dirty="0">
              <a:solidFill>
                <a:srgbClr val="9900CC"/>
              </a:solidFill>
              <a:latin typeface="Times New Roman" pitchFamily="18" charset="0"/>
            </a:endParaRPr>
          </a:p>
        </p:txBody>
      </p:sp>
      <p:sp>
        <p:nvSpPr>
          <p:cNvPr id="71" name="Rectangle 19"/>
          <p:cNvSpPr>
            <a:spLocks noChangeArrowheads="1"/>
          </p:cNvSpPr>
          <p:nvPr/>
        </p:nvSpPr>
        <p:spPr bwMode="auto">
          <a:xfrm>
            <a:off x="52270" y="3528119"/>
            <a:ext cx="369968" cy="404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2813">
              <a:spcBef>
                <a:spcPct val="20000"/>
              </a:spcBef>
            </a:pPr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9525" y="5773011"/>
            <a:ext cx="67457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7 countries,  17 Institutes, ~ 60 members</a:t>
            </a:r>
            <a:endParaRPr lang="en-GB" sz="2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G.K. Mallot 20/06/2012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CERN Academic Training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78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Introduction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268760"/>
            <a:ext cx="8507288" cy="4525963"/>
          </a:xfrm>
        </p:spPr>
        <p:txBody>
          <a:bodyPr/>
          <a:lstStyle/>
          <a:p>
            <a:r>
              <a:rPr lang="en-GB" dirty="0" err="1" smtClean="0"/>
              <a:t>electromagn</a:t>
            </a:r>
            <a:r>
              <a:rPr lang="en-GB" dirty="0" smtClean="0"/>
              <a:t>. bound </a:t>
            </a:r>
            <a:r>
              <a:rPr lang="en-GB" dirty="0" err="1" smtClean="0">
                <a:solidFill>
                  <a:schemeClr val="tx2"/>
                </a:solidFill>
              </a:rPr>
              <a:t>mesonic</a:t>
            </a:r>
            <a:r>
              <a:rPr lang="en-GB" dirty="0" smtClean="0">
                <a:solidFill>
                  <a:schemeClr val="tx2"/>
                </a:solidFill>
              </a:rPr>
              <a:t> atoms</a:t>
            </a:r>
          </a:p>
          <a:p>
            <a:pPr lvl="1"/>
            <a:r>
              <a:rPr lang="en-GB" dirty="0" smtClean="0"/>
              <a:t>e.g. </a:t>
            </a:r>
            <a:r>
              <a:rPr lang="en-GB" dirty="0">
                <a:sym typeface="Symbol"/>
              </a:rPr>
              <a:t></a:t>
            </a:r>
            <a:r>
              <a:rPr lang="en-GB" baseline="30000" dirty="0">
                <a:sym typeface="Symbol"/>
              </a:rPr>
              <a:t>−</a:t>
            </a:r>
            <a:r>
              <a:rPr lang="en-GB" dirty="0">
                <a:sym typeface="Symbol"/>
              </a:rPr>
              <a:t></a:t>
            </a:r>
            <a:r>
              <a:rPr lang="en-GB" baseline="30000" dirty="0">
                <a:sym typeface="Symbol"/>
              </a:rPr>
              <a:t>+ </a:t>
            </a:r>
            <a:r>
              <a:rPr lang="en-GB" baseline="30000" dirty="0" smtClean="0">
                <a:sym typeface="Symbol"/>
              </a:rPr>
              <a:t> </a:t>
            </a:r>
            <a:r>
              <a:rPr lang="en-GB" dirty="0" err="1" smtClean="0"/>
              <a:t>pionium</a:t>
            </a:r>
            <a:r>
              <a:rPr lang="en-GB" dirty="0" smtClean="0"/>
              <a:t> </a:t>
            </a:r>
            <a:r>
              <a:rPr lang="en-GB" dirty="0"/>
              <a:t>(A</a:t>
            </a:r>
            <a:r>
              <a:rPr lang="en-GB" baseline="-25000" dirty="0"/>
              <a:t>2</a:t>
            </a:r>
            <a:r>
              <a:rPr lang="en-GB" baseline="-25000" dirty="0" smtClean="0">
                <a:sym typeface="Symbol"/>
              </a:rPr>
              <a:t></a:t>
            </a:r>
            <a:r>
              <a:rPr lang="en-GB" dirty="0" smtClean="0">
                <a:sym typeface="Symbol"/>
              </a:rPr>
              <a:t>) and K</a:t>
            </a:r>
            <a:r>
              <a:rPr lang="en-GB" dirty="0" smtClean="0"/>
              <a:t> </a:t>
            </a:r>
            <a:r>
              <a:rPr lang="en-GB" dirty="0"/>
              <a:t>(</a:t>
            </a:r>
            <a:r>
              <a:rPr lang="en-GB" dirty="0" smtClean="0"/>
              <a:t>A</a:t>
            </a:r>
            <a:r>
              <a:rPr lang="en-GB" baseline="-25000" dirty="0" smtClean="0">
                <a:sym typeface="Symbol"/>
              </a:rPr>
              <a:t>K)</a:t>
            </a:r>
          </a:p>
          <a:p>
            <a:r>
              <a:rPr lang="en-GB" dirty="0" smtClean="0"/>
              <a:t>ideal to study QCD at very low energies </a:t>
            </a:r>
          </a:p>
          <a:p>
            <a:pPr lvl="1"/>
            <a:r>
              <a:rPr lang="en-GB" dirty="0" smtClean="0"/>
              <a:t>confinement region</a:t>
            </a:r>
          </a:p>
          <a:p>
            <a:r>
              <a:rPr lang="en-GB" dirty="0" smtClean="0"/>
              <a:t>strong interaction</a:t>
            </a:r>
          </a:p>
          <a:p>
            <a:pPr lvl="1"/>
            <a:r>
              <a:rPr lang="en-GB" dirty="0" smtClean="0"/>
              <a:t>broadens and shifts atomic s-state levels</a:t>
            </a:r>
          </a:p>
          <a:p>
            <a:pPr lvl="1"/>
            <a:r>
              <a:rPr lang="en-GB" dirty="0" smtClean="0"/>
              <a:t>dominate lifetime</a:t>
            </a:r>
          </a:p>
          <a:p>
            <a:r>
              <a:rPr lang="en-GB" dirty="0">
                <a:sym typeface="Symbol"/>
              </a:rPr>
              <a:t> interaction well known</a:t>
            </a:r>
            <a:endParaRPr lang="en-GB" dirty="0" smtClean="0"/>
          </a:p>
          <a:p>
            <a:pPr lvl="1"/>
            <a:r>
              <a:rPr lang="en-GB" dirty="0"/>
              <a:t>A</a:t>
            </a:r>
            <a:r>
              <a:rPr lang="en-GB" baseline="-25000" dirty="0"/>
              <a:t>2</a:t>
            </a:r>
            <a:r>
              <a:rPr lang="en-GB" baseline="-25000" dirty="0">
                <a:sym typeface="Symbol"/>
              </a:rPr>
              <a:t> </a:t>
            </a:r>
            <a:r>
              <a:rPr lang="en-GB" dirty="0" smtClean="0">
                <a:sym typeface="Symbol"/>
              </a:rPr>
              <a:t>lifetime  </a:t>
            </a:r>
            <a:r>
              <a:rPr lang="en-GB" dirty="0" smtClean="0">
                <a:solidFill>
                  <a:schemeClr val="tx2"/>
                </a:solidFill>
                <a:sym typeface="Symbol"/>
              </a:rPr>
              <a:t>fundamental  scattering length</a:t>
            </a:r>
          </a:p>
          <a:p>
            <a:pPr lvl="1"/>
            <a:r>
              <a:rPr lang="en-GB" dirty="0">
                <a:sym typeface="Symbol"/>
              </a:rPr>
              <a:t> </a:t>
            </a:r>
            <a:r>
              <a:rPr lang="en-GB" dirty="0" smtClean="0">
                <a:sym typeface="Symbol"/>
              </a:rPr>
              <a:t>approx. chiral symmetry SU(2)</a:t>
            </a:r>
          </a:p>
          <a:p>
            <a:pPr lvl="1"/>
            <a:r>
              <a:rPr lang="en-GB" dirty="0" smtClean="0">
                <a:sym typeface="Symbol"/>
              </a:rPr>
              <a:t>K extension to SU(3), role of strange quark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G.K. Mallot 20/06/2012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CERN Academic Training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964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Dirac </a:t>
            </a:r>
            <a:r>
              <a:rPr lang="en-GB" dirty="0" err="1" smtClean="0"/>
              <a:t>dimeson</a:t>
            </a:r>
            <a:r>
              <a:rPr lang="en-GB" dirty="0" smtClean="0"/>
              <a:t> spectrometer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G.K. Mallot 20/06/2012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CERN Academic Training</a:t>
            </a:r>
            <a:endParaRPr lang="en-GB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8" t="27826" r="22913" b="4745"/>
          <a:stretch/>
        </p:blipFill>
        <p:spPr bwMode="auto">
          <a:xfrm>
            <a:off x="971600" y="1052736"/>
            <a:ext cx="7261412" cy="4675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75048" y="5589240"/>
            <a:ext cx="8568952" cy="10409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b="1" dirty="0">
                <a:cs typeface="Times New Roman" pitchFamily="18" charset="0"/>
              </a:rPr>
              <a:t>MDC</a:t>
            </a:r>
            <a:r>
              <a:rPr lang="en-US" sz="1400" b="1" i="1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1400" b="1" i="1" dirty="0" err="1">
                <a:latin typeface="Times New Roman" pitchFamily="18" charset="0"/>
                <a:cs typeface="Times New Roman" pitchFamily="18" charset="0"/>
              </a:rPr>
              <a:t>microdrift</a:t>
            </a:r>
            <a:r>
              <a:rPr lang="en-US" sz="1400" b="1" i="1" dirty="0">
                <a:latin typeface="Times New Roman" pitchFamily="18" charset="0"/>
                <a:cs typeface="Times New Roman" pitchFamily="18" charset="0"/>
              </a:rPr>
              <a:t> gas chambers, </a:t>
            </a:r>
            <a:r>
              <a:rPr lang="en-US" sz="1400" b="1" dirty="0">
                <a:cs typeface="Times New Roman" pitchFamily="18" charset="0"/>
              </a:rPr>
              <a:t>SFD</a:t>
            </a:r>
            <a:r>
              <a:rPr lang="en-US" sz="1400" b="1" i="1" dirty="0">
                <a:latin typeface="Times New Roman" pitchFamily="18" charset="0"/>
                <a:cs typeface="Times New Roman" pitchFamily="18" charset="0"/>
              </a:rPr>
              <a:t> - scintillating fiber detector, </a:t>
            </a:r>
            <a:r>
              <a:rPr lang="en-US" sz="1400" b="1" dirty="0">
                <a:cs typeface="Times New Roman" pitchFamily="18" charset="0"/>
              </a:rPr>
              <a:t>IH</a:t>
            </a:r>
            <a:r>
              <a:rPr lang="en-US" sz="1400" b="1" i="1" dirty="0">
                <a:latin typeface="Times New Roman" pitchFamily="18" charset="0"/>
                <a:cs typeface="Times New Roman" pitchFamily="18" charset="0"/>
              </a:rPr>
              <a:t> – ionization </a:t>
            </a:r>
            <a:r>
              <a:rPr lang="en-US" sz="1400" b="1" i="1" dirty="0" err="1">
                <a:latin typeface="Times New Roman" pitchFamily="18" charset="0"/>
                <a:cs typeface="Times New Roman" pitchFamily="18" charset="0"/>
              </a:rPr>
              <a:t>hodoscope</a:t>
            </a:r>
            <a:r>
              <a:rPr lang="en-US" sz="1400" b="1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400" b="1" dirty="0">
                <a:cs typeface="Times New Roman" pitchFamily="18" charset="0"/>
              </a:rPr>
              <a:t>DC</a:t>
            </a:r>
            <a:r>
              <a:rPr lang="en-US" sz="1400" b="1" i="1" dirty="0">
                <a:latin typeface="Times New Roman" pitchFamily="18" charset="0"/>
                <a:cs typeface="Times New Roman" pitchFamily="18" charset="0"/>
              </a:rPr>
              <a:t> - drift chambers , </a:t>
            </a:r>
            <a:r>
              <a:rPr lang="en-US" sz="1400" b="1" dirty="0">
                <a:cs typeface="Times New Roman" pitchFamily="18" charset="0"/>
              </a:rPr>
              <a:t>VH</a:t>
            </a:r>
            <a:r>
              <a:rPr lang="en-US" sz="1400" b="1" i="1" dirty="0">
                <a:latin typeface="Times New Roman" pitchFamily="18" charset="0"/>
                <a:cs typeface="Times New Roman" pitchFamily="18" charset="0"/>
              </a:rPr>
              <a:t> – vertical </a:t>
            </a:r>
            <a:r>
              <a:rPr lang="en-US" sz="1400" b="1" i="1" dirty="0" err="1">
                <a:latin typeface="Times New Roman" pitchFamily="18" charset="0"/>
                <a:cs typeface="Times New Roman" pitchFamily="18" charset="0"/>
              </a:rPr>
              <a:t>hodoscopes</a:t>
            </a:r>
            <a:r>
              <a:rPr lang="en-US" sz="14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>
                <a:cs typeface="Times New Roman" pitchFamily="18" charset="0"/>
              </a:rPr>
              <a:t>HH</a:t>
            </a:r>
            <a:r>
              <a:rPr lang="en-US" sz="1400" b="1" i="1" dirty="0">
                <a:latin typeface="Times New Roman" pitchFamily="18" charset="0"/>
                <a:cs typeface="Times New Roman" pitchFamily="18" charset="0"/>
              </a:rPr>
              <a:t> – horizontal </a:t>
            </a:r>
            <a:r>
              <a:rPr lang="en-US" sz="1400" b="1" i="1" dirty="0" err="1">
                <a:latin typeface="Times New Roman" pitchFamily="18" charset="0"/>
                <a:cs typeface="Times New Roman" pitchFamily="18" charset="0"/>
              </a:rPr>
              <a:t>hodoscopes</a:t>
            </a:r>
            <a:r>
              <a:rPr lang="en-US" sz="14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err="1">
                <a:cs typeface="Times New Roman" pitchFamily="18" charset="0"/>
              </a:rPr>
              <a:t>Ch</a:t>
            </a:r>
            <a:r>
              <a:rPr lang="en-US" sz="1400" b="1" i="1" dirty="0">
                <a:latin typeface="Times New Roman" pitchFamily="18" charset="0"/>
                <a:cs typeface="Times New Roman" pitchFamily="18" charset="0"/>
              </a:rPr>
              <a:t> – nitrogen Cherenkov , </a:t>
            </a:r>
            <a:r>
              <a:rPr lang="en-US" sz="1400" b="1" dirty="0" err="1">
                <a:cs typeface="Times New Roman" pitchFamily="18" charset="0"/>
              </a:rPr>
              <a:t>PSh</a:t>
            </a:r>
            <a:r>
              <a:rPr lang="en-US" sz="1400" b="1" i="1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1400" b="1" i="1" dirty="0" err="1">
                <a:latin typeface="Times New Roman" pitchFamily="18" charset="0"/>
                <a:cs typeface="Times New Roman" pitchFamily="18" charset="0"/>
              </a:rPr>
              <a:t>preshower</a:t>
            </a:r>
            <a:r>
              <a:rPr lang="en-US" sz="1400" b="1" i="1" dirty="0">
                <a:latin typeface="Times New Roman" pitchFamily="18" charset="0"/>
                <a:cs typeface="Times New Roman" pitchFamily="18" charset="0"/>
              </a:rPr>
              <a:t> detectors , </a:t>
            </a:r>
            <a:r>
              <a:rPr lang="en-US" sz="1400" b="1" dirty="0">
                <a:cs typeface="Times New Roman" pitchFamily="18" charset="0"/>
              </a:rPr>
              <a:t>Mu</a:t>
            </a:r>
            <a:r>
              <a:rPr lang="en-US" sz="1400" b="1" i="1" dirty="0">
                <a:latin typeface="Times New Roman" pitchFamily="18" charset="0"/>
                <a:cs typeface="Times New Roman" pitchFamily="18" charset="0"/>
              </a:rPr>
              <a:t> - muon detectors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GB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29305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</a:t>
            </a:r>
            <a:r>
              <a:rPr lang="en-GB" baseline="-25000" dirty="0"/>
              <a:t>2</a:t>
            </a:r>
            <a:r>
              <a:rPr lang="el-GR" baseline="-25000" dirty="0"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el-GR" baseline="-25000" dirty="0"/>
              <a:t> </a:t>
            </a:r>
            <a:r>
              <a:rPr lang="en-GB" dirty="0"/>
              <a:t>observation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G.K. Mallot 20/06/2012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CERN Academic Training</a:t>
            </a:r>
            <a:endParaRPr lang="en-GB"/>
          </a:p>
        </p:txBody>
      </p:sp>
      <p:grpSp>
        <p:nvGrpSpPr>
          <p:cNvPr id="6" name="Group 90"/>
          <p:cNvGrpSpPr>
            <a:grpSpLocks/>
          </p:cNvGrpSpPr>
          <p:nvPr/>
        </p:nvGrpSpPr>
        <p:grpSpPr bwMode="auto">
          <a:xfrm>
            <a:off x="79429" y="965062"/>
            <a:ext cx="5284659" cy="5425460"/>
            <a:chOff x="1137" y="503"/>
            <a:chExt cx="3686" cy="3729"/>
          </a:xfrm>
        </p:grpSpPr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2013" y="503"/>
              <a:ext cx="1242" cy="3729"/>
            </a:xfrm>
            <a:prstGeom prst="rect">
              <a:avLst/>
            </a:prstGeom>
            <a:solidFill>
              <a:srgbClr val="FFFF00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80467" tIns="40234" rIns="80467" bIns="40234" anchor="ctr"/>
            <a:lstStyle/>
            <a:p>
              <a:pPr algn="ctr"/>
              <a:endParaRPr lang="en-US" dirty="0"/>
            </a:p>
          </p:txBody>
        </p:sp>
        <p:sp>
          <p:nvSpPr>
            <p:cNvPr id="8" name="Text Box 11"/>
            <p:cNvSpPr txBox="1">
              <a:spLocks noChangeArrowheads="1"/>
            </p:cNvSpPr>
            <p:nvPr/>
          </p:nvSpPr>
          <p:spPr bwMode="auto">
            <a:xfrm>
              <a:off x="2122" y="510"/>
              <a:ext cx="1036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0467" tIns="40234" rIns="80467" bIns="40234">
              <a:spAutoFit/>
            </a:bodyPr>
            <a:lstStyle/>
            <a:p>
              <a:pPr algn="ctr"/>
              <a:r>
                <a:rPr lang="en-US" sz="1600">
                  <a:solidFill>
                    <a:srgbClr val="0000CC"/>
                  </a:solidFill>
                </a:rPr>
                <a:t>Target Ni 98 </a:t>
              </a:r>
              <a:r>
                <a:rPr lang="en-US" sz="1700">
                  <a:solidFill>
                    <a:srgbClr val="0000CC"/>
                  </a:solidFill>
                  <a:sym typeface="Symbol" pitchFamily="18" charset="2"/>
                </a:rPr>
                <a:t></a:t>
              </a:r>
              <a:r>
                <a:rPr lang="en-US" sz="1600">
                  <a:solidFill>
                    <a:srgbClr val="0000CC"/>
                  </a:solidFill>
                </a:rPr>
                <a:t>m</a:t>
              </a:r>
              <a:endParaRPr lang="en-US"/>
            </a:p>
          </p:txBody>
        </p:sp>
        <p:sp>
          <p:nvSpPr>
            <p:cNvPr id="9" name="Line 12"/>
            <p:cNvSpPr>
              <a:spLocks noChangeShapeType="1"/>
            </p:cNvSpPr>
            <p:nvPr/>
          </p:nvSpPr>
          <p:spPr bwMode="auto">
            <a:xfrm>
              <a:off x="1673" y="1717"/>
              <a:ext cx="538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Line 13"/>
            <p:cNvSpPr>
              <a:spLocks noChangeShapeType="1"/>
            </p:cNvSpPr>
            <p:nvPr/>
          </p:nvSpPr>
          <p:spPr bwMode="auto">
            <a:xfrm>
              <a:off x="1562" y="1717"/>
              <a:ext cx="317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14"/>
            <p:cNvSpPr>
              <a:spLocks noChangeShapeType="1"/>
            </p:cNvSpPr>
            <p:nvPr/>
          </p:nvSpPr>
          <p:spPr bwMode="auto">
            <a:xfrm flipV="1">
              <a:off x="2229" y="1420"/>
              <a:ext cx="1360" cy="295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 Box 16"/>
            <p:cNvSpPr txBox="1">
              <a:spLocks noChangeArrowheads="1"/>
            </p:cNvSpPr>
            <p:nvPr/>
          </p:nvSpPr>
          <p:spPr bwMode="auto">
            <a:xfrm>
              <a:off x="2449" y="753"/>
              <a:ext cx="389" cy="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80467" tIns="40234" rIns="80467" bIns="40234">
              <a:spAutoFit/>
            </a:bodyPr>
            <a:lstStyle/>
            <a:p>
              <a:r>
                <a:rPr lang="en-US" sz="1600" b="1" i="1" dirty="0">
                  <a:solidFill>
                    <a:srgbClr val="000000"/>
                  </a:solidFill>
                  <a:latin typeface="Times New Roman" pitchFamily="18" charset="0"/>
                </a:rPr>
                <a:t>A</a:t>
              </a:r>
              <a:r>
                <a:rPr lang="en-US" sz="1600" b="1" i="1" baseline="-25000" dirty="0">
                  <a:solidFill>
                    <a:srgbClr val="000000"/>
                  </a:solidFill>
                  <a:latin typeface="Times New Roman" pitchFamily="18" charset="0"/>
                </a:rPr>
                <a:t>2</a:t>
              </a:r>
              <a:r>
                <a:rPr lang="el-GR" sz="1600" b="1" i="1" baseline="-25000" dirty="0">
                  <a:solidFill>
                    <a:srgbClr val="000000"/>
                  </a:solidFill>
                  <a:latin typeface="Times New Roman" pitchFamily="18" charset="0"/>
                </a:rPr>
                <a:t>π</a:t>
              </a:r>
              <a:endParaRPr lang="en-US" dirty="0"/>
            </a:p>
          </p:txBody>
        </p:sp>
        <p:sp>
          <p:nvSpPr>
            <p:cNvPr id="13" name="Text Box 17"/>
            <p:cNvSpPr txBox="1">
              <a:spLocks noChangeArrowheads="1"/>
            </p:cNvSpPr>
            <p:nvPr/>
          </p:nvSpPr>
          <p:spPr bwMode="auto">
            <a:xfrm>
              <a:off x="1672" y="1502"/>
              <a:ext cx="122" cy="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0467" tIns="40234" rIns="80467" bIns="40234">
              <a:spAutoFit/>
            </a:bodyPr>
            <a:lstStyle/>
            <a:p>
              <a:r>
                <a:rPr lang="en-US" sz="1600" i="1">
                  <a:solidFill>
                    <a:srgbClr val="000000"/>
                  </a:solidFill>
                </a:rPr>
                <a:t>p</a:t>
              </a:r>
              <a:endParaRPr lang="en-US"/>
            </a:p>
          </p:txBody>
        </p:sp>
        <p:sp>
          <p:nvSpPr>
            <p:cNvPr id="14" name="Text Box 18"/>
            <p:cNvSpPr txBox="1">
              <a:spLocks noChangeArrowheads="1"/>
            </p:cNvSpPr>
            <p:nvPr/>
          </p:nvSpPr>
          <p:spPr bwMode="auto">
            <a:xfrm>
              <a:off x="1436" y="1742"/>
              <a:ext cx="637" cy="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0467" tIns="40234" rIns="80467" bIns="40234">
              <a:spAutoFit/>
            </a:bodyPr>
            <a:lstStyle/>
            <a:p>
              <a:r>
                <a:rPr lang="ro-RO" sz="1400">
                  <a:solidFill>
                    <a:srgbClr val="000000"/>
                  </a:solidFill>
                </a:rPr>
                <a:t>24 GeV/c</a:t>
              </a:r>
              <a:endParaRPr lang="ro-RO"/>
            </a:p>
          </p:txBody>
        </p:sp>
        <p:sp>
          <p:nvSpPr>
            <p:cNvPr id="15" name="Text Box 19"/>
            <p:cNvSpPr txBox="1">
              <a:spLocks noChangeArrowheads="1"/>
            </p:cNvSpPr>
            <p:nvPr/>
          </p:nvSpPr>
          <p:spPr bwMode="auto">
            <a:xfrm>
              <a:off x="1653" y="766"/>
              <a:ext cx="122" cy="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0467" tIns="40234" rIns="80467" bIns="40234">
              <a:spAutoFit/>
            </a:bodyPr>
            <a:lstStyle/>
            <a:p>
              <a:r>
                <a:rPr lang="en-US" sz="1600" i="1">
                  <a:solidFill>
                    <a:srgbClr val="000000"/>
                  </a:solidFill>
                </a:rPr>
                <a:t>p</a:t>
              </a:r>
              <a:endParaRPr lang="en-US"/>
            </a:p>
          </p:txBody>
        </p:sp>
        <p:sp>
          <p:nvSpPr>
            <p:cNvPr id="16" name="Line 21"/>
            <p:cNvSpPr>
              <a:spLocks noChangeShapeType="1"/>
            </p:cNvSpPr>
            <p:nvPr/>
          </p:nvSpPr>
          <p:spPr bwMode="auto">
            <a:xfrm>
              <a:off x="2457" y="1821"/>
              <a:ext cx="1132" cy="210"/>
            </a:xfrm>
            <a:prstGeom prst="line">
              <a:avLst/>
            </a:prstGeom>
            <a:ln w="28575">
              <a:solidFill>
                <a:srgbClr val="FF0000"/>
              </a:solidFill>
              <a:headEnd/>
              <a:tailEnd type="triangle" w="lg" len="lg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algn="ctr">
                <a:defRPr/>
              </a:pPr>
              <a:endParaRPr lang="en-US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17" name="Text Box 22"/>
            <p:cNvSpPr txBox="1">
              <a:spLocks noChangeArrowheads="1"/>
            </p:cNvSpPr>
            <p:nvPr/>
          </p:nvSpPr>
          <p:spPr bwMode="auto">
            <a:xfrm>
              <a:off x="1409" y="980"/>
              <a:ext cx="663" cy="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0467" tIns="40234" rIns="80467" bIns="40234">
              <a:spAutoFit/>
            </a:bodyPr>
            <a:lstStyle/>
            <a:p>
              <a:r>
                <a:rPr lang="ro-RO" sz="1400">
                  <a:solidFill>
                    <a:srgbClr val="000000"/>
                  </a:solidFill>
                </a:rPr>
                <a:t>24 GeV/c</a:t>
              </a:r>
              <a:endParaRPr lang="ro-RO"/>
            </a:p>
          </p:txBody>
        </p:sp>
        <p:sp>
          <p:nvSpPr>
            <p:cNvPr id="18" name="Line 23"/>
            <p:cNvSpPr>
              <a:spLocks noChangeShapeType="1"/>
            </p:cNvSpPr>
            <p:nvPr/>
          </p:nvSpPr>
          <p:spPr bwMode="auto">
            <a:xfrm>
              <a:off x="1820" y="973"/>
              <a:ext cx="369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24"/>
            <p:cNvSpPr>
              <a:spLocks noChangeShapeType="1"/>
            </p:cNvSpPr>
            <p:nvPr/>
          </p:nvSpPr>
          <p:spPr bwMode="auto">
            <a:xfrm>
              <a:off x="1567" y="973"/>
              <a:ext cx="317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Oval 26"/>
            <p:cNvSpPr>
              <a:spLocks noChangeAspect="1" noChangeArrowheads="1"/>
            </p:cNvSpPr>
            <p:nvPr/>
          </p:nvSpPr>
          <p:spPr bwMode="auto">
            <a:xfrm>
              <a:off x="2193" y="1655"/>
              <a:ext cx="132" cy="12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lIns="80467" tIns="40234" rIns="80467" bIns="40234" anchor="ctr"/>
            <a:lstStyle/>
            <a:p>
              <a:pPr algn="ctr"/>
              <a:endParaRPr lang="en-US"/>
            </a:p>
          </p:txBody>
        </p:sp>
        <p:sp>
          <p:nvSpPr>
            <p:cNvPr id="21" name="Line 27"/>
            <p:cNvSpPr>
              <a:spLocks noChangeShapeType="1"/>
            </p:cNvSpPr>
            <p:nvPr/>
          </p:nvSpPr>
          <p:spPr bwMode="auto">
            <a:xfrm>
              <a:off x="2455" y="956"/>
              <a:ext cx="297" cy="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Oval 31"/>
            <p:cNvSpPr>
              <a:spLocks noChangeAspect="1" noChangeArrowheads="1"/>
            </p:cNvSpPr>
            <p:nvPr/>
          </p:nvSpPr>
          <p:spPr bwMode="auto">
            <a:xfrm>
              <a:off x="2159" y="2436"/>
              <a:ext cx="135" cy="11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lIns="80467" tIns="40234" rIns="80467" bIns="40234" anchor="ctr"/>
            <a:lstStyle/>
            <a:p>
              <a:pPr algn="ctr"/>
              <a:endParaRPr lang="en-US"/>
            </a:p>
          </p:txBody>
        </p:sp>
        <p:sp>
          <p:nvSpPr>
            <p:cNvPr id="23" name="Line 32"/>
            <p:cNvSpPr>
              <a:spLocks noChangeShapeType="1"/>
            </p:cNvSpPr>
            <p:nvPr/>
          </p:nvSpPr>
          <p:spPr bwMode="auto">
            <a:xfrm flipV="1">
              <a:off x="2838" y="687"/>
              <a:ext cx="751" cy="137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33"/>
            <p:cNvSpPr>
              <a:spLocks noChangeShapeType="1"/>
            </p:cNvSpPr>
            <p:nvPr/>
          </p:nvSpPr>
          <p:spPr bwMode="auto">
            <a:xfrm>
              <a:off x="2849" y="1094"/>
              <a:ext cx="740" cy="14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 Box 34"/>
            <p:cNvSpPr txBox="1">
              <a:spLocks noChangeArrowheads="1"/>
            </p:cNvSpPr>
            <p:nvPr/>
          </p:nvSpPr>
          <p:spPr bwMode="auto">
            <a:xfrm>
              <a:off x="3500" y="665"/>
              <a:ext cx="332" cy="2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80467" tIns="40234" rIns="80467" bIns="40234">
              <a:spAutoFit/>
            </a:bodyPr>
            <a:lstStyle/>
            <a:p>
              <a:r>
                <a:rPr lang="el-GR" sz="1700" i="1" dirty="0">
                  <a:solidFill>
                    <a:srgbClr val="000000"/>
                  </a:solidFill>
                  <a:latin typeface="Times New Roman" pitchFamily="18" charset="0"/>
                </a:rPr>
                <a:t>π</a:t>
              </a:r>
              <a:r>
                <a:rPr lang="en-US" sz="1700" i="1" baseline="30000" dirty="0">
                  <a:solidFill>
                    <a:srgbClr val="000000"/>
                  </a:solidFill>
                  <a:latin typeface="Times New Roman" pitchFamily="18" charset="0"/>
                </a:rPr>
                <a:t>+</a:t>
              </a:r>
              <a:endParaRPr lang="en-US" dirty="0"/>
            </a:p>
          </p:txBody>
        </p:sp>
        <p:sp>
          <p:nvSpPr>
            <p:cNvPr id="26" name="Text Box 36"/>
            <p:cNvSpPr txBox="1">
              <a:spLocks noChangeArrowheads="1"/>
            </p:cNvSpPr>
            <p:nvPr/>
          </p:nvSpPr>
          <p:spPr bwMode="auto">
            <a:xfrm>
              <a:off x="3509" y="1007"/>
              <a:ext cx="267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0467" tIns="40234" rIns="80467" bIns="40234">
              <a:spAutoFit/>
            </a:bodyPr>
            <a:lstStyle/>
            <a:p>
              <a:r>
                <a:rPr lang="el-GR" sz="1700" i="1">
                  <a:solidFill>
                    <a:srgbClr val="000000"/>
                  </a:solidFill>
                  <a:latin typeface="Times New Roman" pitchFamily="18" charset="0"/>
                </a:rPr>
                <a:t>π</a:t>
              </a:r>
              <a:r>
                <a:rPr lang="en-US" sz="1700" i="1" baseline="30000">
                  <a:solidFill>
                    <a:srgbClr val="000000"/>
                  </a:solidFill>
                  <a:latin typeface="Times New Roman" pitchFamily="18" charset="0"/>
                </a:rPr>
                <a:t>−</a:t>
              </a:r>
              <a:endParaRPr lang="en-US"/>
            </a:p>
          </p:txBody>
        </p:sp>
        <p:sp>
          <p:nvSpPr>
            <p:cNvPr id="27" name="Text Box 45"/>
            <p:cNvSpPr txBox="1">
              <a:spLocks noChangeArrowheads="1"/>
            </p:cNvSpPr>
            <p:nvPr/>
          </p:nvSpPr>
          <p:spPr bwMode="auto">
            <a:xfrm>
              <a:off x="3529" y="1522"/>
              <a:ext cx="262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0467" tIns="40234" rIns="80467" bIns="40234">
              <a:spAutoFit/>
            </a:bodyPr>
            <a:lstStyle/>
            <a:p>
              <a:r>
                <a:rPr lang="el-GR" sz="1700" i="1">
                  <a:solidFill>
                    <a:srgbClr val="000000"/>
                  </a:solidFill>
                  <a:latin typeface="Times New Roman" pitchFamily="18" charset="0"/>
                </a:rPr>
                <a:t>π</a:t>
              </a:r>
              <a:r>
                <a:rPr lang="en-US" sz="1700" i="1" baseline="30000">
                  <a:solidFill>
                    <a:srgbClr val="000000"/>
                  </a:solidFill>
                  <a:latin typeface="Times New Roman" pitchFamily="18" charset="0"/>
                </a:rPr>
                <a:t>−</a:t>
              </a:r>
              <a:endParaRPr lang="en-US"/>
            </a:p>
          </p:txBody>
        </p:sp>
        <p:sp>
          <p:nvSpPr>
            <p:cNvPr id="28" name="Text Box 46"/>
            <p:cNvSpPr txBox="1">
              <a:spLocks noChangeArrowheads="1"/>
            </p:cNvSpPr>
            <p:nvPr/>
          </p:nvSpPr>
          <p:spPr bwMode="auto">
            <a:xfrm>
              <a:off x="3522" y="1375"/>
              <a:ext cx="310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0467" tIns="40234" rIns="80467" bIns="40234">
              <a:spAutoFit/>
            </a:bodyPr>
            <a:lstStyle/>
            <a:p>
              <a:r>
                <a:rPr lang="el-GR" sz="1700" i="1">
                  <a:solidFill>
                    <a:srgbClr val="000000"/>
                  </a:solidFill>
                  <a:latin typeface="Times New Roman" pitchFamily="18" charset="0"/>
                </a:rPr>
                <a:t>π</a:t>
              </a:r>
              <a:r>
                <a:rPr lang="en-US" sz="1700" i="1" baseline="30000">
                  <a:solidFill>
                    <a:srgbClr val="000000"/>
                  </a:solidFill>
                  <a:latin typeface="Times New Roman" pitchFamily="18" charset="0"/>
                </a:rPr>
                <a:t>+</a:t>
              </a:r>
              <a:endParaRPr lang="en-US"/>
            </a:p>
          </p:txBody>
        </p:sp>
        <p:sp>
          <p:nvSpPr>
            <p:cNvPr id="29" name="Line 14"/>
            <p:cNvSpPr>
              <a:spLocks noChangeShapeType="1"/>
            </p:cNvSpPr>
            <p:nvPr/>
          </p:nvSpPr>
          <p:spPr bwMode="auto">
            <a:xfrm flipV="1">
              <a:off x="2464" y="1726"/>
              <a:ext cx="1125" cy="93"/>
            </a:xfrm>
            <a:prstGeom prst="line">
              <a:avLst/>
            </a:prstGeom>
            <a:ln w="28575">
              <a:solidFill>
                <a:srgbClr val="FF0000"/>
              </a:solidFill>
              <a:headEnd/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30" name="Straight Connector 68"/>
            <p:cNvCxnSpPr>
              <a:cxnSpLocks noChangeShapeType="1"/>
            </p:cNvCxnSpPr>
            <p:nvPr/>
          </p:nvCxnSpPr>
          <p:spPr bwMode="auto">
            <a:xfrm>
              <a:off x="2305" y="1766"/>
              <a:ext cx="151" cy="65"/>
            </a:xfrm>
            <a:prstGeom prst="line">
              <a:avLst/>
            </a:prstGeom>
            <a:noFill/>
            <a:ln w="19050" cmpd="dbl" algn="ctr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31" name="Line 12"/>
            <p:cNvSpPr>
              <a:spLocks noChangeShapeType="1"/>
            </p:cNvSpPr>
            <p:nvPr/>
          </p:nvSpPr>
          <p:spPr bwMode="auto">
            <a:xfrm>
              <a:off x="1701" y="2493"/>
              <a:ext cx="458" cy="4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Line 14"/>
            <p:cNvSpPr>
              <a:spLocks noChangeShapeType="1"/>
            </p:cNvSpPr>
            <p:nvPr/>
          </p:nvSpPr>
          <p:spPr bwMode="auto">
            <a:xfrm flipV="1">
              <a:off x="2258" y="2215"/>
              <a:ext cx="1331" cy="28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 Box 17"/>
            <p:cNvSpPr txBox="1">
              <a:spLocks noChangeArrowheads="1"/>
            </p:cNvSpPr>
            <p:nvPr/>
          </p:nvSpPr>
          <p:spPr bwMode="auto">
            <a:xfrm>
              <a:off x="1673" y="2276"/>
              <a:ext cx="123" cy="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0467" tIns="40234" rIns="80467" bIns="40234">
              <a:spAutoFit/>
            </a:bodyPr>
            <a:lstStyle/>
            <a:p>
              <a:r>
                <a:rPr lang="en-US" sz="1600" i="1">
                  <a:solidFill>
                    <a:srgbClr val="000000"/>
                  </a:solidFill>
                </a:rPr>
                <a:t>p</a:t>
              </a:r>
              <a:endParaRPr lang="en-US"/>
            </a:p>
          </p:txBody>
        </p:sp>
        <p:sp>
          <p:nvSpPr>
            <p:cNvPr id="34" name="Text Box 18"/>
            <p:cNvSpPr txBox="1">
              <a:spLocks noChangeArrowheads="1"/>
            </p:cNvSpPr>
            <p:nvPr/>
          </p:nvSpPr>
          <p:spPr bwMode="auto">
            <a:xfrm>
              <a:off x="1428" y="2516"/>
              <a:ext cx="652" cy="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0467" tIns="40234" rIns="80467" bIns="40234">
              <a:spAutoFit/>
            </a:bodyPr>
            <a:lstStyle/>
            <a:p>
              <a:r>
                <a:rPr lang="ro-RO" sz="1400">
                  <a:solidFill>
                    <a:srgbClr val="000000"/>
                  </a:solidFill>
                </a:rPr>
                <a:t>24 GeV/c</a:t>
              </a:r>
              <a:endParaRPr lang="ro-RO"/>
            </a:p>
          </p:txBody>
        </p:sp>
        <p:sp>
          <p:nvSpPr>
            <p:cNvPr id="35" name="Line 21"/>
            <p:cNvSpPr>
              <a:spLocks noChangeShapeType="1"/>
            </p:cNvSpPr>
            <p:nvPr/>
          </p:nvSpPr>
          <p:spPr bwMode="auto">
            <a:xfrm>
              <a:off x="2708" y="2703"/>
              <a:ext cx="881" cy="124"/>
            </a:xfrm>
            <a:prstGeom prst="line">
              <a:avLst/>
            </a:prstGeom>
            <a:ln w="28575">
              <a:solidFill>
                <a:srgbClr val="FF0000"/>
              </a:solidFill>
              <a:headEnd/>
              <a:tailEnd type="triangle" w="lg" len="lg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algn="ctr">
                <a:defRPr/>
              </a:pPr>
              <a:endParaRPr lang="en-US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36" name="Text Box 45"/>
            <p:cNvSpPr txBox="1">
              <a:spLocks noChangeArrowheads="1"/>
            </p:cNvSpPr>
            <p:nvPr/>
          </p:nvSpPr>
          <p:spPr bwMode="auto">
            <a:xfrm>
              <a:off x="3522" y="2432"/>
              <a:ext cx="310" cy="2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80467" tIns="40234" rIns="80467" bIns="40234">
              <a:spAutoFit/>
            </a:bodyPr>
            <a:lstStyle/>
            <a:p>
              <a:r>
                <a:rPr lang="el-GR" sz="1700" i="1" dirty="0">
                  <a:solidFill>
                    <a:srgbClr val="000000"/>
                  </a:solidFill>
                  <a:latin typeface="Times New Roman" pitchFamily="18" charset="0"/>
                </a:rPr>
                <a:t>π</a:t>
              </a:r>
              <a:r>
                <a:rPr lang="en-US" sz="1700" i="1" baseline="30000" dirty="0">
                  <a:solidFill>
                    <a:srgbClr val="000000"/>
                  </a:solidFill>
                  <a:latin typeface="Times New Roman" pitchFamily="18" charset="0"/>
                </a:rPr>
                <a:t>−</a:t>
              </a:r>
              <a:endParaRPr lang="en-US" dirty="0"/>
            </a:p>
          </p:txBody>
        </p:sp>
        <p:sp>
          <p:nvSpPr>
            <p:cNvPr id="37" name="Text Box 46"/>
            <p:cNvSpPr txBox="1">
              <a:spLocks noChangeArrowheads="1"/>
            </p:cNvSpPr>
            <p:nvPr/>
          </p:nvSpPr>
          <p:spPr bwMode="auto">
            <a:xfrm>
              <a:off x="3510" y="2183"/>
              <a:ext cx="310" cy="2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80467" tIns="40234" rIns="80467" bIns="40234">
              <a:spAutoFit/>
            </a:bodyPr>
            <a:lstStyle/>
            <a:p>
              <a:r>
                <a:rPr lang="el-GR" sz="1700" i="1" dirty="0">
                  <a:solidFill>
                    <a:srgbClr val="000000"/>
                  </a:solidFill>
                  <a:latin typeface="Times New Roman" pitchFamily="18" charset="0"/>
                </a:rPr>
                <a:t>π</a:t>
              </a:r>
              <a:r>
                <a:rPr lang="en-US" sz="1700" i="1" baseline="30000" dirty="0">
                  <a:solidFill>
                    <a:srgbClr val="000000"/>
                  </a:solidFill>
                  <a:latin typeface="Times New Roman" pitchFamily="18" charset="0"/>
                </a:rPr>
                <a:t>+</a:t>
              </a:r>
              <a:endParaRPr lang="en-US" dirty="0"/>
            </a:p>
          </p:txBody>
        </p:sp>
        <p:sp>
          <p:nvSpPr>
            <p:cNvPr id="38" name="Line 14"/>
            <p:cNvSpPr>
              <a:spLocks noChangeShapeType="1"/>
            </p:cNvSpPr>
            <p:nvPr/>
          </p:nvSpPr>
          <p:spPr bwMode="auto">
            <a:xfrm flipV="1">
              <a:off x="2716" y="2643"/>
              <a:ext cx="873" cy="56"/>
            </a:xfrm>
            <a:prstGeom prst="line">
              <a:avLst/>
            </a:prstGeom>
            <a:ln w="28575">
              <a:solidFill>
                <a:srgbClr val="FF0000"/>
              </a:solidFill>
              <a:headEnd/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39" name="Straight Connector 79"/>
            <p:cNvCxnSpPr>
              <a:cxnSpLocks noChangeShapeType="1"/>
            </p:cNvCxnSpPr>
            <p:nvPr/>
          </p:nvCxnSpPr>
          <p:spPr bwMode="auto">
            <a:xfrm>
              <a:off x="2293" y="2510"/>
              <a:ext cx="423" cy="182"/>
            </a:xfrm>
            <a:prstGeom prst="line">
              <a:avLst/>
            </a:prstGeom>
            <a:noFill/>
            <a:ln w="19050" cmpd="dbl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0" name="Straight Connector 80"/>
            <p:cNvCxnSpPr>
              <a:cxnSpLocks noChangeShapeType="1"/>
            </p:cNvCxnSpPr>
            <p:nvPr/>
          </p:nvCxnSpPr>
          <p:spPr bwMode="auto">
            <a:xfrm>
              <a:off x="2285" y="2524"/>
              <a:ext cx="426" cy="187"/>
            </a:xfrm>
            <a:prstGeom prst="line">
              <a:avLst/>
            </a:prstGeom>
            <a:noFill/>
            <a:ln w="19050" cmpd="dbl" algn="ctr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41" name="Text Box 46"/>
            <p:cNvSpPr txBox="1">
              <a:spLocks noChangeArrowheads="1"/>
            </p:cNvSpPr>
            <p:nvPr/>
          </p:nvSpPr>
          <p:spPr bwMode="auto">
            <a:xfrm>
              <a:off x="3522" y="1839"/>
              <a:ext cx="320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0467" tIns="40234" rIns="80467" bIns="40234">
              <a:spAutoFit/>
            </a:bodyPr>
            <a:lstStyle/>
            <a:p>
              <a:r>
                <a:rPr lang="el-GR" sz="1700" i="1">
                  <a:solidFill>
                    <a:srgbClr val="000000"/>
                  </a:solidFill>
                  <a:latin typeface="Times New Roman" pitchFamily="18" charset="0"/>
                </a:rPr>
                <a:t>π</a:t>
              </a:r>
              <a:r>
                <a:rPr lang="en-US" sz="1700" i="1" baseline="30000">
                  <a:solidFill>
                    <a:srgbClr val="000000"/>
                  </a:solidFill>
                  <a:latin typeface="Times New Roman" pitchFamily="18" charset="0"/>
                </a:rPr>
                <a:t>+</a:t>
              </a:r>
              <a:endParaRPr lang="en-US"/>
            </a:p>
          </p:txBody>
        </p:sp>
        <p:sp>
          <p:nvSpPr>
            <p:cNvPr id="42" name="Freeform 29"/>
            <p:cNvSpPr>
              <a:spLocks noEditPoints="1"/>
            </p:cNvSpPr>
            <p:nvPr/>
          </p:nvSpPr>
          <p:spPr bwMode="auto">
            <a:xfrm rot="-732780">
              <a:off x="2598" y="1628"/>
              <a:ext cx="143" cy="168"/>
            </a:xfrm>
            <a:custGeom>
              <a:avLst/>
              <a:gdLst>
                <a:gd name="T0" fmla="*/ 0 w 582"/>
                <a:gd name="T1" fmla="*/ 0 h 958"/>
                <a:gd name="T2" fmla="*/ 0 w 582"/>
                <a:gd name="T3" fmla="*/ 0 h 958"/>
                <a:gd name="T4" fmla="*/ 0 w 582"/>
                <a:gd name="T5" fmla="*/ 0 h 958"/>
                <a:gd name="T6" fmla="*/ 0 w 582"/>
                <a:gd name="T7" fmla="*/ 0 h 958"/>
                <a:gd name="T8" fmla="*/ 0 w 582"/>
                <a:gd name="T9" fmla="*/ 0 h 958"/>
                <a:gd name="T10" fmla="*/ 0 w 582"/>
                <a:gd name="T11" fmla="*/ 0 h 958"/>
                <a:gd name="T12" fmla="*/ 0 w 582"/>
                <a:gd name="T13" fmla="*/ 0 h 958"/>
                <a:gd name="T14" fmla="*/ 0 w 582"/>
                <a:gd name="T15" fmla="*/ 0 h 958"/>
                <a:gd name="T16" fmla="*/ 0 w 582"/>
                <a:gd name="T17" fmla="*/ 0 h 958"/>
                <a:gd name="T18" fmla="*/ 0 w 582"/>
                <a:gd name="T19" fmla="*/ 0 h 958"/>
                <a:gd name="T20" fmla="*/ 0 w 582"/>
                <a:gd name="T21" fmla="*/ 0 h 958"/>
                <a:gd name="T22" fmla="*/ 0 w 582"/>
                <a:gd name="T23" fmla="*/ 0 h 958"/>
                <a:gd name="T24" fmla="*/ 0 w 582"/>
                <a:gd name="T25" fmla="*/ 0 h 958"/>
                <a:gd name="T26" fmla="*/ 0 w 582"/>
                <a:gd name="T27" fmla="*/ 0 h 958"/>
                <a:gd name="T28" fmla="*/ 0 w 582"/>
                <a:gd name="T29" fmla="*/ 0 h 958"/>
                <a:gd name="T30" fmla="*/ 0 w 582"/>
                <a:gd name="T31" fmla="*/ 0 h 958"/>
                <a:gd name="T32" fmla="*/ 0 w 582"/>
                <a:gd name="T33" fmla="*/ 0 h 958"/>
                <a:gd name="T34" fmla="*/ 0 w 582"/>
                <a:gd name="T35" fmla="*/ 0 h 958"/>
                <a:gd name="T36" fmla="*/ 0 w 582"/>
                <a:gd name="T37" fmla="*/ 0 h 958"/>
                <a:gd name="T38" fmla="*/ 0 w 582"/>
                <a:gd name="T39" fmla="*/ 0 h 958"/>
                <a:gd name="T40" fmla="*/ 0 w 582"/>
                <a:gd name="T41" fmla="*/ 0 h 958"/>
                <a:gd name="T42" fmla="*/ 0 w 582"/>
                <a:gd name="T43" fmla="*/ 0 h 958"/>
                <a:gd name="T44" fmla="*/ 0 w 582"/>
                <a:gd name="T45" fmla="*/ 0 h 958"/>
                <a:gd name="T46" fmla="*/ 0 w 582"/>
                <a:gd name="T47" fmla="*/ 0 h 958"/>
                <a:gd name="T48" fmla="*/ 0 w 582"/>
                <a:gd name="T49" fmla="*/ 0 h 958"/>
                <a:gd name="T50" fmla="*/ 0 w 582"/>
                <a:gd name="T51" fmla="*/ 0 h 958"/>
                <a:gd name="T52" fmla="*/ 0 w 582"/>
                <a:gd name="T53" fmla="*/ 0 h 958"/>
                <a:gd name="T54" fmla="*/ 0 w 582"/>
                <a:gd name="T55" fmla="*/ 0 h 958"/>
                <a:gd name="T56" fmla="*/ 0 w 582"/>
                <a:gd name="T57" fmla="*/ 0 h 958"/>
                <a:gd name="T58" fmla="*/ 0 w 582"/>
                <a:gd name="T59" fmla="*/ 0 h 958"/>
                <a:gd name="T60" fmla="*/ 0 w 582"/>
                <a:gd name="T61" fmla="*/ 0 h 958"/>
                <a:gd name="T62" fmla="*/ 0 w 582"/>
                <a:gd name="T63" fmla="*/ 0 h 958"/>
                <a:gd name="T64" fmla="*/ 0 w 582"/>
                <a:gd name="T65" fmla="*/ 0 h 958"/>
                <a:gd name="T66" fmla="*/ 0 w 582"/>
                <a:gd name="T67" fmla="*/ 0 h 958"/>
                <a:gd name="T68" fmla="*/ 0 w 582"/>
                <a:gd name="T69" fmla="*/ 0 h 958"/>
                <a:gd name="T70" fmla="*/ 0 w 582"/>
                <a:gd name="T71" fmla="*/ 0 h 958"/>
                <a:gd name="T72" fmla="*/ 0 w 582"/>
                <a:gd name="T73" fmla="*/ 0 h 958"/>
                <a:gd name="T74" fmla="*/ 0 w 582"/>
                <a:gd name="T75" fmla="*/ 0 h 958"/>
                <a:gd name="T76" fmla="*/ 0 w 582"/>
                <a:gd name="T77" fmla="*/ 0 h 958"/>
                <a:gd name="T78" fmla="*/ 0 w 582"/>
                <a:gd name="T79" fmla="*/ 0 h 958"/>
                <a:gd name="T80" fmla="*/ 0 w 582"/>
                <a:gd name="T81" fmla="*/ 0 h 958"/>
                <a:gd name="T82" fmla="*/ 0 w 582"/>
                <a:gd name="T83" fmla="*/ 0 h 958"/>
                <a:gd name="T84" fmla="*/ 0 w 582"/>
                <a:gd name="T85" fmla="*/ 0 h 958"/>
                <a:gd name="T86" fmla="*/ 0 w 582"/>
                <a:gd name="T87" fmla="*/ 0 h 958"/>
                <a:gd name="T88" fmla="*/ 0 w 582"/>
                <a:gd name="T89" fmla="*/ 0 h 958"/>
                <a:gd name="T90" fmla="*/ 0 w 582"/>
                <a:gd name="T91" fmla="*/ 0 h 958"/>
                <a:gd name="T92" fmla="*/ 0 w 582"/>
                <a:gd name="T93" fmla="*/ 0 h 958"/>
                <a:gd name="T94" fmla="*/ 0 w 582"/>
                <a:gd name="T95" fmla="*/ 0 h 958"/>
                <a:gd name="T96" fmla="*/ 0 w 582"/>
                <a:gd name="T97" fmla="*/ 0 h 958"/>
                <a:gd name="T98" fmla="*/ 0 w 582"/>
                <a:gd name="T99" fmla="*/ 0 h 958"/>
                <a:gd name="T100" fmla="*/ 0 w 582"/>
                <a:gd name="T101" fmla="*/ 0 h 958"/>
                <a:gd name="T102" fmla="*/ 0 w 582"/>
                <a:gd name="T103" fmla="*/ 0 h 958"/>
                <a:gd name="T104" fmla="*/ 0 w 582"/>
                <a:gd name="T105" fmla="*/ 0 h 958"/>
                <a:gd name="T106" fmla="*/ 0 w 582"/>
                <a:gd name="T107" fmla="*/ 0 h 958"/>
                <a:gd name="T108" fmla="*/ 0 w 582"/>
                <a:gd name="T109" fmla="*/ 0 h 958"/>
                <a:gd name="T110" fmla="*/ 0 w 582"/>
                <a:gd name="T111" fmla="*/ 0 h 958"/>
                <a:gd name="T112" fmla="*/ 0 w 582"/>
                <a:gd name="T113" fmla="*/ 0 h 958"/>
                <a:gd name="T114" fmla="*/ 0 w 582"/>
                <a:gd name="T115" fmla="*/ 0 h 958"/>
                <a:gd name="T116" fmla="*/ 0 w 582"/>
                <a:gd name="T117" fmla="*/ 0 h 958"/>
                <a:gd name="T118" fmla="*/ 0 w 582"/>
                <a:gd name="T119" fmla="*/ 0 h 958"/>
                <a:gd name="T120" fmla="*/ 0 w 582"/>
                <a:gd name="T121" fmla="*/ 0 h 95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582"/>
                <a:gd name="T184" fmla="*/ 0 h 958"/>
                <a:gd name="T185" fmla="*/ 582 w 582"/>
                <a:gd name="T186" fmla="*/ 958 h 95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582" h="958">
                  <a:moveTo>
                    <a:pt x="66" y="0"/>
                  </a:moveTo>
                  <a:lnTo>
                    <a:pt x="66" y="2"/>
                  </a:lnTo>
                  <a:lnTo>
                    <a:pt x="62" y="8"/>
                  </a:lnTo>
                  <a:lnTo>
                    <a:pt x="52" y="20"/>
                  </a:lnTo>
                  <a:lnTo>
                    <a:pt x="38" y="40"/>
                  </a:lnTo>
                  <a:lnTo>
                    <a:pt x="24" y="60"/>
                  </a:lnTo>
                  <a:lnTo>
                    <a:pt x="14" y="80"/>
                  </a:lnTo>
                  <a:lnTo>
                    <a:pt x="6" y="96"/>
                  </a:lnTo>
                  <a:lnTo>
                    <a:pt x="0" y="112"/>
                  </a:lnTo>
                  <a:lnTo>
                    <a:pt x="0" y="124"/>
                  </a:lnTo>
                  <a:lnTo>
                    <a:pt x="0" y="138"/>
                  </a:lnTo>
                  <a:lnTo>
                    <a:pt x="4" y="150"/>
                  </a:lnTo>
                  <a:lnTo>
                    <a:pt x="10" y="162"/>
                  </a:lnTo>
                  <a:lnTo>
                    <a:pt x="18" y="176"/>
                  </a:lnTo>
                  <a:lnTo>
                    <a:pt x="28" y="192"/>
                  </a:lnTo>
                  <a:lnTo>
                    <a:pt x="36" y="206"/>
                  </a:lnTo>
                  <a:lnTo>
                    <a:pt x="46" y="222"/>
                  </a:lnTo>
                  <a:lnTo>
                    <a:pt x="54" y="238"/>
                  </a:lnTo>
                  <a:lnTo>
                    <a:pt x="62" y="254"/>
                  </a:lnTo>
                  <a:lnTo>
                    <a:pt x="66" y="270"/>
                  </a:lnTo>
                  <a:lnTo>
                    <a:pt x="66" y="286"/>
                  </a:lnTo>
                  <a:lnTo>
                    <a:pt x="66" y="302"/>
                  </a:lnTo>
                  <a:lnTo>
                    <a:pt x="62" y="318"/>
                  </a:lnTo>
                  <a:lnTo>
                    <a:pt x="54" y="336"/>
                  </a:lnTo>
                  <a:lnTo>
                    <a:pt x="46" y="356"/>
                  </a:lnTo>
                  <a:lnTo>
                    <a:pt x="38" y="378"/>
                  </a:lnTo>
                  <a:lnTo>
                    <a:pt x="30" y="396"/>
                  </a:lnTo>
                  <a:lnTo>
                    <a:pt x="20" y="416"/>
                  </a:lnTo>
                  <a:lnTo>
                    <a:pt x="14" y="434"/>
                  </a:lnTo>
                  <a:lnTo>
                    <a:pt x="10" y="452"/>
                  </a:lnTo>
                  <a:lnTo>
                    <a:pt x="10" y="468"/>
                  </a:lnTo>
                  <a:lnTo>
                    <a:pt x="10" y="484"/>
                  </a:lnTo>
                  <a:lnTo>
                    <a:pt x="14" y="498"/>
                  </a:lnTo>
                  <a:lnTo>
                    <a:pt x="20" y="514"/>
                  </a:lnTo>
                  <a:lnTo>
                    <a:pt x="30" y="530"/>
                  </a:lnTo>
                  <a:lnTo>
                    <a:pt x="38" y="548"/>
                  </a:lnTo>
                  <a:lnTo>
                    <a:pt x="46" y="564"/>
                  </a:lnTo>
                  <a:lnTo>
                    <a:pt x="54" y="580"/>
                  </a:lnTo>
                  <a:lnTo>
                    <a:pt x="62" y="596"/>
                  </a:lnTo>
                  <a:lnTo>
                    <a:pt x="66" y="612"/>
                  </a:lnTo>
                  <a:lnTo>
                    <a:pt x="66" y="628"/>
                  </a:lnTo>
                  <a:lnTo>
                    <a:pt x="66" y="644"/>
                  </a:lnTo>
                  <a:lnTo>
                    <a:pt x="62" y="660"/>
                  </a:lnTo>
                  <a:lnTo>
                    <a:pt x="54" y="678"/>
                  </a:lnTo>
                  <a:lnTo>
                    <a:pt x="46" y="698"/>
                  </a:lnTo>
                  <a:lnTo>
                    <a:pt x="38" y="720"/>
                  </a:lnTo>
                  <a:lnTo>
                    <a:pt x="30" y="738"/>
                  </a:lnTo>
                  <a:lnTo>
                    <a:pt x="20" y="758"/>
                  </a:lnTo>
                  <a:lnTo>
                    <a:pt x="14" y="776"/>
                  </a:lnTo>
                  <a:lnTo>
                    <a:pt x="10" y="794"/>
                  </a:lnTo>
                  <a:lnTo>
                    <a:pt x="10" y="810"/>
                  </a:lnTo>
                  <a:lnTo>
                    <a:pt x="10" y="826"/>
                  </a:lnTo>
                  <a:lnTo>
                    <a:pt x="16" y="840"/>
                  </a:lnTo>
                  <a:lnTo>
                    <a:pt x="26" y="858"/>
                  </a:lnTo>
                  <a:lnTo>
                    <a:pt x="40" y="876"/>
                  </a:lnTo>
                  <a:lnTo>
                    <a:pt x="58" y="896"/>
                  </a:lnTo>
                  <a:lnTo>
                    <a:pt x="80" y="918"/>
                  </a:lnTo>
                  <a:lnTo>
                    <a:pt x="100" y="936"/>
                  </a:lnTo>
                  <a:lnTo>
                    <a:pt x="114" y="950"/>
                  </a:lnTo>
                  <a:lnTo>
                    <a:pt x="122" y="956"/>
                  </a:lnTo>
                  <a:lnTo>
                    <a:pt x="124" y="958"/>
                  </a:lnTo>
                  <a:moveTo>
                    <a:pt x="296" y="0"/>
                  </a:moveTo>
                  <a:lnTo>
                    <a:pt x="294" y="2"/>
                  </a:lnTo>
                  <a:lnTo>
                    <a:pt x="290" y="8"/>
                  </a:lnTo>
                  <a:lnTo>
                    <a:pt x="280" y="20"/>
                  </a:lnTo>
                  <a:lnTo>
                    <a:pt x="268" y="40"/>
                  </a:lnTo>
                  <a:lnTo>
                    <a:pt x="254" y="60"/>
                  </a:lnTo>
                  <a:lnTo>
                    <a:pt x="242" y="80"/>
                  </a:lnTo>
                  <a:lnTo>
                    <a:pt x="234" y="96"/>
                  </a:lnTo>
                  <a:lnTo>
                    <a:pt x="230" y="112"/>
                  </a:lnTo>
                  <a:lnTo>
                    <a:pt x="228" y="124"/>
                  </a:lnTo>
                  <a:lnTo>
                    <a:pt x="230" y="138"/>
                  </a:lnTo>
                  <a:lnTo>
                    <a:pt x="234" y="150"/>
                  </a:lnTo>
                  <a:lnTo>
                    <a:pt x="238" y="162"/>
                  </a:lnTo>
                  <a:lnTo>
                    <a:pt x="248" y="176"/>
                  </a:lnTo>
                  <a:lnTo>
                    <a:pt x="256" y="192"/>
                  </a:lnTo>
                  <a:lnTo>
                    <a:pt x="264" y="206"/>
                  </a:lnTo>
                  <a:lnTo>
                    <a:pt x="276" y="222"/>
                  </a:lnTo>
                  <a:lnTo>
                    <a:pt x="282" y="238"/>
                  </a:lnTo>
                  <a:lnTo>
                    <a:pt x="290" y="254"/>
                  </a:lnTo>
                  <a:lnTo>
                    <a:pt x="294" y="270"/>
                  </a:lnTo>
                  <a:lnTo>
                    <a:pt x="296" y="286"/>
                  </a:lnTo>
                  <a:lnTo>
                    <a:pt x="294" y="302"/>
                  </a:lnTo>
                  <a:lnTo>
                    <a:pt x="290" y="318"/>
                  </a:lnTo>
                  <a:lnTo>
                    <a:pt x="284" y="336"/>
                  </a:lnTo>
                  <a:lnTo>
                    <a:pt x="276" y="356"/>
                  </a:lnTo>
                  <a:lnTo>
                    <a:pt x="266" y="378"/>
                  </a:lnTo>
                  <a:lnTo>
                    <a:pt x="258" y="396"/>
                  </a:lnTo>
                  <a:lnTo>
                    <a:pt x="250" y="416"/>
                  </a:lnTo>
                  <a:lnTo>
                    <a:pt x="244" y="434"/>
                  </a:lnTo>
                  <a:lnTo>
                    <a:pt x="240" y="452"/>
                  </a:lnTo>
                  <a:lnTo>
                    <a:pt x="238" y="468"/>
                  </a:lnTo>
                  <a:lnTo>
                    <a:pt x="240" y="484"/>
                  </a:lnTo>
                  <a:lnTo>
                    <a:pt x="244" y="498"/>
                  </a:lnTo>
                  <a:lnTo>
                    <a:pt x="250" y="514"/>
                  </a:lnTo>
                  <a:lnTo>
                    <a:pt x="258" y="530"/>
                  </a:lnTo>
                  <a:lnTo>
                    <a:pt x="268" y="548"/>
                  </a:lnTo>
                  <a:lnTo>
                    <a:pt x="276" y="564"/>
                  </a:lnTo>
                  <a:lnTo>
                    <a:pt x="284" y="580"/>
                  </a:lnTo>
                  <a:lnTo>
                    <a:pt x="290" y="596"/>
                  </a:lnTo>
                  <a:lnTo>
                    <a:pt x="294" y="612"/>
                  </a:lnTo>
                  <a:lnTo>
                    <a:pt x="296" y="628"/>
                  </a:lnTo>
                  <a:lnTo>
                    <a:pt x="294" y="644"/>
                  </a:lnTo>
                  <a:lnTo>
                    <a:pt x="290" y="660"/>
                  </a:lnTo>
                  <a:lnTo>
                    <a:pt x="284" y="678"/>
                  </a:lnTo>
                  <a:lnTo>
                    <a:pt x="276" y="698"/>
                  </a:lnTo>
                  <a:lnTo>
                    <a:pt x="266" y="720"/>
                  </a:lnTo>
                  <a:lnTo>
                    <a:pt x="258" y="738"/>
                  </a:lnTo>
                  <a:lnTo>
                    <a:pt x="250" y="758"/>
                  </a:lnTo>
                  <a:lnTo>
                    <a:pt x="244" y="776"/>
                  </a:lnTo>
                  <a:lnTo>
                    <a:pt x="240" y="794"/>
                  </a:lnTo>
                  <a:lnTo>
                    <a:pt x="238" y="810"/>
                  </a:lnTo>
                  <a:lnTo>
                    <a:pt x="240" y="826"/>
                  </a:lnTo>
                  <a:lnTo>
                    <a:pt x="246" y="840"/>
                  </a:lnTo>
                  <a:lnTo>
                    <a:pt x="254" y="858"/>
                  </a:lnTo>
                  <a:lnTo>
                    <a:pt x="268" y="876"/>
                  </a:lnTo>
                  <a:lnTo>
                    <a:pt x="288" y="896"/>
                  </a:lnTo>
                  <a:lnTo>
                    <a:pt x="310" y="918"/>
                  </a:lnTo>
                  <a:lnTo>
                    <a:pt x="330" y="936"/>
                  </a:lnTo>
                  <a:lnTo>
                    <a:pt x="344" y="950"/>
                  </a:lnTo>
                  <a:lnTo>
                    <a:pt x="352" y="956"/>
                  </a:lnTo>
                  <a:lnTo>
                    <a:pt x="352" y="958"/>
                  </a:lnTo>
                  <a:moveTo>
                    <a:pt x="524" y="0"/>
                  </a:moveTo>
                  <a:lnTo>
                    <a:pt x="524" y="2"/>
                  </a:lnTo>
                  <a:lnTo>
                    <a:pt x="520" y="8"/>
                  </a:lnTo>
                  <a:lnTo>
                    <a:pt x="510" y="20"/>
                  </a:lnTo>
                  <a:lnTo>
                    <a:pt x="496" y="40"/>
                  </a:lnTo>
                  <a:lnTo>
                    <a:pt x="482" y="60"/>
                  </a:lnTo>
                  <a:lnTo>
                    <a:pt x="472" y="80"/>
                  </a:lnTo>
                  <a:lnTo>
                    <a:pt x="464" y="96"/>
                  </a:lnTo>
                  <a:lnTo>
                    <a:pt x="458" y="112"/>
                  </a:lnTo>
                  <a:lnTo>
                    <a:pt x="458" y="124"/>
                  </a:lnTo>
                  <a:lnTo>
                    <a:pt x="458" y="138"/>
                  </a:lnTo>
                  <a:lnTo>
                    <a:pt x="462" y="150"/>
                  </a:lnTo>
                  <a:lnTo>
                    <a:pt x="468" y="162"/>
                  </a:lnTo>
                  <a:lnTo>
                    <a:pt x="476" y="176"/>
                  </a:lnTo>
                  <a:lnTo>
                    <a:pt x="486" y="192"/>
                  </a:lnTo>
                  <a:lnTo>
                    <a:pt x="494" y="206"/>
                  </a:lnTo>
                  <a:lnTo>
                    <a:pt x="504" y="222"/>
                  </a:lnTo>
                  <a:lnTo>
                    <a:pt x="512" y="238"/>
                  </a:lnTo>
                  <a:lnTo>
                    <a:pt x="520" y="254"/>
                  </a:lnTo>
                  <a:lnTo>
                    <a:pt x="524" y="270"/>
                  </a:lnTo>
                  <a:lnTo>
                    <a:pt x="524" y="286"/>
                  </a:lnTo>
                  <a:lnTo>
                    <a:pt x="524" y="302"/>
                  </a:lnTo>
                  <a:lnTo>
                    <a:pt x="520" y="318"/>
                  </a:lnTo>
                  <a:lnTo>
                    <a:pt x="514" y="336"/>
                  </a:lnTo>
                  <a:lnTo>
                    <a:pt x="504" y="356"/>
                  </a:lnTo>
                  <a:lnTo>
                    <a:pt x="496" y="378"/>
                  </a:lnTo>
                  <a:lnTo>
                    <a:pt x="488" y="396"/>
                  </a:lnTo>
                  <a:lnTo>
                    <a:pt x="478" y="416"/>
                  </a:lnTo>
                  <a:lnTo>
                    <a:pt x="472" y="434"/>
                  </a:lnTo>
                  <a:lnTo>
                    <a:pt x="468" y="452"/>
                  </a:lnTo>
                  <a:lnTo>
                    <a:pt x="468" y="468"/>
                  </a:lnTo>
                  <a:lnTo>
                    <a:pt x="468" y="484"/>
                  </a:lnTo>
                  <a:lnTo>
                    <a:pt x="472" y="498"/>
                  </a:lnTo>
                  <a:lnTo>
                    <a:pt x="478" y="514"/>
                  </a:lnTo>
                  <a:lnTo>
                    <a:pt x="488" y="530"/>
                  </a:lnTo>
                  <a:lnTo>
                    <a:pt x="496" y="548"/>
                  </a:lnTo>
                  <a:lnTo>
                    <a:pt x="504" y="564"/>
                  </a:lnTo>
                  <a:lnTo>
                    <a:pt x="514" y="580"/>
                  </a:lnTo>
                  <a:lnTo>
                    <a:pt x="520" y="596"/>
                  </a:lnTo>
                  <a:lnTo>
                    <a:pt x="524" y="612"/>
                  </a:lnTo>
                  <a:lnTo>
                    <a:pt x="524" y="628"/>
                  </a:lnTo>
                  <a:lnTo>
                    <a:pt x="524" y="644"/>
                  </a:lnTo>
                  <a:lnTo>
                    <a:pt x="520" y="660"/>
                  </a:lnTo>
                  <a:lnTo>
                    <a:pt x="514" y="678"/>
                  </a:lnTo>
                  <a:lnTo>
                    <a:pt x="504" y="698"/>
                  </a:lnTo>
                  <a:lnTo>
                    <a:pt x="496" y="720"/>
                  </a:lnTo>
                  <a:lnTo>
                    <a:pt x="488" y="738"/>
                  </a:lnTo>
                  <a:lnTo>
                    <a:pt x="478" y="758"/>
                  </a:lnTo>
                  <a:lnTo>
                    <a:pt x="472" y="776"/>
                  </a:lnTo>
                  <a:lnTo>
                    <a:pt x="468" y="794"/>
                  </a:lnTo>
                  <a:lnTo>
                    <a:pt x="468" y="810"/>
                  </a:lnTo>
                  <a:lnTo>
                    <a:pt x="468" y="826"/>
                  </a:lnTo>
                  <a:lnTo>
                    <a:pt x="474" y="840"/>
                  </a:lnTo>
                  <a:lnTo>
                    <a:pt x="484" y="858"/>
                  </a:lnTo>
                  <a:lnTo>
                    <a:pt x="498" y="876"/>
                  </a:lnTo>
                  <a:lnTo>
                    <a:pt x="516" y="896"/>
                  </a:lnTo>
                  <a:lnTo>
                    <a:pt x="538" y="918"/>
                  </a:lnTo>
                  <a:lnTo>
                    <a:pt x="558" y="936"/>
                  </a:lnTo>
                  <a:lnTo>
                    <a:pt x="572" y="950"/>
                  </a:lnTo>
                  <a:lnTo>
                    <a:pt x="580" y="956"/>
                  </a:lnTo>
                  <a:lnTo>
                    <a:pt x="582" y="958"/>
                  </a:lnTo>
                </a:path>
              </a:pathLst>
            </a:custGeom>
            <a:noFill/>
            <a:ln w="28575" algn="ctr">
              <a:solidFill>
                <a:srgbClr val="0033CC"/>
              </a:solidFill>
              <a:miter lim="800000"/>
              <a:headEnd/>
              <a:tailEnd/>
            </a:ln>
          </p:spPr>
          <p:txBody>
            <a:bodyPr lIns="80467" tIns="40234" rIns="80467" bIns="40234"/>
            <a:lstStyle/>
            <a:p>
              <a:endParaRPr lang="en-US"/>
            </a:p>
          </p:txBody>
        </p:sp>
        <p:sp>
          <p:nvSpPr>
            <p:cNvPr id="43" name="Line 21"/>
            <p:cNvSpPr>
              <a:spLocks noChangeShapeType="1"/>
            </p:cNvSpPr>
            <p:nvPr/>
          </p:nvSpPr>
          <p:spPr bwMode="auto">
            <a:xfrm>
              <a:off x="2722" y="2710"/>
              <a:ext cx="851" cy="317"/>
            </a:xfrm>
            <a:prstGeom prst="line">
              <a:avLst/>
            </a:prstGeom>
            <a:ln w="28575">
              <a:solidFill>
                <a:srgbClr val="FF0000"/>
              </a:solidFill>
              <a:headEnd/>
              <a:tailEnd type="triangle" w="lg" len="lg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algn="ctr">
                <a:defRPr/>
              </a:pPr>
              <a:endParaRPr lang="en-US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44" name="Text Box 46"/>
            <p:cNvSpPr txBox="1">
              <a:spLocks noChangeArrowheads="1"/>
            </p:cNvSpPr>
            <p:nvPr/>
          </p:nvSpPr>
          <p:spPr bwMode="auto">
            <a:xfrm>
              <a:off x="3561" y="2961"/>
              <a:ext cx="408" cy="2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80467" tIns="40234" rIns="80467" bIns="40234">
              <a:spAutoFit/>
            </a:bodyPr>
            <a:lstStyle/>
            <a:p>
              <a:r>
                <a:rPr lang="el-GR" sz="1700" i="1">
                  <a:solidFill>
                    <a:srgbClr val="000000"/>
                  </a:solidFill>
                  <a:latin typeface="Times New Roman" pitchFamily="18" charset="0"/>
                </a:rPr>
                <a:t>π</a:t>
              </a:r>
              <a:r>
                <a:rPr lang="en-US" sz="1700" i="1" baseline="30000">
                  <a:solidFill>
                    <a:srgbClr val="000000"/>
                  </a:solidFill>
                  <a:latin typeface="Times New Roman" pitchFamily="18" charset="0"/>
                </a:rPr>
                <a:t>0</a:t>
              </a:r>
              <a:endParaRPr lang="en-US"/>
            </a:p>
          </p:txBody>
        </p:sp>
        <p:sp>
          <p:nvSpPr>
            <p:cNvPr id="45" name="Text Box 46"/>
            <p:cNvSpPr txBox="1">
              <a:spLocks noChangeArrowheads="1"/>
            </p:cNvSpPr>
            <p:nvPr/>
          </p:nvSpPr>
          <p:spPr bwMode="auto">
            <a:xfrm>
              <a:off x="3584" y="2739"/>
              <a:ext cx="385" cy="2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80467" tIns="40234" rIns="80467" bIns="40234">
              <a:spAutoFit/>
            </a:bodyPr>
            <a:lstStyle/>
            <a:p>
              <a:r>
                <a:rPr lang="el-GR" sz="1700" i="1">
                  <a:solidFill>
                    <a:srgbClr val="000000"/>
                  </a:solidFill>
                  <a:latin typeface="Times New Roman" pitchFamily="18" charset="0"/>
                </a:rPr>
                <a:t>π</a:t>
              </a:r>
              <a:r>
                <a:rPr lang="en-US" sz="1700" i="1" baseline="30000">
                  <a:solidFill>
                    <a:srgbClr val="000000"/>
                  </a:solidFill>
                  <a:latin typeface="Times New Roman" pitchFamily="18" charset="0"/>
                </a:rPr>
                <a:t>+</a:t>
              </a:r>
              <a:endParaRPr lang="en-US"/>
            </a:p>
          </p:txBody>
        </p:sp>
        <p:sp>
          <p:nvSpPr>
            <p:cNvPr id="46" name="Right Brace 91"/>
            <p:cNvSpPr>
              <a:spLocks/>
            </p:cNvSpPr>
            <p:nvPr/>
          </p:nvSpPr>
          <p:spPr bwMode="auto">
            <a:xfrm>
              <a:off x="3689" y="1389"/>
              <a:ext cx="71" cy="360"/>
            </a:xfrm>
            <a:prstGeom prst="rightBrace">
              <a:avLst>
                <a:gd name="adj1" fmla="val 8873"/>
                <a:gd name="adj2" fmla="val 50000"/>
              </a:avLst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80467" tIns="40234" rIns="80467" bIns="40234" anchor="ctr"/>
            <a:lstStyle/>
            <a:p>
              <a:pPr algn="ctr"/>
              <a:endParaRPr lang="en-US"/>
            </a:p>
          </p:txBody>
        </p:sp>
        <p:sp>
          <p:nvSpPr>
            <p:cNvPr id="47" name="Right Brace 92"/>
            <p:cNvSpPr>
              <a:spLocks/>
            </p:cNvSpPr>
            <p:nvPr/>
          </p:nvSpPr>
          <p:spPr bwMode="auto">
            <a:xfrm>
              <a:off x="3684" y="2186"/>
              <a:ext cx="80" cy="428"/>
            </a:xfrm>
            <a:prstGeom prst="rightBrace">
              <a:avLst>
                <a:gd name="adj1" fmla="val 7579"/>
                <a:gd name="adj2" fmla="val 50000"/>
              </a:avLst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80467" tIns="40234" rIns="80467" bIns="40234" anchor="ctr"/>
            <a:lstStyle/>
            <a:p>
              <a:pPr algn="ctr"/>
              <a:endParaRPr lang="en-US"/>
            </a:p>
          </p:txBody>
        </p:sp>
        <p:sp>
          <p:nvSpPr>
            <p:cNvPr id="48" name="Line 13"/>
            <p:cNvSpPr>
              <a:spLocks noChangeShapeType="1"/>
            </p:cNvSpPr>
            <p:nvPr/>
          </p:nvSpPr>
          <p:spPr bwMode="auto">
            <a:xfrm>
              <a:off x="1559" y="2494"/>
              <a:ext cx="317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Text Box 46"/>
            <p:cNvSpPr txBox="1">
              <a:spLocks noChangeArrowheads="1"/>
            </p:cNvSpPr>
            <p:nvPr/>
          </p:nvSpPr>
          <p:spPr bwMode="auto">
            <a:xfrm>
              <a:off x="2093" y="1766"/>
              <a:ext cx="560" cy="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0467" tIns="40234" rIns="80467" bIns="40234">
              <a:spAutoFit/>
            </a:bodyPr>
            <a:lstStyle/>
            <a:p>
              <a:r>
                <a:rPr lang="en-US" sz="1600" i="1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</a:t>
              </a:r>
              <a:r>
                <a:rPr lang="en-US" sz="1600" i="1">
                  <a:solidFill>
                    <a:srgbClr val="000000"/>
                  </a:solidFill>
                  <a:latin typeface="Times New Roman" pitchFamily="18" charset="0"/>
                </a:rPr>
                <a:t>,</a:t>
              </a:r>
              <a:r>
                <a:rPr lang="en-US" sz="1600" i="1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</a:t>
              </a:r>
              <a:r>
                <a:rPr lang="en-US" sz="1600" i="1">
                  <a:solidFill>
                    <a:srgbClr val="000000"/>
                  </a:solidFill>
                  <a:latin typeface="Times New Roman" pitchFamily="18" charset="0"/>
                </a:rPr>
                <a:t>,</a:t>
              </a:r>
              <a:r>
                <a:rPr lang="en-US" sz="1600" i="1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</a:t>
              </a:r>
              <a:r>
                <a:rPr lang="en-US" sz="1600" i="1">
                  <a:solidFill>
                    <a:srgbClr val="000000"/>
                  </a:solidFill>
                  <a:latin typeface="Times New Roman" pitchFamily="18" charset="0"/>
                </a:rPr>
                <a:t>,…</a:t>
              </a:r>
              <a:endParaRPr lang="en-US"/>
            </a:p>
          </p:txBody>
        </p:sp>
        <p:sp>
          <p:nvSpPr>
            <p:cNvPr id="50" name="Text Box 46"/>
            <p:cNvSpPr txBox="1">
              <a:spLocks noChangeArrowheads="1"/>
            </p:cNvSpPr>
            <p:nvPr/>
          </p:nvSpPr>
          <p:spPr bwMode="auto">
            <a:xfrm>
              <a:off x="2167" y="2591"/>
              <a:ext cx="553" cy="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0467" tIns="40234" rIns="80467" bIns="40234">
              <a:spAutoFit/>
            </a:bodyPr>
            <a:lstStyle/>
            <a:p>
              <a:r>
                <a:rPr lang="el-GR" sz="1600" i="1">
                  <a:solidFill>
                    <a:srgbClr val="000000"/>
                  </a:solidFill>
                </a:rPr>
                <a:t>η</a:t>
              </a:r>
              <a:r>
                <a:rPr lang="en-US" sz="1600" i="1">
                  <a:solidFill>
                    <a:srgbClr val="000000"/>
                  </a:solidFill>
                  <a:latin typeface="Times New Roman" pitchFamily="18" charset="0"/>
                </a:rPr>
                <a:t>, </a:t>
              </a:r>
              <a:r>
                <a:rPr lang="el-GR" sz="1600" i="1">
                  <a:solidFill>
                    <a:srgbClr val="000000"/>
                  </a:solidFill>
                </a:rPr>
                <a:t>η</a:t>
              </a:r>
              <a:r>
                <a:rPr lang="en-US" sz="1600" i="1">
                  <a:solidFill>
                    <a:srgbClr val="000000"/>
                  </a:solidFill>
                  <a:latin typeface="Times New Roman" pitchFamily="18" charset="0"/>
                </a:rPr>
                <a:t>’</a:t>
              </a:r>
              <a:r>
                <a:rPr lang="en-US" sz="1600" i="1">
                  <a:solidFill>
                    <a:srgbClr val="000000"/>
                  </a:solidFill>
                </a:rPr>
                <a:t>,</a:t>
              </a:r>
              <a:r>
                <a:rPr lang="en-US" sz="1600" i="1">
                  <a:solidFill>
                    <a:srgbClr val="000000"/>
                  </a:solidFill>
                  <a:latin typeface="Times New Roman" pitchFamily="18" charset="0"/>
                </a:rPr>
                <a:t>…</a:t>
              </a:r>
              <a:endParaRPr lang="en-US"/>
            </a:p>
          </p:txBody>
        </p:sp>
        <p:sp>
          <p:nvSpPr>
            <p:cNvPr id="51" name="Text Box 49"/>
            <p:cNvSpPr txBox="1">
              <a:spLocks noChangeArrowheads="1"/>
            </p:cNvSpPr>
            <p:nvPr/>
          </p:nvSpPr>
          <p:spPr bwMode="auto">
            <a:xfrm>
              <a:off x="3268" y="1486"/>
              <a:ext cx="523" cy="22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80467" tIns="40234" rIns="80467" bIns="40234">
              <a:spAutoFit/>
            </a:bodyPr>
            <a:lstStyle/>
            <a:p>
              <a:r>
                <a:rPr lang="en-US" sz="1600" dirty="0">
                  <a:solidFill>
                    <a:srgbClr val="000000"/>
                  </a:solidFill>
                </a:rPr>
                <a:t>(</a:t>
              </a:r>
              <a:r>
                <a:rPr lang="en-US" sz="1600" b="1" i="1" dirty="0">
                  <a:solidFill>
                    <a:srgbClr val="000000"/>
                  </a:solidFill>
                  <a:latin typeface="Times New Roman" pitchFamily="18" charset="0"/>
                </a:rPr>
                <a:t>N</a:t>
              </a:r>
              <a:r>
                <a:rPr lang="en-US" sz="1600" b="1" i="1" baseline="-25000" dirty="0">
                  <a:solidFill>
                    <a:srgbClr val="000000"/>
                  </a:solidFill>
                  <a:latin typeface="Times New Roman" pitchFamily="18" charset="0"/>
                </a:rPr>
                <a:t>C</a:t>
              </a:r>
              <a:r>
                <a:rPr lang="en-US" sz="1600" dirty="0">
                  <a:solidFill>
                    <a:srgbClr val="000000"/>
                  </a:solidFill>
                </a:rPr>
                <a:t>)</a:t>
              </a:r>
              <a:endParaRPr lang="en-US" dirty="0"/>
            </a:p>
          </p:txBody>
        </p:sp>
        <p:sp>
          <p:nvSpPr>
            <p:cNvPr id="52" name="Text Box 16"/>
            <p:cNvSpPr txBox="1">
              <a:spLocks noChangeArrowheads="1"/>
            </p:cNvSpPr>
            <p:nvPr/>
          </p:nvSpPr>
          <p:spPr bwMode="auto">
            <a:xfrm>
              <a:off x="2438" y="1022"/>
              <a:ext cx="552" cy="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80467" tIns="40234" rIns="80467" bIns="40234">
              <a:spAutoFit/>
            </a:bodyPr>
            <a:lstStyle/>
            <a:p>
              <a:r>
                <a:rPr lang="en-US" sz="1600" dirty="0">
                  <a:solidFill>
                    <a:srgbClr val="000000"/>
                  </a:solidFill>
                </a:rPr>
                <a:t>(</a:t>
              </a:r>
              <a:r>
                <a:rPr lang="en-US" sz="1600" b="1" i="1" dirty="0">
                  <a:solidFill>
                    <a:srgbClr val="000000"/>
                  </a:solidFill>
                  <a:latin typeface="Times New Roman" pitchFamily="18" charset="0"/>
                </a:rPr>
                <a:t>N</a:t>
              </a:r>
              <a:r>
                <a:rPr lang="en-US" sz="1600" b="1" i="1" baseline="-25000" dirty="0">
                  <a:solidFill>
                    <a:srgbClr val="000000"/>
                  </a:solidFill>
                  <a:latin typeface="Times New Roman" pitchFamily="18" charset="0"/>
                </a:rPr>
                <a:t>A</a:t>
              </a:r>
              <a:r>
                <a:rPr lang="en-US" sz="1600" dirty="0">
                  <a:solidFill>
                    <a:srgbClr val="000000"/>
                  </a:solidFill>
                </a:rPr>
                <a:t>)</a:t>
              </a:r>
              <a:endParaRPr lang="en-US" dirty="0"/>
            </a:p>
          </p:txBody>
        </p:sp>
        <p:sp>
          <p:nvSpPr>
            <p:cNvPr id="53" name="Rectangle 4"/>
            <p:cNvSpPr>
              <a:spLocks noChangeArrowheads="1"/>
            </p:cNvSpPr>
            <p:nvPr/>
          </p:nvSpPr>
          <p:spPr bwMode="auto">
            <a:xfrm>
              <a:off x="3810" y="893"/>
              <a:ext cx="780" cy="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0467" tIns="40234" rIns="80467" bIns="40234"/>
            <a:lstStyle/>
            <a:p>
              <a:r>
                <a:rPr lang="en-US" sz="1600" b="1" i="1">
                  <a:solidFill>
                    <a:srgbClr val="FF0000"/>
                  </a:solidFill>
                  <a:latin typeface="Arial Narrow" pitchFamily="34" charset="0"/>
                </a:rPr>
                <a:t>Atomic pairs</a:t>
              </a:r>
              <a:endParaRPr lang="en-US"/>
            </a:p>
          </p:txBody>
        </p:sp>
        <p:sp>
          <p:nvSpPr>
            <p:cNvPr id="54" name="Oval 26"/>
            <p:cNvSpPr>
              <a:spLocks noChangeAspect="1" noChangeArrowheads="1"/>
            </p:cNvSpPr>
            <p:nvPr/>
          </p:nvSpPr>
          <p:spPr bwMode="auto">
            <a:xfrm>
              <a:off x="2171" y="901"/>
              <a:ext cx="133" cy="12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lIns="80467" tIns="40234" rIns="80467" bIns="40234" anchor="ctr"/>
            <a:lstStyle/>
            <a:p>
              <a:pPr algn="ctr"/>
              <a:endParaRPr lang="en-US"/>
            </a:p>
          </p:txBody>
        </p:sp>
        <p:sp>
          <p:nvSpPr>
            <p:cNvPr id="55" name="Oval 28"/>
            <p:cNvSpPr>
              <a:spLocks noChangeArrowheads="1"/>
            </p:cNvSpPr>
            <p:nvPr/>
          </p:nvSpPr>
          <p:spPr bwMode="auto">
            <a:xfrm rot="5400000">
              <a:off x="2246" y="883"/>
              <a:ext cx="251" cy="133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rot="10800000" vert="eaVert" lIns="80467" tIns="40234" rIns="80467" bIns="40234" anchor="ctr"/>
            <a:lstStyle/>
            <a:p>
              <a:pPr algn="ctr"/>
              <a:endParaRPr lang="en-US"/>
            </a:p>
          </p:txBody>
        </p:sp>
        <p:sp>
          <p:nvSpPr>
            <p:cNvPr id="56" name="Oval 30"/>
            <p:cNvSpPr>
              <a:spLocks noChangeAspect="1" noChangeArrowheads="1"/>
            </p:cNvSpPr>
            <p:nvPr/>
          </p:nvSpPr>
          <p:spPr bwMode="auto">
            <a:xfrm flipV="1">
              <a:off x="2332" y="794"/>
              <a:ext cx="70" cy="6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rot="10800000" lIns="80467" tIns="40234" rIns="80467" bIns="40234" anchor="ctr"/>
            <a:lstStyle/>
            <a:p>
              <a:pPr algn="ctr"/>
              <a:endParaRPr lang="en-US"/>
            </a:p>
          </p:txBody>
        </p:sp>
        <p:sp>
          <p:nvSpPr>
            <p:cNvPr id="57" name="Oval 30"/>
            <p:cNvSpPr>
              <a:spLocks noChangeAspect="1" noChangeArrowheads="1"/>
            </p:cNvSpPr>
            <p:nvPr/>
          </p:nvSpPr>
          <p:spPr bwMode="auto">
            <a:xfrm flipV="1">
              <a:off x="2338" y="1043"/>
              <a:ext cx="69" cy="6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rot="10800000" lIns="80467" tIns="40234" rIns="80467" bIns="40234" anchor="ctr"/>
            <a:lstStyle/>
            <a:p>
              <a:pPr algn="ctr"/>
              <a:endParaRPr lang="en-US"/>
            </a:p>
          </p:txBody>
        </p:sp>
        <p:sp>
          <p:nvSpPr>
            <p:cNvPr id="58" name="Oval 28"/>
            <p:cNvSpPr>
              <a:spLocks noChangeArrowheads="1"/>
            </p:cNvSpPr>
            <p:nvPr/>
          </p:nvSpPr>
          <p:spPr bwMode="auto">
            <a:xfrm rot="5400000">
              <a:off x="2696" y="893"/>
              <a:ext cx="252" cy="133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rot="10800000" vert="eaVert" lIns="80467" tIns="40234" rIns="80467" bIns="40234" anchor="ctr"/>
            <a:lstStyle/>
            <a:p>
              <a:pPr algn="ctr"/>
              <a:endParaRPr lang="en-US"/>
            </a:p>
          </p:txBody>
        </p:sp>
        <p:sp>
          <p:nvSpPr>
            <p:cNvPr id="59" name="Oval 30"/>
            <p:cNvSpPr>
              <a:spLocks noChangeAspect="1" noChangeArrowheads="1"/>
            </p:cNvSpPr>
            <p:nvPr/>
          </p:nvSpPr>
          <p:spPr bwMode="auto">
            <a:xfrm flipV="1">
              <a:off x="2782" y="804"/>
              <a:ext cx="70" cy="6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rot="10800000" lIns="80467" tIns="40234" rIns="80467" bIns="40234" anchor="ctr"/>
            <a:lstStyle/>
            <a:p>
              <a:pPr algn="ctr"/>
              <a:endParaRPr lang="en-US"/>
            </a:p>
          </p:txBody>
        </p:sp>
        <p:sp>
          <p:nvSpPr>
            <p:cNvPr id="60" name="Oval 30"/>
            <p:cNvSpPr>
              <a:spLocks noChangeAspect="1" noChangeArrowheads="1"/>
            </p:cNvSpPr>
            <p:nvPr/>
          </p:nvSpPr>
          <p:spPr bwMode="auto">
            <a:xfrm flipV="1">
              <a:off x="2788" y="1053"/>
              <a:ext cx="69" cy="6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rot="10800000" lIns="80467" tIns="40234" rIns="80467" bIns="40234" anchor="ctr"/>
            <a:lstStyle/>
            <a:p>
              <a:pPr algn="ctr"/>
              <a:endParaRPr lang="en-US"/>
            </a:p>
          </p:txBody>
        </p:sp>
        <p:sp>
          <p:nvSpPr>
            <p:cNvPr id="61" name="Right Brace 91"/>
            <p:cNvSpPr>
              <a:spLocks/>
            </p:cNvSpPr>
            <p:nvPr/>
          </p:nvSpPr>
          <p:spPr bwMode="auto">
            <a:xfrm>
              <a:off x="3689" y="651"/>
              <a:ext cx="67" cy="616"/>
            </a:xfrm>
            <a:prstGeom prst="rightBrace">
              <a:avLst>
                <a:gd name="adj1" fmla="val 16090"/>
                <a:gd name="adj2" fmla="val 50000"/>
              </a:avLst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80467" tIns="40234" rIns="80467" bIns="40234" anchor="ctr"/>
            <a:lstStyle/>
            <a:p>
              <a:pPr algn="ctr"/>
              <a:endParaRPr lang="en-US"/>
            </a:p>
          </p:txBody>
        </p:sp>
        <p:sp>
          <p:nvSpPr>
            <p:cNvPr id="62" name="Freeform 29"/>
            <p:cNvSpPr>
              <a:spLocks noEditPoints="1"/>
            </p:cNvSpPr>
            <p:nvPr/>
          </p:nvSpPr>
          <p:spPr bwMode="auto">
            <a:xfrm rot="228844">
              <a:off x="2989" y="783"/>
              <a:ext cx="140" cy="347"/>
            </a:xfrm>
            <a:custGeom>
              <a:avLst/>
              <a:gdLst>
                <a:gd name="T0" fmla="*/ 0 w 582"/>
                <a:gd name="T1" fmla="*/ 0 h 958"/>
                <a:gd name="T2" fmla="*/ 0 w 582"/>
                <a:gd name="T3" fmla="*/ 0 h 958"/>
                <a:gd name="T4" fmla="*/ 0 w 582"/>
                <a:gd name="T5" fmla="*/ 0 h 958"/>
                <a:gd name="T6" fmla="*/ 0 w 582"/>
                <a:gd name="T7" fmla="*/ 0 h 958"/>
                <a:gd name="T8" fmla="*/ 0 w 582"/>
                <a:gd name="T9" fmla="*/ 0 h 958"/>
                <a:gd name="T10" fmla="*/ 0 w 582"/>
                <a:gd name="T11" fmla="*/ 0 h 958"/>
                <a:gd name="T12" fmla="*/ 0 w 582"/>
                <a:gd name="T13" fmla="*/ 0 h 958"/>
                <a:gd name="T14" fmla="*/ 0 w 582"/>
                <a:gd name="T15" fmla="*/ 0 h 958"/>
                <a:gd name="T16" fmla="*/ 0 w 582"/>
                <a:gd name="T17" fmla="*/ 0 h 958"/>
                <a:gd name="T18" fmla="*/ 0 w 582"/>
                <a:gd name="T19" fmla="*/ 0 h 958"/>
                <a:gd name="T20" fmla="*/ 0 w 582"/>
                <a:gd name="T21" fmla="*/ 0 h 958"/>
                <a:gd name="T22" fmla="*/ 0 w 582"/>
                <a:gd name="T23" fmla="*/ 0 h 958"/>
                <a:gd name="T24" fmla="*/ 0 w 582"/>
                <a:gd name="T25" fmla="*/ 0 h 958"/>
                <a:gd name="T26" fmla="*/ 0 w 582"/>
                <a:gd name="T27" fmla="*/ 0 h 958"/>
                <a:gd name="T28" fmla="*/ 0 w 582"/>
                <a:gd name="T29" fmla="*/ 0 h 958"/>
                <a:gd name="T30" fmla="*/ 0 w 582"/>
                <a:gd name="T31" fmla="*/ 0 h 958"/>
                <a:gd name="T32" fmla="*/ 0 w 582"/>
                <a:gd name="T33" fmla="*/ 0 h 958"/>
                <a:gd name="T34" fmla="*/ 0 w 582"/>
                <a:gd name="T35" fmla="*/ 0 h 958"/>
                <a:gd name="T36" fmla="*/ 0 w 582"/>
                <a:gd name="T37" fmla="*/ 1 h 958"/>
                <a:gd name="T38" fmla="*/ 0 w 582"/>
                <a:gd name="T39" fmla="*/ 1 h 958"/>
                <a:gd name="T40" fmla="*/ 0 w 582"/>
                <a:gd name="T41" fmla="*/ 0 h 958"/>
                <a:gd name="T42" fmla="*/ 0 w 582"/>
                <a:gd name="T43" fmla="*/ 0 h 958"/>
                <a:gd name="T44" fmla="*/ 0 w 582"/>
                <a:gd name="T45" fmla="*/ 0 h 958"/>
                <a:gd name="T46" fmla="*/ 0 w 582"/>
                <a:gd name="T47" fmla="*/ 0 h 958"/>
                <a:gd name="T48" fmla="*/ 0 w 582"/>
                <a:gd name="T49" fmla="*/ 0 h 958"/>
                <a:gd name="T50" fmla="*/ 0 w 582"/>
                <a:gd name="T51" fmla="*/ 0 h 958"/>
                <a:gd name="T52" fmla="*/ 0 w 582"/>
                <a:gd name="T53" fmla="*/ 0 h 958"/>
                <a:gd name="T54" fmla="*/ 0 w 582"/>
                <a:gd name="T55" fmla="*/ 0 h 958"/>
                <a:gd name="T56" fmla="*/ 0 w 582"/>
                <a:gd name="T57" fmla="*/ 0 h 958"/>
                <a:gd name="T58" fmla="*/ 0 w 582"/>
                <a:gd name="T59" fmla="*/ 0 h 958"/>
                <a:gd name="T60" fmla="*/ 0 w 582"/>
                <a:gd name="T61" fmla="*/ 0 h 958"/>
                <a:gd name="T62" fmla="*/ 0 w 582"/>
                <a:gd name="T63" fmla="*/ 0 h 958"/>
                <a:gd name="T64" fmla="*/ 0 w 582"/>
                <a:gd name="T65" fmla="*/ 0 h 958"/>
                <a:gd name="T66" fmla="*/ 0 w 582"/>
                <a:gd name="T67" fmla="*/ 0 h 958"/>
                <a:gd name="T68" fmla="*/ 0 w 582"/>
                <a:gd name="T69" fmla="*/ 0 h 958"/>
                <a:gd name="T70" fmla="*/ 0 w 582"/>
                <a:gd name="T71" fmla="*/ 0 h 958"/>
                <a:gd name="T72" fmla="*/ 0 w 582"/>
                <a:gd name="T73" fmla="*/ 0 h 958"/>
                <a:gd name="T74" fmla="*/ 0 w 582"/>
                <a:gd name="T75" fmla="*/ 0 h 958"/>
                <a:gd name="T76" fmla="*/ 0 w 582"/>
                <a:gd name="T77" fmla="*/ 1 h 958"/>
                <a:gd name="T78" fmla="*/ 0 w 582"/>
                <a:gd name="T79" fmla="*/ 1 h 958"/>
                <a:gd name="T80" fmla="*/ 0 w 582"/>
                <a:gd name="T81" fmla="*/ 0 h 958"/>
                <a:gd name="T82" fmla="*/ 0 w 582"/>
                <a:gd name="T83" fmla="*/ 0 h 958"/>
                <a:gd name="T84" fmla="*/ 0 w 582"/>
                <a:gd name="T85" fmla="*/ 0 h 958"/>
                <a:gd name="T86" fmla="*/ 0 w 582"/>
                <a:gd name="T87" fmla="*/ 0 h 958"/>
                <a:gd name="T88" fmla="*/ 0 w 582"/>
                <a:gd name="T89" fmla="*/ 0 h 958"/>
                <a:gd name="T90" fmla="*/ 0 w 582"/>
                <a:gd name="T91" fmla="*/ 0 h 958"/>
                <a:gd name="T92" fmla="*/ 0 w 582"/>
                <a:gd name="T93" fmla="*/ 0 h 958"/>
                <a:gd name="T94" fmla="*/ 0 w 582"/>
                <a:gd name="T95" fmla="*/ 0 h 958"/>
                <a:gd name="T96" fmla="*/ 0 w 582"/>
                <a:gd name="T97" fmla="*/ 0 h 958"/>
                <a:gd name="T98" fmla="*/ 0 w 582"/>
                <a:gd name="T99" fmla="*/ 0 h 958"/>
                <a:gd name="T100" fmla="*/ 0 w 582"/>
                <a:gd name="T101" fmla="*/ 0 h 958"/>
                <a:gd name="T102" fmla="*/ 0 w 582"/>
                <a:gd name="T103" fmla="*/ 0 h 958"/>
                <a:gd name="T104" fmla="*/ 0 w 582"/>
                <a:gd name="T105" fmla="*/ 0 h 958"/>
                <a:gd name="T106" fmla="*/ 0 w 582"/>
                <a:gd name="T107" fmla="*/ 0 h 958"/>
                <a:gd name="T108" fmla="*/ 0 w 582"/>
                <a:gd name="T109" fmla="*/ 0 h 958"/>
                <a:gd name="T110" fmla="*/ 0 w 582"/>
                <a:gd name="T111" fmla="*/ 0 h 958"/>
                <a:gd name="T112" fmla="*/ 0 w 582"/>
                <a:gd name="T113" fmla="*/ 0 h 958"/>
                <a:gd name="T114" fmla="*/ 0 w 582"/>
                <a:gd name="T115" fmla="*/ 0 h 958"/>
                <a:gd name="T116" fmla="*/ 0 w 582"/>
                <a:gd name="T117" fmla="*/ 1 h 958"/>
                <a:gd name="T118" fmla="*/ 0 w 582"/>
                <a:gd name="T119" fmla="*/ 1 h 958"/>
                <a:gd name="T120" fmla="*/ 0 w 582"/>
                <a:gd name="T121" fmla="*/ 1 h 95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582"/>
                <a:gd name="T184" fmla="*/ 0 h 958"/>
                <a:gd name="T185" fmla="*/ 582 w 582"/>
                <a:gd name="T186" fmla="*/ 958 h 95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582" h="958">
                  <a:moveTo>
                    <a:pt x="66" y="0"/>
                  </a:moveTo>
                  <a:lnTo>
                    <a:pt x="66" y="2"/>
                  </a:lnTo>
                  <a:lnTo>
                    <a:pt x="62" y="8"/>
                  </a:lnTo>
                  <a:lnTo>
                    <a:pt x="52" y="20"/>
                  </a:lnTo>
                  <a:lnTo>
                    <a:pt x="38" y="40"/>
                  </a:lnTo>
                  <a:lnTo>
                    <a:pt x="24" y="60"/>
                  </a:lnTo>
                  <a:lnTo>
                    <a:pt x="14" y="80"/>
                  </a:lnTo>
                  <a:lnTo>
                    <a:pt x="6" y="96"/>
                  </a:lnTo>
                  <a:lnTo>
                    <a:pt x="0" y="112"/>
                  </a:lnTo>
                  <a:lnTo>
                    <a:pt x="0" y="124"/>
                  </a:lnTo>
                  <a:lnTo>
                    <a:pt x="0" y="138"/>
                  </a:lnTo>
                  <a:lnTo>
                    <a:pt x="4" y="150"/>
                  </a:lnTo>
                  <a:lnTo>
                    <a:pt x="10" y="162"/>
                  </a:lnTo>
                  <a:lnTo>
                    <a:pt x="18" y="176"/>
                  </a:lnTo>
                  <a:lnTo>
                    <a:pt x="28" y="192"/>
                  </a:lnTo>
                  <a:lnTo>
                    <a:pt x="36" y="206"/>
                  </a:lnTo>
                  <a:lnTo>
                    <a:pt x="46" y="222"/>
                  </a:lnTo>
                  <a:lnTo>
                    <a:pt x="54" y="238"/>
                  </a:lnTo>
                  <a:lnTo>
                    <a:pt x="62" y="254"/>
                  </a:lnTo>
                  <a:lnTo>
                    <a:pt x="66" y="270"/>
                  </a:lnTo>
                  <a:lnTo>
                    <a:pt x="66" y="286"/>
                  </a:lnTo>
                  <a:lnTo>
                    <a:pt x="66" y="302"/>
                  </a:lnTo>
                  <a:lnTo>
                    <a:pt x="62" y="318"/>
                  </a:lnTo>
                  <a:lnTo>
                    <a:pt x="54" y="336"/>
                  </a:lnTo>
                  <a:lnTo>
                    <a:pt x="46" y="356"/>
                  </a:lnTo>
                  <a:lnTo>
                    <a:pt x="38" y="378"/>
                  </a:lnTo>
                  <a:lnTo>
                    <a:pt x="30" y="396"/>
                  </a:lnTo>
                  <a:lnTo>
                    <a:pt x="20" y="416"/>
                  </a:lnTo>
                  <a:lnTo>
                    <a:pt x="14" y="434"/>
                  </a:lnTo>
                  <a:lnTo>
                    <a:pt x="10" y="452"/>
                  </a:lnTo>
                  <a:lnTo>
                    <a:pt x="10" y="468"/>
                  </a:lnTo>
                  <a:lnTo>
                    <a:pt x="10" y="484"/>
                  </a:lnTo>
                  <a:lnTo>
                    <a:pt x="14" y="498"/>
                  </a:lnTo>
                  <a:lnTo>
                    <a:pt x="20" y="514"/>
                  </a:lnTo>
                  <a:lnTo>
                    <a:pt x="30" y="530"/>
                  </a:lnTo>
                  <a:lnTo>
                    <a:pt x="38" y="548"/>
                  </a:lnTo>
                  <a:lnTo>
                    <a:pt x="46" y="564"/>
                  </a:lnTo>
                  <a:lnTo>
                    <a:pt x="54" y="580"/>
                  </a:lnTo>
                  <a:lnTo>
                    <a:pt x="62" y="596"/>
                  </a:lnTo>
                  <a:lnTo>
                    <a:pt x="66" y="612"/>
                  </a:lnTo>
                  <a:lnTo>
                    <a:pt x="66" y="628"/>
                  </a:lnTo>
                  <a:lnTo>
                    <a:pt x="66" y="644"/>
                  </a:lnTo>
                  <a:lnTo>
                    <a:pt x="62" y="660"/>
                  </a:lnTo>
                  <a:lnTo>
                    <a:pt x="54" y="678"/>
                  </a:lnTo>
                  <a:lnTo>
                    <a:pt x="46" y="698"/>
                  </a:lnTo>
                  <a:lnTo>
                    <a:pt x="38" y="720"/>
                  </a:lnTo>
                  <a:lnTo>
                    <a:pt x="30" y="738"/>
                  </a:lnTo>
                  <a:lnTo>
                    <a:pt x="20" y="758"/>
                  </a:lnTo>
                  <a:lnTo>
                    <a:pt x="14" y="776"/>
                  </a:lnTo>
                  <a:lnTo>
                    <a:pt x="10" y="794"/>
                  </a:lnTo>
                  <a:lnTo>
                    <a:pt x="10" y="810"/>
                  </a:lnTo>
                  <a:lnTo>
                    <a:pt x="10" y="826"/>
                  </a:lnTo>
                  <a:lnTo>
                    <a:pt x="16" y="840"/>
                  </a:lnTo>
                  <a:lnTo>
                    <a:pt x="26" y="858"/>
                  </a:lnTo>
                  <a:lnTo>
                    <a:pt x="40" y="876"/>
                  </a:lnTo>
                  <a:lnTo>
                    <a:pt x="58" y="896"/>
                  </a:lnTo>
                  <a:lnTo>
                    <a:pt x="80" y="918"/>
                  </a:lnTo>
                  <a:lnTo>
                    <a:pt x="100" y="936"/>
                  </a:lnTo>
                  <a:lnTo>
                    <a:pt x="114" y="950"/>
                  </a:lnTo>
                  <a:lnTo>
                    <a:pt x="122" y="956"/>
                  </a:lnTo>
                  <a:lnTo>
                    <a:pt x="124" y="958"/>
                  </a:lnTo>
                  <a:moveTo>
                    <a:pt x="296" y="0"/>
                  </a:moveTo>
                  <a:lnTo>
                    <a:pt x="294" y="2"/>
                  </a:lnTo>
                  <a:lnTo>
                    <a:pt x="290" y="8"/>
                  </a:lnTo>
                  <a:lnTo>
                    <a:pt x="280" y="20"/>
                  </a:lnTo>
                  <a:lnTo>
                    <a:pt x="268" y="40"/>
                  </a:lnTo>
                  <a:lnTo>
                    <a:pt x="254" y="60"/>
                  </a:lnTo>
                  <a:lnTo>
                    <a:pt x="242" y="80"/>
                  </a:lnTo>
                  <a:lnTo>
                    <a:pt x="234" y="96"/>
                  </a:lnTo>
                  <a:lnTo>
                    <a:pt x="230" y="112"/>
                  </a:lnTo>
                  <a:lnTo>
                    <a:pt x="228" y="124"/>
                  </a:lnTo>
                  <a:lnTo>
                    <a:pt x="230" y="138"/>
                  </a:lnTo>
                  <a:lnTo>
                    <a:pt x="234" y="150"/>
                  </a:lnTo>
                  <a:lnTo>
                    <a:pt x="238" y="162"/>
                  </a:lnTo>
                  <a:lnTo>
                    <a:pt x="248" y="176"/>
                  </a:lnTo>
                  <a:lnTo>
                    <a:pt x="256" y="192"/>
                  </a:lnTo>
                  <a:lnTo>
                    <a:pt x="264" y="206"/>
                  </a:lnTo>
                  <a:lnTo>
                    <a:pt x="276" y="222"/>
                  </a:lnTo>
                  <a:lnTo>
                    <a:pt x="282" y="238"/>
                  </a:lnTo>
                  <a:lnTo>
                    <a:pt x="290" y="254"/>
                  </a:lnTo>
                  <a:lnTo>
                    <a:pt x="294" y="270"/>
                  </a:lnTo>
                  <a:lnTo>
                    <a:pt x="296" y="286"/>
                  </a:lnTo>
                  <a:lnTo>
                    <a:pt x="294" y="302"/>
                  </a:lnTo>
                  <a:lnTo>
                    <a:pt x="290" y="318"/>
                  </a:lnTo>
                  <a:lnTo>
                    <a:pt x="284" y="336"/>
                  </a:lnTo>
                  <a:lnTo>
                    <a:pt x="276" y="356"/>
                  </a:lnTo>
                  <a:lnTo>
                    <a:pt x="266" y="378"/>
                  </a:lnTo>
                  <a:lnTo>
                    <a:pt x="258" y="396"/>
                  </a:lnTo>
                  <a:lnTo>
                    <a:pt x="250" y="416"/>
                  </a:lnTo>
                  <a:lnTo>
                    <a:pt x="244" y="434"/>
                  </a:lnTo>
                  <a:lnTo>
                    <a:pt x="240" y="452"/>
                  </a:lnTo>
                  <a:lnTo>
                    <a:pt x="238" y="468"/>
                  </a:lnTo>
                  <a:lnTo>
                    <a:pt x="240" y="484"/>
                  </a:lnTo>
                  <a:lnTo>
                    <a:pt x="244" y="498"/>
                  </a:lnTo>
                  <a:lnTo>
                    <a:pt x="250" y="514"/>
                  </a:lnTo>
                  <a:lnTo>
                    <a:pt x="258" y="530"/>
                  </a:lnTo>
                  <a:lnTo>
                    <a:pt x="268" y="548"/>
                  </a:lnTo>
                  <a:lnTo>
                    <a:pt x="276" y="564"/>
                  </a:lnTo>
                  <a:lnTo>
                    <a:pt x="284" y="580"/>
                  </a:lnTo>
                  <a:lnTo>
                    <a:pt x="290" y="596"/>
                  </a:lnTo>
                  <a:lnTo>
                    <a:pt x="294" y="612"/>
                  </a:lnTo>
                  <a:lnTo>
                    <a:pt x="296" y="628"/>
                  </a:lnTo>
                  <a:lnTo>
                    <a:pt x="294" y="644"/>
                  </a:lnTo>
                  <a:lnTo>
                    <a:pt x="290" y="660"/>
                  </a:lnTo>
                  <a:lnTo>
                    <a:pt x="284" y="678"/>
                  </a:lnTo>
                  <a:lnTo>
                    <a:pt x="276" y="698"/>
                  </a:lnTo>
                  <a:lnTo>
                    <a:pt x="266" y="720"/>
                  </a:lnTo>
                  <a:lnTo>
                    <a:pt x="258" y="738"/>
                  </a:lnTo>
                  <a:lnTo>
                    <a:pt x="250" y="758"/>
                  </a:lnTo>
                  <a:lnTo>
                    <a:pt x="244" y="776"/>
                  </a:lnTo>
                  <a:lnTo>
                    <a:pt x="240" y="794"/>
                  </a:lnTo>
                  <a:lnTo>
                    <a:pt x="238" y="810"/>
                  </a:lnTo>
                  <a:lnTo>
                    <a:pt x="240" y="826"/>
                  </a:lnTo>
                  <a:lnTo>
                    <a:pt x="246" y="840"/>
                  </a:lnTo>
                  <a:lnTo>
                    <a:pt x="254" y="858"/>
                  </a:lnTo>
                  <a:lnTo>
                    <a:pt x="268" y="876"/>
                  </a:lnTo>
                  <a:lnTo>
                    <a:pt x="288" y="896"/>
                  </a:lnTo>
                  <a:lnTo>
                    <a:pt x="310" y="918"/>
                  </a:lnTo>
                  <a:lnTo>
                    <a:pt x="330" y="936"/>
                  </a:lnTo>
                  <a:lnTo>
                    <a:pt x="344" y="950"/>
                  </a:lnTo>
                  <a:lnTo>
                    <a:pt x="352" y="956"/>
                  </a:lnTo>
                  <a:lnTo>
                    <a:pt x="352" y="958"/>
                  </a:lnTo>
                  <a:moveTo>
                    <a:pt x="524" y="0"/>
                  </a:moveTo>
                  <a:lnTo>
                    <a:pt x="524" y="2"/>
                  </a:lnTo>
                  <a:lnTo>
                    <a:pt x="520" y="8"/>
                  </a:lnTo>
                  <a:lnTo>
                    <a:pt x="510" y="20"/>
                  </a:lnTo>
                  <a:lnTo>
                    <a:pt x="496" y="40"/>
                  </a:lnTo>
                  <a:lnTo>
                    <a:pt x="482" y="60"/>
                  </a:lnTo>
                  <a:lnTo>
                    <a:pt x="472" y="80"/>
                  </a:lnTo>
                  <a:lnTo>
                    <a:pt x="464" y="96"/>
                  </a:lnTo>
                  <a:lnTo>
                    <a:pt x="458" y="112"/>
                  </a:lnTo>
                  <a:lnTo>
                    <a:pt x="458" y="124"/>
                  </a:lnTo>
                  <a:lnTo>
                    <a:pt x="458" y="138"/>
                  </a:lnTo>
                  <a:lnTo>
                    <a:pt x="462" y="150"/>
                  </a:lnTo>
                  <a:lnTo>
                    <a:pt x="468" y="162"/>
                  </a:lnTo>
                  <a:lnTo>
                    <a:pt x="476" y="176"/>
                  </a:lnTo>
                  <a:lnTo>
                    <a:pt x="486" y="192"/>
                  </a:lnTo>
                  <a:lnTo>
                    <a:pt x="494" y="206"/>
                  </a:lnTo>
                  <a:lnTo>
                    <a:pt x="504" y="222"/>
                  </a:lnTo>
                  <a:lnTo>
                    <a:pt x="512" y="238"/>
                  </a:lnTo>
                  <a:lnTo>
                    <a:pt x="520" y="254"/>
                  </a:lnTo>
                  <a:lnTo>
                    <a:pt x="524" y="270"/>
                  </a:lnTo>
                  <a:lnTo>
                    <a:pt x="524" y="286"/>
                  </a:lnTo>
                  <a:lnTo>
                    <a:pt x="524" y="302"/>
                  </a:lnTo>
                  <a:lnTo>
                    <a:pt x="520" y="318"/>
                  </a:lnTo>
                  <a:lnTo>
                    <a:pt x="514" y="336"/>
                  </a:lnTo>
                  <a:lnTo>
                    <a:pt x="504" y="356"/>
                  </a:lnTo>
                  <a:lnTo>
                    <a:pt x="496" y="378"/>
                  </a:lnTo>
                  <a:lnTo>
                    <a:pt x="488" y="396"/>
                  </a:lnTo>
                  <a:lnTo>
                    <a:pt x="478" y="416"/>
                  </a:lnTo>
                  <a:lnTo>
                    <a:pt x="472" y="434"/>
                  </a:lnTo>
                  <a:lnTo>
                    <a:pt x="468" y="452"/>
                  </a:lnTo>
                  <a:lnTo>
                    <a:pt x="468" y="468"/>
                  </a:lnTo>
                  <a:lnTo>
                    <a:pt x="468" y="484"/>
                  </a:lnTo>
                  <a:lnTo>
                    <a:pt x="472" y="498"/>
                  </a:lnTo>
                  <a:lnTo>
                    <a:pt x="478" y="514"/>
                  </a:lnTo>
                  <a:lnTo>
                    <a:pt x="488" y="530"/>
                  </a:lnTo>
                  <a:lnTo>
                    <a:pt x="496" y="548"/>
                  </a:lnTo>
                  <a:lnTo>
                    <a:pt x="504" y="564"/>
                  </a:lnTo>
                  <a:lnTo>
                    <a:pt x="514" y="580"/>
                  </a:lnTo>
                  <a:lnTo>
                    <a:pt x="520" y="596"/>
                  </a:lnTo>
                  <a:lnTo>
                    <a:pt x="524" y="612"/>
                  </a:lnTo>
                  <a:lnTo>
                    <a:pt x="524" y="628"/>
                  </a:lnTo>
                  <a:lnTo>
                    <a:pt x="524" y="644"/>
                  </a:lnTo>
                  <a:lnTo>
                    <a:pt x="520" y="660"/>
                  </a:lnTo>
                  <a:lnTo>
                    <a:pt x="514" y="678"/>
                  </a:lnTo>
                  <a:lnTo>
                    <a:pt x="504" y="698"/>
                  </a:lnTo>
                  <a:lnTo>
                    <a:pt x="496" y="720"/>
                  </a:lnTo>
                  <a:lnTo>
                    <a:pt x="488" y="738"/>
                  </a:lnTo>
                  <a:lnTo>
                    <a:pt x="478" y="758"/>
                  </a:lnTo>
                  <a:lnTo>
                    <a:pt x="472" y="776"/>
                  </a:lnTo>
                  <a:lnTo>
                    <a:pt x="468" y="794"/>
                  </a:lnTo>
                  <a:lnTo>
                    <a:pt x="468" y="810"/>
                  </a:lnTo>
                  <a:lnTo>
                    <a:pt x="468" y="826"/>
                  </a:lnTo>
                  <a:lnTo>
                    <a:pt x="474" y="840"/>
                  </a:lnTo>
                  <a:lnTo>
                    <a:pt x="484" y="858"/>
                  </a:lnTo>
                  <a:lnTo>
                    <a:pt x="498" y="876"/>
                  </a:lnTo>
                  <a:lnTo>
                    <a:pt x="516" y="896"/>
                  </a:lnTo>
                  <a:lnTo>
                    <a:pt x="538" y="918"/>
                  </a:lnTo>
                  <a:lnTo>
                    <a:pt x="558" y="936"/>
                  </a:lnTo>
                  <a:lnTo>
                    <a:pt x="572" y="950"/>
                  </a:lnTo>
                  <a:lnTo>
                    <a:pt x="580" y="956"/>
                  </a:lnTo>
                  <a:lnTo>
                    <a:pt x="582" y="958"/>
                  </a:lnTo>
                </a:path>
              </a:pathLst>
            </a:custGeom>
            <a:noFill/>
            <a:ln w="28575" algn="ctr">
              <a:solidFill>
                <a:srgbClr val="0033CC"/>
              </a:solidFill>
              <a:miter lim="800000"/>
              <a:headEnd/>
              <a:tailEnd/>
            </a:ln>
          </p:spPr>
          <p:txBody>
            <a:bodyPr lIns="80467" tIns="40234" rIns="80467" bIns="40234"/>
            <a:lstStyle/>
            <a:p>
              <a:endParaRPr lang="en-US"/>
            </a:p>
          </p:txBody>
        </p:sp>
        <p:sp>
          <p:nvSpPr>
            <p:cNvPr id="63" name="Text Box 16"/>
            <p:cNvSpPr txBox="1">
              <a:spLocks noChangeArrowheads="1"/>
            </p:cNvSpPr>
            <p:nvPr/>
          </p:nvSpPr>
          <p:spPr bwMode="auto">
            <a:xfrm>
              <a:off x="3301" y="854"/>
              <a:ext cx="338" cy="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0467" tIns="40234" rIns="80467" bIns="40234"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</a:rPr>
                <a:t>(</a:t>
              </a:r>
              <a:r>
                <a:rPr lang="ro-RO" sz="1600" i="1">
                  <a:solidFill>
                    <a:srgbClr val="000000"/>
                  </a:solidFill>
                  <a:latin typeface="Times New Roman" pitchFamily="18" charset="0"/>
                </a:rPr>
                <a:t>n</a:t>
              </a:r>
              <a:r>
                <a:rPr lang="ro-RO" sz="1600" i="1" baseline="-25000">
                  <a:solidFill>
                    <a:srgbClr val="000000"/>
                  </a:solidFill>
                  <a:latin typeface="Times New Roman" pitchFamily="18" charset="0"/>
                </a:rPr>
                <a:t>A</a:t>
              </a:r>
              <a:r>
                <a:rPr lang="en-US" sz="1600">
                  <a:solidFill>
                    <a:srgbClr val="000000"/>
                  </a:solidFill>
                </a:rPr>
                <a:t>)</a:t>
              </a:r>
              <a:endParaRPr lang="en-US"/>
            </a:p>
          </p:txBody>
        </p:sp>
        <p:cxnSp>
          <p:nvCxnSpPr>
            <p:cNvPr id="64" name="Straight Connector 68"/>
            <p:cNvCxnSpPr>
              <a:cxnSpLocks noChangeShapeType="1"/>
            </p:cNvCxnSpPr>
            <p:nvPr/>
          </p:nvCxnSpPr>
          <p:spPr bwMode="auto">
            <a:xfrm>
              <a:off x="2315" y="1746"/>
              <a:ext cx="150" cy="62"/>
            </a:xfrm>
            <a:prstGeom prst="line">
              <a:avLst/>
            </a:prstGeom>
            <a:noFill/>
            <a:ln w="19050" cmpd="dbl" algn="ctr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65" name="Line 12"/>
            <p:cNvSpPr>
              <a:spLocks noChangeShapeType="1"/>
            </p:cNvSpPr>
            <p:nvPr/>
          </p:nvSpPr>
          <p:spPr bwMode="auto">
            <a:xfrm>
              <a:off x="1772" y="3521"/>
              <a:ext cx="539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Line 14"/>
            <p:cNvSpPr>
              <a:spLocks noChangeShapeType="1"/>
            </p:cNvSpPr>
            <p:nvPr/>
          </p:nvSpPr>
          <p:spPr bwMode="auto">
            <a:xfrm flipV="1">
              <a:off x="2329" y="3255"/>
              <a:ext cx="1260" cy="26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Text Box 17"/>
            <p:cNvSpPr txBox="1">
              <a:spLocks noChangeArrowheads="1"/>
            </p:cNvSpPr>
            <p:nvPr/>
          </p:nvSpPr>
          <p:spPr bwMode="auto">
            <a:xfrm>
              <a:off x="1715" y="3709"/>
              <a:ext cx="123" cy="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0467" tIns="40234" rIns="80467" bIns="40234">
              <a:spAutoFit/>
            </a:bodyPr>
            <a:lstStyle/>
            <a:p>
              <a:r>
                <a:rPr lang="en-US" sz="1600" i="1">
                  <a:solidFill>
                    <a:srgbClr val="000000"/>
                  </a:solidFill>
                </a:rPr>
                <a:t>p</a:t>
              </a:r>
              <a:endParaRPr lang="en-US"/>
            </a:p>
          </p:txBody>
        </p:sp>
        <p:sp>
          <p:nvSpPr>
            <p:cNvPr id="68" name="Text Box 45"/>
            <p:cNvSpPr txBox="1">
              <a:spLocks noChangeArrowheads="1"/>
            </p:cNvSpPr>
            <p:nvPr/>
          </p:nvSpPr>
          <p:spPr bwMode="auto">
            <a:xfrm>
              <a:off x="3541" y="3697"/>
              <a:ext cx="263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0467" tIns="40234" rIns="80467" bIns="40234">
              <a:spAutoFit/>
            </a:bodyPr>
            <a:lstStyle/>
            <a:p>
              <a:r>
                <a:rPr lang="el-GR" sz="1700" i="1">
                  <a:solidFill>
                    <a:srgbClr val="000000"/>
                  </a:solidFill>
                  <a:latin typeface="Times New Roman" pitchFamily="18" charset="0"/>
                </a:rPr>
                <a:t>π</a:t>
              </a:r>
              <a:r>
                <a:rPr lang="en-US" sz="1700" i="1" baseline="30000">
                  <a:solidFill>
                    <a:srgbClr val="000000"/>
                  </a:solidFill>
                  <a:latin typeface="Times New Roman" pitchFamily="18" charset="0"/>
                </a:rPr>
                <a:t>−</a:t>
              </a:r>
              <a:endParaRPr lang="en-US"/>
            </a:p>
          </p:txBody>
        </p:sp>
        <p:sp>
          <p:nvSpPr>
            <p:cNvPr id="69" name="Text Box 46"/>
            <p:cNvSpPr txBox="1">
              <a:spLocks noChangeArrowheads="1"/>
            </p:cNvSpPr>
            <p:nvPr/>
          </p:nvSpPr>
          <p:spPr bwMode="auto">
            <a:xfrm>
              <a:off x="3555" y="3230"/>
              <a:ext cx="311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0467" tIns="40234" rIns="80467" bIns="40234">
              <a:spAutoFit/>
            </a:bodyPr>
            <a:lstStyle/>
            <a:p>
              <a:r>
                <a:rPr lang="el-GR" sz="1700" i="1">
                  <a:solidFill>
                    <a:srgbClr val="000000"/>
                  </a:solidFill>
                  <a:latin typeface="Times New Roman" pitchFamily="18" charset="0"/>
                </a:rPr>
                <a:t>π</a:t>
              </a:r>
              <a:r>
                <a:rPr lang="en-US" sz="1700" i="1" baseline="30000">
                  <a:solidFill>
                    <a:srgbClr val="000000"/>
                  </a:solidFill>
                  <a:latin typeface="Times New Roman" pitchFamily="18" charset="0"/>
                </a:rPr>
                <a:t>+</a:t>
              </a:r>
              <a:endParaRPr lang="en-US"/>
            </a:p>
          </p:txBody>
        </p:sp>
        <p:sp>
          <p:nvSpPr>
            <p:cNvPr id="70" name="Right Brace 91"/>
            <p:cNvSpPr>
              <a:spLocks/>
            </p:cNvSpPr>
            <p:nvPr/>
          </p:nvSpPr>
          <p:spPr bwMode="auto">
            <a:xfrm>
              <a:off x="3717" y="3215"/>
              <a:ext cx="72" cy="759"/>
            </a:xfrm>
            <a:prstGeom prst="rightBrace">
              <a:avLst>
                <a:gd name="adj1" fmla="val 18448"/>
                <a:gd name="adj2" fmla="val 50000"/>
              </a:avLst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80467" tIns="40234" rIns="80467" bIns="40234" anchor="ctr"/>
            <a:lstStyle/>
            <a:p>
              <a:pPr algn="ctr"/>
              <a:endParaRPr lang="en-US"/>
            </a:p>
          </p:txBody>
        </p:sp>
        <p:sp>
          <p:nvSpPr>
            <p:cNvPr id="71" name="Oval 26"/>
            <p:cNvSpPr>
              <a:spLocks noChangeAspect="1" noChangeArrowheads="1"/>
            </p:cNvSpPr>
            <p:nvPr/>
          </p:nvSpPr>
          <p:spPr bwMode="auto">
            <a:xfrm>
              <a:off x="2254" y="3460"/>
              <a:ext cx="132" cy="12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lIns="80467" tIns="40234" rIns="80467" bIns="40234" anchor="ctr"/>
            <a:lstStyle/>
            <a:p>
              <a:pPr algn="ctr"/>
              <a:endParaRPr lang="en-US"/>
            </a:p>
          </p:txBody>
        </p:sp>
        <p:sp>
          <p:nvSpPr>
            <p:cNvPr id="72" name="Line 13"/>
            <p:cNvSpPr>
              <a:spLocks noChangeShapeType="1"/>
            </p:cNvSpPr>
            <p:nvPr/>
          </p:nvSpPr>
          <p:spPr bwMode="auto">
            <a:xfrm flipV="1">
              <a:off x="1609" y="3522"/>
              <a:ext cx="295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Text Box 18"/>
            <p:cNvSpPr txBox="1">
              <a:spLocks noChangeArrowheads="1"/>
            </p:cNvSpPr>
            <p:nvPr/>
          </p:nvSpPr>
          <p:spPr bwMode="auto">
            <a:xfrm>
              <a:off x="1384" y="3535"/>
              <a:ext cx="679" cy="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0467" tIns="40234" rIns="80467" bIns="40234">
              <a:spAutoFit/>
            </a:bodyPr>
            <a:lstStyle/>
            <a:p>
              <a:r>
                <a:rPr lang="ro-RO" sz="1400">
                  <a:solidFill>
                    <a:srgbClr val="000000"/>
                  </a:solidFill>
                </a:rPr>
                <a:t>24 GeV/c</a:t>
              </a:r>
              <a:endParaRPr lang="ro-RO"/>
            </a:p>
          </p:txBody>
        </p:sp>
        <p:sp>
          <p:nvSpPr>
            <p:cNvPr id="74" name="Line 12"/>
            <p:cNvSpPr>
              <a:spLocks noChangeShapeType="1"/>
            </p:cNvSpPr>
            <p:nvPr/>
          </p:nvSpPr>
          <p:spPr bwMode="auto">
            <a:xfrm>
              <a:off x="1772" y="3744"/>
              <a:ext cx="539" cy="1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Line 14"/>
            <p:cNvSpPr>
              <a:spLocks noChangeShapeType="1"/>
            </p:cNvSpPr>
            <p:nvPr/>
          </p:nvSpPr>
          <p:spPr bwMode="auto">
            <a:xfrm>
              <a:off x="2329" y="3741"/>
              <a:ext cx="1260" cy="18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Oval 26"/>
            <p:cNvSpPr>
              <a:spLocks noChangeAspect="1" noChangeArrowheads="1"/>
            </p:cNvSpPr>
            <p:nvPr/>
          </p:nvSpPr>
          <p:spPr bwMode="auto">
            <a:xfrm>
              <a:off x="2254" y="3682"/>
              <a:ext cx="132" cy="12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lIns="80467" tIns="40234" rIns="80467" bIns="40234" anchor="ctr"/>
            <a:lstStyle/>
            <a:p>
              <a:pPr algn="ctr"/>
              <a:endParaRPr lang="en-US"/>
            </a:p>
          </p:txBody>
        </p:sp>
        <p:sp>
          <p:nvSpPr>
            <p:cNvPr id="77" name="Line 13"/>
            <p:cNvSpPr>
              <a:spLocks noChangeShapeType="1"/>
            </p:cNvSpPr>
            <p:nvPr/>
          </p:nvSpPr>
          <p:spPr bwMode="auto">
            <a:xfrm flipV="1">
              <a:off x="1615" y="3739"/>
              <a:ext cx="295" cy="1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Text Box 17"/>
            <p:cNvSpPr txBox="1">
              <a:spLocks noChangeArrowheads="1"/>
            </p:cNvSpPr>
            <p:nvPr/>
          </p:nvSpPr>
          <p:spPr bwMode="auto">
            <a:xfrm>
              <a:off x="1700" y="3311"/>
              <a:ext cx="122" cy="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0467" tIns="40234" rIns="80467" bIns="40234">
              <a:spAutoFit/>
            </a:bodyPr>
            <a:lstStyle/>
            <a:p>
              <a:r>
                <a:rPr lang="en-US" sz="1600" i="1">
                  <a:solidFill>
                    <a:srgbClr val="000000"/>
                  </a:solidFill>
                </a:rPr>
                <a:t>p</a:t>
              </a:r>
              <a:endParaRPr lang="en-US"/>
            </a:p>
          </p:txBody>
        </p:sp>
        <p:sp>
          <p:nvSpPr>
            <p:cNvPr id="79" name="Rectangle 4"/>
            <p:cNvSpPr>
              <a:spLocks noChangeArrowheads="1"/>
            </p:cNvSpPr>
            <p:nvPr/>
          </p:nvSpPr>
          <p:spPr bwMode="auto">
            <a:xfrm>
              <a:off x="3805" y="1435"/>
              <a:ext cx="1018" cy="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0467" tIns="40234" rIns="80467" bIns="40234"/>
            <a:lstStyle/>
            <a:p>
              <a:r>
                <a:rPr lang="en-US" sz="1600" b="1" i="1" dirty="0">
                  <a:solidFill>
                    <a:srgbClr val="FF0000"/>
                  </a:solidFill>
                  <a:latin typeface="Arial Narrow" pitchFamily="34" charset="0"/>
                </a:rPr>
                <a:t>Coulomb </a:t>
              </a:r>
              <a:r>
                <a:rPr lang="en-US" sz="1600" b="1" i="1" dirty="0" smtClean="0">
                  <a:solidFill>
                    <a:srgbClr val="FF0000"/>
                  </a:solidFill>
                  <a:latin typeface="Arial Narrow" pitchFamily="34" charset="0"/>
                </a:rPr>
                <a:t/>
              </a:r>
              <a:br>
                <a:rPr lang="en-US" sz="1600" b="1" i="1" dirty="0" smtClean="0">
                  <a:solidFill>
                    <a:srgbClr val="FF0000"/>
                  </a:solidFill>
                  <a:latin typeface="Arial Narrow" pitchFamily="34" charset="0"/>
                </a:rPr>
              </a:br>
              <a:r>
                <a:rPr lang="en-US" sz="1600" b="1" i="1" dirty="0" smtClean="0">
                  <a:solidFill>
                    <a:srgbClr val="FF0000"/>
                  </a:solidFill>
                  <a:latin typeface="Arial Narrow" pitchFamily="34" charset="0"/>
                </a:rPr>
                <a:t>correlated</a:t>
              </a:r>
              <a:br>
                <a:rPr lang="en-US" sz="1600" b="1" i="1" dirty="0" smtClean="0">
                  <a:solidFill>
                    <a:srgbClr val="FF0000"/>
                  </a:solidFill>
                  <a:latin typeface="Arial Narrow" pitchFamily="34" charset="0"/>
                </a:rPr>
              </a:br>
              <a:r>
                <a:rPr lang="en-US" sz="1600" b="1" i="1" dirty="0" smtClean="0">
                  <a:solidFill>
                    <a:srgbClr val="FF0000"/>
                  </a:solidFill>
                  <a:latin typeface="Arial Narrow" pitchFamily="34" charset="0"/>
                </a:rPr>
                <a:t>pairs</a:t>
              </a:r>
              <a:endParaRPr lang="en-US" dirty="0"/>
            </a:p>
          </p:txBody>
        </p:sp>
        <p:sp>
          <p:nvSpPr>
            <p:cNvPr id="80" name="Rectangle 4"/>
            <p:cNvSpPr>
              <a:spLocks noChangeArrowheads="1"/>
            </p:cNvSpPr>
            <p:nvPr/>
          </p:nvSpPr>
          <p:spPr bwMode="auto">
            <a:xfrm>
              <a:off x="3806" y="2314"/>
              <a:ext cx="998" cy="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0467" tIns="40234" rIns="80467" bIns="40234"/>
            <a:lstStyle/>
            <a:p>
              <a:r>
                <a:rPr lang="en-US" sz="1600" b="1" i="1" dirty="0">
                  <a:solidFill>
                    <a:srgbClr val="FF0000"/>
                  </a:solidFill>
                  <a:latin typeface="Arial Narrow" pitchFamily="34" charset="0"/>
                </a:rPr>
                <a:t>Non-Coulomb </a:t>
              </a:r>
              <a:r>
                <a:rPr lang="en-US" sz="1600" b="1" i="1" dirty="0" smtClean="0">
                  <a:solidFill>
                    <a:srgbClr val="FF0000"/>
                  </a:solidFill>
                  <a:latin typeface="Arial Narrow" pitchFamily="34" charset="0"/>
                </a:rPr>
                <a:t/>
              </a:r>
              <a:br>
                <a:rPr lang="en-US" sz="1600" b="1" i="1" dirty="0" smtClean="0">
                  <a:solidFill>
                    <a:srgbClr val="FF0000"/>
                  </a:solidFill>
                  <a:latin typeface="Arial Narrow" pitchFamily="34" charset="0"/>
                </a:rPr>
              </a:br>
              <a:r>
                <a:rPr lang="en-US" sz="1600" b="1" i="1" dirty="0" smtClean="0">
                  <a:solidFill>
                    <a:srgbClr val="FF0000"/>
                  </a:solidFill>
                  <a:latin typeface="Arial Narrow" pitchFamily="34" charset="0"/>
                </a:rPr>
                <a:t>pairs</a:t>
              </a:r>
              <a:endParaRPr lang="en-US" dirty="0"/>
            </a:p>
          </p:txBody>
        </p:sp>
        <p:sp>
          <p:nvSpPr>
            <p:cNvPr id="81" name="Rectangle 4"/>
            <p:cNvSpPr>
              <a:spLocks noChangeArrowheads="1"/>
            </p:cNvSpPr>
            <p:nvPr/>
          </p:nvSpPr>
          <p:spPr bwMode="auto">
            <a:xfrm>
              <a:off x="3856" y="3522"/>
              <a:ext cx="935" cy="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0467" tIns="40234" rIns="80467" bIns="40234"/>
            <a:lstStyle/>
            <a:p>
              <a:r>
                <a:rPr lang="en-US" sz="1600" b="1" i="1">
                  <a:solidFill>
                    <a:srgbClr val="FF0000"/>
                  </a:solidFill>
                  <a:latin typeface="Arial Narrow" pitchFamily="34" charset="0"/>
                </a:rPr>
                <a:t>Accidental pairs</a:t>
              </a:r>
              <a:endParaRPr lang="en-US"/>
            </a:p>
          </p:txBody>
        </p:sp>
        <p:sp>
          <p:nvSpPr>
            <p:cNvPr id="82" name="Line 80"/>
            <p:cNvSpPr>
              <a:spLocks noChangeShapeType="1"/>
            </p:cNvSpPr>
            <p:nvPr/>
          </p:nvSpPr>
          <p:spPr bwMode="auto">
            <a:xfrm flipV="1">
              <a:off x="1853" y="992"/>
              <a:ext cx="335" cy="24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Line 81"/>
            <p:cNvSpPr>
              <a:spLocks noChangeShapeType="1"/>
            </p:cNvSpPr>
            <p:nvPr/>
          </p:nvSpPr>
          <p:spPr bwMode="auto">
            <a:xfrm>
              <a:off x="1846" y="1380"/>
              <a:ext cx="342" cy="28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Line 82"/>
            <p:cNvSpPr>
              <a:spLocks noChangeShapeType="1"/>
            </p:cNvSpPr>
            <p:nvPr/>
          </p:nvSpPr>
          <p:spPr bwMode="auto">
            <a:xfrm flipV="1">
              <a:off x="1902" y="2546"/>
              <a:ext cx="291" cy="42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Line 83"/>
            <p:cNvSpPr>
              <a:spLocks noChangeShapeType="1"/>
            </p:cNvSpPr>
            <p:nvPr/>
          </p:nvSpPr>
          <p:spPr bwMode="auto">
            <a:xfrm>
              <a:off x="1894" y="3115"/>
              <a:ext cx="381" cy="37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Line 84"/>
            <p:cNvSpPr>
              <a:spLocks noChangeShapeType="1"/>
            </p:cNvSpPr>
            <p:nvPr/>
          </p:nvSpPr>
          <p:spPr bwMode="auto">
            <a:xfrm>
              <a:off x="1884" y="3133"/>
              <a:ext cx="378" cy="55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Text Box 85"/>
            <p:cNvSpPr txBox="1">
              <a:spLocks noChangeArrowheads="1"/>
            </p:cNvSpPr>
            <p:nvPr/>
          </p:nvSpPr>
          <p:spPr bwMode="auto">
            <a:xfrm>
              <a:off x="1146" y="1220"/>
              <a:ext cx="912" cy="21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GB" sz="1400" b="1">
                  <a:solidFill>
                    <a:schemeClr val="tx1"/>
                  </a:solidFill>
                  <a:latin typeface="Times New Roman" pitchFamily="18" charset="0"/>
                </a:rPr>
                <a:t>Interaction point</a:t>
              </a:r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88" name="Text Box 86"/>
            <p:cNvSpPr txBox="1">
              <a:spLocks noChangeArrowheads="1"/>
            </p:cNvSpPr>
            <p:nvPr/>
          </p:nvSpPr>
          <p:spPr bwMode="auto">
            <a:xfrm>
              <a:off x="1137" y="2951"/>
              <a:ext cx="912" cy="21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GB" sz="1400" b="1">
                  <a:solidFill>
                    <a:schemeClr val="tx1"/>
                  </a:solidFill>
                  <a:latin typeface="Times New Roman" pitchFamily="18" charset="0"/>
                </a:rPr>
                <a:t>Interaction point</a:t>
              </a:r>
              <a:endParaRPr lang="en-US" sz="1400">
                <a:solidFill>
                  <a:schemeClr val="tx1"/>
                </a:solidFill>
              </a:endParaRPr>
            </a:p>
          </p:txBody>
        </p:sp>
      </p:grpSp>
      <p:sp>
        <p:nvSpPr>
          <p:cNvPr id="89" name="TextBox 88"/>
          <p:cNvSpPr txBox="1"/>
          <p:nvPr/>
        </p:nvSpPr>
        <p:spPr>
          <a:xfrm>
            <a:off x="1417404" y="5975182"/>
            <a:ext cx="1675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~ 7 </a:t>
            </a:r>
            <a:r>
              <a:rPr lang="en-US" dirty="0">
                <a:latin typeface="Verdana" pitchFamily="34" charset="0"/>
                <a:ea typeface="Verdana" pitchFamily="34" charset="0"/>
                <a:cs typeface="Verdana" pitchFamily="34" charset="0"/>
              </a:rPr>
              <a:t>×10</a:t>
            </a:r>
            <a:r>
              <a:rPr lang="en-US" baseline="50000" dirty="0">
                <a:latin typeface="Verdana" pitchFamily="34" charset="0"/>
                <a:ea typeface="Verdana" pitchFamily="34" charset="0"/>
                <a:cs typeface="Verdana" pitchFamily="34" charset="0"/>
              </a:rPr>
              <a:t>–3 </a:t>
            </a:r>
            <a:r>
              <a:rPr lang="en-US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X</a:t>
            </a:r>
            <a:r>
              <a:rPr lang="en-US" baseline="-25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0</a:t>
            </a:r>
            <a:endParaRPr lang="en-US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5030034" y="1232770"/>
            <a:ext cx="4113966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GB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A</a:t>
            </a:r>
            <a:r>
              <a:rPr lang="en-GB" sz="2400" baseline="-25000" dirty="0">
                <a:latin typeface="Verdana" pitchFamily="34" charset="0"/>
                <a:ea typeface="Verdana" pitchFamily="34" charset="0"/>
                <a:cs typeface="Verdana" pitchFamily="34" charset="0"/>
              </a:rPr>
              <a:t>2</a:t>
            </a:r>
            <a:r>
              <a:rPr lang="el-GR" sz="2400" baseline="-25000" dirty="0">
                <a:latin typeface="Times New Roman" pitchFamily="18" charset="0"/>
                <a:cs typeface="Times New Roman" pitchFamily="18" charset="0"/>
              </a:rPr>
              <a:t>π </a:t>
            </a:r>
            <a:r>
              <a:rPr lang="en-GB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lifetime given by breakup probability </a:t>
            </a:r>
            <a:r>
              <a:rPr lang="en-GB" sz="2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n</a:t>
            </a:r>
            <a:r>
              <a:rPr lang="en-GB" sz="2400" baseline="-250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A</a:t>
            </a:r>
            <a:r>
              <a:rPr lang="en-GB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/N</a:t>
            </a:r>
            <a:r>
              <a:rPr lang="en-GB" sz="2400" baseline="-25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</a:t>
            </a:r>
          </a:p>
          <a:p>
            <a:pPr marL="285750" indent="-285750">
              <a:buFont typeface="Arial" pitchFamily="34" charset="0"/>
              <a:buChar char="•"/>
            </a:pPr>
            <a:endParaRPr lang="en-GB" sz="2400" baseline="-250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GB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</a:t>
            </a:r>
            <a:r>
              <a:rPr lang="en-GB" sz="2400" baseline="-25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</a:t>
            </a:r>
            <a:r>
              <a:rPr lang="en-GB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= k </a:t>
            </a:r>
            <a:r>
              <a:rPr lang="en-GB" sz="2400" dirty="0" smtClean="0">
                <a:latin typeface="Verdana" pitchFamily="34" charset="0"/>
                <a:ea typeface="Verdana" pitchFamily="34" charset="0"/>
                <a:cs typeface="Verdana" pitchFamily="34" charset="0"/>
                <a:sym typeface="Symbol"/>
              </a:rPr>
              <a:t> N</a:t>
            </a:r>
            <a:r>
              <a:rPr lang="en-GB" sz="2400" baseline="-25000" dirty="0" smtClean="0">
                <a:latin typeface="Verdana" pitchFamily="34" charset="0"/>
                <a:ea typeface="Verdana" pitchFamily="34" charset="0"/>
                <a:cs typeface="Verdana" pitchFamily="34" charset="0"/>
                <a:sym typeface="Symbol"/>
              </a:rPr>
              <a:t>C</a:t>
            </a:r>
            <a:r>
              <a:rPr lang="en-GB" sz="2400" dirty="0" smtClean="0">
                <a:latin typeface="Verdana" pitchFamily="34" charset="0"/>
                <a:ea typeface="Verdana" pitchFamily="34" charset="0"/>
                <a:cs typeface="Verdana" pitchFamily="34" charset="0"/>
                <a:sym typeface="Symbol"/>
              </a:rPr>
              <a:t>; k calc.</a:t>
            </a:r>
          </a:p>
          <a:p>
            <a:pPr marL="285750" indent="-285750">
              <a:buFont typeface="Arial" pitchFamily="34" charset="0"/>
              <a:buChar char="•"/>
            </a:pPr>
            <a:endParaRPr lang="en-GB" sz="2400" dirty="0" smtClean="0">
              <a:latin typeface="Verdana" pitchFamily="34" charset="0"/>
              <a:ea typeface="Verdana" pitchFamily="34" charset="0"/>
              <a:cs typeface="Verdana" pitchFamily="34" charset="0"/>
              <a:sym typeface="Symbol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GB" sz="2400" dirty="0" err="1" smtClean="0">
                <a:latin typeface="Verdana" pitchFamily="34" charset="0"/>
                <a:ea typeface="Verdana" pitchFamily="34" charset="0"/>
                <a:cs typeface="Verdana" pitchFamily="34" charset="0"/>
                <a:sym typeface="Symbol"/>
              </a:rPr>
              <a:t>n.C.</a:t>
            </a:r>
            <a:r>
              <a:rPr lang="en-GB" sz="2400" dirty="0" smtClean="0">
                <a:latin typeface="Verdana" pitchFamily="34" charset="0"/>
                <a:ea typeface="Verdana" pitchFamily="34" charset="0"/>
                <a:cs typeface="Verdana" pitchFamily="34" charset="0"/>
                <a:sym typeface="Symbol"/>
              </a:rPr>
              <a:t> and acc. pairs subtracted using  relative momentum,</a:t>
            </a:r>
            <a:br>
              <a:rPr lang="en-GB" sz="2400" dirty="0" smtClean="0">
                <a:latin typeface="Verdana" pitchFamily="34" charset="0"/>
                <a:ea typeface="Verdana" pitchFamily="34" charset="0"/>
                <a:cs typeface="Verdana" pitchFamily="34" charset="0"/>
                <a:sym typeface="Symbol"/>
              </a:rPr>
            </a:br>
            <a:r>
              <a:rPr lang="en-GB" sz="2400" dirty="0" err="1" smtClean="0">
                <a:latin typeface="Verdana" pitchFamily="34" charset="0"/>
                <a:ea typeface="Verdana" pitchFamily="34" charset="0"/>
                <a:cs typeface="Verdana" pitchFamily="34" charset="0"/>
                <a:sym typeface="Symbol"/>
              </a:rPr>
              <a:t>reso</a:t>
            </a:r>
            <a:r>
              <a:rPr lang="en-GB" sz="2400" dirty="0" smtClean="0">
                <a:latin typeface="Verdana" pitchFamily="34" charset="0"/>
                <a:ea typeface="Verdana" pitchFamily="34" charset="0"/>
                <a:cs typeface="Verdana" pitchFamily="34" charset="0"/>
                <a:sym typeface="Symbol"/>
              </a:rPr>
              <a:t>. ~ 0.5 MeV/</a:t>
            </a:r>
            <a:r>
              <a:rPr lang="en-GB" sz="2400" i="1" dirty="0" smtClean="0">
                <a:latin typeface="Verdana" pitchFamily="34" charset="0"/>
                <a:ea typeface="Verdana" pitchFamily="34" charset="0"/>
                <a:cs typeface="Verdana" pitchFamily="34" charset="0"/>
                <a:sym typeface="Symbol"/>
              </a:rPr>
              <a:t>c</a:t>
            </a:r>
          </a:p>
          <a:p>
            <a:pPr marL="285750" indent="-285750">
              <a:buFont typeface="Arial" pitchFamily="34" charset="0"/>
              <a:buChar char="•"/>
            </a:pPr>
            <a:endParaRPr lang="en-GB" sz="2400" i="1" dirty="0" smtClean="0">
              <a:latin typeface="Verdana" pitchFamily="34" charset="0"/>
              <a:ea typeface="Verdana" pitchFamily="34" charset="0"/>
              <a:cs typeface="Verdana" pitchFamily="34" charset="0"/>
              <a:sym typeface="Symbol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GB" sz="2400" dirty="0" smtClean="0">
                <a:latin typeface="Verdana" pitchFamily="34" charset="0"/>
                <a:ea typeface="Verdana" pitchFamily="34" charset="0"/>
                <a:cs typeface="Verdana" pitchFamily="34" charset="0"/>
                <a:sym typeface="Symbol"/>
              </a:rPr>
              <a:t>total </a:t>
            </a:r>
            <a:r>
              <a:rPr lang="en-GB" sz="2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n</a:t>
            </a:r>
            <a:r>
              <a:rPr lang="en-GB" sz="2400" baseline="-250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A</a:t>
            </a:r>
            <a:r>
              <a:rPr lang="en-GB" sz="2400" baseline="-25000" dirty="0"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en-GB" sz="2400" baseline="-250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GB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2001-2003: 21000</a:t>
            </a:r>
            <a:br>
              <a:rPr lang="en-GB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GB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2008-2010: 24000</a:t>
            </a:r>
            <a:endParaRPr lang="en-GB" sz="2400" dirty="0" smtClean="0">
              <a:latin typeface="Verdana" pitchFamily="34" charset="0"/>
              <a:ea typeface="Verdana" pitchFamily="34" charset="0"/>
              <a:cs typeface="Verdana" pitchFamily="34" charset="0"/>
              <a:sym typeface="Symbol"/>
            </a:endParaRPr>
          </a:p>
          <a:p>
            <a:pPr marL="285750" indent="-285750">
              <a:buFont typeface="Arial" pitchFamily="34" charset="0"/>
              <a:buChar char="•"/>
            </a:pPr>
            <a:endParaRPr lang="en-GB" sz="2400" baseline="-250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450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Longitudinal momentum </a:t>
            </a:r>
            <a:r>
              <a:rPr lang="en-GB" dirty="0" smtClean="0">
                <a:sym typeface="Symbol"/>
              </a:rPr>
              <a:t> </a:t>
            </a:r>
            <a:r>
              <a:rPr lang="en-GB" dirty="0" smtClean="0"/>
              <a:t>pairs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G.K. Mallot 20/06/2012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CERN Academic Training</a:t>
            </a:r>
            <a:endParaRPr lang="en-GB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8" b="50000"/>
          <a:stretch/>
        </p:blipFill>
        <p:spPr bwMode="auto">
          <a:xfrm>
            <a:off x="4192438" y="1052736"/>
            <a:ext cx="4670773" cy="287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27824" y="2276872"/>
            <a:ext cx="1096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all pairs</a:t>
            </a:r>
            <a:endParaRPr lang="en-GB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467544" y="2984811"/>
            <a:ext cx="4867275" cy="287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7744" y="3929286"/>
            <a:ext cx="2602632" cy="5369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dirty="0"/>
              <a:t>atomic pairs</a:t>
            </a:r>
          </a:p>
        </p:txBody>
      </p:sp>
    </p:spTree>
    <p:extLst>
      <p:ext uri="{BB962C8B-B14F-4D97-AF65-F5344CB8AC3E}">
        <p14:creationId xmlns:p14="http://schemas.microsoft.com/office/powerpoint/2010/main" val="162495340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</a:t>
            </a:r>
            <a:r>
              <a:rPr lang="en-GB" baseline="-25000" dirty="0"/>
              <a:t>2</a:t>
            </a:r>
            <a:r>
              <a:rPr lang="el-GR" baseline="-25000" dirty="0"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el-GR" baseline="-25000" dirty="0"/>
              <a:t> </a:t>
            </a:r>
            <a:r>
              <a:rPr lang="en-GB" dirty="0" smtClean="0"/>
              <a:t>lifetime and scattering length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202203"/>
            <a:ext cx="8229600" cy="5179125"/>
          </a:xfrm>
        </p:spPr>
        <p:txBody>
          <a:bodyPr>
            <a:normAutofit/>
          </a:bodyPr>
          <a:lstStyle/>
          <a:p>
            <a:r>
              <a:rPr lang="en-GB" dirty="0" smtClean="0"/>
              <a:t>Lifetime provides difference of S-wave of </a:t>
            </a:r>
            <a:r>
              <a:rPr lang="en-GB" dirty="0" err="1" smtClean="0"/>
              <a:t>isoscalar</a:t>
            </a:r>
            <a:r>
              <a:rPr lang="en-GB" dirty="0" smtClean="0"/>
              <a:t> and </a:t>
            </a:r>
            <a:r>
              <a:rPr lang="en-GB" dirty="0" err="1" smtClean="0"/>
              <a:t>isotensor</a:t>
            </a:r>
            <a:r>
              <a:rPr lang="en-GB" dirty="0" smtClean="0"/>
              <a:t> scattering length |a</a:t>
            </a:r>
            <a:r>
              <a:rPr lang="en-GB" baseline="-25000" dirty="0" smtClean="0"/>
              <a:t>0</a:t>
            </a:r>
            <a:r>
              <a:rPr lang="en-GB" dirty="0" smtClean="0"/>
              <a:t> − a</a:t>
            </a:r>
            <a:r>
              <a:rPr lang="en-GB" baseline="-25000" dirty="0" smtClean="0"/>
              <a:t>2</a:t>
            </a:r>
            <a:r>
              <a:rPr lang="en-GB" dirty="0" smtClean="0"/>
              <a:t>|</a:t>
            </a:r>
          </a:p>
          <a:p>
            <a:r>
              <a:rPr lang="en-GB" dirty="0" smtClean="0"/>
              <a:t>DIRAC lifetime and </a:t>
            </a:r>
            <a:r>
              <a:rPr lang="en-GB" dirty="0" err="1" smtClean="0"/>
              <a:t>s.l</a:t>
            </a:r>
            <a:r>
              <a:rPr lang="en-GB" dirty="0" smtClean="0"/>
              <a:t>. in </a:t>
            </a:r>
            <a:r>
              <a:rPr lang="en-GB" dirty="0"/>
              <a:t>(in 1/m</a:t>
            </a:r>
            <a:r>
              <a:rPr lang="en-GB" baseline="-25000" dirty="0">
                <a:sym typeface="Symbol"/>
              </a:rPr>
              <a:t></a:t>
            </a:r>
            <a:r>
              <a:rPr lang="en-GB" dirty="0" smtClean="0">
                <a:sym typeface="Symbol"/>
              </a:rPr>
              <a:t>) </a:t>
            </a:r>
            <a:r>
              <a:rPr lang="en-GB" dirty="0" smtClean="0"/>
              <a:t>(2001−2003)</a:t>
            </a:r>
          </a:p>
          <a:p>
            <a:endParaRPr lang="en-GB" dirty="0"/>
          </a:p>
          <a:p>
            <a:pPr marL="0" indent="0">
              <a:buNone/>
            </a:pPr>
            <a:endParaRPr lang="en-GB" dirty="0" smtClean="0">
              <a:sym typeface="Symbol"/>
            </a:endParaRPr>
          </a:p>
          <a:p>
            <a:pPr marL="0" indent="0">
              <a:buNone/>
            </a:pPr>
            <a:endParaRPr lang="en-GB" dirty="0"/>
          </a:p>
          <a:p>
            <a:r>
              <a:rPr lang="en-GB" dirty="0" smtClean="0"/>
              <a:t>theory</a:t>
            </a:r>
          </a:p>
          <a:p>
            <a:endParaRPr lang="en-GB" dirty="0"/>
          </a:p>
          <a:p>
            <a:endParaRPr lang="en-GB" dirty="0" smtClean="0"/>
          </a:p>
          <a:p>
            <a:pPr lvl="0"/>
            <a:r>
              <a:rPr lang="en-GB" dirty="0" smtClean="0"/>
              <a:t>NA48</a:t>
            </a:r>
            <a:br>
              <a:rPr lang="en-GB" dirty="0" smtClean="0"/>
            </a:br>
            <a:r>
              <a:rPr lang="en-GB" dirty="0" smtClean="0"/>
              <a:t>                                               </a:t>
            </a:r>
            <a:r>
              <a:rPr lang="de-DE" dirty="0">
                <a:solidFill>
                  <a:srgbClr val="000000"/>
                </a:solidFill>
                <a:latin typeface="Arial" charset="0"/>
              </a:rPr>
              <a:t>K</a:t>
            </a:r>
            <a:r>
              <a:rPr lang="de-DE" baseline="-25000" dirty="0">
                <a:solidFill>
                  <a:srgbClr val="000000"/>
                </a:solidFill>
                <a:latin typeface="Arial" charset="0"/>
                <a:cs typeface="Arial" charset="0"/>
              </a:rPr>
              <a:t>e4</a:t>
            </a:r>
            <a:r>
              <a:rPr lang="de-DE" dirty="0">
                <a:solidFill>
                  <a:srgbClr val="000000"/>
                </a:solidFill>
                <a:latin typeface="Arial" charset="0"/>
                <a:cs typeface="Arial" charset="0"/>
              </a:rPr>
              <a:t> &amp; </a:t>
            </a:r>
            <a:r>
              <a:rPr lang="de-DE" dirty="0">
                <a:solidFill>
                  <a:srgbClr val="000000"/>
                </a:solidFill>
                <a:latin typeface="Arial" charset="0"/>
              </a:rPr>
              <a:t>K</a:t>
            </a:r>
            <a:r>
              <a:rPr lang="de-DE" baseline="-25000" dirty="0">
                <a:solidFill>
                  <a:srgbClr val="000000"/>
                </a:solidFill>
                <a:latin typeface="Arial" charset="0"/>
                <a:cs typeface="Arial" charset="0"/>
              </a:rPr>
              <a:t>3</a:t>
            </a:r>
            <a:r>
              <a:rPr lang="de-DE" baseline="-25000" dirty="0">
                <a:solidFill>
                  <a:srgbClr val="000000"/>
                </a:solidFill>
                <a:latin typeface="Symbol" pitchFamily="18" charset="2"/>
              </a:rPr>
              <a:t>p</a:t>
            </a:r>
            <a:endParaRPr lang="de-DE" dirty="0">
              <a:solidFill>
                <a:srgbClr val="000000"/>
              </a:solidFill>
              <a:latin typeface="Arial" charset="0"/>
            </a:endParaRPr>
          </a:p>
          <a:p>
            <a:endParaRPr lang="en-GB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G.K. Mallot 20/06/2012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CERN Academic Training</a:t>
            </a:r>
            <a:endParaRPr lang="en-GB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777" y="2492897"/>
            <a:ext cx="4606416" cy="59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221" y="3087935"/>
            <a:ext cx="4896544" cy="665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409" y="4060698"/>
            <a:ext cx="3191958" cy="360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094" y="4448168"/>
            <a:ext cx="3151933" cy="420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6236153" y="3235995"/>
            <a:ext cx="29078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>
                <a:solidFill>
                  <a:srgbClr val="C00000"/>
                </a:solidFill>
              </a:rPr>
              <a:t>Phys.Lett</a:t>
            </a:r>
            <a:r>
              <a:rPr lang="en-GB" dirty="0">
                <a:solidFill>
                  <a:srgbClr val="C00000"/>
                </a:solidFill>
              </a:rPr>
              <a:t>. B704 (2011) 24-29</a:t>
            </a:r>
            <a:endParaRPr lang="en-GB" dirty="0">
              <a:solidFill>
                <a:srgbClr val="C00000"/>
              </a:solidFill>
              <a:effectLst/>
            </a:endParaRPr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681"/>
          <a:stretch/>
        </p:blipFill>
        <p:spPr bwMode="auto">
          <a:xfrm>
            <a:off x="1185928" y="5445224"/>
            <a:ext cx="1176272" cy="420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2488202"/>
              </p:ext>
            </p:extLst>
          </p:nvPr>
        </p:nvGraphicFramePr>
        <p:xfrm>
          <a:off x="2555776" y="5473059"/>
          <a:ext cx="3192790" cy="3602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08" name="Формула" r:id="rId7" imgW="1561422" imgH="177723" progId="Equation.3">
                  <p:embed/>
                </p:oleObj>
              </mc:Choice>
              <mc:Fallback>
                <p:oleObj name="Формула" r:id="rId7" imgW="1561422" imgH="177723" progId="Equation.3">
                  <p:embed/>
                  <p:pic>
                    <p:nvPicPr>
                      <p:cNvPr id="0" name="Object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776" y="5473059"/>
                        <a:ext cx="3192790" cy="3602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040765" y="5901468"/>
            <a:ext cx="1949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de-DE" dirty="0">
                <a:solidFill>
                  <a:srgbClr val="C00000"/>
                </a:solidFill>
              </a:rPr>
              <a:t>EPJ C70 (2010) </a:t>
            </a:r>
            <a:r>
              <a:rPr lang="de-DE" dirty="0" smtClean="0">
                <a:solidFill>
                  <a:srgbClr val="C00000"/>
                </a:solidFill>
              </a:rPr>
              <a:t>635</a:t>
            </a:r>
            <a:endParaRPr lang="de-DE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91402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762000"/>
          </a:xfrm>
        </p:spPr>
        <p:txBody>
          <a:bodyPr/>
          <a:lstStyle/>
          <a:p>
            <a:r>
              <a:rPr lang="en-GB" sz="3200" b="1" dirty="0" smtClean="0">
                <a:solidFill>
                  <a:schemeClr val="accent1"/>
                </a:solidFill>
                <a:latin typeface="Bell MT" pitchFamily="18" charset="0"/>
                <a:cs typeface="Arial" charset="0"/>
              </a:rPr>
              <a:t>III. The status of </a:t>
            </a:r>
            <a:r>
              <a:rPr lang="el-GR" sz="3200" b="1" dirty="0" smtClean="0">
                <a:solidFill>
                  <a:schemeClr val="accent1"/>
                </a:solidFill>
                <a:latin typeface="Calibri" pitchFamily="34" charset="0"/>
                <a:cs typeface="Arial" charset="0"/>
              </a:rPr>
              <a:t> </a:t>
            </a:r>
            <a:r>
              <a:rPr lang="el-GR" sz="3200" b="1" dirty="0">
                <a:solidFill>
                  <a:schemeClr val="accent1"/>
                </a:solidFill>
                <a:latin typeface="Calibri" pitchFamily="34" charset="0"/>
                <a:cs typeface="Arial" charset="0"/>
              </a:rPr>
              <a:t>π</a:t>
            </a:r>
            <a:r>
              <a:rPr lang="en-GB" sz="3200" b="1" baseline="30000" dirty="0" smtClean="0">
                <a:solidFill>
                  <a:schemeClr val="accent1"/>
                </a:solidFill>
                <a:latin typeface="Calibri" pitchFamily="34" charset="0"/>
                <a:cs typeface="Arial" charset="0"/>
              </a:rPr>
              <a:t>-</a:t>
            </a:r>
            <a:r>
              <a:rPr lang="en-GB" sz="3200" b="1" dirty="0" smtClean="0">
                <a:solidFill>
                  <a:schemeClr val="accent1"/>
                </a:solidFill>
                <a:latin typeface="Calibri" pitchFamily="34" charset="0"/>
                <a:cs typeface="Arial" charset="0"/>
              </a:rPr>
              <a:t>K</a:t>
            </a:r>
            <a:r>
              <a:rPr lang="en-GB" sz="3200" b="1" baseline="48000" dirty="0" smtClean="0">
                <a:solidFill>
                  <a:schemeClr val="accent1"/>
                </a:solidFill>
                <a:latin typeface="Calibri" pitchFamily="34" charset="0"/>
                <a:cs typeface="Arial" charset="0"/>
              </a:rPr>
              <a:t>+</a:t>
            </a:r>
            <a:r>
              <a:rPr lang="en-GB" sz="3200" b="1" dirty="0">
                <a:solidFill>
                  <a:schemeClr val="accent1"/>
                </a:solidFill>
                <a:latin typeface="Bell MT" pitchFamily="18" charset="0"/>
                <a:cs typeface="Arial" charset="0"/>
              </a:rPr>
              <a:t> </a:t>
            </a:r>
            <a:r>
              <a:rPr lang="en-GB" sz="3200" b="1" dirty="0" smtClean="0">
                <a:solidFill>
                  <a:schemeClr val="accent1"/>
                </a:solidFill>
                <a:latin typeface="Bell MT" pitchFamily="18" charset="0"/>
                <a:cs typeface="Arial" charset="0"/>
              </a:rPr>
              <a:t>and </a:t>
            </a:r>
            <a:r>
              <a:rPr lang="el-GR" sz="3200" b="1" dirty="0">
                <a:solidFill>
                  <a:schemeClr val="accent1"/>
                </a:solidFill>
                <a:latin typeface="Calibri" pitchFamily="34" charset="0"/>
                <a:cs typeface="Arial" charset="0"/>
              </a:rPr>
              <a:t>π</a:t>
            </a:r>
            <a:r>
              <a:rPr lang="en-GB" sz="3200" b="1" baseline="30000" dirty="0" smtClean="0">
                <a:solidFill>
                  <a:schemeClr val="accent1"/>
                </a:solidFill>
                <a:latin typeface="Calibri" pitchFamily="34" charset="0"/>
                <a:cs typeface="Arial" charset="0"/>
              </a:rPr>
              <a:t>+</a:t>
            </a:r>
            <a:r>
              <a:rPr lang="en-GB" sz="3200" b="1" dirty="0" smtClean="0">
                <a:solidFill>
                  <a:schemeClr val="accent1"/>
                </a:solidFill>
                <a:latin typeface="Calibri" pitchFamily="34" charset="0"/>
                <a:cs typeface="Arial" charset="0"/>
              </a:rPr>
              <a:t>K</a:t>
            </a:r>
            <a:r>
              <a:rPr lang="en-GB" sz="3200" b="1" baseline="48000" dirty="0" smtClean="0">
                <a:solidFill>
                  <a:schemeClr val="accent1"/>
                </a:solidFill>
                <a:latin typeface="Calibri" pitchFamily="34" charset="0"/>
                <a:cs typeface="Arial" charset="0"/>
              </a:rPr>
              <a:t>‒</a:t>
            </a:r>
            <a:r>
              <a:rPr lang="en-GB" sz="3200" b="1" dirty="0" smtClean="0">
                <a:solidFill>
                  <a:schemeClr val="accent1"/>
                </a:solidFill>
                <a:latin typeface="Bell MT" pitchFamily="18" charset="0"/>
                <a:cs typeface="Arial" charset="0"/>
              </a:rPr>
              <a:t>atoms</a:t>
            </a:r>
            <a:r>
              <a:rPr lang="en-GB" sz="3200" b="1" baseline="48000" dirty="0" smtClean="0">
                <a:solidFill>
                  <a:schemeClr val="accent1"/>
                </a:solidFill>
                <a:latin typeface="Calibri" pitchFamily="34" charset="0"/>
                <a:cs typeface="Arial" charset="0"/>
              </a:rPr>
              <a:t> </a:t>
            </a:r>
            <a:r>
              <a:rPr lang="en-GB" sz="3200" b="1" dirty="0" smtClean="0">
                <a:solidFill>
                  <a:schemeClr val="accent1"/>
                </a:solidFill>
                <a:latin typeface="Bell MT" pitchFamily="18" charset="0"/>
                <a:cs typeface="Arial" charset="0"/>
              </a:rPr>
              <a:t> </a:t>
            </a:r>
            <a:endParaRPr lang="en-GB" sz="32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14359"/>
            <a:ext cx="5372100" cy="5462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579438" y="620713"/>
            <a:ext cx="83248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/>
            <a:r>
              <a:rPr lang="en-US" b="1" dirty="0">
                <a:solidFill>
                  <a:schemeClr val="accent1"/>
                </a:solidFill>
              </a:rPr>
              <a:t>A</a:t>
            </a:r>
            <a:r>
              <a:rPr lang="en-US" b="1" dirty="0" smtClean="0">
                <a:solidFill>
                  <a:schemeClr val="accent1"/>
                </a:solidFill>
              </a:rPr>
              <a:t>. Benelli,  </a:t>
            </a:r>
            <a:r>
              <a:rPr lang="en-US" b="1" dirty="0">
                <a:solidFill>
                  <a:schemeClr val="accent1"/>
                </a:solidFill>
              </a:rPr>
              <a:t>V. </a:t>
            </a:r>
            <a:r>
              <a:rPr lang="en-US" b="1" dirty="0" err="1" smtClean="0">
                <a:solidFill>
                  <a:schemeClr val="accent1"/>
                </a:solidFill>
              </a:rPr>
              <a:t>Yazkov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48400" y="1143000"/>
            <a:ext cx="27432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0800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Run 2008-2010, statistics with low and medium background (⅔ of all statistics). Point-like production of all particles. The </a:t>
            </a:r>
            <a:r>
              <a:rPr lang="en-US" sz="2400" dirty="0" err="1" smtClean="0">
                <a:solidFill>
                  <a:srgbClr val="00800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e</a:t>
            </a:r>
            <a:r>
              <a:rPr lang="en-US" sz="2400" baseline="30000" dirty="0" err="1" smtClean="0">
                <a:solidFill>
                  <a:srgbClr val="00800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+</a:t>
            </a:r>
            <a:r>
              <a:rPr lang="en-US" sz="2400" dirty="0" err="1" smtClean="0">
                <a:solidFill>
                  <a:srgbClr val="00800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e</a:t>
            </a:r>
            <a:r>
              <a:rPr lang="en-US" sz="2400" baseline="36000" dirty="0" smtClean="0">
                <a:solidFill>
                  <a:srgbClr val="00800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‒</a:t>
            </a:r>
            <a:r>
              <a:rPr lang="en-US" sz="2400" dirty="0" smtClean="0">
                <a:solidFill>
                  <a:srgbClr val="00800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 background was not subtracted.  </a:t>
            </a:r>
            <a:endParaRPr lang="en-US" sz="2400" dirty="0">
              <a:solidFill>
                <a:srgbClr val="008000"/>
              </a:solidFill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88616" y="4949823"/>
            <a:ext cx="15409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Q – relative momentum in the </a:t>
            </a:r>
            <a:r>
              <a:rPr lang="el-GR" dirty="0" smtClean="0"/>
              <a:t>π</a:t>
            </a:r>
            <a:r>
              <a:rPr lang="en-GB" dirty="0" smtClean="0"/>
              <a:t>K </a:t>
            </a:r>
            <a:r>
              <a:rPr lang="en-GB" dirty="0" err="1" smtClean="0"/>
              <a:t>c.m.s</a:t>
            </a:r>
            <a:r>
              <a:rPr lang="en-GB" dirty="0" smtClean="0"/>
              <a:t>.</a:t>
            </a:r>
            <a:endParaRPr lang="en-GB" dirty="0"/>
          </a:p>
        </p:txBody>
      </p:sp>
      <p:sp>
        <p:nvSpPr>
          <p:cNvPr id="10" name="Line Callout 1 (No Border) 9"/>
          <p:cNvSpPr/>
          <p:nvPr/>
        </p:nvSpPr>
        <p:spPr>
          <a:xfrm>
            <a:off x="3429000" y="1371600"/>
            <a:ext cx="1524000" cy="228600"/>
          </a:xfrm>
          <a:prstGeom prst="callout1">
            <a:avLst>
              <a:gd name="adj1" fmla="val 52485"/>
              <a:gd name="adj2" fmla="val -1104"/>
              <a:gd name="adj3" fmla="val 435392"/>
              <a:gd name="adj4" fmla="val -63634"/>
            </a:avLst>
          </a:prstGeom>
          <a:noFill/>
          <a:ln w="12700">
            <a:solidFill>
              <a:srgbClr val="0000FF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rgbClr val="0000FF"/>
                </a:solidFill>
              </a:rPr>
              <a:t>Coulomb pairs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1" name="Line Callout 1 (No Border) 10"/>
          <p:cNvSpPr/>
          <p:nvPr/>
        </p:nvSpPr>
        <p:spPr>
          <a:xfrm>
            <a:off x="2743200" y="2971800"/>
            <a:ext cx="1524000" cy="228600"/>
          </a:xfrm>
          <a:prstGeom prst="callout1">
            <a:avLst>
              <a:gd name="adj1" fmla="val 52485"/>
              <a:gd name="adj2" fmla="val -1104"/>
              <a:gd name="adj3" fmla="val 112500"/>
              <a:gd name="adj4" fmla="val -57851"/>
            </a:avLst>
          </a:prstGeom>
          <a:noFill/>
          <a:ln w="12700">
            <a:solidFill>
              <a:srgbClr val="FF0000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rgbClr val="FF0000"/>
                </a:solidFill>
              </a:rPr>
              <a:t>Atomic pairs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2" name="Line Callout 1 (No Border) 11"/>
          <p:cNvSpPr/>
          <p:nvPr/>
        </p:nvSpPr>
        <p:spPr>
          <a:xfrm>
            <a:off x="3657600" y="1716075"/>
            <a:ext cx="2057400" cy="188925"/>
          </a:xfrm>
          <a:prstGeom prst="callout1">
            <a:avLst>
              <a:gd name="adj1" fmla="val 52485"/>
              <a:gd name="adj2" fmla="val -1104"/>
              <a:gd name="adj3" fmla="val 387199"/>
              <a:gd name="adj4" fmla="val -48774"/>
            </a:avLst>
          </a:prstGeom>
          <a:noFill/>
          <a:ln w="12700">
            <a:solidFill>
              <a:srgbClr val="FF33CC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rgbClr val="FF33CC"/>
                </a:solidFill>
              </a:rPr>
              <a:t>non-Coulomb pairs</a:t>
            </a:r>
            <a:endParaRPr lang="en-GB" dirty="0">
              <a:solidFill>
                <a:srgbClr val="FF33CC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G.K. Mallot 20/06/2012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CERN Academic Training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1857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</a:t>
            </a:r>
            <a:r>
              <a:rPr lang="en-GB" dirty="0" smtClean="0"/>
              <a:t>ossible measurement 2a</a:t>
            </a:r>
            <a:r>
              <a:rPr lang="en-GB" baseline="-25000" dirty="0" smtClean="0"/>
              <a:t>0</a:t>
            </a:r>
            <a:r>
              <a:rPr lang="en-GB" dirty="0" smtClean="0"/>
              <a:t>+a</a:t>
            </a:r>
            <a:r>
              <a:rPr lang="en-GB" baseline="-25000" dirty="0" smtClean="0"/>
              <a:t>2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699" y="1268760"/>
            <a:ext cx="8229600" cy="4525963"/>
          </a:xfrm>
        </p:spPr>
        <p:txBody>
          <a:bodyPr/>
          <a:lstStyle/>
          <a:p>
            <a:r>
              <a:rPr lang="en-GB" dirty="0" smtClean="0">
                <a:sym typeface="Symbol"/>
              </a:rPr>
              <a:t>lamb shift in </a:t>
            </a:r>
            <a:r>
              <a:rPr lang="en-GB" dirty="0" smtClean="0"/>
              <a:t>A</a:t>
            </a:r>
            <a:r>
              <a:rPr lang="en-GB" baseline="-25000" dirty="0" smtClean="0"/>
              <a:t>2</a:t>
            </a:r>
            <a:r>
              <a:rPr lang="en-GB" baseline="-25000" dirty="0">
                <a:sym typeface="Symbol"/>
              </a:rPr>
              <a:t> </a:t>
            </a:r>
            <a:r>
              <a:rPr lang="en-GB" dirty="0" smtClean="0">
                <a:sym typeface="Symbol"/>
              </a:rPr>
              <a:t>in sensitive to </a:t>
            </a:r>
            <a:r>
              <a:rPr lang="en-GB" dirty="0" smtClean="0"/>
              <a:t>2a</a:t>
            </a:r>
            <a:r>
              <a:rPr lang="en-GB" baseline="-25000" dirty="0" smtClean="0"/>
              <a:t>0</a:t>
            </a:r>
            <a:r>
              <a:rPr lang="en-GB" dirty="0" smtClean="0"/>
              <a:t>+a</a:t>
            </a:r>
            <a:r>
              <a:rPr lang="en-GB" baseline="-25000" dirty="0" smtClean="0"/>
              <a:t>2</a:t>
            </a:r>
          </a:p>
          <a:p>
            <a:r>
              <a:rPr lang="en-GB" dirty="0" smtClean="0"/>
              <a:t>long-lived</a:t>
            </a:r>
          </a:p>
          <a:p>
            <a:r>
              <a:rPr lang="en-GB" dirty="0" smtClean="0"/>
              <a:t>separate a</a:t>
            </a:r>
            <a:r>
              <a:rPr lang="en-GB" baseline="-25000" dirty="0" smtClean="0"/>
              <a:t>0</a:t>
            </a:r>
            <a:r>
              <a:rPr lang="en-GB" dirty="0" smtClean="0"/>
              <a:t> and a</a:t>
            </a:r>
            <a:r>
              <a:rPr lang="en-GB" baseline="-25000" dirty="0" smtClean="0"/>
              <a:t>2</a:t>
            </a:r>
            <a:r>
              <a:rPr lang="en-GB" dirty="0" smtClean="0"/>
              <a:t> also from NA48 K</a:t>
            </a:r>
            <a:r>
              <a:rPr lang="en-GB" baseline="-25000" dirty="0" smtClean="0"/>
              <a:t>e4</a:t>
            </a:r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G.K. Mallot 20/06/2012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CERN Academic Training</a:t>
            </a:r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2987824" y="1628800"/>
                <a:ext cx="3791341" cy="6552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b="1">
                              <a:latin typeface="Cambria Math"/>
                            </a:rPr>
                            <m:t>∆</m:t>
                          </m:r>
                        </m:e>
                        <m:sub>
                          <m:r>
                            <a:rPr lang="en-US" b="1" i="1">
                              <a:latin typeface="Cambria Math"/>
                            </a:rPr>
                            <m:t>𝟐𝐬</m:t>
                          </m:r>
                          <m:r>
                            <a:rPr lang="en-US" b="1" i="1">
                              <a:latin typeface="Cambria Math"/>
                            </a:rPr>
                            <m:t>−</m:t>
                          </m:r>
                          <m:r>
                            <a:rPr lang="en-US" b="1" i="1">
                              <a:latin typeface="Cambria Math"/>
                            </a:rPr>
                            <m:t>𝟐𝐩</m:t>
                          </m:r>
                        </m:sub>
                        <m:sup>
                          <m:r>
                            <a:rPr lang="en-US" b="1" i="1">
                              <a:latin typeface="Cambria Math"/>
                            </a:rPr>
                            <m:t>𝐬𝐭𝐫</m:t>
                          </m:r>
                        </m:sup>
                      </m:sSubSup>
                      <m:r>
                        <a:rPr lang="en-US" b="1">
                          <a:latin typeface="Cambria Math"/>
                        </a:rPr>
                        <m:t>=</m:t>
                      </m:r>
                      <m:r>
                        <a:rPr lang="en-US" b="1" i="1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b="1" i="1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1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𝜶</m:t>
                              </m:r>
                            </m:e>
                            <m:sup>
                              <m:r>
                                <a:rPr lang="en-US" b="1" i="1">
                                  <a:latin typeface="Cambria Math"/>
                                </a:rPr>
                                <m:t>𝟑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b="1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𝒎</m:t>
                              </m:r>
                            </m:e>
                            <m:sub>
                              <m:r>
                                <a:rPr lang="en-US" b="1" i="1">
                                  <a:latin typeface="Cambria Math"/>
                                </a:rPr>
                                <m:t>𝝅</m:t>
                              </m:r>
                            </m:sub>
                          </m:sSub>
                        </m:num>
                        <m:den>
                          <m:r>
                            <a:rPr lang="en-US" b="1" i="1">
                              <a:latin typeface="Cambria Math"/>
                            </a:rPr>
                            <m:t>𝟖</m:t>
                          </m:r>
                        </m:den>
                      </m:f>
                      <m:f>
                        <m:fPr>
                          <m:ctrlPr>
                            <a:rPr lang="en-US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1" i="1"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en-US" b="1" i="1">
                              <a:latin typeface="Cambria Math"/>
                            </a:rPr>
                            <m:t>𝟔</m:t>
                          </m:r>
                        </m:den>
                      </m:f>
                      <m:d>
                        <m:dPr>
                          <m:ctrlPr>
                            <a:rPr lang="en-US" b="1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1" i="1">
                              <a:latin typeface="Cambria Math"/>
                            </a:rPr>
                            <m:t>𝟐</m:t>
                          </m:r>
                          <m:sSub>
                            <m:sSubPr>
                              <m:ctrlPr>
                                <a:rPr lang="en-US" b="1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𝒂</m:t>
                              </m:r>
                            </m:e>
                            <m:sub>
                              <m:r>
                                <a:rPr lang="en-US" b="1" i="1">
                                  <a:latin typeface="Cambria Math"/>
                                </a:rPr>
                                <m:t>𝟎</m:t>
                              </m:r>
                            </m:sub>
                          </m:sSub>
                          <m:r>
                            <a:rPr lang="en-US" b="1" i="1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1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𝒂</m:t>
                              </m:r>
                            </m:e>
                            <m:sub>
                              <m:r>
                                <a:rPr lang="en-US" b="1" i="1" smtClean="0">
                                  <a:latin typeface="Cambria Math"/>
                                </a:rPr>
                                <m:t>𝟐</m:t>
                              </m:r>
                            </m:sub>
                          </m:sSub>
                        </m:e>
                      </m:d>
                      <m:r>
                        <a:rPr lang="en-US" b="1" i="1">
                          <a:latin typeface="Cambria Math"/>
                        </a:rPr>
                        <m:t>+…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7824" y="1628800"/>
                <a:ext cx="3791341" cy="655244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31640" y="2636912"/>
            <a:ext cx="6390122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6942548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Summary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CERN has a rich programme on QCD and hadron physics with a large community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 smtClean="0"/>
              <a:t>Unique and indispensable</a:t>
            </a:r>
          </a:p>
          <a:p>
            <a:endParaRPr lang="en-GB" dirty="0"/>
          </a:p>
          <a:p>
            <a:r>
              <a:rPr lang="en-GB" dirty="0" smtClean="0"/>
              <a:t>Excellent prospects for the future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G.K. Mallot 20/06/2012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CERN Academic Training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650208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sz="2000" dirty="0" smtClean="0"/>
              <a:t>Special thanks for slides to</a:t>
            </a:r>
            <a:r>
              <a:rPr lang="en-GB" sz="2000" dirty="0"/>
              <a:t> </a:t>
            </a:r>
            <a:r>
              <a:rPr lang="en-GB" sz="2000" dirty="0" smtClean="0">
                <a:solidFill>
                  <a:schemeClr val="tx2"/>
                </a:solidFill>
              </a:rPr>
              <a:t>B. </a:t>
            </a:r>
            <a:r>
              <a:rPr lang="en-GB" sz="2000" dirty="0" err="1" smtClean="0">
                <a:solidFill>
                  <a:schemeClr val="tx2"/>
                </a:solidFill>
              </a:rPr>
              <a:t>Grube</a:t>
            </a:r>
            <a:r>
              <a:rPr lang="en-GB" sz="2000" dirty="0" smtClean="0">
                <a:solidFill>
                  <a:schemeClr val="tx2"/>
                </a:solidFill>
              </a:rPr>
              <a:t>, F. Haas</a:t>
            </a:r>
            <a:r>
              <a:rPr lang="en-GB" sz="2000" dirty="0">
                <a:solidFill>
                  <a:schemeClr val="tx2"/>
                </a:solidFill>
              </a:rPr>
              <a:t>, </a:t>
            </a:r>
            <a:r>
              <a:rPr lang="en-GB" sz="2000" dirty="0" smtClean="0">
                <a:solidFill>
                  <a:schemeClr val="tx2"/>
                </a:solidFill>
              </a:rPr>
              <a:t>M. </a:t>
            </a:r>
            <a:r>
              <a:rPr lang="en-GB" sz="2000" dirty="0" err="1" smtClean="0">
                <a:solidFill>
                  <a:schemeClr val="tx2"/>
                </a:solidFill>
              </a:rPr>
              <a:t>Gazdzicki</a:t>
            </a:r>
            <a:r>
              <a:rPr lang="en-GB" sz="2000" dirty="0" smtClean="0">
                <a:solidFill>
                  <a:schemeClr val="tx2"/>
                </a:solidFill>
              </a:rPr>
              <a:t>, Z. </a:t>
            </a:r>
            <a:r>
              <a:rPr lang="en-GB" sz="2000" dirty="0" err="1" smtClean="0">
                <a:solidFill>
                  <a:schemeClr val="tx2"/>
                </a:solidFill>
              </a:rPr>
              <a:t>Fodor</a:t>
            </a:r>
            <a:r>
              <a:rPr lang="en-GB" sz="2000" dirty="0" smtClean="0">
                <a:solidFill>
                  <a:schemeClr val="tx2"/>
                </a:solidFill>
              </a:rPr>
              <a:t>, L. </a:t>
            </a:r>
            <a:r>
              <a:rPr lang="en-GB" sz="2000" dirty="0" err="1" smtClean="0">
                <a:solidFill>
                  <a:schemeClr val="tx2"/>
                </a:solidFill>
              </a:rPr>
              <a:t>Nemenov</a:t>
            </a:r>
            <a:r>
              <a:rPr lang="en-GB" sz="2000" dirty="0" smtClean="0">
                <a:solidFill>
                  <a:schemeClr val="tx2"/>
                </a:solidFill>
              </a:rPr>
              <a:t> and others</a:t>
            </a:r>
            <a:endParaRPr lang="en-GB" sz="2000" dirty="0">
              <a:solidFill>
                <a:schemeClr val="tx2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G.K. Mallot 20/06/2012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CERN Academic Training</a:t>
            </a:r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2987824" y="2996952"/>
            <a:ext cx="33928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Thank you!</a:t>
            </a:r>
            <a:endParaRPr lang="en-GB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31161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391400" cy="792163"/>
          </a:xfrm>
        </p:spPr>
        <p:txBody>
          <a:bodyPr/>
          <a:lstStyle/>
          <a:p>
            <a:pPr eaLnBrk="1" hangingPunct="1"/>
            <a:r>
              <a:rPr lang="en-US" smtClean="0"/>
              <a:t>Tools to study the spin structure</a:t>
            </a:r>
          </a:p>
        </p:txBody>
      </p:sp>
      <p:sp>
        <p:nvSpPr>
          <p:cNvPr id="11267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G.K. Mallot 20/06/2012</a:t>
            </a:r>
            <a:endParaRPr lang="en-US"/>
          </a:p>
        </p:txBody>
      </p:sp>
      <p:sp>
        <p:nvSpPr>
          <p:cNvPr id="11268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CERN Academic Training</a:t>
            </a:r>
            <a:endParaRPr lang="en-US"/>
          </a:p>
        </p:txBody>
      </p:sp>
      <p:sp>
        <p:nvSpPr>
          <p:cNvPr id="11269" name="Content Placeholder 2"/>
          <p:cNvSpPr txBox="1">
            <a:spLocks/>
          </p:cNvSpPr>
          <p:nvPr/>
        </p:nvSpPr>
        <p:spPr bwMode="auto">
          <a:xfrm>
            <a:off x="533400" y="1752600"/>
            <a:ext cx="8610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Font typeface="Arial" pitchFamily="34" charset="0"/>
              <a:buNone/>
            </a:pPr>
            <a:endParaRPr lang="en-US">
              <a:solidFill>
                <a:srgbClr val="C00000"/>
              </a:solidFill>
              <a:cs typeface="Arial" pitchFamily="34" charset="0"/>
            </a:endParaRPr>
          </a:p>
        </p:txBody>
      </p:sp>
      <p:pic>
        <p:nvPicPr>
          <p:cNvPr id="11270" name="Picture 5"/>
          <p:cNvPicPr>
            <a:picLocks noChangeAspect="1" noChangeArrowheads="1"/>
          </p:cNvPicPr>
          <p:nvPr/>
        </p:nvPicPr>
        <p:blipFill>
          <a:blip r:embed="rId2" cstate="print"/>
          <a:srcRect b="23186"/>
          <a:stretch>
            <a:fillRect/>
          </a:stretch>
        </p:blipFill>
        <p:spPr bwMode="auto">
          <a:xfrm>
            <a:off x="609600" y="3657600"/>
            <a:ext cx="79629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1" name="TextBox 11"/>
          <p:cNvSpPr txBox="1">
            <a:spLocks noChangeArrowheads="1"/>
          </p:cNvSpPr>
          <p:nvPr/>
        </p:nvSpPr>
        <p:spPr bwMode="auto">
          <a:xfrm>
            <a:off x="1143000" y="2819400"/>
            <a:ext cx="782638" cy="523875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cs typeface="Arial" pitchFamily="34" charset="0"/>
              </a:rPr>
              <a:t>DIS</a:t>
            </a:r>
          </a:p>
        </p:txBody>
      </p:sp>
      <p:sp>
        <p:nvSpPr>
          <p:cNvPr id="11272" name="TextBox 12"/>
          <p:cNvSpPr txBox="1">
            <a:spLocks noChangeArrowheads="1"/>
          </p:cNvSpPr>
          <p:nvPr/>
        </p:nvSpPr>
        <p:spPr bwMode="auto">
          <a:xfrm>
            <a:off x="6781800" y="2819400"/>
            <a:ext cx="585788" cy="523875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cs typeface="Arial" pitchFamily="34" charset="0"/>
              </a:rPr>
              <a:t>pp</a:t>
            </a:r>
          </a:p>
        </p:txBody>
      </p:sp>
      <p:sp>
        <p:nvSpPr>
          <p:cNvPr id="11273" name="TextBox 13"/>
          <p:cNvSpPr txBox="1">
            <a:spLocks noChangeArrowheads="1"/>
          </p:cNvSpPr>
          <p:nvPr/>
        </p:nvSpPr>
        <p:spPr bwMode="auto">
          <a:xfrm>
            <a:off x="3962400" y="2819400"/>
            <a:ext cx="1120775" cy="523875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cs typeface="Arial" pitchFamily="34" charset="0"/>
              </a:rPr>
              <a:t>SIDIS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22422" y="1124634"/>
            <a:ext cx="714419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latin typeface="Verdana" pitchFamily="34" charset="0"/>
                <a:ea typeface="Verdana" pitchFamily="34" charset="0"/>
                <a:cs typeface="Verdana" pitchFamily="34" charset="0"/>
              </a:rPr>
              <a:t>Factorization of hard interaction and fragmentation</a:t>
            </a:r>
          </a:p>
          <a:p>
            <a:pPr algn="r">
              <a:defRPr/>
            </a:pPr>
            <a:r>
              <a:rPr lang="en-US" dirty="0">
                <a:latin typeface="Verdana" pitchFamily="34" charset="0"/>
                <a:ea typeface="Verdana" pitchFamily="34" charset="0"/>
                <a:cs typeface="Verdana" pitchFamily="34" charset="0"/>
              </a:rPr>
              <a:t>(additional input from </a:t>
            </a:r>
            <a:r>
              <a:rPr lang="en-US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e</a:t>
            </a:r>
            <a:r>
              <a:rPr lang="en-US" baseline="300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+</a:t>
            </a:r>
            <a:r>
              <a:rPr lang="en-US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e</a:t>
            </a:r>
            <a:r>
              <a:rPr lang="en-US" baseline="30000" dirty="0">
                <a:latin typeface="Verdana" pitchFamily="34" charset="0"/>
                <a:ea typeface="Verdana" pitchFamily="34" charset="0"/>
                <a:cs typeface="Verdana" pitchFamily="34" charset="0"/>
              </a:rPr>
              <a:t>-</a:t>
            </a:r>
            <a:r>
              <a:rPr lang="en-US" dirty="0"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</a:p>
        </p:txBody>
      </p:sp>
      <p:sp>
        <p:nvSpPr>
          <p:cNvPr id="13" name="TextBox 13"/>
          <p:cNvSpPr txBox="1">
            <a:spLocks noChangeArrowheads="1"/>
          </p:cNvSpPr>
          <p:nvPr/>
        </p:nvSpPr>
        <p:spPr bwMode="auto">
          <a:xfrm>
            <a:off x="3728928" y="2094131"/>
            <a:ext cx="1531189" cy="523220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 dirty="0" err="1" smtClean="0">
                <a:solidFill>
                  <a:schemeClr val="bg1"/>
                </a:solidFill>
                <a:cs typeface="Arial" pitchFamily="34" charset="0"/>
              </a:rPr>
              <a:t>polarised</a:t>
            </a:r>
            <a:endParaRPr lang="en-US" sz="2800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3894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G.K. Mallot 20/06/2012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CERN Academic Training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963726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GB" sz="6000" dirty="0" smtClean="0"/>
              <a:t>Backup</a:t>
            </a:r>
            <a:endParaRPr lang="en-GB" sz="6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G.K. Mallot 20/06/2012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CERN Academic Training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906321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Mallot/CERN</a:t>
            </a:r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Tübingen, 26 November 2009</a:t>
            </a:r>
          </a:p>
        </p:txBody>
      </p:sp>
      <p:sp>
        <p:nvSpPr>
          <p:cNvPr id="1843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Deep Inelastic Scattering</a:t>
            </a:r>
          </a:p>
        </p:txBody>
      </p:sp>
      <p:pic>
        <p:nvPicPr>
          <p:cNvPr id="18437" name="Picture 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95450"/>
            <a:ext cx="3203575" cy="285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AutoShape 36"/>
          <p:cNvSpPr>
            <a:spLocks noChangeArrowheads="1"/>
          </p:cNvSpPr>
          <p:nvPr/>
        </p:nvSpPr>
        <p:spPr bwMode="auto">
          <a:xfrm>
            <a:off x="4883150" y="3117850"/>
            <a:ext cx="1593850" cy="16002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4" name="Text Box 39"/>
          <p:cNvSpPr txBox="1">
            <a:spLocks noChangeArrowheads="1"/>
          </p:cNvSpPr>
          <p:nvPr/>
        </p:nvSpPr>
        <p:spPr bwMode="auto">
          <a:xfrm>
            <a:off x="304800" y="5324475"/>
            <a:ext cx="8839200" cy="922338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Bjorken</a:t>
            </a:r>
            <a:r>
              <a:rPr lang="en-US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i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fraction of longitudinal momentum carried by the struck quark in infinite-         	   momentum frame (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Breit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>
              <a:defRPr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40" name="Picture 40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0" y="1500188"/>
            <a:ext cx="3952875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12" descr="brei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600" y="5695950"/>
            <a:ext cx="4718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Picture 14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700" y="3103563"/>
            <a:ext cx="2628900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6523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reeform 38"/>
          <p:cNvSpPr>
            <a:spLocks/>
          </p:cNvSpPr>
          <p:nvPr/>
        </p:nvSpPr>
        <p:spPr bwMode="auto">
          <a:xfrm>
            <a:off x="6299200" y="3135313"/>
            <a:ext cx="1274763" cy="1233487"/>
          </a:xfrm>
          <a:custGeom>
            <a:avLst/>
            <a:gdLst>
              <a:gd name="T0" fmla="*/ 130613 w 1274838"/>
              <a:gd name="T1" fmla="*/ 0 h 1233714"/>
              <a:gd name="T2" fmla="*/ 943317 w 1274838"/>
              <a:gd name="T3" fmla="*/ 710938 h 1233714"/>
              <a:gd name="T4" fmla="*/ 1117468 w 1274838"/>
              <a:gd name="T5" fmla="*/ 1102679 h 1233714"/>
              <a:gd name="T6" fmla="*/ 0 w 1274838"/>
              <a:gd name="T7" fmla="*/ 1233260 h 1233714"/>
              <a:gd name="T8" fmla="*/ 0 60000 65536"/>
              <a:gd name="T9" fmla="*/ 0 60000 65536"/>
              <a:gd name="T10" fmla="*/ 0 60000 65536"/>
              <a:gd name="T11" fmla="*/ 0 60000 65536"/>
              <a:gd name="T12" fmla="*/ 0 w 1274838"/>
              <a:gd name="T13" fmla="*/ 0 h 1233714"/>
              <a:gd name="T14" fmla="*/ 1274838 w 1274838"/>
              <a:gd name="T15" fmla="*/ 1233714 h 123371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74838" h="1233714">
                <a:moveTo>
                  <a:pt x="130629" y="0"/>
                </a:moveTo>
                <a:cubicBezTo>
                  <a:pt x="454781" y="263676"/>
                  <a:pt x="778934" y="527353"/>
                  <a:pt x="943429" y="711200"/>
                </a:cubicBezTo>
                <a:cubicBezTo>
                  <a:pt x="1107924" y="895048"/>
                  <a:pt x="1274838" y="1015999"/>
                  <a:pt x="1117600" y="1103085"/>
                </a:cubicBezTo>
                <a:cubicBezTo>
                  <a:pt x="960362" y="1190171"/>
                  <a:pt x="480181" y="1211942"/>
                  <a:pt x="0" y="1233714"/>
                </a:cubicBezTo>
              </a:path>
            </a:pathLst>
          </a:cu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Mallot/CERN</a:t>
            </a:r>
            <a:endParaRPr lang="en-US"/>
          </a:p>
        </p:txBody>
      </p:sp>
      <p:sp>
        <p:nvSpPr>
          <p:cNvPr id="2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Tübingen, 26 November 2009</a:t>
            </a:r>
          </a:p>
        </p:txBody>
      </p:sp>
      <p:sp>
        <p:nvSpPr>
          <p:cNvPr id="24581" name="AutoShape 46"/>
          <p:cNvSpPr>
            <a:spLocks noChangeArrowheads="1"/>
          </p:cNvSpPr>
          <p:nvPr/>
        </p:nvSpPr>
        <p:spPr bwMode="auto">
          <a:xfrm>
            <a:off x="1422400" y="4914900"/>
            <a:ext cx="3598863" cy="989013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2" name="AutoShape 43"/>
          <p:cNvSpPr>
            <a:spLocks noChangeArrowheads="1"/>
          </p:cNvSpPr>
          <p:nvPr/>
        </p:nvSpPr>
        <p:spPr bwMode="auto">
          <a:xfrm>
            <a:off x="4122738" y="2754313"/>
            <a:ext cx="1633537" cy="1665287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3" name="AutoShape 39"/>
          <p:cNvSpPr>
            <a:spLocks noChangeArrowheads="1"/>
          </p:cNvSpPr>
          <p:nvPr/>
        </p:nvSpPr>
        <p:spPr bwMode="auto">
          <a:xfrm>
            <a:off x="7002463" y="2484438"/>
            <a:ext cx="1978025" cy="854075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4" name="AutoShape 26"/>
          <p:cNvSpPr>
            <a:spLocks noChangeArrowheads="1"/>
          </p:cNvSpPr>
          <p:nvPr/>
        </p:nvSpPr>
        <p:spPr bwMode="auto">
          <a:xfrm>
            <a:off x="2232025" y="2438400"/>
            <a:ext cx="4184650" cy="900113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5" name="AutoShape 9"/>
          <p:cNvSpPr>
            <a:spLocks noChangeArrowheads="1"/>
          </p:cNvSpPr>
          <p:nvPr/>
        </p:nvSpPr>
        <p:spPr bwMode="auto">
          <a:xfrm>
            <a:off x="2232025" y="1403350"/>
            <a:ext cx="2881313" cy="811213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Sum Rules</a:t>
            </a:r>
          </a:p>
        </p:txBody>
      </p:sp>
      <p:sp>
        <p:nvSpPr>
          <p:cNvPr id="24587" name="Text Box 5"/>
          <p:cNvSpPr txBox="1">
            <a:spLocks noChangeArrowheads="1"/>
          </p:cNvSpPr>
          <p:nvPr/>
        </p:nvSpPr>
        <p:spPr bwMode="auto">
          <a:xfrm>
            <a:off x="522288" y="1493838"/>
            <a:ext cx="12509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/>
              <a:t>Bjorken</a:t>
            </a:r>
          </a:p>
          <a:p>
            <a:pPr eaLnBrk="1" hangingPunct="1"/>
            <a:r>
              <a:rPr lang="en-US"/>
              <a:t>  sum rule </a:t>
            </a:r>
          </a:p>
        </p:txBody>
      </p:sp>
      <p:sp>
        <p:nvSpPr>
          <p:cNvPr id="24588" name="Text Box 10"/>
          <p:cNvSpPr txBox="1">
            <a:spLocks noChangeArrowheads="1"/>
          </p:cNvSpPr>
          <p:nvPr/>
        </p:nvSpPr>
        <p:spPr bwMode="auto">
          <a:xfrm>
            <a:off x="566738" y="2619375"/>
            <a:ext cx="11874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/>
              <a:t>Ellis-Jaffe</a:t>
            </a:r>
          </a:p>
          <a:p>
            <a:pPr eaLnBrk="1" hangingPunct="1"/>
            <a:r>
              <a:rPr lang="en-US"/>
              <a:t>  sum rule</a:t>
            </a:r>
          </a:p>
        </p:txBody>
      </p:sp>
      <p:sp>
        <p:nvSpPr>
          <p:cNvPr id="24589" name="Text Box 11"/>
          <p:cNvSpPr txBox="1">
            <a:spLocks noChangeArrowheads="1"/>
          </p:cNvSpPr>
          <p:nvPr/>
        </p:nvSpPr>
        <p:spPr bwMode="auto">
          <a:xfrm>
            <a:off x="611188" y="2124075"/>
            <a:ext cx="15509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663300"/>
                </a:solidFill>
              </a:rPr>
              <a:t>PR 148 (1966) 1467</a:t>
            </a:r>
          </a:p>
        </p:txBody>
      </p:sp>
      <p:sp>
        <p:nvSpPr>
          <p:cNvPr id="24590" name="Rectangle 12"/>
          <p:cNvSpPr>
            <a:spLocks noChangeArrowheads="1"/>
          </p:cNvSpPr>
          <p:nvPr/>
        </p:nvSpPr>
        <p:spPr bwMode="auto">
          <a:xfrm>
            <a:off x="5472113" y="1358900"/>
            <a:ext cx="35115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chemeClr val="accent2"/>
                </a:solidFill>
                <a:latin typeface="Comic Sans MS" pitchFamily="66" charset="0"/>
              </a:rPr>
              <a:t>if wrong </a:t>
            </a:r>
            <a:r>
              <a:rPr lang="en-US">
                <a:solidFill>
                  <a:schemeClr val="accent2"/>
                </a:solidFill>
                <a:latin typeface="Comic Sans MS" pitchFamily="66" charset="0"/>
                <a:sym typeface="Symbol" pitchFamily="18" charset="2"/>
              </a:rPr>
              <a:t> </a:t>
            </a:r>
            <a:r>
              <a:rPr lang="en-US">
                <a:solidFill>
                  <a:schemeClr val="accent2"/>
                </a:solidFill>
                <a:latin typeface="Comic Sans MS" pitchFamily="66" charset="0"/>
              </a:rPr>
              <a:t>QCD wrong,</a:t>
            </a:r>
          </a:p>
          <a:p>
            <a:r>
              <a:rPr lang="en-US">
                <a:solidFill>
                  <a:schemeClr val="accent2"/>
                </a:solidFill>
                <a:latin typeface="Comic Sans MS" pitchFamily="66" charset="0"/>
              </a:rPr>
              <a:t>“worthless equation”, needs neutron measurement</a:t>
            </a:r>
            <a:endParaRPr lang="en-US"/>
          </a:p>
        </p:txBody>
      </p:sp>
      <p:sp>
        <p:nvSpPr>
          <p:cNvPr id="24591" name="Text Box 18"/>
          <p:cNvSpPr txBox="1">
            <a:spLocks noChangeArrowheads="1"/>
          </p:cNvSpPr>
          <p:nvPr/>
        </p:nvSpPr>
        <p:spPr bwMode="auto">
          <a:xfrm>
            <a:off x="522288" y="3563938"/>
            <a:ext cx="2940050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/>
              <a:t>formulated for </a:t>
            </a:r>
            <a:r>
              <a:rPr lang="en-US">
                <a:solidFill>
                  <a:srgbClr val="FF0000"/>
                </a:solidFill>
                <a:cs typeface="Arial" pitchFamily="34" charset="0"/>
              </a:rPr>
              <a:t>∆s=0</a:t>
            </a:r>
            <a:r>
              <a:rPr lang="en-US">
                <a:cs typeface="Arial" pitchFamily="34" charset="0"/>
              </a:rPr>
              <a:t>,</a:t>
            </a:r>
          </a:p>
          <a:p>
            <a:pPr eaLnBrk="1" hangingPunct="1"/>
            <a:r>
              <a:rPr lang="en-US">
                <a:cs typeface="Arial" pitchFamily="34" charset="0"/>
              </a:rPr>
              <a:t>unpolarised strange quarks</a:t>
            </a:r>
          </a:p>
          <a:p>
            <a:pPr eaLnBrk="1" hangingPunct="1"/>
            <a:endParaRPr lang="en-US">
              <a:cs typeface="Arial" pitchFamily="34" charset="0"/>
            </a:endParaRPr>
          </a:p>
          <a:p>
            <a:pPr eaLnBrk="1" hangingPunct="1"/>
            <a:r>
              <a:rPr lang="en-US">
                <a:cs typeface="Arial" pitchFamily="34" charset="0"/>
              </a:rPr>
              <a:t>Consequences of violation:</a:t>
            </a:r>
          </a:p>
          <a:p>
            <a:pPr eaLnBrk="1" hangingPunct="1"/>
            <a:endParaRPr lang="en-US">
              <a:cs typeface="Arial" pitchFamily="34" charset="0"/>
            </a:endParaRPr>
          </a:p>
        </p:txBody>
      </p:sp>
      <p:grpSp>
        <p:nvGrpSpPr>
          <p:cNvPr id="24592" name="Group 20"/>
          <p:cNvGrpSpPr>
            <a:grpSpLocks/>
          </p:cNvGrpSpPr>
          <p:nvPr/>
        </p:nvGrpSpPr>
        <p:grpSpPr bwMode="auto">
          <a:xfrm>
            <a:off x="5340350" y="4022725"/>
            <a:ext cx="3986213" cy="2563813"/>
            <a:chOff x="442" y="1593"/>
            <a:chExt cx="3648" cy="2370"/>
          </a:xfrm>
        </p:grpSpPr>
        <p:sp>
          <p:nvSpPr>
            <p:cNvPr id="24600" name="AutoShape 21"/>
            <p:cNvSpPr>
              <a:spLocks noChangeArrowheads="1"/>
            </p:cNvSpPr>
            <p:nvPr/>
          </p:nvSpPr>
          <p:spPr bwMode="auto">
            <a:xfrm>
              <a:off x="959" y="1917"/>
              <a:ext cx="306" cy="658"/>
            </a:xfrm>
            <a:prstGeom prst="upDownArrow">
              <a:avLst>
                <a:gd name="adj1" fmla="val 50000"/>
                <a:gd name="adj2" fmla="val 43007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4601" name="Picture 22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" y="1593"/>
              <a:ext cx="3648" cy="2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4593" name="Text Box 36"/>
          <p:cNvSpPr txBox="1">
            <a:spLocks noChangeArrowheads="1"/>
          </p:cNvSpPr>
          <p:nvPr/>
        </p:nvSpPr>
        <p:spPr bwMode="auto">
          <a:xfrm>
            <a:off x="3579813" y="5951538"/>
            <a:ext cx="1263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>
                <a:solidFill>
                  <a:srgbClr val="663300"/>
                </a:solidFill>
              </a:rPr>
              <a:t>EMC 1987</a:t>
            </a:r>
          </a:p>
        </p:txBody>
      </p:sp>
      <p:sp>
        <p:nvSpPr>
          <p:cNvPr id="24594" name="Text Box 42"/>
          <p:cNvSpPr txBox="1">
            <a:spLocks noChangeArrowheads="1"/>
          </p:cNvSpPr>
          <p:nvPr/>
        </p:nvSpPr>
        <p:spPr bwMode="auto">
          <a:xfrm>
            <a:off x="611188" y="3203575"/>
            <a:ext cx="14922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663300"/>
                </a:solidFill>
              </a:rPr>
              <a:t>PR D9 (1974) 1444</a:t>
            </a:r>
          </a:p>
        </p:txBody>
      </p:sp>
      <p:sp>
        <p:nvSpPr>
          <p:cNvPr id="24595" name="Rectangle 44"/>
          <p:cNvSpPr>
            <a:spLocks noChangeArrowheads="1"/>
          </p:cNvSpPr>
          <p:nvPr/>
        </p:nvSpPr>
        <p:spPr bwMode="auto">
          <a:xfrm>
            <a:off x="4141788" y="3287713"/>
            <a:ext cx="1600200" cy="179387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96" name="Line 45"/>
          <p:cNvSpPr>
            <a:spLocks noChangeShapeType="1"/>
          </p:cNvSpPr>
          <p:nvPr/>
        </p:nvSpPr>
        <p:spPr bwMode="auto">
          <a:xfrm>
            <a:off x="4095750" y="3336925"/>
            <a:ext cx="1665288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24597" name="Picture 25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025" y="1536700"/>
            <a:ext cx="23399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8" name="Picture 27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738" y="5045075"/>
            <a:ext cx="291147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9" name="Picture 26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3" y="2527300"/>
            <a:ext cx="5854700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323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G. Mallot/CERN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Tübingen, 26 November 2009</a:t>
            </a:r>
          </a:p>
        </p:txBody>
      </p:sp>
      <p:sp>
        <p:nvSpPr>
          <p:cNvPr id="3482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Measurable asymmetries</a:t>
            </a:r>
          </a:p>
        </p:txBody>
      </p:sp>
      <p:sp>
        <p:nvSpPr>
          <p:cNvPr id="3482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84325"/>
            <a:ext cx="7772400" cy="4511675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sz="2400" smtClean="0"/>
          </a:p>
          <a:p>
            <a:pPr eaLnBrk="1" hangingPunct="1">
              <a:buFontTx/>
              <a:buNone/>
            </a:pPr>
            <a:r>
              <a:rPr lang="en-US" sz="2400" b="1" i="1" smtClean="0">
                <a:solidFill>
                  <a:schemeClr val="accent2"/>
                </a:solidFill>
              </a:rPr>
              <a:t>P</a:t>
            </a:r>
            <a:r>
              <a:rPr lang="en-US" sz="2400" b="1" i="1" baseline="-25000" smtClean="0">
                <a:solidFill>
                  <a:schemeClr val="accent2"/>
                </a:solidFill>
              </a:rPr>
              <a:t>b</a:t>
            </a:r>
            <a:r>
              <a:rPr lang="en-US" sz="2400" b="1" i="1" smtClean="0">
                <a:solidFill>
                  <a:schemeClr val="accent2"/>
                </a:solidFill>
              </a:rPr>
              <a:t>, P</a:t>
            </a:r>
            <a:r>
              <a:rPr lang="en-US" sz="2400" i="1" baseline="-25000" smtClean="0">
                <a:solidFill>
                  <a:schemeClr val="accent2"/>
                </a:solidFill>
              </a:rPr>
              <a:t>t</a:t>
            </a:r>
            <a:r>
              <a:rPr lang="en-US" sz="2400" b="1" i="1" smtClean="0"/>
              <a:t> </a:t>
            </a:r>
            <a:r>
              <a:rPr lang="en-US" sz="2400" smtClean="0"/>
              <a:t>beam and target polarisations,</a:t>
            </a:r>
          </a:p>
          <a:p>
            <a:pPr eaLnBrk="1" hangingPunct="1">
              <a:buFontTx/>
              <a:buNone/>
            </a:pPr>
            <a:r>
              <a:rPr lang="en-US" sz="2400" b="1" i="1" smtClean="0">
                <a:solidFill>
                  <a:schemeClr val="accent2"/>
                </a:solidFill>
              </a:rPr>
              <a:t>f</a:t>
            </a:r>
            <a:r>
              <a:rPr lang="en-US" sz="2400" smtClean="0">
                <a:solidFill>
                  <a:schemeClr val="accent2"/>
                </a:solidFill>
              </a:rPr>
              <a:t>         </a:t>
            </a:r>
            <a:r>
              <a:rPr lang="en-US" sz="2400" smtClean="0"/>
              <a:t>target dilution factor = polarisable N/total N</a:t>
            </a:r>
          </a:p>
          <a:p>
            <a:pPr eaLnBrk="1" hangingPunct="1">
              <a:buFontTx/>
              <a:buNone/>
            </a:pPr>
            <a:r>
              <a:rPr lang="en-US" sz="2400" smtClean="0"/>
              <a:t>note: linear in error: </a:t>
            </a:r>
            <a:r>
              <a:rPr lang="en-US" sz="2400" i="1" smtClean="0">
                <a:solidFill>
                  <a:schemeClr val="accent2"/>
                </a:solidFill>
              </a:rPr>
              <a:t>f=</a:t>
            </a:r>
            <a:r>
              <a:rPr lang="en-US" sz="2400" smtClean="0">
                <a:solidFill>
                  <a:schemeClr val="accent2"/>
                </a:solidFill>
              </a:rPr>
              <a:t>1/2</a:t>
            </a:r>
            <a:r>
              <a:rPr lang="en-US" sz="2400" smtClean="0"/>
              <a:t> =&gt; requires 4 times statistics </a:t>
            </a:r>
          </a:p>
          <a:p>
            <a:pPr eaLnBrk="1" hangingPunct="1">
              <a:buFontTx/>
              <a:buNone/>
            </a:pPr>
            <a:endParaRPr lang="en-US" sz="2400" smtClean="0"/>
          </a:p>
          <a:p>
            <a:pPr eaLnBrk="1" hangingPunct="1">
              <a:buFontTx/>
              <a:buNone/>
            </a:pPr>
            <a:r>
              <a:rPr lang="en-US" sz="2400" smtClean="0"/>
              <a:t>                                                   huge rise of </a:t>
            </a:r>
            <a:r>
              <a:rPr lang="en-US" sz="2400" b="1" i="1" smtClean="0">
                <a:solidFill>
                  <a:schemeClr val="accent2"/>
                </a:solidFill>
              </a:rPr>
              <a:t>F</a:t>
            </a:r>
            <a:r>
              <a:rPr lang="en-US" sz="2400" b="1" i="1" baseline="-25000" smtClean="0">
                <a:solidFill>
                  <a:schemeClr val="accent2"/>
                </a:solidFill>
              </a:rPr>
              <a:t>2 </a:t>
            </a:r>
            <a:r>
              <a:rPr lang="en-US" sz="2400" b="1" i="1" smtClean="0">
                <a:solidFill>
                  <a:schemeClr val="accent2"/>
                </a:solidFill>
              </a:rPr>
              <a:t>/ 2x</a:t>
            </a:r>
            <a:r>
              <a:rPr lang="en-US" sz="2400" b="1" i="1" smtClean="0"/>
              <a:t> </a:t>
            </a:r>
            <a:r>
              <a:rPr lang="en-US" sz="2400" smtClean="0"/>
              <a:t>at small </a:t>
            </a:r>
            <a:r>
              <a:rPr lang="en-US" sz="2400" b="1" i="1" smtClean="0">
                <a:solidFill>
                  <a:schemeClr val="accent2"/>
                </a:solidFill>
              </a:rPr>
              <a:t>x</a:t>
            </a:r>
          </a:p>
          <a:p>
            <a:pPr eaLnBrk="1" hangingPunct="1">
              <a:buFontTx/>
              <a:buNone/>
            </a:pPr>
            <a:endParaRPr lang="en-US" sz="2400" smtClean="0"/>
          </a:p>
          <a:p>
            <a:pPr eaLnBrk="1" hangingPunct="1">
              <a:buFontTx/>
              <a:buNone/>
            </a:pPr>
            <a:r>
              <a:rPr lang="en-US" sz="2400" b="1" i="1" smtClean="0">
                <a:solidFill>
                  <a:schemeClr val="accent2"/>
                </a:solidFill>
              </a:rPr>
              <a:t>D </a:t>
            </a:r>
            <a:r>
              <a:rPr lang="en-US" sz="2400" smtClean="0"/>
              <a:t>depolarisation factor, kinematics, polarisation transfer from</a:t>
            </a:r>
          </a:p>
          <a:p>
            <a:pPr eaLnBrk="1" hangingPunct="1">
              <a:buFontTx/>
              <a:buNone/>
            </a:pPr>
            <a:r>
              <a:rPr lang="en-US" sz="2400" smtClean="0"/>
              <a:t>    polarised lepton to photon, </a:t>
            </a:r>
            <a:r>
              <a:rPr lang="en-US" sz="2400" b="1" i="1" smtClean="0">
                <a:solidFill>
                  <a:schemeClr val="accent2"/>
                </a:solidFill>
              </a:rPr>
              <a:t>D </a:t>
            </a:r>
            <a:r>
              <a:rPr lang="en-US" sz="2400" b="1" i="1" smtClean="0">
                <a:solidFill>
                  <a:schemeClr val="accent2"/>
                </a:solidFill>
                <a:cs typeface="Times New Roman" pitchFamily="18" charset="0"/>
              </a:rPr>
              <a:t>≈ y</a:t>
            </a:r>
          </a:p>
          <a:p>
            <a:pPr eaLnBrk="1" hangingPunct="1">
              <a:buFontTx/>
              <a:buNone/>
            </a:pPr>
            <a:r>
              <a:rPr lang="en-US" sz="2400" smtClean="0">
                <a:solidFill>
                  <a:srgbClr val="FF0000"/>
                </a:solidFill>
                <a:cs typeface="Times New Roman" pitchFamily="18" charset="0"/>
              </a:rPr>
              <a:t>Even big</a:t>
            </a:r>
            <a:r>
              <a:rPr lang="en-US" sz="2400" b="1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400" b="1" i="1" smtClean="0">
                <a:solidFill>
                  <a:srgbClr val="FF0000"/>
                </a:solidFill>
                <a:cs typeface="Times New Roman" pitchFamily="18" charset="0"/>
              </a:rPr>
              <a:t>g</a:t>
            </a:r>
            <a:r>
              <a:rPr lang="en-US" sz="2400" b="1" i="1" baseline="-25000" smtClean="0">
                <a:solidFill>
                  <a:srgbClr val="FF0000"/>
                </a:solidFill>
                <a:cs typeface="Times New Roman" pitchFamily="18" charset="0"/>
              </a:rPr>
              <a:t>1</a:t>
            </a:r>
            <a:r>
              <a:rPr lang="en-US" sz="2400" smtClean="0">
                <a:solidFill>
                  <a:srgbClr val="FF0000"/>
                </a:solidFill>
                <a:cs typeface="Times New Roman" pitchFamily="18" charset="0"/>
              </a:rPr>
              <a:t> at small </a:t>
            </a:r>
            <a:r>
              <a:rPr lang="en-US" sz="2400" b="1" i="1" smtClean="0">
                <a:solidFill>
                  <a:srgbClr val="FF0000"/>
                </a:solidFill>
                <a:cs typeface="Times New Roman" pitchFamily="18" charset="0"/>
              </a:rPr>
              <a:t>x </a:t>
            </a:r>
            <a:r>
              <a:rPr lang="en-US" sz="2400" smtClean="0">
                <a:solidFill>
                  <a:srgbClr val="FF0000"/>
                </a:solidFill>
                <a:cs typeface="Times New Roman" pitchFamily="18" charset="0"/>
              </a:rPr>
              <a:t>causes very small asymmetries</a:t>
            </a:r>
            <a:endParaRPr lang="en-US" sz="2400" b="1" smtClean="0">
              <a:solidFill>
                <a:srgbClr val="FF0000"/>
              </a:solidFill>
              <a:cs typeface="Times New Roman" pitchFamily="18" charset="0"/>
            </a:endParaRPr>
          </a:p>
        </p:txBody>
      </p:sp>
      <p:pic>
        <p:nvPicPr>
          <p:cNvPr id="34822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163" y="1493838"/>
            <a:ext cx="3289300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7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3608388"/>
            <a:ext cx="3230563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6724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Photoabsorption</a:t>
            </a:r>
            <a:r>
              <a:rPr lang="en-GB" dirty="0" smtClean="0"/>
              <a:t> &amp; </a:t>
            </a:r>
            <a:r>
              <a:rPr lang="en-GB" dirty="0" err="1" smtClean="0"/>
              <a:t>Spinstructure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3999" y="3870984"/>
            <a:ext cx="8229600" cy="2366328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Measure </a:t>
            </a: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cross-section asymmetry</a:t>
            </a:r>
            <a:b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</a:br>
            <a:endParaRPr lang="en-GB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en-GB" dirty="0"/>
          </a:p>
          <a:p>
            <a:r>
              <a:rPr lang="en-GB" dirty="0" smtClean="0"/>
              <a:t>Need polarised </a:t>
            </a: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beam</a:t>
            </a:r>
            <a:r>
              <a:rPr lang="en-GB" dirty="0" smtClean="0"/>
              <a:t> &amp; </a:t>
            </a: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target</a:t>
            </a:r>
            <a:b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GB" dirty="0" smtClean="0"/>
              <a:t>(for longitudinal spin structure)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G.K. Mallot 20/06/2012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CERN Academic Training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35087" y="1603226"/>
            <a:ext cx="8369493" cy="1554914"/>
            <a:chOff x="251520" y="2065332"/>
            <a:chExt cx="8369493" cy="155491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520" y="2065332"/>
              <a:ext cx="8369493" cy="1554914"/>
            </a:xfrm>
            <a:prstGeom prst="rect">
              <a:avLst/>
            </a:prstGeom>
          </p:spPr>
        </p:pic>
        <p:sp>
          <p:nvSpPr>
            <p:cNvPr id="7" name="AutoShape 7"/>
            <p:cNvSpPr>
              <a:spLocks noChangeArrowheads="1"/>
            </p:cNvSpPr>
            <p:nvPr/>
          </p:nvSpPr>
          <p:spPr bwMode="auto">
            <a:xfrm>
              <a:off x="3419872" y="2614189"/>
              <a:ext cx="457200" cy="457200"/>
            </a:xfrm>
            <a:prstGeom prst="smileyFace">
              <a:avLst>
                <a:gd name="adj" fmla="val 4653"/>
              </a:avLst>
            </a:prstGeom>
            <a:solidFill>
              <a:srgbClr val="92D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AutoShape 5"/>
            <p:cNvSpPr>
              <a:spLocks noChangeArrowheads="1"/>
            </p:cNvSpPr>
            <p:nvPr/>
          </p:nvSpPr>
          <p:spPr bwMode="auto">
            <a:xfrm>
              <a:off x="2699792" y="2251720"/>
              <a:ext cx="457200" cy="457200"/>
            </a:xfrm>
            <a:prstGeom prst="smileyFace">
              <a:avLst>
                <a:gd name="adj" fmla="val -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AutoShape 7"/>
            <p:cNvSpPr>
              <a:spLocks noChangeArrowheads="1"/>
            </p:cNvSpPr>
            <p:nvPr/>
          </p:nvSpPr>
          <p:spPr bwMode="auto">
            <a:xfrm>
              <a:off x="7499176" y="2251720"/>
              <a:ext cx="457200" cy="45720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AutoShape 7"/>
            <p:cNvSpPr>
              <a:spLocks noChangeArrowheads="1"/>
            </p:cNvSpPr>
            <p:nvPr/>
          </p:nvSpPr>
          <p:spPr bwMode="auto">
            <a:xfrm>
              <a:off x="7524328" y="2996952"/>
              <a:ext cx="457200" cy="457200"/>
            </a:xfrm>
            <a:prstGeom prst="smileyFace">
              <a:avLst>
                <a:gd name="adj" fmla="val 4653"/>
              </a:avLst>
            </a:prstGeom>
            <a:solidFill>
              <a:srgbClr val="007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" name="AutoShape 5"/>
            <p:cNvSpPr>
              <a:spLocks noChangeArrowheads="1"/>
            </p:cNvSpPr>
            <p:nvPr/>
          </p:nvSpPr>
          <p:spPr bwMode="auto">
            <a:xfrm>
              <a:off x="7816825" y="2602922"/>
              <a:ext cx="457200" cy="457200"/>
            </a:xfrm>
            <a:prstGeom prst="smileyFace">
              <a:avLst>
                <a:gd name="adj" fmla="val -4653"/>
              </a:avLst>
            </a:prstGeom>
            <a:solidFill>
              <a:srgbClr val="92D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" name="AutoShape 5"/>
            <p:cNvSpPr>
              <a:spLocks noChangeArrowheads="1"/>
            </p:cNvSpPr>
            <p:nvPr/>
          </p:nvSpPr>
          <p:spPr bwMode="auto">
            <a:xfrm>
              <a:off x="2699792" y="2996952"/>
              <a:ext cx="457200" cy="457200"/>
            </a:xfrm>
            <a:prstGeom prst="smileyFace">
              <a:avLst>
                <a:gd name="adj" fmla="val -4653"/>
              </a:avLst>
            </a:prstGeom>
            <a:solidFill>
              <a:srgbClr val="007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17" name="Rounded Rectangular Callout 16"/>
          <p:cNvSpPr/>
          <p:nvPr/>
        </p:nvSpPr>
        <p:spPr>
          <a:xfrm>
            <a:off x="886671" y="2992046"/>
            <a:ext cx="1393304" cy="612648"/>
          </a:xfrm>
          <a:prstGeom prst="wedgeRoundRectCallout">
            <a:avLst>
              <a:gd name="adj1" fmla="val 24266"/>
              <a:gd name="adj2" fmla="val -192110"/>
              <a:gd name="adj3" fmla="val 1666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photon</a:t>
            </a:r>
            <a:endParaRPr lang="en-GB" dirty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9" name="Rounded Rectangular Callout 18"/>
          <p:cNvSpPr/>
          <p:nvPr/>
        </p:nvSpPr>
        <p:spPr>
          <a:xfrm>
            <a:off x="5406572" y="2992046"/>
            <a:ext cx="1393304" cy="612648"/>
          </a:xfrm>
          <a:prstGeom prst="wedgeRoundRectCallout">
            <a:avLst>
              <a:gd name="adj1" fmla="val 65372"/>
              <a:gd name="adj2" fmla="val -107681"/>
              <a:gd name="adj3" fmla="val 16667"/>
            </a:avLst>
          </a:prstGeom>
          <a:solidFill>
            <a:srgbClr val="FF7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nucleon</a:t>
            </a:r>
            <a:endParaRPr lang="en-GB" dirty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0" name="Text Box 12"/>
          <p:cNvSpPr txBox="1">
            <a:spLocks noChangeArrowheads="1"/>
          </p:cNvSpPr>
          <p:nvPr/>
        </p:nvSpPr>
        <p:spPr bwMode="auto">
          <a:xfrm>
            <a:off x="2166918" y="1124744"/>
            <a:ext cx="7152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400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3/2</a:t>
            </a:r>
          </a:p>
        </p:txBody>
      </p:sp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6799876" y="1212637"/>
            <a:ext cx="6126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400" dirty="0">
                <a:solidFill>
                  <a:prstClr val="black"/>
                </a:solidFill>
              </a:rPr>
              <a:t>1/2</a:t>
            </a:r>
          </a:p>
        </p:txBody>
      </p:sp>
      <p:sp>
        <p:nvSpPr>
          <p:cNvPr id="22" name="Text Box 14"/>
          <p:cNvSpPr txBox="1">
            <a:spLocks noChangeArrowheads="1"/>
          </p:cNvSpPr>
          <p:nvPr/>
        </p:nvSpPr>
        <p:spPr bwMode="auto">
          <a:xfrm>
            <a:off x="996931" y="1124744"/>
            <a:ext cx="52450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400" dirty="0" err="1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J</a:t>
            </a:r>
            <a:r>
              <a:rPr lang="en-US" sz="2400" baseline="-25000" dirty="0" err="1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z</a:t>
            </a:r>
            <a:r>
              <a:rPr lang="en-US" sz="2400" baseline="-25000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:</a:t>
            </a:r>
          </a:p>
        </p:txBody>
      </p:sp>
      <p:pic>
        <p:nvPicPr>
          <p:cNvPr id="23" name="Picture 18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345" y="4224241"/>
            <a:ext cx="2109556" cy="960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9" descr="nucleon_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4B6B94"/>
              </a:clrFrom>
              <a:clrTo>
                <a:srgbClr val="4B6B94">
                  <a:alpha val="0"/>
                </a:srgbClr>
              </a:clrTo>
            </a:clrChange>
            <a:lum bright="2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176395"/>
            <a:ext cx="1969368" cy="1957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3629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1" name="Title 1"/>
          <p:cNvSpPr>
            <a:spLocks noGrp="1"/>
          </p:cNvSpPr>
          <p:nvPr>
            <p:ph type="title"/>
          </p:nvPr>
        </p:nvSpPr>
        <p:spPr>
          <a:xfrm>
            <a:off x="457200" y="143635"/>
            <a:ext cx="8001000" cy="792163"/>
          </a:xfrm>
        </p:spPr>
        <p:txBody>
          <a:bodyPr/>
          <a:lstStyle/>
          <a:p>
            <a:r>
              <a:rPr lang="en-GB" dirty="0" err="1" smtClean="0"/>
              <a:t>Asymmerties</a:t>
            </a:r>
            <a:r>
              <a:rPr lang="en-GB" dirty="0" smtClean="0"/>
              <a:t> &amp; SF</a:t>
            </a:r>
            <a:endParaRPr lang="en-GB" dirty="0" smtClean="0"/>
          </a:p>
        </p:txBody>
      </p:sp>
      <p:sp>
        <p:nvSpPr>
          <p:cNvPr id="45063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CERN Academic Training</a:t>
            </a:r>
            <a:endParaRPr lang="fr-FR" sz="180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5071" name="Date Placeholder 2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G.K. Mallot 20/06/2012</a:t>
            </a:r>
            <a:endParaRPr lang="fr-FR" smtClean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55656" y="5246712"/>
            <a:ext cx="2438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1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00" b="12500"/>
          <a:stretch>
            <a:fillRect/>
          </a:stretch>
        </p:blipFill>
        <p:spPr bwMode="auto">
          <a:xfrm>
            <a:off x="2258029" y="3604894"/>
            <a:ext cx="5245100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1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65" b="46786"/>
          <a:stretch>
            <a:fillRect/>
          </a:stretch>
        </p:blipFill>
        <p:spPr bwMode="auto">
          <a:xfrm>
            <a:off x="2245329" y="2284868"/>
            <a:ext cx="52578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56229" y="1493785"/>
            <a:ext cx="5385705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spin-averaged structure </a:t>
            </a:r>
            <a:r>
              <a:rPr lang="en-US" sz="2400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function: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5128" y="3225184"/>
            <a:ext cx="5604419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spin-dependent structure </a:t>
            </a:r>
            <a:r>
              <a:rPr lang="en-US" sz="2400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function:</a:t>
            </a:r>
            <a:endParaRPr lang="en-US" sz="2400" dirty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5129" y="4734145"/>
            <a:ext cx="3298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sz="2400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inclusive scattering: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789" y="5174042"/>
            <a:ext cx="3638711" cy="1135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693293"/>
            <a:ext cx="2161406" cy="590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3" descr="g_el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0301" y="3940724"/>
            <a:ext cx="1533387" cy="360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4" descr="g_num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8089" y="2420888"/>
            <a:ext cx="38704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775967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COMPASS-II  schedule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600200"/>
            <a:ext cx="8807896" cy="4525963"/>
          </a:xfrm>
        </p:spPr>
        <p:txBody>
          <a:bodyPr>
            <a:normAutofit/>
          </a:bodyPr>
          <a:lstStyle/>
          <a:p>
            <a:pPr marL="896938" lvl="1" indent="-811213" defTabSz="2233613">
              <a:spcBef>
                <a:spcPts val="600"/>
              </a:spcBef>
              <a:buClr>
                <a:srgbClr val="666699"/>
              </a:buClr>
              <a:buSzPct val="100000"/>
              <a:buNone/>
            </a:pPr>
            <a:r>
              <a:rPr lang="en-US" sz="2200" dirty="0" smtClean="0"/>
              <a:t>2012 Primakoff scattering: 	</a:t>
            </a:r>
            <a:r>
              <a:rPr lang="en-US" sz="2200" dirty="0" err="1" smtClean="0"/>
              <a:t>Polarizabilities</a:t>
            </a:r>
            <a:r>
              <a:rPr lang="en-US" sz="2200" dirty="0" smtClean="0"/>
              <a:t> of p and K</a:t>
            </a:r>
            <a:br>
              <a:rPr lang="en-US" sz="2200" dirty="0" smtClean="0"/>
            </a:br>
            <a:r>
              <a:rPr lang="en-US" sz="2200" dirty="0" smtClean="0"/>
              <a:t>DVCS pilot run:            	</a:t>
            </a:r>
            <a:r>
              <a:rPr lang="en-US" sz="2200" i="1" dirty="0" smtClean="0"/>
              <a:t>t</a:t>
            </a:r>
            <a:r>
              <a:rPr lang="en-US" sz="2200" dirty="0" smtClean="0"/>
              <a:t>-slope, transverse size</a:t>
            </a:r>
          </a:p>
          <a:p>
            <a:pPr marL="896938" lvl="1" indent="-811213" defTabSz="2233613">
              <a:spcBef>
                <a:spcPts val="600"/>
              </a:spcBef>
              <a:buClr>
                <a:srgbClr val="666699"/>
              </a:buClr>
              <a:buSzPct val="100000"/>
              <a:buNone/>
            </a:pPr>
            <a:r>
              <a:rPr lang="en-US" sz="2200" dirty="0" smtClean="0"/>
              <a:t>2013 Accelerator shutdown</a:t>
            </a:r>
          </a:p>
          <a:p>
            <a:pPr marL="896938" lvl="1" indent="-811213" defTabSz="2233613">
              <a:spcBef>
                <a:spcPts val="600"/>
              </a:spcBef>
              <a:buClr>
                <a:srgbClr val="666699"/>
              </a:buClr>
              <a:buSzPct val="100000"/>
              <a:buNone/>
            </a:pPr>
            <a:r>
              <a:rPr lang="en-US" sz="2200" dirty="0" smtClean="0"/>
              <a:t>2014 </a:t>
            </a:r>
            <a:r>
              <a:rPr lang="en-US" sz="2200" dirty="0" err="1" smtClean="0"/>
              <a:t>Drell</a:t>
            </a:r>
            <a:r>
              <a:rPr lang="en-US" sz="2200" dirty="0" smtClean="0"/>
              <a:t>-Yan: 	Universality of TMDs</a:t>
            </a:r>
          </a:p>
          <a:p>
            <a:pPr marL="896938" lvl="1" indent="-811213" defTabSz="2233613">
              <a:spcBef>
                <a:spcPts val="600"/>
              </a:spcBef>
              <a:buClr>
                <a:srgbClr val="666699"/>
              </a:buClr>
              <a:buSzPct val="100000"/>
              <a:buNone/>
            </a:pPr>
            <a:r>
              <a:rPr lang="en-US" sz="2200" dirty="0" smtClean="0"/>
              <a:t>2015−2016 DVCS and DVMP: 	Study GPDs, </a:t>
            </a:r>
            <a:br>
              <a:rPr lang="en-US" sz="2200" dirty="0" smtClean="0"/>
            </a:br>
            <a:r>
              <a:rPr lang="en-US" sz="2200" dirty="0" smtClean="0"/>
              <a:t>		“nucleon tomography”</a:t>
            </a:r>
            <a:br>
              <a:rPr lang="en-US" sz="2200" dirty="0" smtClean="0"/>
            </a:br>
            <a:r>
              <a:rPr lang="en-US" sz="2200" dirty="0" err="1" smtClean="0"/>
              <a:t>Unpolarized</a:t>
            </a:r>
            <a:r>
              <a:rPr lang="en-US" sz="2200" dirty="0" smtClean="0"/>
              <a:t> SIDIS:	FF, strangeness PDF, TMDs</a:t>
            </a:r>
          </a:p>
          <a:p>
            <a:pPr marL="896938" lvl="1" indent="-811213" defTabSz="2233613">
              <a:spcBef>
                <a:spcPts val="600"/>
              </a:spcBef>
              <a:buClr>
                <a:srgbClr val="666699"/>
              </a:buClr>
              <a:buSzPct val="100000"/>
              <a:buNone/>
            </a:pPr>
            <a:endParaRPr lang="en-US" sz="2200" dirty="0"/>
          </a:p>
          <a:p>
            <a:pPr marL="896938" lvl="1" indent="-811213" defTabSz="2233613">
              <a:spcBef>
                <a:spcPts val="600"/>
              </a:spcBef>
              <a:buClr>
                <a:srgbClr val="666699"/>
              </a:buClr>
              <a:buSzPct val="100000"/>
              <a:buNone/>
            </a:pPr>
            <a:r>
              <a:rPr lang="en-US" sz="2200" dirty="0" smtClean="0"/>
              <a:t>... DVCS and HEMP with transversely </a:t>
            </a:r>
            <a:r>
              <a:rPr lang="en-US" sz="2200" dirty="0" err="1" smtClean="0"/>
              <a:t>polarised</a:t>
            </a:r>
            <a:r>
              <a:rPr lang="en-US" sz="2200" dirty="0" smtClean="0"/>
              <a:t> target</a:t>
            </a:r>
          </a:p>
          <a:p>
            <a:pPr marL="896938" lvl="1" indent="-811213" defTabSz="2233613">
              <a:spcBef>
                <a:spcPts val="600"/>
              </a:spcBef>
              <a:buClr>
                <a:srgbClr val="666699"/>
              </a:buClr>
              <a:buSzPct val="100000"/>
              <a:buNone/>
            </a:pPr>
            <a:r>
              <a:rPr lang="en-US" sz="2200" dirty="0" smtClean="0"/>
              <a:t>... further spectroscopy measurements</a:t>
            </a:r>
          </a:p>
          <a:p>
            <a:pPr marL="896938" lvl="1" indent="-811213" defTabSz="2233613">
              <a:spcBef>
                <a:spcPts val="600"/>
              </a:spcBef>
              <a:buClr>
                <a:srgbClr val="666699"/>
              </a:buClr>
              <a:buSzPct val="100000"/>
              <a:buNone/>
            </a:pPr>
            <a:endParaRPr lang="en-US" sz="24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G.K. Mallot 20/06/2012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CERN Academic Training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89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G.K. Mallot 20/06/2012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CERN Academic Training</a:t>
            </a:r>
            <a:endParaRPr lang="en-US"/>
          </a:p>
        </p:txBody>
      </p:sp>
      <p:pic>
        <p:nvPicPr>
          <p:cNvPr id="440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62100"/>
            <a:ext cx="7724775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D:\talks\icons\compass_logo_125x12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951"/>
            <a:ext cx="990600" cy="9906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681790" y="593685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2400" dirty="0" smtClean="0">
              <a:latin typeface="+mn-lt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685800" y="228600"/>
            <a:ext cx="7772400" cy="762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dirty="0" smtClean="0">
                <a:latin typeface="Arial Unicode MS" pitchFamily="34" charset="-128"/>
              </a:rPr>
              <a:t>Polarized target system</a:t>
            </a:r>
          </a:p>
        </p:txBody>
      </p:sp>
    </p:spTree>
    <p:extLst>
      <p:ext uri="{BB962C8B-B14F-4D97-AF65-F5344CB8AC3E}">
        <p14:creationId xmlns:p14="http://schemas.microsoft.com/office/powerpoint/2010/main" val="112625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COMPASS Spectrometer</a:t>
            </a:r>
          </a:p>
        </p:txBody>
      </p:sp>
      <p:pic>
        <p:nvPicPr>
          <p:cNvPr id="41987" name="Picture 1027" descr="D:\transparencies\plots\p52300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52600"/>
            <a:ext cx="5943600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4" descr="D:\transparencies\compass-0.25.gif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G. Mallot/CERN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Tübingen, 26 November 2009</a:t>
            </a:r>
          </a:p>
        </p:txBody>
      </p:sp>
    </p:spTree>
    <p:extLst>
      <p:ext uri="{BB962C8B-B14F-4D97-AF65-F5344CB8AC3E}">
        <p14:creationId xmlns:p14="http://schemas.microsoft.com/office/powerpoint/2010/main" val="4249271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helicity structure of the nucleon</a:t>
            </a:r>
          </a:p>
        </p:txBody>
      </p:sp>
      <p:sp>
        <p:nvSpPr>
          <p:cNvPr id="13315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CERN Academic Training</a:t>
            </a:r>
            <a:endParaRPr lang="fr-FR" sz="1800" smtClean="0"/>
          </a:p>
        </p:txBody>
      </p:sp>
      <p:pic>
        <p:nvPicPr>
          <p:cNvPr id="13316" name="Picture 1"/>
          <p:cNvPicPr>
            <a:picLocks noChangeAspect="1" noChangeArrowheads="1"/>
          </p:cNvPicPr>
          <p:nvPr/>
        </p:nvPicPr>
        <p:blipFill>
          <a:blip r:embed="rId2" cstate="print"/>
          <a:srcRect r="829"/>
          <a:stretch>
            <a:fillRect/>
          </a:stretch>
        </p:blipFill>
        <p:spPr bwMode="auto">
          <a:xfrm>
            <a:off x="1143000" y="1524000"/>
            <a:ext cx="6858000" cy="461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Rectangle 6"/>
          <p:cNvSpPr>
            <a:spLocks noChangeArrowheads="1"/>
          </p:cNvSpPr>
          <p:nvPr/>
        </p:nvSpPr>
        <p:spPr bwMode="auto">
          <a:xfrm>
            <a:off x="4876800" y="1600200"/>
            <a:ext cx="3124200" cy="4495800"/>
          </a:xfrm>
          <a:prstGeom prst="rect">
            <a:avLst/>
          </a:prstGeom>
          <a:solidFill>
            <a:srgbClr val="DDDDDD">
              <a:alpha val="61960"/>
            </a:srgbClr>
          </a:solidFill>
          <a:ln w="15875" algn="ctr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lang="en-US"/>
          </a:p>
        </p:txBody>
      </p:sp>
      <p:sp>
        <p:nvSpPr>
          <p:cNvPr id="13318" name="Date Placeholder 5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G.K. Mallot 20/06/2012</a:t>
            </a:r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154666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9" descr="Picture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1711325"/>
            <a:ext cx="5497513" cy="391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G. Mallot/CERN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Tübingen, 26 November 2009</a:t>
            </a:r>
          </a:p>
        </p:txBody>
      </p:sp>
      <p:sp>
        <p:nvSpPr>
          <p:cNvPr id="430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Polarised target</a:t>
            </a:r>
          </a:p>
        </p:txBody>
      </p:sp>
      <p:sp>
        <p:nvSpPr>
          <p:cNvPr id="43014" name="Text Box 4"/>
          <p:cNvSpPr txBox="1">
            <a:spLocks noChangeArrowheads="1"/>
          </p:cNvSpPr>
          <p:nvPr/>
        </p:nvSpPr>
        <p:spPr bwMode="auto">
          <a:xfrm>
            <a:off x="8216900" y="4273550"/>
            <a:ext cx="4286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smtClean="0">
                <a:solidFill>
                  <a:srgbClr val="FF0000"/>
                </a:solidFill>
                <a:latin typeface="Palatino"/>
              </a:rPr>
              <a:t>μ</a:t>
            </a:r>
          </a:p>
        </p:txBody>
      </p:sp>
      <p:sp>
        <p:nvSpPr>
          <p:cNvPr id="43015" name="AutoShape 5"/>
          <p:cNvSpPr>
            <a:spLocks noChangeArrowheads="1"/>
          </p:cNvSpPr>
          <p:nvPr/>
        </p:nvSpPr>
        <p:spPr bwMode="auto">
          <a:xfrm rot="480000" flipH="1">
            <a:off x="5086350" y="4257675"/>
            <a:ext cx="2895600" cy="33337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7817 h 21600"/>
              <a:gd name="T14" fmla="*/ 20357 w 21600"/>
              <a:gd name="T15" fmla="*/ 1378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7100" y="0"/>
                </a:moveTo>
                <a:lnTo>
                  <a:pt x="17100" y="7817"/>
                </a:lnTo>
                <a:lnTo>
                  <a:pt x="3375" y="7817"/>
                </a:lnTo>
                <a:lnTo>
                  <a:pt x="3375" y="13783"/>
                </a:lnTo>
                <a:lnTo>
                  <a:pt x="17100" y="13783"/>
                </a:lnTo>
                <a:lnTo>
                  <a:pt x="171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7817"/>
                </a:moveTo>
                <a:lnTo>
                  <a:pt x="1350" y="13783"/>
                </a:lnTo>
                <a:lnTo>
                  <a:pt x="2700" y="13783"/>
                </a:lnTo>
                <a:lnTo>
                  <a:pt x="2700" y="7817"/>
                </a:lnTo>
                <a:close/>
              </a:path>
              <a:path w="21600" h="21600">
                <a:moveTo>
                  <a:pt x="0" y="7817"/>
                </a:moveTo>
                <a:lnTo>
                  <a:pt x="0" y="13783"/>
                </a:lnTo>
                <a:lnTo>
                  <a:pt x="675" y="13783"/>
                </a:lnTo>
                <a:lnTo>
                  <a:pt x="675" y="7817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3016" name="Text Box 6"/>
          <p:cNvSpPr txBox="1">
            <a:spLocks noChangeArrowheads="1"/>
          </p:cNvSpPr>
          <p:nvPr/>
        </p:nvSpPr>
        <p:spPr bwMode="auto">
          <a:xfrm>
            <a:off x="5949950" y="1828800"/>
            <a:ext cx="297815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baseline="30000" smtClean="0">
                <a:solidFill>
                  <a:srgbClr val="000000"/>
                </a:solidFill>
                <a:latin typeface="Times New Roman" pitchFamily="18" charset="0"/>
              </a:rPr>
              <a:t> 6</a:t>
            </a:r>
            <a:r>
              <a:rPr lang="en-US" sz="2400" smtClean="0">
                <a:solidFill>
                  <a:srgbClr val="000000"/>
                </a:solidFill>
                <a:latin typeface="Times New Roman" pitchFamily="18" charset="0"/>
              </a:rPr>
              <a:t>LiD/NH</a:t>
            </a:r>
            <a:r>
              <a:rPr lang="en-US" sz="2400" baseline="-25000" smtClean="0">
                <a:solidFill>
                  <a:srgbClr val="000000"/>
                </a:solidFill>
                <a:latin typeface="Times New Roman" pitchFamily="18" charset="0"/>
              </a:rPr>
              <a:t>3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50/90% polarisation</a:t>
            </a: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smtClean="0">
                <a:solidFill>
                  <a:srgbClr val="000000"/>
                </a:solidFill>
                <a:latin typeface="Times New Roman" pitchFamily="18" charset="0"/>
              </a:rPr>
              <a:t> 50/16% dilution fact.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smtClean="0">
                <a:solidFill>
                  <a:srgbClr val="000000"/>
                </a:solidFill>
                <a:latin typeface="Times New Roman" pitchFamily="18" charset="0"/>
              </a:rPr>
              <a:t> 2.5 T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smtClean="0">
                <a:solidFill>
                  <a:srgbClr val="000000"/>
                </a:solidFill>
                <a:latin typeface="Times New Roman" pitchFamily="18" charset="0"/>
              </a:rPr>
              <a:t> 50 mK</a:t>
            </a:r>
          </a:p>
        </p:txBody>
      </p:sp>
      <p:pic>
        <p:nvPicPr>
          <p:cNvPr id="43017" name="Picture 4" descr="D:\transparencies\compass-0.25.gif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845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Mallot/CERN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Tübingen, 26 November 2009</a:t>
            </a:r>
            <a:endParaRPr lang="en-US"/>
          </a:p>
        </p:txBody>
      </p:sp>
      <p:sp>
        <p:nvSpPr>
          <p:cNvPr id="553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QCD Fits</a:t>
            </a:r>
          </a:p>
        </p:txBody>
      </p:sp>
      <p:sp>
        <p:nvSpPr>
          <p:cNvPr id="553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83100" y="2851150"/>
            <a:ext cx="4445000" cy="3403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400" smtClean="0"/>
              <a:t> Marco Stratmann  (tomorrow)</a:t>
            </a:r>
          </a:p>
          <a:p>
            <a:pPr eaLnBrk="1" hangingPunct="1"/>
            <a:endParaRPr lang="en-US" sz="2000" smtClean="0"/>
          </a:p>
          <a:p>
            <a:pPr lvl="1" eaLnBrk="1" hangingPunct="1"/>
            <a:endParaRPr lang="en-US" sz="2000" smtClean="0"/>
          </a:p>
          <a:p>
            <a:pPr eaLnBrk="1" hangingPunct="1">
              <a:buFontTx/>
              <a:buNone/>
            </a:pPr>
            <a:endParaRPr lang="en-US" sz="2400" smtClean="0"/>
          </a:p>
        </p:txBody>
      </p:sp>
      <p:sp>
        <p:nvSpPr>
          <p:cNvPr id="55302" name="Right Arrow 7"/>
          <p:cNvSpPr>
            <a:spLocks noChangeArrowheads="1"/>
          </p:cNvSpPr>
          <p:nvPr/>
        </p:nvSpPr>
        <p:spPr bwMode="auto">
          <a:xfrm>
            <a:off x="4616450" y="2184400"/>
            <a:ext cx="977900" cy="484188"/>
          </a:xfrm>
          <a:prstGeom prst="rightArrow">
            <a:avLst>
              <a:gd name="adj1" fmla="val 50000"/>
              <a:gd name="adj2" fmla="val 50024"/>
            </a:avLst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530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" y="1330325"/>
            <a:ext cx="3778250" cy="489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2905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057400"/>
            <a:ext cx="7848600" cy="436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Title 1"/>
          <p:cNvSpPr>
            <a:spLocks noGrp="1"/>
          </p:cNvSpPr>
          <p:nvPr>
            <p:ph type="title"/>
          </p:nvPr>
        </p:nvSpPr>
        <p:spPr>
          <a:xfrm>
            <a:off x="704850" y="274638"/>
            <a:ext cx="8134350" cy="792162"/>
          </a:xfrm>
        </p:spPr>
        <p:txBody>
          <a:bodyPr/>
          <a:lstStyle/>
          <a:p>
            <a:r>
              <a:rPr lang="en-GB" smtClean="0"/>
              <a:t>Incl. &amp; semi-incl.  A</a:t>
            </a:r>
            <a:r>
              <a:rPr lang="en-GB" baseline="-25000" smtClean="0"/>
              <a:t>1</a:t>
            </a:r>
          </a:p>
        </p:txBody>
      </p:sp>
      <p:sp>
        <p:nvSpPr>
          <p:cNvPr id="58372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1828800"/>
          </a:xfrm>
        </p:spPr>
        <p:txBody>
          <a:bodyPr/>
          <a:lstStyle/>
          <a:p>
            <a:r>
              <a:rPr lang="en-GB" smtClean="0">
                <a:latin typeface="Arial" pitchFamily="34" charset="0"/>
                <a:cs typeface="Arial" pitchFamily="34" charset="0"/>
              </a:rPr>
              <a:t>proton</a:t>
            </a:r>
          </a:p>
        </p:txBody>
      </p:sp>
      <p:sp>
        <p:nvSpPr>
          <p:cNvPr id="17413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Mallot/CERN</a:t>
            </a:r>
            <a:endParaRPr lang="fr-FR"/>
          </a:p>
        </p:txBody>
      </p:sp>
      <p:sp>
        <p:nvSpPr>
          <p:cNvPr id="1741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Tübingen, 26 November 2009</a:t>
            </a:r>
            <a:endParaRPr lang="fr-FR" sz="1800"/>
          </a:p>
        </p:txBody>
      </p:sp>
      <p:sp>
        <p:nvSpPr>
          <p:cNvPr id="7" name="Rectangle 6"/>
          <p:cNvSpPr/>
          <p:nvPr/>
        </p:nvSpPr>
        <p:spPr bwMode="auto">
          <a:xfrm>
            <a:off x="7162800" y="2209800"/>
            <a:ext cx="571500" cy="457200"/>
          </a:xfrm>
          <a:prstGeom prst="rect">
            <a:avLst/>
          </a:prstGeom>
          <a:solidFill>
            <a:schemeClr val="accent6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GB" dirty="0">
                <a:solidFill>
                  <a:schemeClr val="bg1"/>
                </a:solidFill>
                <a:cs typeface="Arial" pitchFamily="34" charset="0"/>
              </a:rPr>
              <a:t>K</a:t>
            </a:r>
            <a:r>
              <a:rPr lang="en-GB" baseline="30000" dirty="0">
                <a:solidFill>
                  <a:schemeClr val="bg1"/>
                </a:solidFill>
                <a:cs typeface="Arial" pitchFamily="34" charset="0"/>
              </a:rPr>
              <a:t>+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7315200" y="4114800"/>
            <a:ext cx="571500" cy="457200"/>
          </a:xfrm>
          <a:prstGeom prst="rect">
            <a:avLst/>
          </a:prstGeom>
          <a:solidFill>
            <a:schemeClr val="accent6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GB" dirty="0">
                <a:solidFill>
                  <a:schemeClr val="bg1"/>
                </a:solidFill>
                <a:cs typeface="Arial" pitchFamily="34" charset="0"/>
              </a:rPr>
              <a:t>K</a:t>
            </a:r>
            <a:r>
              <a:rPr lang="en-GB" baseline="30000" dirty="0">
                <a:solidFill>
                  <a:schemeClr val="bg1"/>
                </a:solidFill>
                <a:cs typeface="Arial" pitchFamily="34" charset="0"/>
              </a:rPr>
              <a:t>−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4724400" y="2209800"/>
            <a:ext cx="571500" cy="457200"/>
          </a:xfrm>
          <a:prstGeom prst="rect">
            <a:avLst/>
          </a:prstGeom>
          <a:solidFill>
            <a:schemeClr val="accent6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l-GR" dirty="0">
                <a:solidFill>
                  <a:schemeClr val="bg1"/>
                </a:solidFill>
              </a:rPr>
              <a:t>π</a:t>
            </a:r>
            <a:r>
              <a:rPr lang="en-GB" baseline="300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4876800" y="4114800"/>
            <a:ext cx="571500" cy="457200"/>
          </a:xfrm>
          <a:prstGeom prst="rect">
            <a:avLst/>
          </a:prstGeom>
          <a:solidFill>
            <a:schemeClr val="accent6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l-GR" dirty="0">
                <a:solidFill>
                  <a:schemeClr val="bg1"/>
                </a:solidFill>
              </a:rPr>
              <a:t>π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GB" baseline="30000" dirty="0">
                <a:solidFill>
                  <a:schemeClr val="bg1"/>
                </a:solidFill>
              </a:rPr>
              <a:t>–</a:t>
            </a:r>
            <a:endParaRPr lang="en-GB" baseline="300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2209800" y="2209800"/>
            <a:ext cx="838200" cy="457200"/>
          </a:xfrm>
          <a:prstGeom prst="rect">
            <a:avLst/>
          </a:prstGeom>
          <a:solidFill>
            <a:schemeClr val="accent6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GB" dirty="0">
                <a:solidFill>
                  <a:schemeClr val="bg1"/>
                </a:solidFill>
              </a:rPr>
              <a:t>incl.</a:t>
            </a:r>
            <a:endParaRPr lang="en-GB" baseline="30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293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>
          <a:xfrm>
            <a:off x="927100" y="273050"/>
            <a:ext cx="7086600" cy="792163"/>
          </a:xfrm>
        </p:spPr>
        <p:txBody>
          <a:bodyPr/>
          <a:lstStyle/>
          <a:p>
            <a:r>
              <a:rPr lang="en-GB" smtClean="0"/>
              <a:t>Incl. &amp; semi-incl.  A</a:t>
            </a:r>
            <a:r>
              <a:rPr lang="en-GB" baseline="-25000" smtClean="0"/>
              <a:t>1</a:t>
            </a:r>
            <a:endParaRPr lang="en-GB" smtClean="0"/>
          </a:p>
        </p:txBody>
      </p:sp>
      <p:sp>
        <p:nvSpPr>
          <p:cNvPr id="59395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1828800"/>
          </a:xfrm>
        </p:spPr>
        <p:txBody>
          <a:bodyPr/>
          <a:lstStyle/>
          <a:p>
            <a:r>
              <a:rPr lang="en-GB" smtClean="0">
                <a:latin typeface="Arial" pitchFamily="34" charset="0"/>
                <a:cs typeface="Arial" pitchFamily="34" charset="0"/>
              </a:rPr>
              <a:t>deuteron</a:t>
            </a:r>
            <a:endParaRPr lang="en-GB" baseline="3000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413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Mallot/CERN</a:t>
            </a:r>
            <a:endParaRPr lang="fr-FR"/>
          </a:p>
        </p:txBody>
      </p:sp>
      <p:sp>
        <p:nvSpPr>
          <p:cNvPr id="1741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Tübingen, 26 November 2009</a:t>
            </a:r>
            <a:endParaRPr lang="fr-FR" sz="1800"/>
          </a:p>
        </p:txBody>
      </p:sp>
      <p:grpSp>
        <p:nvGrpSpPr>
          <p:cNvPr id="59398" name="Group 14"/>
          <p:cNvGrpSpPr>
            <a:grpSpLocks/>
          </p:cNvGrpSpPr>
          <p:nvPr/>
        </p:nvGrpSpPr>
        <p:grpSpPr bwMode="auto">
          <a:xfrm>
            <a:off x="152400" y="1752600"/>
            <a:ext cx="8582025" cy="4494213"/>
            <a:chOff x="0" y="1752600"/>
            <a:chExt cx="8582025" cy="4494861"/>
          </a:xfrm>
        </p:grpSpPr>
        <p:pic>
          <p:nvPicPr>
            <p:cNvPr id="59399" name="Picture 2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752600"/>
              <a:ext cx="8582025" cy="44948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 bwMode="auto">
            <a:xfrm>
              <a:off x="7162800" y="2209866"/>
              <a:ext cx="571500" cy="457266"/>
            </a:xfrm>
            <a:prstGeom prst="rect">
              <a:avLst/>
            </a:prstGeom>
            <a:solidFill>
              <a:schemeClr val="accent6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r>
                <a:rPr lang="en-GB" dirty="0">
                  <a:solidFill>
                    <a:schemeClr val="bg1"/>
                  </a:solidFill>
                  <a:cs typeface="Arial" pitchFamily="34" charset="0"/>
                </a:rPr>
                <a:t>K</a:t>
              </a:r>
              <a:r>
                <a:rPr lang="en-GB" baseline="30000" dirty="0">
                  <a:solidFill>
                    <a:schemeClr val="bg1"/>
                  </a:solidFill>
                  <a:cs typeface="Arial" pitchFamily="34" charset="0"/>
                </a:rPr>
                <a:t>+</a:t>
              </a: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7315200" y="4191352"/>
              <a:ext cx="571500" cy="457266"/>
            </a:xfrm>
            <a:prstGeom prst="rect">
              <a:avLst/>
            </a:prstGeom>
            <a:solidFill>
              <a:schemeClr val="accent6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r>
                <a:rPr lang="en-GB" dirty="0">
                  <a:solidFill>
                    <a:schemeClr val="bg1"/>
                  </a:solidFill>
                  <a:cs typeface="Arial" pitchFamily="34" charset="0"/>
                </a:rPr>
                <a:t>K</a:t>
              </a:r>
              <a:r>
                <a:rPr lang="en-GB" baseline="30000" dirty="0">
                  <a:solidFill>
                    <a:schemeClr val="bg1"/>
                  </a:solidFill>
                  <a:cs typeface="Arial" pitchFamily="34" charset="0"/>
                </a:rPr>
                <a:t>−</a:t>
              </a: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4724400" y="2209866"/>
              <a:ext cx="571500" cy="457266"/>
            </a:xfrm>
            <a:prstGeom prst="rect">
              <a:avLst/>
            </a:prstGeom>
            <a:solidFill>
              <a:schemeClr val="accent6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r>
                <a:rPr lang="el-GR" dirty="0">
                  <a:solidFill>
                    <a:schemeClr val="bg1"/>
                  </a:solidFill>
                </a:rPr>
                <a:t>π</a:t>
              </a:r>
              <a:r>
                <a:rPr lang="en-GB" baseline="30000" dirty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4876800" y="4191352"/>
              <a:ext cx="571500" cy="457266"/>
            </a:xfrm>
            <a:prstGeom prst="rect">
              <a:avLst/>
            </a:prstGeom>
            <a:solidFill>
              <a:schemeClr val="accent6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r>
                <a:rPr lang="el-GR" dirty="0">
                  <a:solidFill>
                    <a:schemeClr val="bg1"/>
                  </a:solidFill>
                </a:rPr>
                <a:t>π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GB" baseline="30000" dirty="0">
                  <a:solidFill>
                    <a:schemeClr val="bg1"/>
                  </a:solidFill>
                </a:rPr>
                <a:t>–</a:t>
              </a:r>
              <a:endParaRPr lang="en-GB" baseline="30000" dirty="0">
                <a:solidFill>
                  <a:schemeClr val="bg1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2209800" y="2209866"/>
              <a:ext cx="838200" cy="457266"/>
            </a:xfrm>
            <a:prstGeom prst="rect">
              <a:avLst/>
            </a:prstGeom>
            <a:solidFill>
              <a:schemeClr val="accent6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r>
                <a:rPr lang="en-GB" dirty="0">
                  <a:solidFill>
                    <a:schemeClr val="bg1"/>
                  </a:solidFill>
                </a:rPr>
                <a:t>incl.</a:t>
              </a:r>
              <a:endParaRPr lang="en-GB" baseline="30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794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i="1" dirty="0" smtClean="0"/>
              <a:t>t</a:t>
            </a:r>
            <a:r>
              <a:rPr lang="en-GB" dirty="0" smtClean="0"/>
              <a:t>-slope for </a:t>
            </a:r>
            <a:r>
              <a:rPr lang="en-GB" dirty="0" smtClean="0">
                <a:sym typeface="Symbol"/>
              </a:rPr>
              <a:t></a:t>
            </a:r>
            <a:r>
              <a:rPr lang="en-GB" baseline="30000" dirty="0" smtClean="0">
                <a:sym typeface="Symbol"/>
              </a:rPr>
              <a:t>0</a:t>
            </a:r>
            <a:r>
              <a:rPr lang="en-GB" dirty="0" smtClean="0">
                <a:sym typeface="Symbol"/>
              </a:rPr>
              <a:t> production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G.K. Mallot/CERN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DIS2012 - Bonn - 27.03.2012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196752"/>
            <a:ext cx="5652120" cy="354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84" y="1196752"/>
            <a:ext cx="1872208" cy="1542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2093918" y="1115452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ym typeface="Symbol"/>
              </a:rPr>
              <a:t></a:t>
            </a:r>
            <a:r>
              <a:rPr lang="en-GB" baseline="30000" dirty="0">
                <a:sym typeface="Symbol"/>
              </a:rPr>
              <a:t>0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 flipH="1" flipV="1">
            <a:off x="1979712" y="1261572"/>
            <a:ext cx="202880" cy="1308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319979" y="3799969"/>
            <a:ext cx="15327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also </a:t>
            </a:r>
            <a:r>
              <a:rPr lang="en-GB" sz="2400" dirty="0" smtClean="0">
                <a:sym typeface="Symbol"/>
              </a:rPr>
              <a:t>, , </a:t>
            </a:r>
            <a:r>
              <a:rPr lang="en-GB" dirty="0" smtClean="0">
                <a:sym typeface="Symbol"/>
              </a:rPr>
              <a:t>..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6300192" y="5807965"/>
            <a:ext cx="1994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Wollny</a:t>
            </a:r>
            <a:r>
              <a:rPr lang="en-GB" dirty="0" smtClean="0"/>
              <a:t>,  Wed 15:15</a:t>
            </a:r>
            <a:endParaRPr lang="en-GB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7" y="4289636"/>
            <a:ext cx="3861369" cy="1887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3663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7162800" cy="990600"/>
          </a:xfrm>
        </p:spPr>
        <p:txBody>
          <a:bodyPr/>
          <a:lstStyle/>
          <a:p>
            <a:r>
              <a:rPr lang="en-US" dirty="0" err="1" smtClean="0"/>
              <a:t>Proj</a:t>
            </a:r>
            <a:r>
              <a:rPr lang="en-US" dirty="0" smtClean="0"/>
              <a:t>. charge &amp; spin asymmetry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G.K. Mallot/CERN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DIS2012 - Bonn - 27.03.2012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54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0975" y="1662113"/>
            <a:ext cx="7296886" cy="412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47153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</a:t>
            </a:r>
            <a:r>
              <a:rPr lang="en-GB" dirty="0" smtClean="0"/>
              <a:t>eam charge-and-spin </a:t>
            </a:r>
            <a:r>
              <a:rPr lang="en-GB" dirty="0" err="1" smtClean="0"/>
              <a:t>asym</a:t>
            </a:r>
            <a:r>
              <a:rPr lang="en-GB" dirty="0" smtClean="0"/>
              <a:t>.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700808"/>
            <a:ext cx="8045618" cy="4248472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G.K. Mallot/CERN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DIS2012 - Bonn - 27.03.2012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35696" y="1143217"/>
            <a:ext cx="63805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amplitude of </a:t>
            </a:r>
            <a:r>
              <a:rPr lang="en-GB" sz="2800" dirty="0" err="1" smtClean="0"/>
              <a:t>cos</a:t>
            </a:r>
            <a:r>
              <a:rPr lang="en-GB" sz="2800" dirty="0" smtClean="0"/>
              <a:t> </a:t>
            </a:r>
            <a:r>
              <a:rPr lang="en-GB" sz="2800" dirty="0" smtClean="0">
                <a:sym typeface="Symbol"/>
              </a:rPr>
              <a:t> modulation as </a:t>
            </a:r>
            <a:r>
              <a:rPr lang="en-GB" sz="2800" dirty="0" err="1" smtClean="0">
                <a:sym typeface="Symbol"/>
              </a:rPr>
              <a:t>fctn</a:t>
            </a:r>
            <a:r>
              <a:rPr lang="en-GB" sz="2800" dirty="0" smtClean="0">
                <a:sym typeface="Symbol"/>
              </a:rPr>
              <a:t> of -</a:t>
            </a:r>
            <a:r>
              <a:rPr lang="en-GB" sz="2800" i="1" dirty="0" smtClean="0">
                <a:sym typeface="Symbol"/>
              </a:rPr>
              <a:t>t</a:t>
            </a:r>
            <a:endParaRPr lang="en-GB" sz="28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6516216" y="6052646"/>
            <a:ext cx="2578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fits by </a:t>
            </a:r>
            <a:r>
              <a:rPr lang="en-GB" dirty="0" err="1" smtClean="0"/>
              <a:t>Kumericki</a:t>
            </a:r>
            <a:r>
              <a:rPr lang="en-GB" dirty="0" smtClean="0"/>
              <a:t>, Mueller</a:t>
            </a:r>
            <a:endParaRPr lang="en-GB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5724128" y="6237312"/>
            <a:ext cx="576064" cy="0"/>
          </a:xfrm>
          <a:prstGeom prst="line">
            <a:avLst/>
          </a:prstGeom>
          <a:ln w="19050">
            <a:solidFill>
              <a:srgbClr val="44C4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9080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1098884" y="104274"/>
            <a:ext cx="7391400" cy="792163"/>
          </a:xfrm>
        </p:spPr>
        <p:txBody>
          <a:bodyPr/>
          <a:lstStyle/>
          <a:p>
            <a:r>
              <a:rPr lang="en-US" dirty="0" smtClean="0"/>
              <a:t>COMPASS-II </a:t>
            </a:r>
            <a:r>
              <a:rPr lang="en-US" dirty="0" err="1" smtClean="0"/>
              <a:t>Polarised</a:t>
            </a:r>
            <a:r>
              <a:rPr lang="en-US" dirty="0" smtClean="0"/>
              <a:t> Drell-Yan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458200" cy="28194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400" dirty="0" smtClean="0"/>
              <a:t>COMPASS-II:  190 GeV/</a:t>
            </a:r>
            <a:r>
              <a:rPr lang="en-US" sz="2400" i="1" dirty="0" smtClean="0"/>
              <a:t>c</a:t>
            </a:r>
            <a:r>
              <a:rPr lang="en-US" sz="2400" dirty="0" smtClean="0"/>
              <a:t> </a:t>
            </a:r>
            <a:r>
              <a:rPr lang="en-US" sz="2400" dirty="0" smtClean="0">
                <a:sym typeface="Symbol" pitchFamily="18" charset="2"/>
              </a:rPr>
              <a:t></a:t>
            </a:r>
            <a:r>
              <a:rPr lang="en-US" sz="2400" baseline="30000" dirty="0" smtClean="0">
                <a:sym typeface="Symbol" pitchFamily="18" charset="2"/>
              </a:rPr>
              <a:t>− </a:t>
            </a:r>
            <a:r>
              <a:rPr lang="en-US" sz="2400" dirty="0" smtClean="0">
                <a:sym typeface="Symbol" pitchFamily="18" charset="2"/>
              </a:rPr>
              <a:t>beam on transversely pol. proton target</a:t>
            </a:r>
          </a:p>
          <a:p>
            <a:pPr>
              <a:buFontTx/>
              <a:buChar char="•"/>
            </a:pPr>
            <a:r>
              <a:rPr lang="en-US" sz="2400" dirty="0" smtClean="0">
                <a:sym typeface="Symbol" pitchFamily="18" charset="2"/>
              </a:rPr>
              <a:t></a:t>
            </a:r>
            <a:r>
              <a:rPr lang="en-US" sz="2400" baseline="30000" dirty="0" smtClean="0">
                <a:sym typeface="Symbol" pitchFamily="18" charset="2"/>
              </a:rPr>
              <a:t>−</a:t>
            </a:r>
            <a:r>
              <a:rPr lang="en-US" sz="2400" dirty="0" smtClean="0">
                <a:sym typeface="Symbol" pitchFamily="18" charset="2"/>
              </a:rPr>
              <a:t> valence u-</a:t>
            </a:r>
            <a:r>
              <a:rPr lang="en-US" sz="2400" dirty="0" err="1" smtClean="0">
                <a:sym typeface="Symbol" pitchFamily="18" charset="2"/>
              </a:rPr>
              <a:t>antiquark</a:t>
            </a:r>
            <a:r>
              <a:rPr lang="en-US" sz="2400" dirty="0" smtClean="0">
                <a:sym typeface="Symbol" pitchFamily="18" charset="2"/>
              </a:rPr>
              <a:t> picks nucleon’s u quark</a:t>
            </a:r>
            <a:br>
              <a:rPr lang="en-US" sz="2400" dirty="0" smtClean="0">
                <a:sym typeface="Symbol" pitchFamily="18" charset="2"/>
              </a:rPr>
            </a:br>
            <a:r>
              <a:rPr lang="en-US" sz="2400" dirty="0" smtClean="0">
                <a:sym typeface="Symbol" pitchFamily="18" charset="2"/>
              </a:rPr>
              <a:t>in valence region (u-quark dominance)</a:t>
            </a:r>
            <a:endParaRPr lang="en-US" sz="2400" baseline="30000" dirty="0" smtClean="0"/>
          </a:p>
          <a:p>
            <a:pPr>
              <a:buFontTx/>
              <a:buChar char="•"/>
            </a:pPr>
            <a:r>
              <a:rPr lang="en-US" sz="2400" dirty="0" smtClean="0"/>
              <a:t>Access to </a:t>
            </a:r>
            <a:r>
              <a:rPr lang="en-US" sz="2400" dirty="0" err="1" smtClean="0"/>
              <a:t>transversity</a:t>
            </a:r>
            <a:r>
              <a:rPr lang="en-US" sz="2400" dirty="0" smtClean="0"/>
              <a:t> , the T-odd </a:t>
            </a:r>
            <a:r>
              <a:rPr lang="en-US" sz="2400" dirty="0" err="1" smtClean="0"/>
              <a:t>Sivers</a:t>
            </a:r>
            <a:r>
              <a:rPr lang="en-US" sz="2400" dirty="0" smtClean="0"/>
              <a:t> and Boer-</a:t>
            </a:r>
            <a:r>
              <a:rPr lang="en-US" sz="2400" dirty="0" err="1" smtClean="0"/>
              <a:t>Mulders</a:t>
            </a:r>
            <a:r>
              <a:rPr lang="en-US" sz="2400" dirty="0" smtClean="0"/>
              <a:t> TMDs</a:t>
            </a:r>
          </a:p>
        </p:txBody>
      </p:sp>
      <p:sp>
        <p:nvSpPr>
          <p:cNvPr id="37892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G.K. Mallot/CERN</a:t>
            </a:r>
            <a:endParaRPr lang="fr-FR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7893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DIS2012 - Bonn - 27.03.2012</a:t>
            </a:r>
            <a:endParaRPr lang="fr-FR" sz="1800" smtClean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7894" name="Picture 6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657600"/>
            <a:ext cx="4760563" cy="246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magin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81400"/>
            <a:ext cx="4149090" cy="2579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205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 region for 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13185" r="11043" b="11698"/>
          <a:stretch/>
        </p:blipFill>
        <p:spPr bwMode="auto">
          <a:xfrm>
            <a:off x="4313" y="1069732"/>
            <a:ext cx="9139688" cy="5788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Callout 2 4"/>
          <p:cNvSpPr/>
          <p:nvPr/>
        </p:nvSpPr>
        <p:spPr>
          <a:xfrm>
            <a:off x="7315200" y="3962400"/>
            <a:ext cx="990600" cy="304800"/>
          </a:xfrm>
          <a:prstGeom prst="borderCallout2">
            <a:avLst/>
          </a:prstGeom>
          <a:solidFill>
            <a:srgbClr val="FF99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white"/>
                </a:solidFill>
              </a:rPr>
              <a:t>He-pipes</a:t>
            </a:r>
          </a:p>
        </p:txBody>
      </p:sp>
      <p:sp>
        <p:nvSpPr>
          <p:cNvPr id="6" name="Line Callout 2 5"/>
          <p:cNvSpPr/>
          <p:nvPr/>
        </p:nvSpPr>
        <p:spPr>
          <a:xfrm>
            <a:off x="3429000" y="1371600"/>
            <a:ext cx="1143000" cy="30480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54166"/>
              <a:gd name="adj6" fmla="val -40001"/>
            </a:avLst>
          </a:prstGeom>
          <a:solidFill>
            <a:srgbClr val="FF99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white"/>
                </a:solidFill>
              </a:rPr>
              <a:t>Quench and Exhaust Lines</a:t>
            </a:r>
          </a:p>
        </p:txBody>
      </p:sp>
      <p:sp>
        <p:nvSpPr>
          <p:cNvPr id="7" name="Line Callout 2 6"/>
          <p:cNvSpPr/>
          <p:nvPr/>
        </p:nvSpPr>
        <p:spPr>
          <a:xfrm>
            <a:off x="4876800" y="2286000"/>
            <a:ext cx="990600" cy="304800"/>
          </a:xfrm>
          <a:prstGeom prst="borderCallout2">
            <a:avLst/>
          </a:prstGeom>
          <a:solidFill>
            <a:srgbClr val="FF99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white"/>
                </a:solidFill>
              </a:rPr>
              <a:t>Transfer Line</a:t>
            </a:r>
          </a:p>
        </p:txBody>
      </p:sp>
      <p:sp>
        <p:nvSpPr>
          <p:cNvPr id="9" name="Line Callout 2 8"/>
          <p:cNvSpPr/>
          <p:nvPr/>
        </p:nvSpPr>
        <p:spPr>
          <a:xfrm>
            <a:off x="6324600" y="5029200"/>
            <a:ext cx="990600" cy="304800"/>
          </a:xfrm>
          <a:prstGeom prst="borderCallout2">
            <a:avLst/>
          </a:prstGeom>
          <a:solidFill>
            <a:srgbClr val="FF99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white"/>
                </a:solidFill>
              </a:rPr>
              <a:t>Micro Wave guides</a:t>
            </a:r>
          </a:p>
        </p:txBody>
      </p:sp>
      <p:sp>
        <p:nvSpPr>
          <p:cNvPr id="10" name="Line Callout 2 9"/>
          <p:cNvSpPr/>
          <p:nvPr/>
        </p:nvSpPr>
        <p:spPr>
          <a:xfrm>
            <a:off x="4343400" y="1905000"/>
            <a:ext cx="990600" cy="304800"/>
          </a:xfrm>
          <a:prstGeom prst="borderCallout2">
            <a:avLst/>
          </a:prstGeom>
          <a:solidFill>
            <a:srgbClr val="FF99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white"/>
                </a:solidFill>
              </a:rPr>
              <a:t>Cable trays</a:t>
            </a:r>
          </a:p>
        </p:txBody>
      </p:sp>
      <p:sp>
        <p:nvSpPr>
          <p:cNvPr id="11" name="Line Callout 2 10"/>
          <p:cNvSpPr/>
          <p:nvPr/>
        </p:nvSpPr>
        <p:spPr>
          <a:xfrm>
            <a:off x="6400800" y="2514600"/>
            <a:ext cx="1600200" cy="597494"/>
          </a:xfrm>
          <a:prstGeom prst="borderCallout2">
            <a:avLst>
              <a:gd name="adj1" fmla="val 21435"/>
              <a:gd name="adj2" fmla="val -2318"/>
              <a:gd name="adj3" fmla="val 21435"/>
              <a:gd name="adj4" fmla="val -29700"/>
              <a:gd name="adj5" fmla="val 112500"/>
              <a:gd name="adj6" fmla="val -46667"/>
            </a:avLst>
          </a:prstGeom>
          <a:solidFill>
            <a:srgbClr val="FF99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</a:rPr>
              <a:t>Absorber</a:t>
            </a:r>
          </a:p>
        </p:txBody>
      </p:sp>
      <p:sp>
        <p:nvSpPr>
          <p:cNvPr id="12" name="Line Callout 2 11"/>
          <p:cNvSpPr/>
          <p:nvPr/>
        </p:nvSpPr>
        <p:spPr>
          <a:xfrm>
            <a:off x="4450934" y="2687653"/>
            <a:ext cx="1103831" cy="304800"/>
          </a:xfrm>
          <a:prstGeom prst="borderCallout2">
            <a:avLst/>
          </a:prstGeom>
          <a:solidFill>
            <a:srgbClr val="FF99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white"/>
                </a:solidFill>
              </a:rPr>
              <a:t>Control Racks</a:t>
            </a:r>
          </a:p>
        </p:txBody>
      </p:sp>
      <p:sp>
        <p:nvSpPr>
          <p:cNvPr id="14" name="Line Callout 2 13"/>
          <p:cNvSpPr/>
          <p:nvPr/>
        </p:nvSpPr>
        <p:spPr>
          <a:xfrm>
            <a:off x="1524000" y="3048000"/>
            <a:ext cx="1600200" cy="597494"/>
          </a:xfrm>
          <a:prstGeom prst="borderCallout2">
            <a:avLst>
              <a:gd name="adj1" fmla="val 24120"/>
              <a:gd name="adj2" fmla="val 100940"/>
              <a:gd name="adj3" fmla="val 18750"/>
              <a:gd name="adj4" fmla="val 153759"/>
              <a:gd name="adj5" fmla="val 91021"/>
              <a:gd name="adj6" fmla="val 207970"/>
            </a:avLst>
          </a:prstGeom>
          <a:solidFill>
            <a:srgbClr val="FF99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</a:rPr>
              <a:t>Pol. target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G.K. Mallot/CERN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DIS2012 - Bonn - 27.03.2012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157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T1]{fontenc}&#10;\usepackage{cmbright}&#10;\usepackage{color}&#10;\setlength{\textwidth}{21cm}&#10;\begin{document}&#10;\include{mycolors}&#10;\newcommand{\Uu}{{\blue u}\!\uparrow}&#10;\newcommand{\Ud}{{\blue u}\!\downarrow}&#10;\newcommand{\Du}{{\purple d}\!\uparrow}&#10;\newcommand{\Dd}{{\purple d}\!\downarrow}&#10;&#10;\[&#10;|p\!\uparrow\rangle = \frac{1}{\sqrt{18}}\Bigg\{&#10;2|\Uu \Uu \Dd\rangle -&#10; |\Uu \Ud \Du\rangle -&#10; |\Ud \Uu \Du\rangle +&#10;%\right.&#10;\]&#10;&#10;\vspace{-4ex}&#10;\raggedleft$&#10;%\mbox{perm.}\ \  &#10;({\blue u}\leftrightarrow {\purple d})\Bigg\}&#10;$&#10;\end{document}&#10;"/>
  <p:tag name="EXTERNALNAME" val="txp_fig"/>
  <p:tag name="BLEND" val="False"/>
  <p:tag name="TRANSPARENT" val="True"/>
  <p:tag name="KEEPFILES" val="False"/>
  <p:tag name="DEBUGPAUSE" val="True"/>
  <p:tag name="RESOLUTION" val="600"/>
  <p:tag name="TIMEOUT" val="(none)"/>
  <p:tag name="BOXWIDTH" val="416"/>
  <p:tag name="BOXHEIGHT" val="313"/>
  <p:tag name="BOXFONT" val="10"/>
  <p:tag name="BOXWRAP" val="False"/>
  <p:tag name="WORKAROUNDTRANSPARENCYBUG" val="False"/>
  <p:tag name="ALLOWFONTSUBSTITUTION" val="False"/>
  <p:tag name="BITMAPFORMAT" val="png256"/>
  <p:tag name="ORIGWIDTH" val="540.0011"/>
  <p:tag name="PICTUREFILESIZE" val="2539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input{mycommands.tex}\input{mycolors.tex}&#10;\begin{document}&#10;$\Gamma_1^\pp-\Gamma_1^\pn=\frac{1}{6}g_a$&#10;\end{document}&#10;"/>
  <p:tag name="EXTERNALNAME" val="txp_fig"/>
  <p:tag name="BLEND" val="False"/>
  <p:tag name="TRANSPARENT" val="True"/>
  <p:tag name="KEEPFILES" val="False"/>
  <p:tag name="DEBUGPAUSE" val="False"/>
  <p:tag name="RESOLUTION" val="6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256"/>
  <p:tag name="ORIGWIDTH" val="127.9202"/>
  <p:tag name="PICTUREFILESIZE" val="436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input{mycommands.tex}\input{mycolors.tex}&#10;\begin{document}&#10;\beqa&#10;\Delta s &amp;=&amp;-0.19 \pm 0.06\nonumber\\&#10;\Delta \Sigma &amp;=&amp;\hskip6mm 0.12 \pm 0.17\nonumber&#10;\eeqa&#10;\end{document}&#10;"/>
  <p:tag name="EXTERNALNAME" val="txp_fig"/>
  <p:tag name="BLEND" val="False"/>
  <p:tag name="TRANSPARENT" val="True"/>
  <p:tag name="KEEPFILES" val="False"/>
  <p:tag name="DEBUGPAUSE" val="False"/>
  <p:tag name="RESOLUTION" val="6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256"/>
  <p:tag name="ORIGWIDTH" val="193.9204"/>
  <p:tag name="PICTUREFILESIZE" val="889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input{mycommands.tex}\input{mycolors.tex}&#10;\begin{document}&#10;\begin{eqnarray}&#10;\Gamma_1^\pp=&#10;\frac{1}{12}g_a&amp;+&amp;\frac{5}{36}\sqrt{3}a_8\hskip 0.5cm\Rightarrow\hskip 0.5cm\Delta\Sigma\simeq0.6\nonumber\\&#10;\nonumber\\&#10;               &amp;+&amp;\frac{1}{3}\red\Delta s\nonumber&#10;\end{eqnarray}&#10;\end{document}&#10;"/>
  <p:tag name="EXTERNALNAME" val="txp_fig"/>
  <p:tag name="BLEND" val="False"/>
  <p:tag name="TRANSPARENT" val="True"/>
  <p:tag name="KEEPFILES" val="False"/>
  <p:tag name="DEBUGPAUSE" val="False"/>
  <p:tag name="RESOLUTION" val="6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256"/>
  <p:tag name="ORIGWIDTH" val="354.9607"/>
  <p:tag name="PICTUREFILESIZE" val="1673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pstricks}\begin{document}\input{commands.tex}\input{colors.tex}&#10;$$A_{meas} = {\blue P_t P_b f}A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256"/>
  <p:tag name="ORIGWIDTH" val="157.875"/>
  <p:tag name="PICTUREFILESIZE" val="266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pstricks}\begin{document}\input{commands.tex}\input{colors.tex}&#10;$$g_1\simeq\frac{A_\parallel}{\blue D}F_1\simeq\frac{A_\parallel}{\blue D}\frac{F_2}{2x}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256"/>
  <p:tag name="ORIGWIDTH" val="182.875"/>
  <p:tag name="PICTUREFILESIZE" val="384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pstricks}\begin{document}\input{commands.tex}\input{colors.tex}&#10;$$\frac{\sigma_{1/2} - \sigma_{3/2}}{\sigma_{1/2} + \sigma_{3/2}}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256"/>
  <p:tag name="ORIGWIDTH" val="114"/>
  <p:tag name="PICTUREFILESIZE" val="332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%\usepackage[T1]{fontenc}&#10;\usepackage{amsfonts}&#10;\usepackage{cmbright}&#10;\usepackage{color}&#10;\include{mycolors}&#10;\include{mycommands}&#10;\begin{document}&#10;\begin{eqnarray}&#10;\boldmath&#10;{\ForestGreen F_1}(x)  =&#10;          &amp;\displaystyle&#10;          \frac{1}{2}&#10;          &amp;\sum_i e_i^2 \left\{ q_i^+(x) {\red +} q_i^-(x)\right\}\nonumber\\&#10;{\ForestGreen F_2}(x)  =&#10;          &amp;\displaystyle&#10;          x&#10;          &amp;\sum_i e_i^2 \left\{ q_i^+(x) {\red +} q_i^-(x)\right\}\nonumber\\&#10;{\magenta g_1}(x)  =&#10;          &amp;\displaystyle&#10;          \frac{1}{2}&#10;          &amp;\sum_i e_i^2 \left\{ q_i^+(x) {\red -} q_i^-(x)\right\}\nonumber\\&#10;%{\blue h_1}(x)  =&#10;%          &amp;\displaystyle&#10;%          \frac{1}{2}&#10;%          &amp;\sum_i e_i^2 \left\{ q_i^\uparrow(x) - q_i^\downarrow(x)&#10;%          \right\}\nonumber\\&#10;{\magenta g_2}(x)  =&#10;          &amp;\displaystyle&#10;          0\nonumber&#10;\end{eqnarray}&#10;\end{document}&#10;"/>
  <p:tag name="EXTERNALNAME" val="txp_fig"/>
  <p:tag name="BLEND" val="False"/>
  <p:tag name="TRANSPARENT" val="True"/>
  <p:tag name="KEEPFILES" val="False"/>
  <p:tag name="DEBUGPAUSE" val="False"/>
  <p:tag name="RESOLUTION" val="600"/>
  <p:tag name="TIMEOUT" val="(none)"/>
  <p:tag name="BOXWIDTH" val="537"/>
  <p:tag name="BOXHEIGHT" val="331"/>
  <p:tag name="BOXFONT" val="10"/>
  <p:tag name="BOXWRAP" val="False"/>
  <p:tag name="WORKAROUNDTRANSPARENCYBUG" val="False"/>
  <p:tag name="ALLOWFONTSUBSTITUTION" val="False"/>
  <p:tag name="BITMAPFORMAT" val="png256"/>
  <p:tag name="ORIGWIDTH" val="309.0006"/>
  <p:tag name="PICTUREFILESIZE" val="4017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%\usepackage[T1]{fontenc}&#10;\usepackage{amsfonts}&#10;\usepackage{cmbright}&#10;\usepackage{color}&#10;\include{mycolors}&#10;\include{mycommands}&#10;\begin{document}&#10;\begin{eqnarray}&#10;\boldmath&#10;{\ForestGreen F_1}(x)  =&#10;          &amp;\displaystyle&#10;          \frac{1}{2}&#10;          &amp;\sum_i e_i^2 \left\{ q_i^+(x) {\red +} q_i^-(x)\right\}\nonumber\\&#10;{\ForestGreen F_2}(x)  =&#10;          &amp;\displaystyle&#10;          x&#10;          &amp;\sum_i e_i^2 \left\{ q_i^+(x) {\red +} q_i^-(x)\right\}\nonumber\\&#10;{\magenta g_1}(x)  =&#10;          &amp;\displaystyle&#10;          \frac{1}{2}&#10;          &amp;\sum_i e_i^2 \left\{ q_i^+(x) {\red -} q_i^-(x)\right\}\nonumber\\&#10;%{\blue h_1}(x)  =&#10;%          &amp;\displaystyle&#10;%          \frac{1}{2}&#10;%          &amp;\sum_i e_i^2 \left\{ q_i^\uparrow(x) - q_i^\downarrow(x)&#10;%          \right\}\nonumber\\&#10;{\magenta g_2}(x)  =&#10;          &amp;\displaystyle&#10;          0\nonumber&#10;\end{eqnarray}&#10;\end{document}&#10;"/>
  <p:tag name="EXTERNALNAME" val="txp_fig"/>
  <p:tag name="BLEND" val="False"/>
  <p:tag name="TRANSPARENT" val="True"/>
  <p:tag name="KEEPFILES" val="False"/>
  <p:tag name="DEBUGPAUSE" val="False"/>
  <p:tag name="RESOLUTION" val="600"/>
  <p:tag name="TIMEOUT" val="(none)"/>
  <p:tag name="BOXWIDTH" val="537"/>
  <p:tag name="BOXHEIGHT" val="331"/>
  <p:tag name="BOXFONT" val="10"/>
  <p:tag name="BOXWRAP" val="False"/>
  <p:tag name="WORKAROUNDTRANSPARENCYBUG" val="False"/>
  <p:tag name="ALLOWFONTSUBSTITUTION" val="False"/>
  <p:tag name="BITMAPFORMAT" val="png256"/>
  <p:tag name="ORIGWIDTH" val="309.0006"/>
  <p:tag name="PICTUREFILESIZE" val="4017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T1]{fontenc}&#10;\usepackage{amsfonts}&#10;\usepackage{cmbright}&#10;\usepackage{color}&#10;\begin{document}&#10;\include{mycolors}&#10;\newcommand{\DU}{{\blue\Delta u}}&#10;\newcommand{\DD}{{\purple\Delta d}}&#10;&#10;\[&#10;\Delta \Sigma = \DU + \DD = 1&#10;\]&#10;&#10;\end{document}&#10;"/>
  <p:tag name="EXTERNALNAME" val="txp_fig"/>
  <p:tag name="BLEND" val="False"/>
  <p:tag name="TRANSPARENT" val="True"/>
  <p:tag name="KEEPFILES" val="False"/>
  <p:tag name="DEBUGPAUSE" val="False"/>
  <p:tag name="RESOLUTION" val="600"/>
  <p:tag name="TIMEOUT" val="(none)"/>
  <p:tag name="BOXWIDTH" val="416"/>
  <p:tag name="BOXHEIGHT" val="313"/>
  <p:tag name="BOXFONT" val="10"/>
  <p:tag name="BOXWRAP" val="False"/>
  <p:tag name="WORKAROUNDTRANSPARENCYBUG" val="False"/>
  <p:tag name="ALLOWFONTSUBSTITUTION" val="False"/>
  <p:tag name="BITMAPFORMAT" val="png256"/>
  <p:tag name="ORIGWIDTH" val="171.0003"/>
  <p:tag name="PICTUREFILESIZE" val="640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T1]{fontenc}&#10;\usepackage{amsfonts}&#10;\usepackage{cmbright}&#10;\usepackage{color}&#10;\begin{document}&#10;\include{mycolors}&#10;\newcommand{\U}{{\blue u}}&#10;\newcommand{\D}{{\purple d}}&#10;\newcommand{\DU}{{\blue \Delta u}}&#10;\newcommand{\DD}{{\purple \Delta d}}&#10;&#10;\begin{eqnarray}&#10;\DU &amp;= \langle p\uparrow|N_{\U\uparrow}-N_{\U\downarrow}|p\uparrow\rangle= \frac{3}{18}(10-2) &amp;= \ \ \textstyle\frac{4}{3}\nonumber\\[2ex]&#10;\DD &amp;= \langle p\uparrow|N_{\D\uparrow}-N_{\D\downarrow}|p\uparrow\rangle= \frac{3}{18}(\ \ 2-4) &amp;= \textstyle -\frac{1}{3}\nonumber&#10;\end{eqnarray}&#10;&#10;\end{document}&#10;"/>
  <p:tag name="EXTERNALNAME" val="txp_fig"/>
  <p:tag name="BLEND" val="False"/>
  <p:tag name="TRANSPARENT" val="True"/>
  <p:tag name="KEEPFILES" val="False"/>
  <p:tag name="DEBUGPAUSE" val="True"/>
  <p:tag name="RESOLUTION" val="600"/>
  <p:tag name="TIMEOUT" val="(none)"/>
  <p:tag name="BOXWIDTH" val="416"/>
  <p:tag name="BOXHEIGHT" val="313"/>
  <p:tag name="BOXFONT" val="10"/>
  <p:tag name="BOXWRAP" val="False"/>
  <p:tag name="WORKAROUNDTRANSPARENCYBUG" val="False"/>
  <p:tag name="ALLOWFONTSUBSTITUTION" val="False"/>
  <p:tag name="BITMAPFORMAT" val="png256"/>
  <p:tag name="ORIGWIDTH" val="432.9609"/>
  <p:tag name="PICTUREFILESIZE" val="3105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include{mycommands}&#10;\include{mycolors}&#10;\begin{document}&#10;$\blue\frac{1}{2}=\frac{1}{2}\Delta\Sigma+\Delta G+ L_z$&#10;\end{document}&#10;"/>
  <p:tag name="EXTERNALNAME" val="txp_fig"/>
  <p:tag name="BLEND" val="False"/>
  <p:tag name="TRANSPARENT" val="True"/>
  <p:tag name="KEEPFILES" val="False"/>
  <p:tag name="DEBUGPAUSE" val="False"/>
  <p:tag name="RESOLUTION" val="6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256"/>
  <p:tag name="ORIGWIDTH" val="180.0004"/>
  <p:tag name="PICTUREFILESIZE" val="546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&#10;\pagestyle{empty}&#10;\input{mycommands.tex}&#10;\input{mycolors.tex}&#10;\begin{document}&#10;\[&#10;\Delta q = \int_0^1 \Delta q(x) \id x&#10;\]&#10;\end{document}&#10;"/>
  <p:tag name="EXTERNALNAME" val="txp_fig"/>
  <p:tag name="BLEND" val="False"/>
  <p:tag name="TRANSPARENT" val="True"/>
  <p:tag name="KEEPFILES" val="False"/>
  <p:tag name="DEBUGPAUSE" val="False"/>
  <p:tag name="RESOLUTION" val="600"/>
  <p:tag name="TIMEOUT" val="(none)"/>
  <p:tag name="BOXWIDTH" val="447"/>
  <p:tag name="BOXHEIGHT" val="338"/>
  <p:tag name="BOXFONT" val="10"/>
  <p:tag name="BOXWRAP" val="False"/>
  <p:tag name="WORKAROUNDTRANSPARENCYBUG" val="False"/>
  <p:tag name="ALLOWFONTSUBSTITUTION" val="False"/>
  <p:tag name="BITMAPFORMAT" val="png256"/>
  <p:tag name="ORIGWIDTH" val="157.9203"/>
  <p:tag name="PICTUREFILESIZE" val="722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input{mycommands.tex}\input{mycolors.tex}&#10;\begin{document}&#10;\beqa&#10;%\Gamma_1^\pp &amp; = &amp; \frac{1}{2}&#10;%                  \left\{\frac{4}{9}\Delta u +&#10;%                         \frac{1}{9}\Delta d +&#10;%                         \frac{1}{9}\Delta s \right\}\nonumber\\&#10;%            &amp; = &amp;&#10;\Gamma_1^\pp &amp; = &amp;&#10;                \frac{1}{12}&#10;\underbrace{( \Delta u - \Delta d )}_{\displaystyle&#10;\raisebox{-2mm}{$\blue a_3$} }~ +~%\nonumber\\&#10;              \frac{1}{36}&#10;\underbrace{( \Delta u + \Delta d - 2\Delta s )}_{\displaystyle \sqrt{3}\blue a_8} ~+~%\nonumber\\&#10;              \frac{1}{9}&#10;\underbrace{( \Delta u + \Delta d + \Delta s )}_{\displaystyle&#10;\raisebox{-2mm}{$\red a_0$}}\nonumber&#10;\eeqa&#10;\end{document}&#10;"/>
  <p:tag name="EXTERNALNAME" val="txp_fig"/>
  <p:tag name="BLEND" val="False"/>
  <p:tag name="TRANSPARENT" val="True"/>
  <p:tag name="KEEPFILES" val="False"/>
  <p:tag name="DEBUGPAUSE" val="False"/>
  <p:tag name="RESOLUTION" val="6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256"/>
  <p:tag name="ORIGWIDTH" val="613.9213"/>
  <p:tag name="PICTUREFILESIZE" val="2476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input{mycommands.tex}\input{mycolors.tex}&#10;\begin{document}&#10;\[&#10;\Gamma_1 = \int_0^1 {\magenta g_1}(x)\id x&#10;\stackrel{\tiny proton}{=} \frac{1}{2}&#10;                  \left\{\frac{4}{9}\Delta u +&#10;                         \frac{1}{9}\Delta d +&#10;                         \frac{1}{9}\Delta s \right\}&#10;\]&#10;\end{document}&#10;"/>
  <p:tag name="EXTERNALNAME" val="txp_fig"/>
  <p:tag name="BLEND" val="False"/>
  <p:tag name="TRANSPARENT" val="True"/>
  <p:tag name="KEEPFILES" val="False"/>
  <p:tag name="DEBUGPAUSE" val="False"/>
  <p:tag name="RESOLUTION" val="6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256"/>
  <p:tag name="ORIGWIDTH" val="417.9609"/>
  <p:tag name="PICTUREFILESIZE" val="1798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pstricks}\begin{document}\input{commands.tex}&#10;\begin{eqnarray}{\blue Q^2}=&amp;-(k-k')^2&amp;\stackrel{lab}{=}4EE'\sin^2\frac{\blue\vartheta}{2}\nonumber\\&#10;P\cdot q \stackrel{lab}{=}&amp;M{\blue \nu}&amp;=M(E-E')\nonumber\\&#10;P\cdot k \stackrel{lab}{=}&amp;ME&amp;\nonumber&#10;\end{eqnarray}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256"/>
  <p:tag name="ORIGWIDTH" val="342"/>
  <p:tag name="PICTUREFILESIZE" val="1007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pstricks}\begin{document}&#10;\begin{eqnarray}&#10;\blue x&#10;\stackrel{lab}{=}&amp;\blue\frac{Q^2}{2M\nu}&#10;&amp;=\displaystyle\frac{-q^2}{2P\cdot q}&#10;\nonumber\\&#10;\nonumber\\&#10;\blue y&#10;\stackrel{lab}{=}&amp;\blue\frac{\nu}{E}&#10;&amp;=\displaystyle\frac{P\cdot q}{P\cdot k}&#10;\nonumber\\[2ex]&#10;0\le &amp; x,y&amp;\le 1\nonumber&#10;\end{eqnarray}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(none)"/>
  <p:tag name="BOXWIDTH" val="405"/>
  <p:tag name="BOXHEIGHT" val="361"/>
  <p:tag name="BOXFONT" val="10"/>
  <p:tag name="BOXWRAP" val="False"/>
  <p:tag name="WORKAROUNDTRANSPARENCYBUG" val="False"/>
  <p:tag name="ALLOWFONTSUBSTITUTION" val="False"/>
  <p:tag name="BITMAPFORMAT" val="png256"/>
  <p:tag name="ORIGWIDTH" val="193.9204"/>
  <p:tag name="PICTUREFILESIZE" val="8290"/>
</p:tagLst>
</file>

<file path=ppt/theme/theme1.xml><?xml version="1.0" encoding="utf-8"?>
<a:theme xmlns:a="http://schemas.openxmlformats.org/drawingml/2006/main" name="gk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dirty="0" smtClean="0">
            <a:latin typeface="Verdana" pitchFamily="34" charset="0"/>
            <a:ea typeface="Verdana" pitchFamily="34" charset="0"/>
            <a:cs typeface="Verdana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7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99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2400" dirty="0" smtClean="0">
            <a:latin typeface="+mn-lt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99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2400" dirty="0" smtClean="0">
            <a:latin typeface="+mn-lt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gk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dirty="0" smtClean="0">
            <a:latin typeface="Verdana" pitchFamily="34" charset="0"/>
            <a:ea typeface="Verdana" pitchFamily="34" charset="0"/>
            <a:cs typeface="Verdana" pitchFamily="34" charset="0"/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gkm</Template>
  <TotalTime>2860</TotalTime>
  <Words>3455</Words>
  <Application>Microsoft Office PowerPoint</Application>
  <PresentationFormat>On-screen Show (4:3)</PresentationFormat>
  <Paragraphs>928</Paragraphs>
  <Slides>98</Slides>
  <Notes>16</Notes>
  <HiddenSlides>0</HiddenSlides>
  <MMClips>0</MMClips>
  <ScaleCrop>false</ScaleCrop>
  <HeadingPairs>
    <vt:vector size="6" baseType="variant">
      <vt:variant>
        <vt:lpstr>Theme</vt:lpstr>
      </vt:variant>
      <vt:variant>
        <vt:i4>6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98</vt:i4>
      </vt:variant>
    </vt:vector>
  </HeadingPairs>
  <TitlesOfParts>
    <vt:vector size="106" baseType="lpstr">
      <vt:lpstr>gkm</vt:lpstr>
      <vt:lpstr>1_Office Theme</vt:lpstr>
      <vt:lpstr>Office Theme</vt:lpstr>
      <vt:lpstr>Default Design</vt:lpstr>
      <vt:lpstr>1_Default Design</vt:lpstr>
      <vt:lpstr>1_gkm</vt:lpstr>
      <vt:lpstr>Equation</vt:lpstr>
      <vt:lpstr>Формула</vt:lpstr>
      <vt:lpstr>PowerPoint Presentation</vt:lpstr>
      <vt:lpstr>Study of non-perturbative QCD</vt:lpstr>
      <vt:lpstr>COMPASS: QCD structure of hadrons data taking since 2002</vt:lpstr>
      <vt:lpstr>PowerPoint Presentation</vt:lpstr>
      <vt:lpstr>COMPASS spectrometer</vt:lpstr>
      <vt:lpstr>Polarized target system</vt:lpstr>
      <vt:lpstr>Structure: Parton Distribution Functions</vt:lpstr>
      <vt:lpstr>Tools to study the spin structure</vt:lpstr>
      <vt:lpstr>helicity structure of the nucleon</vt:lpstr>
      <vt:lpstr>Spin: Static Quark model</vt:lpstr>
      <vt:lpstr>Where is the proton spin?</vt:lpstr>
      <vt:lpstr>Asymmerties &amp; SF</vt:lpstr>
      <vt:lpstr>Sum rules for g1</vt:lpstr>
      <vt:lpstr>Structure function g1(x,Q2)</vt:lpstr>
      <vt:lpstr>Bjorken sum rule</vt:lpstr>
      <vt:lpstr>F2(x,Q2)      </vt:lpstr>
      <vt:lpstr>Gluon polarisation from PGF</vt:lpstr>
      <vt:lpstr>Δg/g from PGF (LO)</vt:lpstr>
      <vt:lpstr>X-sect. asymmetries</vt:lpstr>
      <vt:lpstr>Flavour distributions</vt:lpstr>
      <vt:lpstr>Transverse spin structure</vt:lpstr>
      <vt:lpstr>TMD parton distributions</vt:lpstr>
      <vt:lpstr>SSA: transversity (Collins) and Sivers</vt:lpstr>
      <vt:lpstr>Collins Asymmetries</vt:lpstr>
      <vt:lpstr>Proton Sivers Asymmetry</vt:lpstr>
      <vt:lpstr>COMPASS-II</vt:lpstr>
      <vt:lpstr>GPD’s</vt:lpstr>
      <vt:lpstr>`Tomography’   </vt:lpstr>
      <vt:lpstr>DVCS</vt:lpstr>
      <vt:lpstr>DVCS</vt:lpstr>
      <vt:lpstr>transverse proton size</vt:lpstr>
      <vt:lpstr>projected t-slope &amp; transv. size </vt:lpstr>
      <vt:lpstr>Drell−Yan Process</vt:lpstr>
      <vt:lpstr>Restricted universality in SIDIS and pol. DY</vt:lpstr>
      <vt:lpstr>Projected measurement</vt:lpstr>
      <vt:lpstr>COMPASS hadron programme: Tests of χPT</vt:lpstr>
      <vt:lpstr>COMPASS-II major new equipment</vt:lpstr>
      <vt:lpstr>COMPASS-I spectroscopy</vt:lpstr>
      <vt:lpstr>1. Example:    π−p  π−π+π−p</vt:lpstr>
      <vt:lpstr>π−p  π−π+π−p</vt:lpstr>
      <vt:lpstr>Major waves</vt:lpstr>
      <vt:lpstr>Exotic JPC=1−+ wave   [1(1600)]</vt:lpstr>
      <vt:lpstr>2. Example:    π−Pb  π− π+π− π+π− Pb</vt:lpstr>
      <vt:lpstr>Resonances in π−Pb  π− π+π− π+π− Pb</vt:lpstr>
      <vt:lpstr>Further analysis</vt:lpstr>
      <vt:lpstr>SHINE (NA61)</vt:lpstr>
      <vt:lpstr>PowerPoint Presentation</vt:lpstr>
      <vt:lpstr>PowerPoint Presentation</vt:lpstr>
      <vt:lpstr>PowerPoint Presentation</vt:lpstr>
      <vt:lpstr>NA61 spectrometer</vt:lpstr>
      <vt:lpstr>Particle identification</vt:lpstr>
      <vt:lpstr>Onset of deconfinement</vt:lpstr>
      <vt:lpstr>EM and strong phase diagrams</vt:lpstr>
      <vt:lpstr>Hadron multiplicities </vt:lpstr>
      <vt:lpstr>Onset of deconfinement</vt:lpstr>
      <vt:lpstr>2D scan in size and energy</vt:lpstr>
      <vt:lpstr>Signals of deconfinement</vt:lpstr>
      <vt:lpstr>The kink in pion multiplicity</vt:lpstr>
      <vt:lpstr>The step in mT slopes</vt:lpstr>
      <vt:lpstr>The horn in strangeness yield</vt:lpstr>
      <vt:lpstr>Systematic study of the onset of deconfinement</vt:lpstr>
      <vt:lpstr>Search for the critical point</vt:lpstr>
      <vt:lpstr>Hadron production data for T2K</vt:lpstr>
      <vt:lpstr>Precise data for T2K</vt:lpstr>
      <vt:lpstr>Extensive air showers</vt:lpstr>
      <vt:lpstr>Precise spectra in π+C for PAO</vt:lpstr>
      <vt:lpstr>SHINE summary</vt:lpstr>
      <vt:lpstr>PowerPoint Presentation</vt:lpstr>
      <vt:lpstr>DIRAC</vt:lpstr>
      <vt:lpstr>PowerPoint Presentation</vt:lpstr>
      <vt:lpstr>Introduction</vt:lpstr>
      <vt:lpstr>Dirac dimeson spectrometer</vt:lpstr>
      <vt:lpstr>A2π observation </vt:lpstr>
      <vt:lpstr>Longitudinal momentum  pairs</vt:lpstr>
      <vt:lpstr>A2π lifetime and scattering length</vt:lpstr>
      <vt:lpstr>III. The status of  π-K+ and π+K‒atoms  </vt:lpstr>
      <vt:lpstr>Possible measurement 2a0+a2</vt:lpstr>
      <vt:lpstr>Summary</vt:lpstr>
      <vt:lpstr>PowerPoint Presentation</vt:lpstr>
      <vt:lpstr>PowerPoint Presentation</vt:lpstr>
      <vt:lpstr>PowerPoint Presentation</vt:lpstr>
      <vt:lpstr>Deep Inelastic Scattering</vt:lpstr>
      <vt:lpstr>Sum Rules</vt:lpstr>
      <vt:lpstr>Measurable asymmetries</vt:lpstr>
      <vt:lpstr>Photoabsorption &amp; Spinstructure</vt:lpstr>
      <vt:lpstr>Asymmerties &amp; SF</vt:lpstr>
      <vt:lpstr>COMPASS-II  schedule</vt:lpstr>
      <vt:lpstr>PowerPoint Presentation</vt:lpstr>
      <vt:lpstr>COMPASS Spectrometer</vt:lpstr>
      <vt:lpstr>Polarised target</vt:lpstr>
      <vt:lpstr>QCD Fits</vt:lpstr>
      <vt:lpstr>Incl. &amp; semi-incl.  A1</vt:lpstr>
      <vt:lpstr>Incl. &amp; semi-incl.  A1</vt:lpstr>
      <vt:lpstr>t-slope for 0 production</vt:lpstr>
      <vt:lpstr>Proj. charge &amp; spin asymmetry</vt:lpstr>
      <vt:lpstr>Beam charge-and-spin asym.</vt:lpstr>
      <vt:lpstr>COMPASS-II Polarised Drell-Yan</vt:lpstr>
      <vt:lpstr>Target region for DY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Mallot</dc:creator>
  <cp:lastModifiedBy>Mallot</cp:lastModifiedBy>
  <cp:revision>87</cp:revision>
  <dcterms:created xsi:type="dcterms:W3CDTF">2012-06-18T06:59:57Z</dcterms:created>
  <dcterms:modified xsi:type="dcterms:W3CDTF">2012-06-20T07:42:51Z</dcterms:modified>
</cp:coreProperties>
</file>