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Default Extension="gif" ContentType="image/gif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7"/>
  </p:notesMasterIdLst>
  <p:handoutMasterIdLst>
    <p:handoutMasterId r:id="rId48"/>
  </p:handoutMasterIdLst>
  <p:sldIdLst>
    <p:sldId id="257" r:id="rId2"/>
    <p:sldId id="742" r:id="rId3"/>
    <p:sldId id="746" r:id="rId4"/>
    <p:sldId id="747" r:id="rId5"/>
    <p:sldId id="748" r:id="rId6"/>
    <p:sldId id="690" r:id="rId7"/>
    <p:sldId id="691" r:id="rId8"/>
    <p:sldId id="750" r:id="rId9"/>
    <p:sldId id="532" r:id="rId10"/>
    <p:sldId id="677" r:id="rId11"/>
    <p:sldId id="754" r:id="rId12"/>
    <p:sldId id="776" r:id="rId13"/>
    <p:sldId id="757" r:id="rId14"/>
    <p:sldId id="682" r:id="rId15"/>
    <p:sldId id="683" r:id="rId16"/>
    <p:sldId id="760" r:id="rId17"/>
    <p:sldId id="759" r:id="rId18"/>
    <p:sldId id="761" r:id="rId19"/>
    <p:sldId id="762" r:id="rId20"/>
    <p:sldId id="758" r:id="rId21"/>
    <p:sldId id="764" r:id="rId22"/>
    <p:sldId id="707" r:id="rId23"/>
    <p:sldId id="766" r:id="rId24"/>
    <p:sldId id="767" r:id="rId25"/>
    <p:sldId id="774" r:id="rId26"/>
    <p:sldId id="775" r:id="rId27"/>
    <p:sldId id="671" r:id="rId28"/>
    <p:sldId id="769" r:id="rId29"/>
    <p:sldId id="772" r:id="rId30"/>
    <p:sldId id="773" r:id="rId31"/>
    <p:sldId id="777" r:id="rId32"/>
    <p:sldId id="778" r:id="rId33"/>
    <p:sldId id="779" r:id="rId34"/>
    <p:sldId id="466" r:id="rId35"/>
    <p:sldId id="735" r:id="rId36"/>
    <p:sldId id="736" r:id="rId37"/>
    <p:sldId id="737" r:id="rId38"/>
    <p:sldId id="780" r:id="rId39"/>
    <p:sldId id="781" r:id="rId40"/>
    <p:sldId id="738" r:id="rId41"/>
    <p:sldId id="739" r:id="rId42"/>
    <p:sldId id="669" r:id="rId43"/>
    <p:sldId id="670" r:id="rId44"/>
    <p:sldId id="596" r:id="rId45"/>
    <p:sldId id="635" r:id="rId4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6"/>
    <a:srgbClr val="008000"/>
    <a:srgbClr val="FFFFFF"/>
    <a:srgbClr val="FF0000"/>
    <a:srgbClr val="0066FF"/>
    <a:srgbClr val="66CCFF"/>
    <a:srgbClr val="CCCCFF"/>
    <a:srgbClr val="00CC00"/>
    <a:srgbClr val="99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767" autoAdjust="0"/>
    <p:restoredTop sz="86364" autoAdjust="0"/>
  </p:normalViewPr>
  <p:slideViewPr>
    <p:cSldViewPr>
      <p:cViewPr varScale="1">
        <p:scale>
          <a:sx n="72" d="100"/>
          <a:sy n="72" d="100"/>
        </p:scale>
        <p:origin x="-414" y="-96"/>
      </p:cViewPr>
      <p:guideLst>
        <p:guide orient="horz" pos="2160"/>
        <p:guide orient="horz" pos="3612"/>
        <p:guide pos="2880"/>
        <p:guide pos="4332"/>
        <p:guide pos="5759"/>
        <p:guide pos="1429"/>
        <p:guide pos="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7" Type="http://schemas.openxmlformats.org/officeDocument/2006/relationships/image" Target="../media/image36.w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48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124.wmf"/><Relationship Id="rId7" Type="http://schemas.openxmlformats.org/officeDocument/2006/relationships/image" Target="../media/image28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6" Type="http://schemas.openxmlformats.org/officeDocument/2006/relationships/image" Target="../media/image127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Relationship Id="rId9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4" Type="http://schemas.openxmlformats.org/officeDocument/2006/relationships/image" Target="../media/image1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92541E-74BD-4E36-8BA1-B8E43F12CB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BA8E9052-4028-4BA0-8D6F-30E5BCF291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E23A6C-100A-4AC7-B43A-0188FC62FBCA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08E1A-F6E3-4D31-BA54-8C55E75A5874}" type="slidenum">
              <a:rPr lang="en-US"/>
              <a:pPr/>
              <a:t>23</a:t>
            </a:fld>
            <a:endParaRPr lang="en-US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E9052-4028-4BA0-8D6F-30E5BCF2915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E9052-4028-4BA0-8D6F-30E5BCF2915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E9052-4028-4BA0-8D6F-30E5BCF2915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7C84-621C-4AB3-938A-5CA779B10BC8}" type="slidenum">
              <a:rPr lang="en-US"/>
              <a:pPr/>
              <a:t>35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85800"/>
            <a:ext cx="4876800" cy="3657600"/>
          </a:xfrm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793B2B-9D14-4127-AE2E-7B515F9724F4}" type="slidenum">
              <a:rPr lang="en-US"/>
              <a:pPr/>
              <a:t>38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C22DC4-50B9-4F36-BCC3-A1357E59CEDC}" type="slidenum">
              <a:rPr lang="en-US"/>
              <a:pPr/>
              <a:t>39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E9052-4028-4BA0-8D6F-30E5BCF2915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E9052-4028-4BA0-8D6F-30E5BCF2915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E9052-4028-4BA0-8D6F-30E5BCF2915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5D25F-CB15-404E-AC06-D893EA7F6D09}" type="slidenum">
              <a:rPr lang="en-US"/>
              <a:pPr/>
              <a:t>9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85800"/>
            <a:ext cx="4876800" cy="3657600"/>
          </a:xfrm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</p:spPr>
        <p:txBody>
          <a:bodyPr/>
          <a:lstStyle/>
          <a:p>
            <a:pPr>
              <a:buFontTx/>
              <a:buChar char="-"/>
            </a:pPr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C746CA-0584-4D4E-9C8B-32A57337BB0E}" type="slidenum">
              <a:rPr lang="en-US"/>
              <a:pPr/>
              <a:t>10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E9052-4028-4BA0-8D6F-30E5BCF2915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08E1A-F6E3-4D31-BA54-8C55E75A5874}" type="slidenum">
              <a:rPr lang="en-US"/>
              <a:pPr/>
              <a:t>13</a:t>
            </a:fld>
            <a:endParaRPr lang="en-US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E9052-4028-4BA0-8D6F-30E5BCF2915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133600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24840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191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191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6934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8534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87748" name="Picture 4" descr="E18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504" y="76200"/>
            <a:ext cx="685800" cy="685800"/>
          </a:xfrm>
          <a:prstGeom prst="rect">
            <a:avLst/>
          </a:prstGeom>
          <a:noFill/>
        </p:spPr>
      </p:pic>
      <p:sp>
        <p:nvSpPr>
          <p:cNvPr id="287749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76200"/>
          </a:xfrm>
          <a:prstGeom prst="rect">
            <a:avLst/>
          </a:prstGeom>
          <a:gradFill rotWithShape="0">
            <a:gsLst>
              <a:gs pos="0">
                <a:srgbClr val="3366FF">
                  <a:gamma/>
                  <a:shade val="46275"/>
                  <a:invGamma/>
                </a:srgbClr>
              </a:gs>
              <a:gs pos="100000">
                <a:srgbClr val="3366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276449" y="77104"/>
            <a:ext cx="760047" cy="68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00009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000096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000096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000096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00009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009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009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009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009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9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9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9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9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Dalitz_Movie.pdf" TargetMode="Externa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oleObject" Target="file:///C:\Users\ketzer\Documents\compass\talks\Dalitz_Movie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49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4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8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4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93.png"/><Relationship Id="rId5" Type="http://schemas.openxmlformats.org/officeDocument/2006/relationships/image" Target="../media/image92.wmf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9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tags" Target="../tags/tag20.xml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01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0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13" Type="http://schemas.openxmlformats.org/officeDocument/2006/relationships/image" Target="../media/image108.png"/><Relationship Id="rId3" Type="http://schemas.openxmlformats.org/officeDocument/2006/relationships/tags" Target="../tags/tag23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07.png"/><Relationship Id="rId2" Type="http://schemas.openxmlformats.org/officeDocument/2006/relationships/tags" Target="../tags/tag22.xml"/><Relationship Id="rId16" Type="http://schemas.openxmlformats.org/officeDocument/2006/relationships/image" Target="../media/image111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106.png"/><Relationship Id="rId5" Type="http://schemas.openxmlformats.org/officeDocument/2006/relationships/tags" Target="../tags/tag25.xml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tags" Target="../tags/tag24.xml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5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gif"/><Relationship Id="rId2" Type="http://schemas.openxmlformats.org/officeDocument/2006/relationships/image" Target="../media/image116.g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gif"/><Relationship Id="rId2" Type="http://schemas.openxmlformats.org/officeDocument/2006/relationships/image" Target="../media/image116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gif"/><Relationship Id="rId7" Type="http://schemas.openxmlformats.org/officeDocument/2006/relationships/image" Target="../media/image121.png"/><Relationship Id="rId2" Type="http://schemas.openxmlformats.org/officeDocument/2006/relationships/image" Target="../media/image116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image" Target="../media/image134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2.wmf"/><Relationship Id="rId4" Type="http://schemas.openxmlformats.org/officeDocument/2006/relationships/image" Target="../media/image14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45.bin"/><Relationship Id="rId4" Type="http://schemas.openxmlformats.org/officeDocument/2006/relationships/image" Target="../media/image144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46.bin"/><Relationship Id="rId4" Type="http://schemas.openxmlformats.org/officeDocument/2006/relationships/image" Target="../media/image147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28"/>
          <p:cNvSpPr txBox="1">
            <a:spLocks noChangeArrowheads="1"/>
          </p:cNvSpPr>
          <p:nvPr/>
        </p:nvSpPr>
        <p:spPr bwMode="auto">
          <a:xfrm>
            <a:off x="1295400" y="2559050"/>
            <a:ext cx="65532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0096"/>
                </a:solidFill>
              </a:rPr>
              <a:t>Bernhard </a:t>
            </a:r>
            <a:r>
              <a:rPr lang="en-US" sz="2400" dirty="0" err="1">
                <a:solidFill>
                  <a:srgbClr val="000096"/>
                </a:solidFill>
              </a:rPr>
              <a:t>Ketzer</a:t>
            </a:r>
            <a:endParaRPr lang="en-US" sz="2400" dirty="0">
              <a:solidFill>
                <a:srgbClr val="00009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rgbClr val="000096"/>
                </a:solidFill>
              </a:rPr>
              <a:t>Technische</a:t>
            </a:r>
            <a:r>
              <a:rPr lang="en-US" sz="2400" dirty="0">
                <a:solidFill>
                  <a:srgbClr val="000096"/>
                </a:solidFill>
              </a:rPr>
              <a:t> </a:t>
            </a:r>
            <a:r>
              <a:rPr lang="en-US" sz="2400" dirty="0" err="1">
                <a:solidFill>
                  <a:srgbClr val="000096"/>
                </a:solidFill>
              </a:rPr>
              <a:t>Universit</a:t>
            </a:r>
            <a:r>
              <a:rPr lang="de-DE" sz="2400" dirty="0" err="1">
                <a:solidFill>
                  <a:srgbClr val="000096"/>
                </a:solidFill>
              </a:rPr>
              <a:t>ät</a:t>
            </a:r>
            <a:r>
              <a:rPr lang="de-DE" sz="2400" dirty="0">
                <a:solidFill>
                  <a:srgbClr val="000096"/>
                </a:solidFill>
              </a:rPr>
              <a:t> München</a:t>
            </a:r>
          </a:p>
          <a:p>
            <a:pPr algn="ctr">
              <a:spcBef>
                <a:spcPct val="50000"/>
              </a:spcBef>
            </a:pPr>
            <a:endParaRPr lang="de-DE" sz="1600" dirty="0">
              <a:solidFill>
                <a:srgbClr val="00009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de-DE" sz="1600" dirty="0" smtClean="0">
                <a:solidFill>
                  <a:srgbClr val="000096"/>
                </a:solidFill>
              </a:rPr>
              <a:t>6th International Conference on Quarks </a:t>
            </a:r>
            <a:r>
              <a:rPr lang="de-DE" sz="1600" dirty="0" err="1" smtClean="0">
                <a:solidFill>
                  <a:srgbClr val="000096"/>
                </a:solidFill>
              </a:rPr>
              <a:t>and</a:t>
            </a:r>
            <a:r>
              <a:rPr lang="de-DE" sz="1600" dirty="0" smtClean="0">
                <a:solidFill>
                  <a:srgbClr val="000096"/>
                </a:solidFill>
              </a:rPr>
              <a:t> </a:t>
            </a:r>
            <a:r>
              <a:rPr lang="de-DE" sz="1600" dirty="0" err="1" smtClean="0">
                <a:solidFill>
                  <a:srgbClr val="000096"/>
                </a:solidFill>
              </a:rPr>
              <a:t>Nuclear</a:t>
            </a:r>
            <a:r>
              <a:rPr lang="de-DE" sz="1600" dirty="0" smtClean="0">
                <a:solidFill>
                  <a:srgbClr val="000096"/>
                </a:solidFill>
              </a:rPr>
              <a:t> </a:t>
            </a:r>
            <a:r>
              <a:rPr lang="de-DE" sz="1600" dirty="0" err="1" smtClean="0">
                <a:solidFill>
                  <a:srgbClr val="000096"/>
                </a:solidFill>
              </a:rPr>
              <a:t>Physics</a:t>
            </a:r>
            <a:endParaRPr lang="de-DE" sz="1600" dirty="0">
              <a:solidFill>
                <a:srgbClr val="00009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1600" dirty="0" err="1" smtClean="0">
                <a:solidFill>
                  <a:srgbClr val="000096"/>
                </a:solidFill>
              </a:rPr>
              <a:t>Palaiseau</a:t>
            </a:r>
            <a:r>
              <a:rPr lang="en-US" sz="1600" dirty="0" smtClean="0">
                <a:solidFill>
                  <a:srgbClr val="000096"/>
                </a:solidFill>
              </a:rPr>
              <a:t>, France</a:t>
            </a:r>
            <a:endParaRPr lang="de-DE" sz="1600" dirty="0" smtClean="0">
              <a:solidFill>
                <a:srgbClr val="00009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de-DE" sz="1600" dirty="0" smtClean="0">
                <a:solidFill>
                  <a:srgbClr val="000096"/>
                </a:solidFill>
              </a:rPr>
              <a:t> 19 April 2012</a:t>
            </a:r>
            <a:endParaRPr lang="en-US" sz="1600" dirty="0">
              <a:solidFill>
                <a:srgbClr val="000096"/>
              </a:solidFill>
            </a:endParaRPr>
          </a:p>
        </p:txBody>
      </p:sp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422400"/>
          </a:xfrm>
        </p:spPr>
        <p:txBody>
          <a:bodyPr/>
          <a:lstStyle/>
          <a:p>
            <a:pPr>
              <a:spcAft>
                <a:spcPct val="500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Hybrid Mesons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ass_setup2008_3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7848" y="908720"/>
            <a:ext cx="7076560" cy="5661248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7" y="1628775"/>
            <a:ext cx="8777288" cy="4565650"/>
            <a:chOff x="113" y="1026"/>
            <a:chExt cx="5529" cy="2876"/>
          </a:xfrm>
        </p:grpSpPr>
        <p:sp>
          <p:nvSpPr>
            <p:cNvPr id="387076" name="Text Box 4"/>
            <p:cNvSpPr txBox="1">
              <a:spLocks noChangeArrowheads="1"/>
            </p:cNvSpPr>
            <p:nvPr/>
          </p:nvSpPr>
          <p:spPr bwMode="auto">
            <a:xfrm>
              <a:off x="975" y="2523"/>
              <a:ext cx="3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SM1</a:t>
              </a:r>
            </a:p>
          </p:txBody>
        </p:sp>
        <p:sp>
          <p:nvSpPr>
            <p:cNvPr id="387077" name="Text Box 5"/>
            <p:cNvSpPr txBox="1">
              <a:spLocks noChangeArrowheads="1"/>
            </p:cNvSpPr>
            <p:nvPr/>
          </p:nvSpPr>
          <p:spPr bwMode="auto">
            <a:xfrm>
              <a:off x="2653" y="1480"/>
              <a:ext cx="4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SM2</a:t>
              </a:r>
            </a:p>
          </p:txBody>
        </p:sp>
        <p:sp>
          <p:nvSpPr>
            <p:cNvPr id="387078" name="Line 6"/>
            <p:cNvSpPr>
              <a:spLocks noChangeShapeType="1"/>
            </p:cNvSpPr>
            <p:nvPr/>
          </p:nvSpPr>
          <p:spPr bwMode="auto">
            <a:xfrm flipV="1">
              <a:off x="612" y="3748"/>
              <a:ext cx="264" cy="154"/>
            </a:xfrm>
            <a:prstGeom prst="line">
              <a:avLst/>
            </a:prstGeom>
            <a:noFill/>
            <a:ln w="19050">
              <a:solidFill>
                <a:srgbClr val="292929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87079" name="Text Box 7"/>
            <p:cNvSpPr txBox="1">
              <a:spLocks noChangeArrowheads="1"/>
            </p:cNvSpPr>
            <p:nvPr/>
          </p:nvSpPr>
          <p:spPr bwMode="auto">
            <a:xfrm>
              <a:off x="113" y="3475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b="1"/>
                <a:t>Beam</a:t>
              </a:r>
            </a:p>
          </p:txBody>
        </p:sp>
        <p:sp>
          <p:nvSpPr>
            <p:cNvPr id="387080" name="Text Box 8"/>
            <p:cNvSpPr txBox="1">
              <a:spLocks noChangeArrowheads="1"/>
            </p:cNvSpPr>
            <p:nvPr/>
          </p:nvSpPr>
          <p:spPr bwMode="auto">
            <a:xfrm>
              <a:off x="3243" y="2492"/>
              <a:ext cx="7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srgbClr val="990000"/>
                  </a:solidFill>
                </a:rPr>
                <a:t>MuonWall</a:t>
              </a:r>
              <a:endParaRPr lang="en-US" sz="1600" b="1" dirty="0">
                <a:solidFill>
                  <a:srgbClr val="990000"/>
                </a:solidFill>
              </a:endParaRPr>
            </a:p>
          </p:txBody>
        </p:sp>
        <p:sp>
          <p:nvSpPr>
            <p:cNvPr id="387081" name="Text Box 9"/>
            <p:cNvSpPr txBox="1">
              <a:spLocks noChangeArrowheads="1"/>
            </p:cNvSpPr>
            <p:nvPr/>
          </p:nvSpPr>
          <p:spPr bwMode="auto">
            <a:xfrm>
              <a:off x="4921" y="1026"/>
              <a:ext cx="7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srgbClr val="990000"/>
                  </a:solidFill>
                </a:rPr>
                <a:t>MuonWall</a:t>
              </a:r>
              <a:endParaRPr lang="en-US" sz="1600" b="1" dirty="0">
                <a:solidFill>
                  <a:srgbClr val="990000"/>
                </a:solidFill>
              </a:endParaRPr>
            </a:p>
          </p:txBody>
        </p:sp>
        <p:sp>
          <p:nvSpPr>
            <p:cNvPr id="387082" name="Text Box 10"/>
            <p:cNvSpPr txBox="1">
              <a:spLocks noChangeArrowheads="1"/>
            </p:cNvSpPr>
            <p:nvPr/>
          </p:nvSpPr>
          <p:spPr bwMode="auto">
            <a:xfrm>
              <a:off x="1746" y="1857"/>
              <a:ext cx="5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0033CC"/>
                  </a:solidFill>
                </a:rPr>
                <a:t>E/</a:t>
              </a:r>
              <a:r>
                <a:rPr lang="en-US" sz="1600" b="1" dirty="0">
                  <a:solidFill>
                    <a:srgbClr val="33CCCC"/>
                  </a:solidFill>
                </a:rPr>
                <a:t>H</a:t>
              </a:r>
              <a:r>
                <a:rPr lang="en-US" sz="1600" b="1" dirty="0">
                  <a:solidFill>
                    <a:srgbClr val="0033CC"/>
                  </a:solidFill>
                </a:rPr>
                <a:t>CAL</a:t>
              </a:r>
              <a:endParaRPr lang="en-US" sz="1600" b="1" dirty="0">
                <a:solidFill>
                  <a:srgbClr val="33CCCC"/>
                </a:solidFill>
              </a:endParaRPr>
            </a:p>
          </p:txBody>
        </p:sp>
        <p:sp>
          <p:nvSpPr>
            <p:cNvPr id="387083" name="Text Box 11"/>
            <p:cNvSpPr txBox="1">
              <a:spLocks noChangeArrowheads="1"/>
            </p:cNvSpPr>
            <p:nvPr/>
          </p:nvSpPr>
          <p:spPr bwMode="auto">
            <a:xfrm>
              <a:off x="4604" y="1570"/>
              <a:ext cx="5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0033CC"/>
                  </a:solidFill>
                </a:rPr>
                <a:t>E/</a:t>
              </a:r>
              <a:r>
                <a:rPr lang="en-US" sz="1600" b="1" dirty="0">
                  <a:solidFill>
                    <a:srgbClr val="33CCCC"/>
                  </a:solidFill>
                </a:rPr>
                <a:t>H</a:t>
              </a:r>
              <a:r>
                <a:rPr lang="en-US" sz="1600" b="1" dirty="0">
                  <a:solidFill>
                    <a:srgbClr val="0033CC"/>
                  </a:solidFill>
                </a:rPr>
                <a:t>CAL</a:t>
              </a:r>
              <a:endParaRPr lang="en-US" sz="1600" b="1" dirty="0">
                <a:solidFill>
                  <a:srgbClr val="33CCCC"/>
                </a:solidFill>
              </a:endParaRPr>
            </a:p>
          </p:txBody>
        </p:sp>
        <p:sp>
          <p:nvSpPr>
            <p:cNvPr id="387084" name="Text Box 12"/>
            <p:cNvSpPr txBox="1">
              <a:spLocks noChangeArrowheads="1"/>
            </p:cNvSpPr>
            <p:nvPr/>
          </p:nvSpPr>
          <p:spPr bwMode="auto">
            <a:xfrm>
              <a:off x="2472" y="3249"/>
              <a:ext cx="4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5F5F5F"/>
                  </a:solidFill>
                </a:rPr>
                <a:t>RICH</a:t>
              </a:r>
            </a:p>
          </p:txBody>
        </p:sp>
        <p:sp>
          <p:nvSpPr>
            <p:cNvPr id="387085" name="Text Box 13"/>
            <p:cNvSpPr txBox="1">
              <a:spLocks noChangeArrowheads="1"/>
            </p:cNvSpPr>
            <p:nvPr/>
          </p:nvSpPr>
          <p:spPr bwMode="auto">
            <a:xfrm>
              <a:off x="567" y="3203"/>
              <a:ext cx="5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CC6600"/>
                  </a:solidFill>
                </a:rPr>
                <a:t>Target</a:t>
              </a:r>
            </a:p>
          </p:txBody>
        </p:sp>
      </p:grpSp>
      <p:sp>
        <p:nvSpPr>
          <p:cNvPr id="38708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COMPASS Experiment</a:t>
            </a:r>
          </a:p>
        </p:txBody>
      </p:sp>
      <p:sp>
        <p:nvSpPr>
          <p:cNvPr id="387087" name="Text Box 15"/>
          <p:cNvSpPr txBox="1">
            <a:spLocks noChangeArrowheads="1"/>
          </p:cNvSpPr>
          <p:nvPr/>
        </p:nvSpPr>
        <p:spPr bwMode="auto">
          <a:xfrm>
            <a:off x="76200" y="990600"/>
            <a:ext cx="3341171" cy="193899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spcAft>
                <a:spcPct val="25000"/>
              </a:spcAft>
            </a:pPr>
            <a:r>
              <a:rPr lang="en-US" b="1" dirty="0">
                <a:solidFill>
                  <a:srgbClr val="FF0000"/>
                </a:solidFill>
              </a:rPr>
              <a:t>Two-stage </a:t>
            </a:r>
            <a:r>
              <a:rPr lang="en-US" b="1" dirty="0" smtClean="0">
                <a:solidFill>
                  <a:srgbClr val="FF0000"/>
                </a:solidFill>
              </a:rPr>
              <a:t>spectrometer</a:t>
            </a:r>
            <a:endParaRPr lang="en-US" dirty="0">
              <a:solidFill>
                <a:srgbClr val="000096"/>
              </a:solidFill>
            </a:endParaRP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 dirty="0">
                <a:solidFill>
                  <a:srgbClr val="000096"/>
                </a:solidFill>
              </a:rPr>
              <a:t> large angular acceptance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 dirty="0">
                <a:solidFill>
                  <a:srgbClr val="000096"/>
                </a:solidFill>
              </a:rPr>
              <a:t> broad kinematical range</a:t>
            </a:r>
            <a:r>
              <a:rPr lang="en-US" dirty="0"/>
              <a:t> 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 dirty="0">
                <a:solidFill>
                  <a:srgbClr val="000096"/>
                </a:solidFill>
              </a:rPr>
              <a:t> ~250000 channels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 dirty="0">
                <a:solidFill>
                  <a:srgbClr val="000096"/>
                </a:solidFill>
              </a:rPr>
              <a:t> &gt; </a:t>
            </a:r>
            <a:r>
              <a:rPr lang="en-US" dirty="0" smtClean="0">
                <a:solidFill>
                  <a:srgbClr val="000096"/>
                </a:solidFill>
              </a:rPr>
              <a:t>1000 </a:t>
            </a:r>
            <a:r>
              <a:rPr lang="en-US" dirty="0">
                <a:solidFill>
                  <a:srgbClr val="000096"/>
                </a:solidFill>
              </a:rPr>
              <a:t>TB/year</a:t>
            </a:r>
          </a:p>
        </p:txBody>
      </p:sp>
      <p:sp>
        <p:nvSpPr>
          <p:cNvPr id="387088" name="Line 16"/>
          <p:cNvSpPr>
            <a:spLocks noChangeShapeType="1"/>
          </p:cNvSpPr>
          <p:nvPr/>
        </p:nvSpPr>
        <p:spPr bwMode="auto">
          <a:xfrm flipV="1">
            <a:off x="3995936" y="2348880"/>
            <a:ext cx="4608512" cy="432048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87089" name="Text Box 17"/>
          <p:cNvSpPr txBox="1">
            <a:spLocks noChangeArrowheads="1"/>
          </p:cNvSpPr>
          <p:nvPr/>
        </p:nvSpPr>
        <p:spPr bwMode="auto">
          <a:xfrm rot="18900000">
            <a:off x="6457766" y="3635236"/>
            <a:ext cx="747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50 m</a:t>
            </a:r>
          </a:p>
        </p:txBody>
      </p:sp>
      <p:sp>
        <p:nvSpPr>
          <p:cNvPr id="387090" name="Text Box 18"/>
          <p:cNvSpPr txBox="1">
            <a:spLocks noChangeArrowheads="1"/>
          </p:cNvSpPr>
          <p:nvPr/>
        </p:nvSpPr>
        <p:spPr bwMode="auto">
          <a:xfrm>
            <a:off x="107504" y="6453336"/>
            <a:ext cx="3762056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91581" dir="2021404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96"/>
                </a:solidFill>
              </a:rPr>
              <a:t>[COMPASS, P. </a:t>
            </a:r>
            <a:r>
              <a:rPr lang="en-US" sz="1200" dirty="0" err="1" smtClean="0">
                <a:solidFill>
                  <a:srgbClr val="000096"/>
                </a:solidFill>
              </a:rPr>
              <a:t>Abbon</a:t>
            </a:r>
            <a:r>
              <a:rPr lang="en-US" sz="1200" dirty="0" smtClean="0">
                <a:solidFill>
                  <a:srgbClr val="000096"/>
                </a:solidFill>
              </a:rPr>
              <a:t> et al., NIM </a:t>
            </a:r>
            <a:r>
              <a:rPr lang="en-US" sz="1200" dirty="0">
                <a:solidFill>
                  <a:srgbClr val="000096"/>
                </a:solidFill>
              </a:rPr>
              <a:t>A 577, 455 (2007)]</a:t>
            </a:r>
            <a:r>
              <a:rPr lang="en-US" sz="1200" dirty="0"/>
              <a:t> </a:t>
            </a:r>
          </a:p>
        </p:txBody>
      </p:sp>
      <p:sp>
        <p:nvSpPr>
          <p:cNvPr id="387092" name="Text Box 20"/>
          <p:cNvSpPr txBox="1">
            <a:spLocks noChangeArrowheads="1"/>
          </p:cNvSpPr>
          <p:nvPr/>
        </p:nvSpPr>
        <p:spPr bwMode="auto">
          <a:xfrm>
            <a:off x="5488730" y="3645024"/>
            <a:ext cx="3547766" cy="30931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spcAft>
                <a:spcPct val="25000"/>
              </a:spcAft>
            </a:pPr>
            <a:r>
              <a:rPr lang="en-US" b="1" dirty="0">
                <a:solidFill>
                  <a:srgbClr val="FF0000"/>
                </a:solidFill>
              </a:rPr>
              <a:t>Data taking periods: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 dirty="0">
                <a:solidFill>
                  <a:srgbClr val="000096"/>
                </a:solidFill>
              </a:rPr>
              <a:t> 2002-2004: 160 </a:t>
            </a:r>
            <a:r>
              <a:rPr lang="en-US" dirty="0" err="1">
                <a:solidFill>
                  <a:srgbClr val="000096"/>
                </a:solidFill>
              </a:rPr>
              <a:t>GeV</a:t>
            </a:r>
            <a:r>
              <a:rPr lang="en-US" dirty="0">
                <a:solidFill>
                  <a:srgbClr val="000096"/>
                </a:solidFill>
              </a:rPr>
              <a:t>/c </a:t>
            </a:r>
            <a:r>
              <a:rPr lang="en-US" dirty="0">
                <a:solidFill>
                  <a:srgbClr val="000096"/>
                </a:solidFill>
                <a:latin typeface="Symbol" pitchFamily="18" charset="2"/>
              </a:rPr>
              <a:t>m</a:t>
            </a:r>
            <a:r>
              <a:rPr lang="en-US" baseline="30000" dirty="0">
                <a:solidFill>
                  <a:srgbClr val="000096"/>
                </a:solidFill>
              </a:rPr>
              <a:t>+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 dirty="0">
                <a:solidFill>
                  <a:srgbClr val="FF0000"/>
                </a:solidFill>
              </a:rPr>
              <a:t> 2004: 2 weeks 190 </a:t>
            </a:r>
            <a:r>
              <a:rPr lang="en-US" dirty="0" err="1">
                <a:solidFill>
                  <a:srgbClr val="FF0000"/>
                </a:solidFill>
              </a:rPr>
              <a:t>GeV</a:t>
            </a:r>
            <a:r>
              <a:rPr lang="en-US" dirty="0">
                <a:solidFill>
                  <a:srgbClr val="FF0000"/>
                </a:solidFill>
              </a:rPr>
              <a:t>/c 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-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 dirty="0">
                <a:solidFill>
                  <a:srgbClr val="000096"/>
                </a:solidFill>
              </a:rPr>
              <a:t> 2006-2007: 160 </a:t>
            </a:r>
            <a:r>
              <a:rPr lang="en-US" dirty="0" err="1">
                <a:solidFill>
                  <a:srgbClr val="000096"/>
                </a:solidFill>
              </a:rPr>
              <a:t>GeV</a:t>
            </a:r>
            <a:r>
              <a:rPr lang="en-US" dirty="0">
                <a:solidFill>
                  <a:srgbClr val="000096"/>
                </a:solidFill>
              </a:rPr>
              <a:t>/c </a:t>
            </a:r>
            <a:r>
              <a:rPr lang="en-US" dirty="0">
                <a:solidFill>
                  <a:srgbClr val="000096"/>
                </a:solidFill>
                <a:latin typeface="Symbol" pitchFamily="18" charset="2"/>
              </a:rPr>
              <a:t>m</a:t>
            </a:r>
            <a:r>
              <a:rPr lang="en-US" baseline="30000" dirty="0">
                <a:solidFill>
                  <a:srgbClr val="000096"/>
                </a:solidFill>
              </a:rPr>
              <a:t>+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2008-2009: </a:t>
            </a:r>
            <a:r>
              <a:rPr lang="en-US" dirty="0">
                <a:solidFill>
                  <a:srgbClr val="FF0000"/>
                </a:solidFill>
              </a:rPr>
              <a:t>190 </a:t>
            </a:r>
            <a:r>
              <a:rPr lang="en-US" dirty="0" err="1">
                <a:solidFill>
                  <a:srgbClr val="FF0000"/>
                </a:solidFill>
              </a:rPr>
              <a:t>GeV</a:t>
            </a:r>
            <a:r>
              <a:rPr lang="en-US" dirty="0">
                <a:solidFill>
                  <a:srgbClr val="FF0000"/>
                </a:solidFill>
              </a:rPr>
              <a:t>/c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baseline="30000" dirty="0" smtClean="0">
                <a:solidFill>
                  <a:srgbClr val="FF0000"/>
                </a:solidFill>
              </a:rPr>
              <a:t>-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2010: 160 </a:t>
            </a:r>
            <a:r>
              <a:rPr lang="en-US" dirty="0" err="1" smtClean="0">
                <a:solidFill>
                  <a:srgbClr val="000096"/>
                </a:solidFill>
              </a:rPr>
              <a:t>GeV</a:t>
            </a:r>
            <a:r>
              <a:rPr lang="en-US" dirty="0" smtClean="0">
                <a:solidFill>
                  <a:srgbClr val="000096"/>
                </a:solidFill>
              </a:rPr>
              <a:t>/c </a:t>
            </a:r>
            <a:r>
              <a:rPr lang="en-US" dirty="0" smtClean="0">
                <a:solidFill>
                  <a:srgbClr val="000096"/>
                </a:solidFill>
                <a:latin typeface="Symbol" pitchFamily="18" charset="2"/>
              </a:rPr>
              <a:t>m</a:t>
            </a:r>
            <a:r>
              <a:rPr lang="en-US" baseline="30000" dirty="0" smtClean="0">
                <a:solidFill>
                  <a:srgbClr val="000096"/>
                </a:solidFill>
                <a:latin typeface="Symbol" pitchFamily="18" charset="2"/>
              </a:rPr>
              <a:t>+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2011: 200 </a:t>
            </a:r>
            <a:r>
              <a:rPr lang="en-US" dirty="0" err="1" smtClean="0">
                <a:solidFill>
                  <a:srgbClr val="000096"/>
                </a:solidFill>
              </a:rPr>
              <a:t>GeV</a:t>
            </a:r>
            <a:r>
              <a:rPr lang="en-US" dirty="0" smtClean="0">
                <a:solidFill>
                  <a:srgbClr val="000096"/>
                </a:solidFill>
              </a:rPr>
              <a:t>/c </a:t>
            </a:r>
            <a:r>
              <a:rPr lang="en-US" dirty="0" smtClean="0">
                <a:solidFill>
                  <a:srgbClr val="000096"/>
                </a:solidFill>
                <a:latin typeface="Symbol" pitchFamily="18" charset="2"/>
              </a:rPr>
              <a:t>m</a:t>
            </a:r>
            <a:r>
              <a:rPr lang="en-US" baseline="30000" dirty="0" smtClean="0">
                <a:solidFill>
                  <a:srgbClr val="000096"/>
                </a:solidFill>
                <a:latin typeface="Symbol" pitchFamily="18" charset="2"/>
              </a:rPr>
              <a:t>+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2012: 190 </a:t>
            </a:r>
            <a:r>
              <a:rPr lang="en-US" dirty="0" err="1" smtClean="0">
                <a:solidFill>
                  <a:srgbClr val="000096"/>
                </a:solidFill>
              </a:rPr>
              <a:t>GeV</a:t>
            </a:r>
            <a:r>
              <a:rPr lang="en-US" dirty="0" smtClean="0">
                <a:solidFill>
                  <a:srgbClr val="000096"/>
                </a:solidFill>
              </a:rPr>
              <a:t>/c </a:t>
            </a:r>
            <a:r>
              <a:rPr lang="en-US" dirty="0" smtClean="0">
                <a:solidFill>
                  <a:srgbClr val="000096"/>
                </a:solidFill>
                <a:latin typeface="Symbol" pitchFamily="18" charset="2"/>
              </a:rPr>
              <a:t>p</a:t>
            </a:r>
            <a:r>
              <a:rPr lang="en-US" baseline="30000" dirty="0" smtClean="0">
                <a:solidFill>
                  <a:srgbClr val="000096"/>
                </a:solidFill>
                <a:latin typeface="Symbol" pitchFamily="18" charset="2"/>
              </a:rPr>
              <a:t>-</a:t>
            </a:r>
            <a:endParaRPr lang="en-US" baseline="30000" dirty="0" smtClean="0">
              <a:solidFill>
                <a:srgbClr val="000096"/>
              </a:solidFill>
              <a:latin typeface="Symbol" pitchFamily="18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63688" y="5949280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9900"/>
                </a:solidFill>
                <a:latin typeface="+mn-lt"/>
              </a:rPr>
              <a:t>RPD</a:t>
            </a:r>
            <a:endParaRPr lang="de-DE" sz="1600" b="1" dirty="0">
              <a:solidFill>
                <a:srgbClr val="0099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dirty="0" smtClean="0">
                <a:latin typeface="Symbol" pitchFamily="18" charset="2"/>
              </a:rPr>
              <a:t>p </a:t>
            </a:r>
            <a:r>
              <a:rPr lang="en-US" dirty="0" smtClean="0"/>
              <a:t>Final </a:t>
            </a:r>
            <a:r>
              <a:rPr lang="en-US" dirty="0" smtClean="0"/>
              <a:t>States 0.1 &lt; t’ &lt; 1 GeV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428596" y="977890"/>
          <a:ext cx="2344059" cy="357190"/>
        </p:xfrm>
        <a:graphic>
          <a:graphicData uri="http://schemas.openxmlformats.org/presentationml/2006/ole">
            <p:oleObj spid="_x0000_s888834" name="Equation" r:id="rId4" imgW="1333440" imgH="203040" progId="Equation.DSMT4">
              <p:embed/>
            </p:oleObj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-32" y="3918900"/>
            <a:ext cx="246926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Target: 3 mm </a:t>
            </a:r>
            <a:r>
              <a:rPr lang="en-US" dirty="0" err="1" smtClean="0">
                <a:solidFill>
                  <a:srgbClr val="000096"/>
                </a:solidFill>
              </a:rPr>
              <a:t>Pb</a:t>
            </a:r>
            <a:endParaRPr lang="en-US" dirty="0" smtClean="0">
              <a:solidFill>
                <a:srgbClr val="000096"/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Trigger: Multiplicity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No RPD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43874" y="3918900"/>
            <a:ext cx="279627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Target: 40 cm lH2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Trigger: Recoil proton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RPD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28184" y="3864238"/>
            <a:ext cx="2999539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Cross-check: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tracking </a:t>
            </a:r>
            <a:r>
              <a:rPr lang="en-US" dirty="0" err="1" smtClean="0">
                <a:solidFill>
                  <a:srgbClr val="000096"/>
                </a:solidFill>
              </a:rPr>
              <a:t>vs</a:t>
            </a:r>
            <a:endParaRPr lang="en-US" dirty="0" smtClean="0">
              <a:solidFill>
                <a:srgbClr val="000096"/>
              </a:solidFill>
            </a:endParaRP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ECAL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err="1" smtClean="0">
                <a:solidFill>
                  <a:srgbClr val="000096"/>
                </a:solidFill>
              </a:rPr>
              <a:t>Isospin</a:t>
            </a:r>
            <a:r>
              <a:rPr lang="en-US" dirty="0" smtClean="0">
                <a:solidFill>
                  <a:srgbClr val="000096"/>
                </a:solidFill>
              </a:rPr>
              <a:t> symmetry: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=1</a:t>
            </a: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err="1" smtClean="0">
                <a:solidFill>
                  <a:srgbClr val="000096"/>
                </a:solidFill>
              </a:rPr>
              <a:t>vs</a:t>
            </a: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=0</a:t>
            </a:r>
            <a:r>
              <a:rPr lang="en-US" dirty="0" smtClean="0">
                <a:solidFill>
                  <a:srgbClr val="000096"/>
                </a:solidFill>
              </a:rPr>
              <a:t> isobars 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fulfilled</a:t>
            </a:r>
          </a:p>
        </p:txBody>
      </p:sp>
      <p:graphicFrame>
        <p:nvGraphicFramePr>
          <p:cNvPr id="632837" name="Object 5"/>
          <p:cNvGraphicFramePr>
            <a:graphicFrameLocks noChangeAspect="1"/>
          </p:cNvGraphicFramePr>
          <p:nvPr/>
        </p:nvGraphicFramePr>
        <p:xfrm>
          <a:off x="0" y="1340768"/>
          <a:ext cx="2915816" cy="2185355"/>
        </p:xfrm>
        <a:graphic>
          <a:graphicData uri="http://schemas.openxmlformats.org/presentationml/2006/ole">
            <p:oleObj spid="_x0000_s888837" name="Acrobat Document" r:id="rId5" imgW="5400540" imgH="4047945" progId="AcroExch.Document.7">
              <p:embed/>
            </p:oleObj>
          </a:graphicData>
        </a:graphic>
      </p:graphicFrame>
      <p:graphicFrame>
        <p:nvGraphicFramePr>
          <p:cNvPr id="632838" name="Object 6"/>
          <p:cNvGraphicFramePr>
            <a:graphicFrameLocks noChangeAspect="1"/>
          </p:cNvGraphicFramePr>
          <p:nvPr/>
        </p:nvGraphicFramePr>
        <p:xfrm>
          <a:off x="2843808" y="1340768"/>
          <a:ext cx="3198709" cy="2160240"/>
        </p:xfrm>
        <a:graphic>
          <a:graphicData uri="http://schemas.openxmlformats.org/presentationml/2006/ole">
            <p:oleObj spid="_x0000_s888838" name="Acrobat Document" r:id="rId6" imgW="5400540" imgH="3647895" progId="AcroExch.Document.7">
              <p:embed/>
            </p:oleObj>
          </a:graphicData>
        </a:graphic>
      </p:graphicFrame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3390" y="1268760"/>
            <a:ext cx="3067122" cy="212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380312" y="1516722"/>
            <a:ext cx="1798890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&gt; 2.4M events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31406" y="1516722"/>
            <a:ext cx="1508746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96M events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93378" y="1516722"/>
            <a:ext cx="1566454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420k events</a:t>
            </a:r>
            <a:endParaRPr lang="de-DE" dirty="0">
              <a:solidFill>
                <a:srgbClr val="FF0000"/>
              </a:solidFill>
            </a:endParaRPr>
          </a:p>
        </p:txBody>
      </p:sp>
      <p:graphicFrame>
        <p:nvGraphicFramePr>
          <p:cNvPr id="13" name="Object 8">
            <a:hlinkClick r:id="rId8" action="ppaction://hlinkfile"/>
          </p:cNvPr>
          <p:cNvGraphicFramePr>
            <a:graphicFrameLocks noChangeAspect="1"/>
          </p:cNvGraphicFramePr>
          <p:nvPr/>
        </p:nvGraphicFramePr>
        <p:xfrm>
          <a:off x="3131840" y="5589240"/>
          <a:ext cx="914400" cy="714375"/>
        </p:xfrm>
        <a:graphic>
          <a:graphicData uri="http://schemas.openxmlformats.org/presentationml/2006/ole">
            <p:oleObj spid="_x0000_s888839" name="Acrobat Document" showAsIcon="1" r:id="rId9" imgW="914400" imgH="714240" progId="AcroExch.Document.7">
              <p:link updateAutomatic="1"/>
            </p:oleObj>
          </a:graphicData>
        </a:graphic>
      </p:graphicFrame>
      <p:graphicFrame>
        <p:nvGraphicFramePr>
          <p:cNvPr id="430087" name="Object 7"/>
          <p:cNvGraphicFramePr>
            <a:graphicFrameLocks noChangeAspect="1"/>
          </p:cNvGraphicFramePr>
          <p:nvPr/>
        </p:nvGraphicFramePr>
        <p:xfrm>
          <a:off x="3563888" y="955666"/>
          <a:ext cx="2032000" cy="401638"/>
        </p:xfrm>
        <a:graphic>
          <a:graphicData uri="http://schemas.openxmlformats.org/presentationml/2006/ole">
            <p:oleObj spid="_x0000_s888835" name="Equation" r:id="rId10" imgW="1155600" imgH="228600" progId="Equation.DSMT4">
              <p:embed/>
            </p:oleObj>
          </a:graphicData>
        </a:graphic>
      </p:graphicFrame>
      <p:graphicFrame>
        <p:nvGraphicFramePr>
          <p:cNvPr id="430088" name="Object 8"/>
          <p:cNvGraphicFramePr>
            <a:graphicFrameLocks noChangeAspect="1"/>
          </p:cNvGraphicFramePr>
          <p:nvPr/>
        </p:nvGraphicFramePr>
        <p:xfrm>
          <a:off x="6732240" y="955667"/>
          <a:ext cx="2009775" cy="401637"/>
        </p:xfrm>
        <a:graphic>
          <a:graphicData uri="http://schemas.openxmlformats.org/presentationml/2006/ole">
            <p:oleObj spid="_x0000_s888836" name="Equation" r:id="rId11" imgW="11430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5221" name="Picture 5" descr="C:\Users\ketzer\graphics\compass\results\2011\june_hadron_3pi\2++_1+_rho_pi_D_2008l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3933376"/>
            <a:ext cx="4268571" cy="2880000"/>
          </a:xfrm>
          <a:prstGeom prst="rect">
            <a:avLst/>
          </a:prstGeom>
          <a:noFill/>
        </p:spPr>
      </p:pic>
      <p:pic>
        <p:nvPicPr>
          <p:cNvPr id="905220" name="Picture 4" descr="C:\Users\ketzer\graphics\compass\results\2011\june_hadron_3pi\2-+_0+_f2_pi_S_2008l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1" y="980728"/>
            <a:ext cx="4268570" cy="2880000"/>
          </a:xfrm>
          <a:prstGeom prst="rect">
            <a:avLst/>
          </a:prstGeom>
          <a:noFill/>
        </p:spPr>
      </p:pic>
      <p:pic>
        <p:nvPicPr>
          <p:cNvPr id="905219" name="Picture 3" descr="C:\Users\ketzer\graphics\compass\results\2011\june_hadron_3pi\1++_0+_rho_pi_S_2008l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" y="980728"/>
            <a:ext cx="4268571" cy="2880000"/>
          </a:xfrm>
          <a:prstGeom prst="rect">
            <a:avLst/>
          </a:prstGeom>
          <a:noFill/>
        </p:spPr>
      </p:pic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Intensities of Major Waves</a:t>
            </a:r>
          </a:p>
        </p:txBody>
      </p:sp>
      <p:sp>
        <p:nvSpPr>
          <p:cNvPr id="494598" name="Text Box 6"/>
          <p:cNvSpPr txBox="1">
            <a:spLocks noChangeArrowheads="1"/>
          </p:cNvSpPr>
          <p:nvPr/>
        </p:nvSpPr>
        <p:spPr bwMode="auto">
          <a:xfrm>
            <a:off x="2843213" y="2011363"/>
            <a:ext cx="1163637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</a:t>
            </a:r>
            <a:r>
              <a:rPr lang="en-US" baseline="-25000">
                <a:solidFill>
                  <a:srgbClr val="FF0000"/>
                </a:solidFill>
              </a:rPr>
              <a:t>1</a:t>
            </a:r>
            <a:r>
              <a:rPr lang="en-US">
                <a:solidFill>
                  <a:srgbClr val="FF0000"/>
                </a:solidFill>
              </a:rPr>
              <a:t>(1260)</a:t>
            </a:r>
          </a:p>
        </p:txBody>
      </p:sp>
      <p:sp>
        <p:nvSpPr>
          <p:cNvPr id="494599" name="Text Box 7"/>
          <p:cNvSpPr txBox="1">
            <a:spLocks noChangeArrowheads="1"/>
          </p:cNvSpPr>
          <p:nvPr/>
        </p:nvSpPr>
        <p:spPr bwMode="auto">
          <a:xfrm>
            <a:off x="7596188" y="2011363"/>
            <a:ext cx="1162050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(1670)</a:t>
            </a:r>
          </a:p>
        </p:txBody>
      </p:sp>
      <p:sp>
        <p:nvSpPr>
          <p:cNvPr id="494600" name="Text Box 8"/>
          <p:cNvSpPr txBox="1">
            <a:spLocks noChangeArrowheads="1"/>
          </p:cNvSpPr>
          <p:nvPr/>
        </p:nvSpPr>
        <p:spPr bwMode="auto">
          <a:xfrm>
            <a:off x="2771800" y="4869160"/>
            <a:ext cx="1163637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(1320)</a:t>
            </a:r>
          </a:p>
        </p:txBody>
      </p:sp>
      <p:pic>
        <p:nvPicPr>
          <p:cNvPr id="905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0" y="3933376"/>
            <a:ext cx="4268571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9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0512" y="3885384"/>
            <a:ext cx="2700000" cy="261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57062" name="Object 6"/>
          <p:cNvGraphicFramePr>
            <a:graphicFrameLocks noChangeAspect="1"/>
          </p:cNvGraphicFramePr>
          <p:nvPr/>
        </p:nvGraphicFramePr>
        <p:xfrm>
          <a:off x="0" y="3979552"/>
          <a:ext cx="3238500" cy="2427288"/>
        </p:xfrm>
        <a:graphic>
          <a:graphicData uri="http://schemas.openxmlformats.org/presentationml/2006/ole">
            <p:oleObj spid="_x0000_s891907" name="Acrobat Document" r:id="rId5" imgW="5400540" imgH="4047945" progId="AcroExch.Document.7">
              <p:embed/>
            </p:oleObj>
          </a:graphicData>
        </a:graphic>
      </p:graphicFrame>
      <p:graphicFrame>
        <p:nvGraphicFramePr>
          <p:cNvPr id="556034" name="Object 2"/>
          <p:cNvGraphicFramePr>
            <a:graphicFrameLocks noChangeAspect="1"/>
          </p:cNvGraphicFramePr>
          <p:nvPr/>
        </p:nvGraphicFramePr>
        <p:xfrm>
          <a:off x="0" y="1421494"/>
          <a:ext cx="3238500" cy="2427288"/>
        </p:xfrm>
        <a:graphic>
          <a:graphicData uri="http://schemas.openxmlformats.org/presentationml/2006/ole">
            <p:oleObj spid="_x0000_s891906" name="Acrobat Document" r:id="rId6" imgW="5400540" imgH="4047945" progId="AcroExch.Document.7">
              <p:embed/>
            </p:oleObj>
          </a:graphicData>
        </a:graphic>
      </p:graphicFrame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J</a:t>
            </a:r>
            <a:r>
              <a:rPr lang="en-US" i="1" baseline="30000" dirty="0" smtClean="0"/>
              <a:t>PC</a:t>
            </a:r>
            <a:r>
              <a:rPr lang="en-US" dirty="0" smtClean="0"/>
              <a:t>=1</a:t>
            </a:r>
            <a:r>
              <a:rPr lang="en-US" baseline="30000" dirty="0" smtClean="0">
                <a:latin typeface="Arial"/>
                <a:cs typeface="Arial"/>
              </a:rPr>
              <a:t>−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smtClean="0">
                <a:cs typeface="Arial"/>
              </a:rPr>
              <a:t>‒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err="1" smtClean="0"/>
              <a:t>Pb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H Target</a:t>
            </a:r>
            <a:endParaRPr lang="en-US" dirty="0"/>
          </a:p>
        </p:txBody>
      </p:sp>
      <p:graphicFrame>
        <p:nvGraphicFramePr>
          <p:cNvPr id="907270" name="Object 6"/>
          <p:cNvGraphicFramePr>
            <a:graphicFrameLocks noChangeAspect="1"/>
          </p:cNvGraphicFramePr>
          <p:nvPr/>
        </p:nvGraphicFramePr>
        <p:xfrm>
          <a:off x="3240256" y="1541351"/>
          <a:ext cx="3238500" cy="2187575"/>
        </p:xfrm>
        <a:graphic>
          <a:graphicData uri="http://schemas.openxmlformats.org/presentationml/2006/ole">
            <p:oleObj spid="_x0000_s891908" name="Acrobat Document" r:id="rId7" imgW="5400540" imgH="3647895" progId="AcroExch.Document.7">
              <p:embed/>
            </p:oleObj>
          </a:graphicData>
        </a:graphic>
      </p:graphicFrame>
      <p:graphicFrame>
        <p:nvGraphicFramePr>
          <p:cNvPr id="907271" name="Object 7"/>
          <p:cNvGraphicFramePr>
            <a:graphicFrameLocks noChangeAspect="1"/>
          </p:cNvGraphicFramePr>
          <p:nvPr/>
        </p:nvGraphicFramePr>
        <p:xfrm>
          <a:off x="3240256" y="4099409"/>
          <a:ext cx="3238500" cy="2187575"/>
        </p:xfrm>
        <a:graphic>
          <a:graphicData uri="http://schemas.openxmlformats.org/presentationml/2006/ole">
            <p:oleObj spid="_x0000_s891909" name="Acrobat Document" r:id="rId8" imgW="5400540" imgH="3647895" progId="AcroExch.Document.7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10950" y="6351711"/>
            <a:ext cx="208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96"/>
                </a:solidFill>
              </a:rPr>
              <a:t>[Alekseev et al., Phys. Rev. </a:t>
            </a:r>
          </a:p>
          <a:p>
            <a:r>
              <a:rPr lang="en-US" sz="1200" dirty="0" smtClean="0">
                <a:solidFill>
                  <a:srgbClr val="000096"/>
                </a:solidFill>
              </a:rPr>
              <a:t>  </a:t>
            </a:r>
            <a:r>
              <a:rPr lang="en-US" sz="1200" dirty="0" err="1" smtClean="0">
                <a:solidFill>
                  <a:srgbClr val="000096"/>
                </a:solidFill>
              </a:rPr>
              <a:t>Lett</a:t>
            </a:r>
            <a:r>
              <a:rPr lang="en-US" sz="1200" dirty="0" smtClean="0">
                <a:solidFill>
                  <a:srgbClr val="000096"/>
                </a:solidFill>
              </a:rPr>
              <a:t>. 104, 241803 (2010)]</a:t>
            </a:r>
            <a:endParaRPr lang="de-DE" sz="1200" dirty="0">
              <a:solidFill>
                <a:srgbClr val="00009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70267" y="6381328"/>
            <a:ext cx="2457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96"/>
                </a:solidFill>
              </a:rPr>
              <a:t>[F. Haas, </a:t>
            </a:r>
            <a:r>
              <a:rPr lang="de-DE" sz="1200" dirty="0" smtClean="0">
                <a:solidFill>
                  <a:srgbClr val="000096"/>
                </a:solidFill>
              </a:rPr>
              <a:t>arXiv:1109.1789 (2011)</a:t>
            </a:r>
            <a:r>
              <a:rPr lang="en-US" sz="1200" dirty="0" smtClean="0">
                <a:solidFill>
                  <a:srgbClr val="000096"/>
                </a:solidFill>
              </a:rPr>
              <a:t>]</a:t>
            </a:r>
            <a:endParaRPr lang="de-DE" sz="1200" dirty="0">
              <a:solidFill>
                <a:srgbClr val="000096"/>
              </a:solidFill>
            </a:endParaRPr>
          </a:p>
        </p:txBody>
      </p:sp>
      <p:pic>
        <p:nvPicPr>
          <p:cNvPr id="89191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80512" y="1305064"/>
            <a:ext cx="2700000" cy="266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91912" name="Object 8"/>
          <p:cNvGraphicFramePr>
            <a:graphicFrameLocks noChangeAspect="1"/>
          </p:cNvGraphicFramePr>
          <p:nvPr/>
        </p:nvGraphicFramePr>
        <p:xfrm>
          <a:off x="428625" y="955675"/>
          <a:ext cx="2344738" cy="357188"/>
        </p:xfrm>
        <a:graphic>
          <a:graphicData uri="http://schemas.openxmlformats.org/presentationml/2006/ole">
            <p:oleObj spid="_x0000_s891912" name="Equation" r:id="rId10" imgW="1333440" imgH="203040" progId="Equation.DSMT4">
              <p:embed/>
            </p:oleObj>
          </a:graphicData>
        </a:graphic>
      </p:graphicFrame>
      <p:graphicFrame>
        <p:nvGraphicFramePr>
          <p:cNvPr id="891913" name="Object 9"/>
          <p:cNvGraphicFramePr>
            <a:graphicFrameLocks noChangeAspect="1"/>
          </p:cNvGraphicFramePr>
          <p:nvPr/>
        </p:nvGraphicFramePr>
        <p:xfrm>
          <a:off x="3908152" y="955675"/>
          <a:ext cx="2032000" cy="401638"/>
        </p:xfrm>
        <a:graphic>
          <a:graphicData uri="http://schemas.openxmlformats.org/presentationml/2006/ole">
            <p:oleObj spid="_x0000_s891913" name="Equation" r:id="rId11" imgW="1155600" imgH="228600" progId="Equation.DSMT4">
              <p:embed/>
            </p:oleObj>
          </a:graphicData>
        </a:graphic>
      </p:graphicFrame>
      <p:graphicFrame>
        <p:nvGraphicFramePr>
          <p:cNvPr id="891914" name="Object 10"/>
          <p:cNvGraphicFramePr>
            <a:graphicFrameLocks noChangeAspect="1"/>
          </p:cNvGraphicFramePr>
          <p:nvPr/>
        </p:nvGraphicFramePr>
        <p:xfrm>
          <a:off x="6882705" y="955675"/>
          <a:ext cx="2009775" cy="401638"/>
        </p:xfrm>
        <a:graphic>
          <a:graphicData uri="http://schemas.openxmlformats.org/presentationml/2006/ole">
            <p:oleObj spid="_x0000_s891914" name="Equation" r:id="rId12" imgW="1143000" imgH="228600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763688" y="3933056"/>
            <a:ext cx="6229590" cy="232371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009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Peak at </a:t>
            </a:r>
            <a:r>
              <a:rPr lang="en-US" dirty="0" smtClean="0">
                <a:solidFill>
                  <a:srgbClr val="000096"/>
                </a:solidFill>
              </a:rPr>
              <a:t>1.67 </a:t>
            </a:r>
            <a:r>
              <a:rPr lang="en-US" dirty="0" err="1" smtClean="0">
                <a:solidFill>
                  <a:srgbClr val="000096"/>
                </a:solidFill>
              </a:rPr>
              <a:t>GeV</a:t>
            </a:r>
            <a:r>
              <a:rPr lang="en-US" dirty="0" smtClean="0">
                <a:solidFill>
                  <a:srgbClr val="000096"/>
                </a:solidFill>
              </a:rPr>
              <a:t>/c</a:t>
            </a:r>
            <a:r>
              <a:rPr lang="en-US" baseline="30000" dirty="0" smtClean="0">
                <a:solidFill>
                  <a:srgbClr val="000096"/>
                </a:solidFill>
              </a:rPr>
              <a:t>2</a:t>
            </a: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for both targets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Phase motion </a:t>
            </a:r>
            <a:r>
              <a:rPr lang="en-US" dirty="0" smtClean="0">
                <a:solidFill>
                  <a:srgbClr val="000096"/>
                </a:solidFill>
              </a:rPr>
              <a:t>indicates</a:t>
            </a: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resonant </a:t>
            </a:r>
            <a:r>
              <a:rPr lang="en-US" dirty="0" smtClean="0">
                <a:solidFill>
                  <a:srgbClr val="000096"/>
                </a:solidFill>
              </a:rPr>
              <a:t>behavior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Structure at 1.2 </a:t>
            </a:r>
            <a:r>
              <a:rPr lang="en-US" dirty="0" err="1" smtClean="0">
                <a:solidFill>
                  <a:srgbClr val="000096"/>
                </a:solidFill>
              </a:rPr>
              <a:t>GeV</a:t>
            </a:r>
            <a:r>
              <a:rPr lang="en-US" dirty="0" smtClean="0">
                <a:solidFill>
                  <a:srgbClr val="000096"/>
                </a:solidFill>
              </a:rPr>
              <a:t>/c</a:t>
            </a:r>
            <a:r>
              <a:rPr lang="en-US" baseline="30000" dirty="0" smtClean="0">
                <a:solidFill>
                  <a:srgbClr val="000096"/>
                </a:solidFill>
              </a:rPr>
              <a:t>2</a:t>
            </a:r>
            <a:r>
              <a:rPr lang="en-US" dirty="0" smtClean="0">
                <a:solidFill>
                  <a:srgbClr val="000096"/>
                </a:solidFill>
              </a:rPr>
              <a:t> unstable </a:t>
            </a:r>
            <a:r>
              <a:rPr lang="en-US" dirty="0" err="1" smtClean="0">
                <a:solidFill>
                  <a:srgbClr val="000096"/>
                </a:solidFill>
              </a:rPr>
              <a:t>w.r.t</a:t>
            </a:r>
            <a:r>
              <a:rPr lang="en-US" dirty="0" smtClean="0">
                <a:solidFill>
                  <a:srgbClr val="000096"/>
                </a:solidFill>
              </a:rPr>
              <a:t>. fit model</a:t>
            </a:r>
            <a:endParaRPr lang="en-US" dirty="0" smtClean="0">
              <a:solidFill>
                <a:srgbClr val="000096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N</a:t>
            </a:r>
            <a:r>
              <a:rPr lang="en-US" dirty="0" smtClean="0">
                <a:solidFill>
                  <a:srgbClr val="000096"/>
                </a:solidFill>
              </a:rPr>
              <a:t>o </a:t>
            </a:r>
            <a:r>
              <a:rPr lang="en-US" dirty="0" smtClean="0">
                <a:solidFill>
                  <a:srgbClr val="000096"/>
                </a:solidFill>
              </a:rPr>
              <a:t>fit to spin-density matrix </a:t>
            </a:r>
            <a:r>
              <a:rPr lang="en-US" dirty="0" smtClean="0">
                <a:solidFill>
                  <a:srgbClr val="000096"/>
                </a:solidFill>
              </a:rPr>
              <a:t>yet for H target</a:t>
            </a:r>
            <a:endParaRPr lang="en-US" dirty="0" smtClean="0">
              <a:solidFill>
                <a:srgbClr val="000096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Production of </a:t>
            </a:r>
            <a:r>
              <a:rPr lang="en-US" i="1" dirty="0" smtClean="0">
                <a:solidFill>
                  <a:srgbClr val="000096"/>
                </a:solidFill>
              </a:rPr>
              <a:t>M</a:t>
            </a:r>
            <a:r>
              <a:rPr lang="en-US" dirty="0" smtClean="0">
                <a:solidFill>
                  <a:srgbClr val="000096"/>
                </a:solidFill>
              </a:rPr>
              <a:t>=1 states enhanced for heavy target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Non-resonant background to be understood</a:t>
            </a:r>
            <a:endParaRPr lang="en-US" dirty="0" smtClean="0">
              <a:solidFill>
                <a:srgbClr val="0000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Deck Effect</a:t>
            </a:r>
            <a:endParaRPr lang="de-DE" dirty="0"/>
          </a:p>
        </p:txBody>
      </p:sp>
      <p:pic>
        <p:nvPicPr>
          <p:cNvPr id="70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902" y="1340768"/>
            <a:ext cx="2871986" cy="20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1813" y="1412776"/>
            <a:ext cx="264857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1052736"/>
            <a:ext cx="2621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Resonant production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1052736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Non-resonant production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717032"/>
            <a:ext cx="4139403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Generate pure Deck-like events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endParaRPr lang="en-US" dirty="0" smtClean="0">
              <a:solidFill>
                <a:srgbClr val="000096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sz="1200" dirty="0" smtClean="0">
                <a:solidFill>
                  <a:srgbClr val="000096"/>
                </a:solidFill>
              </a:rPr>
              <a:t>[G. Ascoli et al., Phys. Rev. D 8, 3894 (1973)]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Pass </a:t>
            </a:r>
            <a:r>
              <a:rPr lang="en-US" dirty="0" smtClean="0">
                <a:solidFill>
                  <a:srgbClr val="000096"/>
                </a:solidFill>
              </a:rPr>
              <a:t>through Monte Carlo &amp; </a:t>
            </a:r>
            <a:r>
              <a:rPr lang="en-US" dirty="0" smtClean="0">
                <a:solidFill>
                  <a:srgbClr val="000096"/>
                </a:solidFill>
              </a:rPr>
              <a:t>PWA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Normalize to </a:t>
            </a:r>
            <a:r>
              <a:rPr lang="en-US" dirty="0" smtClean="0">
                <a:solidFill>
                  <a:srgbClr val="000096"/>
                </a:solidFill>
                <a:latin typeface="+mn-lt"/>
              </a:rPr>
              <a:t>6</a:t>
            </a:r>
            <a:r>
              <a:rPr lang="en-US" baseline="30000" dirty="0" smtClean="0">
                <a:solidFill>
                  <a:srgbClr val="000096"/>
                </a:solidFill>
                <a:latin typeface="Arial"/>
                <a:cs typeface="Arial"/>
              </a:rPr>
              <a:t>−</a:t>
            </a:r>
            <a:r>
              <a:rPr lang="en-US" baseline="30000" dirty="0" smtClean="0">
                <a:solidFill>
                  <a:srgbClr val="000096"/>
                </a:solidFill>
                <a:latin typeface="+mn-lt"/>
              </a:rPr>
              <a:t>+</a:t>
            </a:r>
            <a:r>
              <a:rPr lang="en-US" dirty="0" smtClean="0">
                <a:solidFill>
                  <a:srgbClr val="000096"/>
                </a:solidFill>
                <a:latin typeface="+mn-lt"/>
              </a:rPr>
              <a:t>0</a:t>
            </a:r>
            <a:r>
              <a:rPr lang="en-US" baseline="30000" dirty="0" smtClean="0">
                <a:solidFill>
                  <a:srgbClr val="000096"/>
                </a:solidFill>
                <a:latin typeface="+mn-lt"/>
              </a:rPr>
              <a:t>+</a:t>
            </a:r>
            <a:r>
              <a:rPr lang="en-US" dirty="0" smtClean="0">
                <a:solidFill>
                  <a:srgbClr val="000096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96"/>
                </a:solidFill>
                <a:latin typeface="Symbol" pitchFamily="18" charset="2"/>
              </a:rPr>
              <a:t>rp</a:t>
            </a: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i="1" dirty="0" smtClean="0">
                <a:solidFill>
                  <a:srgbClr val="000096"/>
                </a:solidFill>
                <a:latin typeface="+mn-lt"/>
                <a:cs typeface="Times New Roman" pitchFamily="18" charset="0"/>
              </a:rPr>
              <a:t>H</a:t>
            </a:r>
            <a:r>
              <a:rPr lang="en-US" dirty="0" smtClean="0">
                <a:solidFill>
                  <a:srgbClr val="000096"/>
                </a:solidFill>
              </a:rPr>
              <a:t> wave</a:t>
            </a:r>
            <a:endParaRPr lang="en-US" dirty="0" smtClean="0">
              <a:solidFill>
                <a:srgbClr val="000096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Examine </a:t>
            </a:r>
            <a:r>
              <a:rPr lang="en-US" dirty="0" smtClean="0">
                <a:solidFill>
                  <a:srgbClr val="000096"/>
                </a:solidFill>
              </a:rPr>
              <a:t>intensity in other waves</a:t>
            </a:r>
            <a:endParaRPr lang="de-DE" dirty="0">
              <a:solidFill>
                <a:srgbClr val="000096"/>
              </a:solidFill>
            </a:endParaRPr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54893" y="4149080"/>
            <a:ext cx="4029075" cy="541782"/>
          </a:xfrm>
          <a:prstGeom prst="rect">
            <a:avLst/>
          </a:prstGeom>
        </p:spPr>
      </p:pic>
      <p:pic>
        <p:nvPicPr>
          <p:cNvPr id="7065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789040"/>
            <a:ext cx="40555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Deck Effect</a:t>
            </a:r>
            <a:endParaRPr lang="de-DE" dirty="0"/>
          </a:p>
        </p:txBody>
      </p:sp>
      <p:pic>
        <p:nvPicPr>
          <p:cNvPr id="12" name="Picture 3" descr="C:\Users\ketzer\graphics\compass\results\2011\june_hadron_3pi\1++_0+_rho_pi_S_2008l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980728"/>
            <a:ext cx="4268571" cy="2880000"/>
          </a:xfrm>
          <a:prstGeom prst="rect">
            <a:avLst/>
          </a:prstGeom>
          <a:noFill/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699792" y="2011363"/>
            <a:ext cx="1163637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</a:t>
            </a:r>
            <a:r>
              <a:rPr lang="en-US" baseline="-25000">
                <a:solidFill>
                  <a:srgbClr val="FF0000"/>
                </a:solidFill>
              </a:rPr>
              <a:t>1</a:t>
            </a:r>
            <a:r>
              <a:rPr lang="en-US">
                <a:solidFill>
                  <a:srgbClr val="FF0000"/>
                </a:solidFill>
              </a:rPr>
              <a:t>(1260)</a:t>
            </a:r>
          </a:p>
        </p:txBody>
      </p:sp>
      <p:pic>
        <p:nvPicPr>
          <p:cNvPr id="7075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08720"/>
            <a:ext cx="4382609" cy="283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75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717032"/>
            <a:ext cx="4380767" cy="28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7591" name="Picture 7" descr="C:\Users\ketzer\graphics\compass\results\2011\june_hadron_3pi\1-+_1+_rho_pi_P_2008l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9040"/>
            <a:ext cx="4268571" cy="2880000"/>
          </a:xfrm>
          <a:prstGeom prst="rect">
            <a:avLst/>
          </a:prstGeom>
          <a:noFill/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843808" y="4725144"/>
            <a:ext cx="1160895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(1600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9632" y="2564904"/>
            <a:ext cx="6285695" cy="193899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009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Diffractive production of 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i="1" baseline="30000" dirty="0" smtClean="0">
                <a:solidFill>
                  <a:srgbClr val="FF0000"/>
                </a:solidFill>
              </a:rPr>
              <a:t>PC</a:t>
            </a:r>
            <a:r>
              <a:rPr lang="en-US" dirty="0" smtClean="0">
                <a:solidFill>
                  <a:srgbClr val="FF0000"/>
                </a:solidFill>
              </a:rPr>
              <a:t>=1</a:t>
            </a:r>
            <a:r>
              <a:rPr lang="en-US" baseline="30000" dirty="0" smtClean="0">
                <a:solidFill>
                  <a:srgbClr val="FF0000"/>
                </a:solidFill>
                <a:latin typeface="Arial"/>
                <a:cs typeface="Arial"/>
              </a:rPr>
              <a:t>−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 and decay to </a:t>
            </a:r>
            <a:r>
              <a:rPr lang="en-US" dirty="0" err="1" smtClean="0">
                <a:solidFill>
                  <a:srgbClr val="FF0000"/>
                </a:solidFill>
                <a:latin typeface="Symbol" pitchFamily="18" charset="2"/>
              </a:rPr>
              <a:t>rp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large non-resonant contribution to </a:t>
            </a:r>
            <a:r>
              <a:rPr lang="en-US" i="1" dirty="0" smtClean="0">
                <a:solidFill>
                  <a:srgbClr val="000096"/>
                </a:solidFill>
              </a:rPr>
              <a:t>J</a:t>
            </a:r>
            <a:r>
              <a:rPr lang="en-US" i="1" baseline="30000" dirty="0" smtClean="0">
                <a:solidFill>
                  <a:srgbClr val="000096"/>
                </a:solidFill>
              </a:rPr>
              <a:t>PC</a:t>
            </a:r>
            <a:r>
              <a:rPr lang="en-US" dirty="0" smtClean="0">
                <a:solidFill>
                  <a:srgbClr val="000096"/>
                </a:solidFill>
              </a:rPr>
              <a:t>=1</a:t>
            </a:r>
            <a:r>
              <a:rPr lang="en-US" baseline="30000" dirty="0" smtClean="0">
                <a:solidFill>
                  <a:srgbClr val="000096"/>
                </a:solidFill>
                <a:latin typeface="Arial"/>
                <a:cs typeface="Arial"/>
              </a:rPr>
              <a:t>−</a:t>
            </a:r>
            <a:r>
              <a:rPr lang="en-US" baseline="30000" dirty="0" smtClean="0">
                <a:solidFill>
                  <a:srgbClr val="000096"/>
                </a:solidFill>
              </a:rPr>
              <a:t>+</a:t>
            </a:r>
            <a:r>
              <a:rPr lang="en-US" dirty="0" smtClean="0">
                <a:solidFill>
                  <a:srgbClr val="000096"/>
                </a:solidFill>
              </a:rPr>
              <a:t> amplitude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no phase motion of pure background events</a:t>
            </a:r>
            <a:endParaRPr lang="en-US" baseline="30000" dirty="0" smtClean="0">
              <a:solidFill>
                <a:srgbClr val="000096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bin in mass and </a:t>
            </a:r>
            <a:r>
              <a:rPr lang="en-US" i="1" dirty="0" smtClean="0">
                <a:solidFill>
                  <a:srgbClr val="000096"/>
                </a:solidFill>
              </a:rPr>
              <a:t>t</a:t>
            </a: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 production mechanism</a:t>
            </a:r>
            <a:endParaRPr lang="en-US" dirty="0" smtClean="0">
              <a:solidFill>
                <a:srgbClr val="000096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i</a:t>
            </a:r>
            <a:r>
              <a:rPr lang="en-US" dirty="0" smtClean="0">
                <a:solidFill>
                  <a:srgbClr val="000096"/>
                </a:solidFill>
              </a:rPr>
              <a:t>nclude Deck amplitudes in fit of spin-density matrix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of </a:t>
            </a:r>
            <a:r>
              <a:rPr lang="en-US" i="1" dirty="0" smtClean="0"/>
              <a:t>J</a:t>
            </a:r>
            <a:r>
              <a:rPr lang="en-US" i="1" baseline="30000" dirty="0" smtClean="0"/>
              <a:t>PC</a:t>
            </a:r>
            <a:r>
              <a:rPr lang="en-US" dirty="0" smtClean="0"/>
              <a:t>=1</a:t>
            </a:r>
            <a:r>
              <a:rPr lang="en-US" baseline="30000" dirty="0" smtClean="0">
                <a:latin typeface="Arial"/>
                <a:cs typeface="Arial"/>
              </a:rPr>
              <a:t>−</a:t>
            </a:r>
            <a:r>
              <a:rPr lang="en-US" baseline="30000" dirty="0" smtClean="0"/>
              <a:t>+</a:t>
            </a:r>
            <a:endParaRPr lang="de-DE" baseline="30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456" y="3501008"/>
            <a:ext cx="252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0302" y="1556792"/>
            <a:ext cx="219230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9894" y="1556792"/>
            <a:ext cx="4211409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rgbClr val="000096"/>
                </a:solidFill>
              </a:rPr>
              <a:t>Pion</a:t>
            </a:r>
            <a:r>
              <a:rPr lang="en-US" dirty="0" smtClean="0">
                <a:solidFill>
                  <a:srgbClr val="000096"/>
                </a:solidFill>
              </a:rPr>
              <a:t> beam: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i="1" dirty="0" smtClean="0">
                <a:solidFill>
                  <a:srgbClr val="000096"/>
                </a:solidFill>
                <a:latin typeface="+mn-lt"/>
                <a:cs typeface="Times New Roman" pitchFamily="18" charset="0"/>
              </a:rPr>
              <a:t>J</a:t>
            </a:r>
            <a:r>
              <a:rPr lang="en-US" i="1" baseline="30000" dirty="0" smtClean="0">
                <a:solidFill>
                  <a:srgbClr val="000096"/>
                </a:solidFill>
                <a:latin typeface="+mn-lt"/>
                <a:cs typeface="Times New Roman" pitchFamily="18" charset="0"/>
              </a:rPr>
              <a:t>PC</a:t>
            </a:r>
            <a:r>
              <a:rPr lang="en-US" dirty="0" smtClean="0">
                <a:solidFill>
                  <a:srgbClr val="000096"/>
                </a:solidFill>
                <a:latin typeface="+mn-lt"/>
                <a:cs typeface="Times New Roman" pitchFamily="18" charset="0"/>
              </a:rPr>
              <a:t> = </a:t>
            </a:r>
            <a:r>
              <a:rPr lang="en-US" dirty="0" smtClean="0">
                <a:solidFill>
                  <a:srgbClr val="000096"/>
                </a:solidFill>
                <a:latin typeface="+mn-lt"/>
              </a:rPr>
              <a:t>0</a:t>
            </a:r>
            <a:r>
              <a:rPr lang="en-US" baseline="30000" dirty="0" smtClean="0">
                <a:solidFill>
                  <a:srgbClr val="000096"/>
                </a:solidFill>
                <a:latin typeface="Arial"/>
                <a:cs typeface="Arial"/>
              </a:rPr>
              <a:t>−</a:t>
            </a:r>
            <a:r>
              <a:rPr lang="en-US" baseline="30000" dirty="0" smtClean="0">
                <a:solidFill>
                  <a:srgbClr val="000096"/>
                </a:solidFill>
                <a:latin typeface="+mn-lt"/>
              </a:rPr>
              <a:t>+</a:t>
            </a:r>
            <a:r>
              <a:rPr lang="en-US" dirty="0" smtClean="0">
                <a:solidFill>
                  <a:srgbClr val="000096"/>
                </a:solidFill>
                <a:latin typeface="+mn-lt"/>
              </a:rPr>
              <a:t> </a:t>
            </a:r>
          </a:p>
          <a:p>
            <a:pPr lvl="1">
              <a:spcBef>
                <a:spcPts val="600"/>
              </a:spcBef>
              <a:buFont typeface="Wingdings 3" pitchFamily="18" charset="2"/>
              <a:buChar char="a"/>
            </a:pPr>
            <a:r>
              <a:rPr lang="en-US" dirty="0" smtClean="0">
                <a:solidFill>
                  <a:srgbClr val="000096"/>
                </a:solidFill>
                <a:sym typeface="Wingdings 3"/>
              </a:rPr>
              <a:t> mainly </a:t>
            </a:r>
            <a:r>
              <a:rPr lang="en-US" i="1" dirty="0" smtClean="0">
                <a:solidFill>
                  <a:srgbClr val="000096"/>
                </a:solidFill>
                <a:sym typeface="Wingdings 3"/>
              </a:rPr>
              <a:t>S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=0 hybrids: 1</a:t>
            </a:r>
            <a:r>
              <a:rPr lang="en-US" baseline="30000" dirty="0" smtClean="0">
                <a:solidFill>
                  <a:srgbClr val="000096"/>
                </a:solidFill>
                <a:latin typeface="Arial"/>
                <a:cs typeface="Arial"/>
                <a:sym typeface="Wingdings 3"/>
              </a:rPr>
              <a:t>−−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, 1</a:t>
            </a:r>
            <a:r>
              <a:rPr lang="en-US" baseline="30000" dirty="0" smtClean="0">
                <a:solidFill>
                  <a:srgbClr val="000096"/>
                </a:solidFill>
                <a:sym typeface="Wingdings 3"/>
              </a:rPr>
              <a:t>++</a:t>
            </a:r>
          </a:p>
          <a:p>
            <a:pPr lvl="1">
              <a:spcBef>
                <a:spcPts val="600"/>
              </a:spcBef>
              <a:buFont typeface="Wingdings 3" pitchFamily="18" charset="2"/>
              <a:buChar char="a"/>
            </a:pPr>
            <a:r>
              <a:rPr lang="en-US" dirty="0" smtClean="0">
                <a:solidFill>
                  <a:srgbClr val="000096"/>
                </a:solidFill>
                <a:sym typeface="Wingdings 3"/>
              </a:rPr>
              <a:t> 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mix with </a:t>
            </a:r>
            <a:r>
              <a:rPr lang="en-US" dirty="0" err="1" smtClean="0">
                <a:solidFill>
                  <a:srgbClr val="000096"/>
                </a:solidFill>
                <a:sym typeface="Wingdings 3"/>
              </a:rPr>
              <a:t>qq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 states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9894" y="3284984"/>
            <a:ext cx="5992346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96"/>
                </a:solidFill>
              </a:rPr>
              <a:t>Photon beam: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i="1" dirty="0" smtClean="0">
                <a:solidFill>
                  <a:srgbClr val="000096"/>
                </a:solidFill>
              </a:rPr>
              <a:t>J</a:t>
            </a:r>
            <a:r>
              <a:rPr lang="en-US" i="1" baseline="30000" dirty="0" smtClean="0">
                <a:solidFill>
                  <a:srgbClr val="000096"/>
                </a:solidFill>
              </a:rPr>
              <a:t>PC</a:t>
            </a:r>
            <a:r>
              <a:rPr lang="en-US" dirty="0" smtClean="0">
                <a:solidFill>
                  <a:srgbClr val="000096"/>
                </a:solidFill>
              </a:rPr>
              <a:t> = 1</a:t>
            </a:r>
            <a:r>
              <a:rPr lang="en-US" baseline="30000" dirty="0" smtClean="0">
                <a:solidFill>
                  <a:srgbClr val="000096"/>
                </a:solidFill>
                <a:latin typeface="Arial"/>
                <a:cs typeface="Arial"/>
              </a:rPr>
              <a:t>−−</a:t>
            </a:r>
            <a:r>
              <a:rPr lang="en-US" dirty="0" smtClean="0">
                <a:solidFill>
                  <a:srgbClr val="000096"/>
                </a:solidFill>
              </a:rPr>
              <a:t>, VMD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000096"/>
                </a:solidFill>
                <a:sym typeface="Wingdings 3"/>
              </a:rPr>
              <a:t> mainly </a:t>
            </a:r>
            <a:r>
              <a:rPr lang="en-US" i="1" dirty="0" smtClean="0">
                <a:solidFill>
                  <a:srgbClr val="000096"/>
                </a:solidFill>
                <a:sym typeface="Wingdings 3"/>
              </a:rPr>
              <a:t>S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=1 hybrids</a:t>
            </a:r>
          </a:p>
          <a:p>
            <a:pPr lvl="1">
              <a:spcBef>
                <a:spcPts val="600"/>
              </a:spcBef>
              <a:buFont typeface="Wingdings 3" pitchFamily="18" charset="2"/>
              <a:buChar char="a"/>
            </a:pPr>
            <a:r>
              <a:rPr lang="en-US" dirty="0" smtClean="0">
                <a:solidFill>
                  <a:srgbClr val="000096"/>
                </a:solidFill>
                <a:sym typeface="Wingdings 3"/>
              </a:rPr>
              <a:t>exotic </a:t>
            </a:r>
            <a:r>
              <a:rPr lang="en-US" i="1" dirty="0" smtClean="0">
                <a:solidFill>
                  <a:srgbClr val="000096"/>
                </a:solidFill>
                <a:sym typeface="Wingdings 3"/>
              </a:rPr>
              <a:t>J</a:t>
            </a:r>
            <a:r>
              <a:rPr lang="en-US" i="1" baseline="30000" dirty="0" smtClean="0">
                <a:solidFill>
                  <a:srgbClr val="000096"/>
                </a:solidFill>
                <a:sym typeface="Wingdings 3"/>
              </a:rPr>
              <a:t>PC</a:t>
            </a:r>
            <a:r>
              <a:rPr lang="de-DE" baseline="30000" dirty="0" smtClean="0">
                <a:solidFill>
                  <a:srgbClr val="000096"/>
                </a:solidFill>
                <a:sym typeface="Wingdings 3"/>
              </a:rPr>
              <a:t> </a:t>
            </a:r>
            <a:r>
              <a:rPr lang="de-DE" dirty="0" smtClean="0">
                <a:solidFill>
                  <a:srgbClr val="000096"/>
                </a:solidFill>
                <a:sym typeface="Wingdings 3"/>
              </a:rPr>
              <a:t>, </a:t>
            </a:r>
            <a:r>
              <a:rPr lang="de-DE" dirty="0" err="1" smtClean="0">
                <a:solidFill>
                  <a:srgbClr val="000096"/>
                </a:solidFill>
                <a:sym typeface="Wingdings 3"/>
              </a:rPr>
              <a:t>strength</a:t>
            </a:r>
            <a:r>
              <a:rPr lang="de-DE" dirty="0" smtClean="0">
                <a:solidFill>
                  <a:srgbClr val="000096"/>
                </a:solidFill>
                <a:sym typeface="Wingdings 3"/>
              </a:rPr>
              <a:t> </a:t>
            </a:r>
            <a:r>
              <a:rPr lang="de-DE" dirty="0" err="1" smtClean="0">
                <a:solidFill>
                  <a:srgbClr val="000096"/>
                </a:solidFill>
                <a:sym typeface="Wingdings 3"/>
              </a:rPr>
              <a:t>comparable</a:t>
            </a:r>
            <a:r>
              <a:rPr lang="de-DE" dirty="0" smtClean="0">
                <a:solidFill>
                  <a:srgbClr val="000096"/>
                </a:solidFill>
                <a:sym typeface="Wingdings 3"/>
              </a:rPr>
              <a:t> </a:t>
            </a:r>
            <a:r>
              <a:rPr lang="de-DE" dirty="0" err="1" smtClean="0">
                <a:solidFill>
                  <a:srgbClr val="000096"/>
                </a:solidFill>
                <a:sym typeface="Wingdings 3"/>
              </a:rPr>
              <a:t>to</a:t>
            </a:r>
            <a:r>
              <a:rPr lang="de-DE" dirty="0" smtClean="0">
                <a:solidFill>
                  <a:srgbClr val="000096"/>
                </a:solidFill>
                <a:sym typeface="Wingdings 3"/>
              </a:rPr>
              <a:t> a</a:t>
            </a:r>
            <a:r>
              <a:rPr lang="de-DE" baseline="-25000" dirty="0" smtClean="0">
                <a:solidFill>
                  <a:srgbClr val="000096"/>
                </a:solidFill>
                <a:sym typeface="Wingdings 3"/>
              </a:rPr>
              <a:t>2</a:t>
            </a:r>
            <a:r>
              <a:rPr lang="de-DE" dirty="0" smtClean="0">
                <a:solidFill>
                  <a:srgbClr val="000096"/>
                </a:solidFill>
                <a:sym typeface="Wingdings 3"/>
              </a:rPr>
              <a:t>(1320)?</a:t>
            </a:r>
            <a:endParaRPr lang="en-US" dirty="0" smtClean="0">
              <a:solidFill>
                <a:srgbClr val="000096"/>
              </a:solidFill>
              <a:sym typeface="Wingdings 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124744"/>
            <a:ext cx="4469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Flux tube model (</a:t>
            </a:r>
            <a:r>
              <a:rPr lang="en-US" dirty="0" err="1" smtClean="0">
                <a:solidFill>
                  <a:srgbClr val="FF0000"/>
                </a:solidFill>
              </a:rPr>
              <a:t>Isgur</a:t>
            </a:r>
            <a:r>
              <a:rPr lang="en-US" dirty="0" smtClean="0">
                <a:solidFill>
                  <a:srgbClr val="FF0000"/>
                </a:solidFill>
              </a:rPr>
              <a:t> 85, Close 95):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5157192"/>
            <a:ext cx="478047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L-QCD (</a:t>
            </a:r>
            <a:r>
              <a:rPr lang="en-US" dirty="0" err="1" smtClean="0">
                <a:solidFill>
                  <a:srgbClr val="FF0000"/>
                </a:solidFill>
              </a:rPr>
              <a:t>Dudek</a:t>
            </a:r>
            <a:r>
              <a:rPr lang="en-US" dirty="0" smtClean="0">
                <a:solidFill>
                  <a:srgbClr val="FF0000"/>
                </a:solidFill>
              </a:rPr>
              <a:t> 09)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strong </a:t>
            </a:r>
            <a:r>
              <a:rPr lang="en-US" dirty="0" err="1" smtClean="0">
                <a:solidFill>
                  <a:srgbClr val="000096"/>
                </a:solidFill>
              </a:rPr>
              <a:t>photocoupling</a:t>
            </a:r>
            <a:r>
              <a:rPr lang="en-US" dirty="0" smtClean="0">
                <a:solidFill>
                  <a:srgbClr val="000096"/>
                </a:solidFill>
              </a:rPr>
              <a:t> for cc hybrids</a:t>
            </a:r>
            <a:endParaRPr lang="de-DE" dirty="0">
              <a:solidFill>
                <a:srgbClr val="00009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6093296"/>
            <a:ext cx="6192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 3" pitchFamily="18" charset="2"/>
              <a:buChar char="a"/>
            </a:pPr>
            <a:r>
              <a:rPr lang="de-DE" dirty="0" err="1" smtClean="0">
                <a:solidFill>
                  <a:srgbClr val="FF0000"/>
                </a:solidFill>
                <a:sym typeface="Wingdings 3"/>
              </a:rPr>
              <a:t>photoproduction</a:t>
            </a:r>
            <a:r>
              <a:rPr lang="de-DE" dirty="0" smtClean="0">
                <a:solidFill>
                  <a:srgbClr val="FF0000"/>
                </a:solidFill>
                <a:sym typeface="Wingdings 3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Wingdings 3"/>
              </a:rPr>
              <a:t>more</a:t>
            </a:r>
            <a:r>
              <a:rPr lang="de-DE" dirty="0" smtClean="0">
                <a:solidFill>
                  <a:srgbClr val="FF0000"/>
                </a:solidFill>
                <a:sym typeface="Wingdings 3"/>
              </a:rPr>
              <a:t> favorable </a:t>
            </a:r>
            <a:r>
              <a:rPr lang="de-DE" dirty="0" err="1" smtClean="0">
                <a:solidFill>
                  <a:srgbClr val="FF0000"/>
                </a:solidFill>
                <a:sym typeface="Wingdings 3"/>
              </a:rPr>
              <a:t>for</a:t>
            </a:r>
            <a:r>
              <a:rPr lang="de-DE" dirty="0" smtClean="0">
                <a:solidFill>
                  <a:srgbClr val="FF0000"/>
                </a:solidFill>
                <a:sym typeface="Wingdings 3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Wingdings 3"/>
              </a:rPr>
              <a:t>exotic</a:t>
            </a:r>
            <a:r>
              <a:rPr lang="de-DE" dirty="0" smtClean="0">
                <a:solidFill>
                  <a:srgbClr val="FF0000"/>
                </a:solidFill>
                <a:sym typeface="Wingdings 3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Wingdings 3"/>
              </a:rPr>
              <a:t>hybrids</a:t>
            </a:r>
            <a:r>
              <a:rPr lang="de-DE" dirty="0" smtClean="0">
                <a:solidFill>
                  <a:srgbClr val="FF0000"/>
                </a:solidFill>
                <a:sym typeface="Wingdings 3"/>
              </a:rPr>
              <a:t>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942978" y="5646961"/>
            <a:ext cx="144016" cy="0"/>
          </a:xfrm>
          <a:prstGeom prst="line">
            <a:avLst/>
          </a:prstGeom>
          <a:ln w="19050">
            <a:solidFill>
              <a:srgbClr val="00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30822" y="2799779"/>
            <a:ext cx="144016" cy="0"/>
          </a:xfrm>
          <a:prstGeom prst="line">
            <a:avLst/>
          </a:prstGeom>
          <a:ln w="19050">
            <a:solidFill>
              <a:srgbClr val="00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 at CEBAF</a:t>
            </a:r>
            <a:endParaRPr lang="de-DE" dirty="0"/>
          </a:p>
        </p:txBody>
      </p:sp>
      <p:pic>
        <p:nvPicPr>
          <p:cNvPr id="8929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6109769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29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1007" y="1196752"/>
            <a:ext cx="5262993" cy="465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3142" y="2113399"/>
            <a:ext cx="5256567" cy="232371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009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Run g6c (2001) </a:t>
            </a:r>
            <a:r>
              <a:rPr lang="en-US" sz="1200" dirty="0" smtClean="0">
                <a:solidFill>
                  <a:srgbClr val="000096"/>
                </a:solidFill>
              </a:rPr>
              <a:t>[M. </a:t>
            </a:r>
            <a:r>
              <a:rPr lang="en-US" sz="1200" dirty="0" err="1" smtClean="0">
                <a:solidFill>
                  <a:srgbClr val="000096"/>
                </a:solidFill>
              </a:rPr>
              <a:t>Nozar</a:t>
            </a:r>
            <a:r>
              <a:rPr lang="en-US" sz="1200" dirty="0" smtClean="0">
                <a:solidFill>
                  <a:srgbClr val="000096"/>
                </a:solidFill>
              </a:rPr>
              <a:t> et al., PRL 102, 102002 (2009)]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err="1" smtClean="0">
                <a:solidFill>
                  <a:srgbClr val="000096"/>
                </a:solidFill>
              </a:rPr>
              <a:t>E</a:t>
            </a:r>
            <a:r>
              <a:rPr lang="en-US" baseline="-25000" dirty="0" err="1" smtClean="0">
                <a:solidFill>
                  <a:srgbClr val="000096"/>
                </a:solidFill>
              </a:rPr>
              <a:t>e</a:t>
            </a:r>
            <a:r>
              <a:rPr lang="en-US" dirty="0" smtClean="0">
                <a:solidFill>
                  <a:srgbClr val="000096"/>
                </a:solidFill>
              </a:rPr>
              <a:t> = 5.744 </a:t>
            </a:r>
            <a:r>
              <a:rPr lang="en-US" dirty="0" err="1" smtClean="0">
                <a:solidFill>
                  <a:srgbClr val="000096"/>
                </a:solidFill>
              </a:rPr>
              <a:t>GeV</a:t>
            </a:r>
            <a:endParaRPr lang="en-US" dirty="0" smtClean="0">
              <a:solidFill>
                <a:srgbClr val="000096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tagged photon beam with </a:t>
            </a:r>
            <a:r>
              <a:rPr lang="en-US" dirty="0" err="1" smtClean="0">
                <a:solidFill>
                  <a:srgbClr val="000096"/>
                </a:solidFill>
              </a:rPr>
              <a:t>E</a:t>
            </a:r>
            <a:r>
              <a:rPr lang="en-US" baseline="-25000" dirty="0" err="1" smtClean="0">
                <a:solidFill>
                  <a:srgbClr val="000096"/>
                </a:solidFill>
                <a:latin typeface="Symbol" pitchFamily="18" charset="2"/>
              </a:rPr>
              <a:t>g</a:t>
            </a:r>
            <a:r>
              <a:rPr lang="en-US" dirty="0" smtClean="0">
                <a:solidFill>
                  <a:srgbClr val="000096"/>
                </a:solidFill>
              </a:rPr>
              <a:t> up to 5.4 </a:t>
            </a:r>
            <a:r>
              <a:rPr lang="en-US" dirty="0" err="1" smtClean="0">
                <a:solidFill>
                  <a:srgbClr val="000096"/>
                </a:solidFill>
              </a:rPr>
              <a:t>GeV</a:t>
            </a:r>
            <a:endParaRPr lang="en-US" dirty="0" smtClean="0">
              <a:solidFill>
                <a:srgbClr val="000096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flux 5</a:t>
            </a:r>
            <a:r>
              <a:rPr lang="en-US" dirty="0" smtClean="0">
                <a:solidFill>
                  <a:srgbClr val="000096"/>
                </a:solidFill>
                <a:latin typeface="Arial"/>
                <a:cs typeface="Arial"/>
              </a:rPr>
              <a:t>·</a:t>
            </a:r>
            <a:r>
              <a:rPr lang="en-US" dirty="0" smtClean="0">
                <a:solidFill>
                  <a:srgbClr val="000096"/>
                </a:solidFill>
              </a:rPr>
              <a:t>10</a:t>
            </a:r>
            <a:r>
              <a:rPr lang="en-US" baseline="30000" dirty="0" smtClean="0">
                <a:solidFill>
                  <a:srgbClr val="000096"/>
                </a:solidFill>
              </a:rPr>
              <a:t>7</a:t>
            </a:r>
            <a:r>
              <a:rPr lang="en-US" dirty="0" smtClean="0">
                <a:solidFill>
                  <a:srgbClr val="000096"/>
                </a:solidFill>
              </a:rPr>
              <a:t> photons / 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18 cm liquid hydrogen target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83k </a:t>
            </a:r>
            <a:r>
              <a:rPr lang="en-US" dirty="0" err="1" smtClean="0">
                <a:solidFill>
                  <a:srgbClr val="000096"/>
                </a:solidFill>
              </a:rPr>
              <a:t>ev</a:t>
            </a:r>
            <a:r>
              <a:rPr lang="en-US" dirty="0" smtClean="0">
                <a:solidFill>
                  <a:srgbClr val="000096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4058" y="4509120"/>
            <a:ext cx="7331238" cy="193899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0096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Run g12 (2008) </a:t>
            </a:r>
            <a:r>
              <a:rPr lang="en-US" sz="1200" dirty="0" smtClean="0">
                <a:solidFill>
                  <a:srgbClr val="000096"/>
                </a:solidFill>
              </a:rPr>
              <a:t>[C. </a:t>
            </a:r>
            <a:r>
              <a:rPr lang="en-US" sz="1200" dirty="0" err="1" smtClean="0">
                <a:solidFill>
                  <a:srgbClr val="000096"/>
                </a:solidFill>
              </a:rPr>
              <a:t>Bookwalter</a:t>
            </a:r>
            <a:r>
              <a:rPr lang="en-US" sz="1200" dirty="0" smtClean="0">
                <a:solidFill>
                  <a:srgbClr val="000096"/>
                </a:solidFill>
              </a:rPr>
              <a:t>, arXiv:1108.6112v1]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geometry optimized for peripheral production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err="1" smtClean="0">
                <a:solidFill>
                  <a:srgbClr val="000096"/>
                </a:solidFill>
              </a:rPr>
              <a:t>E</a:t>
            </a:r>
            <a:r>
              <a:rPr lang="en-US" baseline="-25000" dirty="0" err="1" smtClean="0">
                <a:solidFill>
                  <a:srgbClr val="000096"/>
                </a:solidFill>
                <a:latin typeface="Symbol" pitchFamily="18" charset="2"/>
              </a:rPr>
              <a:t>g</a:t>
            </a:r>
            <a:r>
              <a:rPr lang="en-US" dirty="0" smtClean="0">
                <a:solidFill>
                  <a:srgbClr val="000096"/>
                </a:solidFill>
              </a:rPr>
              <a:t> up to 5.75 </a:t>
            </a:r>
            <a:r>
              <a:rPr lang="en-US" dirty="0" err="1" smtClean="0">
                <a:solidFill>
                  <a:srgbClr val="000096"/>
                </a:solidFill>
              </a:rPr>
              <a:t>GeV</a:t>
            </a:r>
            <a:endParaRPr lang="en-US" dirty="0" smtClean="0">
              <a:solidFill>
                <a:srgbClr val="000096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68 pb</a:t>
            </a:r>
            <a:r>
              <a:rPr lang="en-US" baseline="30000" dirty="0" smtClean="0">
                <a:solidFill>
                  <a:srgbClr val="000096"/>
                </a:solidFill>
              </a:rPr>
              <a:t>-1</a:t>
            </a: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 </a:t>
            </a:r>
            <a:r>
              <a:rPr lang="en-US" dirty="0" smtClean="0">
                <a:solidFill>
                  <a:srgbClr val="000096"/>
                </a:solidFill>
              </a:rPr>
              <a:t>520k </a:t>
            </a:r>
            <a:r>
              <a:rPr lang="en-US" dirty="0" err="1" smtClean="0">
                <a:solidFill>
                  <a:srgbClr val="000096"/>
                </a:solidFill>
              </a:rPr>
              <a:t>ev</a:t>
            </a:r>
            <a:r>
              <a:rPr lang="en-US" dirty="0" smtClean="0">
                <a:solidFill>
                  <a:srgbClr val="000096"/>
                </a:solidFill>
              </a:rPr>
              <a:t>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PWA with 19 waves: </a:t>
            </a:r>
            <a:r>
              <a:rPr lang="en-US" i="1" dirty="0" smtClean="0">
                <a:solidFill>
                  <a:srgbClr val="000096"/>
                </a:solidFill>
              </a:rPr>
              <a:t>J</a:t>
            </a:r>
            <a:r>
              <a:rPr lang="en-US" i="1" baseline="30000" dirty="0" smtClean="0">
                <a:solidFill>
                  <a:srgbClr val="000096"/>
                </a:solidFill>
              </a:rPr>
              <a:t>PC</a:t>
            </a:r>
            <a:r>
              <a:rPr lang="en-US" dirty="0" smtClean="0">
                <a:solidFill>
                  <a:srgbClr val="000096"/>
                </a:solidFill>
              </a:rPr>
              <a:t> = 1</a:t>
            </a:r>
            <a:r>
              <a:rPr lang="en-US" baseline="30000" dirty="0" smtClean="0">
                <a:solidFill>
                  <a:srgbClr val="000096"/>
                </a:solidFill>
              </a:rPr>
              <a:t>++</a:t>
            </a:r>
            <a:r>
              <a:rPr lang="en-US" dirty="0" smtClean="0">
                <a:solidFill>
                  <a:srgbClr val="000096"/>
                </a:solidFill>
              </a:rPr>
              <a:t>, 2</a:t>
            </a:r>
            <a:r>
              <a:rPr lang="en-US" baseline="30000" dirty="0" smtClean="0">
                <a:solidFill>
                  <a:srgbClr val="000096"/>
                </a:solidFill>
              </a:rPr>
              <a:t>++</a:t>
            </a:r>
            <a:r>
              <a:rPr lang="en-US" dirty="0" smtClean="0">
                <a:solidFill>
                  <a:srgbClr val="000096"/>
                </a:solidFill>
              </a:rPr>
              <a:t>, 1</a:t>
            </a:r>
            <a:r>
              <a:rPr lang="en-US" baseline="30000" dirty="0" smtClean="0">
                <a:solidFill>
                  <a:srgbClr val="000096"/>
                </a:solidFill>
                <a:latin typeface="Arial"/>
                <a:cs typeface="Arial"/>
              </a:rPr>
              <a:t>−</a:t>
            </a:r>
            <a:r>
              <a:rPr lang="en-US" baseline="30000" dirty="0" smtClean="0">
                <a:solidFill>
                  <a:srgbClr val="000096"/>
                </a:solidFill>
              </a:rPr>
              <a:t>+</a:t>
            </a:r>
            <a:r>
              <a:rPr lang="en-US" dirty="0" smtClean="0">
                <a:solidFill>
                  <a:srgbClr val="000096"/>
                </a:solidFill>
              </a:rPr>
              <a:t>, 2</a:t>
            </a:r>
            <a:r>
              <a:rPr lang="en-US" baseline="30000" dirty="0" smtClean="0">
                <a:solidFill>
                  <a:srgbClr val="000096"/>
                </a:solidFill>
                <a:latin typeface="Arial"/>
                <a:cs typeface="Arial"/>
              </a:rPr>
              <a:t>−</a:t>
            </a:r>
            <a:r>
              <a:rPr lang="en-US" baseline="30000" dirty="0" smtClean="0">
                <a:solidFill>
                  <a:srgbClr val="000096"/>
                </a:solidFill>
              </a:rPr>
              <a:t>+ </a:t>
            </a:r>
            <a:r>
              <a:rPr lang="en-US" dirty="0" smtClean="0">
                <a:solidFill>
                  <a:srgbClr val="000096"/>
                </a:solidFill>
              </a:rPr>
              <a:t>(no </a:t>
            </a:r>
            <a:r>
              <a:rPr lang="en-US" i="1" dirty="0" smtClean="0">
                <a:solidFill>
                  <a:srgbClr val="000096"/>
                </a:solidFill>
              </a:rPr>
              <a:t>J</a:t>
            </a:r>
            <a:r>
              <a:rPr lang="en-US" dirty="0" smtClean="0">
                <a:solidFill>
                  <a:srgbClr val="000096"/>
                </a:solidFill>
              </a:rPr>
              <a:t>=0 expected)</a:t>
            </a:r>
            <a:endParaRPr lang="de-DE" dirty="0">
              <a:solidFill>
                <a:srgbClr val="00009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980728"/>
            <a:ext cx="3030701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96"/>
                </a:solidFill>
              </a:rPr>
              <a:t>[B. </a:t>
            </a:r>
            <a:r>
              <a:rPr lang="en-US" sz="1200" dirty="0" err="1" smtClean="0">
                <a:solidFill>
                  <a:srgbClr val="000096"/>
                </a:solidFill>
              </a:rPr>
              <a:t>Mecking</a:t>
            </a:r>
            <a:r>
              <a:rPr lang="en-US" sz="1200" dirty="0" smtClean="0">
                <a:solidFill>
                  <a:srgbClr val="000096"/>
                </a:solidFill>
              </a:rPr>
              <a:t> et al., NIM A 503, 513 (2003)]</a:t>
            </a:r>
            <a:endParaRPr lang="de-DE" sz="1200" dirty="0">
              <a:solidFill>
                <a:srgbClr val="0000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Selection</a:t>
            </a:r>
            <a:endParaRPr lang="de-DE" dirty="0"/>
          </a:p>
        </p:txBody>
      </p:sp>
      <p:pic>
        <p:nvPicPr>
          <p:cNvPr id="8939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124744"/>
            <a:ext cx="806489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7544" y="4509120"/>
            <a:ext cx="51571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err="1" smtClean="0">
                <a:solidFill>
                  <a:srgbClr val="000096"/>
                </a:solidFill>
                <a:latin typeface="Symbol" pitchFamily="18" charset="2"/>
              </a:rPr>
              <a:t>p</a:t>
            </a:r>
            <a:r>
              <a:rPr lang="en-US" baseline="30000" dirty="0" err="1" smtClean="0">
                <a:solidFill>
                  <a:srgbClr val="000096"/>
                </a:solidFill>
                <a:latin typeface="Symbol" pitchFamily="18" charset="2"/>
              </a:rPr>
              <a:t>+</a:t>
            </a:r>
            <a:r>
              <a:rPr lang="en-US" dirty="0" err="1" smtClean="0">
                <a:solidFill>
                  <a:srgbClr val="000096"/>
                </a:solidFill>
                <a:latin typeface="Symbol" pitchFamily="18" charset="2"/>
              </a:rPr>
              <a:t>p</a:t>
            </a:r>
            <a:r>
              <a:rPr lang="en-US" baseline="30000" dirty="0" err="1" smtClean="0">
                <a:solidFill>
                  <a:srgbClr val="000096"/>
                </a:solidFill>
                <a:latin typeface="Symbol" pitchFamily="18" charset="2"/>
              </a:rPr>
              <a:t>+</a:t>
            </a:r>
            <a:r>
              <a:rPr lang="en-US" dirty="0" err="1" smtClean="0">
                <a:solidFill>
                  <a:srgbClr val="000096"/>
                </a:solidFill>
                <a:latin typeface="Symbol" pitchFamily="18" charset="2"/>
              </a:rPr>
              <a:t>p</a:t>
            </a:r>
            <a:r>
              <a:rPr lang="en-US" baseline="30000" dirty="0" smtClean="0">
                <a:solidFill>
                  <a:srgbClr val="000096"/>
                </a:solidFill>
                <a:latin typeface="Symbol" pitchFamily="18" charset="2"/>
              </a:rPr>
              <a:t>-</a:t>
            </a:r>
            <a:r>
              <a:rPr lang="en-US" dirty="0" smtClean="0">
                <a:solidFill>
                  <a:srgbClr val="000096"/>
                </a:solidFill>
              </a:rPr>
              <a:t> identified by vertex and timing cuts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n selected via missing mass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Background from baryon resonances 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endParaRPr lang="en-US" dirty="0" smtClean="0">
              <a:solidFill>
                <a:srgbClr val="000096"/>
              </a:solidFill>
            </a:endParaRP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endParaRPr lang="de-DE" dirty="0">
              <a:solidFill>
                <a:srgbClr val="000096"/>
              </a:solidFill>
            </a:endParaRPr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259632" y="5733256"/>
            <a:ext cx="3334703" cy="262319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331640" y="6093296"/>
            <a:ext cx="1431608" cy="250317"/>
          </a:xfrm>
          <a:prstGeom prst="rect">
            <a:avLst/>
          </a:prstGeom>
        </p:spPr>
      </p:pic>
      <p:pic>
        <p:nvPicPr>
          <p:cNvPr id="89395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4293096"/>
            <a:ext cx="1957462" cy="113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396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5517232"/>
            <a:ext cx="198965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PWA</a:t>
            </a:r>
            <a:endParaRPr lang="de-DE" dirty="0"/>
          </a:p>
        </p:txBody>
      </p:sp>
      <p:pic>
        <p:nvPicPr>
          <p:cNvPr id="8949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377379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49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8786" y="1052736"/>
            <a:ext cx="365570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49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9034" y="3861048"/>
            <a:ext cx="366545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5633" y="4250992"/>
            <a:ext cx="5200463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Evidence for a</a:t>
            </a:r>
            <a:r>
              <a:rPr lang="en-US" baseline="-25000" dirty="0" smtClean="0">
                <a:solidFill>
                  <a:srgbClr val="000096"/>
                </a:solidFill>
              </a:rPr>
              <a:t>1</a:t>
            </a:r>
            <a:r>
              <a:rPr lang="en-US" dirty="0" smtClean="0">
                <a:solidFill>
                  <a:srgbClr val="000096"/>
                </a:solidFill>
              </a:rPr>
              <a:t>(1260), a</a:t>
            </a:r>
            <a:r>
              <a:rPr lang="en-US" baseline="-25000" dirty="0" smtClean="0">
                <a:solidFill>
                  <a:srgbClr val="000096"/>
                </a:solidFill>
              </a:rPr>
              <a:t>2</a:t>
            </a:r>
            <a:r>
              <a:rPr lang="en-US" dirty="0" smtClean="0">
                <a:solidFill>
                  <a:srgbClr val="000096"/>
                </a:solidFill>
              </a:rPr>
              <a:t>(1320), </a:t>
            </a:r>
            <a:r>
              <a:rPr lang="en-US" dirty="0" smtClean="0">
                <a:solidFill>
                  <a:srgbClr val="000096"/>
                </a:solidFill>
                <a:latin typeface="Symbol" pitchFamily="18" charset="2"/>
              </a:rPr>
              <a:t>p</a:t>
            </a:r>
            <a:r>
              <a:rPr lang="en-US" baseline="-25000" dirty="0" smtClean="0">
                <a:solidFill>
                  <a:srgbClr val="000096"/>
                </a:solidFill>
              </a:rPr>
              <a:t>2</a:t>
            </a:r>
            <a:r>
              <a:rPr lang="en-US" dirty="0" smtClean="0">
                <a:solidFill>
                  <a:srgbClr val="000096"/>
                </a:solidFill>
              </a:rPr>
              <a:t>(1670)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No evidence for 1</a:t>
            </a:r>
            <a:r>
              <a:rPr lang="en-US" baseline="30000" dirty="0" smtClean="0">
                <a:solidFill>
                  <a:srgbClr val="000096"/>
                </a:solidFill>
                <a:latin typeface="Arial"/>
                <a:cs typeface="Arial"/>
              </a:rPr>
              <a:t>−</a:t>
            </a:r>
            <a:r>
              <a:rPr lang="en-US" baseline="30000" dirty="0" smtClean="0">
                <a:solidFill>
                  <a:srgbClr val="000096"/>
                </a:solidFill>
              </a:rPr>
              <a:t>+ </a:t>
            </a:r>
            <a:r>
              <a:rPr lang="en-US" dirty="0" smtClean="0">
                <a:solidFill>
                  <a:srgbClr val="000096"/>
                </a:solidFill>
              </a:rPr>
              <a:t>resonance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Upper limit: 2% of a</a:t>
            </a:r>
            <a:r>
              <a:rPr lang="en-US" baseline="-25000" dirty="0" smtClean="0">
                <a:solidFill>
                  <a:srgbClr val="000096"/>
                </a:solidFill>
              </a:rPr>
              <a:t>2</a:t>
            </a:r>
            <a:r>
              <a:rPr lang="en-US" dirty="0" smtClean="0">
                <a:solidFill>
                  <a:srgbClr val="000096"/>
                </a:solidFill>
              </a:rPr>
              <a:t>(1320)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P</a:t>
            </a:r>
            <a:r>
              <a:rPr lang="en-US" dirty="0" smtClean="0">
                <a:solidFill>
                  <a:srgbClr val="000096"/>
                </a:solidFill>
              </a:rPr>
              <a:t>opulation of </a:t>
            </a:r>
            <a:r>
              <a:rPr lang="en-US" i="1" dirty="0" smtClean="0">
                <a:solidFill>
                  <a:srgbClr val="000096"/>
                </a:solidFill>
              </a:rPr>
              <a:t>M</a:t>
            </a:r>
            <a:r>
              <a:rPr lang="en-US" dirty="0" smtClean="0">
                <a:solidFill>
                  <a:srgbClr val="000096"/>
                </a:solidFill>
              </a:rPr>
              <a:t>=0 waves 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 Deck effect?</a:t>
            </a:r>
            <a:r>
              <a:rPr lang="en-US" dirty="0" smtClean="0">
                <a:solidFill>
                  <a:srgbClr val="000096"/>
                </a:solidFill>
              </a:rPr>
              <a:t> </a:t>
            </a:r>
            <a:endParaRPr lang="de-DE" dirty="0">
              <a:solidFill>
                <a:srgbClr val="0000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707904" y="4869160"/>
            <a:ext cx="2088232" cy="1728192"/>
          </a:xfrm>
          <a:prstGeom prst="rect">
            <a:avLst/>
          </a:prstGeom>
          <a:solidFill>
            <a:schemeClr val="bg1"/>
          </a:solidFill>
          <a:ln>
            <a:solidFill>
              <a:srgbClr val="00009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Down Arrow 12"/>
          <p:cNvSpPr/>
          <p:nvPr/>
        </p:nvSpPr>
        <p:spPr>
          <a:xfrm>
            <a:off x="1539563" y="5350730"/>
            <a:ext cx="240060" cy="1029816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Down Arrow 10"/>
          <p:cNvSpPr/>
          <p:nvPr/>
        </p:nvSpPr>
        <p:spPr>
          <a:xfrm rot="10800000">
            <a:off x="2717265" y="5350730"/>
            <a:ext cx="240060" cy="1029816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Mesons in the Quark Model</a:t>
            </a:r>
            <a:endParaRPr lang="de-DE" dirty="0"/>
          </a:p>
        </p:txBody>
      </p:sp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1373150" y="5577606"/>
            <a:ext cx="1758690" cy="576064"/>
            <a:chOff x="748" y="1344"/>
            <a:chExt cx="692" cy="227"/>
          </a:xfrm>
        </p:grpSpPr>
        <p:sp>
          <p:nvSpPr>
            <p:cNvPr id="6" name="Line 4"/>
            <p:cNvSpPr>
              <a:spLocks noChangeAspect="1" noChangeShapeType="1"/>
            </p:cNvSpPr>
            <p:nvPr/>
          </p:nvSpPr>
          <p:spPr bwMode="auto">
            <a:xfrm>
              <a:off x="845" y="1457"/>
              <a:ext cx="499" cy="0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Oval 5"/>
            <p:cNvSpPr>
              <a:spLocks noChangeAspect="1" noChangeArrowheads="1"/>
            </p:cNvSpPr>
            <p:nvPr/>
          </p:nvSpPr>
          <p:spPr bwMode="auto">
            <a:xfrm>
              <a:off x="748" y="1344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shade val="6039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 smtClean="0">
                  <a:latin typeface="+mn-lt"/>
                  <a:cs typeface="Times New Roman" pitchFamily="18" charset="0"/>
                </a:rPr>
                <a:t>q</a:t>
              </a:r>
              <a:endParaRPr lang="de-DE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spect="1" noChangeArrowheads="1"/>
            </p:cNvSpPr>
            <p:nvPr/>
          </p:nvSpPr>
          <p:spPr bwMode="auto">
            <a:xfrm>
              <a:off x="1213" y="1344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shade val="6039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 smtClean="0"/>
                <a:t>q</a:t>
              </a:r>
              <a:endParaRPr lang="de-DE" dirty="0"/>
            </a:p>
          </p:txBody>
        </p:sp>
      </p:grpSp>
      <p:sp>
        <p:nvSpPr>
          <p:cNvPr id="14" name="Down Arrow 13"/>
          <p:cNvSpPr/>
          <p:nvPr/>
        </p:nvSpPr>
        <p:spPr>
          <a:xfrm rot="10800000">
            <a:off x="2206115" y="4797152"/>
            <a:ext cx="92762" cy="1080120"/>
          </a:xfrm>
          <a:prstGeom prst="down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323528" y="1052736"/>
            <a:ext cx="2323072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ct val="250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Mesons:</a:t>
            </a:r>
            <a:r>
              <a:rPr lang="en-US" dirty="0" smtClean="0">
                <a:solidFill>
                  <a:srgbClr val="0000A4"/>
                </a:solidFill>
              </a:rPr>
              <a:t> </a:t>
            </a:r>
          </a:p>
          <a:p>
            <a:pPr>
              <a:spcAft>
                <a:spcPct val="250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A4"/>
                </a:solidFill>
              </a:rPr>
              <a:t> bound </a:t>
            </a:r>
            <a:r>
              <a:rPr lang="en-US" dirty="0">
                <a:solidFill>
                  <a:srgbClr val="0000A4"/>
                </a:solidFill>
              </a:rPr>
              <a:t>state of </a:t>
            </a:r>
            <a:r>
              <a:rPr lang="en-US" dirty="0" err="1" smtClean="0">
                <a:solidFill>
                  <a:srgbClr val="0000A4"/>
                </a:solidFill>
              </a:rPr>
              <a:t>qq</a:t>
            </a:r>
            <a:endParaRPr lang="en-US" dirty="0" smtClean="0">
              <a:solidFill>
                <a:srgbClr val="0000A4"/>
              </a:solidFill>
            </a:endParaRPr>
          </a:p>
          <a:p>
            <a:pPr>
              <a:spcAft>
                <a:spcPct val="250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A4"/>
                </a:solidFill>
              </a:rPr>
              <a:t> SU(3)</a:t>
            </a:r>
            <a:r>
              <a:rPr lang="en-US" baseline="-25000" dirty="0" smtClean="0">
                <a:solidFill>
                  <a:srgbClr val="0000A4"/>
                </a:solidFill>
              </a:rPr>
              <a:t>flavor</a:t>
            </a:r>
            <a:r>
              <a:rPr lang="en-US" dirty="0" smtClean="0">
                <a:solidFill>
                  <a:srgbClr val="0000A4"/>
                </a:solidFill>
              </a:rPr>
              <a:t>: </a:t>
            </a:r>
          </a:p>
          <a:p>
            <a:pPr>
              <a:spcAft>
                <a:spcPct val="250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A4"/>
                </a:solidFill>
              </a:rPr>
              <a:t> </a:t>
            </a:r>
            <a:r>
              <a:rPr lang="en-US" dirty="0" smtClean="0">
                <a:solidFill>
                  <a:srgbClr val="0000A4"/>
                </a:solidFill>
              </a:rPr>
              <a:t>color </a:t>
            </a:r>
            <a:r>
              <a:rPr lang="en-US" dirty="0" err="1" smtClean="0">
                <a:solidFill>
                  <a:srgbClr val="0000A4"/>
                </a:solidFill>
              </a:rPr>
              <a:t>singlets</a:t>
            </a:r>
            <a:endParaRPr lang="en-US" dirty="0">
              <a:solidFill>
                <a:srgbClr val="0000A4"/>
              </a:solidFill>
            </a:endParaRPr>
          </a:p>
        </p:txBody>
      </p:sp>
      <p:sp>
        <p:nvSpPr>
          <p:cNvPr id="17" name="Line 38"/>
          <p:cNvSpPr>
            <a:spLocks noChangeShapeType="1"/>
          </p:cNvSpPr>
          <p:nvPr/>
        </p:nvSpPr>
        <p:spPr bwMode="auto">
          <a:xfrm>
            <a:off x="2387948" y="1542504"/>
            <a:ext cx="144463" cy="0"/>
          </a:xfrm>
          <a:prstGeom prst="line">
            <a:avLst/>
          </a:prstGeom>
          <a:noFill/>
          <a:ln w="19050">
            <a:solidFill>
              <a:srgbClr val="0000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18" name="Picture 17" descr="meson_nonet_0-+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980728"/>
            <a:ext cx="2808312" cy="2013507"/>
          </a:xfrm>
          <a:prstGeom prst="rect">
            <a:avLst/>
          </a:prstGeom>
        </p:spPr>
      </p:pic>
      <p:pic>
        <p:nvPicPr>
          <p:cNvPr id="19" name="Picture 18" descr="meson_nonet_1--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3068960"/>
            <a:ext cx="2925854" cy="2097782"/>
          </a:xfrm>
          <a:prstGeom prst="rect">
            <a:avLst/>
          </a:prstGeom>
        </p:spPr>
      </p:pic>
      <p:pic>
        <p:nvPicPr>
          <p:cNvPr id="27" name="Picture 2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907704" y="1892673"/>
            <a:ext cx="2394585" cy="25336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5536" y="3068960"/>
            <a:ext cx="4195379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A4"/>
                </a:solidFill>
              </a:rPr>
              <a:t>Quantum numbers: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A4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0000A4"/>
                </a:solidFill>
                <a:latin typeface="+mn-lt"/>
              </a:rPr>
              <a:t>measured</a:t>
            </a:r>
            <a:r>
              <a:rPr lang="en-US" dirty="0" smtClean="0">
                <a:solidFill>
                  <a:srgbClr val="0000A4"/>
                </a:solidFill>
                <a:latin typeface="+mn-lt"/>
              </a:rPr>
              <a:t>: </a:t>
            </a:r>
            <a:r>
              <a:rPr lang="en-US" i="1" dirty="0" smtClean="0">
                <a:solidFill>
                  <a:srgbClr val="0000A4"/>
                </a:solidFill>
                <a:latin typeface="Times New Roman" pitchFamily="18" charset="0"/>
              </a:rPr>
              <a:t>I</a:t>
            </a:r>
            <a:r>
              <a:rPr lang="en-US" i="1" baseline="30000" dirty="0" smtClean="0">
                <a:solidFill>
                  <a:srgbClr val="0000A4"/>
                </a:solidFill>
                <a:latin typeface="Times New Roman" pitchFamily="18" charset="0"/>
              </a:rPr>
              <a:t>G</a:t>
            </a:r>
            <a:r>
              <a:rPr lang="en-US" i="1" dirty="0" smtClean="0">
                <a:solidFill>
                  <a:srgbClr val="0000A4"/>
                </a:solidFill>
                <a:latin typeface="Times New Roman" pitchFamily="18" charset="0"/>
              </a:rPr>
              <a:t> (J</a:t>
            </a:r>
            <a:r>
              <a:rPr lang="en-US" i="1" baseline="30000" dirty="0" smtClean="0">
                <a:solidFill>
                  <a:srgbClr val="0000A4"/>
                </a:solidFill>
                <a:latin typeface="Times New Roman" pitchFamily="18" charset="0"/>
              </a:rPr>
              <a:t>PC</a:t>
            </a:r>
            <a:r>
              <a:rPr lang="en-US" i="1" dirty="0" smtClean="0">
                <a:solidFill>
                  <a:srgbClr val="0000A4"/>
                </a:solidFill>
                <a:latin typeface="Times New Roman" pitchFamily="18" charset="0"/>
              </a:rPr>
              <a:t>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A4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0000A4"/>
                </a:solidFill>
                <a:latin typeface="+mn-lt"/>
              </a:rPr>
              <a:t>non-relativistic </a:t>
            </a:r>
            <a:r>
              <a:rPr lang="en-US" dirty="0" smtClean="0">
                <a:solidFill>
                  <a:srgbClr val="0000A4"/>
                </a:solidFill>
                <a:latin typeface="+mn-lt"/>
              </a:rPr>
              <a:t>quark model: </a:t>
            </a:r>
            <a:r>
              <a:rPr lang="en-US" i="1" baseline="30000" dirty="0" smtClean="0">
                <a:solidFill>
                  <a:srgbClr val="0000A4"/>
                </a:solidFill>
                <a:latin typeface="Times New Roman" pitchFamily="18" charset="0"/>
              </a:rPr>
              <a:t>2S+1</a:t>
            </a:r>
            <a:r>
              <a:rPr lang="en-US" i="1" dirty="0" smtClean="0">
                <a:solidFill>
                  <a:srgbClr val="0000A4"/>
                </a:solidFill>
                <a:latin typeface="Times New Roman" pitchFamily="18" charset="0"/>
              </a:rPr>
              <a:t>L</a:t>
            </a:r>
            <a:r>
              <a:rPr lang="en-US" i="1" baseline="-25000" dirty="0" smtClean="0">
                <a:solidFill>
                  <a:srgbClr val="0000A4"/>
                </a:solidFill>
                <a:latin typeface="Times New Roman" pitchFamily="18" charset="0"/>
              </a:rPr>
              <a:t>J</a:t>
            </a:r>
          </a:p>
          <a:p>
            <a:pPr>
              <a:spcBef>
                <a:spcPts val="600"/>
              </a:spcBef>
            </a:pPr>
            <a:r>
              <a:rPr lang="en-US" i="1" dirty="0" smtClean="0">
                <a:solidFill>
                  <a:srgbClr val="0000A4"/>
                </a:solidFill>
                <a:latin typeface="Times New Roman" pitchFamily="18" charset="0"/>
              </a:rPr>
              <a:t>  </a:t>
            </a:r>
            <a:r>
              <a:rPr lang="en-US" i="1" dirty="0" smtClean="0">
                <a:solidFill>
                  <a:srgbClr val="0000A4"/>
                </a:solidFill>
              </a:rPr>
              <a:t> </a:t>
            </a:r>
            <a:r>
              <a:rPr lang="en-US" b="1" i="1" dirty="0" smtClean="0">
                <a:solidFill>
                  <a:srgbClr val="0000A4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i="1" dirty="0" smtClean="0">
                <a:solidFill>
                  <a:srgbClr val="0000A4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i="1" dirty="0" smtClean="0">
                <a:solidFill>
                  <a:srgbClr val="0000A4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-25000" dirty="0" smtClean="0">
                <a:solidFill>
                  <a:srgbClr val="0000A4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0000A4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i="1" dirty="0" smtClean="0">
                <a:solidFill>
                  <a:srgbClr val="0000A4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-25000" dirty="0" smtClean="0">
                <a:solidFill>
                  <a:srgbClr val="0000A4"/>
                </a:solidFill>
                <a:latin typeface="Times New Roman" pitchFamily="18" charset="0"/>
                <a:cs typeface="Times New Roman" pitchFamily="18" charset="0"/>
              </a:rPr>
              <a:t>2   </a:t>
            </a:r>
            <a:r>
              <a:rPr lang="en-US" i="1" dirty="0" smtClean="0">
                <a:solidFill>
                  <a:srgbClr val="0000A4"/>
                </a:solidFill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en-US" b="1" i="1" dirty="0" smtClean="0">
                <a:solidFill>
                  <a:srgbClr val="0000A4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i="1" dirty="0" smtClean="0">
                <a:solidFill>
                  <a:srgbClr val="0000A4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i="1" dirty="0" smtClean="0">
                <a:solidFill>
                  <a:srgbClr val="0000A4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dirty="0" smtClean="0">
                <a:solidFill>
                  <a:srgbClr val="0000A4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i="1" dirty="0" smtClean="0">
                <a:solidFill>
                  <a:srgbClr val="0000A4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pic>
        <p:nvPicPr>
          <p:cNvPr id="23" name="Picture 2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851920" y="5083656"/>
            <a:ext cx="1424940" cy="287655"/>
          </a:xfrm>
          <a:prstGeom prst="rect">
            <a:avLst/>
          </a:prstGeom>
          <a:ln>
            <a:noFill/>
          </a:ln>
        </p:spPr>
      </p:pic>
      <p:pic>
        <p:nvPicPr>
          <p:cNvPr id="24" name="Picture 23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851920" y="5622764"/>
            <a:ext cx="1466850" cy="289560"/>
          </a:xfrm>
          <a:prstGeom prst="rect">
            <a:avLst/>
          </a:prstGeom>
          <a:ln>
            <a:noFill/>
          </a:ln>
        </p:spPr>
      </p:pic>
      <p:pic>
        <p:nvPicPr>
          <p:cNvPr id="25" name="Picture 24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3851920" y="6163776"/>
            <a:ext cx="1725930" cy="289560"/>
          </a:xfrm>
          <a:prstGeom prst="rect">
            <a:avLst/>
          </a:prstGeom>
          <a:ln>
            <a:noFill/>
          </a:ln>
        </p:spPr>
      </p:pic>
      <p:cxnSp>
        <p:nvCxnSpPr>
          <p:cNvPr id="28" name="Straight Connector 27"/>
          <p:cNvCxnSpPr/>
          <p:nvPr/>
        </p:nvCxnSpPr>
        <p:spPr>
          <a:xfrm>
            <a:off x="2725440" y="5753720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267744" y="4797152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de-DE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59632" y="521513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de-DE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25068" y="521513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de-DE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32240" y="5949280"/>
            <a:ext cx="1824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Binding force?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+mn-lt"/>
              </a:rPr>
              <a:t>Photoproduction</a:t>
            </a:r>
            <a:r>
              <a:rPr lang="en-US" dirty="0" smtClean="0">
                <a:latin typeface="+mn-lt"/>
              </a:rPr>
              <a:t> of </a:t>
            </a:r>
            <a:r>
              <a:rPr lang="en-US" i="1" dirty="0" smtClean="0">
                <a:latin typeface="+mn-lt"/>
              </a:rPr>
              <a:t>J</a:t>
            </a:r>
            <a:r>
              <a:rPr lang="en-US" i="1" baseline="30000" dirty="0" smtClean="0">
                <a:latin typeface="+mn-lt"/>
              </a:rPr>
              <a:t>PC</a:t>
            </a:r>
            <a:r>
              <a:rPr lang="en-US" dirty="0" smtClean="0">
                <a:latin typeface="+mn-lt"/>
              </a:rPr>
              <a:t>=1</a:t>
            </a:r>
            <a:r>
              <a:rPr lang="en-US" baseline="30000" dirty="0" smtClean="0">
                <a:latin typeface="Arial"/>
                <a:cs typeface="Arial"/>
              </a:rPr>
              <a:t>−</a:t>
            </a:r>
            <a:r>
              <a:rPr lang="en-US" baseline="30000" dirty="0" smtClean="0">
                <a:latin typeface="+mn-lt"/>
              </a:rPr>
              <a:t>+</a:t>
            </a:r>
            <a:endParaRPr lang="de-DE" dirty="0">
              <a:latin typeface="+mn-lt"/>
            </a:endParaRPr>
          </a:p>
        </p:txBody>
      </p:sp>
      <p:pic>
        <p:nvPicPr>
          <p:cNvPr id="9625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1336" y="1412776"/>
            <a:ext cx="440516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35696" y="980728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CLAS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043608" y="4888019"/>
            <a:ext cx="2392680" cy="2705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168" y="980728"/>
            <a:ext cx="1464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COMPASS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652120" y="4905164"/>
            <a:ext cx="2910840" cy="2362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79712" y="5661248"/>
            <a:ext cx="5323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sym typeface="Wingdings 3"/>
              </a:rPr>
              <a:t> </a:t>
            </a:r>
            <a:r>
              <a:rPr lang="de-DE" dirty="0" err="1" smtClean="0">
                <a:solidFill>
                  <a:srgbClr val="FF0000"/>
                </a:solidFill>
                <a:sym typeface="Wingdings 3"/>
              </a:rPr>
              <a:t>no</a:t>
            </a:r>
            <a:r>
              <a:rPr lang="de-DE" dirty="0" smtClean="0">
                <a:solidFill>
                  <a:srgbClr val="FF0000"/>
                </a:solidFill>
                <a:sym typeface="Wingdings 3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Wingdings 3"/>
              </a:rPr>
              <a:t>evidence</a:t>
            </a:r>
            <a:r>
              <a:rPr lang="de-DE" dirty="0" smtClean="0">
                <a:solidFill>
                  <a:srgbClr val="FF0000"/>
                </a:solidFill>
                <a:sym typeface="Wingdings 3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Wingdings 3"/>
              </a:rPr>
              <a:t>for</a:t>
            </a:r>
            <a:r>
              <a:rPr lang="de-DE" dirty="0" smtClean="0">
                <a:solidFill>
                  <a:srgbClr val="FF0000"/>
                </a:solidFill>
                <a:sym typeface="Wingdings 3"/>
              </a:rPr>
              <a:t> </a:t>
            </a:r>
            <a:r>
              <a:rPr lang="de-DE" dirty="0" smtClean="0">
                <a:solidFill>
                  <a:srgbClr val="FF0000"/>
                </a:solidFill>
                <a:latin typeface="Symbol" pitchFamily="18" charset="2"/>
                <a:sym typeface="Wingdings 3"/>
              </a:rPr>
              <a:t>p</a:t>
            </a:r>
            <a:r>
              <a:rPr lang="de-DE" baseline="-25000" dirty="0" smtClean="0">
                <a:solidFill>
                  <a:srgbClr val="FF0000"/>
                </a:solidFill>
                <a:sym typeface="Wingdings 3"/>
              </a:rPr>
              <a:t>1</a:t>
            </a:r>
            <a:r>
              <a:rPr lang="de-DE" dirty="0" smtClean="0">
                <a:solidFill>
                  <a:srgbClr val="FF0000"/>
                </a:solidFill>
                <a:sym typeface="Wingdings 3"/>
              </a:rPr>
              <a:t>(1600) </a:t>
            </a:r>
            <a:r>
              <a:rPr lang="de-DE" dirty="0" err="1" smtClean="0">
                <a:solidFill>
                  <a:srgbClr val="FF0000"/>
                </a:solidFill>
                <a:sym typeface="Wingdings 3"/>
              </a:rPr>
              <a:t>photoproduction</a:t>
            </a:r>
            <a:r>
              <a:rPr lang="de-DE" dirty="0" smtClean="0">
                <a:solidFill>
                  <a:srgbClr val="FF0000"/>
                </a:solidFill>
                <a:sym typeface="Wingdings 3"/>
              </a:rPr>
              <a:t>!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412776"/>
            <a:ext cx="365570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+mn-lt"/>
              </a:rPr>
              <a:t>Photoproduction</a:t>
            </a:r>
            <a:r>
              <a:rPr lang="en-US" dirty="0" smtClean="0">
                <a:latin typeface="+mn-lt"/>
              </a:rPr>
              <a:t> of </a:t>
            </a:r>
            <a:r>
              <a:rPr lang="en-US" i="1" dirty="0" smtClean="0">
                <a:latin typeface="+mn-lt"/>
              </a:rPr>
              <a:t>J</a:t>
            </a:r>
            <a:r>
              <a:rPr lang="en-US" i="1" baseline="30000" dirty="0" smtClean="0">
                <a:latin typeface="+mn-lt"/>
              </a:rPr>
              <a:t>PC</a:t>
            </a:r>
            <a:r>
              <a:rPr lang="en-US" dirty="0" smtClean="0">
                <a:latin typeface="+mn-lt"/>
              </a:rPr>
              <a:t>=1</a:t>
            </a:r>
            <a:r>
              <a:rPr lang="en-US" baseline="30000" dirty="0" smtClean="0">
                <a:latin typeface="Arial"/>
                <a:cs typeface="Arial"/>
              </a:rPr>
              <a:t>−</a:t>
            </a:r>
            <a:r>
              <a:rPr lang="en-US" baseline="30000" dirty="0" smtClean="0">
                <a:latin typeface="+mn-lt"/>
              </a:rPr>
              <a:t>+</a:t>
            </a:r>
            <a:endParaRPr lang="de-DE" dirty="0">
              <a:latin typeface="+mn-lt"/>
            </a:endParaRPr>
          </a:p>
        </p:txBody>
      </p:sp>
      <p:pic>
        <p:nvPicPr>
          <p:cNvPr id="896002" name="Picture 2"/>
          <p:cNvPicPr>
            <a:picLocks noChangeAspect="1" noChangeArrowheads="1"/>
          </p:cNvPicPr>
          <p:nvPr/>
        </p:nvPicPr>
        <p:blipFill>
          <a:blip r:embed="rId3" cstate="print"/>
          <a:srcRect b="32396"/>
          <a:stretch>
            <a:fillRect/>
          </a:stretch>
        </p:blipFill>
        <p:spPr bwMode="auto">
          <a:xfrm>
            <a:off x="381000" y="1095375"/>
            <a:ext cx="8382000" cy="315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99592" y="4509120"/>
            <a:ext cx="8158195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Intensity + phase motion at 1.7 </a:t>
            </a:r>
            <a:r>
              <a:rPr lang="en-US" dirty="0" err="1" smtClean="0">
                <a:solidFill>
                  <a:srgbClr val="000096"/>
                </a:solidFill>
              </a:rPr>
              <a:t>GeV</a:t>
            </a:r>
            <a:r>
              <a:rPr lang="en-US" dirty="0" smtClean="0">
                <a:solidFill>
                  <a:srgbClr val="000096"/>
                </a:solidFill>
              </a:rPr>
              <a:t>/c</a:t>
            </a:r>
            <a:r>
              <a:rPr lang="en-US" baseline="30000" dirty="0" smtClean="0">
                <a:solidFill>
                  <a:srgbClr val="000096"/>
                </a:solidFill>
              </a:rPr>
              <a:t>2</a:t>
            </a:r>
            <a:r>
              <a:rPr lang="en-US" dirty="0" smtClean="0">
                <a:solidFill>
                  <a:srgbClr val="000096"/>
                </a:solidFill>
              </a:rPr>
              <a:t> in </a:t>
            </a:r>
            <a:r>
              <a:rPr lang="en-US" dirty="0" err="1" smtClean="0">
                <a:solidFill>
                  <a:srgbClr val="000096"/>
                </a:solidFill>
                <a:latin typeface="Symbol" pitchFamily="18" charset="2"/>
              </a:rPr>
              <a:t>rp</a:t>
            </a:r>
            <a:r>
              <a:rPr lang="en-US" dirty="0" smtClean="0">
                <a:solidFill>
                  <a:srgbClr val="000096"/>
                </a:solidFill>
              </a:rPr>
              <a:t> in diffractive production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No signal at 1.7 </a:t>
            </a:r>
            <a:r>
              <a:rPr lang="en-US" dirty="0" err="1" smtClean="0">
                <a:solidFill>
                  <a:srgbClr val="000096"/>
                </a:solidFill>
              </a:rPr>
              <a:t>GeV</a:t>
            </a:r>
            <a:r>
              <a:rPr lang="en-US" dirty="0" smtClean="0">
                <a:solidFill>
                  <a:srgbClr val="000096"/>
                </a:solidFill>
              </a:rPr>
              <a:t>/c</a:t>
            </a:r>
            <a:r>
              <a:rPr lang="en-US" baseline="30000" dirty="0" smtClean="0">
                <a:solidFill>
                  <a:srgbClr val="000096"/>
                </a:solidFill>
              </a:rPr>
              <a:t>2</a:t>
            </a:r>
            <a:r>
              <a:rPr lang="en-US" dirty="0" smtClean="0">
                <a:solidFill>
                  <a:srgbClr val="000096"/>
                </a:solidFill>
              </a:rPr>
              <a:t> in </a:t>
            </a:r>
            <a:r>
              <a:rPr lang="en-US" dirty="0" err="1" smtClean="0">
                <a:solidFill>
                  <a:srgbClr val="000096"/>
                </a:solidFill>
                <a:latin typeface="Symbol" pitchFamily="18" charset="2"/>
              </a:rPr>
              <a:t>rp</a:t>
            </a:r>
            <a:r>
              <a:rPr lang="en-US" dirty="0" smtClean="0">
                <a:solidFill>
                  <a:srgbClr val="000096"/>
                </a:solidFill>
              </a:rPr>
              <a:t> in </a:t>
            </a:r>
            <a:r>
              <a:rPr lang="en-US" dirty="0" err="1" smtClean="0">
                <a:solidFill>
                  <a:srgbClr val="000096"/>
                </a:solidFill>
              </a:rPr>
              <a:t>photoproduction</a:t>
            </a:r>
            <a:endParaRPr lang="en-US" dirty="0" smtClean="0">
              <a:solidFill>
                <a:srgbClr val="000096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err="1" smtClean="0">
                <a:solidFill>
                  <a:srgbClr val="000096"/>
                </a:solidFill>
              </a:rPr>
              <a:t>Pomeron</a:t>
            </a: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err="1" smtClean="0">
                <a:solidFill>
                  <a:srgbClr val="000096"/>
                </a:solidFill>
              </a:rPr>
              <a:t>vs</a:t>
            </a:r>
            <a:r>
              <a:rPr lang="en-US" dirty="0" smtClean="0">
                <a:solidFill>
                  <a:srgbClr val="000096"/>
                </a:solidFill>
              </a:rPr>
              <a:t> charge exchange?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Look at                             in CLAS data </a:t>
            </a:r>
            <a:endParaRPr lang="de-DE" dirty="0">
              <a:solidFill>
                <a:srgbClr val="000096"/>
              </a:solidFill>
            </a:endParaRPr>
          </a:p>
        </p:txBody>
      </p:sp>
      <p:pic>
        <p:nvPicPr>
          <p:cNvPr id="13" name="Picture 1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123728" y="5733256"/>
            <a:ext cx="1701165" cy="278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4221088"/>
            <a:ext cx="766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ct val="25000"/>
              </a:spcAft>
              <a:buFontTx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Higher masses accessible </a:t>
            </a:r>
            <a:r>
              <a:rPr lang="en-US" dirty="0" smtClean="0">
                <a:solidFill>
                  <a:srgbClr val="000096"/>
                </a:solidFill>
                <a:sym typeface="Wingdings 3" pitchFamily="18" charset="2"/>
              </a:rPr>
              <a:t> many disputed states: </a:t>
            </a:r>
            <a:r>
              <a:rPr lang="en-US" dirty="0" smtClean="0">
                <a:solidFill>
                  <a:srgbClr val="000096"/>
                </a:solidFill>
                <a:latin typeface="Times New Roman" pitchFamily="18" charset="0"/>
                <a:sym typeface="Wingdings 3" pitchFamily="18" charset="2"/>
              </a:rPr>
              <a:t>0</a:t>
            </a:r>
            <a:r>
              <a:rPr lang="en-US" baseline="30000" dirty="0" smtClean="0">
                <a:solidFill>
                  <a:srgbClr val="000096"/>
                </a:solidFill>
                <a:latin typeface="Symbol" pitchFamily="18" charset="2"/>
                <a:sym typeface="Wingdings 3" pitchFamily="18" charset="2"/>
              </a:rPr>
              <a:t>-+</a:t>
            </a:r>
            <a:r>
              <a:rPr lang="en-US" dirty="0" smtClean="0">
                <a:solidFill>
                  <a:srgbClr val="000096"/>
                </a:solidFill>
                <a:latin typeface="Times New Roman" pitchFamily="18" charset="0"/>
                <a:sym typeface="Wingdings 3" pitchFamily="18" charset="2"/>
              </a:rPr>
              <a:t>, 1</a:t>
            </a:r>
            <a:r>
              <a:rPr lang="en-US" baseline="30000" dirty="0" smtClean="0">
                <a:solidFill>
                  <a:srgbClr val="000096"/>
                </a:solidFill>
                <a:latin typeface="Symbol" pitchFamily="18" charset="2"/>
                <a:sym typeface="Wingdings 3" pitchFamily="18" charset="2"/>
              </a:rPr>
              <a:t>++</a:t>
            </a:r>
            <a:r>
              <a:rPr lang="en-US" dirty="0" smtClean="0">
                <a:solidFill>
                  <a:srgbClr val="000096"/>
                </a:solidFill>
                <a:latin typeface="Times New Roman" pitchFamily="18" charset="0"/>
                <a:sym typeface="Wingdings 3" pitchFamily="18" charset="2"/>
              </a:rPr>
              <a:t>, 2</a:t>
            </a:r>
            <a:r>
              <a:rPr lang="en-US" baseline="30000" dirty="0" smtClean="0">
                <a:solidFill>
                  <a:srgbClr val="000096"/>
                </a:solidFill>
                <a:latin typeface="Symbol" pitchFamily="18" charset="2"/>
                <a:sym typeface="Wingdings 3" pitchFamily="18" charset="2"/>
              </a:rPr>
              <a:t>-+</a:t>
            </a:r>
            <a:r>
              <a:rPr lang="en-US" dirty="0" smtClean="0">
                <a:solidFill>
                  <a:srgbClr val="000096"/>
                </a:solidFill>
                <a:latin typeface="Times New Roman" pitchFamily="18" charset="0"/>
                <a:sym typeface="Wingdings 3" pitchFamily="18" charset="2"/>
              </a:rPr>
              <a:t>,...</a:t>
            </a:r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Multi-Particle (&gt;3) Final States</a:t>
            </a:r>
            <a:endParaRPr lang="en-US" dirty="0"/>
          </a:p>
        </p:txBody>
      </p:sp>
      <p:sp>
        <p:nvSpPr>
          <p:cNvPr id="384003" name="Text Box 3"/>
          <p:cNvSpPr txBox="1">
            <a:spLocks noChangeArrowheads="1"/>
          </p:cNvSpPr>
          <p:nvPr/>
        </p:nvSpPr>
        <p:spPr bwMode="auto">
          <a:xfrm>
            <a:off x="179388" y="980728"/>
            <a:ext cx="870962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ct val="25000"/>
              </a:spcAft>
            </a:pPr>
            <a:r>
              <a:rPr lang="en-US" b="1" dirty="0">
                <a:solidFill>
                  <a:srgbClr val="FF0000"/>
                </a:solidFill>
              </a:rPr>
              <a:t>Motivation: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Clarify the hybrid nature of the </a:t>
            </a:r>
            <a:r>
              <a:rPr lang="en-US" dirty="0" smtClean="0">
                <a:solidFill>
                  <a:srgbClr val="000096"/>
                </a:solidFill>
                <a:latin typeface="Symbol" pitchFamily="18" charset="2"/>
              </a:rPr>
              <a:t>p</a:t>
            </a:r>
            <a:r>
              <a:rPr lang="en-US" baseline="-25000" dirty="0" smtClean="0">
                <a:solidFill>
                  <a:srgbClr val="000096"/>
                </a:solidFill>
              </a:rPr>
              <a:t>1</a:t>
            </a: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</a:t>
            </a:r>
            <a:r>
              <a:rPr lang="en-US" dirty="0" smtClean="0">
                <a:solidFill>
                  <a:srgbClr val="000096"/>
                </a:solidFill>
              </a:rPr>
              <a:t> branching ratios to different channels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388" y="4725144"/>
            <a:ext cx="431098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Under investigation in COMPASS:</a:t>
            </a:r>
            <a:endParaRPr lang="en-US" dirty="0" smtClean="0">
              <a:solidFill>
                <a:srgbClr val="000096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endParaRPr lang="de-DE" dirty="0">
              <a:solidFill>
                <a:srgbClr val="000096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514850" y="5833963"/>
          <a:ext cx="114300" cy="177800"/>
        </p:xfrm>
        <a:graphic>
          <a:graphicData uri="http://schemas.openxmlformats.org/presentationml/2006/ole">
            <p:oleObj spid="_x0000_s727042" name="Equation" r:id="rId3" imgW="114120" imgH="177480" progId="Equation.DSMT4">
              <p:embed/>
            </p:oleObj>
          </a:graphicData>
        </a:graphic>
      </p:graphicFrame>
      <p:graphicFrame>
        <p:nvGraphicFramePr>
          <p:cNvPr id="671748" name="Object 4"/>
          <p:cNvGraphicFramePr>
            <a:graphicFrameLocks noChangeAspect="1"/>
          </p:cNvGraphicFramePr>
          <p:nvPr/>
        </p:nvGraphicFramePr>
        <p:xfrm>
          <a:off x="422796" y="5075808"/>
          <a:ext cx="1512168" cy="366706"/>
        </p:xfrm>
        <a:graphic>
          <a:graphicData uri="http://schemas.openxmlformats.org/presentationml/2006/ole">
            <p:oleObj spid="_x0000_s727044" name="Equation" r:id="rId4" imgW="838080" imgH="203040" progId="Equation.DSMT4">
              <p:embed/>
            </p:oleObj>
          </a:graphicData>
        </a:graphic>
      </p:graphicFrame>
      <p:graphicFrame>
        <p:nvGraphicFramePr>
          <p:cNvPr id="671749" name="Object 5"/>
          <p:cNvGraphicFramePr>
            <a:graphicFrameLocks noChangeAspect="1"/>
          </p:cNvGraphicFramePr>
          <p:nvPr/>
        </p:nvGraphicFramePr>
        <p:xfrm>
          <a:off x="410096" y="5482208"/>
          <a:ext cx="1656184" cy="413552"/>
        </p:xfrm>
        <a:graphic>
          <a:graphicData uri="http://schemas.openxmlformats.org/presentationml/2006/ole">
            <p:oleObj spid="_x0000_s727045" name="Equation" r:id="rId5" imgW="914400" imgH="228600" progId="Equation.DSMT4">
              <p:embed/>
            </p:oleObj>
          </a:graphicData>
        </a:graphic>
      </p:graphicFrame>
      <p:graphicFrame>
        <p:nvGraphicFramePr>
          <p:cNvPr id="671750" name="Object 6"/>
          <p:cNvGraphicFramePr>
            <a:graphicFrameLocks noChangeAspect="1"/>
          </p:cNvGraphicFramePr>
          <p:nvPr/>
        </p:nvGraphicFramePr>
        <p:xfrm>
          <a:off x="404390" y="5844853"/>
          <a:ext cx="2179337" cy="403795"/>
        </p:xfrm>
        <a:graphic>
          <a:graphicData uri="http://schemas.openxmlformats.org/presentationml/2006/ole">
            <p:oleObj spid="_x0000_s727046" name="Equation" r:id="rId6" imgW="1231560" imgH="228600" progId="Equation.DSMT4">
              <p:embed/>
            </p:oleObj>
          </a:graphicData>
        </a:graphic>
      </p:graphicFrame>
      <p:graphicFrame>
        <p:nvGraphicFramePr>
          <p:cNvPr id="671751" name="Object 7"/>
          <p:cNvGraphicFramePr>
            <a:graphicFrameLocks noChangeAspect="1"/>
          </p:cNvGraphicFramePr>
          <p:nvPr/>
        </p:nvGraphicFramePr>
        <p:xfrm>
          <a:off x="4788024" y="5401469"/>
          <a:ext cx="3864073" cy="403795"/>
        </p:xfrm>
        <a:graphic>
          <a:graphicData uri="http://schemas.openxmlformats.org/presentationml/2006/ole">
            <p:oleObj spid="_x0000_s727047" name="Equation" r:id="rId7" imgW="2184120" imgH="228600" progId="Equation.DSMT4">
              <p:embed/>
            </p:oleObj>
          </a:graphicData>
        </a:graphic>
      </p:graphicFrame>
      <p:graphicFrame>
        <p:nvGraphicFramePr>
          <p:cNvPr id="671752" name="Object 8"/>
          <p:cNvGraphicFramePr>
            <a:graphicFrameLocks noChangeAspect="1"/>
          </p:cNvGraphicFramePr>
          <p:nvPr/>
        </p:nvGraphicFramePr>
        <p:xfrm>
          <a:off x="4788025" y="5013176"/>
          <a:ext cx="3303780" cy="403796"/>
        </p:xfrm>
        <a:graphic>
          <a:graphicData uri="http://schemas.openxmlformats.org/presentationml/2006/ole">
            <p:oleObj spid="_x0000_s727048" name="Equation" r:id="rId8" imgW="1866600" imgH="228600" progId="Equation.DSMT4">
              <p:embed/>
            </p:oleObj>
          </a:graphicData>
        </a:graphic>
      </p:graphicFrame>
      <p:graphicFrame>
        <p:nvGraphicFramePr>
          <p:cNvPr id="671753" name="Object 9"/>
          <p:cNvGraphicFramePr>
            <a:graphicFrameLocks noChangeAspect="1"/>
          </p:cNvGraphicFramePr>
          <p:nvPr/>
        </p:nvGraphicFramePr>
        <p:xfrm>
          <a:off x="4788024" y="6318523"/>
          <a:ext cx="3851531" cy="422845"/>
        </p:xfrm>
        <a:graphic>
          <a:graphicData uri="http://schemas.openxmlformats.org/presentationml/2006/ole">
            <p:oleObj spid="_x0000_s727049" name="Equation" r:id="rId9" imgW="2197080" imgH="241200" progId="Equation.DSMT4">
              <p:embed/>
            </p:oleObj>
          </a:graphicData>
        </a:graphic>
      </p:graphicFrame>
      <p:graphicFrame>
        <p:nvGraphicFramePr>
          <p:cNvPr id="671754" name="Object 10"/>
          <p:cNvGraphicFramePr>
            <a:graphicFrameLocks noChangeAspect="1"/>
          </p:cNvGraphicFramePr>
          <p:nvPr/>
        </p:nvGraphicFramePr>
        <p:xfrm>
          <a:off x="4788025" y="5949280"/>
          <a:ext cx="3342991" cy="432048"/>
        </p:xfrm>
        <a:graphic>
          <a:graphicData uri="http://schemas.openxmlformats.org/presentationml/2006/ole">
            <p:oleObj spid="_x0000_s727050" name="Equation" r:id="rId10" imgW="1866600" imgH="241200" progId="Equation.DSMT4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499992" y="5085184"/>
            <a:ext cx="4860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000096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00009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  </a:t>
            </a:r>
            <a:endParaRPr lang="de-DE" dirty="0">
              <a:solidFill>
                <a:srgbClr val="000096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36096" y="5085184"/>
            <a:ext cx="3312368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95536" y="1772816"/>
          <a:ext cx="7995477" cy="2270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9603"/>
                <a:gridCol w="578168"/>
                <a:gridCol w="476568"/>
                <a:gridCol w="760730"/>
                <a:gridCol w="760730"/>
                <a:gridCol w="805180"/>
                <a:gridCol w="1052830"/>
                <a:gridCol w="19116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Model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1600" baseline="-25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p</a:t>
                      </a:r>
                      <a:endParaRPr lang="de-DE" sz="1600" dirty="0">
                        <a:solidFill>
                          <a:srgbClr val="FF0000"/>
                        </a:solidFill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1600" baseline="-25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p</a:t>
                      </a:r>
                      <a:endParaRPr lang="de-DE" sz="1600" dirty="0">
                        <a:solidFill>
                          <a:srgbClr val="FF0000"/>
                        </a:solidFill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rp</a:t>
                      </a:r>
                      <a:endParaRPr lang="de-DE" sz="1600" dirty="0">
                        <a:solidFill>
                          <a:srgbClr val="FF0000"/>
                        </a:solidFill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h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h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’p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h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(1295)p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Reference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96"/>
                          </a:solidFill>
                        </a:rPr>
                        <a:t>Flux Tube,  </a:t>
                      </a:r>
                      <a:r>
                        <a:rPr lang="en-US" sz="1600" baseline="30000" dirty="0" smtClean="0">
                          <a:solidFill>
                            <a:srgbClr val="000096"/>
                          </a:solidFill>
                        </a:rPr>
                        <a:t>3</a:t>
                      </a:r>
                      <a:r>
                        <a:rPr lang="en-US" sz="1600" dirty="0" smtClean="0">
                          <a:solidFill>
                            <a:srgbClr val="000096"/>
                          </a:solidFill>
                        </a:rPr>
                        <a:t>P</a:t>
                      </a:r>
                      <a:r>
                        <a:rPr lang="en-US" sz="1600" baseline="-25000" dirty="0" smtClean="0">
                          <a:solidFill>
                            <a:srgbClr val="000096"/>
                          </a:solidFill>
                        </a:rPr>
                        <a:t>0</a:t>
                      </a:r>
                      <a:endParaRPr lang="de-DE" sz="1600" baseline="-250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96"/>
                          </a:solidFill>
                        </a:rPr>
                        <a:t>170</a:t>
                      </a:r>
                      <a:endParaRPr lang="de-DE" sz="16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96"/>
                          </a:solidFill>
                        </a:rPr>
                        <a:t>60</a:t>
                      </a:r>
                      <a:endParaRPr lang="de-DE" sz="16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96"/>
                          </a:solidFill>
                        </a:rPr>
                        <a:t>5 - 20</a:t>
                      </a:r>
                      <a:endParaRPr lang="de-DE" sz="16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96"/>
                          </a:solidFill>
                        </a:rPr>
                        <a:t>0 - 10</a:t>
                      </a:r>
                      <a:endParaRPr lang="de-DE" sz="16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96"/>
                          </a:solidFill>
                        </a:rPr>
                        <a:t>0 – 10</a:t>
                      </a:r>
                      <a:endParaRPr lang="de-DE" sz="16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96"/>
                          </a:solidFill>
                        </a:rPr>
                        <a:t>[</a:t>
                      </a:r>
                      <a:r>
                        <a:rPr lang="en-US" sz="1200" dirty="0" err="1" smtClean="0">
                          <a:solidFill>
                            <a:srgbClr val="000096"/>
                          </a:solidFill>
                        </a:rPr>
                        <a:t>Isgur</a:t>
                      </a:r>
                      <a:r>
                        <a:rPr lang="en-US" sz="1200" dirty="0" smtClean="0">
                          <a:solidFill>
                            <a:srgbClr val="000096"/>
                          </a:solidFill>
                        </a:rPr>
                        <a:t> et al., Close et</a:t>
                      </a:r>
                      <a:r>
                        <a:rPr lang="en-US" sz="1200" baseline="0" dirty="0" smtClean="0">
                          <a:solidFill>
                            <a:srgbClr val="000096"/>
                          </a:solidFill>
                        </a:rPr>
                        <a:t> al.]</a:t>
                      </a:r>
                      <a:r>
                        <a:rPr lang="en-US" sz="1200" dirty="0" smtClean="0">
                          <a:solidFill>
                            <a:srgbClr val="000096"/>
                          </a:solidFill>
                        </a:rPr>
                        <a:t> </a:t>
                      </a:r>
                      <a:endParaRPr lang="de-DE" sz="12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96"/>
                          </a:solidFill>
                        </a:rPr>
                        <a:t>Flux Tube, IKP</a:t>
                      </a:r>
                      <a:r>
                        <a:rPr lang="en-US" sz="1600" baseline="0" dirty="0" smtClean="0">
                          <a:solidFill>
                            <a:srgbClr val="000096"/>
                          </a:solidFill>
                        </a:rPr>
                        <a:t> 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rgbClr val="000096"/>
                          </a:solidFill>
                        </a:rPr>
                        <a:t>m=1.6 </a:t>
                      </a:r>
                      <a:r>
                        <a:rPr lang="en-US" sz="1600" baseline="0" dirty="0" err="1" smtClean="0">
                          <a:solidFill>
                            <a:srgbClr val="000096"/>
                          </a:solidFill>
                        </a:rPr>
                        <a:t>GeV</a:t>
                      </a:r>
                      <a:r>
                        <a:rPr lang="en-US" sz="1600" baseline="0" dirty="0" smtClean="0">
                          <a:solidFill>
                            <a:srgbClr val="000096"/>
                          </a:solidFill>
                        </a:rPr>
                        <a:t>/c</a:t>
                      </a:r>
                      <a:r>
                        <a:rPr lang="en-US" sz="1600" baseline="30000" dirty="0" smtClean="0">
                          <a:solidFill>
                            <a:srgbClr val="000096"/>
                          </a:solidFill>
                        </a:rPr>
                        <a:t>2</a:t>
                      </a:r>
                      <a:endParaRPr lang="de-DE" sz="1600" baseline="300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96"/>
                          </a:solidFill>
                        </a:rPr>
                        <a:t>24</a:t>
                      </a:r>
                      <a:endParaRPr lang="de-DE" sz="16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96"/>
                          </a:solidFill>
                        </a:rPr>
                        <a:t>5</a:t>
                      </a:r>
                      <a:endParaRPr lang="de-DE" sz="16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96"/>
                          </a:solidFill>
                        </a:rPr>
                        <a:t>9</a:t>
                      </a:r>
                      <a:endParaRPr lang="de-DE" sz="16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96"/>
                          </a:solidFill>
                        </a:rPr>
                        <a:t>2</a:t>
                      </a:r>
                      <a:endParaRPr lang="de-DE" sz="16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96"/>
                          </a:solidFill>
                        </a:rPr>
                        <a:t>[</a:t>
                      </a:r>
                      <a:r>
                        <a:rPr lang="en-US" sz="1200" dirty="0" err="1" smtClean="0">
                          <a:solidFill>
                            <a:srgbClr val="000096"/>
                          </a:solidFill>
                        </a:rPr>
                        <a:t>Isgur</a:t>
                      </a:r>
                      <a:r>
                        <a:rPr lang="en-US" sz="1200" dirty="0" smtClean="0">
                          <a:solidFill>
                            <a:srgbClr val="000096"/>
                          </a:solidFill>
                        </a:rPr>
                        <a:t> et al.]</a:t>
                      </a:r>
                      <a:endParaRPr lang="de-DE" sz="12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96"/>
                          </a:solidFill>
                        </a:rPr>
                        <a:t>Flux Tube, PSS</a:t>
                      </a:r>
                    </a:p>
                    <a:p>
                      <a:r>
                        <a:rPr lang="en-US" sz="1600" dirty="0" smtClean="0">
                          <a:solidFill>
                            <a:srgbClr val="000096"/>
                          </a:solidFill>
                        </a:rPr>
                        <a:t>m=1.6 </a:t>
                      </a:r>
                      <a:r>
                        <a:rPr lang="en-US" sz="1600" dirty="0" err="1" smtClean="0">
                          <a:solidFill>
                            <a:srgbClr val="000096"/>
                          </a:solidFill>
                        </a:rPr>
                        <a:t>GeV</a:t>
                      </a:r>
                      <a:r>
                        <a:rPr lang="en-US" sz="1600" dirty="0" smtClean="0">
                          <a:solidFill>
                            <a:srgbClr val="000096"/>
                          </a:solidFill>
                        </a:rPr>
                        <a:t>/c</a:t>
                      </a:r>
                      <a:r>
                        <a:rPr lang="en-US" sz="1600" baseline="30000" dirty="0" smtClean="0">
                          <a:solidFill>
                            <a:srgbClr val="000096"/>
                          </a:solidFill>
                        </a:rPr>
                        <a:t>2</a:t>
                      </a:r>
                      <a:endParaRPr lang="de-DE" sz="1600" baseline="300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96"/>
                          </a:solidFill>
                        </a:rPr>
                        <a:t>59</a:t>
                      </a:r>
                      <a:endParaRPr lang="de-DE" sz="16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96"/>
                          </a:solidFill>
                        </a:rPr>
                        <a:t>14</a:t>
                      </a:r>
                      <a:endParaRPr lang="de-DE" sz="16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96"/>
                          </a:solidFill>
                        </a:rPr>
                        <a:t>8</a:t>
                      </a:r>
                      <a:endParaRPr lang="de-DE" sz="16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96"/>
                          </a:solidFill>
                        </a:rPr>
                        <a:t>1</a:t>
                      </a:r>
                      <a:endParaRPr lang="de-DE" sz="16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96"/>
                          </a:solidFill>
                        </a:rPr>
                        <a:t>[Page et al.]</a:t>
                      </a:r>
                      <a:endParaRPr lang="de-DE" sz="12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96"/>
                          </a:solidFill>
                        </a:rPr>
                        <a:t>L-QCD</a:t>
                      </a:r>
                      <a:endParaRPr lang="de-DE" sz="16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96"/>
                          </a:solidFill>
                        </a:rPr>
                        <a:t>66</a:t>
                      </a:r>
                      <a:endParaRPr lang="de-DE" sz="16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96"/>
                          </a:solidFill>
                        </a:rPr>
                        <a:t>15</a:t>
                      </a:r>
                      <a:endParaRPr lang="de-DE" sz="16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96"/>
                          </a:solidFill>
                        </a:rPr>
                        <a:t>[McNeil and Michael]</a:t>
                      </a:r>
                      <a:endParaRPr lang="de-DE" sz="12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pitchFamily="18" charset="2"/>
              </a:rPr>
              <a:t>hp</a:t>
            </a:r>
            <a:r>
              <a:rPr lang="en-US" baseline="30000" dirty="0" smtClean="0">
                <a:latin typeface="Symbol" pitchFamily="18" charset="2"/>
              </a:rPr>
              <a:t>-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>
                <a:latin typeface="Symbol" pitchFamily="18" charset="2"/>
              </a:rPr>
              <a:t>h</a:t>
            </a:r>
            <a:r>
              <a:rPr lang="en-US" dirty="0" err="1" smtClean="0"/>
              <a:t>’</a:t>
            </a:r>
            <a:r>
              <a:rPr lang="en-US" dirty="0" err="1" smtClean="0">
                <a:latin typeface="Symbol" pitchFamily="18" charset="2"/>
              </a:rPr>
              <a:t>p</a:t>
            </a:r>
            <a:r>
              <a:rPr lang="en-US" baseline="30000" dirty="0" smtClean="0">
                <a:latin typeface="Symbol" pitchFamily="18" charset="2"/>
              </a:rPr>
              <a:t>-</a:t>
            </a:r>
            <a:r>
              <a:rPr lang="en-US" dirty="0" smtClean="0"/>
              <a:t> Final States</a:t>
            </a:r>
            <a:endParaRPr lang="en-US" dirty="0"/>
          </a:p>
        </p:txBody>
      </p:sp>
      <p:pic>
        <p:nvPicPr>
          <p:cNvPr id="897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411428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7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52736"/>
            <a:ext cx="409125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7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978000"/>
            <a:ext cx="425953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798800" y="4005064"/>
            <a:ext cx="4285532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  <a:latin typeface="Symbol" pitchFamily="18" charset="2"/>
              </a:rPr>
              <a:t>hp</a:t>
            </a:r>
            <a:r>
              <a:rPr lang="en-US" baseline="30000" dirty="0" smtClean="0">
                <a:solidFill>
                  <a:srgbClr val="000096"/>
                </a:solidFill>
              </a:rPr>
              <a:t>-</a:t>
            </a:r>
            <a:r>
              <a:rPr lang="en-US" dirty="0" smtClean="0">
                <a:solidFill>
                  <a:srgbClr val="000096"/>
                </a:solidFill>
              </a:rPr>
              <a:t> waves scaled according to 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 phase space and BR to final state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i="1" dirty="0" smtClean="0">
                <a:solidFill>
                  <a:srgbClr val="000096"/>
                </a:solidFill>
              </a:rPr>
              <a:t>D</a:t>
            </a:r>
            <a:r>
              <a:rPr lang="en-US" dirty="0" smtClean="0">
                <a:solidFill>
                  <a:srgbClr val="000096"/>
                </a:solidFill>
              </a:rPr>
              <a:t>, </a:t>
            </a:r>
            <a:r>
              <a:rPr lang="en-US" i="1" dirty="0" smtClean="0">
                <a:solidFill>
                  <a:srgbClr val="000096"/>
                </a:solidFill>
              </a:rPr>
              <a:t>G</a:t>
            </a:r>
            <a:r>
              <a:rPr lang="en-US" dirty="0" smtClean="0">
                <a:solidFill>
                  <a:srgbClr val="000096"/>
                </a:solidFill>
              </a:rPr>
              <a:t> waves very similar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i="1" dirty="0" smtClean="0">
                <a:solidFill>
                  <a:srgbClr val="000096"/>
                </a:solidFill>
              </a:rPr>
              <a:t>P</a:t>
            </a:r>
            <a:r>
              <a:rPr lang="en-US" dirty="0" smtClean="0">
                <a:solidFill>
                  <a:srgbClr val="000096"/>
                </a:solidFill>
              </a:rPr>
              <a:t> wave very different in </a:t>
            </a:r>
            <a:r>
              <a:rPr lang="en-US" dirty="0" smtClean="0">
                <a:solidFill>
                  <a:srgbClr val="000096"/>
                </a:solidFill>
                <a:latin typeface="Symbol" pitchFamily="18" charset="2"/>
              </a:rPr>
              <a:t>hp</a:t>
            </a:r>
            <a:r>
              <a:rPr lang="en-US" dirty="0" smtClean="0">
                <a:solidFill>
                  <a:srgbClr val="000096"/>
                </a:solidFill>
              </a:rPr>
              <a:t> and </a:t>
            </a:r>
            <a:r>
              <a:rPr lang="en-US" dirty="0" err="1" smtClean="0">
                <a:solidFill>
                  <a:srgbClr val="000096"/>
                </a:solidFill>
                <a:latin typeface="Symbol" pitchFamily="18" charset="2"/>
              </a:rPr>
              <a:t>h</a:t>
            </a:r>
            <a:r>
              <a:rPr lang="en-US" dirty="0" err="1" smtClean="0">
                <a:solidFill>
                  <a:srgbClr val="000096"/>
                </a:solidFill>
                <a:latin typeface="+mn-lt"/>
              </a:rPr>
              <a:t>’</a:t>
            </a:r>
            <a:r>
              <a:rPr lang="en-US" dirty="0" err="1" smtClean="0">
                <a:solidFill>
                  <a:srgbClr val="000096"/>
                </a:solidFill>
                <a:latin typeface="Symbol" pitchFamily="18" charset="2"/>
              </a:rPr>
              <a:t>p</a:t>
            </a:r>
            <a:endParaRPr lang="en-US" dirty="0" smtClean="0">
              <a:solidFill>
                <a:srgbClr val="000096"/>
              </a:solidFill>
              <a:latin typeface="Symbol" pitchFamily="18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76056" y="6125234"/>
            <a:ext cx="3762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 3"/>
              </a:rPr>
              <a:t> </a:t>
            </a:r>
            <a:r>
              <a:rPr lang="en-US" dirty="0" smtClean="0">
                <a:solidFill>
                  <a:srgbClr val="FF0000"/>
                </a:solidFill>
              </a:rPr>
              <a:t>Talk by T. </a:t>
            </a:r>
            <a:r>
              <a:rPr lang="en-US" dirty="0" err="1" smtClean="0">
                <a:solidFill>
                  <a:srgbClr val="FF0000"/>
                </a:solidFill>
              </a:rPr>
              <a:t>Schl</a:t>
            </a:r>
            <a:r>
              <a:rPr lang="de-DE" dirty="0" err="1" smtClean="0">
                <a:solidFill>
                  <a:srgbClr val="FF0000"/>
                </a:solidFill>
              </a:rPr>
              <a:t>üter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at</a:t>
            </a:r>
            <a:r>
              <a:rPr lang="de-DE" dirty="0" smtClean="0">
                <a:solidFill>
                  <a:srgbClr val="FF0000"/>
                </a:solidFill>
              </a:rPr>
              <a:t> QNP12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Non-exotic Hybrid Candidates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268760"/>
            <a:ext cx="7411003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Most observed resonances compatible with </a:t>
            </a:r>
            <a:r>
              <a:rPr lang="en-US" dirty="0" err="1" smtClean="0">
                <a:solidFill>
                  <a:srgbClr val="000096"/>
                </a:solidFill>
              </a:rPr>
              <a:t>qq</a:t>
            </a:r>
            <a:endParaRPr lang="en-US" dirty="0" smtClean="0">
              <a:solidFill>
                <a:srgbClr val="000096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Only few cases where experiment disagrees with expectations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Supernumerary states difficult to disentangle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Guidance from models, L-QCD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88360" y="1368773"/>
            <a:ext cx="144016" cy="0"/>
          </a:xfrm>
          <a:prstGeom prst="line">
            <a:avLst/>
          </a:prstGeom>
          <a:ln w="19050">
            <a:solidFill>
              <a:srgbClr val="00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Art Lattice QCD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35496" y="6351711"/>
            <a:ext cx="5754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96"/>
                </a:solidFill>
              </a:rPr>
              <a:t>[J. </a:t>
            </a:r>
            <a:r>
              <a:rPr lang="en-US" sz="1200" dirty="0" err="1" smtClean="0">
                <a:solidFill>
                  <a:srgbClr val="000096"/>
                </a:solidFill>
              </a:rPr>
              <a:t>Dudek</a:t>
            </a:r>
            <a:r>
              <a:rPr lang="en-US" sz="1200" dirty="0" smtClean="0">
                <a:solidFill>
                  <a:srgbClr val="000096"/>
                </a:solidFill>
              </a:rPr>
              <a:t>, Phys. Rev. D 84, 074023 (2011)]</a:t>
            </a:r>
          </a:p>
          <a:p>
            <a:r>
              <a:rPr lang="en-US" sz="1200" dirty="0" smtClean="0">
                <a:solidFill>
                  <a:srgbClr val="000096"/>
                </a:solidFill>
              </a:rPr>
              <a:t>[J. </a:t>
            </a:r>
            <a:r>
              <a:rPr lang="en-US" sz="1200" dirty="0" err="1" smtClean="0">
                <a:solidFill>
                  <a:srgbClr val="000096"/>
                </a:solidFill>
              </a:rPr>
              <a:t>Dudek</a:t>
            </a:r>
            <a:r>
              <a:rPr lang="en-US" sz="1200" dirty="0" smtClean="0">
                <a:solidFill>
                  <a:srgbClr val="000096"/>
                </a:solidFill>
              </a:rPr>
              <a:t> at al., </a:t>
            </a:r>
            <a:r>
              <a:rPr lang="en-US" sz="1200" dirty="0" err="1" smtClean="0">
                <a:solidFill>
                  <a:srgbClr val="000096"/>
                </a:solidFill>
              </a:rPr>
              <a:t>Hadron</a:t>
            </a:r>
            <a:r>
              <a:rPr lang="en-US" sz="1200" dirty="0" smtClean="0">
                <a:solidFill>
                  <a:srgbClr val="000096"/>
                </a:solidFill>
              </a:rPr>
              <a:t> Spectrum Collaboration, Phys. Rev. D 82, 034508 (2010)]</a:t>
            </a:r>
            <a:endParaRPr lang="de-DE" sz="1200" dirty="0">
              <a:solidFill>
                <a:srgbClr val="000096"/>
              </a:solidFill>
            </a:endParaRPr>
          </a:p>
        </p:txBody>
      </p:sp>
      <p:pic>
        <p:nvPicPr>
          <p:cNvPr id="904195" name="Picture 3"/>
          <p:cNvPicPr>
            <a:picLocks noChangeAspect="1" noChangeArrowheads="1"/>
          </p:cNvPicPr>
          <p:nvPr/>
        </p:nvPicPr>
        <p:blipFill>
          <a:blip r:embed="rId4" cstate="print"/>
          <a:srcRect l="4839"/>
          <a:stretch>
            <a:fillRect/>
          </a:stretch>
        </p:blipFill>
        <p:spPr bwMode="auto">
          <a:xfrm>
            <a:off x="29205" y="980728"/>
            <a:ext cx="911479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07704" y="6021288"/>
            <a:ext cx="1181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negative parity</a:t>
            </a:r>
            <a:endParaRPr lang="de-DE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4869160"/>
            <a:ext cx="1122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positive parity</a:t>
            </a:r>
            <a:endParaRPr lang="de-DE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236296" y="3429000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exotic</a:t>
            </a:r>
            <a:endParaRPr lang="de-DE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211960" y="5261138"/>
            <a:ext cx="301396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6"/>
                </a:solidFill>
              </a:rPr>
              <a:t>Structure of states: study</a:t>
            </a:r>
            <a:endParaRPr lang="de-DE" dirty="0">
              <a:solidFill>
                <a:srgbClr val="000096"/>
              </a:solidFill>
            </a:endParaRPr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510361" y="5733256"/>
            <a:ext cx="2537460" cy="257175"/>
          </a:xfrm>
          <a:prstGeom prst="rect">
            <a:avLst/>
          </a:prstGeom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499992" y="6021288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6"/>
                </a:solidFill>
              </a:rPr>
              <a:t>with e.g. </a:t>
            </a:r>
            <a:endParaRPr lang="de-DE" dirty="0">
              <a:solidFill>
                <a:srgbClr val="000096"/>
              </a:solidFill>
            </a:endParaRPr>
          </a:p>
        </p:txBody>
      </p:sp>
      <p:pic>
        <p:nvPicPr>
          <p:cNvPr id="37" name="Picture 3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676844" y="6093295"/>
            <a:ext cx="2476500" cy="285750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3203848" y="2420888"/>
            <a:ext cx="504056" cy="432048"/>
          </a:xfrm>
          <a:prstGeom prst="roundRect">
            <a:avLst/>
          </a:prstGeom>
          <a:solidFill>
            <a:srgbClr val="000096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ounded Rectangle 25"/>
          <p:cNvSpPr/>
          <p:nvPr/>
        </p:nvSpPr>
        <p:spPr>
          <a:xfrm>
            <a:off x="7092280" y="2708920"/>
            <a:ext cx="504056" cy="432048"/>
          </a:xfrm>
          <a:prstGeom prst="roundRect">
            <a:avLst/>
          </a:prstGeom>
          <a:solidFill>
            <a:srgbClr val="000096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ounded Rectangle 26"/>
          <p:cNvSpPr/>
          <p:nvPr/>
        </p:nvSpPr>
        <p:spPr>
          <a:xfrm>
            <a:off x="1403648" y="2564904"/>
            <a:ext cx="936104" cy="576064"/>
          </a:xfrm>
          <a:prstGeom prst="roundRect">
            <a:avLst/>
          </a:prstGeom>
          <a:solidFill>
            <a:srgbClr val="000096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ounded Rectangle 27"/>
          <p:cNvSpPr/>
          <p:nvPr/>
        </p:nvSpPr>
        <p:spPr>
          <a:xfrm>
            <a:off x="4211960" y="1700808"/>
            <a:ext cx="504056" cy="576064"/>
          </a:xfrm>
          <a:prstGeom prst="roundRect">
            <a:avLst/>
          </a:prstGeom>
          <a:solidFill>
            <a:srgbClr val="000096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ounded Rectangle 28"/>
          <p:cNvSpPr/>
          <p:nvPr/>
        </p:nvSpPr>
        <p:spPr>
          <a:xfrm>
            <a:off x="4932040" y="2204864"/>
            <a:ext cx="432048" cy="216024"/>
          </a:xfrm>
          <a:prstGeom prst="roundRect">
            <a:avLst/>
          </a:prstGeom>
          <a:solidFill>
            <a:srgbClr val="000096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ounded Rectangle 29"/>
          <p:cNvSpPr/>
          <p:nvPr/>
        </p:nvSpPr>
        <p:spPr>
          <a:xfrm>
            <a:off x="5292080" y="1628800"/>
            <a:ext cx="432048" cy="432048"/>
          </a:xfrm>
          <a:prstGeom prst="roundRect">
            <a:avLst/>
          </a:prstGeom>
          <a:solidFill>
            <a:srgbClr val="000096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ounded Rectangle 30"/>
          <p:cNvSpPr/>
          <p:nvPr/>
        </p:nvSpPr>
        <p:spPr>
          <a:xfrm>
            <a:off x="6372200" y="1916832"/>
            <a:ext cx="432048" cy="432048"/>
          </a:xfrm>
          <a:prstGeom prst="roundRect">
            <a:avLst/>
          </a:prstGeom>
          <a:solidFill>
            <a:srgbClr val="000096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ounded Rectangle 31"/>
          <p:cNvSpPr/>
          <p:nvPr/>
        </p:nvSpPr>
        <p:spPr>
          <a:xfrm>
            <a:off x="7452320" y="1916832"/>
            <a:ext cx="720080" cy="648072"/>
          </a:xfrm>
          <a:prstGeom prst="roundRect">
            <a:avLst/>
          </a:prstGeom>
          <a:solidFill>
            <a:srgbClr val="000096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5832140" y="4149080"/>
            <a:ext cx="1296144" cy="576064"/>
          </a:xfrm>
          <a:prstGeom prst="roundRect">
            <a:avLst/>
          </a:prstGeom>
          <a:solidFill>
            <a:srgbClr val="000096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ounded Rectangle 20"/>
          <p:cNvSpPr/>
          <p:nvPr/>
        </p:nvSpPr>
        <p:spPr>
          <a:xfrm>
            <a:off x="2281245" y="4098558"/>
            <a:ext cx="1296144" cy="576064"/>
          </a:xfrm>
          <a:prstGeom prst="roundRect">
            <a:avLst/>
          </a:prstGeom>
          <a:solidFill>
            <a:srgbClr val="000096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ounded Rectangle 19"/>
          <p:cNvSpPr/>
          <p:nvPr/>
        </p:nvSpPr>
        <p:spPr>
          <a:xfrm>
            <a:off x="2281245" y="2924944"/>
            <a:ext cx="1296144" cy="576064"/>
          </a:xfrm>
          <a:prstGeom prst="roundRect">
            <a:avLst/>
          </a:prstGeom>
          <a:solidFill>
            <a:srgbClr val="000096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ounded Rectangle 18"/>
          <p:cNvSpPr/>
          <p:nvPr/>
        </p:nvSpPr>
        <p:spPr>
          <a:xfrm>
            <a:off x="251520" y="1052736"/>
            <a:ext cx="3384376" cy="432048"/>
          </a:xfrm>
          <a:prstGeom prst="round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07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516" y="2186725"/>
            <a:ext cx="1584176" cy="160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Models</a:t>
            </a:r>
            <a:endParaRPr lang="de-DE" dirty="0"/>
          </a:p>
        </p:txBody>
      </p:sp>
      <p:pic>
        <p:nvPicPr>
          <p:cNvPr id="907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827" y="3900753"/>
            <a:ext cx="1391555" cy="104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8267" y="1588730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L-QCD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8556" y="1588730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Bag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6295" y="1588730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Flux tube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1588730"/>
            <a:ext cx="2180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Constituent gluon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67091" y="2204864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6"/>
                </a:solidFill>
              </a:rPr>
              <a:t>S wave</a:t>
            </a:r>
            <a:endParaRPr lang="de-DE" dirty="0">
              <a:solidFill>
                <a:srgbClr val="00009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3677" y="2204864"/>
            <a:ext cx="1021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6"/>
                </a:solidFill>
              </a:rPr>
              <a:t>P wave</a:t>
            </a:r>
            <a:endParaRPr lang="de-DE" dirty="0">
              <a:solidFill>
                <a:srgbClr val="00009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6465" y="4674622"/>
            <a:ext cx="1316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96"/>
                </a:solidFill>
              </a:rPr>
              <a:t>1</a:t>
            </a:r>
            <a:r>
              <a:rPr lang="en-US" sz="1600" baseline="30000" dirty="0" smtClean="0">
                <a:solidFill>
                  <a:srgbClr val="000096"/>
                </a:solidFill>
                <a:latin typeface="Arial"/>
                <a:cs typeface="Arial"/>
              </a:rPr>
              <a:t>−−</a:t>
            </a:r>
            <a:r>
              <a:rPr lang="en-US" sz="1600" dirty="0" smtClean="0">
                <a:solidFill>
                  <a:srgbClr val="000096"/>
                </a:solidFill>
              </a:rPr>
              <a:t>,(0,</a:t>
            </a:r>
            <a:r>
              <a:rPr lang="en-US" sz="1600" dirty="0" smtClean="0">
                <a:solidFill>
                  <a:srgbClr val="FF0000"/>
                </a:solidFill>
              </a:rPr>
              <a:t>1</a:t>
            </a:r>
            <a:r>
              <a:rPr lang="en-US" sz="1600" dirty="0" smtClean="0">
                <a:solidFill>
                  <a:srgbClr val="000096"/>
                </a:solidFill>
              </a:rPr>
              <a:t>,2)</a:t>
            </a:r>
            <a:r>
              <a:rPr lang="en-US" sz="1600" baseline="30000" dirty="0" smtClean="0">
                <a:solidFill>
                  <a:srgbClr val="000096"/>
                </a:solidFill>
                <a:latin typeface="Arial"/>
                <a:cs typeface="Arial"/>
              </a:rPr>
              <a:t>−</a:t>
            </a:r>
            <a:r>
              <a:rPr lang="en-US" sz="1600" baseline="30000" dirty="0" smtClean="0">
                <a:solidFill>
                  <a:srgbClr val="000096"/>
                </a:solidFill>
              </a:rPr>
              <a:t>+</a:t>
            </a:r>
            <a:endParaRPr lang="de-DE" sz="1600" dirty="0">
              <a:solidFill>
                <a:srgbClr val="00009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1199" y="3501008"/>
            <a:ext cx="1271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96"/>
                </a:solidFill>
              </a:rPr>
              <a:t>1</a:t>
            </a:r>
            <a:r>
              <a:rPr lang="en-US" sz="1600" baseline="30000" dirty="0" smtClean="0">
                <a:solidFill>
                  <a:srgbClr val="000096"/>
                </a:solidFill>
              </a:rPr>
              <a:t>++</a:t>
            </a:r>
            <a:r>
              <a:rPr lang="en-US" sz="1600" dirty="0" smtClean="0">
                <a:solidFill>
                  <a:srgbClr val="000096"/>
                </a:solidFill>
              </a:rPr>
              <a:t>,(</a:t>
            </a:r>
            <a:r>
              <a:rPr lang="en-US" sz="1600" dirty="0" smtClean="0">
                <a:solidFill>
                  <a:srgbClr val="FF0000"/>
                </a:solidFill>
              </a:rPr>
              <a:t>0</a:t>
            </a:r>
            <a:r>
              <a:rPr lang="en-US" sz="1600" dirty="0" smtClean="0">
                <a:solidFill>
                  <a:srgbClr val="000096"/>
                </a:solidFill>
              </a:rPr>
              <a:t>,1,</a:t>
            </a:r>
            <a:r>
              <a:rPr lang="en-US" sz="16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>
                <a:solidFill>
                  <a:srgbClr val="000096"/>
                </a:solidFill>
              </a:rPr>
              <a:t>)</a:t>
            </a:r>
            <a:r>
              <a:rPr lang="en-US" sz="1600" baseline="30000" dirty="0" smtClean="0">
                <a:solidFill>
                  <a:srgbClr val="000096"/>
                </a:solidFill>
              </a:rPr>
              <a:t>+</a:t>
            </a:r>
            <a:r>
              <a:rPr lang="en-US" sz="1600" baseline="30000" dirty="0" smtClean="0">
                <a:solidFill>
                  <a:srgbClr val="000096"/>
                </a:solidFill>
                <a:latin typeface="Arial"/>
                <a:cs typeface="Arial"/>
              </a:rPr>
              <a:t>−</a:t>
            </a:r>
            <a:endParaRPr lang="de-DE" sz="1600" baseline="30000" dirty="0">
              <a:solidFill>
                <a:srgbClr val="00009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28969" y="3933056"/>
            <a:ext cx="1374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96"/>
                </a:solidFill>
              </a:rPr>
              <a:t>1</a:t>
            </a:r>
            <a:r>
              <a:rPr lang="en-US" sz="1600" baseline="30000" dirty="0" smtClean="0">
                <a:solidFill>
                  <a:srgbClr val="000096"/>
                </a:solidFill>
              </a:rPr>
              <a:t>++</a:t>
            </a:r>
            <a:r>
              <a:rPr lang="en-US" sz="1600" dirty="0" smtClean="0">
                <a:solidFill>
                  <a:srgbClr val="000096"/>
                </a:solidFill>
              </a:rPr>
              <a:t>,(</a:t>
            </a:r>
            <a:r>
              <a:rPr lang="en-US" sz="1600" dirty="0" smtClean="0">
                <a:solidFill>
                  <a:srgbClr val="FF0000"/>
                </a:solidFill>
              </a:rPr>
              <a:t>0</a:t>
            </a:r>
            <a:r>
              <a:rPr lang="en-US" sz="1600" dirty="0" smtClean="0">
                <a:solidFill>
                  <a:srgbClr val="000096"/>
                </a:solidFill>
              </a:rPr>
              <a:t>,1,</a:t>
            </a:r>
            <a:r>
              <a:rPr lang="en-US" sz="16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>
                <a:solidFill>
                  <a:srgbClr val="000096"/>
                </a:solidFill>
              </a:rPr>
              <a:t>)</a:t>
            </a:r>
            <a:r>
              <a:rPr lang="en-US" sz="1600" baseline="30000" dirty="0" smtClean="0">
                <a:solidFill>
                  <a:srgbClr val="000096"/>
                </a:solidFill>
              </a:rPr>
              <a:t>+</a:t>
            </a:r>
            <a:r>
              <a:rPr lang="en-US" sz="1600" baseline="30000" dirty="0" smtClean="0">
                <a:solidFill>
                  <a:srgbClr val="000096"/>
                </a:solidFill>
                <a:latin typeface="Arial"/>
                <a:cs typeface="Arial"/>
              </a:rPr>
              <a:t>−</a:t>
            </a:r>
            <a:endParaRPr lang="en-US" sz="1600" baseline="30000" dirty="0" smtClean="0">
              <a:solidFill>
                <a:srgbClr val="000096"/>
              </a:solidFill>
            </a:endParaRPr>
          </a:p>
          <a:p>
            <a:pPr algn="ctr"/>
            <a:r>
              <a:rPr lang="en-US" sz="1600" dirty="0" smtClean="0">
                <a:solidFill>
                  <a:srgbClr val="000096"/>
                </a:solidFill>
              </a:rPr>
              <a:t>1</a:t>
            </a:r>
            <a:r>
              <a:rPr lang="en-US" sz="1600" baseline="30000" dirty="0" smtClean="0">
                <a:solidFill>
                  <a:srgbClr val="000096"/>
                </a:solidFill>
                <a:latin typeface="Arial"/>
                <a:cs typeface="Arial"/>
              </a:rPr>
              <a:t>−−</a:t>
            </a:r>
            <a:r>
              <a:rPr lang="en-US" sz="1600" dirty="0" smtClean="0">
                <a:solidFill>
                  <a:srgbClr val="000096"/>
                </a:solidFill>
              </a:rPr>
              <a:t>,(0,</a:t>
            </a:r>
            <a:r>
              <a:rPr lang="en-US" sz="1600" dirty="0" smtClean="0">
                <a:solidFill>
                  <a:srgbClr val="FF0000"/>
                </a:solidFill>
              </a:rPr>
              <a:t>1</a:t>
            </a:r>
            <a:r>
              <a:rPr lang="en-US" sz="1600" dirty="0" smtClean="0">
                <a:solidFill>
                  <a:srgbClr val="000096"/>
                </a:solidFill>
              </a:rPr>
              <a:t>,2)</a:t>
            </a:r>
            <a:r>
              <a:rPr lang="en-US" sz="1600" baseline="30000" dirty="0" smtClean="0">
                <a:solidFill>
                  <a:srgbClr val="000096"/>
                </a:solidFill>
                <a:latin typeface="Arial"/>
                <a:cs typeface="Arial"/>
              </a:rPr>
              <a:t>−</a:t>
            </a:r>
            <a:r>
              <a:rPr lang="en-US" sz="1600" baseline="30000" dirty="0" smtClean="0">
                <a:solidFill>
                  <a:srgbClr val="000096"/>
                </a:solidFill>
              </a:rPr>
              <a:t>+</a:t>
            </a:r>
            <a:r>
              <a:rPr lang="en-US" sz="1600" dirty="0" smtClean="0">
                <a:solidFill>
                  <a:srgbClr val="000096"/>
                </a:solidFill>
              </a:rPr>
              <a:t> </a:t>
            </a:r>
            <a:endParaRPr lang="de-DE" sz="1600" dirty="0" smtClean="0">
              <a:solidFill>
                <a:srgbClr val="00009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2094" y="4797152"/>
            <a:ext cx="1316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96"/>
                </a:solidFill>
              </a:rPr>
              <a:t>1</a:t>
            </a:r>
            <a:r>
              <a:rPr lang="en-US" sz="1600" baseline="30000" dirty="0" smtClean="0">
                <a:solidFill>
                  <a:srgbClr val="000096"/>
                </a:solidFill>
              </a:rPr>
              <a:t>+</a:t>
            </a:r>
            <a:r>
              <a:rPr lang="en-US" sz="1600" baseline="30000" dirty="0" smtClean="0">
                <a:solidFill>
                  <a:srgbClr val="000096"/>
                </a:solidFill>
                <a:latin typeface="Arial"/>
                <a:cs typeface="Arial"/>
              </a:rPr>
              <a:t>−</a:t>
            </a:r>
            <a:r>
              <a:rPr lang="en-US" sz="1600" dirty="0" smtClean="0">
                <a:solidFill>
                  <a:srgbClr val="000096"/>
                </a:solidFill>
              </a:rPr>
              <a:t>,(0,1,2)</a:t>
            </a:r>
            <a:r>
              <a:rPr lang="en-US" sz="1600" baseline="30000" dirty="0" smtClean="0">
                <a:solidFill>
                  <a:srgbClr val="000096"/>
                </a:solidFill>
              </a:rPr>
              <a:t>++</a:t>
            </a:r>
            <a:endParaRPr lang="de-DE" sz="1600" baseline="30000" dirty="0">
              <a:solidFill>
                <a:srgbClr val="00009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1052736"/>
            <a:ext cx="330411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96"/>
                </a:solidFill>
              </a:rPr>
              <a:t>J</a:t>
            </a:r>
            <a:r>
              <a:rPr lang="en-US" i="1" baseline="30000" dirty="0" smtClean="0">
                <a:solidFill>
                  <a:srgbClr val="000096"/>
                </a:solidFill>
              </a:rPr>
              <a:t>PC</a:t>
            </a:r>
            <a:r>
              <a:rPr lang="en-US" dirty="0" smtClean="0">
                <a:solidFill>
                  <a:srgbClr val="000096"/>
                </a:solidFill>
              </a:rPr>
              <a:t> &amp; Degeneracy pattern:</a:t>
            </a:r>
            <a:endParaRPr lang="de-DE" dirty="0">
              <a:solidFill>
                <a:srgbClr val="00009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496" y="3429000"/>
            <a:ext cx="1944216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96"/>
                </a:solidFill>
              </a:rPr>
              <a:t>(</a:t>
            </a:r>
            <a:r>
              <a:rPr lang="en-US" sz="1600" dirty="0" smtClean="0">
                <a:solidFill>
                  <a:srgbClr val="FF0000"/>
                </a:solidFill>
              </a:rPr>
              <a:t>0</a:t>
            </a:r>
            <a:r>
              <a:rPr lang="en-US" sz="1600" dirty="0" smtClean="0">
                <a:solidFill>
                  <a:srgbClr val="000096"/>
                </a:solidFill>
              </a:rPr>
              <a:t>,1,1,</a:t>
            </a:r>
            <a:r>
              <a:rPr lang="en-US" sz="1600" i="1" dirty="0" smtClean="0">
                <a:solidFill>
                  <a:srgbClr val="000096"/>
                </a:solidFill>
              </a:rPr>
              <a:t>1</a:t>
            </a:r>
            <a:r>
              <a:rPr lang="en-US" sz="1600" dirty="0" smtClean="0">
                <a:solidFill>
                  <a:srgbClr val="000096"/>
                </a:solidFill>
              </a:rPr>
              <a:t>,</a:t>
            </a:r>
            <a:r>
              <a:rPr lang="en-US" sz="16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>
                <a:solidFill>
                  <a:srgbClr val="000096"/>
                </a:solidFill>
              </a:rPr>
              <a:t>,</a:t>
            </a:r>
            <a:r>
              <a:rPr lang="en-US" sz="16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>
                <a:solidFill>
                  <a:srgbClr val="000096"/>
                </a:solidFill>
              </a:rPr>
              <a:t>,3)</a:t>
            </a:r>
            <a:r>
              <a:rPr lang="en-US" sz="1600" baseline="30000" dirty="0" smtClean="0">
                <a:solidFill>
                  <a:srgbClr val="000096"/>
                </a:solidFill>
              </a:rPr>
              <a:t>+</a:t>
            </a:r>
            <a:r>
              <a:rPr lang="en-US" sz="1600" baseline="30000" dirty="0" smtClean="0">
                <a:solidFill>
                  <a:srgbClr val="000096"/>
                </a:solidFill>
                <a:latin typeface="Arial"/>
                <a:cs typeface="Arial"/>
              </a:rPr>
              <a:t>−</a:t>
            </a:r>
            <a:endParaRPr lang="en-US" sz="1600" baseline="30000" dirty="0" smtClean="0">
              <a:solidFill>
                <a:srgbClr val="000096"/>
              </a:solidFill>
            </a:endParaRPr>
          </a:p>
          <a:p>
            <a:pPr algn="ctr"/>
            <a:r>
              <a:rPr lang="en-US" sz="1600" dirty="0" smtClean="0">
                <a:solidFill>
                  <a:srgbClr val="000096"/>
                </a:solidFill>
              </a:rPr>
              <a:t>(0,1,2)</a:t>
            </a:r>
            <a:r>
              <a:rPr lang="en-US" sz="1600" baseline="30000" dirty="0" smtClean="0">
                <a:solidFill>
                  <a:srgbClr val="000096"/>
                </a:solidFill>
              </a:rPr>
              <a:t>++</a:t>
            </a:r>
            <a:endParaRPr lang="de-DE" sz="1600" baseline="30000" dirty="0">
              <a:solidFill>
                <a:srgbClr val="00009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4752" y="4746630"/>
            <a:ext cx="1271502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96"/>
                </a:solidFill>
              </a:rPr>
              <a:t>(0,</a:t>
            </a:r>
            <a:r>
              <a:rPr lang="en-US" sz="1600" dirty="0" smtClean="0">
                <a:solidFill>
                  <a:srgbClr val="FF0000"/>
                </a:solidFill>
              </a:rPr>
              <a:t>1</a:t>
            </a:r>
            <a:r>
              <a:rPr lang="en-US" sz="1600" dirty="0" smtClean="0">
                <a:solidFill>
                  <a:srgbClr val="000096"/>
                </a:solidFill>
              </a:rPr>
              <a:t>,2)</a:t>
            </a:r>
            <a:r>
              <a:rPr lang="en-US" sz="1600" baseline="30000" dirty="0" smtClean="0">
                <a:solidFill>
                  <a:srgbClr val="000096"/>
                </a:solidFill>
                <a:latin typeface="Arial"/>
                <a:cs typeface="Arial"/>
              </a:rPr>
              <a:t>−</a:t>
            </a:r>
            <a:r>
              <a:rPr lang="en-US" sz="1600" baseline="30000" dirty="0" smtClean="0">
                <a:solidFill>
                  <a:srgbClr val="000096"/>
                </a:solidFill>
              </a:rPr>
              <a:t>+</a:t>
            </a:r>
            <a:r>
              <a:rPr lang="en-US" sz="1600" dirty="0" smtClean="0">
                <a:solidFill>
                  <a:srgbClr val="000096"/>
                </a:solidFill>
              </a:rPr>
              <a:t>,1</a:t>
            </a:r>
            <a:r>
              <a:rPr lang="en-US" sz="1600" baseline="30000" dirty="0" smtClean="0">
                <a:solidFill>
                  <a:srgbClr val="000096"/>
                </a:solidFill>
                <a:latin typeface="Arial"/>
                <a:cs typeface="Arial"/>
              </a:rPr>
              <a:t>−−</a:t>
            </a:r>
            <a:endParaRPr lang="de-DE" sz="1600" baseline="30000" dirty="0">
              <a:solidFill>
                <a:srgbClr val="000096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832140" y="3068960"/>
            <a:ext cx="1296144" cy="576064"/>
          </a:xfrm>
          <a:prstGeom prst="roundRect">
            <a:avLst/>
          </a:prstGeom>
          <a:solidFill>
            <a:srgbClr val="000096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Rounded Rectangle 26"/>
          <p:cNvSpPr/>
          <p:nvPr/>
        </p:nvSpPr>
        <p:spPr>
          <a:xfrm>
            <a:off x="4067944" y="3356992"/>
            <a:ext cx="1296144" cy="576064"/>
          </a:xfrm>
          <a:prstGeom prst="roundRect">
            <a:avLst/>
          </a:prstGeom>
          <a:solidFill>
            <a:srgbClr val="000096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Box 28"/>
          <p:cNvSpPr txBox="1"/>
          <p:nvPr/>
        </p:nvSpPr>
        <p:spPr>
          <a:xfrm>
            <a:off x="5849270" y="3573016"/>
            <a:ext cx="1261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96"/>
                </a:solidFill>
              </a:rPr>
              <a:t>(</a:t>
            </a:r>
            <a:r>
              <a:rPr lang="en-US" sz="1600" dirty="0" smtClean="0">
                <a:solidFill>
                  <a:srgbClr val="FF0000"/>
                </a:solidFill>
              </a:rPr>
              <a:t>0</a:t>
            </a:r>
            <a:r>
              <a:rPr lang="en-US" sz="1600" dirty="0" smtClean="0">
                <a:solidFill>
                  <a:srgbClr val="000096"/>
                </a:solidFill>
              </a:rPr>
              <a:t>,1</a:t>
            </a:r>
            <a:r>
              <a:rPr lang="en-US" sz="1600" baseline="30000" dirty="0" smtClean="0">
                <a:solidFill>
                  <a:srgbClr val="000096"/>
                </a:solidFill>
              </a:rPr>
              <a:t>3</a:t>
            </a:r>
            <a:r>
              <a:rPr lang="en-US" sz="1600" dirty="0" smtClean="0">
                <a:solidFill>
                  <a:srgbClr val="000096"/>
                </a:solidFill>
              </a:rPr>
              <a:t>,2</a:t>
            </a:r>
            <a:r>
              <a:rPr lang="en-US" sz="1600" baseline="30000" dirty="0" smtClean="0">
                <a:solidFill>
                  <a:srgbClr val="000096"/>
                </a:solidFill>
              </a:rPr>
              <a:t>2</a:t>
            </a:r>
            <a:r>
              <a:rPr lang="en-US" sz="1600" dirty="0" smtClean="0">
                <a:solidFill>
                  <a:srgbClr val="000096"/>
                </a:solidFill>
              </a:rPr>
              <a:t>,3)</a:t>
            </a:r>
            <a:r>
              <a:rPr lang="en-US" sz="1600" baseline="30000" dirty="0" smtClean="0">
                <a:solidFill>
                  <a:srgbClr val="000096"/>
                </a:solidFill>
                <a:latin typeface="Arial"/>
                <a:cs typeface="Arial"/>
              </a:rPr>
              <a:t>−−</a:t>
            </a:r>
            <a:endParaRPr lang="en-US" sz="1600" dirty="0" smtClean="0">
              <a:solidFill>
                <a:srgbClr val="000096"/>
              </a:solidFill>
            </a:endParaRPr>
          </a:p>
          <a:p>
            <a:pPr algn="ctr"/>
            <a:r>
              <a:rPr lang="en-US" sz="1600" dirty="0" smtClean="0">
                <a:solidFill>
                  <a:srgbClr val="000096"/>
                </a:solidFill>
              </a:rPr>
              <a:t>(0,</a:t>
            </a:r>
            <a:r>
              <a:rPr lang="en-US" sz="1600" dirty="0" smtClean="0">
                <a:solidFill>
                  <a:srgbClr val="FF0000"/>
                </a:solidFill>
              </a:rPr>
              <a:t>1</a:t>
            </a:r>
            <a:r>
              <a:rPr lang="en-US" sz="1600" dirty="0" smtClean="0">
                <a:solidFill>
                  <a:srgbClr val="000096"/>
                </a:solidFill>
              </a:rPr>
              <a:t>,2)</a:t>
            </a:r>
            <a:r>
              <a:rPr lang="en-US" sz="1600" baseline="30000" dirty="0" smtClean="0">
                <a:solidFill>
                  <a:srgbClr val="000096"/>
                </a:solidFill>
                <a:latin typeface="Arial"/>
                <a:cs typeface="Arial"/>
              </a:rPr>
              <a:t>−</a:t>
            </a:r>
            <a:r>
              <a:rPr lang="en-US" sz="1600" baseline="30000" dirty="0" smtClean="0">
                <a:solidFill>
                  <a:srgbClr val="000096"/>
                </a:solidFill>
              </a:rPr>
              <a:t>+</a:t>
            </a:r>
            <a:endParaRPr lang="de-DE" sz="1600" baseline="30000" dirty="0">
              <a:solidFill>
                <a:srgbClr val="000096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606418" y="4170566"/>
            <a:ext cx="1296144" cy="576064"/>
          </a:xfrm>
          <a:prstGeom prst="roundRect">
            <a:avLst/>
          </a:prstGeom>
          <a:solidFill>
            <a:srgbClr val="000096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Box 30"/>
          <p:cNvSpPr txBox="1"/>
          <p:nvPr/>
        </p:nvSpPr>
        <p:spPr>
          <a:xfrm>
            <a:off x="7671638" y="4818638"/>
            <a:ext cx="1316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96"/>
                </a:solidFill>
              </a:rPr>
              <a:t>1</a:t>
            </a:r>
            <a:r>
              <a:rPr lang="en-US" sz="1600" baseline="30000" dirty="0" smtClean="0">
                <a:solidFill>
                  <a:srgbClr val="000096"/>
                </a:solidFill>
                <a:latin typeface="Arial"/>
                <a:cs typeface="Arial"/>
              </a:rPr>
              <a:t>−−</a:t>
            </a:r>
            <a:r>
              <a:rPr lang="en-US" sz="1600" dirty="0" smtClean="0">
                <a:solidFill>
                  <a:srgbClr val="000096"/>
                </a:solidFill>
              </a:rPr>
              <a:t>,(0,</a:t>
            </a:r>
            <a:r>
              <a:rPr lang="en-US" sz="1600" dirty="0" smtClean="0">
                <a:solidFill>
                  <a:srgbClr val="FF0000"/>
                </a:solidFill>
              </a:rPr>
              <a:t>1</a:t>
            </a:r>
            <a:r>
              <a:rPr lang="en-US" sz="1600" dirty="0" smtClean="0">
                <a:solidFill>
                  <a:srgbClr val="000096"/>
                </a:solidFill>
              </a:rPr>
              <a:t>,2)</a:t>
            </a:r>
            <a:r>
              <a:rPr lang="en-US" sz="1600" baseline="30000" dirty="0" smtClean="0">
                <a:solidFill>
                  <a:srgbClr val="000096"/>
                </a:solidFill>
                <a:latin typeface="Arial"/>
                <a:cs typeface="Arial"/>
              </a:rPr>
              <a:t>−</a:t>
            </a:r>
            <a:r>
              <a:rPr lang="en-US" sz="1600" baseline="30000" dirty="0" smtClean="0">
                <a:solidFill>
                  <a:srgbClr val="000096"/>
                </a:solidFill>
              </a:rPr>
              <a:t>+</a:t>
            </a:r>
            <a:endParaRPr lang="de-DE" sz="1600" baseline="30000" dirty="0">
              <a:solidFill>
                <a:srgbClr val="000096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606418" y="3090446"/>
            <a:ext cx="1296144" cy="576064"/>
          </a:xfrm>
          <a:prstGeom prst="roundRect">
            <a:avLst/>
          </a:prstGeom>
          <a:solidFill>
            <a:srgbClr val="000096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TextBox 32"/>
          <p:cNvSpPr txBox="1"/>
          <p:nvPr/>
        </p:nvSpPr>
        <p:spPr>
          <a:xfrm>
            <a:off x="7601106" y="3666510"/>
            <a:ext cx="1306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96"/>
                </a:solidFill>
              </a:rPr>
              <a:t>(</a:t>
            </a:r>
            <a:r>
              <a:rPr lang="en-US" sz="1600" dirty="0" smtClean="0">
                <a:solidFill>
                  <a:srgbClr val="FF0000"/>
                </a:solidFill>
              </a:rPr>
              <a:t>0</a:t>
            </a:r>
            <a:r>
              <a:rPr lang="en-US" sz="1600" dirty="0" smtClean="0">
                <a:solidFill>
                  <a:srgbClr val="000096"/>
                </a:solidFill>
              </a:rPr>
              <a:t>,1</a:t>
            </a:r>
            <a:r>
              <a:rPr lang="en-US" sz="1600" baseline="30000" dirty="0" smtClean="0">
                <a:solidFill>
                  <a:srgbClr val="000096"/>
                </a:solidFill>
              </a:rPr>
              <a:t>3</a:t>
            </a:r>
            <a:r>
              <a:rPr lang="en-US" sz="1600" dirty="0" smtClean="0">
                <a:solidFill>
                  <a:srgbClr val="000096"/>
                </a:solidFill>
              </a:rPr>
              <a:t>,</a:t>
            </a:r>
            <a:r>
              <a:rPr lang="en-US" sz="1600" dirty="0" smtClean="0">
                <a:solidFill>
                  <a:srgbClr val="FF0000"/>
                </a:solidFill>
              </a:rPr>
              <a:t>2</a:t>
            </a:r>
            <a:r>
              <a:rPr lang="en-US" sz="1600" baseline="300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>
                <a:solidFill>
                  <a:srgbClr val="000096"/>
                </a:solidFill>
              </a:rPr>
              <a:t>,3)</a:t>
            </a:r>
            <a:r>
              <a:rPr lang="en-US" sz="1600" baseline="30000" dirty="0" smtClean="0">
                <a:solidFill>
                  <a:srgbClr val="000096"/>
                </a:solidFill>
              </a:rPr>
              <a:t>+</a:t>
            </a:r>
            <a:r>
              <a:rPr lang="en-US" sz="1600" baseline="30000" dirty="0" smtClean="0">
                <a:solidFill>
                  <a:srgbClr val="000096"/>
                </a:solidFill>
                <a:latin typeface="Arial"/>
                <a:cs typeface="Arial"/>
              </a:rPr>
              <a:t>−</a:t>
            </a:r>
            <a:endParaRPr lang="en-US" sz="1600" dirty="0" smtClean="0">
              <a:solidFill>
                <a:srgbClr val="000096"/>
              </a:solidFill>
            </a:endParaRPr>
          </a:p>
          <a:p>
            <a:pPr algn="ctr"/>
            <a:r>
              <a:rPr lang="en-US" sz="1600" dirty="0" smtClean="0">
                <a:solidFill>
                  <a:srgbClr val="000096"/>
                </a:solidFill>
              </a:rPr>
              <a:t>(0,1,2)</a:t>
            </a:r>
            <a:r>
              <a:rPr lang="en-US" sz="1600" baseline="30000" dirty="0" smtClean="0">
                <a:solidFill>
                  <a:srgbClr val="000096"/>
                </a:solidFill>
              </a:rPr>
              <a:t>+</a:t>
            </a:r>
            <a:r>
              <a:rPr lang="en-US" sz="1600" baseline="30000" dirty="0" smtClean="0">
                <a:solidFill>
                  <a:srgbClr val="000096"/>
                </a:solidFill>
              </a:rPr>
              <a:t>+</a:t>
            </a:r>
            <a:endParaRPr lang="de-DE" sz="1600" baseline="30000" dirty="0">
              <a:solidFill>
                <a:srgbClr val="000096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27984" y="3284984"/>
            <a:ext cx="47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de-DE" sz="3600" dirty="0" smtClean="0">
              <a:solidFill>
                <a:srgbClr val="008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27784" y="4077072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de-DE" sz="3600" dirty="0" smtClean="0">
              <a:solidFill>
                <a:srgbClr val="008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56376" y="4149080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de-DE" sz="3600" dirty="0" smtClean="0">
              <a:solidFill>
                <a:srgbClr val="008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28184" y="4077072"/>
            <a:ext cx="47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de-DE" sz="3600" dirty="0" smtClean="0">
              <a:solidFill>
                <a:srgbClr val="008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27784" y="2852936"/>
            <a:ext cx="47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de-DE" sz="3600" dirty="0" smtClean="0">
              <a:solidFill>
                <a:srgbClr val="008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28184" y="2996952"/>
            <a:ext cx="47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de-DE" sz="3600" dirty="0" smtClean="0">
              <a:solidFill>
                <a:srgbClr val="008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56376" y="3068960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de-DE" sz="3600" dirty="0" smtClean="0">
              <a:solidFill>
                <a:srgbClr val="008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1560" y="5517232"/>
            <a:ext cx="814357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Font typeface="Wingdings 3" pitchFamily="18" charset="2"/>
              <a:buChar char="a"/>
            </a:pPr>
            <a:r>
              <a:rPr lang="de-DE" dirty="0" smtClean="0">
                <a:solidFill>
                  <a:srgbClr val="000096"/>
                </a:solidFill>
                <a:sym typeface="Wingdings 3"/>
              </a:rPr>
              <a:t> Model </a:t>
            </a:r>
            <a:r>
              <a:rPr lang="de-DE" dirty="0" err="1" smtClean="0">
                <a:solidFill>
                  <a:srgbClr val="000096"/>
                </a:solidFill>
                <a:sym typeface="Wingdings 3"/>
              </a:rPr>
              <a:t>with</a:t>
            </a:r>
            <a:r>
              <a:rPr lang="de-DE" dirty="0" smtClean="0">
                <a:solidFill>
                  <a:srgbClr val="000096"/>
                </a:solidFill>
                <a:sym typeface="Wingdings 3"/>
              </a:rPr>
              <a:t> a </a:t>
            </a:r>
            <a:r>
              <a:rPr lang="de-DE" dirty="0" err="1" smtClean="0">
                <a:solidFill>
                  <a:srgbClr val="000096"/>
                </a:solidFill>
                <a:sym typeface="Wingdings 3"/>
              </a:rPr>
              <a:t>quasigluon</a:t>
            </a:r>
            <a:r>
              <a:rPr lang="de-DE" dirty="0" smtClean="0">
                <a:solidFill>
                  <a:srgbClr val="000096"/>
                </a:solidFill>
                <a:sym typeface="Wingdings 3"/>
              </a:rPr>
              <a:t> in a </a:t>
            </a:r>
            <a:r>
              <a:rPr lang="de-DE" i="1" dirty="0" smtClean="0">
                <a:solidFill>
                  <a:srgbClr val="000096"/>
                </a:solidFill>
                <a:sym typeface="Wingdings 3"/>
              </a:rPr>
              <a:t>P</a:t>
            </a:r>
            <a:r>
              <a:rPr lang="de-DE" dirty="0" smtClean="0">
                <a:solidFill>
                  <a:srgbClr val="000096"/>
                </a:solidFill>
                <a:sym typeface="Wingdings 3"/>
              </a:rPr>
              <a:t>-</a:t>
            </a:r>
            <a:r>
              <a:rPr lang="de-DE" dirty="0" err="1" smtClean="0">
                <a:solidFill>
                  <a:srgbClr val="000096"/>
                </a:solidFill>
                <a:sym typeface="Wingdings 3"/>
              </a:rPr>
              <a:t>wave</a:t>
            </a:r>
            <a:r>
              <a:rPr lang="de-DE" dirty="0" smtClean="0">
                <a:solidFill>
                  <a:srgbClr val="000096"/>
                </a:solidFill>
                <a:sym typeface="Wingdings 3"/>
              </a:rPr>
              <a:t> </a:t>
            </a:r>
            <a:r>
              <a:rPr lang="de-DE" dirty="0" err="1" smtClean="0">
                <a:solidFill>
                  <a:srgbClr val="000096"/>
                </a:solidFill>
                <a:sym typeface="Wingdings 3"/>
              </a:rPr>
              <a:t>with</a:t>
            </a:r>
            <a:r>
              <a:rPr lang="de-DE" dirty="0" smtClean="0">
                <a:solidFill>
                  <a:srgbClr val="000096"/>
                </a:solidFill>
                <a:sym typeface="Wingdings 3"/>
              </a:rPr>
              <a:t> </a:t>
            </a:r>
            <a:r>
              <a:rPr lang="de-DE" dirty="0" err="1" smtClean="0">
                <a:solidFill>
                  <a:srgbClr val="000096"/>
                </a:solidFill>
                <a:sym typeface="Wingdings 3"/>
              </a:rPr>
              <a:t>respect</a:t>
            </a:r>
            <a:r>
              <a:rPr lang="de-DE" dirty="0" smtClean="0">
                <a:solidFill>
                  <a:srgbClr val="000096"/>
                </a:solidFill>
                <a:sym typeface="Wingdings 3"/>
              </a:rPr>
              <a:t> </a:t>
            </a:r>
            <a:r>
              <a:rPr lang="de-DE" dirty="0" err="1" smtClean="0">
                <a:solidFill>
                  <a:srgbClr val="000096"/>
                </a:solidFill>
                <a:sym typeface="Wingdings 3"/>
              </a:rPr>
              <a:t>to</a:t>
            </a:r>
            <a:r>
              <a:rPr lang="de-DE" dirty="0" smtClean="0">
                <a:solidFill>
                  <a:srgbClr val="000096"/>
                </a:solidFill>
                <a:sym typeface="Wingdings 3"/>
              </a:rPr>
              <a:t> </a:t>
            </a:r>
            <a:r>
              <a:rPr lang="de-DE" dirty="0" err="1" smtClean="0">
                <a:solidFill>
                  <a:srgbClr val="000096"/>
                </a:solidFill>
                <a:sym typeface="Wingdings 3"/>
              </a:rPr>
              <a:t>the</a:t>
            </a:r>
            <a:r>
              <a:rPr lang="de-DE" dirty="0" smtClean="0">
                <a:solidFill>
                  <a:srgbClr val="000096"/>
                </a:solidFill>
                <a:sym typeface="Wingdings 3"/>
              </a:rPr>
              <a:t> </a:t>
            </a:r>
            <a:r>
              <a:rPr lang="de-DE" dirty="0" err="1" smtClean="0">
                <a:solidFill>
                  <a:srgbClr val="000096"/>
                </a:solidFill>
                <a:sym typeface="Wingdings 3"/>
              </a:rPr>
              <a:t>qq</a:t>
            </a:r>
            <a:r>
              <a:rPr lang="de-DE" dirty="0" smtClean="0">
                <a:solidFill>
                  <a:srgbClr val="000096"/>
                </a:solidFill>
                <a:sym typeface="Wingdings 3"/>
              </a:rPr>
              <a:t> pair, </a:t>
            </a:r>
          </a:p>
          <a:p>
            <a:pPr>
              <a:spcBef>
                <a:spcPts val="600"/>
              </a:spcBef>
            </a:pPr>
            <a:r>
              <a:rPr lang="de-DE" dirty="0" smtClean="0">
                <a:solidFill>
                  <a:srgbClr val="000096"/>
                </a:solidFill>
                <a:sym typeface="Wingdings 3"/>
              </a:rPr>
              <a:t> </a:t>
            </a:r>
            <a:r>
              <a:rPr lang="de-DE" dirty="0" smtClean="0">
                <a:solidFill>
                  <a:srgbClr val="000096"/>
                </a:solidFill>
                <a:sym typeface="Wingdings 3"/>
              </a:rPr>
              <a:t>   i.e. </a:t>
            </a:r>
            <a:r>
              <a:rPr lang="de-DE" dirty="0" err="1" smtClean="0">
                <a:solidFill>
                  <a:srgbClr val="000096"/>
                </a:solidFill>
                <a:sym typeface="Wingdings 3"/>
              </a:rPr>
              <a:t>with</a:t>
            </a:r>
            <a:r>
              <a:rPr lang="de-DE" dirty="0" smtClean="0">
                <a:solidFill>
                  <a:srgbClr val="000096"/>
                </a:solidFill>
                <a:sym typeface="Wingdings 3"/>
              </a:rPr>
              <a:t>                        </a:t>
            </a:r>
            <a:r>
              <a:rPr lang="de-DE" dirty="0" err="1" smtClean="0">
                <a:solidFill>
                  <a:srgbClr val="000096"/>
                </a:solidFill>
                <a:sym typeface="Wingdings 3"/>
              </a:rPr>
              <a:t>successfully</a:t>
            </a:r>
            <a:r>
              <a:rPr lang="de-DE" dirty="0" smtClean="0">
                <a:solidFill>
                  <a:srgbClr val="000096"/>
                </a:solidFill>
                <a:sym typeface="Wingdings 3"/>
              </a:rPr>
              <a:t> </a:t>
            </a:r>
            <a:r>
              <a:rPr lang="de-DE" dirty="0" err="1" smtClean="0">
                <a:solidFill>
                  <a:srgbClr val="000096"/>
                </a:solidFill>
                <a:sym typeface="Wingdings 3"/>
              </a:rPr>
              <a:t>reproduces</a:t>
            </a:r>
            <a:r>
              <a:rPr lang="de-DE" dirty="0" smtClean="0">
                <a:solidFill>
                  <a:srgbClr val="000096"/>
                </a:solidFill>
                <a:sym typeface="Wingdings 3"/>
              </a:rPr>
              <a:t> </a:t>
            </a:r>
            <a:r>
              <a:rPr lang="de-DE" dirty="0" err="1" smtClean="0">
                <a:solidFill>
                  <a:srgbClr val="000096"/>
                </a:solidFill>
                <a:sym typeface="Wingdings 3"/>
              </a:rPr>
              <a:t>the</a:t>
            </a:r>
            <a:r>
              <a:rPr lang="de-DE" dirty="0" smtClean="0">
                <a:solidFill>
                  <a:srgbClr val="000096"/>
                </a:solidFill>
                <a:sym typeface="Wingdings 3"/>
              </a:rPr>
              <a:t> L-QCD </a:t>
            </a:r>
            <a:r>
              <a:rPr lang="de-DE" dirty="0" err="1" smtClean="0">
                <a:solidFill>
                  <a:srgbClr val="000096"/>
                </a:solidFill>
                <a:sym typeface="Wingdings 3"/>
              </a:rPr>
              <a:t>multiplets</a:t>
            </a:r>
            <a:endParaRPr lang="de-DE" dirty="0">
              <a:solidFill>
                <a:srgbClr val="000096"/>
              </a:solidFill>
            </a:endParaRPr>
          </a:p>
        </p:txBody>
      </p:sp>
      <p:pic>
        <p:nvPicPr>
          <p:cNvPr id="44" name="Picture 4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971313" y="5981660"/>
            <a:ext cx="1232535" cy="327660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>
          <a:xfrm>
            <a:off x="7479754" y="5617245"/>
            <a:ext cx="144016" cy="0"/>
          </a:xfrm>
          <a:prstGeom prst="line">
            <a:avLst/>
          </a:prstGeom>
          <a:ln w="28575">
            <a:solidFill>
              <a:srgbClr val="00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+mn-lt"/>
                <a:cs typeface="Times New Roman" pitchFamily="18" charset="0"/>
              </a:rPr>
              <a:t>J</a:t>
            </a:r>
            <a:r>
              <a:rPr lang="en-US" i="1" baseline="30000" dirty="0" smtClean="0">
                <a:latin typeface="+mn-lt"/>
                <a:cs typeface="Times New Roman" pitchFamily="18" charset="0"/>
              </a:rPr>
              <a:t>PC</a:t>
            </a:r>
            <a:r>
              <a:rPr lang="en-US" dirty="0" smtClean="0">
                <a:latin typeface="+mn-lt"/>
                <a:cs typeface="Times New Roman" pitchFamily="18" charset="0"/>
              </a:rPr>
              <a:t> = 0</a:t>
            </a:r>
            <a:r>
              <a:rPr lang="en-US" baseline="30000" dirty="0" smtClean="0">
                <a:latin typeface="Arial"/>
                <a:cs typeface="Arial"/>
              </a:rPr>
              <a:t>−</a:t>
            </a:r>
            <a:r>
              <a:rPr lang="en-US" baseline="30000" dirty="0" smtClean="0">
                <a:latin typeface="+mn-lt"/>
              </a:rPr>
              <a:t>+</a:t>
            </a:r>
            <a:endParaRPr lang="en-US" baseline="30000" dirty="0">
              <a:latin typeface="+mn-lt"/>
            </a:endParaRPr>
          </a:p>
        </p:txBody>
      </p:sp>
      <p:pic>
        <p:nvPicPr>
          <p:cNvPr id="5785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12776"/>
            <a:ext cx="3843338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000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412776"/>
            <a:ext cx="2922315" cy="290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000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4110971"/>
            <a:ext cx="3322391" cy="274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979712" y="1124744"/>
            <a:ext cx="1565910" cy="255270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516216" y="1124744"/>
            <a:ext cx="1645920" cy="2552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7544" y="4797152"/>
            <a:ext cx="49586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  <a:latin typeface="Symbol" pitchFamily="18" charset="2"/>
              </a:rPr>
              <a:t>p</a:t>
            </a:r>
            <a:r>
              <a:rPr lang="en-US" dirty="0" smtClean="0">
                <a:solidFill>
                  <a:srgbClr val="000096"/>
                </a:solidFill>
              </a:rPr>
              <a:t>(1800): </a:t>
            </a:r>
            <a:r>
              <a:rPr lang="en-US" i="1" dirty="0" smtClean="0">
                <a:solidFill>
                  <a:srgbClr val="000096"/>
                </a:solidFill>
              </a:rPr>
              <a:t>M</a:t>
            </a:r>
            <a:r>
              <a:rPr lang="en-US" dirty="0" smtClean="0">
                <a:solidFill>
                  <a:srgbClr val="000096"/>
                </a:solidFill>
              </a:rPr>
              <a:t>=1827</a:t>
            </a:r>
            <a:r>
              <a:rPr lang="en-US" dirty="0" smtClean="0">
                <a:solidFill>
                  <a:srgbClr val="000096"/>
                </a:solidFill>
                <a:latin typeface="Arial"/>
                <a:cs typeface="Arial"/>
              </a:rPr>
              <a:t>±7 </a:t>
            </a:r>
            <a:r>
              <a:rPr lang="en-US" dirty="0" err="1" smtClean="0">
                <a:solidFill>
                  <a:srgbClr val="000096"/>
                </a:solidFill>
                <a:latin typeface="Arial"/>
                <a:cs typeface="Arial"/>
              </a:rPr>
              <a:t>MeV</a:t>
            </a:r>
            <a:r>
              <a:rPr lang="en-US" dirty="0" smtClean="0">
                <a:solidFill>
                  <a:srgbClr val="000096"/>
                </a:solidFill>
                <a:latin typeface="Arial"/>
                <a:cs typeface="Arial"/>
              </a:rPr>
              <a:t>/c</a:t>
            </a:r>
            <a:r>
              <a:rPr lang="en-US" baseline="30000" dirty="0" smtClean="0">
                <a:solidFill>
                  <a:srgbClr val="000096"/>
                </a:solidFill>
                <a:latin typeface="Arial"/>
                <a:cs typeface="Arial"/>
              </a:rPr>
              <a:t>2 </a:t>
            </a:r>
            <a:r>
              <a:rPr lang="en-US" dirty="0" smtClean="0">
                <a:solidFill>
                  <a:srgbClr val="000096"/>
                </a:solidFill>
                <a:latin typeface="Arial"/>
                <a:cs typeface="Arial"/>
              </a:rPr>
              <a:t>(COMPASS)</a:t>
            </a:r>
            <a:endParaRPr lang="en-US" dirty="0" smtClean="0">
              <a:solidFill>
                <a:srgbClr val="000096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2 states expected: 3</a:t>
            </a:r>
            <a:r>
              <a:rPr lang="en-US" i="1" dirty="0" smtClean="0">
                <a:solidFill>
                  <a:srgbClr val="000096"/>
                </a:solidFill>
              </a:rPr>
              <a:t>S</a:t>
            </a: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err="1" smtClean="0">
                <a:solidFill>
                  <a:srgbClr val="000096"/>
                </a:solidFill>
              </a:rPr>
              <a:t>qq</a:t>
            </a:r>
            <a:r>
              <a:rPr lang="en-US" dirty="0" smtClean="0">
                <a:solidFill>
                  <a:srgbClr val="000096"/>
                </a:solidFill>
              </a:rPr>
              <a:t>, hybrid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hybrid expected to have large branching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96"/>
                </a:solidFill>
              </a:rPr>
              <a:t>  to </a:t>
            </a:r>
            <a:r>
              <a:rPr lang="en-US" i="1" dirty="0" smtClean="0">
                <a:solidFill>
                  <a:srgbClr val="000096"/>
                </a:solidFill>
              </a:rPr>
              <a:t>f</a:t>
            </a:r>
            <a:r>
              <a:rPr lang="en-US" baseline="-25000" dirty="0" smtClean="0">
                <a:solidFill>
                  <a:srgbClr val="000096"/>
                </a:solidFill>
              </a:rPr>
              <a:t>0</a:t>
            </a:r>
            <a:r>
              <a:rPr lang="en-US" dirty="0" smtClean="0">
                <a:solidFill>
                  <a:srgbClr val="000096"/>
                </a:solidFill>
                <a:latin typeface="Symbol" pitchFamily="18" charset="2"/>
              </a:rPr>
              <a:t>p</a:t>
            </a:r>
            <a:r>
              <a:rPr lang="en-US" dirty="0" smtClean="0">
                <a:solidFill>
                  <a:srgbClr val="000096"/>
                </a:solidFill>
              </a:rPr>
              <a:t>, no decay to </a:t>
            </a:r>
            <a:r>
              <a:rPr lang="en-US" dirty="0" err="1" smtClean="0">
                <a:solidFill>
                  <a:srgbClr val="000096"/>
                </a:solidFill>
                <a:latin typeface="Symbol" pitchFamily="18" charset="2"/>
              </a:rPr>
              <a:t>wr</a:t>
            </a:r>
            <a:endParaRPr lang="en-US" dirty="0" smtClean="0">
              <a:solidFill>
                <a:srgbClr val="000096"/>
              </a:solidFill>
              <a:latin typeface="Symbol" pitchFamily="18" charset="2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2 distinct states observed? (Barnes 97) </a:t>
            </a:r>
            <a:endParaRPr lang="de-DE" dirty="0">
              <a:solidFill>
                <a:srgbClr val="000096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370883" y="5284491"/>
            <a:ext cx="119633" cy="0"/>
          </a:xfrm>
          <a:prstGeom prst="line">
            <a:avLst/>
          </a:prstGeom>
          <a:ln w="19050">
            <a:solidFill>
              <a:srgbClr val="00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+mn-lt"/>
                <a:cs typeface="Times New Roman" pitchFamily="18" charset="0"/>
              </a:rPr>
              <a:t>J</a:t>
            </a:r>
            <a:r>
              <a:rPr lang="en-US" i="1" baseline="30000" dirty="0" smtClean="0">
                <a:latin typeface="+mn-lt"/>
                <a:cs typeface="Times New Roman" pitchFamily="18" charset="0"/>
              </a:rPr>
              <a:t>PC</a:t>
            </a:r>
            <a:r>
              <a:rPr lang="en-US" dirty="0" smtClean="0">
                <a:latin typeface="+mn-lt"/>
              </a:rPr>
              <a:t> = 2</a:t>
            </a:r>
            <a:r>
              <a:rPr lang="en-US" baseline="30000" dirty="0" smtClean="0">
                <a:latin typeface="Arial"/>
                <a:cs typeface="Arial"/>
              </a:rPr>
              <a:t>−</a:t>
            </a:r>
            <a:r>
              <a:rPr lang="en-US" baseline="30000" dirty="0" smtClean="0">
                <a:latin typeface="+mn-lt"/>
              </a:rPr>
              <a:t>+</a:t>
            </a:r>
            <a:endParaRPr lang="en-US" baseline="30000" dirty="0">
              <a:latin typeface="+mn-lt"/>
            </a:endParaRPr>
          </a:p>
        </p:txBody>
      </p:sp>
      <p:pic>
        <p:nvPicPr>
          <p:cNvPr id="899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9341" y="1629120"/>
            <a:ext cx="2779163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9079" name="Picture 7" descr="C:\Users\ketzer\graphics\compass\results\2011\june_hadron_3pi\2-+_0+_f2_pi_D_2008lH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6512" y="1628800"/>
            <a:ext cx="4001787" cy="2700000"/>
          </a:xfrm>
          <a:prstGeom prst="rect">
            <a:avLst/>
          </a:prstGeom>
          <a:noFill/>
        </p:spPr>
      </p:pic>
      <p:pic>
        <p:nvPicPr>
          <p:cNvPr id="899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4901" y="1629120"/>
            <a:ext cx="2744813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475655" y="1196750"/>
            <a:ext cx="1539240" cy="278130"/>
          </a:xfrm>
          <a:prstGeom prst="rect">
            <a:avLst/>
          </a:prstGeom>
        </p:spPr>
      </p:pic>
      <p:pic>
        <p:nvPicPr>
          <p:cNvPr id="25" name="Picture 2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427982" y="1196750"/>
            <a:ext cx="1171575" cy="255270"/>
          </a:xfrm>
          <a:prstGeom prst="rect">
            <a:avLst/>
          </a:prstGeom>
        </p:spPr>
      </p:pic>
      <p:pic>
        <p:nvPicPr>
          <p:cNvPr id="26" name="Picture 2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7236296" y="1196750"/>
            <a:ext cx="1171575" cy="25527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07504" y="4437112"/>
            <a:ext cx="6276975" cy="2047875"/>
            <a:chOff x="1475656" y="4437112"/>
            <a:chExt cx="6276975" cy="2047875"/>
          </a:xfrm>
        </p:grpSpPr>
        <p:pic>
          <p:nvPicPr>
            <p:cNvPr id="899075" name="Picture 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475656" y="4437112"/>
              <a:ext cx="6276975" cy="204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1777976" y="5944518"/>
              <a:ext cx="5822975" cy="1848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660232" y="4653136"/>
            <a:ext cx="238879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  <a:latin typeface="Symbol" pitchFamily="18" charset="2"/>
              </a:rPr>
              <a:t>p</a:t>
            </a:r>
            <a:r>
              <a:rPr lang="en-US" baseline="-25000" dirty="0" smtClean="0">
                <a:solidFill>
                  <a:srgbClr val="000096"/>
                </a:solidFill>
              </a:rPr>
              <a:t>2</a:t>
            </a:r>
            <a:r>
              <a:rPr lang="en-US" dirty="0" smtClean="0">
                <a:solidFill>
                  <a:srgbClr val="000096"/>
                </a:solidFill>
              </a:rPr>
              <a:t>(1670) + Deck?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  <a:latin typeface="Symbol" pitchFamily="18" charset="2"/>
              </a:rPr>
              <a:t>p</a:t>
            </a:r>
            <a:r>
              <a:rPr lang="en-US" baseline="-25000" dirty="0" smtClean="0">
                <a:solidFill>
                  <a:srgbClr val="000096"/>
                </a:solidFill>
              </a:rPr>
              <a:t>2</a:t>
            </a:r>
            <a:r>
              <a:rPr lang="en-US" dirty="0" smtClean="0">
                <a:solidFill>
                  <a:srgbClr val="000096"/>
                </a:solidFill>
              </a:rPr>
              <a:t>(2100)?</a:t>
            </a:r>
            <a:endParaRPr lang="de-DE" dirty="0">
              <a:solidFill>
                <a:srgbClr val="00009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Y</a:t>
            </a:r>
            <a:r>
              <a:rPr lang="en-US" dirty="0" smtClean="0"/>
              <a:t>(4260)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4499992" y="1124744"/>
            <a:ext cx="634500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Discovered by </a:t>
            </a:r>
            <a:r>
              <a:rPr lang="en-US" dirty="0" err="1" smtClean="0">
                <a:solidFill>
                  <a:srgbClr val="000096"/>
                </a:solidFill>
              </a:rPr>
              <a:t>BaBar</a:t>
            </a:r>
            <a:r>
              <a:rPr lang="en-US" dirty="0" smtClean="0">
                <a:solidFill>
                  <a:srgbClr val="000096"/>
                </a:solidFill>
              </a:rPr>
              <a:t> in ISR:                                       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  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                       </a:t>
            </a:r>
            <a:r>
              <a:rPr lang="en-US" sz="1200" dirty="0" smtClean="0">
                <a:solidFill>
                  <a:srgbClr val="000096"/>
                </a:solidFill>
              </a:rPr>
              <a:t>[</a:t>
            </a:r>
            <a:r>
              <a:rPr lang="en-US" sz="1200" dirty="0" err="1" smtClean="0">
                <a:solidFill>
                  <a:srgbClr val="000096"/>
                </a:solidFill>
              </a:rPr>
              <a:t>Aubert</a:t>
            </a:r>
            <a:r>
              <a:rPr lang="en-US" sz="1200" dirty="0" smtClean="0">
                <a:solidFill>
                  <a:srgbClr val="000096"/>
                </a:solidFill>
              </a:rPr>
              <a:t> et al., PRL 95, 142001 (2005)]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Confirmed by BELLE, CLEO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ISR 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 JPC = 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1</a:t>
            </a:r>
            <a:r>
              <a:rPr lang="en-US" baseline="30000" dirty="0" smtClean="0">
                <a:solidFill>
                  <a:srgbClr val="000096"/>
                </a:solidFill>
                <a:latin typeface="Arial"/>
                <a:cs typeface="Arial"/>
                <a:sym typeface="Wingdings 3"/>
              </a:rPr>
              <a:t>−−</a:t>
            </a:r>
            <a:endParaRPr lang="en-US" baseline="30000" dirty="0" smtClean="0">
              <a:solidFill>
                <a:srgbClr val="000096"/>
              </a:solidFill>
              <a:sym typeface="Wingdings 3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CLEO found ratio                                          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 to be consistent with </a:t>
            </a:r>
            <a:r>
              <a:rPr lang="en-US" dirty="0" err="1" smtClean="0">
                <a:solidFill>
                  <a:srgbClr val="000096"/>
                </a:solidFill>
              </a:rPr>
              <a:t>isoscalar</a:t>
            </a:r>
            <a:endParaRPr lang="en-US" dirty="0" smtClean="0">
              <a:solidFill>
                <a:srgbClr val="000096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                    </a:t>
            </a:r>
            <a:r>
              <a:rPr lang="en-US" sz="1200" dirty="0" smtClean="0">
                <a:solidFill>
                  <a:srgbClr val="000096"/>
                </a:solidFill>
              </a:rPr>
              <a:t>[T.E. </a:t>
            </a:r>
            <a:r>
              <a:rPr lang="en-US" sz="1200" dirty="0" err="1" smtClean="0">
                <a:solidFill>
                  <a:srgbClr val="000096"/>
                </a:solidFill>
              </a:rPr>
              <a:t>Coan</a:t>
            </a:r>
            <a:r>
              <a:rPr lang="en-US" sz="1200" dirty="0" smtClean="0">
                <a:solidFill>
                  <a:srgbClr val="000096"/>
                </a:solidFill>
              </a:rPr>
              <a:t> et al., PRL 96, 162003 (2006)]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  <a:sym typeface="Wingdings 3"/>
              </a:rPr>
              <a:t> 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D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ecay to           ,              suppressed</a:t>
            </a:r>
          </a:p>
          <a:p>
            <a:pPr lvl="1">
              <a:spcBef>
                <a:spcPts val="600"/>
              </a:spcBef>
              <a:buFont typeface="Wingdings 3"/>
              <a:buChar char="a"/>
            </a:pPr>
            <a:r>
              <a:rPr lang="en-US" dirty="0" smtClean="0">
                <a:solidFill>
                  <a:srgbClr val="000096"/>
                </a:solidFill>
                <a:sym typeface="Wingdings 3"/>
              </a:rPr>
              <a:t> no simple cc interpretation?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  <a:sym typeface="Wingdings 3"/>
              </a:rPr>
              <a:t> Possible scenarios: 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  <a:sym typeface="Wingdings 3"/>
              </a:rPr>
              <a:t> 4-quark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  <a:sym typeface="Wingdings 3"/>
              </a:rPr>
              <a:t> </a:t>
            </a:r>
            <a:r>
              <a:rPr lang="en-US" dirty="0" err="1" smtClean="0">
                <a:solidFill>
                  <a:srgbClr val="000096"/>
                </a:solidFill>
                <a:sym typeface="Wingdings 3"/>
              </a:rPr>
              <a:t>baryonium</a:t>
            </a:r>
            <a:endParaRPr lang="en-US" dirty="0" smtClean="0">
              <a:solidFill>
                <a:srgbClr val="000096"/>
              </a:solidFill>
              <a:sym typeface="Wingdings 3"/>
            </a:endParaRP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  <a:sym typeface="Wingdings 3"/>
              </a:rPr>
              <a:t> </a:t>
            </a:r>
            <a:r>
              <a:rPr lang="en-US" dirty="0" err="1" smtClean="0">
                <a:solidFill>
                  <a:srgbClr val="000096"/>
                </a:solidFill>
                <a:sym typeface="Wingdings 3"/>
              </a:rPr>
              <a:t>charmonium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 hybrid</a:t>
            </a:r>
            <a:endParaRPr lang="de-DE" dirty="0">
              <a:solidFill>
                <a:srgbClr val="000096"/>
              </a:solidFill>
            </a:endParaRPr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101248" y="1556792"/>
            <a:ext cx="2497455" cy="278130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5187315" y="3356992"/>
            <a:ext cx="2722245" cy="285750"/>
          </a:xfrm>
          <a:prstGeom prst="rect">
            <a:avLst/>
          </a:prstGeom>
        </p:spPr>
      </p:pic>
      <p:pic>
        <p:nvPicPr>
          <p:cNvPr id="90112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980728"/>
            <a:ext cx="3189796" cy="260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23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512" y="3933056"/>
            <a:ext cx="3646934" cy="262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3528" y="3573016"/>
            <a:ext cx="3567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96"/>
                </a:solidFill>
              </a:rPr>
              <a:t>[BELLE, C.Z. Yuan et al., PRL 99, 182004 (2007)]</a:t>
            </a:r>
            <a:endParaRPr lang="de-DE" sz="1200" dirty="0">
              <a:solidFill>
                <a:srgbClr val="00009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188" y="6536377"/>
            <a:ext cx="3546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96"/>
                </a:solidFill>
              </a:rPr>
              <a:t>[</a:t>
            </a:r>
            <a:r>
              <a:rPr lang="en-US" sz="1200" dirty="0" err="1" smtClean="0">
                <a:solidFill>
                  <a:srgbClr val="000096"/>
                </a:solidFill>
              </a:rPr>
              <a:t>BaBar</a:t>
            </a:r>
            <a:r>
              <a:rPr lang="en-US" sz="1200" dirty="0" smtClean="0">
                <a:solidFill>
                  <a:srgbClr val="000096"/>
                </a:solidFill>
              </a:rPr>
              <a:t>, J.P. Lees et al., arXiv:1204.2158 (2012)]</a:t>
            </a:r>
            <a:endParaRPr lang="de-DE" sz="1200" dirty="0">
              <a:solidFill>
                <a:srgbClr val="000096"/>
              </a:solidFill>
            </a:endParaRPr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971600" y="4151362"/>
            <a:ext cx="2573465" cy="257175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5881694" y="4450760"/>
            <a:ext cx="628650" cy="243840"/>
          </a:xfrm>
          <a:prstGeom prst="rect">
            <a:avLst/>
          </a:prstGeom>
        </p:spPr>
      </p:pic>
      <p:pic>
        <p:nvPicPr>
          <p:cNvPr id="15" name="Picture 14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6701176" y="4450760"/>
            <a:ext cx="628650" cy="308610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6551217" y="6014727"/>
            <a:ext cx="533400" cy="253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Confinement of Quarks</a:t>
            </a:r>
            <a:endParaRPr lang="de-DE" dirty="0"/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5580112" y="6583362"/>
            <a:ext cx="3389069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</a:rPr>
              <a:t>[G. Bali et al., Phys. Rev. D 71, 114513 (2005)]</a:t>
            </a:r>
          </a:p>
        </p:txBody>
      </p:sp>
      <p:pic>
        <p:nvPicPr>
          <p:cNvPr id="7" name="Picture 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4762" y="3429000"/>
            <a:ext cx="4059238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600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9309" y="3497001"/>
            <a:ext cx="3860643" cy="310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1412776"/>
            <a:ext cx="357028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071397" y="5873265"/>
            <a:ext cx="2811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96"/>
                </a:solidFill>
              </a:rPr>
              <a:t>[G. Bali, </a:t>
            </a:r>
            <a:r>
              <a:rPr lang="en-US" sz="1200" dirty="0" err="1" smtClean="0">
                <a:solidFill>
                  <a:srgbClr val="000096"/>
                </a:solidFill>
              </a:rPr>
              <a:t>arXiv</a:t>
            </a:r>
            <a:r>
              <a:rPr lang="en-US" sz="1200" dirty="0" smtClean="0">
                <a:solidFill>
                  <a:srgbClr val="000096"/>
                </a:solidFill>
              </a:rPr>
              <a:t>/</a:t>
            </a:r>
            <a:r>
              <a:rPr lang="en-US" sz="1200" dirty="0" err="1" smtClean="0">
                <a:solidFill>
                  <a:srgbClr val="000096"/>
                </a:solidFill>
              </a:rPr>
              <a:t>hep</a:t>
            </a:r>
            <a:r>
              <a:rPr lang="en-US" sz="1200" dirty="0" smtClean="0">
                <a:solidFill>
                  <a:srgbClr val="000096"/>
                </a:solidFill>
              </a:rPr>
              <a:t>-ph 0001312 (2000)]</a:t>
            </a:r>
            <a:endParaRPr lang="de-DE" sz="1200" dirty="0">
              <a:solidFill>
                <a:srgbClr val="00009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196752"/>
            <a:ext cx="4969630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                           </a:t>
            </a:r>
          </a:p>
          <a:p>
            <a:pPr lvl="1">
              <a:spcBef>
                <a:spcPts val="600"/>
              </a:spcBef>
              <a:buFont typeface="Symbol" pitchFamily="18" charset="2"/>
              <a:buChar char="-"/>
            </a:pPr>
            <a:r>
              <a:rPr lang="en-US" dirty="0" smtClean="0">
                <a:solidFill>
                  <a:srgbClr val="000096"/>
                </a:solidFill>
              </a:rPr>
              <a:t> string model (</a:t>
            </a:r>
            <a:r>
              <a:rPr lang="en-US" dirty="0" err="1" smtClean="0">
                <a:solidFill>
                  <a:srgbClr val="000096"/>
                </a:solidFill>
              </a:rPr>
              <a:t>Nambu</a:t>
            </a:r>
            <a:r>
              <a:rPr lang="en-US" dirty="0" smtClean="0">
                <a:solidFill>
                  <a:srgbClr val="000096"/>
                </a:solidFill>
              </a:rPr>
              <a:t>)</a:t>
            </a:r>
          </a:p>
          <a:p>
            <a:pPr lvl="1">
              <a:spcBef>
                <a:spcPts val="600"/>
              </a:spcBef>
              <a:buFont typeface="Symbol" pitchFamily="18" charset="2"/>
              <a:buChar char="-"/>
            </a:pPr>
            <a:r>
              <a:rPr lang="en-US" dirty="0" smtClean="0">
                <a:solidFill>
                  <a:srgbClr val="000096"/>
                </a:solidFill>
              </a:rPr>
              <a:t> flux tube model (</a:t>
            </a:r>
            <a:r>
              <a:rPr lang="en-US" dirty="0" err="1" smtClean="0">
                <a:solidFill>
                  <a:srgbClr val="000096"/>
                </a:solidFill>
              </a:rPr>
              <a:t>Isgur</a:t>
            </a:r>
            <a:r>
              <a:rPr lang="en-US" dirty="0" smtClean="0">
                <a:solidFill>
                  <a:srgbClr val="000096"/>
                </a:solidFill>
              </a:rPr>
              <a:t>, Paton)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err="1" smtClean="0">
                <a:solidFill>
                  <a:srgbClr val="000096"/>
                </a:solidFill>
              </a:rPr>
              <a:t>Charmonia</a:t>
            </a: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 potential models</a:t>
            </a:r>
            <a:endParaRPr lang="en-US" dirty="0" smtClean="0">
              <a:solidFill>
                <a:srgbClr val="000096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Lattice QCD 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 confirms flux tube model 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96"/>
                </a:solidFill>
                <a:sym typeface="Wingdings 3"/>
              </a:rPr>
              <a:t>                           for heavy quarks</a:t>
            </a:r>
            <a:endParaRPr lang="de-DE" dirty="0">
              <a:solidFill>
                <a:srgbClr val="000096"/>
              </a:solidFill>
            </a:endParaRPr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83568" y="1268760"/>
            <a:ext cx="2346960" cy="285750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796136" y="2636912"/>
            <a:ext cx="2120265" cy="52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Y</a:t>
            </a:r>
            <a:r>
              <a:rPr lang="en-US" dirty="0" smtClean="0"/>
              <a:t>(2175)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4211960" y="1124744"/>
            <a:ext cx="4951997" cy="5401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Discovered by </a:t>
            </a:r>
            <a:r>
              <a:rPr lang="en-US" dirty="0" err="1" smtClean="0">
                <a:solidFill>
                  <a:srgbClr val="000096"/>
                </a:solidFill>
              </a:rPr>
              <a:t>BaBar</a:t>
            </a:r>
            <a:r>
              <a:rPr lang="en-US" dirty="0" smtClean="0">
                <a:solidFill>
                  <a:srgbClr val="000096"/>
                </a:solidFill>
              </a:rPr>
              <a:t> in</a:t>
            </a:r>
          </a:p>
          <a:p>
            <a:pPr>
              <a:spcBef>
                <a:spcPts val="600"/>
              </a:spcBef>
            </a:pPr>
            <a:endParaRPr lang="en-US" dirty="0" smtClean="0">
              <a:solidFill>
                <a:srgbClr val="000096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ISR 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 </a:t>
            </a:r>
            <a:r>
              <a:rPr lang="en-US" i="1" dirty="0" smtClean="0">
                <a:solidFill>
                  <a:srgbClr val="000096"/>
                </a:solidFill>
                <a:sym typeface="Wingdings 3"/>
              </a:rPr>
              <a:t>J</a:t>
            </a:r>
            <a:r>
              <a:rPr lang="en-US" i="1" baseline="30000" dirty="0" smtClean="0">
                <a:solidFill>
                  <a:srgbClr val="000096"/>
                </a:solidFill>
                <a:sym typeface="Wingdings 3"/>
              </a:rPr>
              <a:t>PC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 = 1</a:t>
            </a:r>
            <a:r>
              <a:rPr lang="en-US" baseline="30000" dirty="0" smtClean="0">
                <a:solidFill>
                  <a:srgbClr val="000096"/>
                </a:solidFill>
                <a:latin typeface="Arial"/>
                <a:cs typeface="Arial"/>
                <a:sym typeface="Wingdings 3"/>
              </a:rPr>
              <a:t>−−</a:t>
            </a:r>
            <a:endParaRPr lang="en-US" baseline="30000" dirty="0" smtClean="0">
              <a:solidFill>
                <a:srgbClr val="000096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Confirmed by BESII, BELLE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Similarity of decays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US" dirty="0" smtClean="0">
              <a:solidFill>
                <a:srgbClr val="000096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US" dirty="0" smtClean="0">
              <a:solidFill>
                <a:srgbClr val="000096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US" dirty="0" smtClean="0">
              <a:solidFill>
                <a:srgbClr val="000096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err="1" smtClean="0">
                <a:solidFill>
                  <a:srgbClr val="000096"/>
                </a:solidFill>
              </a:rPr>
              <a:t>strangeonium</a:t>
            </a:r>
            <a:r>
              <a:rPr lang="en-US" dirty="0" smtClean="0">
                <a:solidFill>
                  <a:srgbClr val="000096"/>
                </a:solidFill>
              </a:rPr>
              <a:t> hybrid?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Decay suggests quark </a:t>
            </a:r>
            <a:r>
              <a:rPr lang="en-US" i="1" dirty="0" smtClean="0">
                <a:solidFill>
                  <a:srgbClr val="000096"/>
                </a:solidFill>
              </a:rPr>
              <a:t>S</a:t>
            </a:r>
            <a:r>
              <a:rPr lang="en-US" dirty="0" smtClean="0">
                <a:solidFill>
                  <a:srgbClr val="000096"/>
                </a:solidFill>
              </a:rPr>
              <a:t>=1 (if quark spin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  is preserved in decay)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Vector hybrid has quark </a:t>
            </a:r>
            <a:r>
              <a:rPr lang="en-US" i="1" dirty="0" smtClean="0">
                <a:solidFill>
                  <a:srgbClr val="000096"/>
                </a:solidFill>
              </a:rPr>
              <a:t>S</a:t>
            </a:r>
            <a:r>
              <a:rPr lang="en-US" dirty="0" smtClean="0">
                <a:solidFill>
                  <a:srgbClr val="000096"/>
                </a:solidFill>
              </a:rPr>
              <a:t>=0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No overpopulation of </a:t>
            </a:r>
            <a:r>
              <a:rPr lang="en-US" dirty="0" err="1" smtClean="0">
                <a:solidFill>
                  <a:srgbClr val="000096"/>
                </a:solidFill>
              </a:rPr>
              <a:t>ss</a:t>
            </a:r>
            <a:r>
              <a:rPr lang="en-US" dirty="0" smtClean="0">
                <a:solidFill>
                  <a:srgbClr val="000096"/>
                </a:solidFill>
              </a:rPr>
              <a:t> vector states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 (as in </a:t>
            </a:r>
            <a:r>
              <a:rPr lang="en-US" dirty="0" err="1" smtClean="0">
                <a:solidFill>
                  <a:srgbClr val="000096"/>
                </a:solidFill>
              </a:rPr>
              <a:t>charmonium</a:t>
            </a:r>
            <a:r>
              <a:rPr lang="en-US" dirty="0" smtClean="0">
                <a:solidFill>
                  <a:srgbClr val="000096"/>
                </a:solidFill>
              </a:rPr>
              <a:t>)</a:t>
            </a:r>
            <a:endParaRPr lang="de-DE" dirty="0">
              <a:solidFill>
                <a:srgbClr val="000096"/>
              </a:solidFill>
            </a:endParaRPr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364088" y="1556792"/>
            <a:ext cx="2371725" cy="278130"/>
          </a:xfrm>
          <a:prstGeom prst="rect">
            <a:avLst/>
          </a:prstGeom>
        </p:spPr>
      </p:pic>
      <p:pic>
        <p:nvPicPr>
          <p:cNvPr id="902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980728"/>
            <a:ext cx="2995949" cy="300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3933056"/>
            <a:ext cx="4083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96"/>
                </a:solidFill>
              </a:rPr>
              <a:t>[</a:t>
            </a:r>
            <a:r>
              <a:rPr lang="en-US" sz="1200" dirty="0" err="1" smtClean="0">
                <a:solidFill>
                  <a:srgbClr val="000096"/>
                </a:solidFill>
              </a:rPr>
              <a:t>BaBar</a:t>
            </a:r>
            <a:r>
              <a:rPr lang="en-US" sz="1200" dirty="0" smtClean="0">
                <a:solidFill>
                  <a:srgbClr val="000096"/>
                </a:solidFill>
              </a:rPr>
              <a:t>, B</a:t>
            </a:r>
            <a:r>
              <a:rPr lang="en-US" sz="1200" dirty="0" smtClean="0">
                <a:solidFill>
                  <a:srgbClr val="000096"/>
                </a:solidFill>
              </a:rPr>
              <a:t>. </a:t>
            </a:r>
            <a:r>
              <a:rPr lang="en-US" sz="1200" dirty="0" err="1" smtClean="0">
                <a:solidFill>
                  <a:srgbClr val="000096"/>
                </a:solidFill>
              </a:rPr>
              <a:t>Aubert</a:t>
            </a:r>
            <a:r>
              <a:rPr lang="en-US" sz="1200" dirty="0" smtClean="0">
                <a:solidFill>
                  <a:srgbClr val="000096"/>
                </a:solidFill>
              </a:rPr>
              <a:t> et al., Phys. Rev. D 74, 091103 (2006</a:t>
            </a:r>
            <a:r>
              <a:rPr lang="en-US" sz="1200" dirty="0" smtClean="0">
                <a:solidFill>
                  <a:srgbClr val="000096"/>
                </a:solidFill>
              </a:rPr>
              <a:t>)</a:t>
            </a:r>
            <a:endParaRPr lang="en-US" sz="1200" dirty="0" smtClean="0">
              <a:solidFill>
                <a:srgbClr val="000096"/>
              </a:solidFill>
            </a:endParaRP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283968" y="3068960"/>
            <a:ext cx="4794885" cy="912495"/>
          </a:xfrm>
          <a:prstGeom prst="rect">
            <a:avLst/>
          </a:prstGeom>
        </p:spPr>
      </p:pic>
      <p:pic>
        <p:nvPicPr>
          <p:cNvPr id="90214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221088"/>
            <a:ext cx="3426346" cy="225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3528" y="6597352"/>
            <a:ext cx="3497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96"/>
                </a:solidFill>
              </a:rPr>
              <a:t>[Belle, K.F. Chen et al., PRL 100, 112001 (2008)]</a:t>
            </a:r>
            <a:endParaRPr lang="de-DE" sz="1200" dirty="0">
              <a:solidFill>
                <a:srgbClr val="000096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995889" y="5799931"/>
            <a:ext cx="144016" cy="0"/>
          </a:xfrm>
          <a:prstGeom prst="line">
            <a:avLst/>
          </a:prstGeom>
          <a:ln w="19050">
            <a:solidFill>
              <a:srgbClr val="00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052736"/>
            <a:ext cx="773801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de-DE" dirty="0" smtClean="0">
                <a:solidFill>
                  <a:srgbClr val="000096"/>
                </a:solidFill>
              </a:rPr>
              <a:t> Hybrid </a:t>
            </a:r>
            <a:r>
              <a:rPr lang="de-DE" dirty="0" err="1" smtClean="0">
                <a:solidFill>
                  <a:srgbClr val="000096"/>
                </a:solidFill>
              </a:rPr>
              <a:t>mesons</a:t>
            </a:r>
            <a:endParaRPr lang="de-DE" dirty="0" smtClean="0">
              <a:solidFill>
                <a:srgbClr val="000096"/>
              </a:solidFill>
            </a:endParaRP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are </a:t>
            </a:r>
            <a:r>
              <a:rPr lang="en-US" dirty="0" smtClean="0">
                <a:solidFill>
                  <a:srgbClr val="FF0000"/>
                </a:solidFill>
              </a:rPr>
              <a:t>allowed in QCD</a:t>
            </a:r>
            <a:r>
              <a:rPr lang="de-DE" dirty="0" smtClean="0">
                <a:solidFill>
                  <a:srgbClr val="000096"/>
                </a:solidFill>
              </a:rPr>
              <a:t>, but </a:t>
            </a:r>
            <a:r>
              <a:rPr lang="de-DE" dirty="0" err="1" smtClean="0">
                <a:solidFill>
                  <a:srgbClr val="000096"/>
                </a:solidFill>
              </a:rPr>
              <a:t>are</a:t>
            </a:r>
            <a:r>
              <a:rPr lang="de-DE" dirty="0" smtClean="0">
                <a:solidFill>
                  <a:srgbClr val="000096"/>
                </a:solidFill>
              </a:rPr>
              <a:t> </a:t>
            </a:r>
            <a:r>
              <a:rPr lang="de-DE" dirty="0" err="1" smtClean="0">
                <a:solidFill>
                  <a:srgbClr val="000096"/>
                </a:solidFill>
              </a:rPr>
              <a:t>they</a:t>
            </a:r>
            <a:r>
              <a:rPr lang="de-DE" dirty="0" smtClean="0">
                <a:solidFill>
                  <a:srgbClr val="000096"/>
                </a:solidFill>
              </a:rPr>
              <a:t> </a:t>
            </a:r>
            <a:r>
              <a:rPr lang="de-DE" dirty="0" err="1" smtClean="0">
                <a:solidFill>
                  <a:srgbClr val="000096"/>
                </a:solidFill>
              </a:rPr>
              <a:t>realized</a:t>
            </a:r>
            <a:r>
              <a:rPr lang="de-DE" dirty="0" smtClean="0">
                <a:solidFill>
                  <a:srgbClr val="000096"/>
                </a:solidFill>
              </a:rPr>
              <a:t> in </a:t>
            </a:r>
            <a:r>
              <a:rPr lang="de-DE" dirty="0" err="1" smtClean="0">
                <a:solidFill>
                  <a:srgbClr val="000096"/>
                </a:solidFill>
              </a:rPr>
              <a:t>nature</a:t>
            </a:r>
            <a:r>
              <a:rPr lang="de-DE" dirty="0" smtClean="0">
                <a:solidFill>
                  <a:srgbClr val="000096"/>
                </a:solidFill>
              </a:rPr>
              <a:t>?</a:t>
            </a: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en-US" dirty="0" smtClean="0">
                <a:solidFill>
                  <a:srgbClr val="000096"/>
                </a:solidFill>
              </a:rPr>
              <a:t> provide a test of </a:t>
            </a:r>
            <a:r>
              <a:rPr lang="en-US" dirty="0" smtClean="0">
                <a:solidFill>
                  <a:srgbClr val="FF0000"/>
                </a:solidFill>
              </a:rPr>
              <a:t>flux tube </a:t>
            </a:r>
            <a:r>
              <a:rPr lang="en-US" dirty="0" smtClean="0">
                <a:solidFill>
                  <a:srgbClr val="000096"/>
                </a:solidFill>
              </a:rPr>
              <a:t>formation  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 </a:t>
            </a: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confinement</a:t>
            </a: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en-US" dirty="0" smtClean="0">
                <a:solidFill>
                  <a:srgbClr val="000096"/>
                </a:solidFill>
              </a:rPr>
              <a:t> can appear in </a:t>
            </a:r>
            <a:r>
              <a:rPr lang="en-US" dirty="0" smtClean="0">
                <a:solidFill>
                  <a:srgbClr val="FF0000"/>
                </a:solidFill>
              </a:rPr>
              <a:t>exotic </a:t>
            </a:r>
            <a:r>
              <a:rPr lang="en-US" i="1" dirty="0" smtClean="0">
                <a:solidFill>
                  <a:srgbClr val="FF0000"/>
                </a:solidFill>
              </a:rPr>
              <a:t>J</a:t>
            </a:r>
            <a:r>
              <a:rPr lang="en-US" i="1" baseline="30000" dirty="0" smtClean="0">
                <a:solidFill>
                  <a:srgbClr val="FF0000"/>
                </a:solidFill>
              </a:rPr>
              <a:t>PC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quantum numbers  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  smoking gun</a:t>
            </a:r>
            <a:endParaRPr lang="en-US" dirty="0" smtClean="0">
              <a:solidFill>
                <a:srgbClr val="000096"/>
              </a:solidFill>
              <a:sym typeface="Wingdings 3"/>
            </a:endParaRP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dirty="0" smtClean="0">
                <a:solidFill>
                  <a:srgbClr val="000096"/>
                </a:solidFill>
                <a:sym typeface="Wingdings 3"/>
              </a:rPr>
              <a:t> High statistics data with </a:t>
            </a:r>
            <a:r>
              <a:rPr lang="en-US" dirty="0" smtClean="0">
                <a:solidFill>
                  <a:srgbClr val="000096"/>
                </a:solidFill>
                <a:latin typeface="Symbol" pitchFamily="18" charset="2"/>
                <a:sym typeface="Wingdings 3"/>
              </a:rPr>
              <a:t>p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 beam: </a:t>
            </a:r>
            <a:r>
              <a:rPr lang="en-US" dirty="0" smtClean="0">
                <a:solidFill>
                  <a:srgbClr val="FF0000"/>
                </a:solidFill>
                <a:sym typeface="Wingdings 3"/>
              </a:rPr>
              <a:t>COMPASS</a:t>
            </a: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en-US" dirty="0" smtClean="0">
                <a:solidFill>
                  <a:srgbClr val="000096"/>
                </a:solidFill>
                <a:sym typeface="Wingdings 3"/>
              </a:rPr>
              <a:t> e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xotic 1</a:t>
            </a:r>
            <a:r>
              <a:rPr lang="en-US" baseline="30000" dirty="0" smtClean="0">
                <a:solidFill>
                  <a:srgbClr val="000096"/>
                </a:solidFill>
                <a:latin typeface="Arial"/>
                <a:cs typeface="Arial"/>
                <a:sym typeface="Wingdings 3"/>
              </a:rPr>
              <a:t>−</a:t>
            </a:r>
            <a:r>
              <a:rPr lang="en-US" baseline="30000" dirty="0" smtClean="0">
                <a:solidFill>
                  <a:srgbClr val="000096"/>
                </a:solidFill>
                <a:sym typeface="Wingdings 3"/>
              </a:rPr>
              <a:t>+ 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waves in </a:t>
            </a:r>
            <a:r>
              <a:rPr lang="en-US" dirty="0" err="1" smtClean="0">
                <a:solidFill>
                  <a:srgbClr val="000096"/>
                </a:solidFill>
                <a:latin typeface="Symbol" pitchFamily="18" charset="2"/>
                <a:sym typeface="Wingdings 3"/>
              </a:rPr>
              <a:t>rp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, </a:t>
            </a:r>
            <a:r>
              <a:rPr lang="en-US" dirty="0" err="1" smtClean="0">
                <a:solidFill>
                  <a:srgbClr val="000096"/>
                </a:solidFill>
                <a:latin typeface="Symbol" pitchFamily="18" charset="2"/>
                <a:sym typeface="Wingdings 3"/>
              </a:rPr>
              <a:t>h</a:t>
            </a:r>
            <a:r>
              <a:rPr lang="en-US" dirty="0" err="1" smtClean="0">
                <a:solidFill>
                  <a:srgbClr val="000096"/>
                </a:solidFill>
                <a:sym typeface="Wingdings 3"/>
              </a:rPr>
              <a:t>’</a:t>
            </a:r>
            <a:r>
              <a:rPr lang="en-US" dirty="0" err="1" smtClean="0">
                <a:solidFill>
                  <a:srgbClr val="000096"/>
                </a:solidFill>
                <a:latin typeface="Symbol" pitchFamily="18" charset="2"/>
                <a:sym typeface="Wingdings 3"/>
              </a:rPr>
              <a:t>p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, </a:t>
            </a:r>
            <a:r>
              <a:rPr lang="en-US" i="1" dirty="0" smtClean="0">
                <a:solidFill>
                  <a:srgbClr val="000096"/>
                </a:solidFill>
                <a:sym typeface="Wingdings 3"/>
              </a:rPr>
              <a:t>f</a:t>
            </a:r>
            <a:r>
              <a:rPr lang="en-US" baseline="-25000" dirty="0" smtClean="0">
                <a:solidFill>
                  <a:srgbClr val="000096"/>
                </a:solidFill>
                <a:sym typeface="Wingdings 3"/>
              </a:rPr>
              <a:t>1</a:t>
            </a:r>
            <a:r>
              <a:rPr lang="en-US" dirty="0" smtClean="0">
                <a:solidFill>
                  <a:srgbClr val="000096"/>
                </a:solidFill>
                <a:latin typeface="Symbol" pitchFamily="18" charset="2"/>
                <a:sym typeface="Wingdings 3"/>
              </a:rPr>
              <a:t>p</a:t>
            </a: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en-US" dirty="0" smtClean="0">
                <a:solidFill>
                  <a:srgbClr val="000096"/>
                </a:solidFill>
                <a:sym typeface="Wingdings 3"/>
              </a:rPr>
              <a:t> non-resonant and resonant contributions</a:t>
            </a: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en-US" dirty="0" smtClean="0">
                <a:solidFill>
                  <a:srgbClr val="000096"/>
                </a:solidFill>
                <a:sym typeface="Wingdings 3"/>
              </a:rPr>
              <a:t> </a:t>
            </a:r>
            <a:r>
              <a:rPr lang="en-US" i="1" dirty="0" smtClean="0">
                <a:solidFill>
                  <a:srgbClr val="000096"/>
                </a:solidFill>
                <a:sym typeface="Wingdings 3"/>
              </a:rPr>
              <a:t>A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 dependence of </a:t>
            </a:r>
            <a:r>
              <a:rPr lang="en-US" i="1" dirty="0" smtClean="0">
                <a:solidFill>
                  <a:srgbClr val="000096"/>
                </a:solidFill>
                <a:sym typeface="Wingdings 3"/>
              </a:rPr>
              <a:t>M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=1 production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dirty="0" smtClean="0">
                <a:solidFill>
                  <a:srgbClr val="000096"/>
                </a:solidFill>
                <a:sym typeface="Wingdings 3"/>
              </a:rPr>
              <a:t> </a:t>
            </a:r>
            <a:r>
              <a:rPr lang="en-US" dirty="0" err="1" smtClean="0">
                <a:solidFill>
                  <a:srgbClr val="000096"/>
                </a:solidFill>
                <a:sym typeface="Wingdings 3"/>
              </a:rPr>
              <a:t>Photoproduction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: </a:t>
            </a:r>
            <a:r>
              <a:rPr lang="en-US" dirty="0" smtClean="0">
                <a:solidFill>
                  <a:srgbClr val="FF0000"/>
                </a:solidFill>
                <a:sym typeface="Wingdings 3"/>
              </a:rPr>
              <a:t>CLAS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 (also COMPASS)</a:t>
            </a: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en-US" dirty="0" smtClean="0">
                <a:solidFill>
                  <a:srgbClr val="000096"/>
                </a:solidFill>
                <a:sym typeface="Wingdings 3"/>
              </a:rPr>
              <a:t> no evidence for </a:t>
            </a:r>
            <a:r>
              <a:rPr lang="en-US" dirty="0" smtClean="0">
                <a:solidFill>
                  <a:srgbClr val="000096"/>
                </a:solidFill>
                <a:latin typeface="Symbol" pitchFamily="18" charset="2"/>
                <a:sym typeface="Wingdings 3"/>
              </a:rPr>
              <a:t>p</a:t>
            </a:r>
            <a:r>
              <a:rPr lang="en-US" baseline="-25000" dirty="0" smtClean="0">
                <a:solidFill>
                  <a:srgbClr val="000096"/>
                </a:solidFill>
                <a:sym typeface="Wingdings 3"/>
              </a:rPr>
              <a:t>1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(1600) in charge transfer reaction</a:t>
            </a: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en-US" dirty="0" smtClean="0">
                <a:solidFill>
                  <a:srgbClr val="000096"/>
                </a:solidFill>
                <a:sym typeface="Wingdings 3"/>
              </a:rPr>
              <a:t> 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examine </a:t>
            </a:r>
            <a:r>
              <a:rPr lang="en-US" dirty="0" err="1" smtClean="0">
                <a:solidFill>
                  <a:srgbClr val="000096"/>
                </a:solidFill>
                <a:sym typeface="Wingdings 3"/>
              </a:rPr>
              <a:t>Pomeron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 production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dirty="0" smtClean="0">
                <a:solidFill>
                  <a:srgbClr val="000096"/>
                </a:solidFill>
                <a:sym typeface="Wingdings 3"/>
              </a:rPr>
              <a:t> 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Have we observed the lowest hybrid </a:t>
            </a:r>
            <a:r>
              <a:rPr lang="en-US" dirty="0" err="1" smtClean="0">
                <a:solidFill>
                  <a:srgbClr val="000096"/>
                </a:solidFill>
                <a:sym typeface="Wingdings 3"/>
              </a:rPr>
              <a:t>nonet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? 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96"/>
                </a:solidFill>
                <a:sym typeface="Wingdings 3"/>
              </a:rPr>
              <a:t> 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   </a:t>
            </a:r>
            <a:r>
              <a:rPr lang="en-US" dirty="0" smtClean="0">
                <a:solidFill>
                  <a:srgbClr val="000096"/>
                </a:solidFill>
                <a:latin typeface="Symbol" pitchFamily="18" charset="2"/>
                <a:sym typeface="Wingdings 3"/>
              </a:rPr>
              <a:t>p</a:t>
            </a:r>
            <a:r>
              <a:rPr lang="en-US" baseline="-25000" dirty="0" smtClean="0">
                <a:solidFill>
                  <a:srgbClr val="000096"/>
                </a:solidFill>
                <a:sym typeface="Wingdings 3"/>
              </a:rPr>
              <a:t>1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(1600), </a:t>
            </a:r>
            <a:r>
              <a:rPr lang="en-US" dirty="0" smtClean="0">
                <a:solidFill>
                  <a:srgbClr val="000096"/>
                </a:solidFill>
                <a:latin typeface="Symbol" pitchFamily="18" charset="2"/>
                <a:sym typeface="Wingdings 3"/>
              </a:rPr>
              <a:t>p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(1800), </a:t>
            </a:r>
            <a:r>
              <a:rPr lang="en-US" dirty="0" smtClean="0">
                <a:solidFill>
                  <a:srgbClr val="000096"/>
                </a:solidFill>
                <a:latin typeface="Symbol" pitchFamily="18" charset="2"/>
                <a:sym typeface="Wingdings 3"/>
              </a:rPr>
              <a:t>p</a:t>
            </a:r>
            <a:r>
              <a:rPr lang="en-US" baseline="-25000" dirty="0" smtClean="0">
                <a:solidFill>
                  <a:srgbClr val="000096"/>
                </a:solidFill>
                <a:sym typeface="Wingdings 3"/>
              </a:rPr>
              <a:t>2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(1880),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980728"/>
            <a:ext cx="6433171" cy="3093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L-QCD</a:t>
            </a:r>
            <a:r>
              <a:rPr lang="en-US" dirty="0" smtClean="0">
                <a:solidFill>
                  <a:srgbClr val="000096"/>
                </a:solidFill>
              </a:rPr>
              <a:t> provides guidance to establish hybrid </a:t>
            </a:r>
            <a:r>
              <a:rPr lang="en-US" dirty="0" err="1" smtClean="0">
                <a:solidFill>
                  <a:srgbClr val="000096"/>
                </a:solidFill>
              </a:rPr>
              <a:t>nonets</a:t>
            </a:r>
            <a:r>
              <a:rPr lang="en-US" dirty="0" smtClean="0">
                <a:solidFill>
                  <a:srgbClr val="000096"/>
                </a:solidFill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000096"/>
                </a:solidFill>
                <a:sym typeface="Wingdings 3"/>
              </a:rPr>
              <a:t> 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q</a:t>
            </a:r>
            <a:r>
              <a:rPr lang="en-US" dirty="0" smtClean="0">
                <a:solidFill>
                  <a:srgbClr val="000096"/>
                </a:solidFill>
              </a:rPr>
              <a:t>uantum numbers, masses, decay modes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Data </a:t>
            </a:r>
            <a:r>
              <a:rPr lang="en-US" dirty="0" smtClean="0">
                <a:solidFill>
                  <a:srgbClr val="FF0000"/>
                </a:solidFill>
              </a:rPr>
              <a:t>analysis</a:t>
            </a:r>
            <a:r>
              <a:rPr lang="en-US" dirty="0" smtClean="0">
                <a:solidFill>
                  <a:srgbClr val="000096"/>
                </a:solidFill>
              </a:rPr>
              <a:t>:</a:t>
            </a: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study model dependence</a:t>
            </a: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en-US" dirty="0" smtClean="0">
                <a:solidFill>
                  <a:srgbClr val="000096"/>
                </a:solidFill>
              </a:rPr>
              <a:t>include resonant and non-resonant amplitudes</a:t>
            </a: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include </a:t>
            </a:r>
            <a:r>
              <a:rPr lang="en-US" dirty="0" err="1" smtClean="0">
                <a:solidFill>
                  <a:srgbClr val="000096"/>
                </a:solidFill>
              </a:rPr>
              <a:t>rescattering</a:t>
            </a:r>
            <a:r>
              <a:rPr lang="en-US" dirty="0" smtClean="0">
                <a:solidFill>
                  <a:srgbClr val="000096"/>
                </a:solidFill>
              </a:rPr>
              <a:t> effects</a:t>
            </a: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perform coupled-channel analyses</a:t>
            </a: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provide access to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980728"/>
            <a:ext cx="6433171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dirty="0" smtClean="0">
                <a:solidFill>
                  <a:srgbClr val="000096"/>
                </a:solidFill>
              </a:rPr>
              <a:t> L-QCD provides guidance to establish hybrid </a:t>
            </a:r>
            <a:r>
              <a:rPr lang="en-US" dirty="0" err="1" smtClean="0">
                <a:solidFill>
                  <a:srgbClr val="000096"/>
                </a:solidFill>
              </a:rPr>
              <a:t>nonets</a:t>
            </a:r>
            <a:r>
              <a:rPr lang="en-US" dirty="0" smtClean="0">
                <a:solidFill>
                  <a:srgbClr val="000096"/>
                </a:solidFill>
              </a:rPr>
              <a:t> </a:t>
            </a: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en-US" dirty="0" smtClean="0">
                <a:solidFill>
                  <a:srgbClr val="000096"/>
                </a:solidFill>
              </a:rPr>
              <a:t> Quantum numbers</a:t>
            </a: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en-US" dirty="0" smtClean="0">
                <a:solidFill>
                  <a:srgbClr val="000096"/>
                </a:solidFill>
              </a:rPr>
              <a:t> Masses</a:t>
            </a: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en-US" dirty="0" smtClean="0">
                <a:solidFill>
                  <a:srgbClr val="000096"/>
                </a:solidFill>
              </a:rPr>
              <a:t> Decay modes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Data analysis:</a:t>
            </a: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study model dependence</a:t>
            </a: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en-US" dirty="0" smtClean="0">
                <a:solidFill>
                  <a:srgbClr val="000096"/>
                </a:solidFill>
              </a:rPr>
              <a:t>include resonant and non-resonant amplitudes</a:t>
            </a: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include </a:t>
            </a:r>
            <a:r>
              <a:rPr lang="en-US" dirty="0" err="1" smtClean="0">
                <a:solidFill>
                  <a:srgbClr val="000096"/>
                </a:solidFill>
              </a:rPr>
              <a:t>rescattering</a:t>
            </a:r>
            <a:r>
              <a:rPr lang="en-US" dirty="0" smtClean="0">
                <a:solidFill>
                  <a:srgbClr val="000096"/>
                </a:solidFill>
              </a:rPr>
              <a:t> effects</a:t>
            </a: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perform coupled-channel analyses</a:t>
            </a: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provide access to data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New experiments:</a:t>
            </a: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BESIII</a:t>
            </a: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BELLEII</a:t>
            </a: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err="1" smtClean="0">
                <a:solidFill>
                  <a:srgbClr val="000096"/>
                </a:solidFill>
              </a:rPr>
              <a:t>GlueX</a:t>
            </a:r>
            <a:r>
              <a:rPr lang="en-US" dirty="0" smtClean="0">
                <a:solidFill>
                  <a:srgbClr val="000096"/>
                </a:solidFill>
              </a:rPr>
              <a:t>, CLAS12</a:t>
            </a:r>
          </a:p>
          <a:p>
            <a:pPr lvl="1">
              <a:spcBef>
                <a:spcPts val="600"/>
              </a:spcBef>
              <a:buBlip>
                <a:blip r:embed="rId3"/>
              </a:buBlip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000096"/>
                </a:solidFill>
              </a:rPr>
              <a:t>PANDA </a:t>
            </a:r>
            <a:endParaRPr lang="de-DE" dirty="0">
              <a:solidFill>
                <a:srgbClr val="00009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980728"/>
            <a:ext cx="6984776" cy="3888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06242" name="Picture 2"/>
          <p:cNvPicPr>
            <a:picLocks noChangeAspect="1" noChangeArrowheads="1"/>
          </p:cNvPicPr>
          <p:nvPr/>
        </p:nvPicPr>
        <p:blipFill>
          <a:blip r:embed="rId4" cstate="print"/>
          <a:srcRect r="2228"/>
          <a:stretch>
            <a:fillRect/>
          </a:stretch>
        </p:blipFill>
        <p:spPr bwMode="auto">
          <a:xfrm>
            <a:off x="1160" y="1916832"/>
            <a:ext cx="390582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Panda_V712_3D_DRCin"/>
          <p:cNvPicPr>
            <a:picLocks noChangeAspect="1" noChangeArrowheads="1"/>
          </p:cNvPicPr>
          <p:nvPr/>
        </p:nvPicPr>
        <p:blipFill>
          <a:blip r:embed="rId5" cstate="print"/>
          <a:srcRect t="7467" r="4410" b="12445"/>
          <a:stretch>
            <a:fillRect/>
          </a:stretch>
        </p:blipFill>
        <p:spPr bwMode="auto">
          <a:xfrm>
            <a:off x="3347864" y="4573928"/>
            <a:ext cx="4062774" cy="2239448"/>
          </a:xfrm>
          <a:prstGeom prst="rect">
            <a:avLst/>
          </a:prstGeom>
          <a:noFill/>
        </p:spPr>
      </p:pic>
      <p:pic>
        <p:nvPicPr>
          <p:cNvPr id="906243" name="Picture 3"/>
          <p:cNvPicPr>
            <a:picLocks noChangeAspect="1" noChangeArrowheads="1"/>
          </p:cNvPicPr>
          <p:nvPr/>
        </p:nvPicPr>
        <p:blipFill>
          <a:blip r:embed="rId6" cstate="print"/>
          <a:srcRect b="5206"/>
          <a:stretch>
            <a:fillRect/>
          </a:stretch>
        </p:blipFill>
        <p:spPr bwMode="auto">
          <a:xfrm>
            <a:off x="5815369" y="2204864"/>
            <a:ext cx="3328631" cy="251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6245" name="Picture 5"/>
          <p:cNvPicPr>
            <a:picLocks noChangeAspect="1" noChangeArrowheads="1"/>
          </p:cNvPicPr>
          <p:nvPr/>
        </p:nvPicPr>
        <p:blipFill>
          <a:blip r:embed="rId7" cstate="print"/>
          <a:srcRect l="14683" r="15009"/>
          <a:stretch>
            <a:fillRect/>
          </a:stretch>
        </p:blipFill>
        <p:spPr bwMode="auto">
          <a:xfrm>
            <a:off x="3779912" y="1052736"/>
            <a:ext cx="2531093" cy="240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Spare Slides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Hybrids</a:t>
            </a:r>
          </a:p>
        </p:txBody>
      </p:sp>
      <p:sp>
        <p:nvSpPr>
          <p:cNvPr id="609283" name="Text Box 3"/>
          <p:cNvSpPr txBox="1">
            <a:spLocks noChangeArrowheads="1"/>
          </p:cNvSpPr>
          <p:nvPr/>
        </p:nvSpPr>
        <p:spPr bwMode="auto">
          <a:xfrm>
            <a:off x="250825" y="1142984"/>
            <a:ext cx="5091113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ct val="25000"/>
              </a:spcAft>
            </a:pPr>
            <a:r>
              <a:rPr lang="en-US" b="1" dirty="0">
                <a:solidFill>
                  <a:srgbClr val="FF0000"/>
                </a:solidFill>
              </a:rPr>
              <a:t>Light meson sector</a:t>
            </a:r>
            <a:r>
              <a:rPr lang="en-US" dirty="0">
                <a:solidFill>
                  <a:srgbClr val="003399"/>
                </a:solidFill>
              </a:rPr>
              <a:t> exotics </a:t>
            </a:r>
            <a:r>
              <a:rPr lang="en-US" i="1" dirty="0">
                <a:solidFill>
                  <a:srgbClr val="003399"/>
                </a:solidFill>
                <a:latin typeface="Times New Roman" pitchFamily="18" charset="0"/>
              </a:rPr>
              <a:t>J</a:t>
            </a:r>
            <a:r>
              <a:rPr lang="en-US" i="1" baseline="30000" dirty="0">
                <a:solidFill>
                  <a:srgbClr val="003399"/>
                </a:solidFill>
                <a:latin typeface="Times New Roman" pitchFamily="18" charset="0"/>
              </a:rPr>
              <a:t>PC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=1</a:t>
            </a:r>
            <a:r>
              <a:rPr lang="en-US" baseline="30000" dirty="0">
                <a:solidFill>
                  <a:srgbClr val="003399"/>
                </a:solidFill>
                <a:latin typeface="Symbol" pitchFamily="18" charset="2"/>
              </a:rPr>
              <a:t>-</a:t>
            </a:r>
            <a:r>
              <a:rPr lang="en-US" baseline="30000" dirty="0">
                <a:solidFill>
                  <a:srgbClr val="003399"/>
                </a:solidFill>
                <a:latin typeface="Times New Roman" pitchFamily="18" charset="0"/>
              </a:rPr>
              <a:t>+</a:t>
            </a:r>
            <a:r>
              <a:rPr lang="en-US" dirty="0">
                <a:solidFill>
                  <a:srgbClr val="003399"/>
                </a:solidFill>
              </a:rPr>
              <a:t>: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(1400)</a:t>
            </a:r>
            <a:endParaRPr lang="en-US" dirty="0">
              <a:solidFill>
                <a:srgbClr val="003399"/>
              </a:solidFill>
            </a:endParaRPr>
          </a:p>
          <a:p>
            <a:pPr lvl="1">
              <a:spcAft>
                <a:spcPct val="25000"/>
              </a:spcAft>
              <a:buFontTx/>
              <a:buChar char="•"/>
            </a:pPr>
            <a:r>
              <a:rPr lang="en-US" dirty="0">
                <a:solidFill>
                  <a:srgbClr val="003399"/>
                </a:solidFill>
              </a:rPr>
              <a:t>                                          (E852, VES)</a:t>
            </a:r>
          </a:p>
          <a:p>
            <a:pPr lvl="1">
              <a:spcAft>
                <a:spcPct val="25000"/>
              </a:spcAft>
              <a:buFontTx/>
              <a:buChar char="•"/>
            </a:pPr>
            <a:r>
              <a:rPr lang="en-US" dirty="0">
                <a:solidFill>
                  <a:srgbClr val="003399"/>
                </a:solidFill>
              </a:rPr>
              <a:t>                                      (Crystal Barrel)</a:t>
            </a:r>
          </a:p>
          <a:p>
            <a:pPr lvl="1">
              <a:spcAft>
                <a:spcPct val="25000"/>
              </a:spcAft>
              <a:buFontTx/>
              <a:buChar char="•"/>
            </a:pPr>
            <a:r>
              <a:rPr lang="en-US" dirty="0">
                <a:solidFill>
                  <a:srgbClr val="003399"/>
                </a:solidFill>
              </a:rPr>
              <a:t>                                      (Crystal Barrel)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(1600)</a:t>
            </a:r>
            <a:endParaRPr lang="en-US" dirty="0">
              <a:solidFill>
                <a:srgbClr val="003399"/>
              </a:solidFill>
            </a:endParaRPr>
          </a:p>
          <a:p>
            <a:pPr lvl="1">
              <a:spcAft>
                <a:spcPct val="25000"/>
              </a:spcAft>
              <a:buFontTx/>
              <a:buChar char="•"/>
            </a:pPr>
            <a:r>
              <a:rPr lang="en-US" dirty="0">
                <a:solidFill>
                  <a:srgbClr val="003399"/>
                </a:solidFill>
              </a:rPr>
              <a:t>                                          (E852, VES)</a:t>
            </a:r>
          </a:p>
          <a:p>
            <a:pPr lvl="1">
              <a:spcAft>
                <a:spcPct val="25000"/>
              </a:spcAft>
            </a:pPr>
            <a:endParaRPr lang="en-US" dirty="0">
              <a:solidFill>
                <a:srgbClr val="003399"/>
              </a:solidFill>
            </a:endParaRPr>
          </a:p>
          <a:p>
            <a:pPr lvl="1">
              <a:spcAft>
                <a:spcPct val="25000"/>
              </a:spcAft>
            </a:pPr>
            <a:endParaRPr lang="en-US" dirty="0">
              <a:solidFill>
                <a:srgbClr val="003399"/>
              </a:solidFill>
            </a:endParaRPr>
          </a:p>
          <a:p>
            <a:pPr lvl="1">
              <a:spcAft>
                <a:spcPct val="25000"/>
              </a:spcAft>
            </a:pPr>
            <a:endParaRPr lang="en-US" dirty="0">
              <a:solidFill>
                <a:srgbClr val="003399"/>
              </a:solidFill>
            </a:endParaRPr>
          </a:p>
          <a:p>
            <a:pPr lvl="1">
              <a:spcAft>
                <a:spcPct val="25000"/>
              </a:spcAft>
              <a:buFontTx/>
              <a:buChar char="•"/>
            </a:pPr>
            <a:r>
              <a:rPr lang="en-US" dirty="0">
                <a:solidFill>
                  <a:srgbClr val="003399"/>
                </a:solidFill>
              </a:rPr>
              <a:t>                                     (Crystal Barrel) 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 dirty="0">
                <a:solidFill>
                  <a:srgbClr val="000096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(2000)</a:t>
            </a:r>
            <a:endParaRPr lang="en-US" dirty="0">
              <a:solidFill>
                <a:srgbClr val="003399"/>
              </a:solidFill>
            </a:endParaRPr>
          </a:p>
          <a:p>
            <a:pPr lvl="1">
              <a:spcAft>
                <a:spcPct val="25000"/>
              </a:spcAft>
              <a:buFontTx/>
              <a:buChar char="•"/>
            </a:pPr>
            <a:r>
              <a:rPr lang="en-US" dirty="0">
                <a:solidFill>
                  <a:srgbClr val="003399"/>
                </a:solidFill>
              </a:rPr>
              <a:t>                                     (Crystal Barrel)</a:t>
            </a:r>
          </a:p>
          <a:p>
            <a:pPr>
              <a:spcAft>
                <a:spcPct val="25000"/>
              </a:spcAft>
            </a:pPr>
            <a:r>
              <a:rPr lang="en-US" dirty="0">
                <a:solidFill>
                  <a:srgbClr val="003399"/>
                </a:solidFill>
              </a:rPr>
              <a:t>          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6013450" y="981075"/>
            <a:ext cx="1727200" cy="1076325"/>
            <a:chOff x="768" y="2832"/>
            <a:chExt cx="1248" cy="777"/>
          </a:xfrm>
        </p:grpSpPr>
        <p:grpSp>
          <p:nvGrpSpPr>
            <p:cNvPr id="3" name="Group 6"/>
            <p:cNvGrpSpPr>
              <a:grpSpLocks noChangeAspect="1"/>
            </p:cNvGrpSpPr>
            <p:nvPr/>
          </p:nvGrpSpPr>
          <p:grpSpPr bwMode="auto">
            <a:xfrm>
              <a:off x="768" y="2832"/>
              <a:ext cx="1248" cy="777"/>
              <a:chOff x="839" y="1524"/>
              <a:chExt cx="1248" cy="777"/>
            </a:xfrm>
          </p:grpSpPr>
          <p:sp>
            <p:nvSpPr>
              <p:cNvPr id="609287" name="Rectangle 7"/>
              <p:cNvSpPr>
                <a:spLocks noChangeAspect="1" noChangeArrowheads="1"/>
              </p:cNvSpPr>
              <p:nvPr/>
            </p:nvSpPr>
            <p:spPr bwMode="auto">
              <a:xfrm>
                <a:off x="839" y="1524"/>
                <a:ext cx="1248" cy="777"/>
              </a:xfrm>
              <a:prstGeom prst="rect">
                <a:avLst/>
              </a:prstGeom>
              <a:gradFill rotWithShape="0">
                <a:gsLst>
                  <a:gs pos="0">
                    <a:srgbClr val="99CCFF">
                      <a:gamma/>
                      <a:tint val="5882"/>
                      <a:invGamma/>
                    </a:srgbClr>
                  </a:gs>
                  <a:gs pos="100000">
                    <a:srgbClr val="99CCFF"/>
                  </a:gs>
                </a:gsLst>
                <a:lin ang="5400000" scaled="1"/>
              </a:gradFill>
              <a:ln w="952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de-DE"/>
              </a:p>
            </p:txBody>
          </p:sp>
          <p:grpSp>
            <p:nvGrpSpPr>
              <p:cNvPr id="4" name="Group 8"/>
              <p:cNvGrpSpPr>
                <a:grpSpLocks noChangeAspect="1"/>
              </p:cNvGrpSpPr>
              <p:nvPr/>
            </p:nvGrpSpPr>
            <p:grpSpPr bwMode="auto">
              <a:xfrm>
                <a:off x="949" y="1642"/>
                <a:ext cx="1010" cy="581"/>
                <a:chOff x="949" y="1642"/>
                <a:chExt cx="1010" cy="581"/>
              </a:xfrm>
            </p:grpSpPr>
            <p:grpSp>
              <p:nvGrpSpPr>
                <p:cNvPr id="5" name="Group 9"/>
                <p:cNvGrpSpPr>
                  <a:grpSpLocks noChangeAspect="1"/>
                </p:cNvGrpSpPr>
                <p:nvPr/>
              </p:nvGrpSpPr>
              <p:grpSpPr bwMode="auto">
                <a:xfrm>
                  <a:off x="1088" y="1907"/>
                  <a:ext cx="418" cy="63"/>
                  <a:chOff x="1446" y="1774"/>
                  <a:chExt cx="866" cy="237"/>
                </a:xfrm>
              </p:grpSpPr>
              <p:grpSp>
                <p:nvGrpSpPr>
                  <p:cNvPr id="6" name="Group 1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446" y="1774"/>
                    <a:ext cx="290" cy="235"/>
                    <a:chOff x="1446" y="1774"/>
                    <a:chExt cx="290" cy="235"/>
                  </a:xfrm>
                </p:grpSpPr>
                <p:sp>
                  <p:nvSpPr>
                    <p:cNvPr id="609291" name="Freeform 1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46" y="1774"/>
                      <a:ext cx="146" cy="2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14" y="2"/>
                        </a:cxn>
                        <a:cxn ang="0">
                          <a:pos x="36" y="10"/>
                        </a:cxn>
                        <a:cxn ang="0">
                          <a:pos x="56" y="32"/>
                        </a:cxn>
                        <a:cxn ang="0">
                          <a:pos x="76" y="84"/>
                        </a:cxn>
                        <a:cxn ang="0">
                          <a:pos x="88" y="178"/>
                        </a:cxn>
                        <a:cxn ang="0">
                          <a:pos x="82" y="224"/>
                        </a:cxn>
                        <a:cxn ang="0">
                          <a:pos x="54" y="234"/>
                        </a:cxn>
                        <a:cxn ang="0">
                          <a:pos x="32" y="220"/>
                        </a:cxn>
                        <a:cxn ang="0">
                          <a:pos x="32" y="160"/>
                        </a:cxn>
                        <a:cxn ang="0">
                          <a:pos x="76" y="62"/>
                        </a:cxn>
                        <a:cxn ang="0">
                          <a:pos x="118" y="12"/>
                        </a:cxn>
                        <a:cxn ang="0">
                          <a:pos x="146" y="0"/>
                        </a:cxn>
                      </a:cxnLst>
                      <a:rect l="0" t="0" r="r" b="b"/>
                      <a:pathLst>
                        <a:path w="146" h="235">
                          <a:moveTo>
                            <a:pt x="0" y="2"/>
                          </a:moveTo>
                          <a:cubicBezTo>
                            <a:pt x="4" y="1"/>
                            <a:pt x="8" y="1"/>
                            <a:pt x="14" y="2"/>
                          </a:cubicBezTo>
                          <a:cubicBezTo>
                            <a:pt x="20" y="3"/>
                            <a:pt x="29" y="5"/>
                            <a:pt x="36" y="10"/>
                          </a:cubicBezTo>
                          <a:cubicBezTo>
                            <a:pt x="43" y="15"/>
                            <a:pt x="49" y="20"/>
                            <a:pt x="56" y="32"/>
                          </a:cubicBezTo>
                          <a:cubicBezTo>
                            <a:pt x="63" y="44"/>
                            <a:pt x="71" y="60"/>
                            <a:pt x="76" y="84"/>
                          </a:cubicBezTo>
                          <a:cubicBezTo>
                            <a:pt x="81" y="108"/>
                            <a:pt x="87" y="155"/>
                            <a:pt x="88" y="178"/>
                          </a:cubicBezTo>
                          <a:cubicBezTo>
                            <a:pt x="89" y="201"/>
                            <a:pt x="88" y="215"/>
                            <a:pt x="82" y="224"/>
                          </a:cubicBezTo>
                          <a:cubicBezTo>
                            <a:pt x="76" y="233"/>
                            <a:pt x="62" y="235"/>
                            <a:pt x="54" y="234"/>
                          </a:cubicBezTo>
                          <a:cubicBezTo>
                            <a:pt x="46" y="233"/>
                            <a:pt x="36" y="232"/>
                            <a:pt x="32" y="220"/>
                          </a:cubicBezTo>
                          <a:cubicBezTo>
                            <a:pt x="28" y="208"/>
                            <a:pt x="25" y="186"/>
                            <a:pt x="32" y="160"/>
                          </a:cubicBezTo>
                          <a:cubicBezTo>
                            <a:pt x="39" y="134"/>
                            <a:pt x="62" y="87"/>
                            <a:pt x="76" y="62"/>
                          </a:cubicBezTo>
                          <a:cubicBezTo>
                            <a:pt x="90" y="37"/>
                            <a:pt x="106" y="22"/>
                            <a:pt x="118" y="12"/>
                          </a:cubicBezTo>
                          <a:cubicBezTo>
                            <a:pt x="130" y="2"/>
                            <a:pt x="141" y="2"/>
                            <a:pt x="146" y="0"/>
                          </a:cubicBezTo>
                        </a:path>
                      </a:pathLst>
                    </a:custGeom>
                    <a:noFill/>
                    <a:ln w="28575" cap="flat" cmpd="sng">
                      <a:solidFill>
                        <a:srgbClr val="0099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09292" name="Freeform 1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590" y="1774"/>
                      <a:ext cx="146" cy="2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14" y="2"/>
                        </a:cxn>
                        <a:cxn ang="0">
                          <a:pos x="36" y="10"/>
                        </a:cxn>
                        <a:cxn ang="0">
                          <a:pos x="56" y="32"/>
                        </a:cxn>
                        <a:cxn ang="0">
                          <a:pos x="76" y="84"/>
                        </a:cxn>
                        <a:cxn ang="0">
                          <a:pos x="88" y="178"/>
                        </a:cxn>
                        <a:cxn ang="0">
                          <a:pos x="82" y="224"/>
                        </a:cxn>
                        <a:cxn ang="0">
                          <a:pos x="54" y="234"/>
                        </a:cxn>
                        <a:cxn ang="0">
                          <a:pos x="32" y="220"/>
                        </a:cxn>
                        <a:cxn ang="0">
                          <a:pos x="32" y="160"/>
                        </a:cxn>
                        <a:cxn ang="0">
                          <a:pos x="76" y="62"/>
                        </a:cxn>
                        <a:cxn ang="0">
                          <a:pos x="118" y="12"/>
                        </a:cxn>
                        <a:cxn ang="0">
                          <a:pos x="146" y="0"/>
                        </a:cxn>
                      </a:cxnLst>
                      <a:rect l="0" t="0" r="r" b="b"/>
                      <a:pathLst>
                        <a:path w="146" h="235">
                          <a:moveTo>
                            <a:pt x="0" y="2"/>
                          </a:moveTo>
                          <a:cubicBezTo>
                            <a:pt x="4" y="1"/>
                            <a:pt x="8" y="1"/>
                            <a:pt x="14" y="2"/>
                          </a:cubicBezTo>
                          <a:cubicBezTo>
                            <a:pt x="20" y="3"/>
                            <a:pt x="29" y="5"/>
                            <a:pt x="36" y="10"/>
                          </a:cubicBezTo>
                          <a:cubicBezTo>
                            <a:pt x="43" y="15"/>
                            <a:pt x="49" y="20"/>
                            <a:pt x="56" y="32"/>
                          </a:cubicBezTo>
                          <a:cubicBezTo>
                            <a:pt x="63" y="44"/>
                            <a:pt x="71" y="60"/>
                            <a:pt x="76" y="84"/>
                          </a:cubicBezTo>
                          <a:cubicBezTo>
                            <a:pt x="81" y="108"/>
                            <a:pt x="87" y="155"/>
                            <a:pt x="88" y="178"/>
                          </a:cubicBezTo>
                          <a:cubicBezTo>
                            <a:pt x="89" y="201"/>
                            <a:pt x="88" y="215"/>
                            <a:pt x="82" y="224"/>
                          </a:cubicBezTo>
                          <a:cubicBezTo>
                            <a:pt x="76" y="233"/>
                            <a:pt x="62" y="235"/>
                            <a:pt x="54" y="234"/>
                          </a:cubicBezTo>
                          <a:cubicBezTo>
                            <a:pt x="46" y="233"/>
                            <a:pt x="36" y="232"/>
                            <a:pt x="32" y="220"/>
                          </a:cubicBezTo>
                          <a:cubicBezTo>
                            <a:pt x="28" y="208"/>
                            <a:pt x="25" y="186"/>
                            <a:pt x="32" y="160"/>
                          </a:cubicBezTo>
                          <a:cubicBezTo>
                            <a:pt x="39" y="134"/>
                            <a:pt x="62" y="87"/>
                            <a:pt x="76" y="62"/>
                          </a:cubicBezTo>
                          <a:cubicBezTo>
                            <a:pt x="90" y="37"/>
                            <a:pt x="106" y="22"/>
                            <a:pt x="118" y="12"/>
                          </a:cubicBezTo>
                          <a:cubicBezTo>
                            <a:pt x="130" y="2"/>
                            <a:pt x="141" y="2"/>
                            <a:pt x="146" y="0"/>
                          </a:cubicBezTo>
                        </a:path>
                      </a:pathLst>
                    </a:custGeom>
                    <a:noFill/>
                    <a:ln w="28575" cap="flat" cmpd="sng">
                      <a:solidFill>
                        <a:srgbClr val="0099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7" name="Group 1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734" y="1774"/>
                    <a:ext cx="290" cy="235"/>
                    <a:chOff x="1446" y="1774"/>
                    <a:chExt cx="290" cy="235"/>
                  </a:xfrm>
                </p:grpSpPr>
                <p:sp>
                  <p:nvSpPr>
                    <p:cNvPr id="609294" name="Freeform 1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46" y="1774"/>
                      <a:ext cx="146" cy="2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14" y="2"/>
                        </a:cxn>
                        <a:cxn ang="0">
                          <a:pos x="36" y="10"/>
                        </a:cxn>
                        <a:cxn ang="0">
                          <a:pos x="56" y="32"/>
                        </a:cxn>
                        <a:cxn ang="0">
                          <a:pos x="76" y="84"/>
                        </a:cxn>
                        <a:cxn ang="0">
                          <a:pos x="88" y="178"/>
                        </a:cxn>
                        <a:cxn ang="0">
                          <a:pos x="82" y="224"/>
                        </a:cxn>
                        <a:cxn ang="0">
                          <a:pos x="54" y="234"/>
                        </a:cxn>
                        <a:cxn ang="0">
                          <a:pos x="32" y="220"/>
                        </a:cxn>
                        <a:cxn ang="0">
                          <a:pos x="32" y="160"/>
                        </a:cxn>
                        <a:cxn ang="0">
                          <a:pos x="76" y="62"/>
                        </a:cxn>
                        <a:cxn ang="0">
                          <a:pos x="118" y="12"/>
                        </a:cxn>
                        <a:cxn ang="0">
                          <a:pos x="146" y="0"/>
                        </a:cxn>
                      </a:cxnLst>
                      <a:rect l="0" t="0" r="r" b="b"/>
                      <a:pathLst>
                        <a:path w="146" h="235">
                          <a:moveTo>
                            <a:pt x="0" y="2"/>
                          </a:moveTo>
                          <a:cubicBezTo>
                            <a:pt x="4" y="1"/>
                            <a:pt x="8" y="1"/>
                            <a:pt x="14" y="2"/>
                          </a:cubicBezTo>
                          <a:cubicBezTo>
                            <a:pt x="20" y="3"/>
                            <a:pt x="29" y="5"/>
                            <a:pt x="36" y="10"/>
                          </a:cubicBezTo>
                          <a:cubicBezTo>
                            <a:pt x="43" y="15"/>
                            <a:pt x="49" y="20"/>
                            <a:pt x="56" y="32"/>
                          </a:cubicBezTo>
                          <a:cubicBezTo>
                            <a:pt x="63" y="44"/>
                            <a:pt x="71" y="60"/>
                            <a:pt x="76" y="84"/>
                          </a:cubicBezTo>
                          <a:cubicBezTo>
                            <a:pt x="81" y="108"/>
                            <a:pt x="87" y="155"/>
                            <a:pt x="88" y="178"/>
                          </a:cubicBezTo>
                          <a:cubicBezTo>
                            <a:pt x="89" y="201"/>
                            <a:pt x="88" y="215"/>
                            <a:pt x="82" y="224"/>
                          </a:cubicBezTo>
                          <a:cubicBezTo>
                            <a:pt x="76" y="233"/>
                            <a:pt x="62" y="235"/>
                            <a:pt x="54" y="234"/>
                          </a:cubicBezTo>
                          <a:cubicBezTo>
                            <a:pt x="46" y="233"/>
                            <a:pt x="36" y="232"/>
                            <a:pt x="32" y="220"/>
                          </a:cubicBezTo>
                          <a:cubicBezTo>
                            <a:pt x="28" y="208"/>
                            <a:pt x="25" y="186"/>
                            <a:pt x="32" y="160"/>
                          </a:cubicBezTo>
                          <a:cubicBezTo>
                            <a:pt x="39" y="134"/>
                            <a:pt x="62" y="87"/>
                            <a:pt x="76" y="62"/>
                          </a:cubicBezTo>
                          <a:cubicBezTo>
                            <a:pt x="90" y="37"/>
                            <a:pt x="106" y="22"/>
                            <a:pt x="118" y="12"/>
                          </a:cubicBezTo>
                          <a:cubicBezTo>
                            <a:pt x="130" y="2"/>
                            <a:pt x="141" y="2"/>
                            <a:pt x="146" y="0"/>
                          </a:cubicBezTo>
                        </a:path>
                      </a:pathLst>
                    </a:custGeom>
                    <a:noFill/>
                    <a:ln w="28575" cap="flat" cmpd="sng">
                      <a:solidFill>
                        <a:srgbClr val="0099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09295" name="Freeform 1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590" y="1774"/>
                      <a:ext cx="146" cy="2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14" y="2"/>
                        </a:cxn>
                        <a:cxn ang="0">
                          <a:pos x="36" y="10"/>
                        </a:cxn>
                        <a:cxn ang="0">
                          <a:pos x="56" y="32"/>
                        </a:cxn>
                        <a:cxn ang="0">
                          <a:pos x="76" y="84"/>
                        </a:cxn>
                        <a:cxn ang="0">
                          <a:pos x="88" y="178"/>
                        </a:cxn>
                        <a:cxn ang="0">
                          <a:pos x="82" y="224"/>
                        </a:cxn>
                        <a:cxn ang="0">
                          <a:pos x="54" y="234"/>
                        </a:cxn>
                        <a:cxn ang="0">
                          <a:pos x="32" y="220"/>
                        </a:cxn>
                        <a:cxn ang="0">
                          <a:pos x="32" y="160"/>
                        </a:cxn>
                        <a:cxn ang="0">
                          <a:pos x="76" y="62"/>
                        </a:cxn>
                        <a:cxn ang="0">
                          <a:pos x="118" y="12"/>
                        </a:cxn>
                        <a:cxn ang="0">
                          <a:pos x="146" y="0"/>
                        </a:cxn>
                      </a:cxnLst>
                      <a:rect l="0" t="0" r="r" b="b"/>
                      <a:pathLst>
                        <a:path w="146" h="235">
                          <a:moveTo>
                            <a:pt x="0" y="2"/>
                          </a:moveTo>
                          <a:cubicBezTo>
                            <a:pt x="4" y="1"/>
                            <a:pt x="8" y="1"/>
                            <a:pt x="14" y="2"/>
                          </a:cubicBezTo>
                          <a:cubicBezTo>
                            <a:pt x="20" y="3"/>
                            <a:pt x="29" y="5"/>
                            <a:pt x="36" y="10"/>
                          </a:cubicBezTo>
                          <a:cubicBezTo>
                            <a:pt x="43" y="15"/>
                            <a:pt x="49" y="20"/>
                            <a:pt x="56" y="32"/>
                          </a:cubicBezTo>
                          <a:cubicBezTo>
                            <a:pt x="63" y="44"/>
                            <a:pt x="71" y="60"/>
                            <a:pt x="76" y="84"/>
                          </a:cubicBezTo>
                          <a:cubicBezTo>
                            <a:pt x="81" y="108"/>
                            <a:pt x="87" y="155"/>
                            <a:pt x="88" y="178"/>
                          </a:cubicBezTo>
                          <a:cubicBezTo>
                            <a:pt x="89" y="201"/>
                            <a:pt x="88" y="215"/>
                            <a:pt x="82" y="224"/>
                          </a:cubicBezTo>
                          <a:cubicBezTo>
                            <a:pt x="76" y="233"/>
                            <a:pt x="62" y="235"/>
                            <a:pt x="54" y="234"/>
                          </a:cubicBezTo>
                          <a:cubicBezTo>
                            <a:pt x="46" y="233"/>
                            <a:pt x="36" y="232"/>
                            <a:pt x="32" y="220"/>
                          </a:cubicBezTo>
                          <a:cubicBezTo>
                            <a:pt x="28" y="208"/>
                            <a:pt x="25" y="186"/>
                            <a:pt x="32" y="160"/>
                          </a:cubicBezTo>
                          <a:cubicBezTo>
                            <a:pt x="39" y="134"/>
                            <a:pt x="62" y="87"/>
                            <a:pt x="76" y="62"/>
                          </a:cubicBezTo>
                          <a:cubicBezTo>
                            <a:pt x="90" y="37"/>
                            <a:pt x="106" y="22"/>
                            <a:pt x="118" y="12"/>
                          </a:cubicBezTo>
                          <a:cubicBezTo>
                            <a:pt x="130" y="2"/>
                            <a:pt x="141" y="2"/>
                            <a:pt x="146" y="0"/>
                          </a:cubicBezTo>
                        </a:path>
                      </a:pathLst>
                    </a:custGeom>
                    <a:noFill/>
                    <a:ln w="28575" cap="flat" cmpd="sng">
                      <a:solidFill>
                        <a:srgbClr val="0099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8" name="Group 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022" y="1776"/>
                    <a:ext cx="290" cy="235"/>
                    <a:chOff x="1446" y="1774"/>
                    <a:chExt cx="290" cy="235"/>
                  </a:xfrm>
                </p:grpSpPr>
                <p:sp>
                  <p:nvSpPr>
                    <p:cNvPr id="609297" name="Freeform 1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46" y="1774"/>
                      <a:ext cx="146" cy="2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14" y="2"/>
                        </a:cxn>
                        <a:cxn ang="0">
                          <a:pos x="36" y="10"/>
                        </a:cxn>
                        <a:cxn ang="0">
                          <a:pos x="56" y="32"/>
                        </a:cxn>
                        <a:cxn ang="0">
                          <a:pos x="76" y="84"/>
                        </a:cxn>
                        <a:cxn ang="0">
                          <a:pos x="88" y="178"/>
                        </a:cxn>
                        <a:cxn ang="0">
                          <a:pos x="82" y="224"/>
                        </a:cxn>
                        <a:cxn ang="0">
                          <a:pos x="54" y="234"/>
                        </a:cxn>
                        <a:cxn ang="0">
                          <a:pos x="32" y="220"/>
                        </a:cxn>
                        <a:cxn ang="0">
                          <a:pos x="32" y="160"/>
                        </a:cxn>
                        <a:cxn ang="0">
                          <a:pos x="76" y="62"/>
                        </a:cxn>
                        <a:cxn ang="0">
                          <a:pos x="118" y="12"/>
                        </a:cxn>
                        <a:cxn ang="0">
                          <a:pos x="146" y="0"/>
                        </a:cxn>
                      </a:cxnLst>
                      <a:rect l="0" t="0" r="r" b="b"/>
                      <a:pathLst>
                        <a:path w="146" h="235">
                          <a:moveTo>
                            <a:pt x="0" y="2"/>
                          </a:moveTo>
                          <a:cubicBezTo>
                            <a:pt x="4" y="1"/>
                            <a:pt x="8" y="1"/>
                            <a:pt x="14" y="2"/>
                          </a:cubicBezTo>
                          <a:cubicBezTo>
                            <a:pt x="20" y="3"/>
                            <a:pt x="29" y="5"/>
                            <a:pt x="36" y="10"/>
                          </a:cubicBezTo>
                          <a:cubicBezTo>
                            <a:pt x="43" y="15"/>
                            <a:pt x="49" y="20"/>
                            <a:pt x="56" y="32"/>
                          </a:cubicBezTo>
                          <a:cubicBezTo>
                            <a:pt x="63" y="44"/>
                            <a:pt x="71" y="60"/>
                            <a:pt x="76" y="84"/>
                          </a:cubicBezTo>
                          <a:cubicBezTo>
                            <a:pt x="81" y="108"/>
                            <a:pt x="87" y="155"/>
                            <a:pt x="88" y="178"/>
                          </a:cubicBezTo>
                          <a:cubicBezTo>
                            <a:pt x="89" y="201"/>
                            <a:pt x="88" y="215"/>
                            <a:pt x="82" y="224"/>
                          </a:cubicBezTo>
                          <a:cubicBezTo>
                            <a:pt x="76" y="233"/>
                            <a:pt x="62" y="235"/>
                            <a:pt x="54" y="234"/>
                          </a:cubicBezTo>
                          <a:cubicBezTo>
                            <a:pt x="46" y="233"/>
                            <a:pt x="36" y="232"/>
                            <a:pt x="32" y="220"/>
                          </a:cubicBezTo>
                          <a:cubicBezTo>
                            <a:pt x="28" y="208"/>
                            <a:pt x="25" y="186"/>
                            <a:pt x="32" y="160"/>
                          </a:cubicBezTo>
                          <a:cubicBezTo>
                            <a:pt x="39" y="134"/>
                            <a:pt x="62" y="87"/>
                            <a:pt x="76" y="62"/>
                          </a:cubicBezTo>
                          <a:cubicBezTo>
                            <a:pt x="90" y="37"/>
                            <a:pt x="106" y="22"/>
                            <a:pt x="118" y="12"/>
                          </a:cubicBezTo>
                          <a:cubicBezTo>
                            <a:pt x="130" y="2"/>
                            <a:pt x="141" y="2"/>
                            <a:pt x="146" y="0"/>
                          </a:cubicBezTo>
                        </a:path>
                      </a:pathLst>
                    </a:custGeom>
                    <a:noFill/>
                    <a:ln w="28575" cap="flat" cmpd="sng">
                      <a:solidFill>
                        <a:srgbClr val="0099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09298" name="Freeform 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590" y="1774"/>
                      <a:ext cx="146" cy="2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14" y="2"/>
                        </a:cxn>
                        <a:cxn ang="0">
                          <a:pos x="36" y="10"/>
                        </a:cxn>
                        <a:cxn ang="0">
                          <a:pos x="56" y="32"/>
                        </a:cxn>
                        <a:cxn ang="0">
                          <a:pos x="76" y="84"/>
                        </a:cxn>
                        <a:cxn ang="0">
                          <a:pos x="88" y="178"/>
                        </a:cxn>
                        <a:cxn ang="0">
                          <a:pos x="82" y="224"/>
                        </a:cxn>
                        <a:cxn ang="0">
                          <a:pos x="54" y="234"/>
                        </a:cxn>
                        <a:cxn ang="0">
                          <a:pos x="32" y="220"/>
                        </a:cxn>
                        <a:cxn ang="0">
                          <a:pos x="32" y="160"/>
                        </a:cxn>
                        <a:cxn ang="0">
                          <a:pos x="76" y="62"/>
                        </a:cxn>
                        <a:cxn ang="0">
                          <a:pos x="118" y="12"/>
                        </a:cxn>
                        <a:cxn ang="0">
                          <a:pos x="146" y="0"/>
                        </a:cxn>
                      </a:cxnLst>
                      <a:rect l="0" t="0" r="r" b="b"/>
                      <a:pathLst>
                        <a:path w="146" h="235">
                          <a:moveTo>
                            <a:pt x="0" y="2"/>
                          </a:moveTo>
                          <a:cubicBezTo>
                            <a:pt x="4" y="1"/>
                            <a:pt x="8" y="1"/>
                            <a:pt x="14" y="2"/>
                          </a:cubicBezTo>
                          <a:cubicBezTo>
                            <a:pt x="20" y="3"/>
                            <a:pt x="29" y="5"/>
                            <a:pt x="36" y="10"/>
                          </a:cubicBezTo>
                          <a:cubicBezTo>
                            <a:pt x="43" y="15"/>
                            <a:pt x="49" y="20"/>
                            <a:pt x="56" y="32"/>
                          </a:cubicBezTo>
                          <a:cubicBezTo>
                            <a:pt x="63" y="44"/>
                            <a:pt x="71" y="60"/>
                            <a:pt x="76" y="84"/>
                          </a:cubicBezTo>
                          <a:cubicBezTo>
                            <a:pt x="81" y="108"/>
                            <a:pt x="87" y="155"/>
                            <a:pt x="88" y="178"/>
                          </a:cubicBezTo>
                          <a:cubicBezTo>
                            <a:pt x="89" y="201"/>
                            <a:pt x="88" y="215"/>
                            <a:pt x="82" y="224"/>
                          </a:cubicBezTo>
                          <a:cubicBezTo>
                            <a:pt x="76" y="233"/>
                            <a:pt x="62" y="235"/>
                            <a:pt x="54" y="234"/>
                          </a:cubicBezTo>
                          <a:cubicBezTo>
                            <a:pt x="46" y="233"/>
                            <a:pt x="36" y="232"/>
                            <a:pt x="32" y="220"/>
                          </a:cubicBezTo>
                          <a:cubicBezTo>
                            <a:pt x="28" y="208"/>
                            <a:pt x="25" y="186"/>
                            <a:pt x="32" y="160"/>
                          </a:cubicBezTo>
                          <a:cubicBezTo>
                            <a:pt x="39" y="134"/>
                            <a:pt x="62" y="87"/>
                            <a:pt x="76" y="62"/>
                          </a:cubicBezTo>
                          <a:cubicBezTo>
                            <a:pt x="90" y="37"/>
                            <a:pt x="106" y="22"/>
                            <a:pt x="118" y="12"/>
                          </a:cubicBezTo>
                          <a:cubicBezTo>
                            <a:pt x="130" y="2"/>
                            <a:pt x="141" y="2"/>
                            <a:pt x="146" y="0"/>
                          </a:cubicBezTo>
                        </a:path>
                      </a:pathLst>
                    </a:custGeom>
                    <a:noFill/>
                    <a:ln w="28575" cap="flat" cmpd="sng">
                      <a:solidFill>
                        <a:srgbClr val="0099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609299" name="Oval 19"/>
                <p:cNvSpPr>
                  <a:spLocks noChangeAspect="1" noChangeArrowheads="1"/>
                </p:cNvSpPr>
                <p:nvPr/>
              </p:nvSpPr>
              <p:spPr bwMode="auto">
                <a:xfrm>
                  <a:off x="949" y="1713"/>
                  <a:ext cx="128" cy="4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9900"/>
                    </a:gs>
                    <a:gs pos="100000">
                      <a:srgbClr val="009900">
                        <a:gamma/>
                        <a:shade val="4549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609300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502" y="1709"/>
                  <a:ext cx="128" cy="4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9900"/>
                    </a:gs>
                    <a:gs pos="100000">
                      <a:srgbClr val="009900">
                        <a:gamma/>
                        <a:shade val="4549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graphicFrame>
              <p:nvGraphicFramePr>
                <p:cNvPr id="609301" name="Object 21"/>
                <p:cNvGraphicFramePr>
                  <a:graphicFrameLocks noChangeAspect="1"/>
                </p:cNvGraphicFramePr>
                <p:nvPr/>
              </p:nvGraphicFramePr>
              <p:xfrm>
                <a:off x="1719" y="1642"/>
                <a:ext cx="173" cy="184"/>
              </p:xfrm>
              <a:graphic>
                <a:graphicData uri="http://schemas.openxmlformats.org/presentationml/2006/ole">
                  <p:oleObj spid="_x0000_s833544" name="Equation" r:id="rId4" imgW="228600" imgH="241200" progId="Equation.DSMT4">
                    <p:embed/>
                  </p:oleObj>
                </a:graphicData>
              </a:graphic>
            </p:graphicFrame>
            <p:graphicFrame>
              <p:nvGraphicFramePr>
                <p:cNvPr id="609302" name="Object 22"/>
                <p:cNvGraphicFramePr>
                  <a:graphicFrameLocks noChangeAspect="1"/>
                </p:cNvGraphicFramePr>
                <p:nvPr/>
              </p:nvGraphicFramePr>
              <p:xfrm>
                <a:off x="1651" y="1815"/>
                <a:ext cx="308" cy="214"/>
              </p:xfrm>
              <a:graphic>
                <a:graphicData uri="http://schemas.openxmlformats.org/presentationml/2006/ole">
                  <p:oleObj spid="_x0000_s833545" name="Equation" r:id="rId5" imgW="406080" imgH="279360" progId="Equation.DSMT4">
                    <p:embed/>
                  </p:oleObj>
                </a:graphicData>
              </a:graphic>
            </p:graphicFrame>
            <p:graphicFrame>
              <p:nvGraphicFramePr>
                <p:cNvPr id="609303" name="Object 23"/>
                <p:cNvGraphicFramePr>
                  <a:graphicFrameLocks noChangeAspect="1"/>
                </p:cNvGraphicFramePr>
                <p:nvPr/>
              </p:nvGraphicFramePr>
              <p:xfrm>
                <a:off x="1723" y="2009"/>
                <a:ext cx="163" cy="214"/>
              </p:xfrm>
              <a:graphic>
                <a:graphicData uri="http://schemas.openxmlformats.org/presentationml/2006/ole">
                  <p:oleObj spid="_x0000_s833546" name="Equation" r:id="rId6" imgW="215640" imgH="279360" progId="Equation.DSMT4">
                    <p:embed/>
                  </p:oleObj>
                </a:graphicData>
              </a:graphic>
            </p:graphicFrame>
          </p:grpSp>
        </p:grpSp>
        <p:sp>
          <p:nvSpPr>
            <p:cNvPr id="609304" name="Line 24"/>
            <p:cNvSpPr>
              <a:spLocks noChangeAspect="1" noChangeShapeType="1"/>
            </p:cNvSpPr>
            <p:nvPr/>
          </p:nvSpPr>
          <p:spPr bwMode="auto">
            <a:xfrm>
              <a:off x="994" y="3109"/>
              <a:ext cx="45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  <p:sp>
          <p:nvSpPr>
            <p:cNvPr id="609305" name="Line 25"/>
            <p:cNvSpPr>
              <a:spLocks noChangeAspect="1" noChangeShapeType="1"/>
            </p:cNvSpPr>
            <p:nvPr/>
          </p:nvSpPr>
          <p:spPr bwMode="auto">
            <a:xfrm>
              <a:off x="994" y="3397"/>
              <a:ext cx="45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</p:grpSp>
      <p:graphicFrame>
        <p:nvGraphicFramePr>
          <p:cNvPr id="609313" name="Object 33"/>
          <p:cNvGraphicFramePr>
            <a:graphicFrameLocks noChangeAspect="1"/>
          </p:cNvGraphicFramePr>
          <p:nvPr/>
        </p:nvGraphicFramePr>
        <p:xfrm>
          <a:off x="952500" y="1960563"/>
          <a:ext cx="1554163" cy="388937"/>
        </p:xfrm>
        <a:graphic>
          <a:graphicData uri="http://schemas.openxmlformats.org/presentationml/2006/ole">
            <p:oleObj spid="_x0000_s833538" name="Equation" r:id="rId7" imgW="914400" imgH="228600" progId="Equation.DSMT4">
              <p:embed/>
            </p:oleObj>
          </a:graphicData>
        </a:graphic>
      </p:graphicFrame>
      <p:graphicFrame>
        <p:nvGraphicFramePr>
          <p:cNvPr id="609314" name="Object 34"/>
          <p:cNvGraphicFramePr>
            <a:graphicFrameLocks noChangeAspect="1"/>
          </p:cNvGraphicFramePr>
          <p:nvPr/>
        </p:nvGraphicFramePr>
        <p:xfrm>
          <a:off x="952500" y="2349500"/>
          <a:ext cx="1401763" cy="388938"/>
        </p:xfrm>
        <a:graphic>
          <a:graphicData uri="http://schemas.openxmlformats.org/presentationml/2006/ole">
            <p:oleObj spid="_x0000_s833539" name="Equation" r:id="rId8" imgW="825480" imgH="228600" progId="Equation.DSMT4">
              <p:embed/>
            </p:oleObj>
          </a:graphicData>
        </a:graphic>
      </p:graphicFrame>
      <p:graphicFrame>
        <p:nvGraphicFramePr>
          <p:cNvPr id="609315" name="Object 35"/>
          <p:cNvGraphicFramePr>
            <a:graphicFrameLocks noChangeAspect="1"/>
          </p:cNvGraphicFramePr>
          <p:nvPr/>
        </p:nvGraphicFramePr>
        <p:xfrm>
          <a:off x="952500" y="2708275"/>
          <a:ext cx="1271588" cy="388938"/>
        </p:xfrm>
        <a:graphic>
          <a:graphicData uri="http://schemas.openxmlformats.org/presentationml/2006/ole">
            <p:oleObj spid="_x0000_s833540" name="Equation" r:id="rId9" imgW="749160" imgH="228600" progId="Equation.DSMT4">
              <p:embed/>
            </p:oleObj>
          </a:graphicData>
        </a:graphic>
      </p:graphicFrame>
      <p:graphicFrame>
        <p:nvGraphicFramePr>
          <p:cNvPr id="609318" name="Object 38"/>
          <p:cNvGraphicFramePr>
            <a:graphicFrameLocks noChangeAspect="1"/>
          </p:cNvGraphicFramePr>
          <p:nvPr/>
        </p:nvGraphicFramePr>
        <p:xfrm>
          <a:off x="952500" y="3506788"/>
          <a:ext cx="2179638" cy="1577975"/>
        </p:xfrm>
        <a:graphic>
          <a:graphicData uri="http://schemas.openxmlformats.org/presentationml/2006/ole">
            <p:oleObj spid="_x0000_s833541" name="Equation" r:id="rId10" imgW="1282680" imgH="927000" progId="Equation.DSMT4">
              <p:embed/>
            </p:oleObj>
          </a:graphicData>
        </a:graphic>
      </p:graphicFrame>
      <p:graphicFrame>
        <p:nvGraphicFramePr>
          <p:cNvPr id="609319" name="Object 39"/>
          <p:cNvGraphicFramePr>
            <a:graphicFrameLocks noChangeAspect="1"/>
          </p:cNvGraphicFramePr>
          <p:nvPr/>
        </p:nvGraphicFramePr>
        <p:xfrm>
          <a:off x="952500" y="5013325"/>
          <a:ext cx="1895475" cy="388938"/>
        </p:xfrm>
        <a:graphic>
          <a:graphicData uri="http://schemas.openxmlformats.org/presentationml/2006/ole">
            <p:oleObj spid="_x0000_s833542" name="Equation" r:id="rId11" imgW="1117440" imgH="228600" progId="Equation.DSMT4">
              <p:embed/>
            </p:oleObj>
          </a:graphicData>
        </a:graphic>
      </p:graphicFrame>
      <p:sp>
        <p:nvSpPr>
          <p:cNvPr id="609320" name="Text Box 40"/>
          <p:cNvSpPr txBox="1">
            <a:spLocks noChangeArrowheads="1"/>
          </p:cNvSpPr>
          <p:nvPr/>
        </p:nvSpPr>
        <p:spPr bwMode="auto">
          <a:xfrm>
            <a:off x="6084888" y="6092825"/>
            <a:ext cx="2271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ct val="25000"/>
              </a:spcAft>
            </a:pPr>
            <a:r>
              <a:rPr lang="en-US">
                <a:solidFill>
                  <a:srgbClr val="FF0000"/>
                </a:solidFill>
              </a:rPr>
              <a:t>still controversial...</a:t>
            </a:r>
          </a:p>
        </p:txBody>
      </p:sp>
      <p:graphicFrame>
        <p:nvGraphicFramePr>
          <p:cNvPr id="609322" name="Object 42"/>
          <p:cNvGraphicFramePr>
            <a:graphicFrameLocks noChangeAspect="1"/>
          </p:cNvGraphicFramePr>
          <p:nvPr/>
        </p:nvGraphicFramePr>
        <p:xfrm>
          <a:off x="952500" y="5799138"/>
          <a:ext cx="2179638" cy="798512"/>
        </p:xfrm>
        <a:graphic>
          <a:graphicData uri="http://schemas.openxmlformats.org/presentationml/2006/ole">
            <p:oleObj spid="_x0000_s833543" name="Equation" r:id="rId12" imgW="1282680" imgH="4698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3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mbol" pitchFamily="18" charset="2"/>
              </a:rPr>
              <a:t>p</a:t>
            </a:r>
            <a:r>
              <a:rPr lang="en-US" baseline="-25000" dirty="0"/>
              <a:t>1</a:t>
            </a:r>
            <a:r>
              <a:rPr lang="en-US" dirty="0"/>
              <a:t>(1600) – Positive Results in 3</a:t>
            </a:r>
            <a:r>
              <a:rPr lang="en-US" dirty="0">
                <a:latin typeface="Symbol" pitchFamily="18" charset="2"/>
              </a:rPr>
              <a:t>p</a:t>
            </a:r>
          </a:p>
        </p:txBody>
      </p:sp>
      <p:pic>
        <p:nvPicPr>
          <p:cNvPr id="5990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125538"/>
            <a:ext cx="461645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9044" name="Text Box 4"/>
          <p:cNvSpPr txBox="1">
            <a:spLocks noChangeArrowheads="1"/>
          </p:cNvSpPr>
          <p:nvPr/>
        </p:nvSpPr>
        <p:spPr bwMode="auto">
          <a:xfrm>
            <a:off x="395288" y="1196975"/>
            <a:ext cx="33083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ct val="25000"/>
              </a:spcAft>
            </a:pPr>
            <a:r>
              <a:rPr lang="en-US" b="1">
                <a:solidFill>
                  <a:srgbClr val="FF0000"/>
                </a:solidFill>
              </a:rPr>
              <a:t>BNL E852: </a:t>
            </a:r>
            <a:r>
              <a:rPr lang="en-US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baseline="3000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>
                <a:solidFill>
                  <a:srgbClr val="FF0000"/>
                </a:solidFill>
              </a:rPr>
              <a:t>+p</a:t>
            </a:r>
            <a:r>
              <a:rPr lang="en-US">
                <a:solidFill>
                  <a:srgbClr val="FF0000"/>
                </a:solidFill>
                <a:sym typeface="Wingdings 3" pitchFamily="18" charset="2"/>
              </a:rPr>
              <a:t></a:t>
            </a:r>
            <a:r>
              <a:rPr lang="en-US">
                <a:solidFill>
                  <a:srgbClr val="FF0000"/>
                </a:solidFill>
                <a:latin typeface="Symbol" pitchFamily="18" charset="2"/>
                <a:sym typeface="Wingdings 3" pitchFamily="18" charset="2"/>
              </a:rPr>
              <a:t>p</a:t>
            </a:r>
            <a:r>
              <a:rPr lang="en-US" baseline="30000">
                <a:solidFill>
                  <a:srgbClr val="FF0000"/>
                </a:solidFill>
                <a:latin typeface="Symbol" pitchFamily="18" charset="2"/>
                <a:sym typeface="Wingdings 3" pitchFamily="18" charset="2"/>
              </a:rPr>
              <a:t>+</a:t>
            </a:r>
            <a:r>
              <a:rPr lang="en-US">
                <a:solidFill>
                  <a:srgbClr val="FF0000"/>
                </a:solidFill>
                <a:latin typeface="Symbol" pitchFamily="18" charset="2"/>
                <a:sym typeface="Wingdings 3" pitchFamily="18" charset="2"/>
              </a:rPr>
              <a:t>p</a:t>
            </a:r>
            <a:r>
              <a:rPr lang="en-US" baseline="30000">
                <a:solidFill>
                  <a:srgbClr val="FF0000"/>
                </a:solidFill>
                <a:latin typeface="Symbol" pitchFamily="18" charset="2"/>
                <a:sym typeface="Wingdings 3" pitchFamily="18" charset="2"/>
              </a:rPr>
              <a:t>-</a:t>
            </a:r>
            <a:r>
              <a:rPr lang="en-US">
                <a:solidFill>
                  <a:srgbClr val="FF0000"/>
                </a:solidFill>
                <a:latin typeface="Symbol" pitchFamily="18" charset="2"/>
                <a:sym typeface="Wingdings 3" pitchFamily="18" charset="2"/>
              </a:rPr>
              <a:t>p</a:t>
            </a:r>
            <a:r>
              <a:rPr lang="en-US" baseline="30000">
                <a:solidFill>
                  <a:srgbClr val="FF0000"/>
                </a:solidFill>
                <a:latin typeface="Symbol" pitchFamily="18" charset="2"/>
                <a:sym typeface="Wingdings 3" pitchFamily="18" charset="2"/>
              </a:rPr>
              <a:t>-</a:t>
            </a:r>
            <a:r>
              <a:rPr lang="en-US">
                <a:solidFill>
                  <a:srgbClr val="FF0000"/>
                </a:solidFill>
                <a:sym typeface="Wingdings 3" pitchFamily="18" charset="2"/>
              </a:rPr>
              <a:t>+p’</a:t>
            </a:r>
            <a:endParaRPr lang="en-US" b="1">
              <a:solidFill>
                <a:srgbClr val="FF0000"/>
              </a:solidFill>
            </a:endParaRP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rgbClr val="000096"/>
                </a:solidFill>
              </a:rPr>
              <a:t> p</a:t>
            </a:r>
            <a:r>
              <a:rPr lang="en-US" baseline="-25000">
                <a:solidFill>
                  <a:srgbClr val="000096"/>
                </a:solidFill>
                <a:latin typeface="Symbol" pitchFamily="18" charset="2"/>
              </a:rPr>
              <a:t>p</a:t>
            </a:r>
            <a:r>
              <a:rPr lang="en-US">
                <a:solidFill>
                  <a:srgbClr val="000096"/>
                </a:solidFill>
              </a:rPr>
              <a:t>=18 GeV/c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rgbClr val="000096"/>
                </a:solidFill>
              </a:rPr>
              <a:t> limited statistics: 250k ev.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rgbClr val="000096"/>
                </a:solidFill>
              </a:rPr>
              <a:t> rank 2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rgbClr val="000096"/>
                </a:solidFill>
              </a:rPr>
              <a:t> mass dependent fit</a:t>
            </a:r>
          </a:p>
        </p:txBody>
      </p:sp>
      <p:sp>
        <p:nvSpPr>
          <p:cNvPr id="599045" name="Text Box 5"/>
          <p:cNvSpPr txBox="1">
            <a:spLocks noChangeArrowheads="1"/>
          </p:cNvSpPr>
          <p:nvPr/>
        </p:nvSpPr>
        <p:spPr bwMode="auto">
          <a:xfrm>
            <a:off x="539750" y="4289425"/>
            <a:ext cx="2687638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ct val="25000"/>
              </a:spcAft>
            </a:pPr>
            <a:r>
              <a:rPr lang="en-US" b="1">
                <a:solidFill>
                  <a:srgbClr val="FF0000"/>
                </a:solidFill>
              </a:rPr>
              <a:t>VES: </a:t>
            </a:r>
            <a:r>
              <a:rPr lang="en-US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baseline="3000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>
                <a:solidFill>
                  <a:srgbClr val="FF0000"/>
                </a:solidFill>
              </a:rPr>
              <a:t>+A</a:t>
            </a:r>
            <a:r>
              <a:rPr lang="en-US">
                <a:solidFill>
                  <a:srgbClr val="FF0000"/>
                </a:solidFill>
                <a:sym typeface="Wingdings 3" pitchFamily="18" charset="2"/>
              </a:rPr>
              <a:t></a:t>
            </a:r>
            <a:r>
              <a:rPr lang="en-US">
                <a:solidFill>
                  <a:srgbClr val="FF0000"/>
                </a:solidFill>
                <a:latin typeface="Symbol" pitchFamily="18" charset="2"/>
                <a:sym typeface="Wingdings 3" pitchFamily="18" charset="2"/>
              </a:rPr>
              <a:t>p</a:t>
            </a:r>
            <a:r>
              <a:rPr lang="en-US" baseline="30000">
                <a:solidFill>
                  <a:srgbClr val="FF0000"/>
                </a:solidFill>
                <a:latin typeface="Symbol" pitchFamily="18" charset="2"/>
                <a:sym typeface="Wingdings 3" pitchFamily="18" charset="2"/>
              </a:rPr>
              <a:t>+</a:t>
            </a:r>
            <a:r>
              <a:rPr lang="en-US">
                <a:solidFill>
                  <a:srgbClr val="FF0000"/>
                </a:solidFill>
                <a:latin typeface="Symbol" pitchFamily="18" charset="2"/>
                <a:sym typeface="Wingdings 3" pitchFamily="18" charset="2"/>
              </a:rPr>
              <a:t>p</a:t>
            </a:r>
            <a:r>
              <a:rPr lang="en-US" baseline="30000">
                <a:solidFill>
                  <a:srgbClr val="FF0000"/>
                </a:solidFill>
                <a:latin typeface="Symbol" pitchFamily="18" charset="2"/>
                <a:sym typeface="Wingdings 3" pitchFamily="18" charset="2"/>
              </a:rPr>
              <a:t>-</a:t>
            </a:r>
            <a:r>
              <a:rPr lang="en-US">
                <a:solidFill>
                  <a:srgbClr val="FF0000"/>
                </a:solidFill>
                <a:latin typeface="Symbol" pitchFamily="18" charset="2"/>
                <a:sym typeface="Wingdings 3" pitchFamily="18" charset="2"/>
              </a:rPr>
              <a:t>p</a:t>
            </a:r>
            <a:r>
              <a:rPr lang="en-US" baseline="30000">
                <a:solidFill>
                  <a:srgbClr val="FF0000"/>
                </a:solidFill>
                <a:latin typeface="Symbol" pitchFamily="18" charset="2"/>
                <a:sym typeface="Wingdings 3" pitchFamily="18" charset="2"/>
              </a:rPr>
              <a:t>-</a:t>
            </a:r>
            <a:r>
              <a:rPr lang="en-US">
                <a:solidFill>
                  <a:srgbClr val="FF0000"/>
                </a:solidFill>
                <a:sym typeface="Wingdings 3" pitchFamily="18" charset="2"/>
              </a:rPr>
              <a:t>+A’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rgbClr val="000096"/>
                </a:solidFill>
              </a:rPr>
              <a:t> p</a:t>
            </a:r>
            <a:r>
              <a:rPr lang="en-US" baseline="-25000">
                <a:solidFill>
                  <a:srgbClr val="000096"/>
                </a:solidFill>
                <a:latin typeface="Symbol" pitchFamily="18" charset="2"/>
              </a:rPr>
              <a:t>p</a:t>
            </a:r>
            <a:r>
              <a:rPr lang="en-US">
                <a:solidFill>
                  <a:srgbClr val="000096"/>
                </a:solidFill>
              </a:rPr>
              <a:t>=37 GeV/c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rgbClr val="000096"/>
                </a:solidFill>
              </a:rPr>
              <a:t> full coherence</a:t>
            </a:r>
          </a:p>
        </p:txBody>
      </p:sp>
      <p:sp>
        <p:nvSpPr>
          <p:cNvPr id="599046" name="Text Box 6"/>
          <p:cNvSpPr txBox="1">
            <a:spLocks noChangeArrowheads="1"/>
          </p:cNvSpPr>
          <p:nvPr/>
        </p:nvSpPr>
        <p:spPr bwMode="auto">
          <a:xfrm>
            <a:off x="2268538" y="3286125"/>
            <a:ext cx="3698875" cy="2873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96"/>
                </a:solidFill>
              </a:rPr>
              <a:t>[S.U. Chung et al., Phys. Rev. D 65, 072001 (2002)]</a:t>
            </a:r>
          </a:p>
        </p:txBody>
      </p:sp>
      <p:sp>
        <p:nvSpPr>
          <p:cNvPr id="599047" name="Text Box 7"/>
          <p:cNvSpPr txBox="1">
            <a:spLocks noChangeArrowheads="1"/>
          </p:cNvSpPr>
          <p:nvPr/>
        </p:nvSpPr>
        <p:spPr bwMode="auto">
          <a:xfrm>
            <a:off x="2535238" y="6113463"/>
            <a:ext cx="3284537" cy="2873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96"/>
                </a:solidFill>
              </a:rPr>
              <a:t>[Y. Khokhlov, Nucl. Phys. A 663, 596c (2000)]</a:t>
            </a:r>
          </a:p>
        </p:txBody>
      </p:sp>
      <p:pic>
        <p:nvPicPr>
          <p:cNvPr id="5990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3429000"/>
            <a:ext cx="2465387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5" grpId="0"/>
      <p:bldP spid="59904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mbol" pitchFamily="18" charset="2"/>
              </a:rPr>
              <a:t>p</a:t>
            </a:r>
            <a:r>
              <a:rPr lang="en-US" baseline="-25000" dirty="0"/>
              <a:t>1</a:t>
            </a:r>
            <a:r>
              <a:rPr lang="en-US" dirty="0"/>
              <a:t>(1600) – Negative Results in 3</a:t>
            </a:r>
            <a:r>
              <a:rPr lang="en-US" dirty="0">
                <a:latin typeface="Symbol" pitchFamily="18" charset="2"/>
              </a:rPr>
              <a:t>p</a:t>
            </a:r>
          </a:p>
        </p:txBody>
      </p:sp>
      <p:sp>
        <p:nvSpPr>
          <p:cNvPr id="600067" name="Text Box 3"/>
          <p:cNvSpPr txBox="1">
            <a:spLocks noChangeArrowheads="1"/>
          </p:cNvSpPr>
          <p:nvPr/>
        </p:nvSpPr>
        <p:spPr bwMode="auto">
          <a:xfrm>
            <a:off x="395288" y="1196975"/>
            <a:ext cx="38100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ct val="25000"/>
              </a:spcAft>
            </a:pPr>
            <a:r>
              <a:rPr lang="en-US" b="1">
                <a:solidFill>
                  <a:srgbClr val="FF0000"/>
                </a:solidFill>
              </a:rPr>
              <a:t>BNL E852: </a:t>
            </a:r>
            <a:r>
              <a:rPr lang="en-US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baseline="3000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>
                <a:solidFill>
                  <a:srgbClr val="FF0000"/>
                </a:solidFill>
              </a:rPr>
              <a:t>+p</a:t>
            </a:r>
            <a:r>
              <a:rPr lang="en-US">
                <a:solidFill>
                  <a:srgbClr val="FF0000"/>
                </a:solidFill>
                <a:sym typeface="Wingdings 3" pitchFamily="18" charset="2"/>
              </a:rPr>
              <a:t></a:t>
            </a:r>
            <a:r>
              <a:rPr lang="en-US">
                <a:solidFill>
                  <a:srgbClr val="FF0000"/>
                </a:solidFill>
                <a:latin typeface="Symbol" pitchFamily="18" charset="2"/>
                <a:sym typeface="Wingdings 3" pitchFamily="18" charset="2"/>
              </a:rPr>
              <a:t>p</a:t>
            </a:r>
            <a:r>
              <a:rPr lang="en-US" baseline="30000">
                <a:solidFill>
                  <a:srgbClr val="FF0000"/>
                </a:solidFill>
                <a:latin typeface="Symbol" pitchFamily="18" charset="2"/>
                <a:sym typeface="Wingdings 3" pitchFamily="18" charset="2"/>
              </a:rPr>
              <a:t>+</a:t>
            </a:r>
            <a:r>
              <a:rPr lang="en-US">
                <a:solidFill>
                  <a:srgbClr val="FF0000"/>
                </a:solidFill>
                <a:latin typeface="Symbol" pitchFamily="18" charset="2"/>
                <a:sym typeface="Wingdings 3" pitchFamily="18" charset="2"/>
              </a:rPr>
              <a:t>p</a:t>
            </a:r>
            <a:r>
              <a:rPr lang="en-US" baseline="30000">
                <a:solidFill>
                  <a:srgbClr val="FF0000"/>
                </a:solidFill>
                <a:latin typeface="Symbol" pitchFamily="18" charset="2"/>
                <a:sym typeface="Wingdings 3" pitchFamily="18" charset="2"/>
              </a:rPr>
              <a:t>-</a:t>
            </a:r>
            <a:r>
              <a:rPr lang="en-US">
                <a:solidFill>
                  <a:srgbClr val="FF0000"/>
                </a:solidFill>
                <a:latin typeface="Symbol" pitchFamily="18" charset="2"/>
                <a:sym typeface="Wingdings 3" pitchFamily="18" charset="2"/>
              </a:rPr>
              <a:t>p</a:t>
            </a:r>
            <a:r>
              <a:rPr lang="en-US" baseline="30000">
                <a:solidFill>
                  <a:srgbClr val="FF0000"/>
                </a:solidFill>
                <a:latin typeface="Symbol" pitchFamily="18" charset="2"/>
                <a:sym typeface="Wingdings 3" pitchFamily="18" charset="2"/>
              </a:rPr>
              <a:t>-</a:t>
            </a:r>
            <a:r>
              <a:rPr lang="en-US">
                <a:solidFill>
                  <a:srgbClr val="FF0000"/>
                </a:solidFill>
                <a:sym typeface="Wingdings 3" pitchFamily="18" charset="2"/>
              </a:rPr>
              <a:t>+p’</a:t>
            </a:r>
            <a:endParaRPr lang="en-US" b="1">
              <a:solidFill>
                <a:srgbClr val="FF0000"/>
              </a:solidFill>
            </a:endParaRP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rgbClr val="000096"/>
                </a:solidFill>
              </a:rPr>
              <a:t> p</a:t>
            </a:r>
            <a:r>
              <a:rPr lang="en-US" baseline="-25000">
                <a:solidFill>
                  <a:srgbClr val="000096"/>
                </a:solidFill>
                <a:latin typeface="Symbol" pitchFamily="18" charset="2"/>
              </a:rPr>
              <a:t>p</a:t>
            </a:r>
            <a:r>
              <a:rPr lang="en-US">
                <a:solidFill>
                  <a:srgbClr val="000096"/>
                </a:solidFill>
              </a:rPr>
              <a:t>=18 GeV/c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rgbClr val="000096"/>
                </a:solidFill>
              </a:rPr>
              <a:t> full statistics: 2.6M ev.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rgbClr val="000096"/>
                </a:solidFill>
              </a:rPr>
              <a:t> rank 1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rgbClr val="000096"/>
                </a:solidFill>
              </a:rPr>
              <a:t> extended wave set (2</a:t>
            </a:r>
            <a:r>
              <a:rPr lang="en-US" baseline="30000">
                <a:solidFill>
                  <a:srgbClr val="000096"/>
                </a:solidFill>
                <a:latin typeface="Symbol" pitchFamily="18" charset="2"/>
              </a:rPr>
              <a:t>-+</a:t>
            </a:r>
            <a:r>
              <a:rPr lang="en-US">
                <a:solidFill>
                  <a:srgbClr val="000096"/>
                </a:solidFill>
              </a:rPr>
              <a:t> waves)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rgbClr val="000096"/>
                </a:solidFill>
              </a:rPr>
              <a:t> no mass dependent fit</a:t>
            </a:r>
          </a:p>
        </p:txBody>
      </p:sp>
      <p:sp>
        <p:nvSpPr>
          <p:cNvPr id="600068" name="Text Box 4"/>
          <p:cNvSpPr txBox="1">
            <a:spLocks noChangeArrowheads="1"/>
          </p:cNvSpPr>
          <p:nvPr/>
        </p:nvSpPr>
        <p:spPr bwMode="auto">
          <a:xfrm>
            <a:off x="539750" y="4289425"/>
            <a:ext cx="2687638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ct val="25000"/>
              </a:spcAft>
            </a:pPr>
            <a:r>
              <a:rPr lang="en-US" b="1">
                <a:solidFill>
                  <a:srgbClr val="FF0000"/>
                </a:solidFill>
              </a:rPr>
              <a:t>VES: </a:t>
            </a:r>
            <a:r>
              <a:rPr lang="en-US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baseline="3000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>
                <a:solidFill>
                  <a:srgbClr val="FF0000"/>
                </a:solidFill>
              </a:rPr>
              <a:t>+A</a:t>
            </a:r>
            <a:r>
              <a:rPr lang="en-US">
                <a:solidFill>
                  <a:srgbClr val="FF0000"/>
                </a:solidFill>
                <a:sym typeface="Wingdings 3" pitchFamily="18" charset="2"/>
              </a:rPr>
              <a:t></a:t>
            </a:r>
            <a:r>
              <a:rPr lang="en-US">
                <a:solidFill>
                  <a:srgbClr val="FF0000"/>
                </a:solidFill>
                <a:latin typeface="Symbol" pitchFamily="18" charset="2"/>
                <a:sym typeface="Wingdings 3" pitchFamily="18" charset="2"/>
              </a:rPr>
              <a:t>p</a:t>
            </a:r>
            <a:r>
              <a:rPr lang="en-US" baseline="30000">
                <a:solidFill>
                  <a:srgbClr val="FF0000"/>
                </a:solidFill>
                <a:latin typeface="Symbol" pitchFamily="18" charset="2"/>
                <a:sym typeface="Wingdings 3" pitchFamily="18" charset="2"/>
              </a:rPr>
              <a:t>+</a:t>
            </a:r>
            <a:r>
              <a:rPr lang="en-US">
                <a:solidFill>
                  <a:srgbClr val="FF0000"/>
                </a:solidFill>
                <a:latin typeface="Symbol" pitchFamily="18" charset="2"/>
                <a:sym typeface="Wingdings 3" pitchFamily="18" charset="2"/>
              </a:rPr>
              <a:t>p</a:t>
            </a:r>
            <a:r>
              <a:rPr lang="en-US" baseline="30000">
                <a:solidFill>
                  <a:srgbClr val="FF0000"/>
                </a:solidFill>
                <a:latin typeface="Symbol" pitchFamily="18" charset="2"/>
                <a:sym typeface="Wingdings 3" pitchFamily="18" charset="2"/>
              </a:rPr>
              <a:t>-</a:t>
            </a:r>
            <a:r>
              <a:rPr lang="en-US">
                <a:solidFill>
                  <a:srgbClr val="FF0000"/>
                </a:solidFill>
                <a:latin typeface="Symbol" pitchFamily="18" charset="2"/>
                <a:sym typeface="Wingdings 3" pitchFamily="18" charset="2"/>
              </a:rPr>
              <a:t>p</a:t>
            </a:r>
            <a:r>
              <a:rPr lang="en-US" baseline="30000">
                <a:solidFill>
                  <a:srgbClr val="FF0000"/>
                </a:solidFill>
                <a:latin typeface="Symbol" pitchFamily="18" charset="2"/>
                <a:sym typeface="Wingdings 3" pitchFamily="18" charset="2"/>
              </a:rPr>
              <a:t>-</a:t>
            </a:r>
            <a:r>
              <a:rPr lang="en-US">
                <a:solidFill>
                  <a:srgbClr val="FF0000"/>
                </a:solidFill>
                <a:sym typeface="Wingdings 3" pitchFamily="18" charset="2"/>
              </a:rPr>
              <a:t>+A’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rgbClr val="000096"/>
                </a:solidFill>
              </a:rPr>
              <a:t> p</a:t>
            </a:r>
            <a:r>
              <a:rPr lang="en-US" baseline="-25000">
                <a:solidFill>
                  <a:srgbClr val="000096"/>
                </a:solidFill>
                <a:latin typeface="Symbol" pitchFamily="18" charset="2"/>
              </a:rPr>
              <a:t>p</a:t>
            </a:r>
            <a:r>
              <a:rPr lang="en-US">
                <a:solidFill>
                  <a:srgbClr val="000096"/>
                </a:solidFill>
              </a:rPr>
              <a:t>=37 GeV/c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rgbClr val="000096"/>
                </a:solidFill>
              </a:rPr>
              <a:t> unlimited rank</a:t>
            </a:r>
          </a:p>
        </p:txBody>
      </p:sp>
      <p:sp>
        <p:nvSpPr>
          <p:cNvPr id="600069" name="Text Box 5"/>
          <p:cNvSpPr txBox="1">
            <a:spLocks noChangeArrowheads="1"/>
          </p:cNvSpPr>
          <p:nvPr/>
        </p:nvSpPr>
        <p:spPr bwMode="auto">
          <a:xfrm>
            <a:off x="3173413" y="3500438"/>
            <a:ext cx="3775075" cy="2873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96"/>
                </a:solidFill>
              </a:rPr>
              <a:t>[A.R. Dzierba et al., Phys. Rev. D 73, 072001 (2006)]</a:t>
            </a:r>
          </a:p>
        </p:txBody>
      </p:sp>
      <p:pic>
        <p:nvPicPr>
          <p:cNvPr id="6000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981075"/>
            <a:ext cx="41036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00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076700"/>
            <a:ext cx="56896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0072" name="Rectangle 8"/>
          <p:cNvSpPr>
            <a:spLocks noChangeArrowheads="1"/>
          </p:cNvSpPr>
          <p:nvPr/>
        </p:nvSpPr>
        <p:spPr bwMode="auto">
          <a:xfrm>
            <a:off x="7081838" y="4076700"/>
            <a:ext cx="1882775" cy="20891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00073" name="Text Box 9"/>
          <p:cNvSpPr txBox="1">
            <a:spLocks noChangeArrowheads="1"/>
          </p:cNvSpPr>
          <p:nvPr/>
        </p:nvSpPr>
        <p:spPr bwMode="auto">
          <a:xfrm>
            <a:off x="3246438" y="6165850"/>
            <a:ext cx="3413125" cy="2873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96"/>
                </a:solidFill>
              </a:rPr>
              <a:t>[D.V. Amelin, Phys. Atom. Nucl. 68, 359 (2005)]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68" grpId="0"/>
      <p:bldP spid="600072" grpId="0" animBg="1"/>
      <p:bldP spid="60007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Wave Analysis</a:t>
            </a:r>
          </a:p>
        </p:txBody>
      </p:sp>
      <p:pic>
        <p:nvPicPr>
          <p:cNvPr id="4905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132856"/>
            <a:ext cx="4103688" cy="2921000"/>
          </a:xfrm>
          <a:prstGeom prst="rect">
            <a:avLst/>
          </a:prstGeom>
          <a:noFill/>
          <a:ln w="9525">
            <a:solidFill>
              <a:srgbClr val="00009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90501" name="Text Box 5"/>
          <p:cNvSpPr txBox="1">
            <a:spLocks noChangeArrowheads="1"/>
          </p:cNvSpPr>
          <p:nvPr/>
        </p:nvSpPr>
        <p:spPr bwMode="auto">
          <a:xfrm>
            <a:off x="107504" y="1052736"/>
            <a:ext cx="5003293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0000"/>
                </a:solidFill>
              </a:rPr>
              <a:t>Isobar model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000096"/>
                </a:solidFill>
              </a:rPr>
              <a:t>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X decays via sequence of 2-body decays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Intermediate resonances: isobars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Partial wave: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i="1" dirty="0" err="1" smtClean="0">
                <a:solidFill>
                  <a:srgbClr val="FF0000"/>
                </a:solidFill>
              </a:rPr>
              <a:t>J</a:t>
            </a:r>
            <a:r>
              <a:rPr lang="en-US" i="1" baseline="30000" dirty="0" err="1" smtClean="0">
                <a:solidFill>
                  <a:srgbClr val="FF0000"/>
                </a:solidFill>
              </a:rPr>
              <a:t>PC</a:t>
            </a:r>
            <a:r>
              <a:rPr lang="en-US" i="1" dirty="0" err="1" smtClean="0">
                <a:solidFill>
                  <a:srgbClr val="FF0000"/>
                </a:solidFill>
              </a:rPr>
              <a:t>M</a:t>
            </a:r>
            <a:r>
              <a:rPr lang="en-US" i="1" baseline="30000" dirty="0" err="1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i="1" dirty="0" smtClean="0">
                <a:solidFill>
                  <a:srgbClr val="FF0000"/>
                </a:solidFill>
              </a:rPr>
              <a:t>[isobar R]L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Decay amplitudes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err="1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solidFill>
                  <a:srgbClr val="000096"/>
                </a:solidFill>
              </a:rPr>
              <a:t> calculable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3 variables for each 2-body vertex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000096"/>
                </a:solidFill>
              </a:rPr>
              <a:t>                           in mother </a:t>
            </a:r>
            <a:r>
              <a:rPr lang="en-US" dirty="0" err="1" smtClean="0">
                <a:solidFill>
                  <a:srgbClr val="000096"/>
                </a:solidFill>
              </a:rPr>
              <a:t>r.f</a:t>
            </a:r>
            <a:r>
              <a:rPr lang="en-US" dirty="0" smtClean="0">
                <a:solidFill>
                  <a:srgbClr val="000096"/>
                </a:solidFill>
              </a:rPr>
              <a:t>.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3</a:t>
            </a:r>
            <a:r>
              <a:rPr lang="en-US" dirty="0" smtClean="0">
                <a:solidFill>
                  <a:srgbClr val="000096"/>
                </a:solidFill>
                <a:latin typeface="Symbol" pitchFamily="18" charset="2"/>
              </a:rPr>
              <a:t>p</a:t>
            </a:r>
            <a:r>
              <a:rPr lang="en-US" dirty="0" smtClean="0">
                <a:solidFill>
                  <a:srgbClr val="000096"/>
                </a:solidFill>
              </a:rPr>
              <a:t> decay: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contain angular distributions and 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000096"/>
                </a:solidFill>
              </a:rPr>
              <a:t>  isobar parameterizations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99592" y="3356992"/>
          <a:ext cx="1440160" cy="436412"/>
        </p:xfrm>
        <a:graphic>
          <a:graphicData uri="http://schemas.openxmlformats.org/presentationml/2006/ole">
            <p:oleObj spid="_x0000_s908290" name="Equation" r:id="rId5" imgW="838080" imgH="2538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973263" y="3716338"/>
          <a:ext cx="2806700" cy="433387"/>
        </p:xfrm>
        <a:graphic>
          <a:graphicData uri="http://schemas.openxmlformats.org/presentationml/2006/ole">
            <p:oleObj spid="_x0000_s908291" name="Equation" r:id="rId6" imgW="1650960" imgH="2538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5301208"/>
            <a:ext cx="4642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Reflectivity basis:</a:t>
            </a:r>
            <a:r>
              <a:rPr lang="en-US" dirty="0" smtClean="0">
                <a:solidFill>
                  <a:srgbClr val="000096"/>
                </a:solidFill>
              </a:rPr>
              <a:t> linear combinations</a:t>
            </a:r>
            <a:endParaRPr lang="de-DE" dirty="0">
              <a:solidFill>
                <a:srgbClr val="000096"/>
              </a:solidFill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521890" y="5822404"/>
          <a:ext cx="5202238" cy="585787"/>
        </p:xfrm>
        <a:graphic>
          <a:graphicData uri="http://schemas.openxmlformats.org/presentationml/2006/ole">
            <p:oleObj spid="_x0000_s908292" name="Equation" r:id="rId7" imgW="2933640" imgH="330120" progId="Equation.DSMT4">
              <p:embed/>
            </p:oleObj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6084168" y="5462413"/>
          <a:ext cx="2792412" cy="1350963"/>
        </p:xfrm>
        <a:graphic>
          <a:graphicData uri="http://schemas.openxmlformats.org/presentationml/2006/ole">
            <p:oleObj spid="_x0000_s908293" name="Equation" r:id="rId8" imgW="1574640" imgH="76176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PWA Technique</a:t>
            </a:r>
          </a:p>
        </p:txBody>
      </p:sp>
      <p:sp>
        <p:nvSpPr>
          <p:cNvPr id="552965" name="Text Box 5"/>
          <p:cNvSpPr txBox="1">
            <a:spLocks noChangeArrowheads="1"/>
          </p:cNvSpPr>
          <p:nvPr/>
        </p:nvSpPr>
        <p:spPr bwMode="auto">
          <a:xfrm>
            <a:off x="231775" y="1628775"/>
            <a:ext cx="62522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dirty="0">
                <a:solidFill>
                  <a:srgbClr val="000096"/>
                </a:solidFill>
              </a:rPr>
              <a:t>1. </a:t>
            </a:r>
            <a:r>
              <a:rPr lang="en-US" b="1" dirty="0" smtClean="0">
                <a:solidFill>
                  <a:srgbClr val="FF0000"/>
                </a:solidFill>
              </a:rPr>
              <a:t>PWA</a:t>
            </a:r>
            <a:r>
              <a:rPr lang="en-US" dirty="0" smtClean="0">
                <a:solidFill>
                  <a:srgbClr val="000096"/>
                </a:solidFill>
              </a:rPr>
              <a:t> of </a:t>
            </a:r>
            <a:r>
              <a:rPr lang="en-US" dirty="0">
                <a:solidFill>
                  <a:srgbClr val="000096"/>
                </a:solidFill>
              </a:rPr>
              <a:t>angular distributions in 40 </a:t>
            </a:r>
            <a:r>
              <a:rPr lang="en-US" dirty="0" err="1">
                <a:solidFill>
                  <a:srgbClr val="000096"/>
                </a:solidFill>
              </a:rPr>
              <a:t>MeV</a:t>
            </a:r>
            <a:r>
              <a:rPr lang="en-US" dirty="0">
                <a:solidFill>
                  <a:srgbClr val="000096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mass bins</a:t>
            </a:r>
          </a:p>
        </p:txBody>
      </p:sp>
      <p:graphicFrame>
        <p:nvGraphicFramePr>
          <p:cNvPr id="552966" name="Object 6"/>
          <p:cNvGraphicFramePr>
            <a:graphicFrameLocks noChangeAspect="1"/>
          </p:cNvGraphicFramePr>
          <p:nvPr/>
        </p:nvGraphicFramePr>
        <p:xfrm>
          <a:off x="1835696" y="2060848"/>
          <a:ext cx="3700463" cy="833438"/>
        </p:xfrm>
        <a:graphic>
          <a:graphicData uri="http://schemas.openxmlformats.org/presentationml/2006/ole">
            <p:oleObj spid="_x0000_s909314" name="Equation" r:id="rId4" imgW="2197080" imgH="495000" progId="Equation.DSMT4">
              <p:embed/>
            </p:oleObj>
          </a:graphicData>
        </a:graphic>
      </p:graphicFrame>
      <p:sp>
        <p:nvSpPr>
          <p:cNvPr id="552967" name="Text Box 7"/>
          <p:cNvSpPr txBox="1">
            <a:spLocks noChangeArrowheads="1"/>
          </p:cNvSpPr>
          <p:nvPr/>
        </p:nvSpPr>
        <p:spPr bwMode="auto">
          <a:xfrm>
            <a:off x="735013" y="2925763"/>
            <a:ext cx="7619394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ct val="25000"/>
              </a:spcAft>
              <a:buFontTx/>
              <a:buChar char="•"/>
            </a:pPr>
            <a:r>
              <a:rPr lang="en-US" dirty="0">
                <a:solidFill>
                  <a:srgbClr val="000096"/>
                </a:solidFill>
              </a:rPr>
              <a:t> Production amplitudes           </a:t>
            </a:r>
            <a:r>
              <a:rPr lang="en-US" dirty="0">
                <a:solidFill>
                  <a:srgbClr val="000096"/>
                </a:solidFill>
                <a:sym typeface="Wingdings 3" pitchFamily="18" charset="2"/>
              </a:rPr>
              <a:t> extended maximum likelihood fit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 dirty="0">
                <a:solidFill>
                  <a:srgbClr val="000096"/>
                </a:solidFill>
              </a:rPr>
              <a:t> Decay amplitudes                  </a:t>
            </a:r>
            <a:r>
              <a:rPr lang="en-US" dirty="0">
                <a:solidFill>
                  <a:srgbClr val="000096"/>
                </a:solidFill>
                <a:sym typeface="Wingdings 3" pitchFamily="18" charset="2"/>
              </a:rPr>
              <a:t>(</a:t>
            </a:r>
            <a:r>
              <a:rPr lang="en-US" dirty="0" err="1">
                <a:solidFill>
                  <a:srgbClr val="000096"/>
                </a:solidFill>
                <a:sym typeface="Wingdings 3" pitchFamily="18" charset="2"/>
              </a:rPr>
              <a:t>Zemach</a:t>
            </a:r>
            <a:r>
              <a:rPr lang="en-US" dirty="0">
                <a:solidFill>
                  <a:srgbClr val="000096"/>
                </a:solidFill>
                <a:sym typeface="Wingdings 3" pitchFamily="18" charset="2"/>
              </a:rPr>
              <a:t> tensors, D functions)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 dirty="0">
                <a:solidFill>
                  <a:srgbClr val="000096"/>
                </a:solidFill>
              </a:rPr>
              <a:t> 41 partial waves</a:t>
            </a:r>
            <a:r>
              <a:rPr lang="en-US" dirty="0"/>
              <a:t> </a:t>
            </a:r>
            <a:r>
              <a:rPr lang="en-US" i="1" dirty="0" err="1">
                <a:solidFill>
                  <a:srgbClr val="FF0000"/>
                </a:solidFill>
              </a:rPr>
              <a:t>i</a:t>
            </a:r>
            <a:r>
              <a:rPr lang="en-US" i="1" dirty="0">
                <a:solidFill>
                  <a:srgbClr val="FF0000"/>
                </a:solidFill>
              </a:rPr>
              <a:t>=</a:t>
            </a:r>
            <a:r>
              <a:rPr lang="en-US" i="1" dirty="0" err="1">
                <a:solidFill>
                  <a:srgbClr val="FF0000"/>
                </a:solidFill>
              </a:rPr>
              <a:t>J</a:t>
            </a:r>
            <a:r>
              <a:rPr lang="en-US" i="1" baseline="30000" dirty="0" err="1">
                <a:solidFill>
                  <a:srgbClr val="FF0000"/>
                </a:solidFill>
              </a:rPr>
              <a:t>PC</a:t>
            </a:r>
            <a:r>
              <a:rPr lang="en-US" i="1" dirty="0" err="1">
                <a:solidFill>
                  <a:srgbClr val="FF0000"/>
                </a:solidFill>
              </a:rPr>
              <a:t>M</a:t>
            </a:r>
            <a:r>
              <a:rPr lang="en-US" i="1" baseline="30000" dirty="0" err="1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i="1" dirty="0">
                <a:solidFill>
                  <a:srgbClr val="FF0000"/>
                </a:solidFill>
              </a:rPr>
              <a:t>[...]L</a:t>
            </a:r>
          </a:p>
          <a:p>
            <a:pPr>
              <a:spcAft>
                <a:spcPct val="25000"/>
              </a:spcAft>
            </a:pPr>
            <a:r>
              <a:rPr lang="en-US" b="1" i="1" dirty="0">
                <a:solidFill>
                  <a:srgbClr val="FF0000"/>
                </a:solidFill>
              </a:rPr>
              <a:t>                            </a:t>
            </a:r>
            <a:r>
              <a:rPr lang="en-US" i="1" dirty="0">
                <a:solidFill>
                  <a:srgbClr val="FF0000"/>
                </a:solidFill>
              </a:rPr>
              <a:t>[...] = (</a:t>
            </a:r>
            <a:r>
              <a:rPr lang="en-US" i="1" dirty="0">
                <a:solidFill>
                  <a:srgbClr val="FF0000"/>
                </a:solidFill>
                <a:latin typeface="Symbol" pitchFamily="18" charset="2"/>
              </a:rPr>
              <a:t>pp</a:t>
            </a:r>
            <a:r>
              <a:rPr lang="en-US" i="1" dirty="0">
                <a:solidFill>
                  <a:srgbClr val="FF0000"/>
                </a:solidFill>
              </a:rPr>
              <a:t>)</a:t>
            </a:r>
            <a:r>
              <a:rPr lang="en-US" i="1" baseline="-25000" dirty="0">
                <a:solidFill>
                  <a:srgbClr val="FF0000"/>
                </a:solidFill>
              </a:rPr>
              <a:t>S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r>
              <a:rPr lang="en-US" i="1" dirty="0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lang="en-US" i="1" dirty="0">
                <a:solidFill>
                  <a:srgbClr val="FF0000"/>
                </a:solidFill>
              </a:rPr>
              <a:t>(770), f</a:t>
            </a:r>
            <a:r>
              <a:rPr lang="en-US" i="1" baseline="-25000" dirty="0">
                <a:solidFill>
                  <a:srgbClr val="FF0000"/>
                </a:solidFill>
              </a:rPr>
              <a:t>0</a:t>
            </a:r>
            <a:r>
              <a:rPr lang="en-US" i="1" dirty="0">
                <a:solidFill>
                  <a:srgbClr val="FF0000"/>
                </a:solidFill>
              </a:rPr>
              <a:t>(980), f</a:t>
            </a:r>
            <a:r>
              <a:rPr lang="en-US" i="1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(1270), </a:t>
            </a:r>
            <a:r>
              <a:rPr lang="en-US" i="1" dirty="0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lang="en-US" i="1" baseline="-25000" dirty="0">
                <a:solidFill>
                  <a:srgbClr val="FF0000"/>
                </a:solidFill>
              </a:rPr>
              <a:t>3</a:t>
            </a:r>
            <a:r>
              <a:rPr lang="en-US" i="1" dirty="0">
                <a:solidFill>
                  <a:srgbClr val="FF0000"/>
                </a:solidFill>
              </a:rPr>
              <a:t>(1690)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 dirty="0">
                <a:solidFill>
                  <a:srgbClr val="000096"/>
                </a:solidFill>
              </a:rPr>
              <a:t> Background </a:t>
            </a:r>
            <a:r>
              <a:rPr lang="en-US" dirty="0" smtClean="0">
                <a:solidFill>
                  <a:srgbClr val="000096"/>
                </a:solidFill>
              </a:rPr>
              <a:t>wave added incoherently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No assumption on resonant behavior</a:t>
            </a:r>
            <a:r>
              <a:rPr lang="en-US" dirty="0" smtClean="0">
                <a:solidFill>
                  <a:srgbClr val="000096"/>
                </a:solidFill>
              </a:rPr>
              <a:t> is made at this point!</a:t>
            </a:r>
            <a:endParaRPr lang="en-US" dirty="0">
              <a:solidFill>
                <a:srgbClr val="000096"/>
              </a:solidFill>
            </a:endParaRPr>
          </a:p>
        </p:txBody>
      </p:sp>
      <p:sp>
        <p:nvSpPr>
          <p:cNvPr id="552968" name="Text Box 8"/>
          <p:cNvSpPr txBox="1">
            <a:spLocks noChangeArrowheads="1"/>
          </p:cNvSpPr>
          <p:nvPr/>
        </p:nvSpPr>
        <p:spPr bwMode="auto">
          <a:xfrm>
            <a:off x="250825" y="5273501"/>
            <a:ext cx="52197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ct val="25000"/>
              </a:spcAft>
            </a:pPr>
            <a:r>
              <a:rPr lang="en-US" dirty="0">
                <a:solidFill>
                  <a:srgbClr val="000096"/>
                </a:solidFill>
              </a:rPr>
              <a:t>2. </a:t>
            </a:r>
            <a:r>
              <a:rPr lang="en-US" b="1" dirty="0">
                <a:solidFill>
                  <a:srgbClr val="FF0000"/>
                </a:solidFill>
              </a:rPr>
              <a:t>Mass-dependent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fit</a:t>
            </a:r>
            <a:r>
              <a:rPr lang="en-US" dirty="0">
                <a:solidFill>
                  <a:srgbClr val="000096"/>
                </a:solidFill>
              </a:rPr>
              <a:t> to results of step 1</a:t>
            </a:r>
          </a:p>
          <a:p>
            <a:pPr lvl="1">
              <a:spcAft>
                <a:spcPct val="25000"/>
              </a:spcAft>
              <a:buFontTx/>
              <a:buChar char="•"/>
            </a:pPr>
            <a:r>
              <a:rPr lang="en-US" dirty="0">
                <a:solidFill>
                  <a:srgbClr val="000096"/>
                </a:solidFill>
              </a:rPr>
              <a:t> 6 waves</a:t>
            </a:r>
          </a:p>
          <a:p>
            <a:pPr lvl="1">
              <a:spcAft>
                <a:spcPct val="25000"/>
              </a:spcAft>
              <a:buFontTx/>
              <a:buChar char="•"/>
            </a:pPr>
            <a:r>
              <a:rPr lang="en-US" dirty="0">
                <a:solidFill>
                  <a:srgbClr val="000096"/>
                </a:solidFill>
              </a:rPr>
              <a:t> Parameterized by </a:t>
            </a:r>
            <a:r>
              <a:rPr lang="en-US" dirty="0" err="1">
                <a:solidFill>
                  <a:srgbClr val="000096"/>
                </a:solidFill>
              </a:rPr>
              <a:t>Breit</a:t>
            </a:r>
            <a:r>
              <a:rPr lang="en-US" dirty="0">
                <a:solidFill>
                  <a:srgbClr val="000096"/>
                </a:solidFill>
              </a:rPr>
              <a:t>-Wigner</a:t>
            </a:r>
          </a:p>
          <a:p>
            <a:pPr lvl="1">
              <a:spcAft>
                <a:spcPct val="25000"/>
              </a:spcAft>
              <a:buFontTx/>
              <a:buChar char="•"/>
            </a:pPr>
            <a:r>
              <a:rPr lang="en-US" dirty="0">
                <a:solidFill>
                  <a:srgbClr val="000096"/>
                </a:solidFill>
              </a:rPr>
              <a:t> Coherent background for some waves</a:t>
            </a:r>
            <a:endParaRPr lang="en-US" dirty="0"/>
          </a:p>
        </p:txBody>
      </p:sp>
      <p:sp>
        <p:nvSpPr>
          <p:cNvPr id="552969" name="Text Box 9"/>
          <p:cNvSpPr txBox="1">
            <a:spLocks noChangeArrowheads="1"/>
          </p:cNvSpPr>
          <p:nvPr/>
        </p:nvSpPr>
        <p:spPr bwMode="auto">
          <a:xfrm>
            <a:off x="231775" y="1047750"/>
            <a:ext cx="7456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96"/>
                </a:solidFill>
              </a:rPr>
              <a:t>Illinois / Protvino / Munich Program – BNL / Munich Program</a:t>
            </a:r>
          </a:p>
        </p:txBody>
      </p:sp>
      <p:graphicFrame>
        <p:nvGraphicFramePr>
          <p:cNvPr id="552970" name="Object 10"/>
          <p:cNvGraphicFramePr>
            <a:graphicFrameLocks noChangeAspect="1"/>
          </p:cNvGraphicFramePr>
          <p:nvPr/>
        </p:nvGraphicFramePr>
        <p:xfrm>
          <a:off x="3635375" y="2927350"/>
          <a:ext cx="320675" cy="406400"/>
        </p:xfrm>
        <a:graphic>
          <a:graphicData uri="http://schemas.openxmlformats.org/presentationml/2006/ole">
            <p:oleObj spid="_x0000_s909315" name="Equation" r:id="rId5" imgW="190440" imgH="241200" progId="Equation.DSMT4">
              <p:embed/>
            </p:oleObj>
          </a:graphicData>
        </a:graphic>
      </p:graphicFrame>
      <p:graphicFrame>
        <p:nvGraphicFramePr>
          <p:cNvPr id="552971" name="Object 11"/>
          <p:cNvGraphicFramePr>
            <a:graphicFrameLocks noChangeAspect="1"/>
          </p:cNvGraphicFramePr>
          <p:nvPr/>
        </p:nvGraphicFramePr>
        <p:xfrm>
          <a:off x="3081338" y="3306763"/>
          <a:ext cx="962025" cy="406400"/>
        </p:xfrm>
        <a:graphic>
          <a:graphicData uri="http://schemas.openxmlformats.org/presentationml/2006/ole">
            <p:oleObj spid="_x0000_s909316" name="Equation" r:id="rId6" imgW="571320" imgH="2412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5" grpId="0"/>
      <p:bldP spid="552967" grpId="0"/>
      <p:bldP spid="5529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Gluonic</a:t>
            </a:r>
            <a:r>
              <a:rPr lang="en-US" dirty="0" smtClean="0"/>
              <a:t> Excitations: Hybrids</a:t>
            </a:r>
            <a:endParaRPr lang="de-D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653136"/>
            <a:ext cx="252028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7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869160"/>
            <a:ext cx="2160240" cy="154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7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8993" y="2749649"/>
            <a:ext cx="3955007" cy="410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7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980728"/>
            <a:ext cx="2857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1052736"/>
            <a:ext cx="309571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Normal mesons: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orbital, radial excitations</a:t>
            </a:r>
            <a:endParaRPr lang="de-DE" dirty="0">
              <a:solidFill>
                <a:srgbClr val="00009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988840"/>
            <a:ext cx="5115503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Hybrids: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excitation of </a:t>
            </a:r>
            <a:r>
              <a:rPr lang="en-US" dirty="0" err="1" smtClean="0">
                <a:solidFill>
                  <a:srgbClr val="000096"/>
                </a:solidFill>
              </a:rPr>
              <a:t>gluonic</a:t>
            </a:r>
            <a:r>
              <a:rPr lang="en-US" dirty="0" smtClean="0">
                <a:solidFill>
                  <a:srgbClr val="000096"/>
                </a:solidFill>
              </a:rPr>
              <a:t> degrees of freedom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angular momentum in flux tube</a:t>
            </a:r>
            <a:endParaRPr lang="en-US" dirty="0" smtClean="0">
              <a:solidFill>
                <a:srgbClr val="000096"/>
              </a:solidFill>
              <a:sym typeface="Wingdings 3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  <a:sym typeface="Wingdings 3"/>
              </a:rPr>
              <a:t> excited states also seen in L-QCD, bag,…</a:t>
            </a:r>
            <a:endParaRPr lang="en-US" dirty="0" smtClean="0">
              <a:solidFill>
                <a:srgbClr val="00009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6581001"/>
            <a:ext cx="2811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96"/>
                </a:solidFill>
              </a:rPr>
              <a:t>[G. Bali, </a:t>
            </a:r>
            <a:r>
              <a:rPr lang="en-US" sz="1200" dirty="0" err="1" smtClean="0">
                <a:solidFill>
                  <a:srgbClr val="000096"/>
                </a:solidFill>
              </a:rPr>
              <a:t>arXiv</a:t>
            </a:r>
            <a:r>
              <a:rPr lang="en-US" sz="1200" dirty="0" smtClean="0">
                <a:solidFill>
                  <a:srgbClr val="000096"/>
                </a:solidFill>
              </a:rPr>
              <a:t>/</a:t>
            </a:r>
            <a:r>
              <a:rPr lang="en-US" sz="1200" dirty="0" err="1" smtClean="0">
                <a:solidFill>
                  <a:srgbClr val="000096"/>
                </a:solidFill>
              </a:rPr>
              <a:t>hep</a:t>
            </a:r>
            <a:r>
              <a:rPr lang="en-US" sz="1200" dirty="0" smtClean="0">
                <a:solidFill>
                  <a:srgbClr val="000096"/>
                </a:solidFill>
              </a:rPr>
              <a:t>-ph </a:t>
            </a:r>
            <a:r>
              <a:rPr lang="en-US" sz="1200" dirty="0" smtClean="0">
                <a:solidFill>
                  <a:srgbClr val="000096"/>
                </a:solidFill>
              </a:rPr>
              <a:t>0003012 </a:t>
            </a:r>
            <a:r>
              <a:rPr lang="en-US" sz="1200" dirty="0" smtClean="0">
                <a:solidFill>
                  <a:srgbClr val="000096"/>
                </a:solidFill>
              </a:rPr>
              <a:t>(2000)]</a:t>
            </a:r>
            <a:endParaRPr lang="de-DE" sz="1200" dirty="0">
              <a:solidFill>
                <a:srgbClr val="0000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Set</a:t>
            </a:r>
          </a:p>
        </p:txBody>
      </p:sp>
      <p:pic>
        <p:nvPicPr>
          <p:cNvPr id="5816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011238"/>
            <a:ext cx="903605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Intensities of Major Waves</a:t>
            </a:r>
          </a:p>
        </p:txBody>
      </p:sp>
      <p:pic>
        <p:nvPicPr>
          <p:cNvPr id="4945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338" y="981075"/>
            <a:ext cx="3598862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45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338" y="3789363"/>
            <a:ext cx="3598862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45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3950" y="981075"/>
            <a:ext cx="3598863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4598" name="Text Box 6"/>
          <p:cNvSpPr txBox="1">
            <a:spLocks noChangeArrowheads="1"/>
          </p:cNvSpPr>
          <p:nvPr/>
        </p:nvSpPr>
        <p:spPr bwMode="auto">
          <a:xfrm>
            <a:off x="2843213" y="2011363"/>
            <a:ext cx="1163637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</a:t>
            </a:r>
            <a:r>
              <a:rPr lang="en-US" baseline="-25000">
                <a:solidFill>
                  <a:srgbClr val="FF0000"/>
                </a:solidFill>
              </a:rPr>
              <a:t>1</a:t>
            </a:r>
            <a:r>
              <a:rPr lang="en-US">
                <a:solidFill>
                  <a:srgbClr val="FF0000"/>
                </a:solidFill>
              </a:rPr>
              <a:t>(1260)</a:t>
            </a:r>
          </a:p>
        </p:txBody>
      </p:sp>
      <p:sp>
        <p:nvSpPr>
          <p:cNvPr id="494599" name="Text Box 7"/>
          <p:cNvSpPr txBox="1">
            <a:spLocks noChangeArrowheads="1"/>
          </p:cNvSpPr>
          <p:nvPr/>
        </p:nvSpPr>
        <p:spPr bwMode="auto">
          <a:xfrm>
            <a:off x="7596188" y="2011363"/>
            <a:ext cx="1162050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(1670)</a:t>
            </a:r>
          </a:p>
        </p:txBody>
      </p:sp>
      <p:sp>
        <p:nvSpPr>
          <p:cNvPr id="494600" name="Text Box 8"/>
          <p:cNvSpPr txBox="1">
            <a:spLocks noChangeArrowheads="1"/>
          </p:cNvSpPr>
          <p:nvPr/>
        </p:nvSpPr>
        <p:spPr bwMode="auto">
          <a:xfrm>
            <a:off x="2843213" y="4797425"/>
            <a:ext cx="1163637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(1320)</a:t>
            </a:r>
          </a:p>
        </p:txBody>
      </p:sp>
      <p:pic>
        <p:nvPicPr>
          <p:cNvPr id="49460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3950" y="3789363"/>
            <a:ext cx="3598863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</a:t>
            </a:r>
            <a:r>
              <a:rPr lang="en-US" baseline="-25000"/>
              <a:t>2</a:t>
            </a:r>
            <a:r>
              <a:rPr lang="en-US"/>
              <a:t>(1320)</a:t>
            </a:r>
          </a:p>
        </p:txBody>
      </p:sp>
      <p:pic>
        <p:nvPicPr>
          <p:cNvPr id="576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75" y="1160463"/>
            <a:ext cx="3843338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65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4588" y="1162050"/>
            <a:ext cx="3843337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6517" name="Text Box 5"/>
          <p:cNvSpPr txBox="1">
            <a:spLocks noChangeArrowheads="1"/>
          </p:cNvSpPr>
          <p:nvPr/>
        </p:nvSpPr>
        <p:spPr bwMode="auto">
          <a:xfrm>
            <a:off x="879475" y="4430713"/>
            <a:ext cx="7996238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rgbClr val="000096"/>
                </a:solidFill>
              </a:rPr>
              <a:t> Two Breit Wigner functions required to describe phase motion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rgbClr val="000096"/>
                </a:solidFill>
              </a:rPr>
              <a:t> BW1 for a</a:t>
            </a:r>
            <a:r>
              <a:rPr lang="en-US" baseline="-25000">
                <a:solidFill>
                  <a:srgbClr val="000096"/>
                </a:solidFill>
              </a:rPr>
              <a:t>2</a:t>
            </a:r>
            <a:r>
              <a:rPr lang="en-US">
                <a:solidFill>
                  <a:srgbClr val="000096"/>
                </a:solidFill>
              </a:rPr>
              <a:t>(1320)</a:t>
            </a:r>
          </a:p>
          <a:p>
            <a:pPr>
              <a:spcAft>
                <a:spcPct val="25000"/>
              </a:spcAft>
              <a:buFontTx/>
              <a:buChar char="•"/>
            </a:pPr>
            <a:endParaRPr lang="en-US">
              <a:solidFill>
                <a:srgbClr val="000096"/>
              </a:solidFill>
            </a:endParaRPr>
          </a:p>
          <a:p>
            <a:pPr>
              <a:spcAft>
                <a:spcPct val="25000"/>
              </a:spcAft>
              <a:buFontTx/>
              <a:buChar char="•"/>
            </a:pPr>
            <a:endParaRPr lang="en-US">
              <a:solidFill>
                <a:srgbClr val="000096"/>
              </a:solidFill>
            </a:endParaRPr>
          </a:p>
          <a:p>
            <a:pPr>
              <a:spcAft>
                <a:spcPct val="25000"/>
              </a:spcAft>
              <a:buFontTx/>
              <a:buChar char="•"/>
            </a:pPr>
            <a:endParaRPr lang="en-US">
              <a:solidFill>
                <a:srgbClr val="000096"/>
              </a:solidFill>
            </a:endParaRP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rgbClr val="000096"/>
                </a:solidFill>
              </a:rPr>
              <a:t> BW2 for a</a:t>
            </a:r>
            <a:r>
              <a:rPr lang="en-US" baseline="-25000">
                <a:solidFill>
                  <a:srgbClr val="000096"/>
                </a:solidFill>
              </a:rPr>
              <a:t>2</a:t>
            </a:r>
            <a:r>
              <a:rPr lang="en-US">
                <a:solidFill>
                  <a:srgbClr val="000096"/>
                </a:solidFill>
              </a:rPr>
              <a:t>(1700): </a:t>
            </a:r>
            <a:r>
              <a:rPr lang="en-US" i="1">
                <a:solidFill>
                  <a:srgbClr val="000096"/>
                </a:solidFill>
                <a:latin typeface="Times New Roman" pitchFamily="18" charset="0"/>
              </a:rPr>
              <a:t>M</a:t>
            </a:r>
            <a:r>
              <a:rPr lang="en-US">
                <a:solidFill>
                  <a:srgbClr val="000096"/>
                </a:solidFill>
                <a:latin typeface="Times New Roman" pitchFamily="18" charset="0"/>
              </a:rPr>
              <a:t>=1732 MeV/</a:t>
            </a:r>
            <a:r>
              <a:rPr lang="en-US" i="1">
                <a:solidFill>
                  <a:srgbClr val="000096"/>
                </a:solidFill>
                <a:latin typeface="Times New Roman" pitchFamily="18" charset="0"/>
              </a:rPr>
              <a:t>c</a:t>
            </a:r>
            <a:r>
              <a:rPr lang="en-US" baseline="30000">
                <a:solidFill>
                  <a:srgbClr val="000096"/>
                </a:solidFill>
                <a:latin typeface="Times New Roman" pitchFamily="18" charset="0"/>
              </a:rPr>
              <a:t>2</a:t>
            </a:r>
            <a:r>
              <a:rPr lang="en-US">
                <a:solidFill>
                  <a:srgbClr val="000096"/>
                </a:solidFill>
                <a:latin typeface="Times New Roman" pitchFamily="18" charset="0"/>
              </a:rPr>
              <a:t>, </a:t>
            </a:r>
            <a:r>
              <a:rPr lang="en-US">
                <a:solidFill>
                  <a:srgbClr val="000096"/>
                </a:solidFill>
                <a:latin typeface="Symbol" pitchFamily="18" charset="2"/>
              </a:rPr>
              <a:t>G</a:t>
            </a:r>
            <a:r>
              <a:rPr lang="en-US">
                <a:solidFill>
                  <a:srgbClr val="000096"/>
                </a:solidFill>
                <a:latin typeface="Times New Roman" pitchFamily="18" charset="0"/>
              </a:rPr>
              <a:t>=194 MeV/</a:t>
            </a:r>
            <a:r>
              <a:rPr lang="en-US" i="1">
                <a:solidFill>
                  <a:srgbClr val="000096"/>
                </a:solidFill>
                <a:latin typeface="Times New Roman" pitchFamily="18" charset="0"/>
              </a:rPr>
              <a:t>c</a:t>
            </a:r>
            <a:r>
              <a:rPr lang="en-US" baseline="30000">
                <a:solidFill>
                  <a:srgbClr val="000096"/>
                </a:solidFill>
                <a:latin typeface="Times New Roman" pitchFamily="18" charset="0"/>
              </a:rPr>
              <a:t>2</a:t>
            </a:r>
            <a:r>
              <a:rPr lang="en-US">
                <a:solidFill>
                  <a:srgbClr val="000096"/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rgbClr val="000096"/>
                </a:solidFill>
              </a:rPr>
              <a:t>(fixed PDG values)</a:t>
            </a:r>
          </a:p>
        </p:txBody>
      </p:sp>
      <p:graphicFrame>
        <p:nvGraphicFramePr>
          <p:cNvPr id="576518" name="Object 6"/>
          <p:cNvGraphicFramePr>
            <a:graphicFrameLocks noChangeAspect="1"/>
          </p:cNvGraphicFramePr>
          <p:nvPr/>
        </p:nvGraphicFramePr>
        <p:xfrm>
          <a:off x="1584325" y="5183188"/>
          <a:ext cx="2159000" cy="1054100"/>
        </p:xfrm>
        <a:graphic>
          <a:graphicData uri="http://schemas.openxmlformats.org/presentationml/2006/ole">
            <p:oleObj spid="_x0000_s637954" name="Equation" r:id="rId5" imgW="1562040" imgH="76176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</a:t>
            </a:r>
            <a:r>
              <a:rPr lang="en-US" baseline="-25000"/>
              <a:t>4</a:t>
            </a:r>
            <a:r>
              <a:rPr lang="en-US"/>
              <a:t>(2040)</a:t>
            </a:r>
          </a:p>
        </p:txBody>
      </p:sp>
      <p:pic>
        <p:nvPicPr>
          <p:cNvPr id="577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75" y="1196975"/>
            <a:ext cx="3843338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75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4588" y="1196975"/>
            <a:ext cx="3843337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7541" name="Text Box 5"/>
          <p:cNvSpPr txBox="1">
            <a:spLocks noChangeArrowheads="1"/>
          </p:cNvSpPr>
          <p:nvPr/>
        </p:nvSpPr>
        <p:spPr bwMode="auto">
          <a:xfrm>
            <a:off x="735013" y="4719638"/>
            <a:ext cx="779621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rgbClr val="000096"/>
                </a:solidFill>
              </a:rPr>
              <a:t> Constant width BW used for a</a:t>
            </a:r>
            <a:r>
              <a:rPr lang="en-US" baseline="-25000">
                <a:solidFill>
                  <a:srgbClr val="000096"/>
                </a:solidFill>
              </a:rPr>
              <a:t>4</a:t>
            </a:r>
            <a:r>
              <a:rPr lang="en-US">
                <a:solidFill>
                  <a:srgbClr val="000096"/>
                </a:solidFill>
              </a:rPr>
              <a:t>(2040) (branching ratios not known)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rgbClr val="000096"/>
                </a:solidFill>
              </a:rPr>
              <a:t> BW parameters</a:t>
            </a:r>
          </a:p>
        </p:txBody>
      </p:sp>
      <p:graphicFrame>
        <p:nvGraphicFramePr>
          <p:cNvPr id="577542" name="Object 6"/>
          <p:cNvGraphicFramePr>
            <a:graphicFrameLocks noChangeAspect="1"/>
          </p:cNvGraphicFramePr>
          <p:nvPr/>
        </p:nvGraphicFramePr>
        <p:xfrm>
          <a:off x="1495425" y="5516563"/>
          <a:ext cx="2335213" cy="1054100"/>
        </p:xfrm>
        <a:graphic>
          <a:graphicData uri="http://schemas.openxmlformats.org/presentationml/2006/ole">
            <p:oleObj spid="_x0000_s638978" name="Equation" r:id="rId5" imgW="1688760" imgH="76176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Leakage Study</a:t>
            </a:r>
          </a:p>
        </p:txBody>
      </p:sp>
      <p:sp>
        <p:nvSpPr>
          <p:cNvPr id="540675" name="Text Box 3"/>
          <p:cNvSpPr txBox="1">
            <a:spLocks noChangeArrowheads="1"/>
          </p:cNvSpPr>
          <p:nvPr/>
        </p:nvSpPr>
        <p:spPr bwMode="auto">
          <a:xfrm>
            <a:off x="808038" y="1119188"/>
            <a:ext cx="6196012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rgbClr val="000096"/>
                </a:solidFill>
              </a:rPr>
              <a:t> 1150000 events generated from 15 dominant waves</a:t>
            </a:r>
          </a:p>
          <a:p>
            <a:pPr lvl="1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rgbClr val="000096"/>
                </a:solidFill>
              </a:rPr>
              <a:t> including J</a:t>
            </a:r>
            <a:r>
              <a:rPr lang="en-US" baseline="30000">
                <a:solidFill>
                  <a:srgbClr val="000096"/>
                </a:solidFill>
              </a:rPr>
              <a:t>PC</a:t>
            </a:r>
            <a:r>
              <a:rPr lang="en-US">
                <a:solidFill>
                  <a:srgbClr val="000096"/>
                </a:solidFill>
              </a:rPr>
              <a:t>=2</a:t>
            </a:r>
            <a:r>
              <a:rPr lang="en-US" baseline="30000">
                <a:solidFill>
                  <a:srgbClr val="000096"/>
                </a:solidFill>
              </a:rPr>
              <a:t>-+</a:t>
            </a:r>
            <a:r>
              <a:rPr lang="en-US">
                <a:solidFill>
                  <a:srgbClr val="000096"/>
                </a:solidFill>
              </a:rPr>
              <a:t> M=0,1</a:t>
            </a:r>
          </a:p>
          <a:p>
            <a:pPr lvl="1"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rgbClr val="000096"/>
                </a:solidFill>
              </a:rPr>
              <a:t> excluding J</a:t>
            </a:r>
            <a:r>
              <a:rPr lang="en-US" baseline="30000">
                <a:solidFill>
                  <a:srgbClr val="000096"/>
                </a:solidFill>
              </a:rPr>
              <a:t>PC</a:t>
            </a:r>
            <a:r>
              <a:rPr lang="en-US">
                <a:solidFill>
                  <a:srgbClr val="000096"/>
                </a:solidFill>
              </a:rPr>
              <a:t>=1</a:t>
            </a:r>
            <a:r>
              <a:rPr lang="en-US" baseline="30000">
                <a:solidFill>
                  <a:srgbClr val="000096"/>
                </a:solidFill>
              </a:rPr>
              <a:t>-+</a:t>
            </a:r>
            <a:r>
              <a:rPr lang="en-US">
                <a:solidFill>
                  <a:srgbClr val="000096"/>
                </a:solidFill>
              </a:rPr>
              <a:t> exotic wave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>
                <a:solidFill>
                  <a:srgbClr val="000096"/>
                </a:solidFill>
              </a:rPr>
              <a:t> full reconstruction  + PWA</a:t>
            </a:r>
          </a:p>
        </p:txBody>
      </p:sp>
      <p:pic>
        <p:nvPicPr>
          <p:cNvPr id="540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636838"/>
            <a:ext cx="4745037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0677" name="Text Box 5"/>
          <p:cNvSpPr txBox="1">
            <a:spLocks noChangeArrowheads="1"/>
          </p:cNvSpPr>
          <p:nvPr/>
        </p:nvSpPr>
        <p:spPr bwMode="auto">
          <a:xfrm>
            <a:off x="2214563" y="6237288"/>
            <a:ext cx="4633912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sym typeface="Wingdings 3" pitchFamily="18" charset="2"/>
              </a:rPr>
              <a:t> less than 5% leakage into 1</a:t>
            </a:r>
            <a:r>
              <a:rPr lang="en-US" b="1" baseline="30000">
                <a:solidFill>
                  <a:srgbClr val="FF0000"/>
                </a:solidFill>
                <a:sym typeface="Wingdings 3" pitchFamily="18" charset="2"/>
              </a:rPr>
              <a:t>-+</a:t>
            </a:r>
            <a:r>
              <a:rPr lang="en-US" b="1">
                <a:solidFill>
                  <a:srgbClr val="FF0000"/>
                </a:solidFill>
                <a:sym typeface="Wingdings 3" pitchFamily="18" charset="2"/>
              </a:rPr>
              <a:t> wave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Systematic Studies</a:t>
            </a:r>
          </a:p>
        </p:txBody>
      </p:sp>
      <p:pic>
        <p:nvPicPr>
          <p:cNvPr id="5980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425" y="1125538"/>
            <a:ext cx="7929563" cy="5346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Spectrum of Hybrid Mesons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3170872"/>
            <a:ext cx="4320413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Flux tube model </a:t>
            </a:r>
            <a:r>
              <a:rPr lang="en-US" dirty="0" smtClean="0">
                <a:solidFill>
                  <a:srgbClr val="000096"/>
                </a:solidFill>
              </a:rPr>
              <a:t>(</a:t>
            </a:r>
            <a:r>
              <a:rPr lang="en-US" dirty="0" err="1" smtClean="0">
                <a:solidFill>
                  <a:srgbClr val="000096"/>
                </a:solidFill>
              </a:rPr>
              <a:t>Isgur</a:t>
            </a:r>
            <a:r>
              <a:rPr lang="en-US" dirty="0" smtClean="0">
                <a:solidFill>
                  <a:srgbClr val="000096"/>
                </a:solidFill>
              </a:rPr>
              <a:t> 85, </a:t>
            </a:r>
            <a:r>
              <a:rPr lang="en-US" dirty="0" smtClean="0">
                <a:solidFill>
                  <a:srgbClr val="000096"/>
                </a:solidFill>
              </a:rPr>
              <a:t>)</a:t>
            </a:r>
            <a:endParaRPr lang="en-US" dirty="0" smtClean="0">
              <a:solidFill>
                <a:srgbClr val="000096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de-DE" dirty="0" err="1" smtClean="0">
                <a:solidFill>
                  <a:srgbClr val="000096"/>
                </a:solidFill>
                <a:sym typeface="Wingdings 3"/>
              </a:rPr>
              <a:t>clockwise</a:t>
            </a:r>
            <a:r>
              <a:rPr lang="de-DE" dirty="0" smtClean="0">
                <a:solidFill>
                  <a:srgbClr val="000096"/>
                </a:solidFill>
                <a:sym typeface="Wingdings 3"/>
              </a:rPr>
              <a:t>/</a:t>
            </a:r>
            <a:r>
              <a:rPr lang="de-DE" dirty="0" err="1" smtClean="0">
                <a:solidFill>
                  <a:srgbClr val="000096"/>
                </a:solidFill>
                <a:sym typeface="Wingdings 3"/>
              </a:rPr>
              <a:t>anticlockwise</a:t>
            </a:r>
            <a:r>
              <a:rPr lang="de-DE" dirty="0" smtClean="0">
                <a:solidFill>
                  <a:srgbClr val="000096"/>
                </a:solidFill>
                <a:sym typeface="Wingdings 3"/>
              </a:rPr>
              <a:t> </a:t>
            </a:r>
            <a:r>
              <a:rPr lang="de-DE" dirty="0" err="1" smtClean="0">
                <a:solidFill>
                  <a:srgbClr val="000096"/>
                </a:solidFill>
                <a:sym typeface="Wingdings 3"/>
              </a:rPr>
              <a:t>rotation</a:t>
            </a:r>
            <a:endParaRPr lang="de-DE" dirty="0" smtClean="0">
              <a:solidFill>
                <a:srgbClr val="000096"/>
              </a:solidFill>
              <a:sym typeface="Wingdings 3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  <a:sym typeface="Wingdings 3"/>
              </a:rPr>
              <a:t> linear combinations  definite </a:t>
            </a:r>
            <a:r>
              <a:rPr lang="en-US" i="1" dirty="0" smtClean="0">
                <a:solidFill>
                  <a:srgbClr val="000096"/>
                </a:solidFill>
                <a:sym typeface="Wingdings 3"/>
              </a:rPr>
              <a:t>J</a:t>
            </a:r>
            <a:r>
              <a:rPr lang="en-US" i="1" baseline="30000" dirty="0" smtClean="0">
                <a:solidFill>
                  <a:srgbClr val="000096"/>
                </a:solidFill>
                <a:sym typeface="Wingdings 3"/>
              </a:rPr>
              <a:t>PC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  <a:sym typeface="Wingdings 3"/>
              </a:rPr>
              <a:t> for </a:t>
            </a:r>
            <a:r>
              <a:rPr lang="en-US" i="1" dirty="0" smtClean="0">
                <a:solidFill>
                  <a:srgbClr val="000096"/>
                </a:solidFill>
                <a:sym typeface="Wingdings 3"/>
              </a:rPr>
              <a:t>m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=1: </a:t>
            </a:r>
            <a:r>
              <a:rPr lang="en-US" i="1" dirty="0" smtClean="0">
                <a:solidFill>
                  <a:srgbClr val="000096"/>
                </a:solidFill>
                <a:sym typeface="Wingdings 3"/>
              </a:rPr>
              <a:t>J</a:t>
            </a:r>
            <a:r>
              <a:rPr lang="en-US" i="1" baseline="30000" dirty="0" smtClean="0">
                <a:solidFill>
                  <a:srgbClr val="000096"/>
                </a:solidFill>
                <a:sym typeface="Wingdings 3"/>
              </a:rPr>
              <a:t>PC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=1</a:t>
            </a:r>
            <a:r>
              <a:rPr lang="en-US" baseline="30000" dirty="0" smtClean="0">
                <a:solidFill>
                  <a:srgbClr val="000096"/>
                </a:solidFill>
                <a:sym typeface="Wingdings 3"/>
              </a:rPr>
              <a:t>+−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, 1</a:t>
            </a:r>
            <a:r>
              <a:rPr lang="en-US" baseline="30000" dirty="0" smtClean="0">
                <a:solidFill>
                  <a:srgbClr val="000096"/>
                </a:solidFill>
                <a:sym typeface="Wingdings 3"/>
              </a:rPr>
              <a:t>−+ </a:t>
            </a:r>
            <a:r>
              <a:rPr lang="en-US" dirty="0" smtClean="0">
                <a:solidFill>
                  <a:srgbClr val="000096"/>
                </a:solidFill>
                <a:sym typeface="Wingdings 3"/>
              </a:rPr>
              <a:t>of flux tube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052736"/>
            <a:ext cx="73103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Bag model </a:t>
            </a:r>
            <a:r>
              <a:rPr lang="en-US" dirty="0" smtClean="0">
                <a:solidFill>
                  <a:srgbClr val="000096"/>
                </a:solidFill>
              </a:rPr>
              <a:t>(Jaffe 76, </a:t>
            </a:r>
            <a:r>
              <a:rPr lang="en-US" dirty="0" err="1" smtClean="0">
                <a:solidFill>
                  <a:srgbClr val="000096"/>
                </a:solidFill>
              </a:rPr>
              <a:t>Vainshtein</a:t>
            </a:r>
            <a:r>
              <a:rPr lang="en-US" dirty="0" smtClean="0">
                <a:solidFill>
                  <a:srgbClr val="000096"/>
                </a:solidFill>
              </a:rPr>
              <a:t> 78, Barnes 83, </a:t>
            </a:r>
            <a:r>
              <a:rPr lang="en-US" dirty="0" err="1" smtClean="0">
                <a:solidFill>
                  <a:srgbClr val="000096"/>
                </a:solidFill>
              </a:rPr>
              <a:t>Chanowitz</a:t>
            </a:r>
            <a:r>
              <a:rPr lang="en-US" dirty="0" smtClean="0">
                <a:solidFill>
                  <a:srgbClr val="000096"/>
                </a:solidFill>
              </a:rPr>
              <a:t> 83</a:t>
            </a:r>
            <a:r>
              <a:rPr lang="en-US" dirty="0" smtClean="0">
                <a:solidFill>
                  <a:srgbClr val="000096"/>
                </a:solidFill>
              </a:rPr>
              <a:t>)</a:t>
            </a:r>
            <a:endParaRPr lang="en-US" dirty="0" smtClean="0">
              <a:solidFill>
                <a:srgbClr val="000096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confine quarks inside a cavity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apply boundary conditions on wall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allowed </a:t>
            </a:r>
            <a:r>
              <a:rPr lang="en-US" dirty="0" err="1" smtClean="0">
                <a:solidFill>
                  <a:srgbClr val="000096"/>
                </a:solidFill>
              </a:rPr>
              <a:t>gluonic</a:t>
            </a:r>
            <a:r>
              <a:rPr lang="en-US" dirty="0" smtClean="0">
                <a:solidFill>
                  <a:srgbClr val="000096"/>
                </a:solidFill>
              </a:rPr>
              <a:t> field modes: TE, TM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combine with </a:t>
            </a:r>
            <a:r>
              <a:rPr lang="en-US" i="1" dirty="0" smtClean="0">
                <a:solidFill>
                  <a:srgbClr val="000096"/>
                </a:solidFill>
              </a:rPr>
              <a:t>S</a:t>
            </a:r>
            <a:r>
              <a:rPr lang="en-US" dirty="0" smtClean="0">
                <a:solidFill>
                  <a:srgbClr val="000096"/>
                </a:solidFill>
              </a:rPr>
              <a:t>-wave </a:t>
            </a:r>
            <a:r>
              <a:rPr lang="en-US" dirty="0" err="1" smtClean="0">
                <a:solidFill>
                  <a:srgbClr val="000096"/>
                </a:solidFill>
              </a:rPr>
              <a:t>qq</a:t>
            </a:r>
            <a:r>
              <a:rPr lang="en-US" dirty="0" smtClean="0">
                <a:solidFill>
                  <a:srgbClr val="000096"/>
                </a:solidFill>
              </a:rPr>
              <a:t> pair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652120" y="1484784"/>
          <a:ext cx="339979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480"/>
                <a:gridCol w="1478280"/>
                <a:gridCol w="11290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gluon</a:t>
                      </a:r>
                      <a:endParaRPr lang="de-DE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−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(TE)</a:t>
                      </a:r>
                      <a:endParaRPr lang="de-D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−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(TM)</a:t>
                      </a:r>
                      <a:endParaRPr lang="de-D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0</a:t>
                      </a:r>
                      <a:r>
                        <a:rPr lang="en-US" baseline="30000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−</a:t>
                      </a:r>
                      <a:r>
                        <a:rPr lang="en-US" baseline="30000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de-DE" baseline="30000" dirty="0">
                        <a:solidFill>
                          <a:srgbClr val="008000"/>
                        </a:solidFill>
                        <a:latin typeface="Symbol" pitchFamily="18" charset="2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96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rgbClr val="000096"/>
                          </a:solidFill>
                        </a:rPr>
                        <a:t>--</a:t>
                      </a:r>
                      <a:endParaRPr lang="de-DE" baseline="30000" dirty="0">
                        <a:solidFill>
                          <a:srgbClr val="000096"/>
                        </a:solidFill>
                        <a:latin typeface="Symbol" pitchFamily="18" charset="2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96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rgbClr val="000096"/>
                          </a:solidFill>
                        </a:rPr>
                        <a:t>++</a:t>
                      </a:r>
                      <a:endParaRPr lang="de-DE" baseline="30000" dirty="0">
                        <a:solidFill>
                          <a:srgbClr val="000096"/>
                        </a:solidFill>
                        <a:latin typeface="Symbol" pitchFamily="18" charset="2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−−</a:t>
                      </a:r>
                      <a:endParaRPr lang="de-DE" baseline="30000" dirty="0">
                        <a:solidFill>
                          <a:srgbClr val="008000"/>
                        </a:solidFill>
                        <a:latin typeface="Symbol" pitchFamily="18" charset="2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96"/>
                          </a:solidFill>
                        </a:rPr>
                        <a:t>(0,</a:t>
                      </a:r>
                      <a:r>
                        <a:rPr lang="en-US" b="1" dirty="0" smtClean="0">
                          <a:solidFill>
                            <a:srgbClr val="000096"/>
                          </a:solidFill>
                        </a:rPr>
                        <a:t>1</a:t>
                      </a:r>
                      <a:r>
                        <a:rPr lang="en-US" dirty="0" smtClean="0">
                          <a:solidFill>
                            <a:srgbClr val="000096"/>
                          </a:solidFill>
                        </a:rPr>
                        <a:t>,2</a:t>
                      </a:r>
                      <a:r>
                        <a:rPr lang="en-US" dirty="0" smtClean="0">
                          <a:solidFill>
                            <a:srgbClr val="000096"/>
                          </a:solidFill>
                        </a:rPr>
                        <a:t>)</a:t>
                      </a:r>
                      <a:r>
                        <a:rPr lang="en-US" baseline="30000" dirty="0" smtClean="0">
                          <a:solidFill>
                            <a:srgbClr val="000096"/>
                          </a:solidFill>
                          <a:latin typeface="Arial"/>
                          <a:cs typeface="Arial"/>
                        </a:rPr>
                        <a:t>−</a:t>
                      </a:r>
                      <a:r>
                        <a:rPr lang="en-US" baseline="30000" dirty="0" smtClean="0">
                          <a:solidFill>
                            <a:srgbClr val="000096"/>
                          </a:solidFill>
                        </a:rPr>
                        <a:t>+</a:t>
                      </a:r>
                      <a:endParaRPr lang="de-DE" baseline="30000" dirty="0">
                        <a:solidFill>
                          <a:srgbClr val="000096"/>
                        </a:solidFill>
                        <a:latin typeface="Symbol" pitchFamily="18" charset="2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96"/>
                          </a:solidFill>
                        </a:rPr>
                        <a:t>(</a:t>
                      </a:r>
                      <a:r>
                        <a:rPr lang="en-US" b="1" dirty="0" smtClean="0">
                          <a:solidFill>
                            <a:srgbClr val="000096"/>
                          </a:solidFill>
                        </a:rPr>
                        <a:t>0</a:t>
                      </a:r>
                      <a:r>
                        <a:rPr lang="en-US" dirty="0" smtClean="0">
                          <a:solidFill>
                            <a:srgbClr val="000096"/>
                          </a:solidFill>
                        </a:rPr>
                        <a:t>,1,</a:t>
                      </a:r>
                      <a:r>
                        <a:rPr lang="en-US" b="1" dirty="0" smtClean="0">
                          <a:solidFill>
                            <a:srgbClr val="000096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rgbClr val="000096"/>
                          </a:solidFill>
                        </a:rPr>
                        <a:t>)</a:t>
                      </a:r>
                      <a:r>
                        <a:rPr lang="en-US" baseline="30000" dirty="0" smtClean="0">
                          <a:solidFill>
                            <a:srgbClr val="000096"/>
                          </a:solidFill>
                        </a:rPr>
                        <a:t>+</a:t>
                      </a:r>
                      <a:r>
                        <a:rPr lang="en-US" baseline="30000" dirty="0" smtClean="0">
                          <a:solidFill>
                            <a:srgbClr val="000096"/>
                          </a:solidFill>
                          <a:latin typeface="Arial"/>
                          <a:cs typeface="Arial"/>
                        </a:rPr>
                        <a:t>−</a:t>
                      </a:r>
                      <a:endParaRPr lang="de-DE" baseline="30000" dirty="0">
                        <a:solidFill>
                          <a:srgbClr val="000096"/>
                        </a:solidFill>
                        <a:latin typeface="Symbol" pitchFamily="18" charset="2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008000"/>
                          </a:solidFill>
                          <a:latin typeface="+mn-lt"/>
                          <a:cs typeface="Times New Roman" pitchFamily="18" charset="0"/>
                        </a:rPr>
                        <a:t>Mass</a:t>
                      </a:r>
                      <a:endParaRPr lang="de-DE" baseline="0" dirty="0">
                        <a:solidFill>
                          <a:srgbClr val="008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000096"/>
                          </a:solidFill>
                          <a:latin typeface="+mn-lt"/>
                          <a:cs typeface="Times New Roman" pitchFamily="18" charset="0"/>
                        </a:rPr>
                        <a:t>1.0-1.4 </a:t>
                      </a:r>
                      <a:r>
                        <a:rPr lang="en-US" baseline="0" dirty="0" err="1" smtClean="0">
                          <a:solidFill>
                            <a:srgbClr val="000096"/>
                          </a:solidFill>
                          <a:latin typeface="+mn-lt"/>
                          <a:cs typeface="Times New Roman" pitchFamily="18" charset="0"/>
                        </a:rPr>
                        <a:t>GeV</a:t>
                      </a:r>
                      <a:endParaRPr lang="de-DE" baseline="0" dirty="0">
                        <a:solidFill>
                          <a:srgbClr val="000096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000096"/>
                          </a:solidFill>
                          <a:latin typeface="+mn-lt"/>
                          <a:cs typeface="Times New Roman" pitchFamily="18" charset="0"/>
                        </a:rPr>
                        <a:t>heavier</a:t>
                      </a:r>
                      <a:endParaRPr lang="de-DE" baseline="0" dirty="0">
                        <a:solidFill>
                          <a:srgbClr val="000096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76056" y="203611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008000"/>
                </a:solidFill>
              </a:rPr>
              <a:t>qq</a:t>
            </a:r>
            <a:endParaRPr lang="de-DE" sz="1800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34092" y="3429000"/>
            <a:ext cx="340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96"/>
                </a:solidFill>
              </a:rPr>
              <a:t>8 degenerate </a:t>
            </a:r>
            <a:r>
              <a:rPr lang="en-US" sz="1800" dirty="0" err="1" smtClean="0">
                <a:solidFill>
                  <a:srgbClr val="000096"/>
                </a:solidFill>
              </a:rPr>
              <a:t>nonets</a:t>
            </a:r>
            <a:r>
              <a:rPr lang="en-US" sz="1800" dirty="0" smtClean="0">
                <a:solidFill>
                  <a:srgbClr val="000096"/>
                </a:solidFill>
              </a:rPr>
              <a:t>, ~1.9 </a:t>
            </a:r>
            <a:r>
              <a:rPr lang="en-US" sz="1800" dirty="0" err="1" smtClean="0">
                <a:solidFill>
                  <a:srgbClr val="000096"/>
                </a:solidFill>
              </a:rPr>
              <a:t>GeV</a:t>
            </a:r>
            <a:endParaRPr lang="de-DE" sz="1800" dirty="0">
              <a:solidFill>
                <a:srgbClr val="00009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5013176"/>
            <a:ext cx="682109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Constituent gluons </a:t>
            </a:r>
            <a:r>
              <a:rPr lang="en-US" dirty="0" smtClean="0">
                <a:solidFill>
                  <a:srgbClr val="000096"/>
                </a:solidFill>
              </a:rPr>
              <a:t>(</a:t>
            </a:r>
            <a:r>
              <a:rPr lang="en-US" dirty="0" err="1" smtClean="0">
                <a:solidFill>
                  <a:srgbClr val="000096"/>
                </a:solidFill>
              </a:rPr>
              <a:t>Szczepaniak</a:t>
            </a:r>
            <a:r>
              <a:rPr lang="en-US" dirty="0" smtClean="0">
                <a:solidFill>
                  <a:srgbClr val="000096"/>
                </a:solidFill>
              </a:rPr>
              <a:t> 01, General 07, </a:t>
            </a:r>
            <a:r>
              <a:rPr lang="en-US" dirty="0" err="1" smtClean="0">
                <a:solidFill>
                  <a:srgbClr val="000096"/>
                </a:solidFill>
              </a:rPr>
              <a:t>Guo</a:t>
            </a:r>
            <a:r>
              <a:rPr lang="en-US" dirty="0" smtClean="0">
                <a:solidFill>
                  <a:srgbClr val="000096"/>
                </a:solidFill>
              </a:rPr>
              <a:t> 08)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err="1" smtClean="0">
                <a:solidFill>
                  <a:srgbClr val="000096"/>
                </a:solidFill>
              </a:rPr>
              <a:t>hadronic</a:t>
            </a: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err="1" smtClean="0">
                <a:solidFill>
                  <a:srgbClr val="000096"/>
                </a:solidFill>
              </a:rPr>
              <a:t>Fock</a:t>
            </a:r>
            <a:r>
              <a:rPr lang="en-US" dirty="0" smtClean="0">
                <a:solidFill>
                  <a:srgbClr val="000096"/>
                </a:solidFill>
              </a:rPr>
              <a:t> states of constituent quarks and gluons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transverse </a:t>
            </a:r>
            <a:r>
              <a:rPr lang="en-US" dirty="0" err="1" smtClean="0">
                <a:solidFill>
                  <a:srgbClr val="000096"/>
                </a:solidFill>
              </a:rPr>
              <a:t>quasigluon</a:t>
            </a:r>
            <a:r>
              <a:rPr lang="en-US" dirty="0" smtClean="0">
                <a:solidFill>
                  <a:srgbClr val="000096"/>
                </a:solidFill>
              </a:rPr>
              <a:t> with </a:t>
            </a:r>
            <a:r>
              <a:rPr lang="en-US" i="1" dirty="0" smtClean="0">
                <a:solidFill>
                  <a:srgbClr val="000096"/>
                </a:solidFill>
              </a:rPr>
              <a:t>J</a:t>
            </a:r>
            <a:r>
              <a:rPr lang="en-US" i="1" baseline="30000" dirty="0" smtClean="0">
                <a:solidFill>
                  <a:srgbClr val="000096"/>
                </a:solidFill>
              </a:rPr>
              <a:t>PC</a:t>
            </a:r>
            <a:r>
              <a:rPr lang="en-US" dirty="0" smtClean="0">
                <a:solidFill>
                  <a:srgbClr val="000096"/>
                </a:solidFill>
              </a:rPr>
              <a:t>=1</a:t>
            </a:r>
            <a:r>
              <a:rPr lang="en-US" baseline="30000" dirty="0" smtClean="0">
                <a:solidFill>
                  <a:srgbClr val="000096"/>
                </a:solidFill>
                <a:latin typeface="Arial"/>
                <a:cs typeface="Arial"/>
              </a:rPr>
              <a:t>−−</a:t>
            </a:r>
            <a:endParaRPr lang="de-DE" baseline="30000" dirty="0">
              <a:solidFill>
                <a:srgbClr val="000096"/>
              </a:solidFill>
              <a:latin typeface="Symbol" pitchFamily="18" charset="2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876256" y="4271600"/>
          <a:ext cx="2150110" cy="2397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59180"/>
                <a:gridCol w="10909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gluon</a:t>
                      </a:r>
                      <a:endParaRPr lang="de-DE" b="0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b="0" baseline="300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−−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de-DE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0</a:t>
                      </a:r>
                      <a:r>
                        <a:rPr lang="en-US" baseline="30000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−</a:t>
                      </a:r>
                      <a:r>
                        <a:rPr lang="en-US" baseline="30000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de-DE" baseline="30000" dirty="0">
                        <a:solidFill>
                          <a:srgbClr val="008000"/>
                        </a:solidFill>
                        <a:latin typeface="Symbol" pitchFamily="18" charset="2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96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rgbClr val="000096"/>
                          </a:solidFill>
                        </a:rPr>
                        <a:t>+</a:t>
                      </a:r>
                      <a:r>
                        <a:rPr lang="en-US" baseline="30000" dirty="0" smtClean="0">
                          <a:solidFill>
                            <a:srgbClr val="000096"/>
                          </a:solidFill>
                          <a:latin typeface="Arial"/>
                          <a:cs typeface="Arial"/>
                        </a:rPr>
                        <a:t>−</a:t>
                      </a:r>
                      <a:endParaRPr lang="de-DE" baseline="30000" dirty="0">
                        <a:solidFill>
                          <a:srgbClr val="000096"/>
                        </a:solidFill>
                        <a:latin typeface="Symbol" pitchFamily="18" charset="2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−−</a:t>
                      </a:r>
                      <a:endParaRPr lang="de-DE" baseline="30000" dirty="0">
                        <a:solidFill>
                          <a:srgbClr val="008000"/>
                        </a:solidFill>
                        <a:latin typeface="Symbol" pitchFamily="18" charset="2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96"/>
                          </a:solidFill>
                        </a:rPr>
                        <a:t>(0,1,2)</a:t>
                      </a:r>
                      <a:r>
                        <a:rPr lang="en-US" baseline="30000" dirty="0" smtClean="0">
                          <a:solidFill>
                            <a:srgbClr val="000096"/>
                          </a:solidFill>
                        </a:rPr>
                        <a:t>++</a:t>
                      </a:r>
                      <a:endParaRPr lang="de-DE" baseline="30000" dirty="0">
                        <a:solidFill>
                          <a:srgbClr val="000096"/>
                        </a:solidFill>
                        <a:latin typeface="Symbol" pitchFamily="18" charset="2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r>
                        <a:rPr lang="en-US" baseline="30000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−</a:t>
                      </a:r>
                      <a:endParaRPr lang="de-DE" baseline="30000" dirty="0">
                        <a:solidFill>
                          <a:srgbClr val="008000"/>
                        </a:solidFill>
                        <a:latin typeface="Symbol" pitchFamily="18" charset="2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000096"/>
                          </a:solidFill>
                        </a:rPr>
                        <a:t>(0,</a:t>
                      </a:r>
                      <a:r>
                        <a:rPr lang="en-US" b="1" baseline="0" dirty="0" smtClean="0">
                          <a:solidFill>
                            <a:srgbClr val="000096"/>
                          </a:solidFill>
                        </a:rPr>
                        <a:t>1</a:t>
                      </a:r>
                      <a:r>
                        <a:rPr lang="en-US" baseline="0" dirty="0" smtClean="0">
                          <a:solidFill>
                            <a:srgbClr val="000096"/>
                          </a:solidFill>
                        </a:rPr>
                        <a:t>,2</a:t>
                      </a:r>
                      <a:r>
                        <a:rPr lang="en-US" baseline="0" dirty="0" smtClean="0">
                          <a:solidFill>
                            <a:srgbClr val="000096"/>
                          </a:solidFill>
                        </a:rPr>
                        <a:t>)</a:t>
                      </a:r>
                      <a:r>
                        <a:rPr lang="en-US" baseline="30000" dirty="0" smtClean="0">
                          <a:solidFill>
                            <a:srgbClr val="000096"/>
                          </a:solidFill>
                          <a:latin typeface="Arial"/>
                          <a:cs typeface="Arial"/>
                        </a:rPr>
                        <a:t>−</a:t>
                      </a:r>
                      <a:r>
                        <a:rPr lang="en-US" baseline="30000" dirty="0" smtClean="0">
                          <a:solidFill>
                            <a:srgbClr val="000096"/>
                          </a:solidFill>
                        </a:rPr>
                        <a:t>+</a:t>
                      </a:r>
                      <a:endParaRPr lang="de-DE" baseline="30000" dirty="0">
                        <a:solidFill>
                          <a:srgbClr val="000096"/>
                        </a:solidFill>
                        <a:latin typeface="Symbol" pitchFamily="18" charset="2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008000"/>
                          </a:solidFill>
                        </a:rPr>
                        <a:t>(0,1,2)</a:t>
                      </a:r>
                      <a:r>
                        <a:rPr lang="en-US" baseline="30000" dirty="0" smtClean="0">
                          <a:solidFill>
                            <a:srgbClr val="008000"/>
                          </a:solidFill>
                        </a:rPr>
                        <a:t>++</a:t>
                      </a:r>
                      <a:endParaRPr lang="de-DE" baseline="30000" dirty="0" smtClean="0">
                        <a:solidFill>
                          <a:srgbClr val="008000"/>
                        </a:solidFill>
                        <a:latin typeface="Symbol" pitchFamily="18" charset="2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96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rgbClr val="000096"/>
                          </a:solidFill>
                          <a:latin typeface="Arial"/>
                          <a:cs typeface="Arial"/>
                        </a:rPr>
                        <a:t>−−</a:t>
                      </a:r>
                      <a:r>
                        <a:rPr lang="en-US" dirty="0" smtClean="0">
                          <a:solidFill>
                            <a:srgbClr val="000096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rgbClr val="000096"/>
                          </a:solidFill>
                        </a:rPr>
                        <a:t>(0,1,2</a:t>
                      </a:r>
                      <a:r>
                        <a:rPr lang="en-US" baseline="0" dirty="0" smtClean="0">
                          <a:solidFill>
                            <a:srgbClr val="000096"/>
                          </a:solidFill>
                        </a:rPr>
                        <a:t>)</a:t>
                      </a:r>
                      <a:r>
                        <a:rPr lang="en-US" baseline="30000" dirty="0" smtClean="0">
                          <a:solidFill>
                            <a:srgbClr val="000096"/>
                          </a:solidFill>
                          <a:latin typeface="Arial"/>
                          <a:cs typeface="Arial"/>
                        </a:rPr>
                        <a:t>−−</a:t>
                      </a:r>
                      <a:endParaRPr lang="de-DE" baseline="30000" dirty="0" smtClean="0">
                        <a:solidFill>
                          <a:srgbClr val="000096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000096"/>
                          </a:solidFill>
                        </a:rPr>
                        <a:t>(1,2,3</a:t>
                      </a:r>
                      <a:r>
                        <a:rPr lang="en-US" baseline="0" dirty="0" smtClean="0">
                          <a:solidFill>
                            <a:srgbClr val="000096"/>
                          </a:solidFill>
                        </a:rPr>
                        <a:t>)</a:t>
                      </a:r>
                      <a:r>
                        <a:rPr lang="en-US" baseline="30000" dirty="0" smtClean="0">
                          <a:solidFill>
                            <a:srgbClr val="000096"/>
                          </a:solidFill>
                          <a:latin typeface="Arial"/>
                          <a:cs typeface="Arial"/>
                        </a:rPr>
                        <a:t>−−</a:t>
                      </a:r>
                      <a:endParaRPr lang="de-DE" baseline="30000" dirty="0" smtClean="0">
                        <a:solidFill>
                          <a:srgbClr val="000096"/>
                        </a:solidFill>
                        <a:latin typeface="Symbol" pitchFamily="18" charset="2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3023617" y="2667000"/>
            <a:ext cx="144016" cy="0"/>
          </a:xfrm>
          <a:prstGeom prst="line">
            <a:avLst/>
          </a:prstGeom>
          <a:ln w="19050">
            <a:solidFill>
              <a:srgbClr val="00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92080" y="2132856"/>
            <a:ext cx="144016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4427984" y="2661880"/>
            <a:ext cx="391806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Observation of non-</a:t>
            </a:r>
            <a:r>
              <a:rPr lang="en-US" dirty="0" err="1" smtClean="0">
                <a:solidFill>
                  <a:srgbClr val="FF0000"/>
                </a:solidFill>
              </a:rPr>
              <a:t>qq</a:t>
            </a:r>
            <a:r>
              <a:rPr lang="en-US" dirty="0" smtClean="0">
                <a:solidFill>
                  <a:srgbClr val="FF0000"/>
                </a:solidFill>
              </a:rPr>
              <a:t> systems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overpopulation of QM spectrum</a:t>
            </a:r>
          </a:p>
          <a:p>
            <a:pPr>
              <a:spcBef>
                <a:spcPts val="600"/>
              </a:spcBef>
              <a:spcAft>
                <a:spcPct val="25000"/>
              </a:spcAft>
              <a:buFontTx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 vanishing leading </a:t>
            </a:r>
            <a:r>
              <a:rPr lang="en-US" i="1" dirty="0" err="1" smtClean="0">
                <a:solidFill>
                  <a:srgbClr val="000096"/>
                </a:solidFill>
              </a:rPr>
              <a:t>qq</a:t>
            </a:r>
            <a:r>
              <a:rPr lang="en-US" dirty="0" smtClean="0">
                <a:solidFill>
                  <a:srgbClr val="000096"/>
                </a:solidFill>
              </a:rPr>
              <a:t> term</a:t>
            </a:r>
          </a:p>
          <a:p>
            <a:pPr>
              <a:spcBef>
                <a:spcPts val="600"/>
              </a:spcBef>
              <a:spcAft>
                <a:spcPct val="25000"/>
              </a:spcAft>
            </a:pPr>
            <a:r>
              <a:rPr lang="en-US" dirty="0" smtClean="0">
                <a:solidFill>
                  <a:srgbClr val="000096"/>
                </a:solidFill>
                <a:sym typeface="Wingdings 3" pitchFamily="18" charset="2"/>
              </a:rPr>
              <a:t>   </a:t>
            </a:r>
            <a:r>
              <a:rPr lang="en-US" dirty="0" smtClean="0">
                <a:solidFill>
                  <a:srgbClr val="000096"/>
                </a:solidFill>
              </a:rPr>
              <a:t>exotic </a:t>
            </a:r>
            <a:r>
              <a:rPr lang="en-US" i="1" dirty="0" smtClean="0">
                <a:solidFill>
                  <a:srgbClr val="000096"/>
                </a:solidFill>
                <a:latin typeface="Times New Roman" pitchFamily="18" charset="0"/>
              </a:rPr>
              <a:t>J</a:t>
            </a:r>
            <a:r>
              <a:rPr lang="en-US" i="1" baseline="30000" dirty="0" smtClean="0">
                <a:solidFill>
                  <a:srgbClr val="000096"/>
                </a:solidFill>
                <a:latin typeface="Times New Roman" pitchFamily="18" charset="0"/>
              </a:rPr>
              <a:t>PC</a:t>
            </a:r>
            <a:r>
              <a:rPr lang="en-US" dirty="0" smtClean="0">
                <a:solidFill>
                  <a:srgbClr val="000096"/>
                </a:solidFill>
              </a:rPr>
              <a:t>:</a:t>
            </a:r>
          </a:p>
          <a:p>
            <a:pPr>
              <a:spcBef>
                <a:spcPts val="600"/>
              </a:spcBef>
              <a:spcAft>
                <a:spcPct val="25000"/>
              </a:spcAft>
            </a:pPr>
            <a:r>
              <a:rPr lang="en-US" dirty="0" smtClean="0">
                <a:solidFill>
                  <a:srgbClr val="000096"/>
                </a:solidFill>
              </a:rPr>
              <a:t>       </a:t>
            </a:r>
            <a:r>
              <a:rPr lang="en-US" dirty="0" smtClean="0">
                <a:solidFill>
                  <a:srgbClr val="FF0000"/>
                </a:solidFill>
              </a:rPr>
              <a:t>smoking gun</a:t>
            </a:r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Mesons in QCD</a:t>
            </a:r>
            <a:endParaRPr lang="en-US" dirty="0"/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765175" y="2774950"/>
            <a:ext cx="823913" cy="269875"/>
            <a:chOff x="748" y="1344"/>
            <a:chExt cx="692" cy="227"/>
          </a:xfrm>
        </p:grpSpPr>
        <p:sp>
          <p:nvSpPr>
            <p:cNvPr id="435204" name="Line 4"/>
            <p:cNvSpPr>
              <a:spLocks noChangeAspect="1" noChangeShapeType="1"/>
            </p:cNvSpPr>
            <p:nvPr/>
          </p:nvSpPr>
          <p:spPr bwMode="auto">
            <a:xfrm>
              <a:off x="845" y="1457"/>
              <a:ext cx="499" cy="0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35205" name="Oval 5"/>
            <p:cNvSpPr>
              <a:spLocks noChangeAspect="1" noChangeArrowheads="1"/>
            </p:cNvSpPr>
            <p:nvPr/>
          </p:nvSpPr>
          <p:spPr bwMode="auto">
            <a:xfrm>
              <a:off x="748" y="1344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shade val="6039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5206" name="Oval 6"/>
            <p:cNvSpPr>
              <a:spLocks noChangeAspect="1" noChangeArrowheads="1"/>
            </p:cNvSpPr>
            <p:nvPr/>
          </p:nvSpPr>
          <p:spPr bwMode="auto">
            <a:xfrm>
              <a:off x="1213" y="1344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shade val="6039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" name="Group 7"/>
          <p:cNvGrpSpPr>
            <a:grpSpLocks noChangeAspect="1"/>
          </p:cNvGrpSpPr>
          <p:nvPr/>
        </p:nvGrpSpPr>
        <p:grpSpPr bwMode="auto">
          <a:xfrm>
            <a:off x="250825" y="3711575"/>
            <a:ext cx="1851025" cy="269875"/>
            <a:chOff x="379" y="1933"/>
            <a:chExt cx="1554" cy="227"/>
          </a:xfrm>
        </p:grpSpPr>
        <p:sp>
          <p:nvSpPr>
            <p:cNvPr id="435208" name="Line 8"/>
            <p:cNvSpPr>
              <a:spLocks noChangeAspect="1" noChangeShapeType="1"/>
            </p:cNvSpPr>
            <p:nvPr/>
          </p:nvSpPr>
          <p:spPr bwMode="auto">
            <a:xfrm>
              <a:off x="476" y="2046"/>
              <a:ext cx="499" cy="0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35209" name="Oval 9"/>
            <p:cNvSpPr>
              <a:spLocks noChangeAspect="1" noChangeArrowheads="1"/>
            </p:cNvSpPr>
            <p:nvPr/>
          </p:nvSpPr>
          <p:spPr bwMode="auto">
            <a:xfrm>
              <a:off x="379" y="1933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shade val="6039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5210" name="Oval 10"/>
            <p:cNvSpPr>
              <a:spLocks noChangeAspect="1" noChangeArrowheads="1"/>
            </p:cNvSpPr>
            <p:nvPr/>
          </p:nvSpPr>
          <p:spPr bwMode="auto">
            <a:xfrm>
              <a:off x="844" y="1933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shade val="6039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5211" name="Line 11"/>
            <p:cNvSpPr>
              <a:spLocks noChangeAspect="1" noChangeShapeType="1"/>
            </p:cNvSpPr>
            <p:nvPr/>
          </p:nvSpPr>
          <p:spPr bwMode="auto">
            <a:xfrm>
              <a:off x="1338" y="2046"/>
              <a:ext cx="499" cy="0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35212" name="Oval 12"/>
            <p:cNvSpPr>
              <a:spLocks noChangeAspect="1" noChangeArrowheads="1"/>
            </p:cNvSpPr>
            <p:nvPr/>
          </p:nvSpPr>
          <p:spPr bwMode="auto">
            <a:xfrm>
              <a:off x="1241" y="1933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shade val="6039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5213" name="Oval 13"/>
            <p:cNvSpPr>
              <a:spLocks noChangeAspect="1" noChangeArrowheads="1"/>
            </p:cNvSpPr>
            <p:nvPr/>
          </p:nvSpPr>
          <p:spPr bwMode="auto">
            <a:xfrm>
              <a:off x="1706" y="1933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shade val="6039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oup 14"/>
          <p:cNvGrpSpPr>
            <a:grpSpLocks noChangeAspect="1"/>
          </p:cNvGrpSpPr>
          <p:nvPr/>
        </p:nvGrpSpPr>
        <p:grpSpPr bwMode="auto">
          <a:xfrm>
            <a:off x="765175" y="4648200"/>
            <a:ext cx="823913" cy="269875"/>
            <a:chOff x="748" y="2501"/>
            <a:chExt cx="692" cy="227"/>
          </a:xfrm>
        </p:grpSpPr>
        <p:sp>
          <p:nvSpPr>
            <p:cNvPr id="435215" name="Freeform 15"/>
            <p:cNvSpPr>
              <a:spLocks noChangeAspect="1"/>
            </p:cNvSpPr>
            <p:nvPr/>
          </p:nvSpPr>
          <p:spPr bwMode="auto">
            <a:xfrm>
              <a:off x="884" y="2523"/>
              <a:ext cx="408" cy="181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136" y="0"/>
                </a:cxn>
                <a:cxn ang="0">
                  <a:pos x="272" y="181"/>
                </a:cxn>
                <a:cxn ang="0">
                  <a:pos x="408" y="91"/>
                </a:cxn>
              </a:cxnLst>
              <a:rect l="0" t="0" r="r" b="b"/>
              <a:pathLst>
                <a:path w="408" h="181">
                  <a:moveTo>
                    <a:pt x="0" y="91"/>
                  </a:moveTo>
                  <a:lnTo>
                    <a:pt x="136" y="0"/>
                  </a:lnTo>
                  <a:lnTo>
                    <a:pt x="272" y="181"/>
                  </a:lnTo>
                  <a:lnTo>
                    <a:pt x="408" y="91"/>
                  </a:lnTo>
                </a:path>
              </a:pathLst>
            </a:custGeom>
            <a:noFill/>
            <a:ln w="76200" cmpd="sng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35216" name="Oval 16"/>
            <p:cNvSpPr>
              <a:spLocks noChangeAspect="1" noChangeArrowheads="1"/>
            </p:cNvSpPr>
            <p:nvPr/>
          </p:nvSpPr>
          <p:spPr bwMode="auto">
            <a:xfrm>
              <a:off x="748" y="2501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shade val="6039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5217" name="Oval 17"/>
            <p:cNvSpPr>
              <a:spLocks noChangeAspect="1" noChangeArrowheads="1"/>
            </p:cNvSpPr>
            <p:nvPr/>
          </p:nvSpPr>
          <p:spPr bwMode="auto">
            <a:xfrm>
              <a:off x="1213" y="2501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shade val="6039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35218" name="Freeform 18"/>
          <p:cNvSpPr>
            <a:spLocks noChangeAspect="1"/>
          </p:cNvSpPr>
          <p:nvPr/>
        </p:nvSpPr>
        <p:spPr bwMode="auto">
          <a:xfrm>
            <a:off x="852488" y="5584825"/>
            <a:ext cx="649287" cy="2174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5" y="0"/>
              </a:cxn>
              <a:cxn ang="0">
                <a:pos x="545" y="182"/>
              </a:cxn>
              <a:cxn ang="0">
                <a:pos x="0" y="182"/>
              </a:cxn>
              <a:cxn ang="0">
                <a:pos x="0" y="0"/>
              </a:cxn>
            </a:cxnLst>
            <a:rect l="0" t="0" r="r" b="b"/>
            <a:pathLst>
              <a:path w="545" h="182">
                <a:moveTo>
                  <a:pt x="0" y="0"/>
                </a:moveTo>
                <a:lnTo>
                  <a:pt x="545" y="0"/>
                </a:lnTo>
                <a:lnTo>
                  <a:pt x="545" y="182"/>
                </a:lnTo>
                <a:lnTo>
                  <a:pt x="0" y="182"/>
                </a:lnTo>
                <a:lnTo>
                  <a:pt x="0" y="0"/>
                </a:lnTo>
                <a:close/>
              </a:path>
            </a:pathLst>
          </a:custGeom>
          <a:noFill/>
          <a:ln w="76200" cmpd="sng">
            <a:solidFill>
              <a:srgbClr val="00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5" name="Group 19"/>
          <p:cNvGrpSpPr>
            <a:grpSpLocks noChangeAspect="1"/>
          </p:cNvGrpSpPr>
          <p:nvPr/>
        </p:nvGrpSpPr>
        <p:grpSpPr bwMode="auto">
          <a:xfrm>
            <a:off x="663575" y="1125538"/>
            <a:ext cx="1027113" cy="539750"/>
            <a:chOff x="657" y="709"/>
            <a:chExt cx="862" cy="453"/>
          </a:xfrm>
        </p:grpSpPr>
        <p:sp>
          <p:nvSpPr>
            <p:cNvPr id="435220" name="Oval 20"/>
            <p:cNvSpPr>
              <a:spLocks noChangeAspect="1" noChangeArrowheads="1"/>
            </p:cNvSpPr>
            <p:nvPr/>
          </p:nvSpPr>
          <p:spPr bwMode="auto">
            <a:xfrm>
              <a:off x="657" y="709"/>
              <a:ext cx="862" cy="453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5221" name="Oval 21"/>
            <p:cNvSpPr>
              <a:spLocks noChangeAspect="1" noChangeArrowheads="1"/>
            </p:cNvSpPr>
            <p:nvPr/>
          </p:nvSpPr>
          <p:spPr bwMode="auto">
            <a:xfrm>
              <a:off x="742" y="82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shade val="6039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5222" name="Oval 22"/>
            <p:cNvSpPr>
              <a:spLocks noChangeAspect="1" noChangeArrowheads="1"/>
            </p:cNvSpPr>
            <p:nvPr/>
          </p:nvSpPr>
          <p:spPr bwMode="auto">
            <a:xfrm>
              <a:off x="1207" y="82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shade val="6039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aphicFrame>
        <p:nvGraphicFramePr>
          <p:cNvPr id="435224" name="Object 24"/>
          <p:cNvGraphicFramePr>
            <a:graphicFrameLocks noChangeAspect="1"/>
          </p:cNvGraphicFramePr>
          <p:nvPr/>
        </p:nvGraphicFramePr>
        <p:xfrm>
          <a:off x="1763713" y="2708275"/>
          <a:ext cx="720725" cy="447675"/>
        </p:xfrm>
        <a:graphic>
          <a:graphicData uri="http://schemas.openxmlformats.org/presentationml/2006/ole">
            <p:oleObj spid="_x0000_s713730" name="Equation" r:id="rId3" imgW="368280" imgH="228600" progId="Equation.3">
              <p:embed/>
            </p:oleObj>
          </a:graphicData>
        </a:graphic>
      </p:graphicFrame>
      <p:sp>
        <p:nvSpPr>
          <p:cNvPr id="435225" name="Text Box 25"/>
          <p:cNvSpPr txBox="1">
            <a:spLocks noChangeArrowheads="1"/>
          </p:cNvSpPr>
          <p:nvPr/>
        </p:nvSpPr>
        <p:spPr bwMode="auto">
          <a:xfrm>
            <a:off x="3059832" y="1124744"/>
            <a:ext cx="59250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ct val="25000"/>
              </a:spcAft>
            </a:pPr>
            <a:r>
              <a:rPr lang="en-US" b="1" dirty="0">
                <a:solidFill>
                  <a:srgbClr val="FF0000"/>
                </a:solidFill>
              </a:rPr>
              <a:t>QCD:</a:t>
            </a:r>
            <a:r>
              <a:rPr lang="en-US" dirty="0">
                <a:solidFill>
                  <a:srgbClr val="0000A4"/>
                </a:solidFill>
              </a:rPr>
              <a:t> </a:t>
            </a:r>
            <a:r>
              <a:rPr lang="en-US" dirty="0" smtClean="0">
                <a:solidFill>
                  <a:srgbClr val="0000A4"/>
                </a:solidFill>
              </a:rPr>
              <a:t>color-neutral bound system with integer spin</a:t>
            </a:r>
            <a:endParaRPr lang="en-US" dirty="0">
              <a:solidFill>
                <a:srgbClr val="0000A4"/>
              </a:solidFill>
            </a:endParaRPr>
          </a:p>
        </p:txBody>
      </p:sp>
      <p:sp>
        <p:nvSpPr>
          <p:cNvPr id="435226" name="Text Box 26"/>
          <p:cNvSpPr txBox="1">
            <a:spLocks noChangeArrowheads="1"/>
          </p:cNvSpPr>
          <p:nvPr/>
        </p:nvSpPr>
        <p:spPr bwMode="auto">
          <a:xfrm>
            <a:off x="979488" y="1844675"/>
            <a:ext cx="42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A4"/>
                </a:solidFill>
              </a:rPr>
              <a:t>=</a:t>
            </a:r>
          </a:p>
        </p:txBody>
      </p:sp>
      <p:sp>
        <p:nvSpPr>
          <p:cNvPr id="435227" name="Text Box 27"/>
          <p:cNvSpPr txBox="1">
            <a:spLocks noChangeArrowheads="1"/>
          </p:cNvSpPr>
          <p:nvPr/>
        </p:nvSpPr>
        <p:spPr bwMode="auto">
          <a:xfrm>
            <a:off x="979488" y="3063875"/>
            <a:ext cx="42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A4"/>
                </a:solidFill>
              </a:rPr>
              <a:t>+</a:t>
            </a:r>
          </a:p>
        </p:txBody>
      </p:sp>
      <p:sp>
        <p:nvSpPr>
          <p:cNvPr id="435228" name="Text Box 28"/>
          <p:cNvSpPr txBox="1">
            <a:spLocks noChangeArrowheads="1"/>
          </p:cNvSpPr>
          <p:nvPr/>
        </p:nvSpPr>
        <p:spPr bwMode="auto">
          <a:xfrm>
            <a:off x="979488" y="4000500"/>
            <a:ext cx="42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A4"/>
                </a:solidFill>
              </a:rPr>
              <a:t>+</a:t>
            </a:r>
          </a:p>
        </p:txBody>
      </p:sp>
      <p:sp>
        <p:nvSpPr>
          <p:cNvPr id="435229" name="Text Box 29"/>
          <p:cNvSpPr txBox="1">
            <a:spLocks noChangeArrowheads="1"/>
          </p:cNvSpPr>
          <p:nvPr/>
        </p:nvSpPr>
        <p:spPr bwMode="auto">
          <a:xfrm>
            <a:off x="979488" y="4937125"/>
            <a:ext cx="42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A4"/>
                </a:solidFill>
              </a:rPr>
              <a:t>+</a:t>
            </a:r>
          </a:p>
        </p:txBody>
      </p:sp>
      <p:graphicFrame>
        <p:nvGraphicFramePr>
          <p:cNvPr id="435230" name="Object 30"/>
          <p:cNvGraphicFramePr>
            <a:graphicFrameLocks noChangeAspect="1"/>
          </p:cNvGraphicFramePr>
          <p:nvPr/>
        </p:nvGraphicFramePr>
        <p:xfrm>
          <a:off x="2286000" y="3644900"/>
          <a:ext cx="1168400" cy="398463"/>
        </p:xfrm>
        <a:graphic>
          <a:graphicData uri="http://schemas.openxmlformats.org/presentationml/2006/ole">
            <p:oleObj spid="_x0000_s713731" name="Equation" r:id="rId4" imgW="596880" imgH="203040" progId="Equation.3">
              <p:embed/>
            </p:oleObj>
          </a:graphicData>
        </a:graphic>
      </p:graphicFrame>
      <p:graphicFrame>
        <p:nvGraphicFramePr>
          <p:cNvPr id="435231" name="Object 31"/>
          <p:cNvGraphicFramePr>
            <a:graphicFrameLocks noChangeAspect="1"/>
          </p:cNvGraphicFramePr>
          <p:nvPr/>
        </p:nvGraphicFramePr>
        <p:xfrm>
          <a:off x="2286000" y="4581525"/>
          <a:ext cx="944563" cy="447675"/>
        </p:xfrm>
        <a:graphic>
          <a:graphicData uri="http://schemas.openxmlformats.org/presentationml/2006/ole">
            <p:oleObj spid="_x0000_s713732" name="Equation" r:id="rId5" imgW="482400" imgH="228600" progId="Equation.3">
              <p:embed/>
            </p:oleObj>
          </a:graphicData>
        </a:graphic>
      </p:graphicFrame>
      <p:graphicFrame>
        <p:nvGraphicFramePr>
          <p:cNvPr id="435232" name="Object 32"/>
          <p:cNvGraphicFramePr>
            <a:graphicFrameLocks noChangeAspect="1"/>
          </p:cNvGraphicFramePr>
          <p:nvPr/>
        </p:nvGraphicFramePr>
        <p:xfrm>
          <a:off x="2286000" y="5572125"/>
          <a:ext cx="422275" cy="323850"/>
        </p:xfrm>
        <a:graphic>
          <a:graphicData uri="http://schemas.openxmlformats.org/presentationml/2006/ole">
            <p:oleObj spid="_x0000_s713733" name="Equation" r:id="rId6" imgW="215640" imgH="164880" progId="Equation.3">
              <p:embed/>
            </p:oleObj>
          </a:graphicData>
        </a:graphic>
      </p:graphicFrame>
      <p:sp>
        <p:nvSpPr>
          <p:cNvPr id="435233" name="Text Box 33"/>
          <p:cNvSpPr txBox="1">
            <a:spLocks noChangeArrowheads="1"/>
          </p:cNvSpPr>
          <p:nvPr/>
        </p:nvSpPr>
        <p:spPr bwMode="auto">
          <a:xfrm>
            <a:off x="755650" y="6089650"/>
            <a:ext cx="873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A4"/>
                </a:solidFill>
              </a:rPr>
              <a:t>+ ...</a:t>
            </a:r>
          </a:p>
        </p:txBody>
      </p:sp>
      <p:sp>
        <p:nvSpPr>
          <p:cNvPr id="435234" name="Text Box 34"/>
          <p:cNvSpPr txBox="1">
            <a:spLocks noChangeArrowheads="1"/>
          </p:cNvSpPr>
          <p:nvPr/>
        </p:nvSpPr>
        <p:spPr bwMode="auto">
          <a:xfrm>
            <a:off x="2195513" y="5013325"/>
            <a:ext cx="1046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Hybrids</a:t>
            </a:r>
          </a:p>
        </p:txBody>
      </p:sp>
      <p:sp>
        <p:nvSpPr>
          <p:cNvPr id="435235" name="Text Box 35"/>
          <p:cNvSpPr txBox="1">
            <a:spLocks noChangeArrowheads="1"/>
          </p:cNvSpPr>
          <p:nvPr/>
        </p:nvSpPr>
        <p:spPr bwMode="auto">
          <a:xfrm>
            <a:off x="2195513" y="5876925"/>
            <a:ext cx="124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Glueballs</a:t>
            </a:r>
          </a:p>
        </p:txBody>
      </p:sp>
      <p:sp>
        <p:nvSpPr>
          <p:cNvPr id="435238" name="Line 38"/>
          <p:cNvSpPr>
            <a:spLocks noChangeShapeType="1"/>
          </p:cNvSpPr>
          <p:nvPr/>
        </p:nvSpPr>
        <p:spPr bwMode="auto">
          <a:xfrm>
            <a:off x="6876256" y="2757116"/>
            <a:ext cx="1444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35239" name="Line 39"/>
          <p:cNvSpPr>
            <a:spLocks noChangeShapeType="1"/>
          </p:cNvSpPr>
          <p:nvPr/>
        </p:nvSpPr>
        <p:spPr bwMode="auto">
          <a:xfrm>
            <a:off x="6938739" y="3524820"/>
            <a:ext cx="144463" cy="0"/>
          </a:xfrm>
          <a:prstGeom prst="line">
            <a:avLst/>
          </a:prstGeom>
          <a:noFill/>
          <a:ln w="19050">
            <a:solidFill>
              <a:srgbClr val="0000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35240" name="Rectangle 40"/>
          <p:cNvSpPr>
            <a:spLocks noChangeArrowheads="1"/>
          </p:cNvSpPr>
          <p:nvPr/>
        </p:nvSpPr>
        <p:spPr bwMode="auto">
          <a:xfrm>
            <a:off x="34925" y="3513138"/>
            <a:ext cx="3673475" cy="31559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TextBox 43"/>
          <p:cNvSpPr txBox="1"/>
          <p:nvPr/>
        </p:nvSpPr>
        <p:spPr>
          <a:xfrm>
            <a:off x="1331640" y="4077072"/>
            <a:ext cx="2406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Molecule / 4 quarks</a:t>
            </a:r>
            <a:endParaRPr lang="de-DE" dirty="0">
              <a:solidFill>
                <a:srgbClr val="FF0000"/>
              </a:solidFill>
            </a:endParaRPr>
          </a:p>
        </p:txBody>
      </p:sp>
      <p:graphicFrame>
        <p:nvGraphicFramePr>
          <p:cNvPr id="713736" name="Object 8"/>
          <p:cNvGraphicFramePr>
            <a:graphicFrameLocks noChangeAspect="1"/>
          </p:cNvGraphicFramePr>
          <p:nvPr/>
        </p:nvGraphicFramePr>
        <p:xfrm>
          <a:off x="6156176" y="3886016"/>
          <a:ext cx="1873250" cy="390525"/>
        </p:xfrm>
        <a:graphic>
          <a:graphicData uri="http://schemas.openxmlformats.org/presentationml/2006/ole">
            <p:oleObj spid="_x0000_s713736" name="Equation" r:id="rId7" imgW="10918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18" grpId="0" animBg="1"/>
      <p:bldP spid="435225" grpId="0"/>
      <p:bldP spid="435227" grpId="0"/>
      <p:bldP spid="435228" grpId="0"/>
      <p:bldP spid="435229" grpId="0"/>
      <p:bldP spid="435233" grpId="0"/>
      <p:bldP spid="435234" grpId="0"/>
      <p:bldP spid="435235" grpId="0"/>
      <p:bldP spid="435238" grpId="0" animBg="1"/>
      <p:bldP spid="435239" grpId="1" animBg="1"/>
      <p:bldP spid="435240" grpId="0" animBg="1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Hybrids with </a:t>
            </a:r>
            <a:r>
              <a:rPr lang="en-US" i="1" dirty="0" smtClean="0">
                <a:latin typeface="+mn-lt"/>
                <a:cs typeface="Times New Roman" pitchFamily="18" charset="0"/>
              </a:rPr>
              <a:t>J</a:t>
            </a:r>
            <a:r>
              <a:rPr lang="en-US" i="1" baseline="30000" dirty="0" smtClean="0">
                <a:latin typeface="+mn-lt"/>
                <a:cs typeface="Times New Roman" pitchFamily="18" charset="0"/>
              </a:rPr>
              <a:t>PC </a:t>
            </a:r>
            <a:r>
              <a:rPr lang="en-US" dirty="0" smtClean="0">
                <a:latin typeface="+mn-lt"/>
                <a:cs typeface="Times New Roman" pitchFamily="18" charset="0"/>
              </a:rPr>
              <a:t>= </a:t>
            </a:r>
            <a:r>
              <a:rPr lang="en-US" dirty="0" smtClean="0">
                <a:latin typeface="+mn-lt"/>
                <a:cs typeface="Times New Roman" pitchFamily="18" charset="0"/>
              </a:rPr>
              <a:t>1</a:t>
            </a:r>
            <a:r>
              <a:rPr lang="en-US" baseline="30000" dirty="0" smtClean="0">
                <a:latin typeface="+mn-lt"/>
                <a:cs typeface="Times New Roman" pitchFamily="18" charset="0"/>
              </a:rPr>
              <a:t>−+</a:t>
            </a:r>
            <a:endParaRPr lang="de-DE" baseline="30000" dirty="0">
              <a:latin typeface="+mn-lt"/>
              <a:cs typeface="Times New Roman" pitchFamily="18" charset="0"/>
            </a:endParaRPr>
          </a:p>
        </p:txBody>
      </p:sp>
      <p:pic>
        <p:nvPicPr>
          <p:cNvPr id="68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4628" y="1340768"/>
            <a:ext cx="38493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00192" y="980728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L-QCD predictions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728065"/>
            <a:ext cx="3539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96"/>
                </a:solidFill>
              </a:rPr>
              <a:t>[C. </a:t>
            </a:r>
            <a:r>
              <a:rPr lang="en-US" sz="1200" dirty="0" smtClean="0">
                <a:solidFill>
                  <a:srgbClr val="000096"/>
                </a:solidFill>
              </a:rPr>
              <a:t>Mayer</a:t>
            </a:r>
            <a:r>
              <a:rPr lang="en-US" sz="1200" dirty="0" smtClean="0">
                <a:solidFill>
                  <a:srgbClr val="000096"/>
                </a:solidFill>
              </a:rPr>
              <a:t> </a:t>
            </a:r>
            <a:r>
              <a:rPr lang="en-US" sz="1200" dirty="0" smtClean="0">
                <a:solidFill>
                  <a:srgbClr val="000096"/>
                </a:solidFill>
              </a:rPr>
              <a:t>et al., Phys. Rev. C 82, 025208 (2010)</a:t>
            </a:r>
            <a:r>
              <a:rPr lang="en-US" sz="1200" dirty="0" smtClean="0">
                <a:solidFill>
                  <a:srgbClr val="000096"/>
                </a:solidFill>
              </a:rPr>
              <a:t>]</a:t>
            </a:r>
            <a:endParaRPr lang="de-DE" sz="1200" dirty="0">
              <a:solidFill>
                <a:srgbClr val="000096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7544" y="1546096"/>
          <a:ext cx="4741687" cy="202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0005"/>
                <a:gridCol w="1559243"/>
                <a:gridCol w="18724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Model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Mass (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GeV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/c</a:t>
                      </a:r>
                      <a:r>
                        <a:rPr lang="en-US" sz="1600" baseline="30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Reference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96"/>
                          </a:solidFill>
                        </a:rPr>
                        <a:t>Bag Model</a:t>
                      </a:r>
                      <a:endParaRPr lang="de-DE" sz="16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96"/>
                          </a:solidFill>
                        </a:rPr>
                        <a:t>1.0</a:t>
                      </a:r>
                      <a:r>
                        <a:rPr lang="en-US" sz="1600" baseline="0" dirty="0" smtClean="0">
                          <a:solidFill>
                            <a:srgbClr val="000096"/>
                          </a:solidFill>
                        </a:rPr>
                        <a:t> – 1.4</a:t>
                      </a:r>
                      <a:endParaRPr lang="de-DE" sz="16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96"/>
                          </a:solidFill>
                        </a:rPr>
                        <a:t>[Barnes and Close,</a:t>
                      </a:r>
                      <a:r>
                        <a:rPr lang="en-US" sz="1200" baseline="0" dirty="0" smtClean="0">
                          <a:solidFill>
                            <a:srgbClr val="000096"/>
                          </a:solidFill>
                        </a:rPr>
                        <a:t> Jaffe et al., </a:t>
                      </a:r>
                      <a:r>
                        <a:rPr lang="en-US" sz="1200" baseline="0" dirty="0" err="1" smtClean="0">
                          <a:solidFill>
                            <a:srgbClr val="000096"/>
                          </a:solidFill>
                        </a:rPr>
                        <a:t>Vainshtein</a:t>
                      </a:r>
                      <a:r>
                        <a:rPr lang="en-US" sz="1200" baseline="0" dirty="0" smtClean="0">
                          <a:solidFill>
                            <a:srgbClr val="000096"/>
                          </a:solidFill>
                        </a:rPr>
                        <a:t> et al</a:t>
                      </a:r>
                      <a:r>
                        <a:rPr lang="en-US" sz="1200" dirty="0" smtClean="0">
                          <a:solidFill>
                            <a:srgbClr val="000096"/>
                          </a:solidFill>
                        </a:rPr>
                        <a:t>]</a:t>
                      </a:r>
                      <a:endParaRPr lang="de-DE" sz="12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96"/>
                          </a:solidFill>
                        </a:rPr>
                        <a:t>QSSR</a:t>
                      </a:r>
                      <a:endParaRPr lang="de-DE" sz="16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96"/>
                          </a:solidFill>
                        </a:rPr>
                        <a:t>1.0 – 1.9</a:t>
                      </a:r>
                      <a:endParaRPr lang="de-DE" sz="16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96"/>
                          </a:solidFill>
                        </a:rPr>
                        <a:t>[</a:t>
                      </a:r>
                      <a:r>
                        <a:rPr lang="en-US" sz="1200" dirty="0" err="1" smtClean="0">
                          <a:solidFill>
                            <a:srgbClr val="000096"/>
                          </a:solidFill>
                        </a:rPr>
                        <a:t>Balitsky</a:t>
                      </a:r>
                      <a:r>
                        <a:rPr lang="en-US" sz="1200" baseline="0" dirty="0" smtClean="0">
                          <a:solidFill>
                            <a:srgbClr val="000096"/>
                          </a:solidFill>
                        </a:rPr>
                        <a:t> et al., </a:t>
                      </a:r>
                      <a:r>
                        <a:rPr lang="en-US" sz="1200" baseline="0" dirty="0" err="1" smtClean="0">
                          <a:solidFill>
                            <a:srgbClr val="000096"/>
                          </a:solidFill>
                        </a:rPr>
                        <a:t>Latorre</a:t>
                      </a:r>
                      <a:r>
                        <a:rPr lang="en-US" sz="1200" baseline="0" dirty="0" smtClean="0">
                          <a:solidFill>
                            <a:srgbClr val="000096"/>
                          </a:solidFill>
                        </a:rPr>
                        <a:t> et al., </a:t>
                      </a:r>
                      <a:r>
                        <a:rPr lang="en-US" sz="1200" baseline="0" dirty="0" err="1" smtClean="0">
                          <a:solidFill>
                            <a:srgbClr val="000096"/>
                          </a:solidFill>
                        </a:rPr>
                        <a:t>Narison</a:t>
                      </a:r>
                      <a:r>
                        <a:rPr lang="en-US" sz="1200" baseline="0" dirty="0" smtClean="0">
                          <a:solidFill>
                            <a:srgbClr val="000096"/>
                          </a:solidFill>
                        </a:rPr>
                        <a:t> et al.] </a:t>
                      </a:r>
                      <a:endParaRPr lang="de-DE" sz="12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96"/>
                          </a:solidFill>
                        </a:rPr>
                        <a:t>Flux Tube</a:t>
                      </a:r>
                      <a:endParaRPr lang="de-DE" sz="16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96"/>
                          </a:solidFill>
                        </a:rPr>
                        <a:t>1.8 – 2.0</a:t>
                      </a:r>
                      <a:endParaRPr lang="de-DE" sz="16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96"/>
                          </a:solidFill>
                        </a:rPr>
                        <a:t>[</a:t>
                      </a:r>
                      <a:r>
                        <a:rPr lang="en-US" sz="1200" dirty="0" err="1" smtClean="0">
                          <a:solidFill>
                            <a:srgbClr val="000096"/>
                          </a:solidFill>
                        </a:rPr>
                        <a:t>Isgur</a:t>
                      </a:r>
                      <a:r>
                        <a:rPr lang="en-US" sz="1200" dirty="0" smtClean="0">
                          <a:solidFill>
                            <a:srgbClr val="000096"/>
                          </a:solidFill>
                        </a:rPr>
                        <a:t> et al.] </a:t>
                      </a:r>
                      <a:endParaRPr lang="de-DE" sz="12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96"/>
                          </a:solidFill>
                        </a:rPr>
                        <a:t>Hamiltonian</a:t>
                      </a:r>
                      <a:endParaRPr lang="de-DE" sz="16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96"/>
                          </a:solidFill>
                        </a:rPr>
                        <a:t>2.1 – 2.3</a:t>
                      </a:r>
                      <a:endParaRPr lang="de-DE" sz="16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96"/>
                          </a:solidFill>
                        </a:rPr>
                        <a:t>[</a:t>
                      </a:r>
                      <a:r>
                        <a:rPr lang="en-US" sz="1200" dirty="0" err="1" smtClean="0">
                          <a:solidFill>
                            <a:srgbClr val="000096"/>
                          </a:solidFill>
                        </a:rPr>
                        <a:t>Cotanch</a:t>
                      </a:r>
                      <a:r>
                        <a:rPr lang="en-US" sz="1200" dirty="0" smtClean="0">
                          <a:solidFill>
                            <a:srgbClr val="000096"/>
                          </a:solidFill>
                        </a:rPr>
                        <a:t> et al.]</a:t>
                      </a:r>
                      <a:endParaRPr lang="de-DE" sz="1200" dirty="0">
                        <a:solidFill>
                          <a:srgbClr val="00009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520" y="980728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Mass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3861048"/>
            <a:ext cx="7494359" cy="270843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Decay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by producing a </a:t>
            </a:r>
            <a:r>
              <a:rPr lang="en-US" dirty="0" err="1" smtClean="0">
                <a:solidFill>
                  <a:srgbClr val="000096"/>
                </a:solidFill>
              </a:rPr>
              <a:t>qq</a:t>
            </a:r>
            <a:r>
              <a:rPr lang="en-US" dirty="0" smtClean="0">
                <a:solidFill>
                  <a:srgbClr val="000096"/>
                </a:solidFill>
              </a:rPr>
              <a:t> pair with </a:t>
            </a:r>
            <a:r>
              <a:rPr lang="en-US" i="1" dirty="0" smtClean="0">
                <a:solidFill>
                  <a:srgbClr val="000096"/>
                </a:solidFill>
              </a:rPr>
              <a:t>J</a:t>
            </a:r>
            <a:r>
              <a:rPr lang="en-US" dirty="0" smtClean="0">
                <a:solidFill>
                  <a:srgbClr val="000096"/>
                </a:solidFill>
              </a:rPr>
              <a:t>=0, </a:t>
            </a:r>
            <a:r>
              <a:rPr lang="en-US" i="1" dirty="0" smtClean="0">
                <a:solidFill>
                  <a:srgbClr val="000096"/>
                </a:solidFill>
              </a:rPr>
              <a:t>L</a:t>
            </a:r>
            <a:r>
              <a:rPr lang="en-US" dirty="0" smtClean="0">
                <a:solidFill>
                  <a:srgbClr val="000096"/>
                </a:solidFill>
              </a:rPr>
              <a:t>=1, </a:t>
            </a:r>
            <a:r>
              <a:rPr lang="en-US" i="1" dirty="0" smtClean="0">
                <a:solidFill>
                  <a:srgbClr val="000096"/>
                </a:solidFill>
              </a:rPr>
              <a:t>S</a:t>
            </a:r>
            <a:r>
              <a:rPr lang="en-US" dirty="0" smtClean="0">
                <a:solidFill>
                  <a:srgbClr val="000096"/>
                </a:solidFill>
              </a:rPr>
              <a:t>=1 (</a:t>
            </a:r>
            <a:r>
              <a:rPr lang="en-US" i="1" dirty="0" smtClean="0">
                <a:solidFill>
                  <a:srgbClr val="000096"/>
                </a:solidFill>
              </a:rPr>
              <a:t>J</a:t>
            </a:r>
            <a:r>
              <a:rPr lang="en-US" i="1" baseline="30000" dirty="0" smtClean="0">
                <a:solidFill>
                  <a:srgbClr val="000096"/>
                </a:solidFill>
              </a:rPr>
              <a:t>PC</a:t>
            </a:r>
            <a:r>
              <a:rPr lang="en-US" dirty="0" smtClean="0">
                <a:solidFill>
                  <a:srgbClr val="000096"/>
                </a:solidFill>
              </a:rPr>
              <a:t>=0</a:t>
            </a:r>
            <a:r>
              <a:rPr lang="en-US" baseline="30000" dirty="0" smtClean="0">
                <a:solidFill>
                  <a:srgbClr val="000096"/>
                </a:solidFill>
              </a:rPr>
              <a:t>++</a:t>
            </a:r>
            <a:r>
              <a:rPr lang="en-US" dirty="0" smtClean="0">
                <a:solidFill>
                  <a:srgbClr val="000096"/>
                </a:solidFill>
              </a:rPr>
              <a:t>) 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000096"/>
                </a:solidFill>
              </a:rPr>
              <a:t>  and quark </a:t>
            </a:r>
            <a:r>
              <a:rPr lang="en-US" dirty="0" smtClean="0">
                <a:solidFill>
                  <a:srgbClr val="000096"/>
                </a:solidFill>
              </a:rPr>
              <a:t>rearrangement  </a:t>
            </a:r>
            <a:r>
              <a:rPr lang="en-US" dirty="0" smtClean="0">
                <a:solidFill>
                  <a:srgbClr val="000096"/>
                </a:solidFill>
              </a:rPr>
              <a:t>(</a:t>
            </a:r>
            <a:r>
              <a:rPr lang="en-US" baseline="30000" dirty="0" smtClean="0">
                <a:solidFill>
                  <a:srgbClr val="000096"/>
                </a:solidFill>
              </a:rPr>
              <a:t>3</a:t>
            </a:r>
            <a:r>
              <a:rPr lang="en-US" i="1" dirty="0" smtClean="0">
                <a:solidFill>
                  <a:srgbClr val="000096"/>
                </a:solidFill>
              </a:rPr>
              <a:t>P</a:t>
            </a:r>
            <a:r>
              <a:rPr lang="en-US" baseline="-25000" dirty="0" smtClean="0">
                <a:solidFill>
                  <a:srgbClr val="000096"/>
                </a:solidFill>
              </a:rPr>
              <a:t>0</a:t>
            </a:r>
            <a:r>
              <a:rPr lang="en-US" dirty="0" smtClean="0">
                <a:solidFill>
                  <a:srgbClr val="000096"/>
                </a:solidFill>
              </a:rPr>
              <a:t> model, </a:t>
            </a:r>
            <a:r>
              <a:rPr lang="en-US" dirty="0" err="1" smtClean="0">
                <a:solidFill>
                  <a:srgbClr val="000096"/>
                </a:solidFill>
              </a:rPr>
              <a:t>Micu</a:t>
            </a:r>
            <a:r>
              <a:rPr lang="en-US" dirty="0" smtClean="0">
                <a:solidFill>
                  <a:srgbClr val="000096"/>
                </a:solidFill>
              </a:rPr>
              <a:t> 69)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to an </a:t>
            </a:r>
            <a:r>
              <a:rPr lang="en-US" i="1" dirty="0" smtClean="0">
                <a:solidFill>
                  <a:srgbClr val="000096"/>
                </a:solidFill>
              </a:rPr>
              <a:t>L</a:t>
            </a:r>
            <a:r>
              <a:rPr lang="en-US" dirty="0" smtClean="0">
                <a:solidFill>
                  <a:srgbClr val="000096"/>
                </a:solidFill>
              </a:rPr>
              <a:t>=0 and an </a:t>
            </a:r>
            <a:r>
              <a:rPr lang="en-US" i="1" dirty="0" smtClean="0">
                <a:solidFill>
                  <a:srgbClr val="000096"/>
                </a:solidFill>
              </a:rPr>
              <a:t>L</a:t>
            </a:r>
            <a:r>
              <a:rPr lang="en-US" dirty="0" smtClean="0">
                <a:solidFill>
                  <a:srgbClr val="000096"/>
                </a:solidFill>
              </a:rPr>
              <a:t>=1 meson </a:t>
            </a:r>
            <a:r>
              <a:rPr lang="en-US" dirty="0" err="1" smtClean="0">
                <a:solidFill>
                  <a:srgbClr val="000096"/>
                </a:solidFill>
              </a:rPr>
              <a:t>prefered</a:t>
            </a:r>
            <a:r>
              <a:rPr lang="en-US" dirty="0" smtClean="0">
                <a:solidFill>
                  <a:srgbClr val="000096"/>
                </a:solidFill>
              </a:rPr>
              <a:t> (</a:t>
            </a:r>
            <a:r>
              <a:rPr lang="en-US" dirty="0" err="1" smtClean="0">
                <a:solidFill>
                  <a:srgbClr val="000096"/>
                </a:solidFill>
              </a:rPr>
              <a:t>Isgur</a:t>
            </a:r>
            <a:r>
              <a:rPr lang="en-US" dirty="0" smtClean="0">
                <a:solidFill>
                  <a:srgbClr val="000096"/>
                </a:solidFill>
              </a:rPr>
              <a:t> 85, Close 95),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000096"/>
                </a:solidFill>
              </a:rPr>
              <a:t>  but depends on spatial </a:t>
            </a:r>
            <a:r>
              <a:rPr lang="en-US" dirty="0" err="1" smtClean="0">
                <a:solidFill>
                  <a:srgbClr val="000096"/>
                </a:solidFill>
              </a:rPr>
              <a:t>wavefunctions</a:t>
            </a:r>
            <a:endParaRPr lang="en-US" dirty="0" smtClean="0">
              <a:solidFill>
                <a:srgbClr val="000096"/>
              </a:solidFill>
            </a:endParaRP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symmetry arguments, e.g. </a:t>
            </a:r>
            <a:r>
              <a:rPr lang="en-US" i="1" dirty="0" smtClean="0">
                <a:solidFill>
                  <a:srgbClr val="000096"/>
                </a:solidFill>
              </a:rPr>
              <a:t>J</a:t>
            </a:r>
            <a:r>
              <a:rPr lang="en-US" i="1" baseline="30000" dirty="0" smtClean="0">
                <a:solidFill>
                  <a:srgbClr val="000096"/>
                </a:solidFill>
              </a:rPr>
              <a:t>PC</a:t>
            </a:r>
            <a:r>
              <a:rPr lang="en-US" dirty="0" smtClean="0">
                <a:solidFill>
                  <a:srgbClr val="000096"/>
                </a:solidFill>
              </a:rPr>
              <a:t>=1</a:t>
            </a:r>
            <a:r>
              <a:rPr lang="en-US" baseline="30000" dirty="0" smtClean="0">
                <a:solidFill>
                  <a:srgbClr val="000096"/>
                </a:solidFill>
                <a:latin typeface="Arial"/>
                <a:cs typeface="Arial"/>
              </a:rPr>
              <a:t>−</a:t>
            </a:r>
            <a:r>
              <a:rPr lang="en-US" baseline="30000" dirty="0" smtClean="0">
                <a:solidFill>
                  <a:srgbClr val="000096"/>
                </a:solidFill>
              </a:rPr>
              <a:t>+ </a:t>
            </a:r>
            <a:endParaRPr lang="en-US" baseline="30000" dirty="0" smtClean="0">
              <a:solidFill>
                <a:srgbClr val="000096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000096"/>
                </a:solidFill>
              </a:rPr>
              <a:t>  decays to </a:t>
            </a:r>
            <a:r>
              <a:rPr lang="en-US" dirty="0" err="1" smtClean="0">
                <a:solidFill>
                  <a:srgbClr val="000096"/>
                </a:solidFill>
                <a:latin typeface="Symbol" pitchFamily="18" charset="2"/>
              </a:rPr>
              <a:t>h</a:t>
            </a:r>
            <a:r>
              <a:rPr lang="en-US" dirty="0" err="1" smtClean="0">
                <a:solidFill>
                  <a:srgbClr val="000096"/>
                </a:solidFill>
              </a:rPr>
              <a:t>’</a:t>
            </a:r>
            <a:r>
              <a:rPr lang="en-US" dirty="0" err="1" smtClean="0">
                <a:solidFill>
                  <a:srgbClr val="000096"/>
                </a:solidFill>
                <a:latin typeface="Symbol" pitchFamily="18" charset="2"/>
              </a:rPr>
              <a:t>p</a:t>
            </a:r>
            <a:r>
              <a:rPr lang="en-US" dirty="0" smtClean="0">
                <a:solidFill>
                  <a:srgbClr val="000096"/>
                </a:solidFill>
              </a:rPr>
              <a:t>, not to </a:t>
            </a:r>
            <a:r>
              <a:rPr lang="en-US" dirty="0" smtClean="0">
                <a:solidFill>
                  <a:srgbClr val="000096"/>
                </a:solidFill>
                <a:latin typeface="Symbol" pitchFamily="18" charset="2"/>
              </a:rPr>
              <a:t>hp</a:t>
            </a:r>
            <a:r>
              <a:rPr lang="en-US" dirty="0" smtClean="0">
                <a:solidFill>
                  <a:srgbClr val="000096"/>
                </a:solidFill>
              </a:rPr>
              <a:t>, if member of flavor octet </a:t>
            </a:r>
            <a:endParaRPr lang="de-DE" dirty="0">
              <a:solidFill>
                <a:srgbClr val="000096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117781" y="5013176"/>
            <a:ext cx="2774699" cy="1547713"/>
            <a:chOff x="4283968" y="4230167"/>
            <a:chExt cx="4311269" cy="2627833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4427984" y="5157192"/>
              <a:ext cx="18722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300192" y="4365104"/>
              <a:ext cx="1656184" cy="7920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427984" y="5949280"/>
              <a:ext cx="18722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300192" y="5949280"/>
              <a:ext cx="1660467" cy="77424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876256" y="5157192"/>
              <a:ext cx="1080120" cy="4320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876256" y="5589240"/>
              <a:ext cx="1080120" cy="36004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283968" y="5157192"/>
              <a:ext cx="288032" cy="792088"/>
            </a:xfrm>
            <a:prstGeom prst="ellipse">
              <a:avLst/>
            </a:prstGeom>
            <a:solidFill>
              <a:srgbClr val="0066FF"/>
            </a:solidFill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Oval 17"/>
            <p:cNvSpPr>
              <a:spLocks noChangeAspect="1" noChangeArrowheads="1"/>
            </p:cNvSpPr>
            <p:nvPr/>
          </p:nvSpPr>
          <p:spPr bwMode="auto">
            <a:xfrm>
              <a:off x="4292848" y="5022255"/>
              <a:ext cx="270272" cy="269875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shade val="6039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Oval 17"/>
            <p:cNvSpPr>
              <a:spLocks noChangeAspect="1" noChangeArrowheads="1"/>
            </p:cNvSpPr>
            <p:nvPr/>
          </p:nvSpPr>
          <p:spPr bwMode="auto">
            <a:xfrm>
              <a:off x="4292848" y="5814343"/>
              <a:ext cx="270272" cy="269875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shade val="6039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Oval 20"/>
            <p:cNvSpPr/>
            <p:nvPr/>
          </p:nvSpPr>
          <p:spPr>
            <a:xfrm>
              <a:off x="7915936" y="5930974"/>
              <a:ext cx="72000" cy="792088"/>
            </a:xfrm>
            <a:prstGeom prst="ellipse">
              <a:avLst/>
            </a:prstGeom>
            <a:solidFill>
              <a:srgbClr val="0066FF"/>
            </a:solidFill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Oval 17"/>
            <p:cNvSpPr>
              <a:spLocks noChangeAspect="1" noChangeArrowheads="1"/>
            </p:cNvSpPr>
            <p:nvPr/>
          </p:nvSpPr>
          <p:spPr bwMode="auto">
            <a:xfrm>
              <a:off x="7816800" y="5796037"/>
              <a:ext cx="270272" cy="269875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shade val="6039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Oval 17"/>
            <p:cNvSpPr>
              <a:spLocks noChangeAspect="1" noChangeArrowheads="1"/>
            </p:cNvSpPr>
            <p:nvPr/>
          </p:nvSpPr>
          <p:spPr bwMode="auto">
            <a:xfrm>
              <a:off x="7816800" y="6588125"/>
              <a:ext cx="270272" cy="269875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shade val="6039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Oval 23"/>
            <p:cNvSpPr/>
            <p:nvPr/>
          </p:nvSpPr>
          <p:spPr>
            <a:xfrm>
              <a:off x="7915936" y="4365104"/>
              <a:ext cx="72000" cy="792088"/>
            </a:xfrm>
            <a:prstGeom prst="ellipse">
              <a:avLst/>
            </a:prstGeom>
            <a:solidFill>
              <a:srgbClr val="0066FF"/>
            </a:solidFill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Oval 17"/>
            <p:cNvSpPr>
              <a:spLocks noChangeAspect="1" noChangeArrowheads="1"/>
            </p:cNvSpPr>
            <p:nvPr/>
          </p:nvSpPr>
          <p:spPr bwMode="auto">
            <a:xfrm>
              <a:off x="7816800" y="4230167"/>
              <a:ext cx="270272" cy="269875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shade val="6039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Oval 17"/>
            <p:cNvSpPr>
              <a:spLocks noChangeAspect="1" noChangeArrowheads="1"/>
            </p:cNvSpPr>
            <p:nvPr/>
          </p:nvSpPr>
          <p:spPr bwMode="auto">
            <a:xfrm>
              <a:off x="7816800" y="5022255"/>
              <a:ext cx="270272" cy="269875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shade val="6039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Down Arrow 39"/>
            <p:cNvSpPr/>
            <p:nvPr/>
          </p:nvSpPr>
          <p:spPr>
            <a:xfrm rot="10800000">
              <a:off x="4788024" y="5013176"/>
              <a:ext cx="144016" cy="108012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Down Arrow 40"/>
            <p:cNvSpPr/>
            <p:nvPr/>
          </p:nvSpPr>
          <p:spPr>
            <a:xfrm rot="10800000">
              <a:off x="7452320" y="4365104"/>
              <a:ext cx="144016" cy="108012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932040" y="5208255"/>
              <a:ext cx="1253965" cy="679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L</a:t>
              </a:r>
              <a:r>
                <a:rPr lang="en-US" baseline="-25000" dirty="0" err="1" smtClean="0">
                  <a:solidFill>
                    <a:srgbClr val="FF0000"/>
                  </a:solidFill>
                </a:rPr>
                <a:t>flux</a:t>
              </a:r>
              <a:endParaRPr lang="de-DE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976157" y="4474689"/>
              <a:ext cx="619080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L=1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76157" y="6064083"/>
              <a:ext cx="619080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L=0</a:t>
              </a:r>
              <a:endParaRPr lang="de-DE" dirty="0">
                <a:solidFill>
                  <a:srgbClr val="FF0000"/>
                </a:solidFill>
              </a:endParaRPr>
            </a:p>
          </p:txBody>
        </p:sp>
      </p:grpSp>
      <p:sp>
        <p:nvSpPr>
          <p:cNvPr id="31" name="Line 38"/>
          <p:cNvSpPr>
            <a:spLocks noChangeShapeType="1"/>
          </p:cNvSpPr>
          <p:nvPr/>
        </p:nvSpPr>
        <p:spPr bwMode="auto">
          <a:xfrm>
            <a:off x="2843808" y="4365104"/>
            <a:ext cx="144463" cy="0"/>
          </a:xfrm>
          <a:prstGeom prst="line">
            <a:avLst/>
          </a:prstGeom>
          <a:noFill/>
          <a:ln w="19050">
            <a:solidFill>
              <a:srgbClr val="0000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Mechanisms</a:t>
            </a:r>
            <a:endParaRPr lang="de-DE" dirty="0"/>
          </a:p>
        </p:txBody>
      </p:sp>
      <p:pic>
        <p:nvPicPr>
          <p:cNvPr id="12" name="Picture 11" descr="diffractive_production_n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052736"/>
            <a:ext cx="2791206" cy="1800000"/>
          </a:xfrm>
          <a:prstGeom prst="rect">
            <a:avLst/>
          </a:prstGeom>
        </p:spPr>
      </p:pic>
      <p:pic>
        <p:nvPicPr>
          <p:cNvPr id="13" name="Picture 12" descr="photo_production_n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212976"/>
            <a:ext cx="2798089" cy="1800000"/>
          </a:xfrm>
          <a:prstGeom prst="rect">
            <a:avLst/>
          </a:prstGeom>
        </p:spPr>
      </p:pic>
      <p:pic>
        <p:nvPicPr>
          <p:cNvPr id="14" name="Picture 13" descr="coulomb_production_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501008"/>
            <a:ext cx="2791204" cy="1800000"/>
          </a:xfrm>
          <a:prstGeom prst="rect">
            <a:avLst/>
          </a:prstGeom>
        </p:spPr>
      </p:pic>
      <p:pic>
        <p:nvPicPr>
          <p:cNvPr id="16" name="Picture 15" descr="pbarp_production_n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268760"/>
            <a:ext cx="3960000" cy="15162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75656" y="5517232"/>
            <a:ext cx="632275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Diffractive production: </a:t>
            </a:r>
            <a:r>
              <a:rPr lang="en-US" dirty="0" err="1" smtClean="0">
                <a:solidFill>
                  <a:srgbClr val="000096"/>
                </a:solidFill>
              </a:rPr>
              <a:t>Regge</a:t>
            </a:r>
            <a:r>
              <a:rPr lang="en-US" dirty="0" smtClean="0">
                <a:solidFill>
                  <a:srgbClr val="000096"/>
                </a:solidFill>
              </a:rPr>
              <a:t>- or </a:t>
            </a:r>
            <a:r>
              <a:rPr lang="en-US" dirty="0" err="1" smtClean="0">
                <a:solidFill>
                  <a:srgbClr val="000096"/>
                </a:solidFill>
              </a:rPr>
              <a:t>Pomeron</a:t>
            </a:r>
            <a:r>
              <a:rPr lang="en-US" dirty="0" smtClean="0">
                <a:solidFill>
                  <a:srgbClr val="000096"/>
                </a:solidFill>
              </a:rPr>
              <a:t> exchange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</a:t>
            </a:r>
            <a:r>
              <a:rPr lang="en-US" dirty="0" err="1" smtClean="0">
                <a:solidFill>
                  <a:srgbClr val="000096"/>
                </a:solidFill>
              </a:rPr>
              <a:t>pN</a:t>
            </a:r>
            <a:r>
              <a:rPr lang="en-US" dirty="0" smtClean="0">
                <a:solidFill>
                  <a:srgbClr val="000096"/>
                </a:solidFill>
              </a:rPr>
              <a:t> annihilation: formation and production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96"/>
                </a:solidFill>
              </a:rPr>
              <a:t> P</a:t>
            </a:r>
            <a:r>
              <a:rPr lang="en-US" dirty="0" smtClean="0">
                <a:solidFill>
                  <a:srgbClr val="000096"/>
                </a:solidFill>
              </a:rPr>
              <a:t>hoto-production</a:t>
            </a:r>
            <a:endParaRPr lang="de-DE" dirty="0">
              <a:solidFill>
                <a:srgbClr val="00009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7584" y="2924944"/>
            <a:ext cx="2845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VES, E852, COMPASS</a:t>
            </a:r>
            <a:endParaRPr lang="de-DE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0152" y="2780928"/>
            <a:ext cx="1737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Crystal Barrel</a:t>
            </a:r>
            <a:endParaRPr lang="de-DE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1800" y="4293096"/>
            <a:ext cx="1449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COMPASS</a:t>
            </a:r>
            <a:endParaRPr lang="de-DE" dirty="0">
              <a:solidFill>
                <a:srgbClr val="008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24328" y="4077072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CLAS</a:t>
            </a:r>
            <a:endParaRPr lang="de-DE" dirty="0">
              <a:solidFill>
                <a:srgbClr val="008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712268" y="5996905"/>
            <a:ext cx="144016" cy="0"/>
          </a:xfrm>
          <a:prstGeom prst="line">
            <a:avLst/>
          </a:prstGeom>
          <a:ln w="28575">
            <a:solidFill>
              <a:srgbClr val="00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Experiments</a:t>
            </a:r>
            <a:endParaRPr lang="en-US" dirty="0"/>
          </a:p>
        </p:txBody>
      </p:sp>
      <p:sp>
        <p:nvSpPr>
          <p:cNvPr id="438278" name="Text Box 6"/>
          <p:cNvSpPr txBox="1">
            <a:spLocks noChangeArrowheads="1"/>
          </p:cNvSpPr>
          <p:nvPr/>
        </p:nvSpPr>
        <p:spPr bwMode="auto">
          <a:xfrm>
            <a:off x="250825" y="1196975"/>
            <a:ext cx="46185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ct val="25000"/>
              </a:spcAft>
            </a:pPr>
            <a:r>
              <a:rPr lang="en-US" b="1" dirty="0">
                <a:solidFill>
                  <a:srgbClr val="FF0000"/>
                </a:solidFill>
              </a:rPr>
              <a:t>Light meson sector</a:t>
            </a:r>
            <a:r>
              <a:rPr lang="en-US" dirty="0">
                <a:solidFill>
                  <a:srgbClr val="003399"/>
                </a:solidFill>
              </a:rPr>
              <a:t> exotics </a:t>
            </a:r>
            <a:r>
              <a:rPr lang="en-US" i="1" dirty="0" smtClean="0">
                <a:solidFill>
                  <a:srgbClr val="003399"/>
                </a:solidFill>
                <a:latin typeface="+mn-lt"/>
              </a:rPr>
              <a:t>J</a:t>
            </a:r>
            <a:r>
              <a:rPr lang="en-US" i="1" baseline="30000" dirty="0" smtClean="0">
                <a:solidFill>
                  <a:srgbClr val="003399"/>
                </a:solidFill>
                <a:latin typeface="+mn-lt"/>
              </a:rPr>
              <a:t>PC</a:t>
            </a:r>
            <a:r>
              <a:rPr lang="en-US" dirty="0" smtClean="0">
                <a:solidFill>
                  <a:srgbClr val="003399"/>
                </a:solidFill>
                <a:latin typeface="+mn-lt"/>
              </a:rPr>
              <a:t>=1</a:t>
            </a:r>
            <a:r>
              <a:rPr lang="en-US" baseline="30000" dirty="0" smtClean="0">
                <a:solidFill>
                  <a:srgbClr val="003399"/>
                </a:solidFill>
                <a:latin typeface="Arial"/>
                <a:cs typeface="Arial"/>
              </a:rPr>
              <a:t>−</a:t>
            </a:r>
            <a:r>
              <a:rPr lang="en-US" baseline="30000" dirty="0" smtClean="0">
                <a:solidFill>
                  <a:srgbClr val="003399"/>
                </a:solidFill>
                <a:latin typeface="+mn-lt"/>
              </a:rPr>
              <a:t>+</a:t>
            </a:r>
            <a:r>
              <a:rPr lang="en-US" dirty="0" smtClean="0">
                <a:solidFill>
                  <a:srgbClr val="003399"/>
                </a:solidFill>
              </a:rPr>
              <a:t>:</a:t>
            </a:r>
            <a:endParaRPr lang="en-US" dirty="0">
              <a:solidFill>
                <a:srgbClr val="003399"/>
              </a:solidFill>
            </a:endParaRP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(1400)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smtClean="0">
                <a:solidFill>
                  <a:srgbClr val="003399"/>
                </a:solidFill>
              </a:rPr>
              <a:t>(E852</a:t>
            </a:r>
            <a:r>
              <a:rPr lang="en-US" dirty="0">
                <a:solidFill>
                  <a:srgbClr val="003399"/>
                </a:solidFill>
              </a:rPr>
              <a:t>, </a:t>
            </a:r>
            <a:r>
              <a:rPr lang="en-US" dirty="0" smtClean="0">
                <a:solidFill>
                  <a:srgbClr val="003399"/>
                </a:solidFill>
              </a:rPr>
              <a:t>VES, Crystal </a:t>
            </a:r>
            <a:r>
              <a:rPr lang="en-US" dirty="0">
                <a:solidFill>
                  <a:srgbClr val="003399"/>
                </a:solidFill>
              </a:rPr>
              <a:t>Barrel)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(1600)</a:t>
            </a:r>
            <a:r>
              <a:rPr lang="en-US" dirty="0">
                <a:solidFill>
                  <a:srgbClr val="003399"/>
                </a:solidFill>
              </a:rPr>
              <a:t> (E852, </a:t>
            </a:r>
            <a:r>
              <a:rPr lang="en-US" dirty="0" smtClean="0">
                <a:solidFill>
                  <a:srgbClr val="003399"/>
                </a:solidFill>
              </a:rPr>
              <a:t>VES, Crystal Barrel)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(2015)</a:t>
            </a:r>
            <a:r>
              <a:rPr lang="en-US" dirty="0" smtClean="0">
                <a:solidFill>
                  <a:srgbClr val="003399"/>
                </a:solidFill>
              </a:rPr>
              <a:t> </a:t>
            </a:r>
            <a:r>
              <a:rPr lang="en-US" dirty="0" smtClean="0">
                <a:solidFill>
                  <a:srgbClr val="003399"/>
                </a:solidFill>
              </a:rPr>
              <a:t>(E852)</a:t>
            </a:r>
            <a:endParaRPr lang="en-US" dirty="0">
              <a:solidFill>
                <a:srgbClr val="003399"/>
              </a:solidFill>
            </a:endParaRPr>
          </a:p>
          <a:p>
            <a:pPr>
              <a:spcAft>
                <a:spcPct val="25000"/>
              </a:spcAft>
            </a:pPr>
            <a:r>
              <a:rPr lang="en-US" dirty="0">
                <a:solidFill>
                  <a:srgbClr val="003399"/>
                </a:solidFill>
              </a:rPr>
              <a:t>          </a:t>
            </a:r>
            <a:r>
              <a:rPr lang="en-US" dirty="0" smtClean="0">
                <a:solidFill>
                  <a:srgbClr val="003399"/>
                </a:solidFill>
              </a:rPr>
              <a:t>resonant nature controversial...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438279" name="Text Box 7"/>
          <p:cNvSpPr txBox="1">
            <a:spLocks noChangeArrowheads="1"/>
          </p:cNvSpPr>
          <p:nvPr/>
        </p:nvSpPr>
        <p:spPr bwMode="auto">
          <a:xfrm>
            <a:off x="2741078" y="6461149"/>
            <a:ext cx="36311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sym typeface="Wingdings 3" pitchFamily="18" charset="2"/>
              </a:rPr>
              <a:t> </a:t>
            </a:r>
            <a:r>
              <a:rPr lang="en-US" b="1" dirty="0" smtClean="0">
                <a:solidFill>
                  <a:srgbClr val="FF0000"/>
                </a:solidFill>
                <a:sym typeface="Wingdings 3" pitchFamily="18" charset="2"/>
              </a:rPr>
              <a:t>new experiments needed!</a:t>
            </a:r>
            <a:endParaRPr lang="en-US" b="1" dirty="0">
              <a:solidFill>
                <a:srgbClr val="FF0000"/>
              </a:solidFill>
              <a:sym typeface="Wingdings 3" pitchFamily="18" charset="2"/>
            </a:endParaRPr>
          </a:p>
        </p:txBody>
      </p:sp>
      <p:grpSp>
        <p:nvGrpSpPr>
          <p:cNvPr id="438280" name="Group 8"/>
          <p:cNvGrpSpPr>
            <a:grpSpLocks noChangeAspect="1"/>
          </p:cNvGrpSpPr>
          <p:nvPr/>
        </p:nvGrpSpPr>
        <p:grpSpPr bwMode="auto">
          <a:xfrm>
            <a:off x="6013450" y="981075"/>
            <a:ext cx="1727200" cy="1076325"/>
            <a:chOff x="768" y="2832"/>
            <a:chExt cx="1248" cy="777"/>
          </a:xfrm>
        </p:grpSpPr>
        <p:grpSp>
          <p:nvGrpSpPr>
            <p:cNvPr id="438281" name="Group 9"/>
            <p:cNvGrpSpPr>
              <a:grpSpLocks noChangeAspect="1"/>
            </p:cNvGrpSpPr>
            <p:nvPr/>
          </p:nvGrpSpPr>
          <p:grpSpPr bwMode="auto">
            <a:xfrm>
              <a:off x="768" y="2832"/>
              <a:ext cx="1248" cy="777"/>
              <a:chOff x="839" y="1524"/>
              <a:chExt cx="1248" cy="777"/>
            </a:xfrm>
          </p:grpSpPr>
          <p:sp>
            <p:nvSpPr>
              <p:cNvPr id="438282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839" y="1524"/>
                <a:ext cx="1248" cy="777"/>
              </a:xfrm>
              <a:prstGeom prst="rect">
                <a:avLst/>
              </a:prstGeom>
              <a:gradFill rotWithShape="0">
                <a:gsLst>
                  <a:gs pos="0">
                    <a:srgbClr val="99CCFF">
                      <a:gamma/>
                      <a:tint val="5882"/>
                      <a:invGamma/>
                    </a:srgbClr>
                  </a:gs>
                  <a:gs pos="100000">
                    <a:srgbClr val="99CCFF"/>
                  </a:gs>
                </a:gsLst>
                <a:lin ang="5400000" scaled="1"/>
              </a:gradFill>
              <a:ln w="952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de-DE"/>
              </a:p>
            </p:txBody>
          </p:sp>
          <p:grpSp>
            <p:nvGrpSpPr>
              <p:cNvPr id="438283" name="Group 11"/>
              <p:cNvGrpSpPr>
                <a:grpSpLocks noChangeAspect="1"/>
              </p:cNvGrpSpPr>
              <p:nvPr/>
            </p:nvGrpSpPr>
            <p:grpSpPr bwMode="auto">
              <a:xfrm>
                <a:off x="949" y="1642"/>
                <a:ext cx="1010" cy="581"/>
                <a:chOff x="949" y="1642"/>
                <a:chExt cx="1010" cy="581"/>
              </a:xfrm>
            </p:grpSpPr>
            <p:grpSp>
              <p:nvGrpSpPr>
                <p:cNvPr id="438284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1088" y="1907"/>
                  <a:ext cx="418" cy="63"/>
                  <a:chOff x="1446" y="1774"/>
                  <a:chExt cx="866" cy="237"/>
                </a:xfrm>
              </p:grpSpPr>
              <p:grpSp>
                <p:nvGrpSpPr>
                  <p:cNvPr id="438285" name="Group 1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446" y="1774"/>
                    <a:ext cx="290" cy="235"/>
                    <a:chOff x="1446" y="1774"/>
                    <a:chExt cx="290" cy="235"/>
                  </a:xfrm>
                </p:grpSpPr>
                <p:sp>
                  <p:nvSpPr>
                    <p:cNvPr id="438286" name="Freeform 1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46" y="1774"/>
                      <a:ext cx="146" cy="2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14" y="2"/>
                        </a:cxn>
                        <a:cxn ang="0">
                          <a:pos x="36" y="10"/>
                        </a:cxn>
                        <a:cxn ang="0">
                          <a:pos x="56" y="32"/>
                        </a:cxn>
                        <a:cxn ang="0">
                          <a:pos x="76" y="84"/>
                        </a:cxn>
                        <a:cxn ang="0">
                          <a:pos x="88" y="178"/>
                        </a:cxn>
                        <a:cxn ang="0">
                          <a:pos x="82" y="224"/>
                        </a:cxn>
                        <a:cxn ang="0">
                          <a:pos x="54" y="234"/>
                        </a:cxn>
                        <a:cxn ang="0">
                          <a:pos x="32" y="220"/>
                        </a:cxn>
                        <a:cxn ang="0">
                          <a:pos x="32" y="160"/>
                        </a:cxn>
                        <a:cxn ang="0">
                          <a:pos x="76" y="62"/>
                        </a:cxn>
                        <a:cxn ang="0">
                          <a:pos x="118" y="12"/>
                        </a:cxn>
                        <a:cxn ang="0">
                          <a:pos x="146" y="0"/>
                        </a:cxn>
                      </a:cxnLst>
                      <a:rect l="0" t="0" r="r" b="b"/>
                      <a:pathLst>
                        <a:path w="146" h="235">
                          <a:moveTo>
                            <a:pt x="0" y="2"/>
                          </a:moveTo>
                          <a:cubicBezTo>
                            <a:pt x="4" y="1"/>
                            <a:pt x="8" y="1"/>
                            <a:pt x="14" y="2"/>
                          </a:cubicBezTo>
                          <a:cubicBezTo>
                            <a:pt x="20" y="3"/>
                            <a:pt x="29" y="5"/>
                            <a:pt x="36" y="10"/>
                          </a:cubicBezTo>
                          <a:cubicBezTo>
                            <a:pt x="43" y="15"/>
                            <a:pt x="49" y="20"/>
                            <a:pt x="56" y="32"/>
                          </a:cubicBezTo>
                          <a:cubicBezTo>
                            <a:pt x="63" y="44"/>
                            <a:pt x="71" y="60"/>
                            <a:pt x="76" y="84"/>
                          </a:cubicBezTo>
                          <a:cubicBezTo>
                            <a:pt x="81" y="108"/>
                            <a:pt x="87" y="155"/>
                            <a:pt x="88" y="178"/>
                          </a:cubicBezTo>
                          <a:cubicBezTo>
                            <a:pt x="89" y="201"/>
                            <a:pt x="88" y="215"/>
                            <a:pt x="82" y="224"/>
                          </a:cubicBezTo>
                          <a:cubicBezTo>
                            <a:pt x="76" y="233"/>
                            <a:pt x="62" y="235"/>
                            <a:pt x="54" y="234"/>
                          </a:cubicBezTo>
                          <a:cubicBezTo>
                            <a:pt x="46" y="233"/>
                            <a:pt x="36" y="232"/>
                            <a:pt x="32" y="220"/>
                          </a:cubicBezTo>
                          <a:cubicBezTo>
                            <a:pt x="28" y="208"/>
                            <a:pt x="25" y="186"/>
                            <a:pt x="32" y="160"/>
                          </a:cubicBezTo>
                          <a:cubicBezTo>
                            <a:pt x="39" y="134"/>
                            <a:pt x="62" y="87"/>
                            <a:pt x="76" y="62"/>
                          </a:cubicBezTo>
                          <a:cubicBezTo>
                            <a:pt x="90" y="37"/>
                            <a:pt x="106" y="22"/>
                            <a:pt x="118" y="12"/>
                          </a:cubicBezTo>
                          <a:cubicBezTo>
                            <a:pt x="130" y="2"/>
                            <a:pt x="141" y="2"/>
                            <a:pt x="146" y="0"/>
                          </a:cubicBezTo>
                        </a:path>
                      </a:pathLst>
                    </a:custGeom>
                    <a:noFill/>
                    <a:ln w="28575" cap="flat" cmpd="sng">
                      <a:solidFill>
                        <a:srgbClr val="0099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8287" name="Freeform 1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590" y="1774"/>
                      <a:ext cx="146" cy="2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14" y="2"/>
                        </a:cxn>
                        <a:cxn ang="0">
                          <a:pos x="36" y="10"/>
                        </a:cxn>
                        <a:cxn ang="0">
                          <a:pos x="56" y="32"/>
                        </a:cxn>
                        <a:cxn ang="0">
                          <a:pos x="76" y="84"/>
                        </a:cxn>
                        <a:cxn ang="0">
                          <a:pos x="88" y="178"/>
                        </a:cxn>
                        <a:cxn ang="0">
                          <a:pos x="82" y="224"/>
                        </a:cxn>
                        <a:cxn ang="0">
                          <a:pos x="54" y="234"/>
                        </a:cxn>
                        <a:cxn ang="0">
                          <a:pos x="32" y="220"/>
                        </a:cxn>
                        <a:cxn ang="0">
                          <a:pos x="32" y="160"/>
                        </a:cxn>
                        <a:cxn ang="0">
                          <a:pos x="76" y="62"/>
                        </a:cxn>
                        <a:cxn ang="0">
                          <a:pos x="118" y="12"/>
                        </a:cxn>
                        <a:cxn ang="0">
                          <a:pos x="146" y="0"/>
                        </a:cxn>
                      </a:cxnLst>
                      <a:rect l="0" t="0" r="r" b="b"/>
                      <a:pathLst>
                        <a:path w="146" h="235">
                          <a:moveTo>
                            <a:pt x="0" y="2"/>
                          </a:moveTo>
                          <a:cubicBezTo>
                            <a:pt x="4" y="1"/>
                            <a:pt x="8" y="1"/>
                            <a:pt x="14" y="2"/>
                          </a:cubicBezTo>
                          <a:cubicBezTo>
                            <a:pt x="20" y="3"/>
                            <a:pt x="29" y="5"/>
                            <a:pt x="36" y="10"/>
                          </a:cubicBezTo>
                          <a:cubicBezTo>
                            <a:pt x="43" y="15"/>
                            <a:pt x="49" y="20"/>
                            <a:pt x="56" y="32"/>
                          </a:cubicBezTo>
                          <a:cubicBezTo>
                            <a:pt x="63" y="44"/>
                            <a:pt x="71" y="60"/>
                            <a:pt x="76" y="84"/>
                          </a:cubicBezTo>
                          <a:cubicBezTo>
                            <a:pt x="81" y="108"/>
                            <a:pt x="87" y="155"/>
                            <a:pt x="88" y="178"/>
                          </a:cubicBezTo>
                          <a:cubicBezTo>
                            <a:pt x="89" y="201"/>
                            <a:pt x="88" y="215"/>
                            <a:pt x="82" y="224"/>
                          </a:cubicBezTo>
                          <a:cubicBezTo>
                            <a:pt x="76" y="233"/>
                            <a:pt x="62" y="235"/>
                            <a:pt x="54" y="234"/>
                          </a:cubicBezTo>
                          <a:cubicBezTo>
                            <a:pt x="46" y="233"/>
                            <a:pt x="36" y="232"/>
                            <a:pt x="32" y="220"/>
                          </a:cubicBezTo>
                          <a:cubicBezTo>
                            <a:pt x="28" y="208"/>
                            <a:pt x="25" y="186"/>
                            <a:pt x="32" y="160"/>
                          </a:cubicBezTo>
                          <a:cubicBezTo>
                            <a:pt x="39" y="134"/>
                            <a:pt x="62" y="87"/>
                            <a:pt x="76" y="62"/>
                          </a:cubicBezTo>
                          <a:cubicBezTo>
                            <a:pt x="90" y="37"/>
                            <a:pt x="106" y="22"/>
                            <a:pt x="118" y="12"/>
                          </a:cubicBezTo>
                          <a:cubicBezTo>
                            <a:pt x="130" y="2"/>
                            <a:pt x="141" y="2"/>
                            <a:pt x="146" y="0"/>
                          </a:cubicBezTo>
                        </a:path>
                      </a:pathLst>
                    </a:custGeom>
                    <a:noFill/>
                    <a:ln w="28575" cap="flat" cmpd="sng">
                      <a:solidFill>
                        <a:srgbClr val="0099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38288" name="Group 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734" y="1774"/>
                    <a:ext cx="290" cy="235"/>
                    <a:chOff x="1446" y="1774"/>
                    <a:chExt cx="290" cy="235"/>
                  </a:xfrm>
                </p:grpSpPr>
                <p:sp>
                  <p:nvSpPr>
                    <p:cNvPr id="438289" name="Freeform 1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46" y="1774"/>
                      <a:ext cx="146" cy="2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14" y="2"/>
                        </a:cxn>
                        <a:cxn ang="0">
                          <a:pos x="36" y="10"/>
                        </a:cxn>
                        <a:cxn ang="0">
                          <a:pos x="56" y="32"/>
                        </a:cxn>
                        <a:cxn ang="0">
                          <a:pos x="76" y="84"/>
                        </a:cxn>
                        <a:cxn ang="0">
                          <a:pos x="88" y="178"/>
                        </a:cxn>
                        <a:cxn ang="0">
                          <a:pos x="82" y="224"/>
                        </a:cxn>
                        <a:cxn ang="0">
                          <a:pos x="54" y="234"/>
                        </a:cxn>
                        <a:cxn ang="0">
                          <a:pos x="32" y="220"/>
                        </a:cxn>
                        <a:cxn ang="0">
                          <a:pos x="32" y="160"/>
                        </a:cxn>
                        <a:cxn ang="0">
                          <a:pos x="76" y="62"/>
                        </a:cxn>
                        <a:cxn ang="0">
                          <a:pos x="118" y="12"/>
                        </a:cxn>
                        <a:cxn ang="0">
                          <a:pos x="146" y="0"/>
                        </a:cxn>
                      </a:cxnLst>
                      <a:rect l="0" t="0" r="r" b="b"/>
                      <a:pathLst>
                        <a:path w="146" h="235">
                          <a:moveTo>
                            <a:pt x="0" y="2"/>
                          </a:moveTo>
                          <a:cubicBezTo>
                            <a:pt x="4" y="1"/>
                            <a:pt x="8" y="1"/>
                            <a:pt x="14" y="2"/>
                          </a:cubicBezTo>
                          <a:cubicBezTo>
                            <a:pt x="20" y="3"/>
                            <a:pt x="29" y="5"/>
                            <a:pt x="36" y="10"/>
                          </a:cubicBezTo>
                          <a:cubicBezTo>
                            <a:pt x="43" y="15"/>
                            <a:pt x="49" y="20"/>
                            <a:pt x="56" y="32"/>
                          </a:cubicBezTo>
                          <a:cubicBezTo>
                            <a:pt x="63" y="44"/>
                            <a:pt x="71" y="60"/>
                            <a:pt x="76" y="84"/>
                          </a:cubicBezTo>
                          <a:cubicBezTo>
                            <a:pt x="81" y="108"/>
                            <a:pt x="87" y="155"/>
                            <a:pt x="88" y="178"/>
                          </a:cubicBezTo>
                          <a:cubicBezTo>
                            <a:pt x="89" y="201"/>
                            <a:pt x="88" y="215"/>
                            <a:pt x="82" y="224"/>
                          </a:cubicBezTo>
                          <a:cubicBezTo>
                            <a:pt x="76" y="233"/>
                            <a:pt x="62" y="235"/>
                            <a:pt x="54" y="234"/>
                          </a:cubicBezTo>
                          <a:cubicBezTo>
                            <a:pt x="46" y="233"/>
                            <a:pt x="36" y="232"/>
                            <a:pt x="32" y="220"/>
                          </a:cubicBezTo>
                          <a:cubicBezTo>
                            <a:pt x="28" y="208"/>
                            <a:pt x="25" y="186"/>
                            <a:pt x="32" y="160"/>
                          </a:cubicBezTo>
                          <a:cubicBezTo>
                            <a:pt x="39" y="134"/>
                            <a:pt x="62" y="87"/>
                            <a:pt x="76" y="62"/>
                          </a:cubicBezTo>
                          <a:cubicBezTo>
                            <a:pt x="90" y="37"/>
                            <a:pt x="106" y="22"/>
                            <a:pt x="118" y="12"/>
                          </a:cubicBezTo>
                          <a:cubicBezTo>
                            <a:pt x="130" y="2"/>
                            <a:pt x="141" y="2"/>
                            <a:pt x="146" y="0"/>
                          </a:cubicBezTo>
                        </a:path>
                      </a:pathLst>
                    </a:custGeom>
                    <a:noFill/>
                    <a:ln w="28575" cap="flat" cmpd="sng">
                      <a:solidFill>
                        <a:srgbClr val="0099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8290" name="Freeform 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590" y="1774"/>
                      <a:ext cx="146" cy="2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14" y="2"/>
                        </a:cxn>
                        <a:cxn ang="0">
                          <a:pos x="36" y="10"/>
                        </a:cxn>
                        <a:cxn ang="0">
                          <a:pos x="56" y="32"/>
                        </a:cxn>
                        <a:cxn ang="0">
                          <a:pos x="76" y="84"/>
                        </a:cxn>
                        <a:cxn ang="0">
                          <a:pos x="88" y="178"/>
                        </a:cxn>
                        <a:cxn ang="0">
                          <a:pos x="82" y="224"/>
                        </a:cxn>
                        <a:cxn ang="0">
                          <a:pos x="54" y="234"/>
                        </a:cxn>
                        <a:cxn ang="0">
                          <a:pos x="32" y="220"/>
                        </a:cxn>
                        <a:cxn ang="0">
                          <a:pos x="32" y="160"/>
                        </a:cxn>
                        <a:cxn ang="0">
                          <a:pos x="76" y="62"/>
                        </a:cxn>
                        <a:cxn ang="0">
                          <a:pos x="118" y="12"/>
                        </a:cxn>
                        <a:cxn ang="0">
                          <a:pos x="146" y="0"/>
                        </a:cxn>
                      </a:cxnLst>
                      <a:rect l="0" t="0" r="r" b="b"/>
                      <a:pathLst>
                        <a:path w="146" h="235">
                          <a:moveTo>
                            <a:pt x="0" y="2"/>
                          </a:moveTo>
                          <a:cubicBezTo>
                            <a:pt x="4" y="1"/>
                            <a:pt x="8" y="1"/>
                            <a:pt x="14" y="2"/>
                          </a:cubicBezTo>
                          <a:cubicBezTo>
                            <a:pt x="20" y="3"/>
                            <a:pt x="29" y="5"/>
                            <a:pt x="36" y="10"/>
                          </a:cubicBezTo>
                          <a:cubicBezTo>
                            <a:pt x="43" y="15"/>
                            <a:pt x="49" y="20"/>
                            <a:pt x="56" y="32"/>
                          </a:cubicBezTo>
                          <a:cubicBezTo>
                            <a:pt x="63" y="44"/>
                            <a:pt x="71" y="60"/>
                            <a:pt x="76" y="84"/>
                          </a:cubicBezTo>
                          <a:cubicBezTo>
                            <a:pt x="81" y="108"/>
                            <a:pt x="87" y="155"/>
                            <a:pt x="88" y="178"/>
                          </a:cubicBezTo>
                          <a:cubicBezTo>
                            <a:pt x="89" y="201"/>
                            <a:pt x="88" y="215"/>
                            <a:pt x="82" y="224"/>
                          </a:cubicBezTo>
                          <a:cubicBezTo>
                            <a:pt x="76" y="233"/>
                            <a:pt x="62" y="235"/>
                            <a:pt x="54" y="234"/>
                          </a:cubicBezTo>
                          <a:cubicBezTo>
                            <a:pt x="46" y="233"/>
                            <a:pt x="36" y="232"/>
                            <a:pt x="32" y="220"/>
                          </a:cubicBezTo>
                          <a:cubicBezTo>
                            <a:pt x="28" y="208"/>
                            <a:pt x="25" y="186"/>
                            <a:pt x="32" y="160"/>
                          </a:cubicBezTo>
                          <a:cubicBezTo>
                            <a:pt x="39" y="134"/>
                            <a:pt x="62" y="87"/>
                            <a:pt x="76" y="62"/>
                          </a:cubicBezTo>
                          <a:cubicBezTo>
                            <a:pt x="90" y="37"/>
                            <a:pt x="106" y="22"/>
                            <a:pt x="118" y="12"/>
                          </a:cubicBezTo>
                          <a:cubicBezTo>
                            <a:pt x="130" y="2"/>
                            <a:pt x="141" y="2"/>
                            <a:pt x="146" y="0"/>
                          </a:cubicBezTo>
                        </a:path>
                      </a:pathLst>
                    </a:custGeom>
                    <a:noFill/>
                    <a:ln w="28575" cap="flat" cmpd="sng">
                      <a:solidFill>
                        <a:srgbClr val="0099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38291" name="Group 1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022" y="1776"/>
                    <a:ext cx="290" cy="235"/>
                    <a:chOff x="1446" y="1774"/>
                    <a:chExt cx="290" cy="235"/>
                  </a:xfrm>
                </p:grpSpPr>
                <p:sp>
                  <p:nvSpPr>
                    <p:cNvPr id="438292" name="Freeform 2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46" y="1774"/>
                      <a:ext cx="146" cy="2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14" y="2"/>
                        </a:cxn>
                        <a:cxn ang="0">
                          <a:pos x="36" y="10"/>
                        </a:cxn>
                        <a:cxn ang="0">
                          <a:pos x="56" y="32"/>
                        </a:cxn>
                        <a:cxn ang="0">
                          <a:pos x="76" y="84"/>
                        </a:cxn>
                        <a:cxn ang="0">
                          <a:pos x="88" y="178"/>
                        </a:cxn>
                        <a:cxn ang="0">
                          <a:pos x="82" y="224"/>
                        </a:cxn>
                        <a:cxn ang="0">
                          <a:pos x="54" y="234"/>
                        </a:cxn>
                        <a:cxn ang="0">
                          <a:pos x="32" y="220"/>
                        </a:cxn>
                        <a:cxn ang="0">
                          <a:pos x="32" y="160"/>
                        </a:cxn>
                        <a:cxn ang="0">
                          <a:pos x="76" y="62"/>
                        </a:cxn>
                        <a:cxn ang="0">
                          <a:pos x="118" y="12"/>
                        </a:cxn>
                        <a:cxn ang="0">
                          <a:pos x="146" y="0"/>
                        </a:cxn>
                      </a:cxnLst>
                      <a:rect l="0" t="0" r="r" b="b"/>
                      <a:pathLst>
                        <a:path w="146" h="235">
                          <a:moveTo>
                            <a:pt x="0" y="2"/>
                          </a:moveTo>
                          <a:cubicBezTo>
                            <a:pt x="4" y="1"/>
                            <a:pt x="8" y="1"/>
                            <a:pt x="14" y="2"/>
                          </a:cubicBezTo>
                          <a:cubicBezTo>
                            <a:pt x="20" y="3"/>
                            <a:pt x="29" y="5"/>
                            <a:pt x="36" y="10"/>
                          </a:cubicBezTo>
                          <a:cubicBezTo>
                            <a:pt x="43" y="15"/>
                            <a:pt x="49" y="20"/>
                            <a:pt x="56" y="32"/>
                          </a:cubicBezTo>
                          <a:cubicBezTo>
                            <a:pt x="63" y="44"/>
                            <a:pt x="71" y="60"/>
                            <a:pt x="76" y="84"/>
                          </a:cubicBezTo>
                          <a:cubicBezTo>
                            <a:pt x="81" y="108"/>
                            <a:pt x="87" y="155"/>
                            <a:pt x="88" y="178"/>
                          </a:cubicBezTo>
                          <a:cubicBezTo>
                            <a:pt x="89" y="201"/>
                            <a:pt x="88" y="215"/>
                            <a:pt x="82" y="224"/>
                          </a:cubicBezTo>
                          <a:cubicBezTo>
                            <a:pt x="76" y="233"/>
                            <a:pt x="62" y="235"/>
                            <a:pt x="54" y="234"/>
                          </a:cubicBezTo>
                          <a:cubicBezTo>
                            <a:pt x="46" y="233"/>
                            <a:pt x="36" y="232"/>
                            <a:pt x="32" y="220"/>
                          </a:cubicBezTo>
                          <a:cubicBezTo>
                            <a:pt x="28" y="208"/>
                            <a:pt x="25" y="186"/>
                            <a:pt x="32" y="160"/>
                          </a:cubicBezTo>
                          <a:cubicBezTo>
                            <a:pt x="39" y="134"/>
                            <a:pt x="62" y="87"/>
                            <a:pt x="76" y="62"/>
                          </a:cubicBezTo>
                          <a:cubicBezTo>
                            <a:pt x="90" y="37"/>
                            <a:pt x="106" y="22"/>
                            <a:pt x="118" y="12"/>
                          </a:cubicBezTo>
                          <a:cubicBezTo>
                            <a:pt x="130" y="2"/>
                            <a:pt x="141" y="2"/>
                            <a:pt x="146" y="0"/>
                          </a:cubicBezTo>
                        </a:path>
                      </a:pathLst>
                    </a:custGeom>
                    <a:noFill/>
                    <a:ln w="28575" cap="flat" cmpd="sng">
                      <a:solidFill>
                        <a:srgbClr val="0099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8293" name="Freeform 2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590" y="1774"/>
                      <a:ext cx="146" cy="2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"/>
                        </a:cxn>
                        <a:cxn ang="0">
                          <a:pos x="14" y="2"/>
                        </a:cxn>
                        <a:cxn ang="0">
                          <a:pos x="36" y="10"/>
                        </a:cxn>
                        <a:cxn ang="0">
                          <a:pos x="56" y="32"/>
                        </a:cxn>
                        <a:cxn ang="0">
                          <a:pos x="76" y="84"/>
                        </a:cxn>
                        <a:cxn ang="0">
                          <a:pos x="88" y="178"/>
                        </a:cxn>
                        <a:cxn ang="0">
                          <a:pos x="82" y="224"/>
                        </a:cxn>
                        <a:cxn ang="0">
                          <a:pos x="54" y="234"/>
                        </a:cxn>
                        <a:cxn ang="0">
                          <a:pos x="32" y="220"/>
                        </a:cxn>
                        <a:cxn ang="0">
                          <a:pos x="32" y="160"/>
                        </a:cxn>
                        <a:cxn ang="0">
                          <a:pos x="76" y="62"/>
                        </a:cxn>
                        <a:cxn ang="0">
                          <a:pos x="118" y="12"/>
                        </a:cxn>
                        <a:cxn ang="0">
                          <a:pos x="146" y="0"/>
                        </a:cxn>
                      </a:cxnLst>
                      <a:rect l="0" t="0" r="r" b="b"/>
                      <a:pathLst>
                        <a:path w="146" h="235">
                          <a:moveTo>
                            <a:pt x="0" y="2"/>
                          </a:moveTo>
                          <a:cubicBezTo>
                            <a:pt x="4" y="1"/>
                            <a:pt x="8" y="1"/>
                            <a:pt x="14" y="2"/>
                          </a:cubicBezTo>
                          <a:cubicBezTo>
                            <a:pt x="20" y="3"/>
                            <a:pt x="29" y="5"/>
                            <a:pt x="36" y="10"/>
                          </a:cubicBezTo>
                          <a:cubicBezTo>
                            <a:pt x="43" y="15"/>
                            <a:pt x="49" y="20"/>
                            <a:pt x="56" y="32"/>
                          </a:cubicBezTo>
                          <a:cubicBezTo>
                            <a:pt x="63" y="44"/>
                            <a:pt x="71" y="60"/>
                            <a:pt x="76" y="84"/>
                          </a:cubicBezTo>
                          <a:cubicBezTo>
                            <a:pt x="81" y="108"/>
                            <a:pt x="87" y="155"/>
                            <a:pt x="88" y="178"/>
                          </a:cubicBezTo>
                          <a:cubicBezTo>
                            <a:pt x="89" y="201"/>
                            <a:pt x="88" y="215"/>
                            <a:pt x="82" y="224"/>
                          </a:cubicBezTo>
                          <a:cubicBezTo>
                            <a:pt x="76" y="233"/>
                            <a:pt x="62" y="235"/>
                            <a:pt x="54" y="234"/>
                          </a:cubicBezTo>
                          <a:cubicBezTo>
                            <a:pt x="46" y="233"/>
                            <a:pt x="36" y="232"/>
                            <a:pt x="32" y="220"/>
                          </a:cubicBezTo>
                          <a:cubicBezTo>
                            <a:pt x="28" y="208"/>
                            <a:pt x="25" y="186"/>
                            <a:pt x="32" y="160"/>
                          </a:cubicBezTo>
                          <a:cubicBezTo>
                            <a:pt x="39" y="134"/>
                            <a:pt x="62" y="87"/>
                            <a:pt x="76" y="62"/>
                          </a:cubicBezTo>
                          <a:cubicBezTo>
                            <a:pt x="90" y="37"/>
                            <a:pt x="106" y="22"/>
                            <a:pt x="118" y="12"/>
                          </a:cubicBezTo>
                          <a:cubicBezTo>
                            <a:pt x="130" y="2"/>
                            <a:pt x="141" y="2"/>
                            <a:pt x="146" y="0"/>
                          </a:cubicBezTo>
                        </a:path>
                      </a:pathLst>
                    </a:custGeom>
                    <a:noFill/>
                    <a:ln w="28575" cap="flat" cmpd="sng">
                      <a:solidFill>
                        <a:srgbClr val="0099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438294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949" y="1713"/>
                  <a:ext cx="128" cy="4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9900"/>
                    </a:gs>
                    <a:gs pos="100000">
                      <a:srgbClr val="009900">
                        <a:gamma/>
                        <a:shade val="4549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438295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1502" y="1709"/>
                  <a:ext cx="128" cy="45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9900"/>
                    </a:gs>
                    <a:gs pos="100000">
                      <a:srgbClr val="009900">
                        <a:gamma/>
                        <a:shade val="45490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graphicFrame>
              <p:nvGraphicFramePr>
                <p:cNvPr id="438296" name="Object 24"/>
                <p:cNvGraphicFramePr>
                  <a:graphicFrameLocks noChangeAspect="1"/>
                </p:cNvGraphicFramePr>
                <p:nvPr/>
              </p:nvGraphicFramePr>
              <p:xfrm>
                <a:off x="1719" y="1642"/>
                <a:ext cx="173" cy="184"/>
              </p:xfrm>
              <a:graphic>
                <a:graphicData uri="http://schemas.openxmlformats.org/presentationml/2006/ole">
                  <p:oleObj spid="_x0000_s438296" name="Equation" r:id="rId4" imgW="228600" imgH="241200" progId="Equation.DSMT4">
                    <p:embed/>
                  </p:oleObj>
                </a:graphicData>
              </a:graphic>
            </p:graphicFrame>
            <p:graphicFrame>
              <p:nvGraphicFramePr>
                <p:cNvPr id="438297" name="Object 25"/>
                <p:cNvGraphicFramePr>
                  <a:graphicFrameLocks noChangeAspect="1"/>
                </p:cNvGraphicFramePr>
                <p:nvPr/>
              </p:nvGraphicFramePr>
              <p:xfrm>
                <a:off x="1651" y="1815"/>
                <a:ext cx="308" cy="214"/>
              </p:xfrm>
              <a:graphic>
                <a:graphicData uri="http://schemas.openxmlformats.org/presentationml/2006/ole">
                  <p:oleObj spid="_x0000_s438297" name="Equation" r:id="rId5" imgW="406080" imgH="279360" progId="Equation.DSMT4">
                    <p:embed/>
                  </p:oleObj>
                </a:graphicData>
              </a:graphic>
            </p:graphicFrame>
            <p:graphicFrame>
              <p:nvGraphicFramePr>
                <p:cNvPr id="438298" name="Object 26"/>
                <p:cNvGraphicFramePr>
                  <a:graphicFrameLocks noChangeAspect="1"/>
                </p:cNvGraphicFramePr>
                <p:nvPr/>
              </p:nvGraphicFramePr>
              <p:xfrm>
                <a:off x="1723" y="2009"/>
                <a:ext cx="163" cy="214"/>
              </p:xfrm>
              <a:graphic>
                <a:graphicData uri="http://schemas.openxmlformats.org/presentationml/2006/ole">
                  <p:oleObj spid="_x0000_s438298" name="Equation" r:id="rId6" imgW="215640" imgH="279360" progId="Equation.DSMT4">
                    <p:embed/>
                  </p:oleObj>
                </a:graphicData>
              </a:graphic>
            </p:graphicFrame>
          </p:grpSp>
        </p:grpSp>
        <p:sp>
          <p:nvSpPr>
            <p:cNvPr id="438299" name="Line 27"/>
            <p:cNvSpPr>
              <a:spLocks noChangeAspect="1" noChangeShapeType="1"/>
            </p:cNvSpPr>
            <p:nvPr/>
          </p:nvSpPr>
          <p:spPr bwMode="auto">
            <a:xfrm>
              <a:off x="994" y="3109"/>
              <a:ext cx="45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  <p:sp>
          <p:nvSpPr>
            <p:cNvPr id="438300" name="Line 28"/>
            <p:cNvSpPr>
              <a:spLocks noChangeAspect="1" noChangeShapeType="1"/>
            </p:cNvSpPr>
            <p:nvPr/>
          </p:nvSpPr>
          <p:spPr bwMode="auto">
            <a:xfrm>
              <a:off x="994" y="3397"/>
              <a:ext cx="45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</p:grpSp>
      <p:pic>
        <p:nvPicPr>
          <p:cNvPr id="438302" name="Picture 30"/>
          <p:cNvPicPr>
            <a:picLocks noChangeAspect="1" noChangeArrowheads="1"/>
          </p:cNvPicPr>
          <p:nvPr/>
        </p:nvPicPr>
        <p:blipFill>
          <a:blip r:embed="rId7" cstate="print"/>
          <a:srcRect r="50412"/>
          <a:stretch>
            <a:fillRect/>
          </a:stretch>
        </p:blipFill>
        <p:spPr bwMode="auto">
          <a:xfrm>
            <a:off x="5219700" y="2973408"/>
            <a:ext cx="263366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8303" name="Text Box 31"/>
          <p:cNvSpPr txBox="1">
            <a:spLocks noChangeArrowheads="1"/>
          </p:cNvSpPr>
          <p:nvPr/>
        </p:nvSpPr>
        <p:spPr bwMode="auto">
          <a:xfrm>
            <a:off x="504825" y="6142058"/>
            <a:ext cx="3130550" cy="2873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96"/>
                </a:solidFill>
              </a:rPr>
              <a:t>[S.U. Chung et al., PRD 65, 072001 (2002)]</a:t>
            </a:r>
          </a:p>
        </p:txBody>
      </p:sp>
      <p:sp>
        <p:nvSpPr>
          <p:cNvPr id="438304" name="Text Box 32"/>
          <p:cNvSpPr txBox="1">
            <a:spLocks noChangeArrowheads="1"/>
          </p:cNvSpPr>
          <p:nvPr/>
        </p:nvSpPr>
        <p:spPr bwMode="auto">
          <a:xfrm>
            <a:off x="5219700" y="6142058"/>
            <a:ext cx="3206750" cy="2873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96"/>
                </a:solidFill>
              </a:rPr>
              <a:t>[A.R. Dzierba et al., PRD 73, 072001 (2006)]</a:t>
            </a:r>
          </a:p>
        </p:txBody>
      </p:sp>
      <p:grpSp>
        <p:nvGrpSpPr>
          <p:cNvPr id="438307" name="Group 35"/>
          <p:cNvGrpSpPr>
            <a:grpSpLocks/>
          </p:cNvGrpSpPr>
          <p:nvPr/>
        </p:nvGrpSpPr>
        <p:grpSpPr bwMode="auto">
          <a:xfrm>
            <a:off x="239713" y="3232171"/>
            <a:ext cx="3179762" cy="2765425"/>
            <a:chOff x="15" y="1842"/>
            <a:chExt cx="1776" cy="1607"/>
          </a:xfrm>
        </p:grpSpPr>
        <p:pic>
          <p:nvPicPr>
            <p:cNvPr id="438301" name="Picture 29"/>
            <p:cNvPicPr>
              <a:picLocks noChangeAspect="1" noChangeArrowheads="1"/>
            </p:cNvPicPr>
            <p:nvPr/>
          </p:nvPicPr>
          <p:blipFill>
            <a:blip r:embed="rId8" cstate="print"/>
            <a:srcRect l="53484" b="11835"/>
            <a:stretch>
              <a:fillRect/>
            </a:stretch>
          </p:blipFill>
          <p:spPr bwMode="auto">
            <a:xfrm>
              <a:off x="158" y="1842"/>
              <a:ext cx="1633" cy="1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38305" name="Text Box 33"/>
            <p:cNvSpPr txBox="1">
              <a:spLocks noChangeArrowheads="1"/>
            </p:cNvSpPr>
            <p:nvPr/>
          </p:nvSpPr>
          <p:spPr bwMode="auto">
            <a:xfrm>
              <a:off x="706" y="3290"/>
              <a:ext cx="678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/>
                <a:t>M(3</a:t>
              </a:r>
              <a:r>
                <a:rPr lang="en-US" sz="1200" b="1" dirty="0">
                  <a:latin typeface="Symbol" pitchFamily="18" charset="2"/>
                </a:rPr>
                <a:t>p</a:t>
              </a:r>
              <a:r>
                <a:rPr lang="en-US" sz="1200" b="1" dirty="0"/>
                <a:t>) (</a:t>
              </a:r>
              <a:r>
                <a:rPr lang="en-US" sz="1200" b="1" dirty="0" err="1"/>
                <a:t>GeV</a:t>
              </a:r>
              <a:r>
                <a:rPr lang="en-US" sz="1200" b="1" dirty="0"/>
                <a:t>/c</a:t>
              </a:r>
              <a:r>
                <a:rPr lang="en-US" sz="1200" b="1" baseline="30000" dirty="0"/>
                <a:t>2</a:t>
              </a:r>
              <a:r>
                <a:rPr lang="en-US" sz="1200" b="1" dirty="0"/>
                <a:t>)</a:t>
              </a:r>
            </a:p>
          </p:txBody>
        </p:sp>
        <p:sp>
          <p:nvSpPr>
            <p:cNvPr id="438306" name="Text Box 34"/>
            <p:cNvSpPr txBox="1">
              <a:spLocks noChangeArrowheads="1"/>
            </p:cNvSpPr>
            <p:nvPr/>
          </p:nvSpPr>
          <p:spPr bwMode="auto">
            <a:xfrm rot="16200000">
              <a:off x="-384" y="2479"/>
              <a:ext cx="95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/>
                <a:t>Events / 0.04 GeV/c</a:t>
              </a:r>
              <a:r>
                <a:rPr lang="en-US" sz="1200" b="1" baseline="30000"/>
                <a:t>2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9" grpId="0"/>
      <p:bldP spid="438303" grpId="0" animBg="1"/>
      <p:bldP spid="43830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amsmath}&#10;\usepackage[dvipsnames,usenames]{color}&#10;\input{myunits.sty}&#10;\input{mymath.sty}&#10;\pagestyle{empty}&#10;\begin{document}&#10;\definecolor{MyBlue}{rgb}{0,0,0.5}&#10;{\color{Red} &#10;\[&#10;q \otimes \overline{q}' = 3\otimes \overline{3} = 8\oplus 1&#10;\]&#10;}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amsmath}&#10;\usepackage[dvipsnames,usenames]{color}&#10;\input{myunits.sty}&#10;\input{mymath.sty}&#10;\pagestyle{empty}&#10;\begin{document}&#10;\definecolor{MyBlue}{rgb}{0,0,0.5}&#10;{\color{MyBlue} &#10;\begin{eqnarray*}&#10;\gamma+p\rightarrow \pi^+\pi^+\pi^- + n&#10;\end{eqnarray*}&#10;}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amsmath}&#10;\usepackage[dvipsnames,usenames]{color}&#10;\input{myunits.sty}&#10;\input{mymath.sty}&#10;\pagestyle{empty}&#10;\begin{document}&#10;\definecolor{MyBlue}{rgb}{0,0,0.5}&#10;{\color{MyBlue} &#10;\begin{eqnarray*}&#10;\pi^-+Pb\rightarrow \pi^-\pi^-\pi^+ + Pb&#10;\end{eqnarray*}&#10;}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amsmath}&#10;\usepackage[dvipsnames,usenames]{color}&#10;\input{myunits.sty}&#10;\input{mymath.sty}&#10;\pagestyle{empty}&#10;\begin{document}&#10;\definecolor{MyBlue}{rgb}{0,0,0.5}&#10;{\color{Red} &#10;\[&#10;\gamma p \rightarrow \pi^+\pi^-\pi^0 p&#10;\]&#10;}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amsmath}&#10;\usepackage[dvipsnames,usenames]{color}&#10;\input{myunits.sty}&#10;\input{mymath.sty}&#10;\pagestyle{empty}&#10;\begin{document}&#10;\definecolor{MyBlue}{rgb}{0,0,0.5}&#10;{\color{Red} &#10;\[&#10;\langle \mathrm{meson} | \mathcal{O}[q,g] | &#10;\mathrm{vacuum} \rangle&#10;\]&#10;}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amsmath}&#10;\usepackage[dvipsnames,usenames]{color}&#10;\input{myunits.sty}&#10;\input{mymath.sty}&#10;\pagestyle{empty}&#10;\begin{document}&#10;\definecolor{MyBlue}{rgb}{0,0,0.5}&#10;{\color{Red} &#10;\[&#10;\mathcal{O}[q,g] \sim ^3\!\!S_1,^3\!\!D_1,^1\!\mathrm{hyb}_1&#10;\]&#10;}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amsmath}&#10;\usepackage[dvipsnames,usenames]{color}&#10;\input{myunits.sty}&#10;\input{mymath.sty}&#10;\pagestyle{empty}&#10;\begin{document}&#10;\definecolor{MyBlue}{rgb}{0,0,0.5}&#10;{\color{Red} &#10;\[&#10;J_g^{PC}=1^{+-}&#10;\]&#10;}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amsmath}&#10;\usepackage[dvipsnames,usenames]{color}&#10;\input{myunits.sty}&#10;\input{mymath.sty}&#10;\pagestyle{empty}&#10;\begin{document}&#10;\definecolor{MyBlue}{rgb}{0,0,0.5}&#10;{\color{Red} &#10;\[&#10;f_0(980)[\pi\pi]\pi S&#10;\]&#10;}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amsmath}&#10;\usepackage[dvipsnames,usenames]{color}&#10;\input{myunits.sty}&#10;\input{mymath.sty}&#10;\pagestyle{empty}&#10;\begin{document}&#10;\definecolor{MyBlue}{rgb}{0,0,0.5}&#10;{\color{Red} &#10;\[&#10;f_0(1500)[\rho\rho]\pi S&#10;\]&#10;}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amsmath}&#10;\usepackage[dvipsnames,usenames]{color}&#10;\input{myunits.sty}&#10;\input{mymath.sty}&#10;\pagestyle{empty}&#10;\begin{document}&#10;\definecolor{MyBlue}{rgb}{0,0,0.5}&#10;{\color{Red} &#10;\[&#10;f_2[\pi^+\pi^-]\pi^- D&#10;\]&#10;}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amsmath}&#10;\usepackage[dvipsnames,usenames]{color}&#10;\input{myunits.sty}&#10;\input{mymath.sty}&#10;\pagestyle{empty}&#10;\begin{document}&#10;\definecolor{MyBlue}{rgb}{0,0,0.5}&#10;{\color{Red} &#10;\[&#10;\rho a_1[\rho\pi^-] D&#10;\]&#10;}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amsmath}&#10;\usepackage[dvipsnames,usenames]{color}&#10;\input{myunits.sty}&#10;\input{mymath.sty}&#10;\pagestyle{empty}&#10;\begin{document}&#10;\definecolor{MyBlue}{rgb}{0,0,0.5}&#10;{\color{Red} &#10;\[&#10;P=(-1)^{L+1}&#10;\]&#10;}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amsmath}&#10;\usepackage[dvipsnames,usenames]{color}&#10;\input{myunits.sty}&#10;\input{mymath.sty}&#10;\pagestyle{empty}&#10;\begin{document}&#10;\definecolor{MyBlue}{rgb}{0,0,0.5}&#10;{\color{Red} &#10;\[&#10;\rho a_2[\rho\pi^-] D&#10;\]&#10;}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amsmath}&#10;\usepackage[dvipsnames,usenames]{color}&#10;\input{myunits.sty}&#10;\input{mymath.sty}&#10;\pagestyle{empty}&#10;\begin{document}&#10;\definecolor{MyBlue}{rgb}{0,0,0.5}&#10;{\color{Red} &#10;\[&#10;e^+ e^- \rightarrow \gamma_\mathrm{ISR} J/\psi \pi^+\pi^-&#10;\]&#10;}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amsmath}&#10;\usepackage[dvipsnames,usenames]{color}&#10;\input{myunits.sty}&#10;\input{mymath.sty}&#10;\pagestyle{empty}&#10;\begin{document}&#10;\definecolor{MyBlue}{rgb}{0,0,0.5}&#10;{\color{Red} &#10;\[&#10;(J/\psi \pi^+\pi^-)\ /\ (J/\psi \pi^0\pi^0)&#10;\]&#10;}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amsmath}&#10;\usepackage[dvipsnames,usenames]{color}&#10;\input{myunits.sty}&#10;\input{mymath.sty}&#10;\pagestyle{empty}&#10;\begin{document}&#10;\definecolor{MyBlue}{rgb}{0,0,0.5}&#10;{\color{Red} &#10;\[&#10;M=4244\pm 5\pm 4\,\MeV/c^2&#10;\]&#10;}&#10;\end{document}"/>
  <p:tag name="IGUANATEXSIZE" val="1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amsmath}&#10;\usepackage[dvipsnames,usenames]{color}&#10;\input{myunits.sty}&#10;\input{mymath.sty}&#10;\pagestyle{empty}&#10;\begin{document}&#10;\definecolor{MyBlue}{rgb}{0,0,0.5}&#10;{\color{Red} &#10;\[&#10;D^* \overline{D}^*&#10;\]&#10;}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amsmath}&#10;\usepackage[dvipsnames,usenames]{color}&#10;\input{myunits.sty}&#10;\input{mymath.sty}&#10;\pagestyle{empty}&#10;\begin{document}&#10;\definecolor{MyBlue}{rgb}{0,0,0.5}&#10;{\color{Red} &#10;\[&#10;D_s^* \overline{D}_s^*&#10;\]&#10;}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amsmath}&#10;\usepackage[dvipsnames,usenames]{color}&#10;\input{myunits.sty}&#10;\input{mymath.sty}&#10;\pagestyle{empty}&#10;\begin{document}&#10;\definecolor{MyBlue}{rgb}{0,0,0.5}&#10;{\color{Red} &#10;\[&#10;\Lambda_c \overline{\Lambda}_c&#10;\]&#10;}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amsmath}&#10;\usepackage[dvipsnames,usenames]{color}&#10;\input{myunits.sty}&#10;\input{mymath.sty}&#10;\pagestyle{empty}&#10;\begin{document}&#10;\definecolor{MyBlue}{rgb}{0,0,0.5}&#10;{\color{Red} &#10;\[&#10;e^+ e^- \rightarrow \gamma_\mathrm{ISR} \phi f_0(980)&#10;\]&#10;}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amsmath}&#10;\usepackage[dvipsnames,usenames]{color}&#10;\input{myunits.sty}&#10;\input{mymath.sty}&#10;\pagestyle{empty}&#10;\begin{document}&#10;\definecolor{MyBlue}{rgb}{0,0,0.5}&#10;{\color{Red} &#10;\[&#10;e^+ e^- \rightarrow \left\{&#10;\begin{array}{ccc}&#10;Y(2175) &amp; \rightarrow &amp; \phi \pi^+\pi^- \\&#10;Y(4260) &amp; \rightarrow &amp; J/\psi \pi^+\pi^- \\&#10;\Upsilon(10860) &amp; \rightarrow &amp; \Upsilon(1S,2S) \pi^+\pi^- &#10;\end{array}&#10;\right.&#10;\]&#10;}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amsmath}&#10;\usepackage[dvipsnames,usenames]{color}&#10;\input{myunits.sty}&#10;\input{mymath.sty}&#10;\pagestyle{empty}&#10;\begin{document}&#10;\definecolor{MyBlue}{rgb}{0,0,0.5}&#10;{\color{Red} &#10;\[&#10;C=(-1)^{L+S}&#10;\]&#10;}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amsmath}&#10;\usepackage[dvipsnames,usenames]{color}&#10;\input{myunits.sty}&#10;\input{mymath.sty}&#10;\pagestyle{empty}&#10;\begin{document}&#10;\definecolor{MyBlue}{rgb}{0,0,0.5}&#10;{\color{Red} &#10;\[&#10;G=(-1)^{L+S+I}&#10;\]&#10;}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amsmath}&#10;\usepackage[dvipsnames,usenames]{color}&#10;\input{myunits.sty}&#10;\input{mymath.sty}&#10;\pagestyle{empty}&#10;\begin{document}&#10;\definecolor{MyBlue}{rgb}{0,0,0.5}&#10;{\color{Red} &#10;\[&#10;J(M)=\alpha(0) + \alpha' M^2&#10;\]&#10;}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amsmath}&#10;\usepackage[dvipsnames,usenames]{color}&#10;\input{myunits.sty}&#10;\input{mymath.sty}&#10;\pagestyle{empty}&#10;\begin{document}&#10;\definecolor{MyBlue}{rgb}{0,0,0.5}&#10;{\color{Red} &#10;\[&#10;V(r)=-\frac{4}{3}\frac{\alpha_s}{r} + kr&#10;\]&#10;}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amsmath}&#10;\usepackage[dvipsnames,usenames]{color}&#10;\input{myunits.sty}&#10;\input{mymath.sty}&#10;\pagestyle{empty}&#10;\begin{document}&#10;\definecolor{MyBlue}{rgb}{0,0,0.5}&#10;{\color{MyBlue} &#10;\[&#10;\psi(M_{\pi\pi},t_\pi,t)=\frac{A_{\pi\pi}(M_{\pi\pi},t_\pi) &#10;A_{\pi p}(s_{\pi p},t)}{m_\pi^2-t_\pi}&#10;\]&#10;}&#10;\end{document}"/>
  <p:tag name="IGUANATEXSIZE" val="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amsmath}&#10;\usepackage[dvipsnames,usenames]{color}&#10;\input{myunits.sty}&#10;\input{mymath.sty}&#10;\pagestyle{empty}&#10;\begin{document}&#10;\definecolor{MyBlue}{rgb}{0,0,0.5}&#10;{\color{MyBlue} &#10;\[&#10;\left|t_{3\pi}-t_\mathrm{min}\right| = &#10;\left| t' \right| &lt; 0.105\,\GeV^2/c^2&#10;\]&#10;}&#10;\end{document}"/>
  <p:tag name="IGUANATEXSIZE" val="1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%\usepackage{amsmath}&#10;\usepackage[dvipsnames,usenames]{color}&#10;\input{myunits.sty}&#10;\input{mymath.sty}&#10;\pagestyle{empty}&#10;\begin{document}&#10;\definecolor{MyBlue}{rgb}{0,0,0.5}&#10;{\color{MyBlue} &#10;\[&#10;\theta_\mathrm{lab}(\pi^+)&lt;25^\circ&#10;\]&#10;}&#10;\end{document}"/>
  <p:tag name="IGUANATEXSIZE" val="18"/>
</p:tagLst>
</file>

<file path=ppt/theme/theme1.xml><?xml version="1.0" encoding="utf-8"?>
<a:theme xmlns:a="http://schemas.openxmlformats.org/drawingml/2006/main" name="COMPASS">
  <a:themeElements>
    <a:clrScheme name="COMPAS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MPA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AS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2729</Words>
  <Application>Microsoft Office PowerPoint</Application>
  <PresentationFormat>On-screen Show (4:3)</PresentationFormat>
  <Paragraphs>539</Paragraphs>
  <Slides>45</Slides>
  <Notes>16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COMPASS</vt:lpstr>
      <vt:lpstr>C:\Users\ketzer\Documents\compass\talks\Dalitz_Movie.pdf</vt:lpstr>
      <vt:lpstr>Equation</vt:lpstr>
      <vt:lpstr>Acrobat Document</vt:lpstr>
      <vt:lpstr>Hybrid Mesons</vt:lpstr>
      <vt:lpstr>Mesons in the Quark Model</vt:lpstr>
      <vt:lpstr>Confinement of Quarks</vt:lpstr>
      <vt:lpstr>Gluonic Excitations: Hybrids</vt:lpstr>
      <vt:lpstr>Spectrum of Hybrid Mesons</vt:lpstr>
      <vt:lpstr>Mesons in QCD</vt:lpstr>
      <vt:lpstr>Hybrids with JPC = 1−+</vt:lpstr>
      <vt:lpstr>Production Mechanisms</vt:lpstr>
      <vt:lpstr>Old Experiments</vt:lpstr>
      <vt:lpstr>The COMPASS Experiment</vt:lpstr>
      <vt:lpstr>3p Final States 0.1 &lt; t’ &lt; 1 GeV2</vt:lpstr>
      <vt:lpstr>Intensities of Major Waves</vt:lpstr>
      <vt:lpstr>JPC=1−+ ‒ Pb vs H Target</vt:lpstr>
      <vt:lpstr>Deck Effect</vt:lpstr>
      <vt:lpstr>Deck Effect</vt:lpstr>
      <vt:lpstr>Photoproduction of JPC=1−+</vt:lpstr>
      <vt:lpstr>CLAS at CEBAF</vt:lpstr>
      <vt:lpstr>Data Selection</vt:lpstr>
      <vt:lpstr>Results from PWA</vt:lpstr>
      <vt:lpstr>Photoproduction of JPC=1−+</vt:lpstr>
      <vt:lpstr>Photoproduction of JPC=1−+</vt:lpstr>
      <vt:lpstr>Multi-Particle (&gt;3) Final States</vt:lpstr>
      <vt:lpstr>hp- vs h’p- Final States</vt:lpstr>
      <vt:lpstr>Non-exotic Hybrid Candidates</vt:lpstr>
      <vt:lpstr>State of the Art Lattice QCD</vt:lpstr>
      <vt:lpstr>Comparison with Models</vt:lpstr>
      <vt:lpstr>JPC = 0−+</vt:lpstr>
      <vt:lpstr>JPC = 2−+</vt:lpstr>
      <vt:lpstr>Y(4260)</vt:lpstr>
      <vt:lpstr>Y(2175)</vt:lpstr>
      <vt:lpstr>Conclusions</vt:lpstr>
      <vt:lpstr>Outlook</vt:lpstr>
      <vt:lpstr>Outlook</vt:lpstr>
      <vt:lpstr>Spare Slides</vt:lpstr>
      <vt:lpstr>Hybrids</vt:lpstr>
      <vt:lpstr>p1(1600) – Positive Results in 3p</vt:lpstr>
      <vt:lpstr>p1(1600) – Negative Results in 3p</vt:lpstr>
      <vt:lpstr>Partial Wave Analysis</vt:lpstr>
      <vt:lpstr>PWA Technique</vt:lpstr>
      <vt:lpstr>Wave Set</vt:lpstr>
      <vt:lpstr>Intensities of Major Waves</vt:lpstr>
      <vt:lpstr>a2(1320)</vt:lpstr>
      <vt:lpstr>a4(2040)</vt:lpstr>
      <vt:lpstr>Leakage Study</vt:lpstr>
      <vt:lpstr>Systematic Studies</vt:lpstr>
    </vt:vector>
  </TitlesOfParts>
  <Company>TUM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Bernhard Ketzer</dc:creator>
  <cp:lastModifiedBy>ketzer</cp:lastModifiedBy>
  <cp:revision>1791</cp:revision>
  <dcterms:created xsi:type="dcterms:W3CDTF">2005-01-28T09:43:55Z</dcterms:created>
  <dcterms:modified xsi:type="dcterms:W3CDTF">2012-04-19T07:41:52Z</dcterms:modified>
</cp:coreProperties>
</file>